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61"/>
  </p:notesMasterIdLst>
  <p:handoutMasterIdLst>
    <p:handoutMasterId r:id="rId62"/>
  </p:handoutMasterIdLst>
  <p:sldIdLst>
    <p:sldId id="325" r:id="rId2"/>
    <p:sldId id="273" r:id="rId3"/>
    <p:sldId id="346" r:id="rId4"/>
    <p:sldId id="351" r:id="rId5"/>
    <p:sldId id="327" r:id="rId6"/>
    <p:sldId id="347" r:id="rId7"/>
    <p:sldId id="345" r:id="rId8"/>
    <p:sldId id="328" r:id="rId9"/>
    <p:sldId id="343" r:id="rId10"/>
    <p:sldId id="275" r:id="rId11"/>
    <p:sldId id="315" r:id="rId12"/>
    <p:sldId id="329" r:id="rId13"/>
    <p:sldId id="344" r:id="rId14"/>
    <p:sldId id="316" r:id="rId15"/>
    <p:sldId id="317" r:id="rId16"/>
    <p:sldId id="326" r:id="rId17"/>
    <p:sldId id="330" r:id="rId18"/>
    <p:sldId id="331" r:id="rId19"/>
    <p:sldId id="332" r:id="rId20"/>
    <p:sldId id="333" r:id="rId21"/>
    <p:sldId id="319" r:id="rId22"/>
    <p:sldId id="320" r:id="rId23"/>
    <p:sldId id="276" r:id="rId24"/>
    <p:sldId id="279" r:id="rId25"/>
    <p:sldId id="282" r:id="rId26"/>
    <p:sldId id="277" r:id="rId27"/>
    <p:sldId id="321" r:id="rId28"/>
    <p:sldId id="278" r:id="rId29"/>
    <p:sldId id="280" r:id="rId30"/>
    <p:sldId id="334" r:id="rId31"/>
    <p:sldId id="323" r:id="rId32"/>
    <p:sldId id="283" r:id="rId33"/>
    <p:sldId id="324" r:id="rId34"/>
    <p:sldId id="285" r:id="rId35"/>
    <p:sldId id="286" r:id="rId36"/>
    <p:sldId id="290" r:id="rId37"/>
    <p:sldId id="289" r:id="rId38"/>
    <p:sldId id="293" r:id="rId39"/>
    <p:sldId id="335" r:id="rId40"/>
    <p:sldId id="303" r:id="rId41"/>
    <p:sldId id="288" r:id="rId42"/>
    <p:sldId id="291" r:id="rId43"/>
    <p:sldId id="292" r:id="rId44"/>
    <p:sldId id="294" r:id="rId45"/>
    <p:sldId id="295" r:id="rId46"/>
    <p:sldId id="297" r:id="rId47"/>
    <p:sldId id="298" r:id="rId48"/>
    <p:sldId id="304" r:id="rId49"/>
    <p:sldId id="336" r:id="rId50"/>
    <p:sldId id="308" r:id="rId51"/>
    <p:sldId id="341" r:id="rId52"/>
    <p:sldId id="349" r:id="rId53"/>
    <p:sldId id="296" r:id="rId54"/>
    <p:sldId id="299" r:id="rId55"/>
    <p:sldId id="312" r:id="rId56"/>
    <p:sldId id="337" r:id="rId57"/>
    <p:sldId id="342" r:id="rId58"/>
    <p:sldId id="338" r:id="rId59"/>
    <p:sldId id="310" r:id="rId60"/>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00CC"/>
    <a:srgbClr val="CC0000"/>
    <a:srgbClr val="008000"/>
    <a:srgbClr val="FF0000"/>
    <a:srgbClr val="FFCCFF"/>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093" autoAdjust="0"/>
  </p:normalViewPr>
  <p:slideViewPr>
    <p:cSldViewPr>
      <p:cViewPr varScale="1">
        <p:scale>
          <a:sx n="79" d="100"/>
          <a:sy n="79" d="100"/>
        </p:scale>
        <p:origin x="-1478" y="-67"/>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ea typeface="宋体" panose="02010600030101010101" pitchFamily="2" charset="-122"/>
              </a:defRPr>
            </a:lvl1pPr>
          </a:lstStyle>
          <a:p>
            <a:fld id="{F4FB8205-01BF-48A5-A1B5-F7DE20BBB11D}" type="slidenum">
              <a:rPr lang="en-US" altLang="zh-CN"/>
              <a:pPr/>
              <a:t>‹#›</a:t>
            </a:fld>
            <a:endParaRPr lang="en-US" altLang="zh-CN"/>
          </a:p>
        </p:txBody>
      </p:sp>
    </p:spTree>
    <p:extLst>
      <p:ext uri="{BB962C8B-B14F-4D97-AF65-F5344CB8AC3E}">
        <p14:creationId xmlns:p14="http://schemas.microsoft.com/office/powerpoint/2010/main" val="869373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10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ea typeface="宋体" panose="02010600030101010101" pitchFamily="2" charset="-122"/>
              </a:defRPr>
            </a:lvl1pPr>
          </a:lstStyle>
          <a:p>
            <a:fld id="{0A0EFB64-BCB1-4BBB-92F5-543DD6AC4DBA}" type="slidenum">
              <a:rPr lang="en-US" altLang="zh-CN"/>
              <a:pPr/>
              <a:t>‹#›</a:t>
            </a:fld>
            <a:endParaRPr lang="en-US" altLang="zh-CN"/>
          </a:p>
        </p:txBody>
      </p:sp>
    </p:spTree>
    <p:extLst>
      <p:ext uri="{BB962C8B-B14F-4D97-AF65-F5344CB8AC3E}">
        <p14:creationId xmlns:p14="http://schemas.microsoft.com/office/powerpoint/2010/main" val="2474047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jpeg"/><Relationship Id="rId7" Type="http://schemas.openxmlformats.org/officeDocument/2006/relationships/image" Target="../media/image1.png"/><Relationship Id="rId12"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png"/><Relationship Id="rId5" Type="http://schemas.openxmlformats.org/officeDocument/2006/relationships/image" Target="../media/image6.jpeg"/><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5" name="Freeform 5"/>
          <p:cNvSpPr>
            <a:spLocks/>
          </p:cNvSpPr>
          <p:nvPr/>
        </p:nvSpPr>
        <p:spPr bwMode="gray">
          <a:xfrm>
            <a:off x="-9525" y="2133600"/>
            <a:ext cx="8015288" cy="2271713"/>
          </a:xfrm>
          <a:custGeom>
            <a:avLst/>
            <a:gdLst>
              <a:gd name="T0" fmla="*/ 0 w 5049"/>
              <a:gd name="T1" fmla="*/ 0 h 1471"/>
              <a:gd name="T2" fmla="*/ 2147483647 w 5049"/>
              <a:gd name="T3" fmla="*/ 4770443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lgn="ctr">
                <a:defRPr/>
              </a:pPr>
              <a:endParaRPr lang="ko-KR" altLang="en-US" sz="1800" b="0" smtClean="0">
                <a:latin typeface="Times New Roman" pitchFamily="18" charset="0"/>
                <a:ea typeface="Gulim"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lgn="ctr">
                <a:defRPr/>
              </a:pPr>
              <a:endParaRPr lang="ko-KR" altLang="en-US" sz="1800" b="0" smtClean="0">
                <a:latin typeface="Times New Roman" pitchFamily="18" charset="0"/>
                <a:ea typeface="Gulim"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lgn="ctr">
                <a:defRPr/>
              </a:pPr>
              <a:endParaRPr lang="ko-KR" altLang="en-US" sz="1800" b="0" smtClean="0">
                <a:latin typeface="Times New Roman" pitchFamily="18" charset="0"/>
                <a:ea typeface="Gulim" pitchFamily="34" charset="-127"/>
              </a:endParaRPr>
            </a:p>
          </p:txBody>
        </p:sp>
      </p:grpSp>
      <p:graphicFrame>
        <p:nvGraphicFramePr>
          <p:cNvPr id="13" name="Object 19"/>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79934" name="Image" r:id="rId6" imgW="11123810" imgH="1066291" progId="Photoshop.Image.7">
                  <p:embed/>
                </p:oleObj>
              </mc:Choice>
              <mc:Fallback>
                <p:oleObj name="Image" r:id="rId6" imgW="11123810" imgH="1066291" progId="Photoshop.Image.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79935" name="Image" r:id="rId8" imgW="7720635" imgH="469841" progId="Photoshop.Image.7">
                  <p:embed/>
                </p:oleObj>
              </mc:Choice>
              <mc:Fallback>
                <p:oleObj name="Image" r:id="rId8" imgW="7720635" imgH="469841" progId="Photoshop.Image.7">
                  <p:embed/>
                  <p:pic>
                    <p:nvPicPr>
                      <p:cNvPr id="0" name=""/>
                      <p:cNvPicPr>
                        <a:picLocks noChangeAspect="1" noChangeArrowheads="1"/>
                      </p:cNvPicPr>
                      <p:nvPr/>
                    </p:nvPicPr>
                    <p:blipFill>
                      <a:blip r:embed="rId9">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1"/>
          <p:cNvGraphicFramePr>
            <a:graphicFrameLocks noChangeAspect="1"/>
          </p:cNvGraphicFramePr>
          <p:nvPr userDrawn="1"/>
        </p:nvGraphicFramePr>
        <p:xfrm>
          <a:off x="4284663" y="2722563"/>
          <a:ext cx="3529012" cy="706437"/>
        </p:xfrm>
        <a:graphic>
          <a:graphicData uri="http://schemas.openxmlformats.org/presentationml/2006/ole">
            <mc:AlternateContent xmlns:mc="http://schemas.openxmlformats.org/markup-compatibility/2006">
              <mc:Choice xmlns:v="urn:schemas-microsoft-com:vml" Requires="v">
                <p:oleObj spid="_x0000_s79936" name="Image" r:id="rId10" imgW="3428571" imgH="685472" progId="Photoshop.Image.7">
                  <p:embed/>
                </p:oleObj>
              </mc:Choice>
              <mc:Fallback>
                <p:oleObj name="Image" r:id="rId10" imgW="3428571" imgH="685472" progId="Photoshop.Image.7">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2722563"/>
                        <a:ext cx="3529012"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22" descr="hdulogo"/>
          <p:cNvPicPr>
            <a:picLocks noChangeAspect="1" noChangeArrowheads="1"/>
          </p:cNvPicPr>
          <p:nvPr userDrawn="1"/>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4177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407ACF17-A854-41EF-A621-081E8120B38C}" type="slidenum">
              <a:rPr lang="en-US" altLang="zh-CN"/>
              <a:pPr/>
              <a:t>‹#›</a:t>
            </a:fld>
            <a:endParaRPr lang="en-US" altLang="zh-CN"/>
          </a:p>
        </p:txBody>
      </p:sp>
    </p:spTree>
    <p:extLst>
      <p:ext uri="{BB962C8B-B14F-4D97-AF65-F5344CB8AC3E}">
        <p14:creationId xmlns:p14="http://schemas.microsoft.com/office/powerpoint/2010/main" val="256217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23000" y="381000"/>
            <a:ext cx="1949450" cy="5919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4650" y="381000"/>
            <a:ext cx="5695950" cy="5919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32283615-1160-4D1D-8698-630E93DE2F2A}" type="slidenum">
              <a:rPr lang="en-US" altLang="zh-CN"/>
              <a:pPr/>
              <a:t>‹#›</a:t>
            </a:fld>
            <a:endParaRPr lang="en-US" altLang="zh-CN"/>
          </a:p>
        </p:txBody>
      </p:sp>
    </p:spTree>
    <p:extLst>
      <p:ext uri="{BB962C8B-B14F-4D97-AF65-F5344CB8AC3E}">
        <p14:creationId xmlns:p14="http://schemas.microsoft.com/office/powerpoint/2010/main" val="25625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4650" y="1052513"/>
            <a:ext cx="779780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74650" y="3752850"/>
            <a:ext cx="779780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F399D121-2C0D-4FA0-889E-8CF484CA9950}" type="slidenum">
              <a:rPr lang="en-US" altLang="zh-CN"/>
              <a:pPr/>
              <a:t>‹#›</a:t>
            </a:fld>
            <a:endParaRPr lang="en-US" altLang="zh-CN"/>
          </a:p>
        </p:txBody>
      </p:sp>
    </p:spTree>
    <p:extLst>
      <p:ext uri="{BB962C8B-B14F-4D97-AF65-F5344CB8AC3E}">
        <p14:creationId xmlns:p14="http://schemas.microsoft.com/office/powerpoint/2010/main" val="2394506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46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59F3DA99-8BDB-4BD2-90BE-E4A6F16EE7D7}" type="slidenum">
              <a:rPr lang="en-US" altLang="zh-CN"/>
              <a:pPr/>
              <a:t>‹#›</a:t>
            </a:fld>
            <a:endParaRPr lang="en-US" altLang="zh-CN"/>
          </a:p>
        </p:txBody>
      </p:sp>
    </p:spTree>
    <p:extLst>
      <p:ext uri="{BB962C8B-B14F-4D97-AF65-F5344CB8AC3E}">
        <p14:creationId xmlns:p14="http://schemas.microsoft.com/office/powerpoint/2010/main" val="348769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74650" y="1052513"/>
            <a:ext cx="7797800" cy="5248275"/>
          </a:xfrm>
        </p:spPr>
        <p:txBody>
          <a:bodyPr/>
          <a:lstStyle/>
          <a:p>
            <a:pPr lvl="0"/>
            <a:endParaRPr lang="zh-CN" altLang="en-US" noProof="0" smtClean="0"/>
          </a:p>
        </p:txBody>
      </p:sp>
      <p:sp>
        <p:nvSpPr>
          <p:cNvPr id="4" name="Rectangle 12"/>
          <p:cNvSpPr>
            <a:spLocks noGrp="1" noChangeArrowheads="1"/>
          </p:cNvSpPr>
          <p:nvPr>
            <p:ph type="sldNum" sz="quarter" idx="10"/>
          </p:nvPr>
        </p:nvSpPr>
        <p:spPr>
          <a:ln/>
        </p:spPr>
        <p:txBody>
          <a:bodyPr/>
          <a:lstStyle>
            <a:lvl1pPr>
              <a:defRPr/>
            </a:lvl1pPr>
          </a:lstStyle>
          <a:p>
            <a:fld id="{997FAA70-DA04-4BDB-88C0-BF26120DCA61}" type="slidenum">
              <a:rPr lang="en-US" altLang="zh-CN"/>
              <a:pPr/>
              <a:t>‹#›</a:t>
            </a:fld>
            <a:endParaRPr lang="en-US" altLang="zh-CN"/>
          </a:p>
        </p:txBody>
      </p:sp>
    </p:spTree>
    <p:extLst>
      <p:ext uri="{BB962C8B-B14F-4D97-AF65-F5344CB8AC3E}">
        <p14:creationId xmlns:p14="http://schemas.microsoft.com/office/powerpoint/2010/main" val="160415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0024AF66-5B93-498D-A9A0-B12347C29C46}" type="slidenum">
              <a:rPr lang="en-US" altLang="zh-CN"/>
              <a:pPr/>
              <a:t>‹#›</a:t>
            </a:fld>
            <a:endParaRPr lang="en-US" altLang="zh-CN"/>
          </a:p>
        </p:txBody>
      </p:sp>
    </p:spTree>
    <p:extLst>
      <p:ext uri="{BB962C8B-B14F-4D97-AF65-F5344CB8AC3E}">
        <p14:creationId xmlns:p14="http://schemas.microsoft.com/office/powerpoint/2010/main" val="1155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fld id="{02E801E1-E763-444E-9667-5AD41D1E68ED}" type="slidenum">
              <a:rPr lang="en-US" altLang="zh-CN"/>
              <a:pPr/>
              <a:t>‹#›</a:t>
            </a:fld>
            <a:endParaRPr lang="en-US" altLang="zh-CN"/>
          </a:p>
        </p:txBody>
      </p:sp>
    </p:spTree>
    <p:extLst>
      <p:ext uri="{BB962C8B-B14F-4D97-AF65-F5344CB8AC3E}">
        <p14:creationId xmlns:p14="http://schemas.microsoft.com/office/powerpoint/2010/main" val="242435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46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0F0363F0-A45A-46FD-AE2C-B73A070D4D6A}" type="slidenum">
              <a:rPr lang="en-US" altLang="zh-CN"/>
              <a:pPr/>
              <a:t>‹#›</a:t>
            </a:fld>
            <a:endParaRPr lang="en-US" altLang="zh-CN"/>
          </a:p>
        </p:txBody>
      </p:sp>
    </p:spTree>
    <p:extLst>
      <p:ext uri="{BB962C8B-B14F-4D97-AF65-F5344CB8AC3E}">
        <p14:creationId xmlns:p14="http://schemas.microsoft.com/office/powerpoint/2010/main" val="415514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fld id="{D48D4CC0-8185-44E2-A2A4-C0B1709AB4D0}" type="slidenum">
              <a:rPr lang="en-US" altLang="zh-CN"/>
              <a:pPr/>
              <a:t>‹#›</a:t>
            </a:fld>
            <a:endParaRPr lang="en-US" altLang="zh-CN"/>
          </a:p>
        </p:txBody>
      </p:sp>
    </p:spTree>
    <p:extLst>
      <p:ext uri="{BB962C8B-B14F-4D97-AF65-F5344CB8AC3E}">
        <p14:creationId xmlns:p14="http://schemas.microsoft.com/office/powerpoint/2010/main" val="209358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fld id="{B0890A3F-0623-4AE7-B4C1-CA0983494998}" type="slidenum">
              <a:rPr lang="en-US" altLang="zh-CN"/>
              <a:pPr/>
              <a:t>‹#›</a:t>
            </a:fld>
            <a:endParaRPr lang="en-US" altLang="zh-CN"/>
          </a:p>
        </p:txBody>
      </p:sp>
    </p:spTree>
    <p:extLst>
      <p:ext uri="{BB962C8B-B14F-4D97-AF65-F5344CB8AC3E}">
        <p14:creationId xmlns:p14="http://schemas.microsoft.com/office/powerpoint/2010/main" val="42697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FA349961-1592-4ED3-8C2B-BA3756582B32}" type="slidenum">
              <a:rPr lang="en-US" altLang="zh-CN"/>
              <a:pPr/>
              <a:t>‹#›</a:t>
            </a:fld>
            <a:endParaRPr lang="en-US" altLang="zh-CN"/>
          </a:p>
        </p:txBody>
      </p:sp>
    </p:spTree>
    <p:extLst>
      <p:ext uri="{BB962C8B-B14F-4D97-AF65-F5344CB8AC3E}">
        <p14:creationId xmlns:p14="http://schemas.microsoft.com/office/powerpoint/2010/main" val="251858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22034117-B520-491F-9F2B-F78D6A19DF36}" type="slidenum">
              <a:rPr lang="en-US" altLang="zh-CN"/>
              <a:pPr/>
              <a:t>‹#›</a:t>
            </a:fld>
            <a:endParaRPr lang="en-US" altLang="zh-CN"/>
          </a:p>
        </p:txBody>
      </p:sp>
    </p:spTree>
    <p:extLst>
      <p:ext uri="{BB962C8B-B14F-4D97-AF65-F5344CB8AC3E}">
        <p14:creationId xmlns:p14="http://schemas.microsoft.com/office/powerpoint/2010/main" val="293497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F7CB904E-8E07-48DE-BDB1-8E51E3EB2038}" type="slidenum">
              <a:rPr lang="en-US" altLang="zh-CN"/>
              <a:pPr/>
              <a:t>‹#›</a:t>
            </a:fld>
            <a:endParaRPr lang="en-US" altLang="zh-CN"/>
          </a:p>
        </p:txBody>
      </p:sp>
    </p:spTree>
    <p:extLst>
      <p:ext uri="{BB962C8B-B14F-4D97-AF65-F5344CB8AC3E}">
        <p14:creationId xmlns:p14="http://schemas.microsoft.com/office/powerpoint/2010/main" val="269410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2147483647 w 5049"/>
              <a:gd name="T3" fmla="*/ 370746 h 1471"/>
              <a:gd name="T4" fmla="*/ 2147483647 w 5049"/>
              <a:gd name="T5" fmla="*/ 270336452 h 1471"/>
              <a:gd name="T6" fmla="*/ 0 w 5049"/>
              <a:gd name="T7" fmla="*/ 272746949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a:grpSpLocks/>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67945" name="Rectangle 9"/>
          <p:cNvSpPr>
            <a:spLocks noGrp="1" noChangeArrowheads="1"/>
          </p:cNvSpPr>
          <p:nvPr>
            <p:ph type="body" idx="1"/>
          </p:nvPr>
        </p:nvSpPr>
        <p:spPr bwMode="auto">
          <a:xfrm>
            <a:off x="374650" y="1052513"/>
            <a:ext cx="7797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7948"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solidFill>
                  <a:schemeClr val="bg1"/>
                </a:solidFill>
                <a:latin typeface="Verdana" panose="020B0604030504040204" pitchFamily="34" charset="0"/>
                <a:ea typeface="宋体" panose="02010600030101010101" pitchFamily="2" charset="-122"/>
              </a:defRPr>
            </a:lvl1pPr>
          </a:lstStyle>
          <a:p>
            <a:fld id="{76D19D40-7162-4689-B24D-CD4FCB21C3E4}" type="slidenum">
              <a:rPr lang="en-US" altLang="zh-CN"/>
              <a:pPr/>
              <a:t>‹#›</a:t>
            </a:fld>
            <a:endParaRPr lang="en-US" altLang="zh-CN"/>
          </a:p>
        </p:txBody>
      </p:sp>
      <p:grpSp>
        <p:nvGrpSpPr>
          <p:cNvPr id="1033" name="Group 13"/>
          <p:cNvGrpSpPr>
            <a:grpSpLocks/>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黑体" pitchFamily="2" charset="-122"/>
                  <a:ea typeface="黑体" pitchFamily="2" charset="-122"/>
                </a:defRPr>
              </a:lvl1pPr>
              <a:lvl2pPr marL="742950" indent="-285750">
                <a:defRPr sz="2400" b="1">
                  <a:solidFill>
                    <a:schemeClr val="tx1"/>
                  </a:solidFill>
                  <a:latin typeface="黑体" pitchFamily="2" charset="-122"/>
                  <a:ea typeface="黑体" pitchFamily="2" charset="-122"/>
                </a:defRPr>
              </a:lvl2pPr>
              <a:lvl3pPr marL="1143000" indent="-228600">
                <a:defRPr sz="2400" b="1">
                  <a:solidFill>
                    <a:schemeClr val="tx1"/>
                  </a:solidFill>
                  <a:latin typeface="黑体" pitchFamily="2" charset="-122"/>
                  <a:ea typeface="黑体" pitchFamily="2" charset="-122"/>
                </a:defRPr>
              </a:lvl3pPr>
              <a:lvl4pPr marL="1600200" indent="-228600">
                <a:defRPr sz="2400" b="1">
                  <a:solidFill>
                    <a:schemeClr val="tx1"/>
                  </a:solidFill>
                  <a:latin typeface="黑体" pitchFamily="2" charset="-122"/>
                  <a:ea typeface="黑体" pitchFamily="2" charset="-122"/>
                </a:defRPr>
              </a:lvl4pPr>
              <a:lvl5pPr marL="2057400" indent="-228600">
                <a:defRPr sz="2400" b="1">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sz="2400" b="1">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sz="2400" b="1">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sz="2400" b="1">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sz="2400" b="1">
                  <a:solidFill>
                    <a:schemeClr val="tx1"/>
                  </a:solidFill>
                  <a:latin typeface="黑体" pitchFamily="2" charset="-122"/>
                  <a:ea typeface="黑体" pitchFamily="2" charset="-122"/>
                </a:defRPr>
              </a:lvl9pPr>
            </a:lstStyle>
            <a:p>
              <a:pPr>
                <a:defRPr/>
              </a:pPr>
              <a:endParaRPr lang="zh-CN" altLang="en-US" smtClean="0"/>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7945">
                                            <p:txEl>
                                              <p:pRg st="0" end="0"/>
                                            </p:txEl>
                                          </p:spTgt>
                                        </p:tgtEl>
                                        <p:attrNameLst>
                                          <p:attrName>style.visibility</p:attrName>
                                        </p:attrNameLst>
                                      </p:cBhvr>
                                      <p:to>
                                        <p:strVal val="visible"/>
                                      </p:to>
                                    </p:set>
                                    <p:anim to="" calcmode="lin" valueType="num">
                                      <p:cBhvr>
                                        <p:cTn id="7" dur="1" fill="hold"/>
                                        <p:tgtEl>
                                          <p:spTgt spid="167945">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67945">
                                            <p:txEl>
                                              <p:pRg st="1" end="1"/>
                                            </p:txEl>
                                          </p:spTgt>
                                        </p:tgtEl>
                                        <p:attrNameLst>
                                          <p:attrName>style.visibility</p:attrName>
                                        </p:attrNameLst>
                                      </p:cBhvr>
                                      <p:to>
                                        <p:strVal val="visible"/>
                                      </p:to>
                                    </p:set>
                                    <p:anim to="" calcmode="lin" valueType="num">
                                      <p:cBhvr>
                                        <p:cTn id="10" dur="1" fill="hold"/>
                                        <p:tgtEl>
                                          <p:spTgt spid="167945">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67945">
                                            <p:txEl>
                                              <p:pRg st="2" end="2"/>
                                            </p:txEl>
                                          </p:spTgt>
                                        </p:tgtEl>
                                        <p:attrNameLst>
                                          <p:attrName>style.visibility</p:attrName>
                                        </p:attrNameLst>
                                      </p:cBhvr>
                                      <p:to>
                                        <p:strVal val="visible"/>
                                      </p:to>
                                    </p:set>
                                    <p:anim to="" calcmode="lin" valueType="num">
                                      <p:cBhvr>
                                        <p:cTn id="13" dur="1" fill="hold"/>
                                        <p:tgtEl>
                                          <p:spTgt spid="167945">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67945">
                                            <p:txEl>
                                              <p:pRg st="3" end="3"/>
                                            </p:txEl>
                                          </p:spTgt>
                                        </p:tgtEl>
                                        <p:attrNameLst>
                                          <p:attrName>style.visibility</p:attrName>
                                        </p:attrNameLst>
                                      </p:cBhvr>
                                      <p:to>
                                        <p:strVal val="visible"/>
                                      </p:to>
                                    </p:set>
                                    <p:anim to="" calcmode="lin" valueType="num">
                                      <p:cBhvr>
                                        <p:cTn id="16" dur="1" fill="hold"/>
                                        <p:tgtEl>
                                          <p:spTgt spid="167945">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67945">
                                            <p:txEl>
                                              <p:pRg st="4" end="4"/>
                                            </p:txEl>
                                          </p:spTgt>
                                        </p:tgtEl>
                                        <p:attrNameLst>
                                          <p:attrName>style.visibility</p:attrName>
                                        </p:attrNameLst>
                                      </p:cBhvr>
                                      <p:to>
                                        <p:strVal val="visible"/>
                                      </p:to>
                                    </p:set>
                                    <p:anim to="" calcmode="lin" valueType="num">
                                      <p:cBhvr>
                                        <p:cTn id="19" dur="1" fill="hold"/>
                                        <p:tgtEl>
                                          <p:spTgt spid="16794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build="p">
        <p:tmplLst>
          <p:tmpl lvl="1">
            <p:tnLst>
              <p:par>
                <p:cTn presetID="24" presetClass="entr" presetSubtype="0" fill="hold" nodeType="clickEffect">
                  <p:stCondLst>
                    <p:cond delay="0"/>
                  </p:stCondLst>
                  <p:childTnLst>
                    <p:set>
                      <p:cBhvr>
                        <p:cTn dur="1" fill="hold">
                          <p:stCondLst>
                            <p:cond delay="0"/>
                          </p:stCondLst>
                        </p:cTn>
                        <p:tgtEl>
                          <p:spTgt spid="167945"/>
                        </p:tgtEl>
                        <p:attrNameLst>
                          <p:attrName>style.visibility</p:attrName>
                        </p:attrNameLst>
                      </p:cBhvr>
                      <p:to>
                        <p:strVal val="visible"/>
                      </p:to>
                    </p:set>
                    <p:anim to="" calcmode="lin" valueType="num">
                      <p:cBhvr>
                        <p:cTn dur="1" fill="hold"/>
                        <p:tgtEl>
                          <p:spTgt spid="167945"/>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167945"/>
                        </p:tgtEl>
                        <p:attrNameLst>
                          <p:attrName>style.visibility</p:attrName>
                        </p:attrNameLst>
                      </p:cBhvr>
                      <p:to>
                        <p:strVal val="visible"/>
                      </p:to>
                    </p:set>
                    <p:anim to="" calcmode="lin" valueType="num">
                      <p:cBhvr>
                        <p:cTn dur="1" fill="hold"/>
                        <p:tgtEl>
                          <p:spTgt spid="167945"/>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167945"/>
                        </p:tgtEl>
                        <p:attrNameLst>
                          <p:attrName>style.visibility</p:attrName>
                        </p:attrNameLst>
                      </p:cBhvr>
                      <p:to>
                        <p:strVal val="visible"/>
                      </p:to>
                    </p:set>
                    <p:anim to="" calcmode="lin" valueType="num">
                      <p:cBhvr>
                        <p:cTn dur="1" fill="hold"/>
                        <p:tgtEl>
                          <p:spTgt spid="167945"/>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167945"/>
                        </p:tgtEl>
                        <p:attrNameLst>
                          <p:attrName>style.visibility</p:attrName>
                        </p:attrNameLst>
                      </p:cBhvr>
                      <p:to>
                        <p:strVal val="visible"/>
                      </p:to>
                    </p:set>
                    <p:anim to="" calcmode="lin" valueType="num">
                      <p:cBhvr>
                        <p:cTn dur="1" fill="hold"/>
                        <p:tgtEl>
                          <p:spTgt spid="167945"/>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167945"/>
                        </p:tgtEl>
                        <p:attrNameLst>
                          <p:attrName>style.visibility</p:attrName>
                        </p:attrNameLst>
                      </p:cBhvr>
                      <p:to>
                        <p:strVal val="visible"/>
                      </p:to>
                    </p:set>
                    <p:anim to="" calcmode="lin" valueType="num">
                      <p:cBhvr>
                        <p:cTn dur="1" fill="hold"/>
                        <p:tgtEl>
                          <p:spTgt spid="167945"/>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fontAlgn="base">
        <a:spcBef>
          <a:spcPct val="0"/>
        </a:spcBef>
        <a:spcAft>
          <a:spcPct val="0"/>
        </a:spcAft>
        <a:defRPr sz="3200" b="1">
          <a:solidFill>
            <a:schemeClr val="bg1"/>
          </a:solidFill>
          <a:latin typeface="黑体" pitchFamily="2" charset="-122"/>
          <a:ea typeface="黑体" pitchFamily="2" charset="-122"/>
        </a:defRPr>
      </a:lvl6pPr>
      <a:lvl7pPr marL="914400" algn="l" rtl="0" fontAlgn="base">
        <a:spcBef>
          <a:spcPct val="0"/>
        </a:spcBef>
        <a:spcAft>
          <a:spcPct val="0"/>
        </a:spcAft>
        <a:defRPr sz="3200" b="1">
          <a:solidFill>
            <a:schemeClr val="bg1"/>
          </a:solidFill>
          <a:latin typeface="黑体" pitchFamily="2" charset="-122"/>
          <a:ea typeface="黑体" pitchFamily="2" charset="-122"/>
        </a:defRPr>
      </a:lvl7pPr>
      <a:lvl8pPr marL="1371600" algn="l" rtl="0" fontAlgn="base">
        <a:spcBef>
          <a:spcPct val="0"/>
        </a:spcBef>
        <a:spcAft>
          <a:spcPct val="0"/>
        </a:spcAft>
        <a:defRPr sz="3200" b="1">
          <a:solidFill>
            <a:schemeClr val="bg1"/>
          </a:solidFill>
          <a:latin typeface="黑体" pitchFamily="2" charset="-122"/>
          <a:ea typeface="黑体" pitchFamily="2" charset="-122"/>
        </a:defRPr>
      </a:lvl8pPr>
      <a:lvl9pPr marL="1828800" algn="l" rtl="0" fontAlgn="base">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55.xml"/><Relationship Id="rId7" Type="http://schemas.openxmlformats.org/officeDocument/2006/relationships/image" Target="../media/image9.gif"/><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59.xml"/><Relationship Id="rId5" Type="http://schemas.openxmlformats.org/officeDocument/2006/relationships/slide" Target="slide32.xml"/><Relationship Id="rId4" Type="http://schemas.openxmlformats.org/officeDocument/2006/relationships/slide" Target="slide23.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10.png"/><Relationship Id="rId2" Type="http://schemas.openxmlformats.org/officeDocument/2006/relationships/slide" Target="slide12.xml"/><Relationship Id="rId1" Type="http://schemas.openxmlformats.org/officeDocument/2006/relationships/slideLayout" Target="../slideLayouts/slideLayout6.xml"/><Relationship Id="rId6" Type="http://schemas.openxmlformats.org/officeDocument/2006/relationships/slide" Target="slide10.xml"/><Relationship Id="rId5" Type="http://schemas.openxmlformats.org/officeDocument/2006/relationships/slide" Target="slide22.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31.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10.png"/><Relationship Id="rId2"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36.xml"/><Relationship Id="rId4" Type="http://schemas.openxmlformats.org/officeDocument/2006/relationships/slide" Target="slide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oleObject" Target="../embeddings/oleObject6.bin"/><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pkc.hdu.edu.cn/computer/zcyl/dzkjdx/" TargetMode="External"/><Relationship Id="rId2" Type="http://schemas.openxmlformats.org/officeDocument/2006/relationships/hyperlink" Target="http://www.icourses.c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83D008F-1C98-4C59-9E7B-F2924A0C24F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243" name="Rectangle 2"/>
          <p:cNvSpPr>
            <a:spLocks noGrp="1" noChangeArrowheads="1"/>
          </p:cNvSpPr>
          <p:nvPr>
            <p:ph type="title"/>
          </p:nvPr>
        </p:nvSpPr>
        <p:spPr/>
        <p:txBody>
          <a:bodyPr/>
          <a:lstStyle/>
          <a:p>
            <a:pPr eaLnBrk="1" hangingPunct="1"/>
            <a:r>
              <a:rPr lang="zh-CN" altLang="en-US" smtClean="0"/>
              <a:t>第一章  概 论</a:t>
            </a:r>
          </a:p>
        </p:txBody>
      </p:sp>
      <p:sp>
        <p:nvSpPr>
          <p:cNvPr id="88069" name="AutoShape 5"/>
          <p:cNvSpPr>
            <a:spLocks noChangeArrowheads="1"/>
          </p:cNvSpPr>
          <p:nvPr/>
        </p:nvSpPr>
        <p:spPr bwMode="gray">
          <a:xfrm>
            <a:off x="1958975" y="1622425"/>
            <a:ext cx="5492750" cy="5334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0245" name="AutoShape 6"/>
          <p:cNvSpPr>
            <a:spLocks noChangeArrowheads="1"/>
          </p:cNvSpPr>
          <p:nvPr/>
        </p:nvSpPr>
        <p:spPr bwMode="gray">
          <a:xfrm>
            <a:off x="1476375" y="1484313"/>
            <a:ext cx="868363" cy="79851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8074" name="AutoShape 10"/>
          <p:cNvSpPr>
            <a:spLocks noChangeArrowheads="1"/>
          </p:cNvSpPr>
          <p:nvPr/>
        </p:nvSpPr>
        <p:spPr bwMode="gray">
          <a:xfrm>
            <a:off x="1958975" y="2614613"/>
            <a:ext cx="5492750" cy="59055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0247" name="AutoShape 11"/>
          <p:cNvSpPr>
            <a:spLocks noChangeArrowheads="1"/>
          </p:cNvSpPr>
          <p:nvPr/>
        </p:nvSpPr>
        <p:spPr bwMode="gray">
          <a:xfrm>
            <a:off x="1476375" y="2460625"/>
            <a:ext cx="868363" cy="88741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8079" name="AutoShape 15"/>
          <p:cNvSpPr>
            <a:spLocks noChangeArrowheads="1"/>
          </p:cNvSpPr>
          <p:nvPr/>
        </p:nvSpPr>
        <p:spPr bwMode="gray">
          <a:xfrm>
            <a:off x="1958975" y="3543300"/>
            <a:ext cx="5492750" cy="59213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0249" name="AutoShape 16"/>
          <p:cNvSpPr>
            <a:spLocks noChangeArrowheads="1"/>
          </p:cNvSpPr>
          <p:nvPr/>
        </p:nvSpPr>
        <p:spPr bwMode="gray">
          <a:xfrm>
            <a:off x="1476375" y="3389313"/>
            <a:ext cx="868363" cy="8890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8084" name="AutoShape 20"/>
          <p:cNvSpPr>
            <a:spLocks noChangeArrowheads="1"/>
          </p:cNvSpPr>
          <p:nvPr/>
        </p:nvSpPr>
        <p:spPr bwMode="gray">
          <a:xfrm>
            <a:off x="1958975" y="4567238"/>
            <a:ext cx="5492750" cy="59055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0251" name="AutoShape 21"/>
          <p:cNvSpPr>
            <a:spLocks noChangeArrowheads="1"/>
          </p:cNvSpPr>
          <p:nvPr/>
        </p:nvSpPr>
        <p:spPr bwMode="gray">
          <a:xfrm>
            <a:off x="1476375" y="4413250"/>
            <a:ext cx="868363" cy="88741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0252" name="Text Box 22"/>
          <p:cNvSpPr txBox="1">
            <a:spLocks noChangeArrowheads="1"/>
          </p:cNvSpPr>
          <p:nvPr/>
        </p:nvSpPr>
        <p:spPr bwMode="gray">
          <a:xfrm>
            <a:off x="2247900" y="4640263"/>
            <a:ext cx="433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p>
        </p:txBody>
      </p:sp>
      <p:sp>
        <p:nvSpPr>
          <p:cNvPr id="10253" name="Text Box 27"/>
          <p:cNvSpPr txBox="1">
            <a:spLocks noChangeArrowheads="1"/>
          </p:cNvSpPr>
          <p:nvPr/>
        </p:nvSpPr>
        <p:spPr bwMode="gray">
          <a:xfrm>
            <a:off x="2279650" y="1574800"/>
            <a:ext cx="4770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2" action="ppaction://hlinksldjump"/>
              </a:rPr>
              <a:t>计算机系统的发展与应用</a:t>
            </a:r>
            <a:endParaRPr lang="zh-CN" altLang="en-US"/>
          </a:p>
        </p:txBody>
      </p:sp>
      <p:sp>
        <p:nvSpPr>
          <p:cNvPr id="10254" name="Text Box 28"/>
          <p:cNvSpPr txBox="1">
            <a:spLocks noChangeArrowheads="1"/>
          </p:cNvSpPr>
          <p:nvPr/>
        </p:nvSpPr>
        <p:spPr bwMode="gray">
          <a:xfrm>
            <a:off x="1512888" y="16287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chemeClr val="bg1"/>
                </a:solidFill>
              </a:rPr>
              <a:t>1.1</a:t>
            </a:r>
          </a:p>
        </p:txBody>
      </p:sp>
      <p:sp>
        <p:nvSpPr>
          <p:cNvPr id="10255" name="Text Box 32"/>
          <p:cNvSpPr txBox="1">
            <a:spLocks noChangeArrowheads="1"/>
          </p:cNvSpPr>
          <p:nvPr/>
        </p:nvSpPr>
        <p:spPr bwMode="gray">
          <a:xfrm>
            <a:off x="2247900" y="4633913"/>
            <a:ext cx="43354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3" action="ppaction://hlinksldjump"/>
              </a:rPr>
              <a:t>本章小结</a:t>
            </a:r>
            <a:endParaRPr lang="zh-CN" altLang="en-US">
              <a:latin typeface="Arial" panose="020B0604020202020204" pitchFamily="34" charset="0"/>
            </a:endParaRPr>
          </a:p>
        </p:txBody>
      </p:sp>
      <p:sp>
        <p:nvSpPr>
          <p:cNvPr id="10256" name="Text Box 7"/>
          <p:cNvSpPr txBox="1">
            <a:spLocks noChangeArrowheads="1"/>
          </p:cNvSpPr>
          <p:nvPr/>
        </p:nvSpPr>
        <p:spPr bwMode="gray">
          <a:xfrm>
            <a:off x="2247900" y="2657475"/>
            <a:ext cx="4802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4" action="ppaction://hlinksldjump"/>
              </a:rPr>
              <a:t>计算机的分类与性能指标</a:t>
            </a:r>
            <a:endParaRPr lang="zh-CN" altLang="en-US"/>
          </a:p>
        </p:txBody>
      </p:sp>
      <p:sp>
        <p:nvSpPr>
          <p:cNvPr id="10257" name="Text Box 8"/>
          <p:cNvSpPr txBox="1">
            <a:spLocks noChangeArrowheads="1"/>
          </p:cNvSpPr>
          <p:nvPr/>
        </p:nvSpPr>
        <p:spPr bwMode="gray">
          <a:xfrm>
            <a:off x="1512888" y="262255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chemeClr val="bg1"/>
                </a:solidFill>
              </a:rPr>
              <a:t>1.2</a:t>
            </a:r>
          </a:p>
        </p:txBody>
      </p:sp>
      <p:sp>
        <p:nvSpPr>
          <p:cNvPr id="10258" name="Text Box 12"/>
          <p:cNvSpPr txBox="1">
            <a:spLocks noChangeArrowheads="1"/>
          </p:cNvSpPr>
          <p:nvPr/>
        </p:nvSpPr>
        <p:spPr bwMode="gray">
          <a:xfrm>
            <a:off x="2247900" y="3657600"/>
            <a:ext cx="43354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5" action="ppaction://hlinksldjump"/>
              </a:rPr>
              <a:t>计算机系统的基本组成</a:t>
            </a:r>
            <a:endParaRPr lang="zh-CN" altLang="en-US"/>
          </a:p>
        </p:txBody>
      </p:sp>
      <p:sp>
        <p:nvSpPr>
          <p:cNvPr id="10259" name="Text Box 13"/>
          <p:cNvSpPr txBox="1">
            <a:spLocks noChangeArrowheads="1"/>
          </p:cNvSpPr>
          <p:nvPr/>
        </p:nvSpPr>
        <p:spPr bwMode="gray">
          <a:xfrm>
            <a:off x="1512888" y="35734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chemeClr val="bg1"/>
                </a:solidFill>
              </a:rPr>
              <a:t>1.3</a:t>
            </a:r>
          </a:p>
        </p:txBody>
      </p:sp>
      <p:pic>
        <p:nvPicPr>
          <p:cNvPr id="10260" name="Picture 47" descr="2">
            <a:hlinkClick r:id="rId6" action="ppaction://hlinksldjump"/>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6376988"/>
            <a:ext cx="719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3" name="AutoShape 49"/>
          <p:cNvSpPr>
            <a:spLocks noChangeArrowheads="1"/>
          </p:cNvSpPr>
          <p:nvPr/>
        </p:nvSpPr>
        <p:spPr bwMode="gray">
          <a:xfrm>
            <a:off x="2019300" y="5564188"/>
            <a:ext cx="5492750" cy="5334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0262" name="AutoShape 50"/>
          <p:cNvSpPr>
            <a:spLocks noChangeArrowheads="1"/>
          </p:cNvSpPr>
          <p:nvPr/>
        </p:nvSpPr>
        <p:spPr bwMode="gray">
          <a:xfrm>
            <a:off x="1536700" y="5426075"/>
            <a:ext cx="868363" cy="79851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0263" name="Text Box 51"/>
          <p:cNvSpPr txBox="1">
            <a:spLocks noChangeArrowheads="1"/>
          </p:cNvSpPr>
          <p:nvPr/>
        </p:nvSpPr>
        <p:spPr bwMode="gray">
          <a:xfrm>
            <a:off x="2339975" y="5516563"/>
            <a:ext cx="4770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8" action="ppaction://hlinksldjump"/>
              </a:rPr>
              <a:t>作业</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6EAEEF3-7962-44C4-8815-7EBE91137A6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267" name="Rectangle 2"/>
          <p:cNvSpPr>
            <a:spLocks noGrp="1" noChangeArrowheads="1"/>
          </p:cNvSpPr>
          <p:nvPr>
            <p:ph type="title"/>
          </p:nvPr>
        </p:nvSpPr>
        <p:spPr/>
        <p:txBody>
          <a:bodyPr/>
          <a:lstStyle/>
          <a:p>
            <a:pPr eaLnBrk="1" hangingPunct="1"/>
            <a:r>
              <a:rPr lang="en-US" altLang="zh-CN" smtClean="0"/>
              <a:t>1.1  </a:t>
            </a:r>
            <a:r>
              <a:rPr lang="zh-CN" altLang="en-US" smtClean="0"/>
              <a:t>计算机系统的发展与应用</a:t>
            </a:r>
          </a:p>
        </p:txBody>
      </p:sp>
      <p:grpSp>
        <p:nvGrpSpPr>
          <p:cNvPr id="11268" name="Group 20"/>
          <p:cNvGrpSpPr>
            <a:grpSpLocks/>
          </p:cNvGrpSpPr>
          <p:nvPr/>
        </p:nvGrpSpPr>
        <p:grpSpPr bwMode="auto">
          <a:xfrm>
            <a:off x="1619250" y="1231900"/>
            <a:ext cx="4724400" cy="693738"/>
            <a:chOff x="1296" y="1824"/>
            <a:chExt cx="2976" cy="437"/>
          </a:xfrm>
        </p:grpSpPr>
        <p:sp>
          <p:nvSpPr>
            <p:cNvPr id="151573" name="AutoShape 21"/>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1286" name="AutoShape 22"/>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287" name="Text Box 23"/>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rPr>
                <a:t>   </a:t>
              </a:r>
              <a:r>
                <a:rPr lang="zh-CN" altLang="en-US">
                  <a:solidFill>
                    <a:srgbClr val="000000"/>
                  </a:solidFill>
                  <a:hlinkClick r:id="rId2" action="ppaction://hlinksldjump"/>
                </a:rPr>
                <a:t>计算机的产生</a:t>
              </a:r>
              <a:endParaRPr lang="zh-CN" altLang="en-US">
                <a:solidFill>
                  <a:srgbClr val="000000"/>
                </a:solidFill>
              </a:endParaRPr>
            </a:p>
          </p:txBody>
        </p:sp>
        <p:sp>
          <p:nvSpPr>
            <p:cNvPr id="11288" name="Text Box 24"/>
            <p:cNvSpPr txBox="1">
              <a:spLocks noChangeArrowheads="1"/>
            </p:cNvSpPr>
            <p:nvPr/>
          </p:nvSpPr>
          <p:spPr bwMode="gray">
            <a:xfrm>
              <a:off x="1335" y="184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a:solidFill>
                    <a:schemeClr val="bg1"/>
                  </a:solidFill>
                </a:rPr>
                <a:t>一</a:t>
              </a:r>
            </a:p>
          </p:txBody>
        </p:sp>
      </p:grpSp>
      <p:grpSp>
        <p:nvGrpSpPr>
          <p:cNvPr id="11269" name="Group 25"/>
          <p:cNvGrpSpPr>
            <a:grpSpLocks/>
          </p:cNvGrpSpPr>
          <p:nvPr/>
        </p:nvGrpSpPr>
        <p:grpSpPr bwMode="auto">
          <a:xfrm>
            <a:off x="1619250" y="2070100"/>
            <a:ext cx="4724400" cy="693738"/>
            <a:chOff x="1296" y="1824"/>
            <a:chExt cx="2976" cy="437"/>
          </a:xfrm>
        </p:grpSpPr>
        <p:sp>
          <p:nvSpPr>
            <p:cNvPr id="151578" name="AutoShape 26"/>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1282" name="AutoShape 27"/>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283" name="Text Box 28"/>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rPr>
                <a:t>   </a:t>
              </a:r>
              <a:r>
                <a:rPr lang="zh-CN" altLang="en-US">
                  <a:solidFill>
                    <a:srgbClr val="000000"/>
                  </a:solidFill>
                  <a:hlinkClick r:id="rId3" action="ppaction://hlinksldjump"/>
                </a:rPr>
                <a:t>计算机的发展</a:t>
              </a:r>
              <a:endParaRPr lang="zh-CN" altLang="en-US">
                <a:solidFill>
                  <a:srgbClr val="000000"/>
                </a:solidFill>
              </a:endParaRPr>
            </a:p>
          </p:txBody>
        </p:sp>
        <p:sp>
          <p:nvSpPr>
            <p:cNvPr id="11284" name="Text Box 29"/>
            <p:cNvSpPr txBox="1">
              <a:spLocks noChangeArrowheads="1"/>
            </p:cNvSpPr>
            <p:nvPr/>
          </p:nvSpPr>
          <p:spPr bwMode="gray">
            <a:xfrm>
              <a:off x="1335" y="184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a:solidFill>
                    <a:schemeClr val="bg1"/>
                  </a:solidFill>
                </a:rPr>
                <a:t>二</a:t>
              </a:r>
            </a:p>
          </p:txBody>
        </p:sp>
      </p:grpSp>
      <p:grpSp>
        <p:nvGrpSpPr>
          <p:cNvPr id="11270" name="Group 41"/>
          <p:cNvGrpSpPr>
            <a:grpSpLocks/>
          </p:cNvGrpSpPr>
          <p:nvPr/>
        </p:nvGrpSpPr>
        <p:grpSpPr bwMode="auto">
          <a:xfrm>
            <a:off x="1619250" y="2908300"/>
            <a:ext cx="4752975" cy="693738"/>
            <a:chOff x="1020" y="1832"/>
            <a:chExt cx="2994" cy="437"/>
          </a:xfrm>
        </p:grpSpPr>
        <p:sp>
          <p:nvSpPr>
            <p:cNvPr id="151583" name="AutoShape 31"/>
            <p:cNvSpPr>
              <a:spLocks noChangeArrowheads="1"/>
            </p:cNvSpPr>
            <p:nvPr/>
          </p:nvSpPr>
          <p:spPr bwMode="gray">
            <a:xfrm>
              <a:off x="1260" y="1907"/>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1278" name="AutoShape 32"/>
            <p:cNvSpPr>
              <a:spLocks noChangeArrowheads="1"/>
            </p:cNvSpPr>
            <p:nvPr/>
          </p:nvSpPr>
          <p:spPr bwMode="gray">
            <a:xfrm>
              <a:off x="1020" y="1832"/>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279" name="Text Box 33"/>
            <p:cNvSpPr txBox="1">
              <a:spLocks noChangeArrowheads="1"/>
            </p:cNvSpPr>
            <p:nvPr/>
          </p:nvSpPr>
          <p:spPr bwMode="gray">
            <a:xfrm>
              <a:off x="1404" y="1942"/>
              <a:ext cx="26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rPr>
                <a:t>   </a:t>
              </a:r>
              <a:r>
                <a:rPr lang="zh-CN" altLang="en-US">
                  <a:solidFill>
                    <a:srgbClr val="000000"/>
                  </a:solidFill>
                  <a:hlinkClick r:id="rId4" action="ppaction://hlinksldjump"/>
                </a:rPr>
                <a:t>微型计算机的发展</a:t>
              </a:r>
              <a:endParaRPr lang="zh-CN" altLang="en-US">
                <a:solidFill>
                  <a:srgbClr val="000000"/>
                </a:solidFill>
              </a:endParaRPr>
            </a:p>
          </p:txBody>
        </p:sp>
        <p:sp>
          <p:nvSpPr>
            <p:cNvPr id="11280" name="Text Box 34"/>
            <p:cNvSpPr txBox="1">
              <a:spLocks noChangeArrowheads="1"/>
            </p:cNvSpPr>
            <p:nvPr/>
          </p:nvSpPr>
          <p:spPr bwMode="gray">
            <a:xfrm>
              <a:off x="1059" y="184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a:solidFill>
                    <a:schemeClr val="bg1"/>
                  </a:solidFill>
                </a:rPr>
                <a:t>三</a:t>
              </a:r>
            </a:p>
          </p:txBody>
        </p:sp>
      </p:grpSp>
      <p:grpSp>
        <p:nvGrpSpPr>
          <p:cNvPr id="11271" name="Group 35"/>
          <p:cNvGrpSpPr>
            <a:grpSpLocks/>
          </p:cNvGrpSpPr>
          <p:nvPr/>
        </p:nvGrpSpPr>
        <p:grpSpPr bwMode="auto">
          <a:xfrm>
            <a:off x="1619250" y="3822700"/>
            <a:ext cx="4724400" cy="693738"/>
            <a:chOff x="1296" y="1824"/>
            <a:chExt cx="2976" cy="437"/>
          </a:xfrm>
        </p:grpSpPr>
        <p:sp>
          <p:nvSpPr>
            <p:cNvPr id="151588" name="AutoShape 36"/>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1274" name="AutoShape 37"/>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275" name="Text Box 38"/>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rPr>
                <a:t>   </a:t>
              </a:r>
              <a:r>
                <a:rPr lang="zh-CN" altLang="en-US">
                  <a:solidFill>
                    <a:srgbClr val="000000"/>
                  </a:solidFill>
                  <a:hlinkClick r:id="rId5" action="ppaction://hlinksldjump"/>
                </a:rPr>
                <a:t>计算机的应用</a:t>
              </a:r>
              <a:endParaRPr lang="zh-CN" altLang="en-US">
                <a:solidFill>
                  <a:srgbClr val="000000"/>
                </a:solidFill>
              </a:endParaRPr>
            </a:p>
          </p:txBody>
        </p:sp>
        <p:sp>
          <p:nvSpPr>
            <p:cNvPr id="11276" name="Text Box 39"/>
            <p:cNvSpPr txBox="1">
              <a:spLocks noChangeArrowheads="1"/>
            </p:cNvSpPr>
            <p:nvPr/>
          </p:nvSpPr>
          <p:spPr bwMode="gray">
            <a:xfrm>
              <a:off x="1335" y="184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a:solidFill>
                    <a:schemeClr val="bg1"/>
                  </a:solidFill>
                </a:rPr>
                <a:t>四</a:t>
              </a:r>
            </a:p>
          </p:txBody>
        </p:sp>
      </p:grpSp>
      <p:pic>
        <p:nvPicPr>
          <p:cNvPr id="151592" name="Picture 40"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51592"/>
                                        </p:tgtEl>
                                        <p:attrNameLst>
                                          <p:attrName>style.visibility</p:attrName>
                                        </p:attrNameLst>
                                      </p:cBhvr>
                                      <p:to>
                                        <p:strVal val="visible"/>
                                      </p:to>
                                    </p:set>
                                    <p:anim to="" calcmode="lin" valueType="num">
                                      <p:cBhvr>
                                        <p:cTn id="7" dur="1" fill="hold"/>
                                        <p:tgtEl>
                                          <p:spTgt spid="1515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C4B9934-E07C-444E-95B3-9B982E46A48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291" name="Rectangle 2"/>
          <p:cNvSpPr>
            <a:spLocks noGrp="1" noChangeArrowheads="1"/>
          </p:cNvSpPr>
          <p:nvPr>
            <p:ph type="title"/>
          </p:nvPr>
        </p:nvSpPr>
        <p:spPr/>
        <p:txBody>
          <a:bodyPr/>
          <a:lstStyle/>
          <a:p>
            <a:pPr eaLnBrk="1" hangingPunct="1"/>
            <a:r>
              <a:rPr lang="zh-CN" altLang="en-US" smtClean="0"/>
              <a:t>一、计算机的产生</a:t>
            </a:r>
          </a:p>
        </p:txBody>
      </p:sp>
      <p:sp>
        <p:nvSpPr>
          <p:cNvPr id="175112" name="AutoShape 8"/>
          <p:cNvSpPr>
            <a:spLocks noChangeArrowheads="1"/>
          </p:cNvSpPr>
          <p:nvPr/>
        </p:nvSpPr>
        <p:spPr bwMode="gray">
          <a:xfrm>
            <a:off x="2339975" y="1773238"/>
            <a:ext cx="400050" cy="449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75113" name="AutoShape 9"/>
          <p:cNvSpPr>
            <a:spLocks noChangeArrowheads="1"/>
          </p:cNvSpPr>
          <p:nvPr/>
        </p:nvSpPr>
        <p:spPr bwMode="gray">
          <a:xfrm>
            <a:off x="4605338" y="1744663"/>
            <a:ext cx="398462" cy="449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75160" name="Group 56"/>
          <p:cNvGrpSpPr>
            <a:grpSpLocks/>
          </p:cNvGrpSpPr>
          <p:nvPr/>
        </p:nvGrpSpPr>
        <p:grpSpPr bwMode="auto">
          <a:xfrm>
            <a:off x="539750" y="1196975"/>
            <a:ext cx="1703388" cy="1687513"/>
            <a:chOff x="569" y="754"/>
            <a:chExt cx="1073" cy="1063"/>
          </a:xfrm>
        </p:grpSpPr>
        <p:sp>
          <p:nvSpPr>
            <p:cNvPr id="175119" name="Oval 15"/>
            <p:cNvSpPr>
              <a:spLocks noChangeArrowheads="1"/>
            </p:cNvSpPr>
            <p:nvPr/>
          </p:nvSpPr>
          <p:spPr bwMode="gray">
            <a:xfrm>
              <a:off x="569" y="754"/>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20" name="Oval 16"/>
            <p:cNvSpPr>
              <a:spLocks noChangeArrowheads="1"/>
            </p:cNvSpPr>
            <p:nvPr/>
          </p:nvSpPr>
          <p:spPr bwMode="gray">
            <a:xfrm>
              <a:off x="569" y="754"/>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21" name="Oval 17"/>
            <p:cNvSpPr>
              <a:spLocks noChangeArrowheads="1"/>
            </p:cNvSpPr>
            <p:nvPr/>
          </p:nvSpPr>
          <p:spPr bwMode="gray">
            <a:xfrm>
              <a:off x="639" y="823"/>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22" name="Oval 18"/>
            <p:cNvSpPr>
              <a:spLocks noChangeArrowheads="1"/>
            </p:cNvSpPr>
            <p:nvPr/>
          </p:nvSpPr>
          <p:spPr bwMode="gray">
            <a:xfrm>
              <a:off x="640" y="825"/>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63" name="Oval 19"/>
            <p:cNvSpPr>
              <a:spLocks noChangeArrowheads="1"/>
            </p:cNvSpPr>
            <p:nvPr/>
          </p:nvSpPr>
          <p:spPr bwMode="gray">
            <a:xfrm>
              <a:off x="686" y="870"/>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64" name="Group 20"/>
            <p:cNvGrpSpPr>
              <a:grpSpLocks/>
            </p:cNvGrpSpPr>
            <p:nvPr/>
          </p:nvGrpSpPr>
          <p:grpSpPr bwMode="auto">
            <a:xfrm>
              <a:off x="699" y="882"/>
              <a:ext cx="813" cy="805"/>
              <a:chOff x="4166" y="1706"/>
              <a:chExt cx="1252" cy="1252"/>
            </a:xfrm>
          </p:grpSpPr>
          <p:sp>
            <p:nvSpPr>
              <p:cNvPr id="12366" name="Oval 2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67" name="Oval 2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68" name="Oval 2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69" name="Oval 2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65" name="Text Box 40"/>
            <p:cNvSpPr txBox="1">
              <a:spLocks noChangeArrowheads="1"/>
            </p:cNvSpPr>
            <p:nvPr/>
          </p:nvSpPr>
          <p:spPr bwMode="gray">
            <a:xfrm>
              <a:off x="761" y="1026"/>
              <a:ext cx="6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机械式</a:t>
              </a:r>
            </a:p>
            <a:p>
              <a:pPr algn="ctr">
                <a:spcBef>
                  <a:spcPct val="0"/>
                </a:spcBef>
                <a:buClrTx/>
                <a:buFontTx/>
                <a:buNone/>
              </a:pPr>
              <a:r>
                <a:rPr lang="zh-CN" altLang="en-US" sz="2400">
                  <a:latin typeface="Arial" panose="020B0604020202020204" pitchFamily="34" charset="0"/>
                </a:rPr>
                <a:t>计算机</a:t>
              </a:r>
            </a:p>
          </p:txBody>
        </p:sp>
      </p:grpSp>
      <p:grpSp>
        <p:nvGrpSpPr>
          <p:cNvPr id="175161" name="Group 57"/>
          <p:cNvGrpSpPr>
            <a:grpSpLocks/>
          </p:cNvGrpSpPr>
          <p:nvPr/>
        </p:nvGrpSpPr>
        <p:grpSpPr bwMode="auto">
          <a:xfrm>
            <a:off x="2771775" y="1125538"/>
            <a:ext cx="1703388" cy="1687512"/>
            <a:chOff x="2121" y="757"/>
            <a:chExt cx="1073" cy="1063"/>
          </a:xfrm>
        </p:grpSpPr>
        <p:sp>
          <p:nvSpPr>
            <p:cNvPr id="175129" name="Oval 25"/>
            <p:cNvSpPr>
              <a:spLocks noChangeArrowheads="1"/>
            </p:cNvSpPr>
            <p:nvPr/>
          </p:nvSpPr>
          <p:spPr bwMode="gray">
            <a:xfrm>
              <a:off x="2121" y="757"/>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30" name="Oval 26"/>
            <p:cNvSpPr>
              <a:spLocks noChangeArrowheads="1"/>
            </p:cNvSpPr>
            <p:nvPr/>
          </p:nvSpPr>
          <p:spPr bwMode="gray">
            <a:xfrm>
              <a:off x="2121" y="757"/>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31" name="Oval 27"/>
            <p:cNvSpPr>
              <a:spLocks noChangeArrowheads="1"/>
            </p:cNvSpPr>
            <p:nvPr/>
          </p:nvSpPr>
          <p:spPr bwMode="gray">
            <a:xfrm>
              <a:off x="2191" y="827"/>
              <a:ext cx="933" cy="92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32" name="Oval 28"/>
            <p:cNvSpPr>
              <a:spLocks noChangeArrowheads="1"/>
            </p:cNvSpPr>
            <p:nvPr/>
          </p:nvSpPr>
          <p:spPr bwMode="gray">
            <a:xfrm>
              <a:off x="2192" y="828"/>
              <a:ext cx="933" cy="92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52" name="Oval 29"/>
            <p:cNvSpPr>
              <a:spLocks noChangeArrowheads="1"/>
            </p:cNvSpPr>
            <p:nvPr/>
          </p:nvSpPr>
          <p:spPr bwMode="gray">
            <a:xfrm>
              <a:off x="2237" y="872"/>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53" name="Group 30"/>
            <p:cNvGrpSpPr>
              <a:grpSpLocks/>
            </p:cNvGrpSpPr>
            <p:nvPr/>
          </p:nvGrpSpPr>
          <p:grpSpPr bwMode="auto">
            <a:xfrm>
              <a:off x="2251" y="882"/>
              <a:ext cx="813" cy="805"/>
              <a:chOff x="4166" y="1706"/>
              <a:chExt cx="1252" cy="1252"/>
            </a:xfrm>
          </p:grpSpPr>
          <p:sp>
            <p:nvSpPr>
              <p:cNvPr id="12355" name="Oval 3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56"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57" name="Oval 3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58" name="Oval 3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54" name="Text Box 41"/>
            <p:cNvSpPr txBox="1">
              <a:spLocks noChangeArrowheads="1"/>
            </p:cNvSpPr>
            <p:nvPr/>
          </p:nvSpPr>
          <p:spPr bwMode="gray">
            <a:xfrm>
              <a:off x="2317" y="1026"/>
              <a:ext cx="6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机电式</a:t>
              </a:r>
            </a:p>
            <a:p>
              <a:pPr algn="ctr">
                <a:spcBef>
                  <a:spcPct val="0"/>
                </a:spcBef>
                <a:buClrTx/>
                <a:buFontTx/>
                <a:buNone/>
              </a:pPr>
              <a:r>
                <a:rPr lang="zh-CN" altLang="en-US" sz="2400">
                  <a:latin typeface="Arial" panose="020B0604020202020204" pitchFamily="34" charset="0"/>
                </a:rPr>
                <a:t>计算机</a:t>
              </a:r>
            </a:p>
          </p:txBody>
        </p:sp>
      </p:grpSp>
      <p:grpSp>
        <p:nvGrpSpPr>
          <p:cNvPr id="175162" name="Group 58"/>
          <p:cNvGrpSpPr>
            <a:grpSpLocks/>
          </p:cNvGrpSpPr>
          <p:nvPr/>
        </p:nvGrpSpPr>
        <p:grpSpPr bwMode="auto">
          <a:xfrm>
            <a:off x="5108575" y="1125538"/>
            <a:ext cx="1703388" cy="1687512"/>
            <a:chOff x="3672" y="757"/>
            <a:chExt cx="1073" cy="1063"/>
          </a:xfrm>
        </p:grpSpPr>
        <p:sp>
          <p:nvSpPr>
            <p:cNvPr id="175114" name="Oval 10"/>
            <p:cNvSpPr>
              <a:spLocks noChangeArrowheads="1"/>
            </p:cNvSpPr>
            <p:nvPr/>
          </p:nvSpPr>
          <p:spPr bwMode="gray">
            <a:xfrm>
              <a:off x="3672" y="757"/>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15" name="Oval 11"/>
            <p:cNvSpPr>
              <a:spLocks noChangeArrowheads="1"/>
            </p:cNvSpPr>
            <p:nvPr/>
          </p:nvSpPr>
          <p:spPr bwMode="gray">
            <a:xfrm>
              <a:off x="3672" y="757"/>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16" name="Oval 12"/>
            <p:cNvSpPr>
              <a:spLocks noChangeArrowheads="1"/>
            </p:cNvSpPr>
            <p:nvPr/>
          </p:nvSpPr>
          <p:spPr bwMode="gray">
            <a:xfrm>
              <a:off x="3742" y="827"/>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17" name="Oval 13"/>
            <p:cNvSpPr>
              <a:spLocks noChangeArrowheads="1"/>
            </p:cNvSpPr>
            <p:nvPr/>
          </p:nvSpPr>
          <p:spPr bwMode="gray">
            <a:xfrm>
              <a:off x="3758" y="832"/>
              <a:ext cx="933" cy="924"/>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41" name="Oval 14"/>
            <p:cNvSpPr>
              <a:spLocks noChangeArrowheads="1"/>
            </p:cNvSpPr>
            <p:nvPr/>
          </p:nvSpPr>
          <p:spPr bwMode="gray">
            <a:xfrm>
              <a:off x="3792" y="872"/>
              <a:ext cx="841"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42" name="Group 35"/>
            <p:cNvGrpSpPr>
              <a:grpSpLocks/>
            </p:cNvGrpSpPr>
            <p:nvPr/>
          </p:nvGrpSpPr>
          <p:grpSpPr bwMode="auto">
            <a:xfrm>
              <a:off x="3807" y="882"/>
              <a:ext cx="814" cy="805"/>
              <a:chOff x="4166" y="1706"/>
              <a:chExt cx="1252" cy="1252"/>
            </a:xfrm>
          </p:grpSpPr>
          <p:sp>
            <p:nvSpPr>
              <p:cNvPr id="1234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45"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46"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47"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43" name="Text Box 42"/>
            <p:cNvSpPr txBox="1">
              <a:spLocks noChangeArrowheads="1"/>
            </p:cNvSpPr>
            <p:nvPr/>
          </p:nvSpPr>
          <p:spPr bwMode="gray">
            <a:xfrm>
              <a:off x="3870" y="981"/>
              <a:ext cx="6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电子</a:t>
              </a:r>
            </a:p>
            <a:p>
              <a:pPr algn="ctr">
                <a:spcBef>
                  <a:spcPct val="0"/>
                </a:spcBef>
                <a:buClrTx/>
                <a:buFontTx/>
                <a:buNone/>
              </a:pPr>
              <a:r>
                <a:rPr lang="zh-CN" altLang="en-US" sz="2400">
                  <a:latin typeface="Arial" panose="020B0604020202020204" pitchFamily="34" charset="0"/>
                </a:rPr>
                <a:t>计算机</a:t>
              </a:r>
            </a:p>
          </p:txBody>
        </p:sp>
      </p:grpSp>
      <p:sp>
        <p:nvSpPr>
          <p:cNvPr id="175148" name="AutoShape 44"/>
          <p:cNvSpPr>
            <a:spLocks noChangeArrowheads="1"/>
          </p:cNvSpPr>
          <p:nvPr/>
        </p:nvSpPr>
        <p:spPr bwMode="gray">
          <a:xfrm>
            <a:off x="2586038" y="3573463"/>
            <a:ext cx="833437" cy="665162"/>
          </a:xfrm>
          <a:prstGeom prst="chevron">
            <a:avLst>
              <a:gd name="adj" fmla="val 65799"/>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75175" name="Group 71"/>
          <p:cNvGrpSpPr>
            <a:grpSpLocks/>
          </p:cNvGrpSpPr>
          <p:nvPr/>
        </p:nvGrpSpPr>
        <p:grpSpPr bwMode="auto">
          <a:xfrm>
            <a:off x="468313" y="3068638"/>
            <a:ext cx="1703387" cy="1687512"/>
            <a:chOff x="541" y="1953"/>
            <a:chExt cx="1073" cy="1063"/>
          </a:xfrm>
        </p:grpSpPr>
        <p:sp>
          <p:nvSpPr>
            <p:cNvPr id="175149" name="Oval 45"/>
            <p:cNvSpPr>
              <a:spLocks noChangeArrowheads="1"/>
            </p:cNvSpPr>
            <p:nvPr/>
          </p:nvSpPr>
          <p:spPr bwMode="gray">
            <a:xfrm>
              <a:off x="541" y="1953"/>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50" name="Oval 46"/>
            <p:cNvSpPr>
              <a:spLocks noChangeArrowheads="1"/>
            </p:cNvSpPr>
            <p:nvPr/>
          </p:nvSpPr>
          <p:spPr bwMode="gray">
            <a:xfrm>
              <a:off x="541" y="1953"/>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51" name="Oval 47"/>
            <p:cNvSpPr>
              <a:spLocks noChangeArrowheads="1"/>
            </p:cNvSpPr>
            <p:nvPr/>
          </p:nvSpPr>
          <p:spPr bwMode="gray">
            <a:xfrm>
              <a:off x="611" y="2022"/>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52" name="Oval 48"/>
            <p:cNvSpPr>
              <a:spLocks noChangeArrowheads="1"/>
            </p:cNvSpPr>
            <p:nvPr/>
          </p:nvSpPr>
          <p:spPr bwMode="gray">
            <a:xfrm>
              <a:off x="612" y="2024"/>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30" name="Oval 49"/>
            <p:cNvSpPr>
              <a:spLocks noChangeArrowheads="1"/>
            </p:cNvSpPr>
            <p:nvPr/>
          </p:nvSpPr>
          <p:spPr bwMode="gray">
            <a:xfrm>
              <a:off x="658" y="2069"/>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31" name="Group 50"/>
            <p:cNvGrpSpPr>
              <a:grpSpLocks/>
            </p:cNvGrpSpPr>
            <p:nvPr/>
          </p:nvGrpSpPr>
          <p:grpSpPr bwMode="auto">
            <a:xfrm>
              <a:off x="671" y="2081"/>
              <a:ext cx="813" cy="805"/>
              <a:chOff x="4166" y="1706"/>
              <a:chExt cx="1252" cy="1252"/>
            </a:xfrm>
          </p:grpSpPr>
          <p:sp>
            <p:nvSpPr>
              <p:cNvPr id="12333" name="Oval 5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34" name="Oval 5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35" name="Oval 5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36" name="Oval 5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32" name="Text Box 55"/>
            <p:cNvSpPr txBox="1">
              <a:spLocks noChangeArrowheads="1"/>
            </p:cNvSpPr>
            <p:nvPr/>
          </p:nvSpPr>
          <p:spPr bwMode="gray">
            <a:xfrm>
              <a:off x="733" y="2225"/>
              <a:ext cx="6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模拟</a:t>
              </a:r>
            </a:p>
            <a:p>
              <a:pPr algn="ctr">
                <a:spcBef>
                  <a:spcPct val="0"/>
                </a:spcBef>
                <a:buClrTx/>
                <a:buFontTx/>
                <a:buNone/>
              </a:pPr>
              <a:r>
                <a:rPr lang="zh-CN" altLang="en-US" sz="2400">
                  <a:latin typeface="Arial" panose="020B0604020202020204" pitchFamily="34" charset="0"/>
                </a:rPr>
                <a:t>计算机</a:t>
              </a:r>
            </a:p>
          </p:txBody>
        </p:sp>
      </p:grpSp>
      <p:grpSp>
        <p:nvGrpSpPr>
          <p:cNvPr id="175179" name="Group 75"/>
          <p:cNvGrpSpPr>
            <a:grpSpLocks/>
          </p:cNvGrpSpPr>
          <p:nvPr/>
        </p:nvGrpSpPr>
        <p:grpSpPr bwMode="auto">
          <a:xfrm>
            <a:off x="7019925" y="2492375"/>
            <a:ext cx="1703388" cy="1687513"/>
            <a:chOff x="2121" y="757"/>
            <a:chExt cx="1073" cy="1063"/>
          </a:xfrm>
        </p:grpSpPr>
        <p:sp>
          <p:nvSpPr>
            <p:cNvPr id="175180" name="Oval 76"/>
            <p:cNvSpPr>
              <a:spLocks noChangeArrowheads="1"/>
            </p:cNvSpPr>
            <p:nvPr/>
          </p:nvSpPr>
          <p:spPr bwMode="gray">
            <a:xfrm>
              <a:off x="2121" y="757"/>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81" name="Oval 77"/>
            <p:cNvSpPr>
              <a:spLocks noChangeArrowheads="1"/>
            </p:cNvSpPr>
            <p:nvPr/>
          </p:nvSpPr>
          <p:spPr bwMode="gray">
            <a:xfrm>
              <a:off x="2121" y="757"/>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82" name="Oval 78"/>
            <p:cNvSpPr>
              <a:spLocks noChangeArrowheads="1"/>
            </p:cNvSpPr>
            <p:nvPr/>
          </p:nvSpPr>
          <p:spPr bwMode="gray">
            <a:xfrm>
              <a:off x="2191" y="827"/>
              <a:ext cx="933" cy="92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83" name="Oval 79"/>
            <p:cNvSpPr>
              <a:spLocks noChangeArrowheads="1"/>
            </p:cNvSpPr>
            <p:nvPr/>
          </p:nvSpPr>
          <p:spPr bwMode="gray">
            <a:xfrm>
              <a:off x="2192" y="828"/>
              <a:ext cx="933" cy="92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19" name="Oval 80"/>
            <p:cNvSpPr>
              <a:spLocks noChangeArrowheads="1"/>
            </p:cNvSpPr>
            <p:nvPr/>
          </p:nvSpPr>
          <p:spPr bwMode="gray">
            <a:xfrm>
              <a:off x="2237" y="872"/>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20" name="Group 81"/>
            <p:cNvGrpSpPr>
              <a:grpSpLocks/>
            </p:cNvGrpSpPr>
            <p:nvPr/>
          </p:nvGrpSpPr>
          <p:grpSpPr bwMode="auto">
            <a:xfrm>
              <a:off x="2251" y="882"/>
              <a:ext cx="813" cy="805"/>
              <a:chOff x="4166" y="1706"/>
              <a:chExt cx="1252" cy="1252"/>
            </a:xfrm>
          </p:grpSpPr>
          <p:sp>
            <p:nvSpPr>
              <p:cNvPr id="12322" name="Oval 8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23" name="Oval 8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24" name="Oval 8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25" name="Oval 8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21" name="Text Box 86"/>
            <p:cNvSpPr txBox="1">
              <a:spLocks noChangeArrowheads="1"/>
            </p:cNvSpPr>
            <p:nvPr/>
          </p:nvSpPr>
          <p:spPr bwMode="gray">
            <a:xfrm>
              <a:off x="2221" y="1026"/>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电子数字</a:t>
              </a:r>
            </a:p>
            <a:p>
              <a:pPr algn="ctr">
                <a:spcBef>
                  <a:spcPct val="0"/>
                </a:spcBef>
                <a:buClrTx/>
                <a:buFontTx/>
                <a:buNone/>
              </a:pPr>
              <a:r>
                <a:rPr lang="zh-CN" altLang="en-US" sz="2400">
                  <a:latin typeface="Arial" panose="020B0604020202020204" pitchFamily="34" charset="0"/>
                </a:rPr>
                <a:t>计算机</a:t>
              </a:r>
            </a:p>
          </p:txBody>
        </p:sp>
      </p:grpSp>
      <p:grpSp>
        <p:nvGrpSpPr>
          <p:cNvPr id="175191" name="Group 87"/>
          <p:cNvGrpSpPr>
            <a:grpSpLocks/>
          </p:cNvGrpSpPr>
          <p:nvPr/>
        </p:nvGrpSpPr>
        <p:grpSpPr bwMode="auto">
          <a:xfrm>
            <a:off x="4067175" y="3068638"/>
            <a:ext cx="1703388" cy="1687512"/>
            <a:chOff x="3672" y="757"/>
            <a:chExt cx="1073" cy="1063"/>
          </a:xfrm>
        </p:grpSpPr>
        <p:sp>
          <p:nvSpPr>
            <p:cNvPr id="175192" name="Oval 88"/>
            <p:cNvSpPr>
              <a:spLocks noChangeArrowheads="1"/>
            </p:cNvSpPr>
            <p:nvPr/>
          </p:nvSpPr>
          <p:spPr bwMode="gray">
            <a:xfrm>
              <a:off x="3672" y="757"/>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175193" name="Oval 89"/>
            <p:cNvSpPr>
              <a:spLocks noChangeArrowheads="1"/>
            </p:cNvSpPr>
            <p:nvPr/>
          </p:nvSpPr>
          <p:spPr bwMode="gray">
            <a:xfrm>
              <a:off x="3672" y="757"/>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94" name="Oval 90"/>
            <p:cNvSpPr>
              <a:spLocks noChangeArrowheads="1"/>
            </p:cNvSpPr>
            <p:nvPr/>
          </p:nvSpPr>
          <p:spPr bwMode="gray">
            <a:xfrm>
              <a:off x="3742" y="827"/>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75195" name="Oval 91"/>
            <p:cNvSpPr>
              <a:spLocks noChangeArrowheads="1"/>
            </p:cNvSpPr>
            <p:nvPr/>
          </p:nvSpPr>
          <p:spPr bwMode="gray">
            <a:xfrm>
              <a:off x="3758" y="832"/>
              <a:ext cx="933" cy="924"/>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12308" name="Oval 92"/>
            <p:cNvSpPr>
              <a:spLocks noChangeArrowheads="1"/>
            </p:cNvSpPr>
            <p:nvPr/>
          </p:nvSpPr>
          <p:spPr bwMode="gray">
            <a:xfrm>
              <a:off x="3792" y="872"/>
              <a:ext cx="841"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12309" name="Group 93"/>
            <p:cNvGrpSpPr>
              <a:grpSpLocks/>
            </p:cNvGrpSpPr>
            <p:nvPr/>
          </p:nvGrpSpPr>
          <p:grpSpPr bwMode="auto">
            <a:xfrm>
              <a:off x="3807" y="882"/>
              <a:ext cx="814" cy="805"/>
              <a:chOff x="4166" y="1706"/>
              <a:chExt cx="1252" cy="1252"/>
            </a:xfrm>
          </p:grpSpPr>
          <p:sp>
            <p:nvSpPr>
              <p:cNvPr id="12311" name="Oval 9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12" name="Oval 9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13" name="Oval 9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2314" name="Oval 9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2310" name="Text Box 98"/>
            <p:cNvSpPr txBox="1">
              <a:spLocks noChangeArrowheads="1"/>
            </p:cNvSpPr>
            <p:nvPr/>
          </p:nvSpPr>
          <p:spPr bwMode="gray">
            <a:xfrm>
              <a:off x="3870" y="981"/>
              <a:ext cx="6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数字</a:t>
              </a:r>
            </a:p>
            <a:p>
              <a:pPr algn="ctr">
                <a:spcBef>
                  <a:spcPct val="0"/>
                </a:spcBef>
                <a:buClrTx/>
                <a:buFontTx/>
                <a:buNone/>
              </a:pPr>
              <a:r>
                <a:rPr lang="zh-CN" altLang="en-US" sz="2400">
                  <a:latin typeface="Arial" panose="020B0604020202020204" pitchFamily="34" charset="0"/>
                </a:rPr>
                <a:t>计算机</a:t>
              </a:r>
            </a:p>
          </p:txBody>
        </p:sp>
      </p:grpSp>
      <p:sp>
        <p:nvSpPr>
          <p:cNvPr id="175203" name="Freeform 99"/>
          <p:cNvSpPr>
            <a:spLocks/>
          </p:cNvSpPr>
          <p:nvPr/>
        </p:nvSpPr>
        <p:spPr bwMode="gray">
          <a:xfrm rot="5400000" flipH="1" flipV="1">
            <a:off x="7021513" y="1339850"/>
            <a:ext cx="935038" cy="1512887"/>
          </a:xfrm>
          <a:custGeom>
            <a:avLst/>
            <a:gdLst>
              <a:gd name="T0" fmla="*/ 1507407002 w 580"/>
              <a:gd name="T1" fmla="*/ 0 h 798"/>
              <a:gd name="T2" fmla="*/ 1502209481 w 580"/>
              <a:gd name="T3" fmla="*/ 323481024 h 798"/>
              <a:gd name="T4" fmla="*/ 1476218649 w 580"/>
              <a:gd name="T5" fmla="*/ 625398669 h 798"/>
              <a:gd name="T6" fmla="*/ 1434635252 w 580"/>
              <a:gd name="T7" fmla="*/ 905749143 h 798"/>
              <a:gd name="T8" fmla="*/ 1367062635 w 580"/>
              <a:gd name="T9" fmla="*/ 1164534341 h 798"/>
              <a:gd name="T10" fmla="*/ 1283894229 w 580"/>
              <a:gd name="T11" fmla="*/ 1401754264 h 798"/>
              <a:gd name="T12" fmla="*/ 1174738216 w 580"/>
              <a:gd name="T13" fmla="*/ 1617408912 h 798"/>
              <a:gd name="T14" fmla="*/ 1044788891 w 580"/>
              <a:gd name="T15" fmla="*/ 1825874503 h 798"/>
              <a:gd name="T16" fmla="*/ 888850347 w 580"/>
              <a:gd name="T17" fmla="*/ 2012774819 h 798"/>
              <a:gd name="T18" fmla="*/ 701723449 w 580"/>
              <a:gd name="T19" fmla="*/ 2147483647 h 798"/>
              <a:gd name="T20" fmla="*/ 488607331 w 580"/>
              <a:gd name="T21" fmla="*/ 2147483647 h 798"/>
              <a:gd name="T22" fmla="*/ 488607331 w 580"/>
              <a:gd name="T23" fmla="*/ 2147483647 h 798"/>
              <a:gd name="T24" fmla="*/ 0 w 580"/>
              <a:gd name="T25" fmla="*/ 1847439779 h 798"/>
              <a:gd name="T26" fmla="*/ 488607331 w 580"/>
              <a:gd name="T27" fmla="*/ 826675203 h 798"/>
              <a:gd name="T28" fmla="*/ 488607331 w 580"/>
              <a:gd name="T29" fmla="*/ 1337058439 h 798"/>
              <a:gd name="T30" fmla="*/ 582170780 w 580"/>
              <a:gd name="T31" fmla="*/ 1322680325 h 798"/>
              <a:gd name="T32" fmla="*/ 686130884 w 580"/>
              <a:gd name="T33" fmla="*/ 1279549774 h 798"/>
              <a:gd name="T34" fmla="*/ 795286898 w 580"/>
              <a:gd name="T35" fmla="*/ 1207664892 h 798"/>
              <a:gd name="T36" fmla="*/ 904444524 w 580"/>
              <a:gd name="T37" fmla="*/ 1114214734 h 798"/>
              <a:gd name="T38" fmla="*/ 1018799671 w 580"/>
              <a:gd name="T39" fmla="*/ 1006388358 h 798"/>
              <a:gd name="T40" fmla="*/ 1122758163 w 580"/>
              <a:gd name="T41" fmla="*/ 884183867 h 798"/>
              <a:gd name="T42" fmla="*/ 1226716656 w 580"/>
              <a:gd name="T43" fmla="*/ 747601263 h 798"/>
              <a:gd name="T44" fmla="*/ 1315082583 w 580"/>
              <a:gd name="T45" fmla="*/ 596644337 h 798"/>
              <a:gd name="T46" fmla="*/ 1393051855 w 580"/>
              <a:gd name="T47" fmla="*/ 445685514 h 798"/>
              <a:gd name="T48" fmla="*/ 1450229429 w 580"/>
              <a:gd name="T49" fmla="*/ 294728588 h 798"/>
              <a:gd name="T50" fmla="*/ 1491812826 w 580"/>
              <a:gd name="T51" fmla="*/ 143769765 h 798"/>
              <a:gd name="T52" fmla="*/ 1502209481 w 580"/>
              <a:gd name="T53" fmla="*/ 0 h 798"/>
              <a:gd name="T54" fmla="*/ 1507407002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9933FF"/>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
        <p:nvSpPr>
          <p:cNvPr id="175205" name="Freeform 101"/>
          <p:cNvSpPr>
            <a:spLocks/>
          </p:cNvSpPr>
          <p:nvPr/>
        </p:nvSpPr>
        <p:spPr bwMode="gray">
          <a:xfrm rot="18476990" flipH="1">
            <a:off x="5972175" y="3397250"/>
            <a:ext cx="1338263" cy="1401763"/>
          </a:xfrm>
          <a:custGeom>
            <a:avLst/>
            <a:gdLst>
              <a:gd name="T0" fmla="*/ 2147483647 w 580"/>
              <a:gd name="T1" fmla="*/ 0 h 798"/>
              <a:gd name="T2" fmla="*/ 2147483647 w 580"/>
              <a:gd name="T3" fmla="*/ 277707168 h 798"/>
              <a:gd name="T4" fmla="*/ 2147483647 w 580"/>
              <a:gd name="T5" fmla="*/ 536899821 h 798"/>
              <a:gd name="T6" fmla="*/ 2147483647 w 580"/>
              <a:gd name="T7" fmla="*/ 777577961 h 798"/>
              <a:gd name="T8" fmla="*/ 2147483647 w 580"/>
              <a:gd name="T9" fmla="*/ 999743344 h 798"/>
              <a:gd name="T10" fmla="*/ 2147483647 w 580"/>
              <a:gd name="T11" fmla="*/ 1203394213 h 798"/>
              <a:gd name="T12" fmla="*/ 2147483647 w 580"/>
              <a:gd name="T13" fmla="*/ 1388532325 h 798"/>
              <a:gd name="T14" fmla="*/ 2140194029 w 580"/>
              <a:gd name="T15" fmla="*/ 1567497761 h 798"/>
              <a:gd name="T16" fmla="*/ 1820762188 w 580"/>
              <a:gd name="T17" fmla="*/ 1727950440 h 798"/>
              <a:gd name="T18" fmla="*/ 1437444440 w 580"/>
              <a:gd name="T19" fmla="*/ 1882232199 h 798"/>
              <a:gd name="T20" fmla="*/ 1000886898 w 580"/>
              <a:gd name="T21" fmla="*/ 2024170364 h 798"/>
              <a:gd name="T22" fmla="*/ 1000886898 w 580"/>
              <a:gd name="T23" fmla="*/ 2147483647 h 798"/>
              <a:gd name="T24" fmla="*/ 0 w 580"/>
              <a:gd name="T25" fmla="*/ 1586012275 h 798"/>
              <a:gd name="T26" fmla="*/ 1000886898 w 580"/>
              <a:gd name="T27" fmla="*/ 709694338 h 798"/>
              <a:gd name="T28" fmla="*/ 1000886898 w 580"/>
              <a:gd name="T29" fmla="*/ 1147852428 h 798"/>
              <a:gd name="T30" fmla="*/ 1192544618 w 580"/>
              <a:gd name="T31" fmla="*/ 1135510590 h 798"/>
              <a:gd name="T32" fmla="*/ 1405499179 w 580"/>
              <a:gd name="T33" fmla="*/ 1098483319 h 798"/>
              <a:gd name="T34" fmla="*/ 1629102160 w 580"/>
              <a:gd name="T35" fmla="*/ 1036770615 h 798"/>
              <a:gd name="T36" fmla="*/ 1852705141 w 580"/>
              <a:gd name="T37" fmla="*/ 956545154 h 798"/>
              <a:gd name="T38" fmla="*/ 2086954235 w 580"/>
              <a:gd name="T39" fmla="*/ 863976098 h 798"/>
              <a:gd name="T40" fmla="*/ 2147483647 w 580"/>
              <a:gd name="T41" fmla="*/ 759063447 h 798"/>
              <a:gd name="T42" fmla="*/ 2147483647 w 580"/>
              <a:gd name="T43" fmla="*/ 641810715 h 798"/>
              <a:gd name="T44" fmla="*/ 2147483647 w 580"/>
              <a:gd name="T45" fmla="*/ 512214388 h 798"/>
              <a:gd name="T46" fmla="*/ 2147483647 w 580"/>
              <a:gd name="T47" fmla="*/ 382618062 h 798"/>
              <a:gd name="T48" fmla="*/ 2147483647 w 580"/>
              <a:gd name="T49" fmla="*/ 253021735 h 798"/>
              <a:gd name="T50" fmla="*/ 2147483647 w 580"/>
              <a:gd name="T51" fmla="*/ 123425408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9933FF"/>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
        <p:nvSpPr>
          <p:cNvPr id="175207" name="Text Box 103"/>
          <p:cNvSpPr txBox="1">
            <a:spLocks noChangeArrowheads="1"/>
          </p:cNvSpPr>
          <p:nvPr/>
        </p:nvSpPr>
        <p:spPr bwMode="gray">
          <a:xfrm>
            <a:off x="684213" y="5013325"/>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电子数字计算机特点：高速、高精度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75160"/>
                                        </p:tgtEl>
                                        <p:attrNameLst>
                                          <p:attrName>style.visibility</p:attrName>
                                        </p:attrNameLst>
                                      </p:cBhvr>
                                      <p:to>
                                        <p:strVal val="visible"/>
                                      </p:to>
                                    </p:set>
                                    <p:anim to="" calcmode="lin" valueType="num">
                                      <p:cBhvr>
                                        <p:cTn id="7" dur="1" fill="hold"/>
                                        <p:tgtEl>
                                          <p:spTgt spid="17516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 to="" calcmode="lin" valueType="num">
                                      <p:cBhvr>
                                        <p:cTn id="12" dur="1" fill="hold"/>
                                        <p:tgtEl>
                                          <p:spTgt spid="17511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75161"/>
                                        </p:tgtEl>
                                        <p:attrNameLst>
                                          <p:attrName>style.visibility</p:attrName>
                                        </p:attrNameLst>
                                      </p:cBhvr>
                                      <p:to>
                                        <p:strVal val="visible"/>
                                      </p:to>
                                    </p:set>
                                    <p:anim to="" calcmode="lin" valueType="num">
                                      <p:cBhvr>
                                        <p:cTn id="17" dur="1" fill="hold"/>
                                        <p:tgtEl>
                                          <p:spTgt spid="17516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5113"/>
                                        </p:tgtEl>
                                        <p:attrNameLst>
                                          <p:attrName>style.visibility</p:attrName>
                                        </p:attrNameLst>
                                      </p:cBhvr>
                                      <p:to>
                                        <p:strVal val="visible"/>
                                      </p:to>
                                    </p:set>
                                    <p:anim to="" calcmode="lin" valueType="num">
                                      <p:cBhvr>
                                        <p:cTn id="22" dur="1" fill="hold"/>
                                        <p:tgtEl>
                                          <p:spTgt spid="175113"/>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75162"/>
                                        </p:tgtEl>
                                        <p:attrNameLst>
                                          <p:attrName>style.visibility</p:attrName>
                                        </p:attrNameLst>
                                      </p:cBhvr>
                                      <p:to>
                                        <p:strVal val="visible"/>
                                      </p:to>
                                    </p:set>
                                    <p:anim to="" calcmode="lin" valueType="num">
                                      <p:cBhvr>
                                        <p:cTn id="27" dur="1" fill="hold"/>
                                        <p:tgtEl>
                                          <p:spTgt spid="17516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75175"/>
                                        </p:tgtEl>
                                        <p:attrNameLst>
                                          <p:attrName>style.visibility</p:attrName>
                                        </p:attrNameLst>
                                      </p:cBhvr>
                                      <p:to>
                                        <p:strVal val="visible"/>
                                      </p:to>
                                    </p:set>
                                    <p:anim to="" calcmode="lin" valueType="num">
                                      <p:cBhvr>
                                        <p:cTn id="32" dur="1" fill="hold"/>
                                        <p:tgtEl>
                                          <p:spTgt spid="175175"/>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75148"/>
                                        </p:tgtEl>
                                        <p:attrNameLst>
                                          <p:attrName>style.visibility</p:attrName>
                                        </p:attrNameLst>
                                      </p:cBhvr>
                                      <p:to>
                                        <p:strVal val="visible"/>
                                      </p:to>
                                    </p:set>
                                    <p:anim to="" calcmode="lin" valueType="num">
                                      <p:cBhvr>
                                        <p:cTn id="37" dur="1" fill="hold"/>
                                        <p:tgtEl>
                                          <p:spTgt spid="175148"/>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175191"/>
                                        </p:tgtEl>
                                        <p:attrNameLst>
                                          <p:attrName>style.visibility</p:attrName>
                                        </p:attrNameLst>
                                      </p:cBhvr>
                                      <p:to>
                                        <p:strVal val="visible"/>
                                      </p:to>
                                    </p:set>
                                    <p:anim to="" calcmode="lin" valueType="num">
                                      <p:cBhvr>
                                        <p:cTn id="42" dur="1" fill="hold"/>
                                        <p:tgtEl>
                                          <p:spTgt spid="175191"/>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75203"/>
                                        </p:tgtEl>
                                        <p:attrNameLst>
                                          <p:attrName>style.visibility</p:attrName>
                                        </p:attrNameLst>
                                      </p:cBhvr>
                                      <p:to>
                                        <p:strVal val="visible"/>
                                      </p:to>
                                    </p:set>
                                    <p:anim to="" calcmode="lin" valueType="num">
                                      <p:cBhvr>
                                        <p:cTn id="47" dur="1" fill="hold"/>
                                        <p:tgtEl>
                                          <p:spTgt spid="175203"/>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75205"/>
                                        </p:tgtEl>
                                        <p:attrNameLst>
                                          <p:attrName>style.visibility</p:attrName>
                                        </p:attrNameLst>
                                      </p:cBhvr>
                                      <p:to>
                                        <p:strVal val="visible"/>
                                      </p:to>
                                    </p:set>
                                    <p:anim to="" calcmode="lin" valueType="num">
                                      <p:cBhvr>
                                        <p:cTn id="50" dur="1" fill="hold"/>
                                        <p:tgtEl>
                                          <p:spTgt spid="175205"/>
                                        </p:tgtEl>
                                        <p:attrNameLst>
                                          <p:attrName/>
                                        </p:attrNameLst>
                                      </p:cBhvr>
                                    </p:anim>
                                  </p:childTnLst>
                                </p:cTn>
                              </p:par>
                              <p:par>
                                <p:cTn id="51" presetID="24" presetClass="entr" presetSubtype="0" fill="hold" nodeType="withEffect">
                                  <p:stCondLst>
                                    <p:cond delay="0"/>
                                  </p:stCondLst>
                                  <p:childTnLst>
                                    <p:set>
                                      <p:cBhvr>
                                        <p:cTn id="52" dur="1" fill="hold">
                                          <p:stCondLst>
                                            <p:cond delay="0"/>
                                          </p:stCondLst>
                                        </p:cTn>
                                        <p:tgtEl>
                                          <p:spTgt spid="175179"/>
                                        </p:tgtEl>
                                        <p:attrNameLst>
                                          <p:attrName>style.visibility</p:attrName>
                                        </p:attrNameLst>
                                      </p:cBhvr>
                                      <p:to>
                                        <p:strVal val="visible"/>
                                      </p:to>
                                    </p:set>
                                    <p:anim to="" calcmode="lin" valueType="num">
                                      <p:cBhvr>
                                        <p:cTn id="53" dur="1" fill="hold"/>
                                        <p:tgtEl>
                                          <p:spTgt spid="175179"/>
                                        </p:tgtEl>
                                        <p:attrNameLst>
                                          <p:attrName/>
                                        </p:attrNameLst>
                                      </p:cBhvr>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4" presetClass="entr" presetSubtype="0" fill="hold" grpId="0" nodeType="clickEffect">
                                  <p:stCondLst>
                                    <p:cond delay="0"/>
                                  </p:stCondLst>
                                  <p:childTnLst>
                                    <p:set>
                                      <p:cBhvr>
                                        <p:cTn id="57" dur="1" fill="hold">
                                          <p:stCondLst>
                                            <p:cond delay="0"/>
                                          </p:stCondLst>
                                        </p:cTn>
                                        <p:tgtEl>
                                          <p:spTgt spid="175207"/>
                                        </p:tgtEl>
                                        <p:attrNameLst>
                                          <p:attrName>style.visibility</p:attrName>
                                        </p:attrNameLst>
                                      </p:cBhvr>
                                      <p:to>
                                        <p:strVal val="visible"/>
                                      </p:to>
                                    </p:set>
                                    <p:anim to="" calcmode="lin" valueType="num">
                                      <p:cBhvr>
                                        <p:cTn id="58" dur="1" fill="hold"/>
                                        <p:tgtEl>
                                          <p:spTgt spid="1752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2" grpId="0" animBg="1"/>
      <p:bldP spid="175113" grpId="0" animBg="1"/>
      <p:bldP spid="175148" grpId="0" animBg="1"/>
      <p:bldP spid="175203" grpId="0" animBg="1"/>
      <p:bldP spid="175205" grpId="0" animBg="1"/>
      <p:bldP spid="1752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658614C-5DAF-46FC-8CB4-4728BEB599B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315" name="Rectangle 2"/>
          <p:cNvSpPr>
            <a:spLocks noGrp="1" noChangeArrowheads="1"/>
          </p:cNvSpPr>
          <p:nvPr>
            <p:ph type="title"/>
          </p:nvPr>
        </p:nvSpPr>
        <p:spPr/>
        <p:txBody>
          <a:bodyPr/>
          <a:lstStyle/>
          <a:p>
            <a:pPr eaLnBrk="1" hangingPunct="1"/>
            <a:r>
              <a:rPr lang="zh-CN" altLang="en-US" sz="2800" smtClean="0"/>
              <a:t>第一台</a:t>
            </a:r>
            <a:r>
              <a:rPr lang="zh-CN" altLang="en-US" sz="2800" smtClean="0">
                <a:solidFill>
                  <a:srgbClr val="FF0000"/>
                </a:solidFill>
              </a:rPr>
              <a:t>电子数字计算机</a:t>
            </a:r>
            <a:r>
              <a:rPr lang="zh-CN" altLang="en-US" sz="2800" smtClean="0"/>
              <a:t>：</a:t>
            </a:r>
            <a:r>
              <a:rPr lang="en-US" altLang="zh-CN" sz="2800" smtClean="0"/>
              <a:t>ENIAC</a:t>
            </a:r>
          </a:p>
        </p:txBody>
      </p:sp>
      <p:sp>
        <p:nvSpPr>
          <p:cNvPr id="13316" name="Rectangle 3"/>
          <p:cNvSpPr>
            <a:spLocks noGrp="1" noChangeArrowheads="1"/>
          </p:cNvSpPr>
          <p:nvPr>
            <p:ph type="body" idx="1"/>
          </p:nvPr>
        </p:nvSpPr>
        <p:spPr>
          <a:xfrm>
            <a:off x="374650" y="1052513"/>
            <a:ext cx="2973388" cy="4537075"/>
          </a:xfrm>
        </p:spPr>
        <p:txBody>
          <a:bodyPr/>
          <a:lstStyle/>
          <a:p>
            <a:pPr eaLnBrk="1" hangingPunct="1">
              <a:spcAft>
                <a:spcPct val="20000"/>
              </a:spcAft>
            </a:pP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日诞生于美国宾夕法尼亚大学</a:t>
            </a:r>
          </a:p>
          <a:p>
            <a:pPr eaLnBrk="1" hangingPunct="1">
              <a:spcAft>
                <a:spcPct val="20000"/>
              </a:spcAft>
            </a:pPr>
            <a:r>
              <a:rPr lang="zh-CN" altLang="en-US" dirty="0" smtClean="0">
                <a:solidFill>
                  <a:srgbClr val="FF0000"/>
                </a:solidFill>
              </a:rPr>
              <a:t>十进制操作</a:t>
            </a:r>
          </a:p>
          <a:p>
            <a:pPr eaLnBrk="1" hangingPunct="1">
              <a:spcAft>
                <a:spcPct val="20000"/>
              </a:spcAft>
            </a:pPr>
            <a:r>
              <a:rPr lang="zh-CN" altLang="en-US" dirty="0" smtClean="0"/>
              <a:t>存储</a:t>
            </a:r>
            <a:r>
              <a:rPr lang="en-US" altLang="zh-CN" dirty="0" smtClean="0"/>
              <a:t>20</a:t>
            </a:r>
            <a:r>
              <a:rPr lang="zh-CN" altLang="en-US" dirty="0" smtClean="0"/>
              <a:t>个</a:t>
            </a:r>
            <a:r>
              <a:rPr lang="en-US" altLang="zh-CN" dirty="0" smtClean="0"/>
              <a:t>10</a:t>
            </a:r>
            <a:r>
              <a:rPr lang="zh-CN" altLang="en-US" dirty="0" smtClean="0"/>
              <a:t>位十进制的数据</a:t>
            </a:r>
          </a:p>
          <a:p>
            <a:pPr eaLnBrk="1" hangingPunct="1">
              <a:spcAft>
                <a:spcPct val="20000"/>
              </a:spcAft>
            </a:pPr>
            <a:r>
              <a:rPr lang="zh-CN" altLang="en-US" dirty="0" smtClean="0">
                <a:solidFill>
                  <a:srgbClr val="FF0000"/>
                </a:solidFill>
              </a:rPr>
              <a:t>使用布线接板进行运算控制  </a:t>
            </a:r>
          </a:p>
        </p:txBody>
      </p:sp>
      <p:pic>
        <p:nvPicPr>
          <p:cNvPr id="19456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5" descr="ENI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052513"/>
            <a:ext cx="5327650"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to="" calcmode="lin" valueType="num">
                                      <p:cBhvr>
                                        <p:cTn id="7" dur="1" fill="hold"/>
                                        <p:tgtEl>
                                          <p:spTgt spid="1945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81C10C6-8DAD-4E3D-8133-28F0030FE0A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4339" name="Rectangle 2"/>
          <p:cNvSpPr>
            <a:spLocks noGrp="1" noChangeArrowheads="1"/>
          </p:cNvSpPr>
          <p:nvPr>
            <p:ph type="title"/>
          </p:nvPr>
        </p:nvSpPr>
        <p:spPr/>
        <p:txBody>
          <a:bodyPr/>
          <a:lstStyle/>
          <a:p>
            <a:pPr eaLnBrk="1" hangingPunct="1"/>
            <a:r>
              <a:rPr lang="zh-CN" altLang="en-US" smtClean="0"/>
              <a:t>二、计算机的发展</a:t>
            </a:r>
          </a:p>
        </p:txBody>
      </p:sp>
      <p:sp>
        <p:nvSpPr>
          <p:cNvPr id="153629" name="Line 29"/>
          <p:cNvSpPr>
            <a:spLocks noChangeShapeType="1"/>
          </p:cNvSpPr>
          <p:nvPr/>
        </p:nvSpPr>
        <p:spPr bwMode="auto">
          <a:xfrm flipV="1">
            <a:off x="3810000" y="2833688"/>
            <a:ext cx="1066800" cy="6096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41" name="Group 41"/>
          <p:cNvGrpSpPr>
            <a:grpSpLocks/>
          </p:cNvGrpSpPr>
          <p:nvPr/>
        </p:nvGrpSpPr>
        <p:grpSpPr bwMode="auto">
          <a:xfrm>
            <a:off x="323850" y="4652963"/>
            <a:ext cx="2376488" cy="2117725"/>
            <a:chOff x="204" y="2931"/>
            <a:chExt cx="1497" cy="1334"/>
          </a:xfrm>
        </p:grpSpPr>
        <p:sp>
          <p:nvSpPr>
            <p:cNvPr id="153621" name="Rectangle 21"/>
            <p:cNvSpPr>
              <a:spLocks noChangeArrowheads="1"/>
            </p:cNvSpPr>
            <p:nvPr/>
          </p:nvSpPr>
          <p:spPr bwMode="gray">
            <a:xfrm rot="3419336">
              <a:off x="434" y="2906"/>
              <a:ext cx="582" cy="632"/>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4360" name="Text Box 22"/>
            <p:cNvSpPr txBox="1">
              <a:spLocks noChangeArrowheads="1"/>
            </p:cNvSpPr>
            <p:nvPr/>
          </p:nvSpPr>
          <p:spPr bwMode="gray">
            <a:xfrm>
              <a:off x="337" y="3067"/>
              <a:ext cx="81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1400">
                  <a:solidFill>
                    <a:schemeClr val="bg1"/>
                  </a:solidFill>
                  <a:latin typeface="Arial" panose="020B0604020202020204" pitchFamily="34" charset="0"/>
                </a:rPr>
                <a:t>第一代</a:t>
              </a:r>
              <a:r>
                <a:rPr lang="zh-CN" altLang="en-US" sz="1400" b="0">
                  <a:solidFill>
                    <a:schemeClr val="bg1"/>
                  </a:solidFill>
                  <a:latin typeface="Arial" panose="020B0604020202020204" pitchFamily="34" charset="0"/>
                </a:rPr>
                <a:t> </a:t>
              </a:r>
              <a:endParaRPr lang="zh-CN" altLang="en-US" sz="1400">
                <a:solidFill>
                  <a:schemeClr val="bg1"/>
                </a:solidFill>
                <a:latin typeface="Arial" panose="020B0604020202020204" pitchFamily="34" charset="0"/>
              </a:endParaRPr>
            </a:p>
            <a:p>
              <a:pPr algn="ctr">
                <a:spcBef>
                  <a:spcPct val="0"/>
                </a:spcBef>
                <a:buClrTx/>
                <a:buFontTx/>
                <a:buNone/>
              </a:pPr>
              <a:r>
                <a:rPr lang="zh-CN" altLang="en-US" sz="1400">
                  <a:solidFill>
                    <a:schemeClr val="bg1"/>
                  </a:solidFill>
                  <a:latin typeface="Arial" panose="020B0604020202020204" pitchFamily="34" charset="0"/>
                </a:rPr>
                <a:t>电子管计算机</a:t>
              </a:r>
              <a:r>
                <a:rPr lang="zh-CN" altLang="en-US" sz="1400" b="0">
                  <a:solidFill>
                    <a:schemeClr val="bg1"/>
                  </a:solidFill>
                  <a:latin typeface="Arial" panose="020B0604020202020204" pitchFamily="34" charset="0"/>
                </a:rPr>
                <a:t> </a:t>
              </a:r>
            </a:p>
          </p:txBody>
        </p:sp>
        <p:sp>
          <p:nvSpPr>
            <p:cNvPr id="14361" name="Text Box 32"/>
            <p:cNvSpPr txBox="1">
              <a:spLocks noChangeArrowheads="1"/>
            </p:cNvSpPr>
            <p:nvPr/>
          </p:nvSpPr>
          <p:spPr bwMode="auto">
            <a:xfrm>
              <a:off x="204" y="3631"/>
              <a:ext cx="149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Char char="•"/>
              </a:pPr>
              <a:r>
                <a:rPr lang="en-US" altLang="zh-CN" sz="2000"/>
                <a:t>1946</a:t>
              </a:r>
              <a:r>
                <a:rPr lang="zh-CN" altLang="en-US" sz="2000"/>
                <a:t>年 </a:t>
              </a:r>
              <a:r>
                <a:rPr lang="zh-CN" altLang="en-US" sz="2000">
                  <a:solidFill>
                    <a:srgbClr val="5F5F5F"/>
                  </a:solidFill>
                </a:rPr>
                <a:t>   </a:t>
              </a:r>
              <a:r>
                <a:rPr lang="en-US" altLang="zh-CN" sz="2000"/>
                <a:t>ENIAC </a:t>
              </a:r>
              <a:endParaRPr lang="en-US" altLang="zh-CN" sz="2000">
                <a:solidFill>
                  <a:srgbClr val="5F5F5F"/>
                </a:solidFill>
              </a:endParaRPr>
            </a:p>
            <a:p>
              <a:pPr>
                <a:spcBef>
                  <a:spcPct val="0"/>
                </a:spcBef>
                <a:buClrTx/>
                <a:buFontTx/>
                <a:buChar char="•"/>
              </a:pPr>
              <a:r>
                <a:rPr lang="en-US" altLang="zh-CN" sz="2000"/>
                <a:t>1955</a:t>
              </a:r>
              <a:r>
                <a:rPr lang="zh-CN" altLang="en-US" sz="2000"/>
                <a:t>年 </a:t>
              </a:r>
              <a:r>
                <a:rPr lang="en-US" altLang="zh-CN" sz="2000"/>
                <a:t>ENIAC</a:t>
              </a:r>
              <a:r>
                <a:rPr lang="zh-CN" altLang="en-US" sz="2000"/>
                <a:t>正式退役</a:t>
              </a:r>
            </a:p>
          </p:txBody>
        </p:sp>
      </p:grpSp>
      <p:grpSp>
        <p:nvGrpSpPr>
          <p:cNvPr id="153644" name="Group 44"/>
          <p:cNvGrpSpPr>
            <a:grpSpLocks/>
          </p:cNvGrpSpPr>
          <p:nvPr/>
        </p:nvGrpSpPr>
        <p:grpSpPr bwMode="auto">
          <a:xfrm>
            <a:off x="6804025" y="765175"/>
            <a:ext cx="2089150" cy="2192338"/>
            <a:chOff x="4286" y="482"/>
            <a:chExt cx="1316" cy="1381"/>
          </a:xfrm>
        </p:grpSpPr>
        <p:sp>
          <p:nvSpPr>
            <p:cNvPr id="153619" name="Rectangle 19"/>
            <p:cNvSpPr>
              <a:spLocks noChangeArrowheads="1"/>
            </p:cNvSpPr>
            <p:nvPr/>
          </p:nvSpPr>
          <p:spPr bwMode="gray">
            <a:xfrm rot="3419336">
              <a:off x="4370" y="457"/>
              <a:ext cx="582" cy="632"/>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4357" name="Text Box 27"/>
            <p:cNvSpPr txBox="1">
              <a:spLocks noChangeArrowheads="1"/>
            </p:cNvSpPr>
            <p:nvPr/>
          </p:nvSpPr>
          <p:spPr bwMode="gray">
            <a:xfrm>
              <a:off x="4286" y="572"/>
              <a:ext cx="7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1200">
                  <a:solidFill>
                    <a:schemeClr val="bg1"/>
                  </a:solidFill>
                  <a:latin typeface="宋体" panose="02010600030101010101" pitchFamily="2" charset="-122"/>
                  <a:ea typeface="宋体" panose="02010600030101010101" pitchFamily="2" charset="-122"/>
                </a:rPr>
                <a:t>第四代大规模与超大规模集成电路计算机 </a:t>
              </a:r>
            </a:p>
          </p:txBody>
        </p:sp>
        <p:sp>
          <p:nvSpPr>
            <p:cNvPr id="14358" name="Text Box 34"/>
            <p:cNvSpPr txBox="1">
              <a:spLocks noChangeArrowheads="1"/>
            </p:cNvSpPr>
            <p:nvPr/>
          </p:nvSpPr>
          <p:spPr bwMode="auto">
            <a:xfrm>
              <a:off x="4388" y="1229"/>
              <a:ext cx="121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Char char="•"/>
              </a:pPr>
              <a:r>
                <a:rPr lang="en-US" altLang="zh-CN" sz="2000"/>
                <a:t>1971</a:t>
              </a:r>
              <a:r>
                <a:rPr lang="zh-CN" altLang="en-US" sz="2000"/>
                <a:t>年，英特尔公司，</a:t>
              </a:r>
              <a:r>
                <a:rPr lang="en-US" altLang="zh-CN" sz="2000"/>
                <a:t>4004 </a:t>
              </a:r>
            </a:p>
            <a:p>
              <a:pPr>
                <a:spcBef>
                  <a:spcPct val="0"/>
                </a:spcBef>
                <a:buClrTx/>
                <a:buFontTx/>
                <a:buChar char="•"/>
              </a:pPr>
              <a:r>
                <a:rPr lang="en-US" altLang="zh-CN" sz="2000"/>
                <a:t>1972</a:t>
              </a:r>
              <a:r>
                <a:rPr lang="zh-CN" altLang="en-US" sz="2000"/>
                <a:t>年，</a:t>
              </a:r>
              <a:r>
                <a:rPr lang="en-US" altLang="zh-CN" sz="2000"/>
                <a:t>8008 </a:t>
              </a:r>
            </a:p>
          </p:txBody>
        </p:sp>
      </p:grpSp>
      <p:sp>
        <p:nvSpPr>
          <p:cNvPr id="153635" name="Line 35"/>
          <p:cNvSpPr>
            <a:spLocks noChangeShapeType="1"/>
          </p:cNvSpPr>
          <p:nvPr/>
        </p:nvSpPr>
        <p:spPr bwMode="auto">
          <a:xfrm flipV="1">
            <a:off x="1776413" y="4114800"/>
            <a:ext cx="1066800" cy="6096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6" name="Line 36"/>
          <p:cNvSpPr>
            <a:spLocks noChangeShapeType="1"/>
          </p:cNvSpPr>
          <p:nvPr/>
        </p:nvSpPr>
        <p:spPr bwMode="auto">
          <a:xfrm flipV="1">
            <a:off x="5940425" y="1557338"/>
            <a:ext cx="1079500" cy="6223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37" name="Picture 37"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2" name="Group 42"/>
          <p:cNvGrpSpPr>
            <a:grpSpLocks/>
          </p:cNvGrpSpPr>
          <p:nvPr/>
        </p:nvGrpSpPr>
        <p:grpSpPr bwMode="auto">
          <a:xfrm>
            <a:off x="900113" y="2349500"/>
            <a:ext cx="3887787" cy="3703638"/>
            <a:chOff x="567" y="1480"/>
            <a:chExt cx="2449" cy="2333"/>
          </a:xfrm>
        </p:grpSpPr>
        <p:sp>
          <p:nvSpPr>
            <p:cNvPr id="153623" name="Rectangle 23"/>
            <p:cNvSpPr>
              <a:spLocks noChangeArrowheads="1"/>
            </p:cNvSpPr>
            <p:nvPr/>
          </p:nvSpPr>
          <p:spPr bwMode="gray">
            <a:xfrm rot="3419336">
              <a:off x="1793" y="2048"/>
              <a:ext cx="582" cy="632"/>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4353" name="Text Box 24"/>
            <p:cNvSpPr txBox="1">
              <a:spLocks noChangeArrowheads="1"/>
            </p:cNvSpPr>
            <p:nvPr/>
          </p:nvSpPr>
          <p:spPr bwMode="gray">
            <a:xfrm>
              <a:off x="1701" y="2160"/>
              <a:ext cx="8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1400">
                  <a:solidFill>
                    <a:schemeClr val="bg1"/>
                  </a:solidFill>
                  <a:latin typeface="Arial" panose="020B0604020202020204" pitchFamily="34" charset="0"/>
                </a:rPr>
                <a:t>第二代</a:t>
              </a:r>
              <a:endParaRPr lang="zh-CN" altLang="en-US" sz="1400">
                <a:solidFill>
                  <a:schemeClr val="bg1"/>
                </a:solidFill>
                <a:latin typeface="宋体" panose="02010600030101010101" pitchFamily="2" charset="-122"/>
                <a:ea typeface="宋体" panose="02010600030101010101" pitchFamily="2" charset="-122"/>
              </a:endParaRPr>
            </a:p>
            <a:p>
              <a:pPr algn="ctr">
                <a:spcBef>
                  <a:spcPct val="0"/>
                </a:spcBef>
                <a:buClrTx/>
                <a:buFontTx/>
                <a:buNone/>
              </a:pPr>
              <a:r>
                <a:rPr lang="zh-CN" altLang="en-US" sz="1400">
                  <a:solidFill>
                    <a:schemeClr val="bg1"/>
                  </a:solidFill>
                  <a:latin typeface="宋体" panose="02010600030101010101" pitchFamily="2" charset="-122"/>
                  <a:ea typeface="宋体" panose="02010600030101010101" pitchFamily="2" charset="-122"/>
                </a:rPr>
                <a:t>晶体管计算机</a:t>
              </a:r>
              <a:r>
                <a:rPr lang="zh-CN" altLang="en-US" sz="1400" b="0">
                  <a:solidFill>
                    <a:schemeClr val="bg1"/>
                  </a:solidFill>
                  <a:latin typeface="宋体" panose="02010600030101010101" pitchFamily="2" charset="-122"/>
                  <a:ea typeface="宋体" panose="02010600030101010101" pitchFamily="2" charset="-122"/>
                </a:rPr>
                <a:t> </a:t>
              </a:r>
            </a:p>
          </p:txBody>
        </p:sp>
        <p:sp>
          <p:nvSpPr>
            <p:cNvPr id="14354" name="Text Box 33"/>
            <p:cNvSpPr txBox="1">
              <a:spLocks noChangeArrowheads="1"/>
            </p:cNvSpPr>
            <p:nvPr/>
          </p:nvSpPr>
          <p:spPr bwMode="auto">
            <a:xfrm>
              <a:off x="1837" y="2795"/>
              <a:ext cx="117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t>1955</a:t>
              </a:r>
              <a:r>
                <a:rPr lang="zh-CN" altLang="en-US" sz="2000"/>
                <a:t>年，</a:t>
              </a:r>
              <a:r>
                <a:rPr lang="zh-CN" altLang="en-US" sz="2000">
                  <a:latin typeface="Arial" panose="020B0604020202020204" pitchFamily="34" charset="0"/>
                </a:rPr>
                <a:t>贝尔实验室研制出世界上第一台全晶体管计算机</a:t>
              </a:r>
              <a:r>
                <a:rPr lang="en-US" altLang="zh-CN" sz="2000">
                  <a:latin typeface="Arial" panose="020B0604020202020204" pitchFamily="34" charset="0"/>
                </a:rPr>
                <a:t>TRADIC</a:t>
              </a:r>
              <a:endParaRPr lang="en-US" altLang="zh-CN" sz="2000"/>
            </a:p>
          </p:txBody>
        </p:sp>
        <p:sp>
          <p:nvSpPr>
            <p:cNvPr id="14355" name="AutoShape 39"/>
            <p:cNvSpPr>
              <a:spLocks noChangeArrowheads="1"/>
            </p:cNvSpPr>
            <p:nvPr/>
          </p:nvSpPr>
          <p:spPr bwMode="gray">
            <a:xfrm>
              <a:off x="567" y="1480"/>
              <a:ext cx="1366" cy="70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t>装有</a:t>
              </a:r>
              <a:r>
                <a:rPr lang="en-US" altLang="zh-CN" sz="2000"/>
                <a:t>800</a:t>
              </a:r>
              <a:r>
                <a:rPr lang="zh-CN" altLang="en-US" sz="2000"/>
                <a:t>只晶体管，</a:t>
              </a:r>
              <a:r>
                <a:rPr lang="en-US" altLang="zh-CN" sz="2000"/>
                <a:t>100</a:t>
              </a:r>
              <a:r>
                <a:rPr lang="zh-CN" altLang="en-US" sz="2000"/>
                <a:t>瓦功率，占地有</a:t>
              </a:r>
              <a:r>
                <a:rPr lang="en-US" altLang="zh-CN" sz="2000"/>
                <a:t>3</a:t>
              </a:r>
              <a:r>
                <a:rPr lang="zh-CN" altLang="en-US" sz="2000"/>
                <a:t>立方英尺 </a:t>
              </a:r>
            </a:p>
          </p:txBody>
        </p:sp>
      </p:grpSp>
      <p:grpSp>
        <p:nvGrpSpPr>
          <p:cNvPr id="153643" name="Group 43"/>
          <p:cNvGrpSpPr>
            <a:grpSpLocks/>
          </p:cNvGrpSpPr>
          <p:nvPr/>
        </p:nvGrpSpPr>
        <p:grpSpPr bwMode="auto">
          <a:xfrm>
            <a:off x="3492500" y="981075"/>
            <a:ext cx="3798888" cy="5138738"/>
            <a:chOff x="2200" y="618"/>
            <a:chExt cx="2393" cy="3237"/>
          </a:xfrm>
        </p:grpSpPr>
        <p:sp>
          <p:nvSpPr>
            <p:cNvPr id="14348" name="Text Box 20"/>
            <p:cNvSpPr txBox="1">
              <a:spLocks noChangeArrowheads="1"/>
            </p:cNvSpPr>
            <p:nvPr/>
          </p:nvSpPr>
          <p:spPr bwMode="auto">
            <a:xfrm>
              <a:off x="3288" y="2069"/>
              <a:ext cx="1305"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Char char="•"/>
              </a:pPr>
              <a:r>
                <a:rPr lang="en-US" altLang="zh-CN" sz="2000">
                  <a:latin typeface="Arial" panose="020B0604020202020204" pitchFamily="34" charset="0"/>
                </a:rPr>
                <a:t>“</a:t>
              </a:r>
              <a:r>
                <a:rPr lang="zh-CN" altLang="en-US" sz="2000"/>
                <a:t>摩尔定律</a:t>
              </a:r>
              <a:r>
                <a:rPr lang="zh-CN" altLang="en-US" sz="2000">
                  <a:latin typeface="Arial" panose="020B0604020202020204" pitchFamily="34" charset="0"/>
                </a:rPr>
                <a:t>”</a:t>
              </a:r>
              <a:r>
                <a:rPr lang="zh-CN" altLang="en-US" sz="2000"/>
                <a:t> </a:t>
              </a:r>
            </a:p>
            <a:p>
              <a:pPr>
                <a:spcBef>
                  <a:spcPct val="0"/>
                </a:spcBef>
                <a:buClrTx/>
                <a:buFontTx/>
                <a:buChar char="•"/>
              </a:pPr>
              <a:r>
                <a:rPr lang="en-US" altLang="zh-CN" sz="2000"/>
                <a:t>1964</a:t>
              </a:r>
              <a:r>
                <a:rPr lang="zh-CN" altLang="en-US" sz="2000"/>
                <a:t>年，</a:t>
              </a:r>
              <a:r>
                <a:rPr lang="en-US" altLang="zh-CN" sz="2000"/>
                <a:t>IBM360</a:t>
              </a:r>
              <a:r>
                <a:rPr lang="zh-CN" altLang="en-US" sz="2000"/>
                <a:t>开发出</a:t>
              </a:r>
              <a:r>
                <a:rPr lang="en-US" altLang="zh-CN" sz="2000"/>
                <a:t>6</a:t>
              </a:r>
              <a:r>
                <a:rPr lang="zh-CN" altLang="en-US" sz="2000"/>
                <a:t>个型号的大、中、小型电脑和</a:t>
              </a:r>
              <a:r>
                <a:rPr lang="en-US" altLang="zh-CN" sz="2000"/>
                <a:t>44</a:t>
              </a:r>
              <a:r>
                <a:rPr lang="zh-CN" altLang="en-US" sz="2000"/>
                <a:t>种新式的配套设备，都是系列兼容机，成为第三代计算机标志性产品 </a:t>
              </a:r>
            </a:p>
          </p:txBody>
        </p:sp>
        <p:sp>
          <p:nvSpPr>
            <p:cNvPr id="153625" name="Rectangle 25"/>
            <p:cNvSpPr>
              <a:spLocks noChangeArrowheads="1"/>
            </p:cNvSpPr>
            <p:nvPr/>
          </p:nvSpPr>
          <p:spPr bwMode="gray">
            <a:xfrm rot="3419336">
              <a:off x="3097" y="1314"/>
              <a:ext cx="582" cy="632"/>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14350" name="Text Box 26"/>
            <p:cNvSpPr txBox="1">
              <a:spLocks noChangeArrowheads="1"/>
            </p:cNvSpPr>
            <p:nvPr/>
          </p:nvSpPr>
          <p:spPr bwMode="gray">
            <a:xfrm>
              <a:off x="3062" y="1389"/>
              <a:ext cx="6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1400">
                  <a:solidFill>
                    <a:schemeClr val="bg1"/>
                  </a:solidFill>
                  <a:latin typeface="宋体" panose="02010600030101010101" pitchFamily="2" charset="-122"/>
                  <a:ea typeface="宋体" panose="02010600030101010101" pitchFamily="2" charset="-122"/>
                </a:rPr>
                <a:t>第三代</a:t>
              </a:r>
            </a:p>
            <a:p>
              <a:pPr algn="ctr">
                <a:spcBef>
                  <a:spcPct val="0"/>
                </a:spcBef>
                <a:buClrTx/>
                <a:buFontTx/>
                <a:buNone/>
              </a:pPr>
              <a:r>
                <a:rPr lang="zh-CN" altLang="en-US" sz="1400">
                  <a:solidFill>
                    <a:schemeClr val="bg1"/>
                  </a:solidFill>
                  <a:latin typeface="宋体" panose="02010600030101010101" pitchFamily="2" charset="-122"/>
                  <a:ea typeface="宋体" panose="02010600030101010101" pitchFamily="2" charset="-122"/>
                </a:rPr>
                <a:t>集成电路计算机 </a:t>
              </a:r>
            </a:p>
          </p:txBody>
        </p:sp>
        <p:sp>
          <p:nvSpPr>
            <p:cNvPr id="14351" name="AutoShape 40"/>
            <p:cNvSpPr>
              <a:spLocks noChangeArrowheads="1"/>
            </p:cNvSpPr>
            <p:nvPr/>
          </p:nvSpPr>
          <p:spPr bwMode="gray">
            <a:xfrm>
              <a:off x="2200" y="618"/>
              <a:ext cx="1451" cy="917"/>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t>第一台标准小型机：</a:t>
              </a:r>
              <a:r>
                <a:rPr lang="en-US" altLang="zh-CN" sz="2000"/>
                <a:t>DEC</a:t>
              </a:r>
              <a:r>
                <a:rPr lang="zh-CN" altLang="en-US" sz="2000"/>
                <a:t>公司</a:t>
              </a:r>
              <a:r>
                <a:rPr lang="en-US" altLang="zh-CN" sz="2000"/>
                <a:t>1965</a:t>
              </a:r>
              <a:r>
                <a:rPr lang="zh-CN" altLang="en-US" sz="2000"/>
                <a:t>年制造的</a:t>
              </a:r>
              <a:r>
                <a:rPr lang="en-US" altLang="zh-CN" sz="2000"/>
                <a:t>PDP</a:t>
              </a:r>
              <a:r>
                <a:rPr lang="zh-CN" altLang="en-US" sz="2000"/>
                <a:t>－</a:t>
              </a:r>
              <a:r>
                <a:rPr lang="en-US" altLang="zh-CN" sz="2000"/>
                <a:t>8</a:t>
              </a:r>
              <a:r>
                <a:rPr lang="zh-CN" altLang="en-US" sz="2000"/>
                <a:t>型集成电路计算机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53637"/>
                                        </p:tgtEl>
                                        <p:attrNameLst>
                                          <p:attrName>style.visibility</p:attrName>
                                        </p:attrNameLst>
                                      </p:cBhvr>
                                      <p:to>
                                        <p:strVal val="visible"/>
                                      </p:to>
                                    </p:set>
                                    <p:anim to="" calcmode="lin" valueType="num">
                                      <p:cBhvr>
                                        <p:cTn id="7" dur="1" fill="hold"/>
                                        <p:tgtEl>
                                          <p:spTgt spid="15363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3641"/>
                                        </p:tgtEl>
                                        <p:attrNameLst>
                                          <p:attrName>style.visibility</p:attrName>
                                        </p:attrNameLst>
                                      </p:cBhvr>
                                      <p:to>
                                        <p:strVal val="visible"/>
                                      </p:to>
                                    </p:set>
                                    <p:anim to="" calcmode="lin" valueType="num">
                                      <p:cBhvr>
                                        <p:cTn id="12" dur="1" fill="hold"/>
                                        <p:tgtEl>
                                          <p:spTgt spid="153641"/>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53635"/>
                                        </p:tgtEl>
                                        <p:attrNameLst>
                                          <p:attrName>style.visibility</p:attrName>
                                        </p:attrNameLst>
                                      </p:cBhvr>
                                      <p:to>
                                        <p:strVal val="visible"/>
                                      </p:to>
                                    </p:set>
                                    <p:anim to="" calcmode="lin" valueType="num">
                                      <p:cBhvr>
                                        <p:cTn id="17" dur="1" fill="hold"/>
                                        <p:tgtEl>
                                          <p:spTgt spid="153635"/>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3642"/>
                                        </p:tgtEl>
                                        <p:attrNameLst>
                                          <p:attrName>style.visibility</p:attrName>
                                        </p:attrNameLst>
                                      </p:cBhvr>
                                      <p:to>
                                        <p:strVal val="visible"/>
                                      </p:to>
                                    </p:set>
                                    <p:anim to="" calcmode="lin" valueType="num">
                                      <p:cBhvr>
                                        <p:cTn id="22" dur="1" fill="hold"/>
                                        <p:tgtEl>
                                          <p:spTgt spid="15364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53629"/>
                                        </p:tgtEl>
                                        <p:attrNameLst>
                                          <p:attrName>style.visibility</p:attrName>
                                        </p:attrNameLst>
                                      </p:cBhvr>
                                      <p:to>
                                        <p:strVal val="visible"/>
                                      </p:to>
                                    </p:set>
                                    <p:anim to="" calcmode="lin" valueType="num">
                                      <p:cBhvr>
                                        <p:cTn id="27" dur="1" fill="hold"/>
                                        <p:tgtEl>
                                          <p:spTgt spid="153629"/>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53643"/>
                                        </p:tgtEl>
                                        <p:attrNameLst>
                                          <p:attrName>style.visibility</p:attrName>
                                        </p:attrNameLst>
                                      </p:cBhvr>
                                      <p:to>
                                        <p:strVal val="visible"/>
                                      </p:to>
                                    </p:set>
                                    <p:anim to="" calcmode="lin" valueType="num">
                                      <p:cBhvr>
                                        <p:cTn id="32" dur="1" fill="hold"/>
                                        <p:tgtEl>
                                          <p:spTgt spid="153643"/>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53636"/>
                                        </p:tgtEl>
                                        <p:attrNameLst>
                                          <p:attrName>style.visibility</p:attrName>
                                        </p:attrNameLst>
                                      </p:cBhvr>
                                      <p:to>
                                        <p:strVal val="visible"/>
                                      </p:to>
                                    </p:set>
                                    <p:anim to="" calcmode="lin" valueType="num">
                                      <p:cBhvr>
                                        <p:cTn id="37" dur="1" fill="hold"/>
                                        <p:tgtEl>
                                          <p:spTgt spid="153636"/>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153644"/>
                                        </p:tgtEl>
                                        <p:attrNameLst>
                                          <p:attrName>style.visibility</p:attrName>
                                        </p:attrNameLst>
                                      </p:cBhvr>
                                      <p:to>
                                        <p:strVal val="visible"/>
                                      </p:to>
                                    </p:set>
                                    <p:anim to="" calcmode="lin" valueType="num">
                                      <p:cBhvr>
                                        <p:cTn id="42" dur="1" fill="hold"/>
                                        <p:tgtEl>
                                          <p:spTgt spid="1536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9" grpId="0" animBg="1"/>
      <p:bldP spid="153635" grpId="0" animBg="1"/>
      <p:bldP spid="1536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0A31400-50E4-4FDE-9991-8A62D8DEED5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5363"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三、微型计算机的发展</a:t>
            </a:r>
          </a:p>
        </p:txBody>
      </p:sp>
      <p:sp>
        <p:nvSpPr>
          <p:cNvPr id="15364" name="Rectangle 3"/>
          <p:cNvSpPr>
            <a:spLocks noGrp="1" noChangeArrowheads="1"/>
          </p:cNvSpPr>
          <p:nvPr>
            <p:ph type="body" sz="half" idx="1"/>
          </p:nvPr>
        </p:nvSpPr>
        <p:spPr>
          <a:xfrm>
            <a:off x="374650" y="1052513"/>
            <a:ext cx="7797800" cy="4752975"/>
          </a:xfrm>
        </p:spPr>
        <p:txBody>
          <a:bodyPr/>
          <a:lstStyle/>
          <a:p>
            <a:pPr eaLnBrk="1" hangingPunct="1">
              <a:lnSpc>
                <a:spcPct val="90000"/>
              </a:lnSpc>
            </a:pPr>
            <a:r>
              <a:rPr lang="zh-CN" altLang="en-US" smtClean="0"/>
              <a:t>第一代</a:t>
            </a:r>
            <a:r>
              <a:rPr lang="en-US" altLang="zh-CN" smtClean="0"/>
              <a:t>8008</a:t>
            </a:r>
            <a:r>
              <a:rPr lang="zh-CN" altLang="en-US" smtClean="0"/>
              <a:t>微处理器 </a:t>
            </a:r>
          </a:p>
          <a:p>
            <a:pPr eaLnBrk="1" hangingPunct="1">
              <a:lnSpc>
                <a:spcPct val="90000"/>
              </a:lnSpc>
            </a:pPr>
            <a:r>
              <a:rPr lang="zh-CN" altLang="en-US" smtClean="0"/>
              <a:t>第二代微处理器</a:t>
            </a:r>
          </a:p>
          <a:p>
            <a:pPr lvl="1" eaLnBrk="1" hangingPunct="1">
              <a:lnSpc>
                <a:spcPct val="90000"/>
              </a:lnSpc>
            </a:pPr>
            <a:r>
              <a:rPr lang="zh-CN" altLang="en-US" smtClean="0"/>
              <a:t>其运算速度是第一代的</a:t>
            </a:r>
            <a:r>
              <a:rPr lang="en-US" altLang="zh-CN" smtClean="0"/>
              <a:t>10</a:t>
            </a:r>
            <a:r>
              <a:rPr lang="zh-CN" altLang="en-US" smtClean="0"/>
              <a:t>～</a:t>
            </a:r>
            <a:r>
              <a:rPr lang="en-US" altLang="zh-CN" smtClean="0"/>
              <a:t>15</a:t>
            </a:r>
            <a:r>
              <a:rPr lang="zh-CN" altLang="en-US" smtClean="0"/>
              <a:t>倍，指令系统比较完善，已经有了典型的计算机体系结构以及中断、</a:t>
            </a:r>
            <a:r>
              <a:rPr lang="en-US" altLang="zh-CN" smtClean="0"/>
              <a:t>DMA</a:t>
            </a:r>
            <a:r>
              <a:rPr lang="zh-CN" altLang="en-US" smtClean="0"/>
              <a:t>功能。支持它们的语言有汇编、</a:t>
            </a:r>
            <a:r>
              <a:rPr lang="en-US" altLang="zh-CN" smtClean="0"/>
              <a:t>BASIC</a:t>
            </a:r>
            <a:r>
              <a:rPr lang="zh-CN" altLang="en-US" smtClean="0"/>
              <a:t>、</a:t>
            </a:r>
            <a:r>
              <a:rPr lang="en-US" altLang="zh-CN" smtClean="0"/>
              <a:t>FORTRAN</a:t>
            </a:r>
            <a:r>
              <a:rPr lang="zh-CN" altLang="en-US" smtClean="0"/>
              <a:t>和</a:t>
            </a:r>
            <a:r>
              <a:rPr lang="en-US" altLang="zh-CN" smtClean="0"/>
              <a:t>PL/M</a:t>
            </a:r>
            <a:r>
              <a:rPr lang="zh-CN" altLang="en-US" smtClean="0"/>
              <a:t>等，后期还开始配备</a:t>
            </a:r>
            <a:r>
              <a:rPr lang="en-US" altLang="zh-CN" smtClean="0"/>
              <a:t>CP/M</a:t>
            </a:r>
            <a:r>
              <a:rPr lang="zh-CN" altLang="en-US" smtClean="0"/>
              <a:t>操作系统 </a:t>
            </a:r>
          </a:p>
          <a:p>
            <a:pPr lvl="1" eaLnBrk="1" hangingPunct="1">
              <a:lnSpc>
                <a:spcPct val="90000"/>
              </a:lnSpc>
            </a:pPr>
            <a:r>
              <a:rPr lang="en-US" altLang="zh-CN" smtClean="0">
                <a:solidFill>
                  <a:srgbClr val="3333CC"/>
                </a:solidFill>
              </a:rPr>
              <a:t>1974</a:t>
            </a:r>
            <a:r>
              <a:rPr lang="zh-CN" altLang="en-US" smtClean="0">
                <a:solidFill>
                  <a:srgbClr val="3333CC"/>
                </a:solidFill>
              </a:rPr>
              <a:t>年 → </a:t>
            </a:r>
            <a:r>
              <a:rPr lang="en-US" altLang="zh-CN" smtClean="0">
                <a:solidFill>
                  <a:srgbClr val="FF0000"/>
                </a:solidFill>
              </a:rPr>
              <a:t>8</a:t>
            </a:r>
            <a:r>
              <a:rPr lang="zh-CN" altLang="en-US" smtClean="0">
                <a:solidFill>
                  <a:srgbClr val="FF0000"/>
                </a:solidFill>
              </a:rPr>
              <a:t>位</a:t>
            </a:r>
            <a:r>
              <a:rPr lang="zh-CN" altLang="en-US" smtClean="0">
                <a:solidFill>
                  <a:srgbClr val="3333CC"/>
                </a:solidFill>
              </a:rPr>
              <a:t>微处理器芯片</a:t>
            </a:r>
            <a:r>
              <a:rPr lang="en-US" altLang="zh-CN" smtClean="0">
                <a:solidFill>
                  <a:srgbClr val="FF0000"/>
                </a:solidFill>
              </a:rPr>
              <a:t>8080 </a:t>
            </a:r>
            <a:r>
              <a:rPr lang="en-US" altLang="zh-CN" smtClean="0">
                <a:solidFill>
                  <a:srgbClr val="3333CC"/>
                </a:solidFill>
              </a:rPr>
              <a:t>→ </a:t>
            </a:r>
            <a:r>
              <a:rPr lang="zh-CN" altLang="en-US" smtClean="0">
                <a:solidFill>
                  <a:srgbClr val="3333CC"/>
                </a:solidFill>
              </a:rPr>
              <a:t>约</a:t>
            </a:r>
            <a:r>
              <a:rPr lang="en-US" altLang="zh-CN" smtClean="0">
                <a:solidFill>
                  <a:srgbClr val="3333CC"/>
                </a:solidFill>
              </a:rPr>
              <a:t>4800</a:t>
            </a:r>
            <a:r>
              <a:rPr lang="zh-CN" altLang="en-US" smtClean="0">
                <a:solidFill>
                  <a:srgbClr val="3333CC"/>
                </a:solidFill>
              </a:rPr>
              <a:t>个晶体管 → 每秒执行</a:t>
            </a:r>
            <a:r>
              <a:rPr lang="en-US" altLang="zh-CN" smtClean="0">
                <a:solidFill>
                  <a:srgbClr val="3333CC"/>
                </a:solidFill>
              </a:rPr>
              <a:t>29</a:t>
            </a:r>
            <a:r>
              <a:rPr lang="zh-CN" altLang="en-US" smtClean="0">
                <a:solidFill>
                  <a:srgbClr val="3333CC"/>
                </a:solidFill>
              </a:rPr>
              <a:t>万条指令。</a:t>
            </a:r>
          </a:p>
          <a:p>
            <a:pPr lvl="1" eaLnBrk="1" hangingPunct="1">
              <a:lnSpc>
                <a:spcPct val="90000"/>
              </a:lnSpc>
            </a:pPr>
            <a:r>
              <a:rPr lang="en-US" altLang="zh-CN" smtClean="0">
                <a:solidFill>
                  <a:srgbClr val="3333CC"/>
                </a:solidFill>
              </a:rPr>
              <a:t>1976</a:t>
            </a:r>
            <a:r>
              <a:rPr lang="zh-CN" altLang="en-US" smtClean="0">
                <a:solidFill>
                  <a:srgbClr val="3333CC"/>
                </a:solidFill>
              </a:rPr>
              <a:t>年→ </a:t>
            </a:r>
            <a:r>
              <a:rPr lang="en-US" altLang="zh-CN" smtClean="0">
                <a:solidFill>
                  <a:srgbClr val="3333CC"/>
                </a:solidFill>
              </a:rPr>
              <a:t>8</a:t>
            </a:r>
            <a:r>
              <a:rPr lang="zh-CN" altLang="en-US" smtClean="0">
                <a:solidFill>
                  <a:srgbClr val="3333CC"/>
                </a:solidFill>
              </a:rPr>
              <a:t>位微处理器</a:t>
            </a:r>
            <a:r>
              <a:rPr lang="en-US" altLang="zh-CN" smtClean="0">
                <a:solidFill>
                  <a:srgbClr val="FF0000"/>
                </a:solidFill>
              </a:rPr>
              <a:t>Z</a:t>
            </a:r>
            <a:r>
              <a:rPr lang="zh-CN" altLang="en-US" smtClean="0">
                <a:solidFill>
                  <a:srgbClr val="FF0000"/>
                </a:solidFill>
              </a:rPr>
              <a:t>－</a:t>
            </a:r>
            <a:r>
              <a:rPr lang="en-US" altLang="zh-CN" smtClean="0">
                <a:solidFill>
                  <a:srgbClr val="FF0000"/>
                </a:solidFill>
              </a:rPr>
              <a:t>80</a:t>
            </a:r>
            <a:r>
              <a:rPr lang="en-US" altLang="zh-CN" smtClean="0">
                <a:solidFill>
                  <a:srgbClr val="3333CC"/>
                </a:solid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D9BA8DE-6318-4306-BFB8-D8F4B66F11A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6387"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三、微型计算机的发展</a:t>
            </a:r>
          </a:p>
        </p:txBody>
      </p:sp>
      <p:sp>
        <p:nvSpPr>
          <p:cNvPr id="16388" name="Rectangle 3"/>
          <p:cNvSpPr>
            <a:spLocks noGrp="1" noChangeArrowheads="1"/>
          </p:cNvSpPr>
          <p:nvPr>
            <p:ph type="body" idx="1"/>
          </p:nvPr>
        </p:nvSpPr>
        <p:spPr/>
        <p:txBody>
          <a:bodyPr/>
          <a:lstStyle/>
          <a:p>
            <a:pPr eaLnBrk="1" hangingPunct="1"/>
            <a:r>
              <a:rPr lang="zh-CN" altLang="en-US" smtClean="0"/>
              <a:t>第三代微处理器</a:t>
            </a:r>
          </a:p>
          <a:p>
            <a:pPr lvl="1" eaLnBrk="1" hangingPunct="1"/>
            <a:r>
              <a:rPr lang="en-US" altLang="zh-CN" smtClean="0">
                <a:solidFill>
                  <a:srgbClr val="3333CC"/>
                </a:solidFill>
              </a:rPr>
              <a:t>1978</a:t>
            </a:r>
            <a:r>
              <a:rPr lang="zh-CN" altLang="en-US" smtClean="0">
                <a:solidFill>
                  <a:srgbClr val="3333CC"/>
                </a:solidFill>
              </a:rPr>
              <a:t>年</a:t>
            </a:r>
            <a:r>
              <a:rPr lang="zh-CN" altLang="en-US" sz="2800" smtClean="0">
                <a:solidFill>
                  <a:srgbClr val="3333CC"/>
                </a:solidFill>
              </a:rPr>
              <a:t>→</a:t>
            </a:r>
            <a:r>
              <a:rPr lang="zh-CN" altLang="en-US" smtClean="0">
                <a:solidFill>
                  <a:srgbClr val="3333CC"/>
                </a:solidFill>
              </a:rPr>
              <a:t> </a:t>
            </a:r>
            <a:r>
              <a:rPr lang="en-US" altLang="zh-CN" smtClean="0">
                <a:solidFill>
                  <a:srgbClr val="FF0000"/>
                </a:solidFill>
              </a:rPr>
              <a:t>16</a:t>
            </a:r>
            <a:r>
              <a:rPr lang="zh-CN" altLang="en-US" smtClean="0">
                <a:solidFill>
                  <a:srgbClr val="FF0000"/>
                </a:solidFill>
              </a:rPr>
              <a:t>位</a:t>
            </a:r>
            <a:r>
              <a:rPr lang="zh-CN" altLang="en-US" smtClean="0">
                <a:solidFill>
                  <a:srgbClr val="3333CC"/>
                </a:solidFill>
              </a:rPr>
              <a:t>的微处理器</a:t>
            </a:r>
            <a:r>
              <a:rPr lang="en-US" altLang="zh-CN" smtClean="0">
                <a:solidFill>
                  <a:srgbClr val="FF0000"/>
                </a:solidFill>
              </a:rPr>
              <a:t>Intel8086 </a:t>
            </a:r>
            <a:r>
              <a:rPr lang="en-US" altLang="zh-CN" sz="2800" smtClean="0">
                <a:solidFill>
                  <a:srgbClr val="3333CC"/>
                </a:solidFill>
              </a:rPr>
              <a:t>→</a:t>
            </a:r>
            <a:r>
              <a:rPr lang="en-US" altLang="zh-CN" smtClean="0">
                <a:solidFill>
                  <a:srgbClr val="3333CC"/>
                </a:solidFill>
              </a:rPr>
              <a:t> 29000</a:t>
            </a:r>
            <a:r>
              <a:rPr lang="zh-CN" altLang="en-US" smtClean="0">
                <a:solidFill>
                  <a:srgbClr val="3333CC"/>
                </a:solidFill>
              </a:rPr>
              <a:t>个晶体管</a:t>
            </a:r>
            <a:r>
              <a:rPr lang="zh-CN" altLang="en-US" sz="2800" smtClean="0">
                <a:solidFill>
                  <a:srgbClr val="3333CC"/>
                </a:solidFill>
              </a:rPr>
              <a:t>→</a:t>
            </a:r>
            <a:r>
              <a:rPr lang="zh-CN" altLang="en-US" smtClean="0">
                <a:solidFill>
                  <a:srgbClr val="3333CC"/>
                </a:solidFill>
              </a:rPr>
              <a:t>数据总线</a:t>
            </a:r>
            <a:r>
              <a:rPr lang="en-US" altLang="zh-CN" smtClean="0">
                <a:solidFill>
                  <a:srgbClr val="3333CC"/>
                </a:solidFill>
              </a:rPr>
              <a:t>16</a:t>
            </a:r>
            <a:r>
              <a:rPr lang="zh-CN" altLang="en-US" smtClean="0">
                <a:solidFill>
                  <a:srgbClr val="3333CC"/>
                </a:solidFill>
              </a:rPr>
              <a:t>位（字长） </a:t>
            </a:r>
            <a:r>
              <a:rPr lang="zh-CN" altLang="en-US" sz="2800" smtClean="0">
                <a:solidFill>
                  <a:srgbClr val="3333CC"/>
                </a:solidFill>
              </a:rPr>
              <a:t>→</a:t>
            </a:r>
            <a:r>
              <a:rPr lang="zh-CN" altLang="en-US" smtClean="0">
                <a:solidFill>
                  <a:srgbClr val="3333CC"/>
                </a:solidFill>
              </a:rPr>
              <a:t>地址总线</a:t>
            </a:r>
            <a:r>
              <a:rPr lang="en-US" altLang="zh-CN" smtClean="0">
                <a:solidFill>
                  <a:srgbClr val="3333CC"/>
                </a:solidFill>
              </a:rPr>
              <a:t>20</a:t>
            </a:r>
            <a:r>
              <a:rPr lang="zh-CN" altLang="en-US" smtClean="0">
                <a:solidFill>
                  <a:srgbClr val="3333CC"/>
                </a:solidFill>
              </a:rPr>
              <a:t>位</a:t>
            </a:r>
          </a:p>
          <a:p>
            <a:pPr lvl="1" eaLnBrk="1" hangingPunct="1"/>
            <a:r>
              <a:rPr lang="en-US" altLang="zh-CN" smtClean="0">
                <a:solidFill>
                  <a:srgbClr val="3333CC"/>
                </a:solidFill>
              </a:rPr>
              <a:t>1979</a:t>
            </a:r>
            <a:r>
              <a:rPr lang="zh-CN" altLang="en-US" smtClean="0">
                <a:solidFill>
                  <a:srgbClr val="3333CC"/>
                </a:solidFill>
              </a:rPr>
              <a:t>年</a:t>
            </a:r>
            <a:r>
              <a:rPr lang="zh-CN" altLang="en-US" sz="2800" smtClean="0">
                <a:solidFill>
                  <a:srgbClr val="3333CC"/>
                </a:solidFill>
              </a:rPr>
              <a:t>→</a:t>
            </a:r>
            <a:r>
              <a:rPr lang="zh-CN" altLang="en-US" smtClean="0">
                <a:solidFill>
                  <a:srgbClr val="3333CC"/>
                </a:solidFill>
              </a:rPr>
              <a:t> </a:t>
            </a:r>
            <a:r>
              <a:rPr lang="en-US" altLang="zh-CN" smtClean="0">
                <a:solidFill>
                  <a:srgbClr val="3333CC"/>
                </a:solidFill>
              </a:rPr>
              <a:t>8</a:t>
            </a:r>
            <a:r>
              <a:rPr lang="zh-CN" altLang="en-US" smtClean="0">
                <a:solidFill>
                  <a:srgbClr val="3333CC"/>
                </a:solidFill>
              </a:rPr>
              <a:t>位（</a:t>
            </a:r>
            <a:r>
              <a:rPr lang="zh-CN" altLang="en-US" smtClean="0">
                <a:solidFill>
                  <a:srgbClr val="FF0000"/>
                </a:solidFill>
              </a:rPr>
              <a:t>准</a:t>
            </a:r>
            <a:r>
              <a:rPr lang="en-US" altLang="zh-CN" smtClean="0">
                <a:solidFill>
                  <a:srgbClr val="FF0000"/>
                </a:solidFill>
              </a:rPr>
              <a:t>16</a:t>
            </a:r>
            <a:r>
              <a:rPr lang="zh-CN" altLang="en-US" smtClean="0">
                <a:solidFill>
                  <a:srgbClr val="FF0000"/>
                </a:solidFill>
              </a:rPr>
              <a:t>位</a:t>
            </a:r>
            <a:r>
              <a:rPr lang="zh-CN" altLang="en-US" smtClean="0">
                <a:solidFill>
                  <a:srgbClr val="3333CC"/>
                </a:solidFill>
              </a:rPr>
              <a:t>）的微处理器</a:t>
            </a:r>
            <a:r>
              <a:rPr lang="en-US" altLang="zh-CN" smtClean="0">
                <a:solidFill>
                  <a:srgbClr val="FF0000"/>
                </a:solidFill>
              </a:rPr>
              <a:t>Intel8088</a:t>
            </a:r>
          </a:p>
          <a:p>
            <a:pPr lvl="1" eaLnBrk="1" hangingPunct="1"/>
            <a:r>
              <a:rPr lang="en-US" altLang="zh-CN" smtClean="0">
                <a:solidFill>
                  <a:srgbClr val="3333CC"/>
                </a:solidFill>
              </a:rPr>
              <a:t>1983</a:t>
            </a:r>
            <a:r>
              <a:rPr lang="zh-CN" altLang="en-US" smtClean="0">
                <a:solidFill>
                  <a:srgbClr val="3333CC"/>
                </a:solidFill>
              </a:rPr>
              <a:t>年</a:t>
            </a:r>
            <a:r>
              <a:rPr lang="zh-CN" altLang="en-US" sz="2800" smtClean="0">
                <a:solidFill>
                  <a:srgbClr val="3333CC"/>
                </a:solidFill>
              </a:rPr>
              <a:t>→</a:t>
            </a:r>
            <a:r>
              <a:rPr lang="zh-CN" altLang="en-US" smtClean="0">
                <a:solidFill>
                  <a:srgbClr val="3333CC"/>
                </a:solidFill>
              </a:rPr>
              <a:t> </a:t>
            </a:r>
            <a:r>
              <a:rPr lang="en-US" altLang="zh-CN" smtClean="0">
                <a:solidFill>
                  <a:srgbClr val="3333CC"/>
                </a:solidFill>
              </a:rPr>
              <a:t>IBM</a:t>
            </a:r>
            <a:r>
              <a:rPr lang="zh-CN" altLang="en-US" smtClean="0">
                <a:solidFill>
                  <a:srgbClr val="3333CC"/>
                </a:solidFill>
              </a:rPr>
              <a:t>公司推出带有硬盘的</a:t>
            </a:r>
            <a:r>
              <a:rPr lang="en-US" altLang="zh-CN" smtClean="0">
                <a:solidFill>
                  <a:srgbClr val="FF0000"/>
                </a:solidFill>
              </a:rPr>
              <a:t>IBMPC/XT</a:t>
            </a:r>
            <a:r>
              <a:rPr lang="zh-CN" altLang="en-US" smtClean="0">
                <a:solidFill>
                  <a:srgbClr val="FF0000"/>
                </a:solidFill>
              </a:rPr>
              <a:t>机</a:t>
            </a:r>
            <a:r>
              <a:rPr lang="zh-CN" altLang="en-US" smtClean="0">
                <a:solidFill>
                  <a:srgbClr val="3333CC"/>
                </a:solidFill>
              </a:rPr>
              <a:t> </a:t>
            </a:r>
          </a:p>
          <a:p>
            <a:pPr lvl="1" eaLnBrk="1" hangingPunct="1"/>
            <a:r>
              <a:rPr lang="en-US" altLang="zh-CN" smtClean="0">
                <a:solidFill>
                  <a:srgbClr val="FF0000"/>
                </a:solidFill>
              </a:rPr>
              <a:t>16</a:t>
            </a:r>
            <a:r>
              <a:rPr lang="zh-CN" altLang="en-US" smtClean="0">
                <a:solidFill>
                  <a:srgbClr val="FF0000"/>
                </a:solidFill>
              </a:rPr>
              <a:t>位的</a:t>
            </a:r>
            <a:r>
              <a:rPr lang="en-US" altLang="zh-CN" smtClean="0">
                <a:solidFill>
                  <a:srgbClr val="FF0000"/>
                </a:solidFill>
              </a:rPr>
              <a:t>Z8000</a:t>
            </a:r>
            <a:r>
              <a:rPr lang="zh-CN" altLang="en-US" smtClean="0">
                <a:solidFill>
                  <a:srgbClr val="FF0000"/>
                </a:solidFill>
              </a:rPr>
              <a:t>和</a:t>
            </a:r>
            <a:r>
              <a:rPr lang="en-US" altLang="zh-CN" smtClean="0">
                <a:solidFill>
                  <a:srgbClr val="FF0000"/>
                </a:solidFill>
              </a:rPr>
              <a:t>MC68000</a:t>
            </a:r>
            <a:r>
              <a:rPr lang="en-US" altLang="zh-CN" smtClean="0"/>
              <a:t> </a:t>
            </a:r>
            <a:r>
              <a:rPr lang="en-US" altLang="zh-CN" smtClean="0">
                <a:solidFill>
                  <a:srgbClr val="3333CC"/>
                </a:solidFill>
              </a:rPr>
              <a:t> </a:t>
            </a:r>
          </a:p>
          <a:p>
            <a:pPr lvl="1" eaLnBrk="1" hangingPunct="1"/>
            <a:r>
              <a:rPr lang="en-US" altLang="zh-CN" smtClean="0">
                <a:solidFill>
                  <a:srgbClr val="3333CC"/>
                </a:solidFill>
              </a:rPr>
              <a:t>1982 </a:t>
            </a:r>
            <a:r>
              <a:rPr lang="en-US" altLang="zh-CN" sz="2800" smtClean="0">
                <a:solidFill>
                  <a:srgbClr val="3333CC"/>
                </a:solidFill>
              </a:rPr>
              <a:t>→</a:t>
            </a:r>
            <a:r>
              <a:rPr lang="en-US" altLang="zh-CN" smtClean="0">
                <a:solidFill>
                  <a:srgbClr val="3333CC"/>
                </a:solidFill>
              </a:rPr>
              <a:t> </a:t>
            </a:r>
            <a:r>
              <a:rPr lang="en-US" altLang="zh-CN" smtClean="0">
                <a:solidFill>
                  <a:srgbClr val="FF0000"/>
                </a:solidFill>
              </a:rPr>
              <a:t>16</a:t>
            </a:r>
            <a:r>
              <a:rPr lang="zh-CN" altLang="en-US" smtClean="0">
                <a:solidFill>
                  <a:srgbClr val="FF0000"/>
                </a:solidFill>
              </a:rPr>
              <a:t>位处理器</a:t>
            </a:r>
            <a:r>
              <a:rPr lang="en-US" altLang="zh-CN" smtClean="0">
                <a:solidFill>
                  <a:srgbClr val="FF0000"/>
                </a:solidFill>
              </a:rPr>
              <a:t>80286 </a:t>
            </a:r>
            <a:r>
              <a:rPr lang="en-US" altLang="zh-CN" sz="2800" smtClean="0">
                <a:solidFill>
                  <a:srgbClr val="3333CC"/>
                </a:solidFill>
              </a:rPr>
              <a:t>→</a:t>
            </a:r>
            <a:r>
              <a:rPr lang="zh-CN" altLang="en-US" smtClean="0">
                <a:solidFill>
                  <a:srgbClr val="3333CC"/>
                </a:solidFill>
              </a:rPr>
              <a:t>晶体管达</a:t>
            </a:r>
            <a:r>
              <a:rPr lang="en-US" altLang="zh-CN" smtClean="0">
                <a:solidFill>
                  <a:srgbClr val="3333CC"/>
                </a:solidFill>
              </a:rPr>
              <a:t>13</a:t>
            </a:r>
            <a:r>
              <a:rPr lang="zh-CN" altLang="en-US" smtClean="0">
                <a:solidFill>
                  <a:srgbClr val="3333CC"/>
                </a:solidFill>
              </a:rPr>
              <a:t>万个</a:t>
            </a:r>
            <a:r>
              <a:rPr lang="zh-CN" altLang="en-US" sz="2800" smtClean="0">
                <a:solidFill>
                  <a:srgbClr val="3333CC"/>
                </a:solidFill>
              </a:rPr>
              <a:t>→</a:t>
            </a:r>
            <a:r>
              <a:rPr lang="zh-CN" altLang="en-US" smtClean="0">
                <a:solidFill>
                  <a:srgbClr val="3333CC"/>
                </a:solidFill>
              </a:rPr>
              <a:t>数据总线</a:t>
            </a:r>
            <a:r>
              <a:rPr lang="en-US" altLang="zh-CN" smtClean="0">
                <a:solidFill>
                  <a:srgbClr val="3333CC"/>
                </a:solidFill>
              </a:rPr>
              <a:t>16</a:t>
            </a:r>
            <a:r>
              <a:rPr lang="zh-CN" altLang="en-US" smtClean="0">
                <a:solidFill>
                  <a:srgbClr val="3333CC"/>
                </a:solidFill>
              </a:rPr>
              <a:t>位</a:t>
            </a:r>
            <a:r>
              <a:rPr lang="zh-CN" altLang="en-US" sz="2800" smtClean="0">
                <a:solidFill>
                  <a:srgbClr val="3333CC"/>
                </a:solidFill>
              </a:rPr>
              <a:t>→</a:t>
            </a:r>
            <a:r>
              <a:rPr lang="zh-CN" altLang="en-US" smtClean="0">
                <a:solidFill>
                  <a:srgbClr val="FF0000"/>
                </a:solidFill>
              </a:rPr>
              <a:t>地址总线</a:t>
            </a:r>
            <a:r>
              <a:rPr lang="en-US" altLang="zh-CN" smtClean="0">
                <a:solidFill>
                  <a:srgbClr val="FF0000"/>
                </a:solidFill>
              </a:rPr>
              <a:t>24</a:t>
            </a:r>
            <a:r>
              <a:rPr lang="zh-CN" altLang="en-US" smtClean="0">
                <a:solidFill>
                  <a:srgbClr val="FF0000"/>
                </a:solidFill>
              </a:rPr>
              <a:t>位</a:t>
            </a:r>
            <a:r>
              <a:rPr lang="zh-CN" altLang="en-US" sz="2800" smtClean="0">
                <a:solidFill>
                  <a:srgbClr val="3333CC"/>
                </a:solidFill>
              </a:rPr>
              <a:t>→</a:t>
            </a:r>
            <a:r>
              <a:rPr lang="zh-CN" altLang="en-US" smtClean="0">
                <a:solidFill>
                  <a:srgbClr val="3333CC"/>
                </a:solidFill>
              </a:rPr>
              <a:t>有两种工作模式：实地址模式和虚地址保护模式。</a:t>
            </a:r>
          </a:p>
          <a:p>
            <a:pPr lvl="1" eaLnBrk="1" hangingPunct="1"/>
            <a:r>
              <a:rPr lang="en-US" altLang="zh-CN" smtClean="0">
                <a:solidFill>
                  <a:srgbClr val="3333CC"/>
                </a:solidFill>
              </a:rPr>
              <a:t>80286 </a:t>
            </a:r>
            <a:r>
              <a:rPr lang="en-US" altLang="zh-CN" sz="2800" smtClean="0">
                <a:solidFill>
                  <a:srgbClr val="3333CC"/>
                </a:solidFill>
              </a:rPr>
              <a:t>→</a:t>
            </a:r>
            <a:r>
              <a:rPr lang="en-US" altLang="zh-CN" smtClean="0">
                <a:solidFill>
                  <a:srgbClr val="3333CC"/>
                </a:solidFill>
              </a:rPr>
              <a:t> </a:t>
            </a:r>
            <a:r>
              <a:rPr lang="en-US" altLang="zh-CN" smtClean="0">
                <a:solidFill>
                  <a:srgbClr val="FF0000"/>
                </a:solidFill>
              </a:rPr>
              <a:t>IBM PC/AT</a:t>
            </a:r>
            <a:r>
              <a:rPr lang="zh-CN" altLang="en-US" smtClean="0">
                <a:solidFill>
                  <a:srgbClr val="FF0000"/>
                </a:solidFill>
              </a:rPr>
              <a:t>微机</a:t>
            </a:r>
          </a:p>
          <a:p>
            <a:pPr lvl="1" eaLnBrk="1" hangingPunct="1"/>
            <a:r>
              <a:rPr lang="zh-CN" altLang="en-US" smtClean="0">
                <a:solidFill>
                  <a:srgbClr val="3333CC"/>
                </a:solidFill>
              </a:rPr>
              <a:t>同档次的有</a:t>
            </a:r>
            <a:r>
              <a:rPr lang="en-US" altLang="zh-CN" smtClean="0">
                <a:solidFill>
                  <a:srgbClr val="FF0000"/>
                </a:solidFill>
              </a:rPr>
              <a:t>Motorola</a:t>
            </a:r>
            <a:r>
              <a:rPr lang="zh-CN" altLang="en-US" smtClean="0">
                <a:solidFill>
                  <a:srgbClr val="FF0000"/>
                </a:solidFill>
              </a:rPr>
              <a:t>的</a:t>
            </a:r>
            <a:r>
              <a:rPr lang="en-US" altLang="zh-CN" smtClean="0">
                <a:solidFill>
                  <a:srgbClr val="FF0000"/>
                </a:solidFill>
              </a:rPr>
              <a:t>68010</a:t>
            </a:r>
            <a:r>
              <a:rPr lang="zh-CN" altLang="en-US" smtClean="0">
                <a:solidFill>
                  <a:srgbClr val="3333CC"/>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6459DD9-8BC0-43B4-B7B8-EA1EB725BC6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7411"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三、微型计算机的发展</a:t>
            </a:r>
          </a:p>
        </p:txBody>
      </p:sp>
      <p:sp>
        <p:nvSpPr>
          <p:cNvPr id="17412" name="Rectangle 3"/>
          <p:cNvSpPr>
            <a:spLocks noGrp="1" noChangeArrowheads="1"/>
          </p:cNvSpPr>
          <p:nvPr>
            <p:ph type="body" idx="1"/>
          </p:nvPr>
        </p:nvSpPr>
        <p:spPr/>
        <p:txBody>
          <a:bodyPr/>
          <a:lstStyle/>
          <a:p>
            <a:pPr eaLnBrk="1" hangingPunct="1"/>
            <a:r>
              <a:rPr lang="zh-CN" altLang="en-US" smtClean="0"/>
              <a:t>第四代微处理器</a:t>
            </a:r>
          </a:p>
          <a:p>
            <a:pPr lvl="1" eaLnBrk="1" hangingPunct="1"/>
            <a:r>
              <a:rPr lang="en-US" altLang="zh-CN" smtClean="0">
                <a:solidFill>
                  <a:srgbClr val="3333CC"/>
                </a:solidFill>
              </a:rPr>
              <a:t>1985 → </a:t>
            </a:r>
            <a:r>
              <a:rPr lang="en-US" altLang="zh-CN" smtClean="0">
                <a:solidFill>
                  <a:srgbClr val="FF0000"/>
                </a:solidFill>
              </a:rPr>
              <a:t>32</a:t>
            </a:r>
            <a:r>
              <a:rPr lang="zh-CN" altLang="en-US" smtClean="0">
                <a:solidFill>
                  <a:srgbClr val="FF0000"/>
                </a:solidFill>
              </a:rPr>
              <a:t>位微处理器</a:t>
            </a:r>
            <a:r>
              <a:rPr lang="zh-CN" altLang="en-US" smtClean="0">
                <a:solidFill>
                  <a:srgbClr val="3333CC"/>
                </a:solidFill>
              </a:rPr>
              <a:t>芯片</a:t>
            </a:r>
            <a:r>
              <a:rPr lang="en-US" altLang="zh-CN" smtClean="0">
                <a:solidFill>
                  <a:srgbClr val="FF0000"/>
                </a:solidFill>
              </a:rPr>
              <a:t>80386 </a:t>
            </a:r>
            <a:r>
              <a:rPr lang="en-US" altLang="zh-CN" smtClean="0">
                <a:solidFill>
                  <a:srgbClr val="3333CC"/>
                </a:solidFill>
              </a:rPr>
              <a:t>→ 27.5</a:t>
            </a:r>
            <a:r>
              <a:rPr lang="zh-CN" altLang="en-US" smtClean="0">
                <a:solidFill>
                  <a:srgbClr val="3333CC"/>
                </a:solidFill>
              </a:rPr>
              <a:t>万个晶体管→ </a:t>
            </a:r>
            <a:r>
              <a:rPr lang="en-US" altLang="zh-CN" smtClean="0">
                <a:solidFill>
                  <a:srgbClr val="FF0000"/>
                </a:solidFill>
              </a:rPr>
              <a:t>32</a:t>
            </a:r>
            <a:r>
              <a:rPr lang="zh-CN" altLang="en-US" smtClean="0">
                <a:solidFill>
                  <a:srgbClr val="FF0000"/>
                </a:solidFill>
              </a:rPr>
              <a:t>位数据线和</a:t>
            </a:r>
            <a:r>
              <a:rPr lang="en-US" altLang="zh-CN" smtClean="0">
                <a:solidFill>
                  <a:srgbClr val="FF0000"/>
                </a:solidFill>
              </a:rPr>
              <a:t>32</a:t>
            </a:r>
            <a:r>
              <a:rPr lang="zh-CN" altLang="en-US" smtClean="0">
                <a:solidFill>
                  <a:srgbClr val="FF0000"/>
                </a:solidFill>
              </a:rPr>
              <a:t>位地址线</a:t>
            </a:r>
            <a:r>
              <a:rPr lang="zh-CN" altLang="en-US" smtClean="0">
                <a:solidFill>
                  <a:srgbClr val="3333CC"/>
                </a:solidFill>
              </a:rPr>
              <a:t>→ </a:t>
            </a:r>
            <a:r>
              <a:rPr lang="zh-CN" altLang="en-US" smtClean="0"/>
              <a:t>有</a:t>
            </a:r>
            <a:r>
              <a:rPr lang="en-US" altLang="zh-CN" smtClean="0">
                <a:solidFill>
                  <a:srgbClr val="FF0000"/>
                </a:solidFill>
              </a:rPr>
              <a:t>3</a:t>
            </a:r>
            <a:r>
              <a:rPr lang="zh-CN" altLang="en-US" smtClean="0">
                <a:solidFill>
                  <a:srgbClr val="FF0000"/>
                </a:solidFill>
              </a:rPr>
              <a:t>种工作模式</a:t>
            </a:r>
            <a:r>
              <a:rPr lang="zh-CN" altLang="en-US" smtClean="0"/>
              <a:t>：实地址模式、虚地址保护模式和虚拟</a:t>
            </a:r>
            <a:r>
              <a:rPr lang="en-US" altLang="zh-CN" smtClean="0"/>
              <a:t>8086</a:t>
            </a:r>
            <a:r>
              <a:rPr lang="zh-CN" altLang="en-US" smtClean="0"/>
              <a:t>模式。 </a:t>
            </a:r>
          </a:p>
          <a:p>
            <a:pPr lvl="1" eaLnBrk="1" hangingPunct="1"/>
            <a:r>
              <a:rPr lang="zh-CN" altLang="en-US" smtClean="0"/>
              <a:t>同期的微处理器还有</a:t>
            </a:r>
            <a:r>
              <a:rPr lang="en-US" altLang="zh-CN" smtClean="0"/>
              <a:t>Motorola</a:t>
            </a:r>
            <a:r>
              <a:rPr lang="zh-CN" altLang="en-US" smtClean="0"/>
              <a:t>的</a:t>
            </a:r>
            <a:r>
              <a:rPr lang="en-US" altLang="zh-CN" smtClean="0">
                <a:solidFill>
                  <a:srgbClr val="FF0000"/>
                </a:solidFill>
              </a:rPr>
              <a:t>MC68020</a:t>
            </a:r>
            <a:r>
              <a:rPr lang="zh-CN" altLang="en-US" smtClean="0"/>
              <a:t>等 </a:t>
            </a:r>
            <a:endParaRPr lang="zh-CN" altLang="en-US" smtClean="0">
              <a:solidFill>
                <a:srgbClr val="3333CC"/>
              </a:solidFill>
            </a:endParaRPr>
          </a:p>
          <a:p>
            <a:pPr lvl="1" eaLnBrk="1" hangingPunct="1"/>
            <a:r>
              <a:rPr lang="en-US" altLang="zh-CN" smtClean="0"/>
              <a:t>1989</a:t>
            </a:r>
            <a:r>
              <a:rPr lang="zh-CN" altLang="en-US" smtClean="0"/>
              <a:t>年</a:t>
            </a:r>
            <a:r>
              <a:rPr lang="zh-CN" altLang="en-US" smtClean="0">
                <a:solidFill>
                  <a:srgbClr val="3333CC"/>
                </a:solidFill>
              </a:rPr>
              <a:t>→</a:t>
            </a:r>
            <a:r>
              <a:rPr lang="zh-CN" altLang="en-US" smtClean="0"/>
              <a:t> 高性能</a:t>
            </a:r>
            <a:r>
              <a:rPr lang="en-US" altLang="zh-CN" smtClean="0">
                <a:solidFill>
                  <a:srgbClr val="FF0000"/>
                </a:solidFill>
              </a:rPr>
              <a:t>32</a:t>
            </a:r>
            <a:r>
              <a:rPr lang="zh-CN" altLang="en-US" smtClean="0">
                <a:solidFill>
                  <a:srgbClr val="FF0000"/>
                </a:solidFill>
              </a:rPr>
              <a:t>位微处理器</a:t>
            </a:r>
            <a:r>
              <a:rPr lang="en-US" altLang="zh-CN" smtClean="0">
                <a:solidFill>
                  <a:srgbClr val="FF0000"/>
                </a:solidFill>
              </a:rPr>
              <a:t>80486</a:t>
            </a:r>
            <a:r>
              <a:rPr lang="en-US" altLang="zh-CN" smtClean="0"/>
              <a:t> </a:t>
            </a:r>
            <a:r>
              <a:rPr lang="en-US" altLang="zh-CN" smtClean="0">
                <a:solidFill>
                  <a:srgbClr val="3333CC"/>
                </a:solidFill>
              </a:rPr>
              <a:t>→</a:t>
            </a:r>
            <a:r>
              <a:rPr lang="en-US" altLang="zh-CN" smtClean="0"/>
              <a:t>120</a:t>
            </a:r>
            <a:r>
              <a:rPr lang="zh-CN" altLang="en-US" smtClean="0"/>
              <a:t>万个晶体管</a:t>
            </a:r>
            <a:r>
              <a:rPr lang="zh-CN" altLang="en-US" smtClean="0">
                <a:solidFill>
                  <a:srgbClr val="3333CC"/>
                </a:solidFill>
              </a:rPr>
              <a:t>→</a:t>
            </a:r>
            <a:r>
              <a:rPr lang="zh-CN" altLang="en-US" smtClean="0"/>
              <a:t>包含了一个</a:t>
            </a:r>
            <a:r>
              <a:rPr lang="en-US" altLang="zh-CN" smtClean="0"/>
              <a:t>80386</a:t>
            </a:r>
            <a:r>
              <a:rPr lang="zh-CN" altLang="en-US" smtClean="0"/>
              <a:t>体系结构的主处理器、一个与</a:t>
            </a:r>
            <a:r>
              <a:rPr lang="en-US" altLang="zh-CN" smtClean="0"/>
              <a:t>80387</a:t>
            </a:r>
            <a:r>
              <a:rPr lang="zh-CN" altLang="en-US" smtClean="0"/>
              <a:t>兼容的数字协处理器和一个</a:t>
            </a:r>
            <a:r>
              <a:rPr lang="en-US" altLang="zh-CN" smtClean="0"/>
              <a:t>8KB</a:t>
            </a:r>
            <a:r>
              <a:rPr lang="zh-CN" altLang="en-US" smtClean="0"/>
              <a:t>的高速缓冲存储器（</a:t>
            </a:r>
            <a:r>
              <a:rPr lang="en-US" altLang="zh-CN" smtClean="0"/>
              <a:t>Cache</a:t>
            </a:r>
            <a:r>
              <a:rPr lang="zh-CN" altLang="en-US" smtClean="0"/>
              <a:t>） </a:t>
            </a:r>
            <a:r>
              <a:rPr lang="zh-CN" altLang="en-US" smtClean="0">
                <a:solidFill>
                  <a:srgbClr val="3333CC"/>
                </a:solidFill>
              </a:rPr>
              <a:t>→</a:t>
            </a:r>
            <a:r>
              <a:rPr lang="zh-CN" altLang="en-US" smtClean="0"/>
              <a:t> 采用了</a:t>
            </a:r>
            <a:r>
              <a:rPr lang="en-US" altLang="zh-CN" smtClean="0">
                <a:solidFill>
                  <a:srgbClr val="FF0000"/>
                </a:solidFill>
              </a:rPr>
              <a:t>RISC</a:t>
            </a:r>
            <a:r>
              <a:rPr lang="zh-CN" altLang="en-US" smtClean="0"/>
              <a:t>（精简指令系统计算机）技术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79136A0-4449-443B-AD06-01CD1B3D98A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8435"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三、微型计算机的发展</a:t>
            </a:r>
          </a:p>
        </p:txBody>
      </p:sp>
      <p:sp>
        <p:nvSpPr>
          <p:cNvPr id="18436" name="Rectangle 3"/>
          <p:cNvSpPr>
            <a:spLocks noGrp="1" noChangeArrowheads="1"/>
          </p:cNvSpPr>
          <p:nvPr>
            <p:ph type="body" idx="1"/>
          </p:nvPr>
        </p:nvSpPr>
        <p:spPr/>
        <p:txBody>
          <a:bodyPr/>
          <a:lstStyle/>
          <a:p>
            <a:pPr eaLnBrk="1" hangingPunct="1"/>
            <a:r>
              <a:rPr lang="zh-CN" altLang="en-US" sz="3200" smtClean="0"/>
              <a:t>第五代微处理器</a:t>
            </a:r>
          </a:p>
          <a:p>
            <a:pPr lvl="1" eaLnBrk="1" hangingPunct="1"/>
            <a:r>
              <a:rPr lang="en-US" altLang="zh-CN" sz="2800" smtClean="0"/>
              <a:t>1993</a:t>
            </a:r>
            <a:r>
              <a:rPr lang="zh-CN" altLang="en-US" sz="2800" smtClean="0"/>
              <a:t>年→ </a:t>
            </a:r>
            <a:r>
              <a:rPr lang="en-US" altLang="zh-CN" sz="2800" smtClean="0"/>
              <a:t>32</a:t>
            </a:r>
            <a:r>
              <a:rPr lang="zh-CN" altLang="en-US" sz="2800" smtClean="0"/>
              <a:t>位微处理器</a:t>
            </a:r>
            <a:r>
              <a:rPr lang="en-US" altLang="zh-CN" sz="2800" smtClean="0">
                <a:solidFill>
                  <a:srgbClr val="FF0000"/>
                </a:solidFill>
              </a:rPr>
              <a:t>Pentium</a:t>
            </a:r>
            <a:r>
              <a:rPr lang="zh-CN" altLang="en-US" sz="2800" smtClean="0"/>
              <a:t>（奔腾，</a:t>
            </a:r>
            <a:r>
              <a:rPr lang="en-US" altLang="zh-CN" sz="2800" smtClean="0"/>
              <a:t>P5</a:t>
            </a:r>
            <a:r>
              <a:rPr lang="zh-CN" altLang="en-US" sz="2800" smtClean="0"/>
              <a:t>） → </a:t>
            </a:r>
            <a:r>
              <a:rPr lang="en-US" altLang="zh-CN" sz="2800" smtClean="0"/>
              <a:t>320</a:t>
            </a:r>
            <a:r>
              <a:rPr lang="zh-CN" altLang="en-US" sz="2800" smtClean="0"/>
              <a:t>万个晶体管 → 具有</a:t>
            </a:r>
            <a:r>
              <a:rPr lang="en-US" altLang="zh-CN" sz="2800" smtClean="0"/>
              <a:t>5</a:t>
            </a:r>
            <a:r>
              <a:rPr lang="zh-CN" altLang="en-US" sz="2800" smtClean="0"/>
              <a:t>级超标量结构、</a:t>
            </a:r>
            <a:r>
              <a:rPr lang="en-US" altLang="zh-CN" sz="2800" smtClean="0">
                <a:solidFill>
                  <a:srgbClr val="FF0000"/>
                </a:solidFill>
              </a:rPr>
              <a:t>64</a:t>
            </a:r>
            <a:r>
              <a:rPr lang="zh-CN" altLang="en-US" sz="2800" smtClean="0">
                <a:solidFill>
                  <a:srgbClr val="FF0000"/>
                </a:solidFill>
              </a:rPr>
              <a:t>位数据线和</a:t>
            </a:r>
            <a:r>
              <a:rPr lang="en-US" altLang="zh-CN" sz="2800" smtClean="0">
                <a:solidFill>
                  <a:srgbClr val="FF0000"/>
                </a:solidFill>
              </a:rPr>
              <a:t>32</a:t>
            </a:r>
            <a:r>
              <a:rPr lang="zh-CN" altLang="en-US" sz="2800" smtClean="0">
                <a:solidFill>
                  <a:srgbClr val="FF0000"/>
                </a:solidFill>
              </a:rPr>
              <a:t>位地址线</a:t>
            </a:r>
            <a:r>
              <a:rPr lang="zh-CN" altLang="en-US" sz="2800" smtClean="0"/>
              <a:t> → 仍采用</a:t>
            </a:r>
            <a:r>
              <a:rPr lang="en-US" altLang="zh-CN" sz="2800" smtClean="0"/>
              <a:t>CISC</a:t>
            </a:r>
            <a:r>
              <a:rPr lang="zh-CN" altLang="en-US" sz="2800" smtClean="0"/>
              <a:t>和</a:t>
            </a:r>
            <a:r>
              <a:rPr lang="en-US" altLang="zh-CN" sz="2800" smtClean="0"/>
              <a:t>RISC</a:t>
            </a:r>
            <a:r>
              <a:rPr lang="zh-CN" altLang="en-US" sz="2800" smtClean="0"/>
              <a:t>相结合的技术。</a:t>
            </a:r>
          </a:p>
          <a:p>
            <a:pPr lvl="1" eaLnBrk="1" hangingPunct="1"/>
            <a:r>
              <a:rPr lang="zh-CN" altLang="en-US" sz="2800" smtClean="0"/>
              <a:t>同期的第五代微处理器还有</a:t>
            </a:r>
            <a:r>
              <a:rPr lang="en-US" altLang="zh-CN" sz="2800" smtClean="0"/>
              <a:t>IBM</a:t>
            </a:r>
            <a:r>
              <a:rPr lang="zh-CN" altLang="en-US" sz="2800" smtClean="0"/>
              <a:t>、</a:t>
            </a:r>
            <a:r>
              <a:rPr lang="en-US" altLang="zh-CN" sz="2800" smtClean="0"/>
              <a:t>Apple</a:t>
            </a:r>
            <a:r>
              <a:rPr lang="zh-CN" altLang="en-US" sz="2800" smtClean="0"/>
              <a:t>和</a:t>
            </a:r>
            <a:r>
              <a:rPr lang="en-US" altLang="zh-CN" sz="2800" smtClean="0"/>
              <a:t>Motorola</a:t>
            </a:r>
            <a:r>
              <a:rPr lang="zh-CN" altLang="en-US" sz="2800" smtClean="0"/>
              <a:t>三家联盟的</a:t>
            </a:r>
            <a:r>
              <a:rPr lang="en-US" altLang="zh-CN" sz="2800" smtClean="0">
                <a:solidFill>
                  <a:srgbClr val="FF0000"/>
                </a:solidFill>
              </a:rPr>
              <a:t>PowerPC</a:t>
            </a:r>
            <a:r>
              <a:rPr lang="zh-CN" altLang="en-US" sz="2800" smtClean="0"/>
              <a:t>（</a:t>
            </a:r>
            <a:r>
              <a:rPr lang="en-US" altLang="zh-CN" sz="2800" smtClean="0"/>
              <a:t>RISC</a:t>
            </a:r>
            <a:r>
              <a:rPr lang="zh-CN" altLang="en-US" sz="2800" smtClean="0"/>
              <a:t>微处理器）以及</a:t>
            </a:r>
            <a:r>
              <a:rPr lang="en-US" altLang="zh-CN" sz="2800" smtClean="0">
                <a:solidFill>
                  <a:srgbClr val="FF0000"/>
                </a:solidFill>
              </a:rPr>
              <a:t>AMD</a:t>
            </a:r>
            <a:r>
              <a:rPr lang="zh-CN" altLang="en-US" sz="2800" smtClean="0">
                <a:solidFill>
                  <a:srgbClr val="FF0000"/>
                </a:solidFill>
              </a:rPr>
              <a:t>公司的</a:t>
            </a:r>
            <a:r>
              <a:rPr lang="en-US" altLang="zh-CN" sz="2800" smtClean="0">
                <a:solidFill>
                  <a:srgbClr val="FF0000"/>
                </a:solidFill>
              </a:rPr>
              <a:t>K5</a:t>
            </a:r>
            <a:r>
              <a:rPr lang="zh-CN" altLang="en-US" sz="2800" smtClean="0">
                <a:solidFill>
                  <a:srgbClr val="FF0000"/>
                </a:solidFill>
              </a:rPr>
              <a:t>和</a:t>
            </a:r>
            <a:r>
              <a:rPr lang="en-US" altLang="zh-CN" sz="2800" smtClean="0">
                <a:solidFill>
                  <a:srgbClr val="FF0000"/>
                </a:solidFill>
              </a:rPr>
              <a:t>Cyrix</a:t>
            </a:r>
            <a:r>
              <a:rPr lang="zh-CN" altLang="en-US" sz="2800" smtClean="0">
                <a:solidFill>
                  <a:srgbClr val="FF0000"/>
                </a:solidFill>
              </a:rPr>
              <a:t>公司的</a:t>
            </a:r>
            <a:r>
              <a:rPr lang="en-US" altLang="zh-CN" sz="2800" smtClean="0">
                <a:solidFill>
                  <a:srgbClr val="FF0000"/>
                </a:solidFill>
              </a:rPr>
              <a:t>M1</a:t>
            </a:r>
            <a:r>
              <a:rPr lang="zh-CN" altLang="en-US" sz="2800" smtClean="0"/>
              <a:t>。</a:t>
            </a:r>
            <a:endParaRPr lang="zh-CN" altLang="en-US" sz="2800" smtClean="0">
              <a:solidFill>
                <a:srgbClr val="3333C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74F97EE-EF5A-44A4-9C65-EEB81FF7F2F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9459"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三、微型计算机的发展</a:t>
            </a:r>
          </a:p>
        </p:txBody>
      </p:sp>
      <p:sp>
        <p:nvSpPr>
          <p:cNvPr id="19460" name="Rectangle 3"/>
          <p:cNvSpPr>
            <a:spLocks noGrp="1" noChangeArrowheads="1"/>
          </p:cNvSpPr>
          <p:nvPr>
            <p:ph type="body" idx="1"/>
          </p:nvPr>
        </p:nvSpPr>
        <p:spPr>
          <a:xfrm>
            <a:off x="374650" y="1052513"/>
            <a:ext cx="7797800" cy="5184775"/>
          </a:xfrm>
        </p:spPr>
        <p:txBody>
          <a:bodyPr/>
          <a:lstStyle/>
          <a:p>
            <a:pPr eaLnBrk="1" hangingPunct="1"/>
            <a:r>
              <a:rPr lang="zh-CN" altLang="en-US" sz="3200" smtClean="0"/>
              <a:t>第六代微处理器</a:t>
            </a:r>
          </a:p>
          <a:p>
            <a:pPr lvl="1" eaLnBrk="1" hangingPunct="1"/>
            <a:r>
              <a:rPr lang="en-US" altLang="zh-CN" smtClean="0"/>
              <a:t>1995</a:t>
            </a:r>
            <a:r>
              <a:rPr lang="zh-CN" altLang="en-US" smtClean="0"/>
              <a:t>年 → </a:t>
            </a:r>
            <a:r>
              <a:rPr lang="en-US" altLang="zh-CN" smtClean="0"/>
              <a:t>Pentium Pro</a:t>
            </a:r>
            <a:r>
              <a:rPr lang="zh-CN" altLang="en-US" smtClean="0"/>
              <a:t>（高能奔腾，</a:t>
            </a:r>
            <a:r>
              <a:rPr lang="en-US" altLang="zh-CN" smtClean="0"/>
              <a:t>P6 </a:t>
            </a:r>
            <a:r>
              <a:rPr lang="zh-CN" altLang="en-US" smtClean="0"/>
              <a:t>） →</a:t>
            </a:r>
            <a:r>
              <a:rPr lang="en-US" altLang="zh-CN" smtClean="0"/>
              <a:t>550</a:t>
            </a:r>
            <a:r>
              <a:rPr lang="zh-CN" altLang="en-US" smtClean="0"/>
              <a:t>万个晶体管 → 具有</a:t>
            </a:r>
            <a:r>
              <a:rPr lang="en-US" altLang="zh-CN" smtClean="0">
                <a:solidFill>
                  <a:srgbClr val="FF0000"/>
                </a:solidFill>
              </a:rPr>
              <a:t>64</a:t>
            </a:r>
            <a:r>
              <a:rPr lang="zh-CN" altLang="en-US" smtClean="0">
                <a:solidFill>
                  <a:srgbClr val="FF0000"/>
                </a:solidFill>
              </a:rPr>
              <a:t>位数据线和</a:t>
            </a:r>
            <a:r>
              <a:rPr lang="en-US" altLang="zh-CN" smtClean="0">
                <a:solidFill>
                  <a:srgbClr val="FF0000"/>
                </a:solidFill>
              </a:rPr>
              <a:t>36</a:t>
            </a:r>
            <a:r>
              <a:rPr lang="zh-CN" altLang="en-US" smtClean="0">
                <a:solidFill>
                  <a:srgbClr val="FF0000"/>
                </a:solidFill>
              </a:rPr>
              <a:t>位地址线 </a:t>
            </a:r>
            <a:r>
              <a:rPr lang="zh-CN" altLang="en-US" smtClean="0"/>
              <a:t>→ 物理地址空间</a:t>
            </a:r>
            <a:r>
              <a:rPr lang="en-US" altLang="zh-CN" smtClean="0"/>
              <a:t>64GB</a:t>
            </a:r>
            <a:r>
              <a:rPr lang="zh-CN" altLang="en-US" smtClean="0"/>
              <a:t>，虚拟存储空间</a:t>
            </a:r>
            <a:r>
              <a:rPr lang="en-US" altLang="zh-CN" smtClean="0"/>
              <a:t>64TB →</a:t>
            </a:r>
            <a:r>
              <a:rPr lang="zh-CN" altLang="en-US" smtClean="0"/>
              <a:t>动态执行技术→</a:t>
            </a:r>
            <a:r>
              <a:rPr lang="en-US" altLang="zh-CN" smtClean="0"/>
              <a:t>256KB</a:t>
            </a:r>
            <a:r>
              <a:rPr lang="zh-CN" altLang="en-US" smtClean="0"/>
              <a:t>的</a:t>
            </a:r>
            <a:r>
              <a:rPr lang="en-US" altLang="zh-CN" smtClean="0"/>
              <a:t>L2Cache</a:t>
            </a:r>
            <a:r>
              <a:rPr lang="zh-CN" altLang="en-US" smtClean="0"/>
              <a:t>封装到芯片内。</a:t>
            </a:r>
          </a:p>
          <a:p>
            <a:pPr lvl="1" eaLnBrk="1" hangingPunct="1"/>
            <a:r>
              <a:rPr lang="en-US" altLang="zh-CN" smtClean="0"/>
              <a:t>1997</a:t>
            </a:r>
            <a:r>
              <a:rPr lang="zh-CN" altLang="en-US" smtClean="0"/>
              <a:t>年 → </a:t>
            </a:r>
            <a:r>
              <a:rPr lang="en-US" altLang="zh-CN" smtClean="0">
                <a:solidFill>
                  <a:srgbClr val="FF0000"/>
                </a:solidFill>
              </a:rPr>
              <a:t>PentiumⅡ</a:t>
            </a:r>
            <a:r>
              <a:rPr lang="en-US" altLang="zh-CN" smtClean="0"/>
              <a:t> → 750</a:t>
            </a:r>
            <a:r>
              <a:rPr lang="zh-CN" altLang="en-US" smtClean="0"/>
              <a:t>万个晶体管 →多媒体</a:t>
            </a:r>
            <a:r>
              <a:rPr lang="en-US" altLang="zh-CN" smtClean="0"/>
              <a:t>MMX</a:t>
            </a:r>
            <a:r>
              <a:rPr lang="zh-CN" altLang="en-US" smtClean="0"/>
              <a:t>技术 → </a:t>
            </a:r>
            <a:r>
              <a:rPr lang="en-US" altLang="zh-CN" smtClean="0"/>
              <a:t>32KB</a:t>
            </a:r>
            <a:r>
              <a:rPr lang="zh-CN" altLang="en-US" smtClean="0"/>
              <a:t>的</a:t>
            </a:r>
            <a:r>
              <a:rPr lang="en-US" altLang="zh-CN" smtClean="0"/>
              <a:t>L1 Cache</a:t>
            </a:r>
            <a:r>
              <a:rPr lang="zh-CN" altLang="en-US" smtClean="0"/>
              <a:t>，</a:t>
            </a:r>
            <a:r>
              <a:rPr lang="en-US" altLang="zh-CN" smtClean="0"/>
              <a:t>512KB</a:t>
            </a:r>
            <a:r>
              <a:rPr lang="zh-CN" altLang="en-US" smtClean="0"/>
              <a:t>的</a:t>
            </a:r>
            <a:r>
              <a:rPr lang="en-US" altLang="zh-CN" smtClean="0"/>
              <a:t>L2Cache</a:t>
            </a:r>
          </a:p>
          <a:p>
            <a:pPr lvl="1" eaLnBrk="1" hangingPunct="1"/>
            <a:r>
              <a:rPr lang="en-US" altLang="zh-CN" smtClean="0"/>
              <a:t>1999</a:t>
            </a:r>
            <a:r>
              <a:rPr lang="zh-CN" altLang="en-US" smtClean="0"/>
              <a:t>年→ </a:t>
            </a:r>
            <a:r>
              <a:rPr lang="en-US" altLang="zh-CN" smtClean="0">
                <a:solidFill>
                  <a:srgbClr val="FF0000"/>
                </a:solidFill>
              </a:rPr>
              <a:t>PentiumⅢ</a:t>
            </a:r>
            <a:r>
              <a:rPr lang="en-US" altLang="zh-CN" smtClean="0"/>
              <a:t> → 950</a:t>
            </a:r>
            <a:r>
              <a:rPr lang="zh-CN" altLang="en-US" smtClean="0"/>
              <a:t>万到</a:t>
            </a:r>
            <a:r>
              <a:rPr lang="en-US" altLang="zh-CN" smtClean="0"/>
              <a:t>2800</a:t>
            </a:r>
            <a:r>
              <a:rPr lang="zh-CN" altLang="en-US" smtClean="0"/>
              <a:t>万个晶体管→增加了</a:t>
            </a:r>
            <a:r>
              <a:rPr lang="en-US" altLang="zh-CN" smtClean="0"/>
              <a:t>70</a:t>
            </a:r>
            <a:r>
              <a:rPr lang="zh-CN" altLang="en-US" smtClean="0"/>
              <a:t>条</a:t>
            </a:r>
            <a:r>
              <a:rPr lang="en-US" altLang="zh-CN" smtClean="0"/>
              <a:t>SEE</a:t>
            </a:r>
            <a:r>
              <a:rPr lang="zh-CN" altLang="en-US" smtClean="0"/>
              <a:t>（</a:t>
            </a:r>
            <a:r>
              <a:rPr lang="en-US" altLang="zh-CN" smtClean="0"/>
              <a:t>Stream SIMD Extention</a:t>
            </a:r>
            <a:r>
              <a:rPr lang="zh-CN" altLang="en-US" smtClean="0"/>
              <a:t>，数据流</a:t>
            </a:r>
            <a:r>
              <a:rPr lang="en-US" altLang="zh-CN" smtClean="0"/>
              <a:t>SIMD</a:t>
            </a:r>
            <a:r>
              <a:rPr lang="zh-CN" altLang="en-US" smtClean="0"/>
              <a:t>扩展）指令，</a:t>
            </a:r>
          </a:p>
          <a:p>
            <a:pPr lvl="1" eaLnBrk="1" hangingPunct="1"/>
            <a:r>
              <a:rPr lang="zh-CN" altLang="en-US" smtClean="0"/>
              <a:t>同期第六代微处理器还有</a:t>
            </a:r>
            <a:r>
              <a:rPr lang="en-US" altLang="zh-CN" smtClean="0">
                <a:solidFill>
                  <a:srgbClr val="FF0000"/>
                </a:solidFill>
              </a:rPr>
              <a:t>AMD</a:t>
            </a:r>
            <a:r>
              <a:rPr lang="zh-CN" altLang="en-US" smtClean="0">
                <a:solidFill>
                  <a:srgbClr val="FF0000"/>
                </a:solidFill>
              </a:rPr>
              <a:t>公司的</a:t>
            </a:r>
            <a:r>
              <a:rPr lang="en-US" altLang="zh-CN" smtClean="0">
                <a:solidFill>
                  <a:srgbClr val="FF0000"/>
                </a:solidFill>
              </a:rPr>
              <a:t>K7</a:t>
            </a:r>
            <a:r>
              <a:rPr lang="zh-CN" altLang="en-US" smtClean="0"/>
              <a:t>。</a:t>
            </a:r>
          </a:p>
          <a:p>
            <a:pPr lvl="1" eaLnBrk="1" hangingPunct="1"/>
            <a:r>
              <a:rPr lang="en-US" altLang="zh-CN" smtClean="0"/>
              <a:t>2000</a:t>
            </a:r>
            <a:r>
              <a:rPr lang="zh-CN" altLang="en-US" smtClean="0"/>
              <a:t>年→ </a:t>
            </a:r>
            <a:r>
              <a:rPr lang="en-US" altLang="zh-CN" smtClean="0"/>
              <a:t>Pentium 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0F87202-221E-4CB9-B473-E34E940B0DA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5" name="Rectangle 4"/>
          <p:cNvSpPr>
            <a:spLocks noGrp="1" noChangeArrowheads="1"/>
          </p:cNvSpPr>
          <p:nvPr>
            <p:ph type="title"/>
          </p:nvPr>
        </p:nvSpPr>
        <p:spPr/>
        <p:txBody>
          <a:bodyPr/>
          <a:lstStyle/>
          <a:p>
            <a:pPr eaLnBrk="1" hangingPunct="1"/>
            <a:r>
              <a:rPr lang="en-US" altLang="zh-CN" smtClean="0"/>
              <a:t>《</a:t>
            </a:r>
            <a:r>
              <a:rPr lang="zh-CN" altLang="en-US" smtClean="0"/>
              <a:t>计算机组成原理</a:t>
            </a:r>
            <a:r>
              <a:rPr lang="en-US" altLang="zh-CN" smtClean="0"/>
              <a:t>》</a:t>
            </a:r>
            <a:r>
              <a:rPr lang="zh-CN" altLang="en-US" smtClean="0"/>
              <a:t>课程</a:t>
            </a:r>
          </a:p>
        </p:txBody>
      </p:sp>
      <p:sp>
        <p:nvSpPr>
          <p:cNvPr id="3076" name="Rectangle 2"/>
          <p:cNvSpPr>
            <a:spLocks noGrp="1" noChangeArrowheads="1"/>
          </p:cNvSpPr>
          <p:nvPr>
            <p:ph type="body" idx="1"/>
          </p:nvPr>
        </p:nvSpPr>
        <p:spPr>
          <a:xfrm>
            <a:off x="374650" y="1052513"/>
            <a:ext cx="8445500" cy="1368425"/>
          </a:xfrm>
        </p:spPr>
        <p:txBody>
          <a:bodyPr/>
          <a:lstStyle/>
          <a:p>
            <a:pPr marL="439738" indent="-439738" algn="just" eaLnBrk="1" hangingPunct="1"/>
            <a:r>
              <a:rPr lang="zh-CN" altLang="en-US" sz="2400" dirty="0" smtClean="0">
                <a:solidFill>
                  <a:srgbClr val="FF0000"/>
                </a:solidFill>
              </a:rPr>
              <a:t>课程目的：</a:t>
            </a:r>
          </a:p>
          <a:p>
            <a:pPr marL="971550" lvl="1" indent="-352425" algn="just" eaLnBrk="1" hangingPunct="1"/>
            <a:r>
              <a:rPr lang="zh-CN" altLang="en-US" dirty="0" smtClean="0"/>
              <a:t>掌握计算机的工作原理</a:t>
            </a:r>
            <a:r>
              <a:rPr lang="en-US" altLang="zh-CN" dirty="0" smtClean="0"/>
              <a:t>, </a:t>
            </a:r>
            <a:r>
              <a:rPr lang="zh-CN" altLang="en-US" dirty="0" smtClean="0"/>
              <a:t>深刻理解程序在计算机硬件上被执行的过程。</a:t>
            </a:r>
            <a:endParaRPr lang="zh-CN" altLang="en-US" dirty="0" smtClean="0">
              <a:solidFill>
                <a:srgbClr val="CC0000"/>
              </a:solidFill>
            </a:endParaRPr>
          </a:p>
        </p:txBody>
      </p:sp>
      <p:sp>
        <p:nvSpPr>
          <p:cNvPr id="86068" name="AutoShape 52"/>
          <p:cNvSpPr>
            <a:spLocks noChangeArrowheads="1"/>
          </p:cNvSpPr>
          <p:nvPr/>
        </p:nvSpPr>
        <p:spPr bwMode="gray">
          <a:xfrm>
            <a:off x="611188" y="3141663"/>
            <a:ext cx="736600" cy="960437"/>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上电</a:t>
            </a:r>
          </a:p>
        </p:txBody>
      </p:sp>
      <p:sp>
        <p:nvSpPr>
          <p:cNvPr id="86069" name="AutoShape 53"/>
          <p:cNvSpPr>
            <a:spLocks noChangeArrowheads="1"/>
          </p:cNvSpPr>
          <p:nvPr/>
        </p:nvSpPr>
        <p:spPr bwMode="gray">
          <a:xfrm>
            <a:off x="1979613" y="2887663"/>
            <a:ext cx="1079500" cy="1466850"/>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启动引导程序 </a:t>
            </a:r>
          </a:p>
        </p:txBody>
      </p:sp>
      <p:sp>
        <p:nvSpPr>
          <p:cNvPr id="86070" name="AutoShape 54"/>
          <p:cNvSpPr>
            <a:spLocks noChangeArrowheads="1"/>
          </p:cNvSpPr>
          <p:nvPr/>
        </p:nvSpPr>
        <p:spPr bwMode="gray">
          <a:xfrm>
            <a:off x="3635375" y="2708275"/>
            <a:ext cx="792163" cy="1704975"/>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开机自检 </a:t>
            </a:r>
          </a:p>
        </p:txBody>
      </p:sp>
      <p:sp>
        <p:nvSpPr>
          <p:cNvPr id="86071" name="AutoShape 55"/>
          <p:cNvSpPr>
            <a:spLocks noChangeArrowheads="1"/>
          </p:cNvSpPr>
          <p:nvPr/>
        </p:nvSpPr>
        <p:spPr bwMode="gray">
          <a:xfrm>
            <a:off x="4787900" y="2781300"/>
            <a:ext cx="1081088" cy="1411288"/>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加载操作系统 </a:t>
            </a:r>
          </a:p>
        </p:txBody>
      </p:sp>
      <p:sp>
        <p:nvSpPr>
          <p:cNvPr id="86072" name="AutoShape 56"/>
          <p:cNvSpPr>
            <a:spLocks noChangeArrowheads="1"/>
          </p:cNvSpPr>
          <p:nvPr/>
        </p:nvSpPr>
        <p:spPr bwMode="gray">
          <a:xfrm>
            <a:off x="6300788" y="2852738"/>
            <a:ext cx="1081087" cy="1411287"/>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检查配置文件 </a:t>
            </a:r>
          </a:p>
        </p:txBody>
      </p:sp>
      <p:sp>
        <p:nvSpPr>
          <p:cNvPr id="86073" name="AutoShape 57"/>
          <p:cNvSpPr>
            <a:spLocks noChangeArrowheads="1"/>
          </p:cNvSpPr>
          <p:nvPr/>
        </p:nvSpPr>
        <p:spPr bwMode="gray">
          <a:xfrm>
            <a:off x="7883525" y="2852738"/>
            <a:ext cx="1081088" cy="1411287"/>
          </a:xfrm>
          <a:prstGeom prst="cube">
            <a:avLst>
              <a:gd name="adj"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等待响应命令</a:t>
            </a:r>
          </a:p>
        </p:txBody>
      </p:sp>
      <p:sp>
        <p:nvSpPr>
          <p:cNvPr id="86074" name="AutoShape 58"/>
          <p:cNvSpPr>
            <a:spLocks noChangeArrowheads="1"/>
          </p:cNvSpPr>
          <p:nvPr/>
        </p:nvSpPr>
        <p:spPr bwMode="gray">
          <a:xfrm>
            <a:off x="1331913" y="3429000"/>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75" name="AutoShape 59"/>
          <p:cNvSpPr>
            <a:spLocks noChangeArrowheads="1"/>
          </p:cNvSpPr>
          <p:nvPr/>
        </p:nvSpPr>
        <p:spPr bwMode="gray">
          <a:xfrm>
            <a:off x="3060700" y="3429000"/>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76" name="AutoShape 60"/>
          <p:cNvSpPr>
            <a:spLocks noChangeArrowheads="1"/>
          </p:cNvSpPr>
          <p:nvPr/>
        </p:nvSpPr>
        <p:spPr bwMode="gray">
          <a:xfrm>
            <a:off x="4211638" y="3427413"/>
            <a:ext cx="647700" cy="433387"/>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77" name="AutoShape 61"/>
          <p:cNvSpPr>
            <a:spLocks noChangeArrowheads="1"/>
          </p:cNvSpPr>
          <p:nvPr/>
        </p:nvSpPr>
        <p:spPr bwMode="gray">
          <a:xfrm>
            <a:off x="5724525" y="3429000"/>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78" name="AutoShape 62"/>
          <p:cNvSpPr>
            <a:spLocks noChangeArrowheads="1"/>
          </p:cNvSpPr>
          <p:nvPr/>
        </p:nvSpPr>
        <p:spPr bwMode="gray">
          <a:xfrm>
            <a:off x="7235825" y="3429000"/>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81" name="Freeform 65"/>
          <p:cNvSpPr>
            <a:spLocks/>
          </p:cNvSpPr>
          <p:nvPr/>
        </p:nvSpPr>
        <p:spPr bwMode="gray">
          <a:xfrm rot="21195125" flipH="1">
            <a:off x="928688" y="4002088"/>
            <a:ext cx="935037" cy="2016125"/>
          </a:xfrm>
          <a:custGeom>
            <a:avLst/>
            <a:gdLst>
              <a:gd name="T0" fmla="*/ 1507403778 w 580"/>
              <a:gd name="T1" fmla="*/ 0 h 798"/>
              <a:gd name="T2" fmla="*/ 1502206262 w 580"/>
              <a:gd name="T3" fmla="*/ 574476881 h 798"/>
              <a:gd name="T4" fmla="*/ 1476215458 w 580"/>
              <a:gd name="T5" fmla="*/ 1110652440 h 798"/>
              <a:gd name="T6" fmla="*/ 1434632105 w 580"/>
              <a:gd name="T7" fmla="*/ 1608531729 h 798"/>
              <a:gd name="T8" fmla="*/ 1367059561 w 580"/>
              <a:gd name="T9" fmla="*/ 2068112223 h 798"/>
              <a:gd name="T10" fmla="*/ 1283892856 w 580"/>
              <a:gd name="T11" fmla="*/ 2147483647 h 798"/>
              <a:gd name="T12" fmla="*/ 1174735347 w 580"/>
              <a:gd name="T13" fmla="*/ 2147483647 h 798"/>
              <a:gd name="T14" fmla="*/ 1044786162 w 580"/>
              <a:gd name="T15" fmla="*/ 2147483647 h 798"/>
              <a:gd name="T16" fmla="*/ 888847784 w 580"/>
              <a:gd name="T17" fmla="*/ 2147483647 h 798"/>
              <a:gd name="T18" fmla="*/ 701722699 w 580"/>
              <a:gd name="T19" fmla="*/ 2147483647 h 798"/>
              <a:gd name="T20" fmla="*/ 488606809 w 580"/>
              <a:gd name="T21" fmla="*/ 2147483647 h 798"/>
              <a:gd name="T22" fmla="*/ 488606809 w 580"/>
              <a:gd name="T23" fmla="*/ 2147483647 h 798"/>
              <a:gd name="T24" fmla="*/ 0 w 580"/>
              <a:gd name="T25" fmla="*/ 2147483647 h 798"/>
              <a:gd name="T26" fmla="*/ 488606809 w 580"/>
              <a:gd name="T27" fmla="*/ 1468105339 h 798"/>
              <a:gd name="T28" fmla="*/ 488606809 w 580"/>
              <a:gd name="T29" fmla="*/ 2147483647 h 798"/>
              <a:gd name="T30" fmla="*/ 582170158 w 580"/>
              <a:gd name="T31" fmla="*/ 2147483647 h 798"/>
              <a:gd name="T32" fmla="*/ 686128538 w 580"/>
              <a:gd name="T33" fmla="*/ 2147483647 h 798"/>
              <a:gd name="T34" fmla="*/ 795286048 w 580"/>
              <a:gd name="T35" fmla="*/ 2144709814 h 798"/>
              <a:gd name="T36" fmla="*/ 904441945 w 580"/>
              <a:gd name="T37" fmla="*/ 1978748367 h 798"/>
              <a:gd name="T38" fmla="*/ 1018796970 w 580"/>
              <a:gd name="T39" fmla="*/ 1787256915 h 798"/>
              <a:gd name="T40" fmla="*/ 1122755351 w 580"/>
              <a:gd name="T41" fmla="*/ 1570232934 h 798"/>
              <a:gd name="T42" fmla="*/ 1226715344 w 580"/>
              <a:gd name="T43" fmla="*/ 1327676421 h 798"/>
              <a:gd name="T44" fmla="*/ 1315079564 w 580"/>
              <a:gd name="T45" fmla="*/ 1059587379 h 798"/>
              <a:gd name="T46" fmla="*/ 1393048753 w 580"/>
              <a:gd name="T47" fmla="*/ 791500863 h 798"/>
              <a:gd name="T48" fmla="*/ 1450226266 w 580"/>
              <a:gd name="T49" fmla="*/ 523411820 h 798"/>
              <a:gd name="T50" fmla="*/ 1491809618 w 580"/>
              <a:gd name="T51" fmla="*/ 255322777 h 798"/>
              <a:gd name="T52" fmla="*/ 1502206262 w 580"/>
              <a:gd name="T53" fmla="*/ 0 h 798"/>
              <a:gd name="T54" fmla="*/ 1507403778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CC00FF"/>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
        <p:nvSpPr>
          <p:cNvPr id="86082" name="AutoShape 66"/>
          <p:cNvSpPr>
            <a:spLocks noChangeArrowheads="1"/>
          </p:cNvSpPr>
          <p:nvPr/>
        </p:nvSpPr>
        <p:spPr bwMode="gray">
          <a:xfrm>
            <a:off x="1979613" y="4699000"/>
            <a:ext cx="722312" cy="1322388"/>
          </a:xfrm>
          <a:prstGeom prst="cube">
            <a:avLst>
              <a:gd name="adj" fmla="val 25000"/>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取指令 </a:t>
            </a:r>
          </a:p>
        </p:txBody>
      </p:sp>
      <p:sp>
        <p:nvSpPr>
          <p:cNvPr id="86083" name="AutoShape 67"/>
          <p:cNvSpPr>
            <a:spLocks noChangeArrowheads="1"/>
          </p:cNvSpPr>
          <p:nvPr/>
        </p:nvSpPr>
        <p:spPr bwMode="gray">
          <a:xfrm>
            <a:off x="3419475" y="4541838"/>
            <a:ext cx="722313" cy="1687512"/>
          </a:xfrm>
          <a:prstGeom prst="cube">
            <a:avLst>
              <a:gd name="adj" fmla="val 25000"/>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分析指令 </a:t>
            </a:r>
          </a:p>
        </p:txBody>
      </p:sp>
      <p:sp>
        <p:nvSpPr>
          <p:cNvPr id="86084" name="AutoShape 68"/>
          <p:cNvSpPr>
            <a:spLocks noChangeArrowheads="1"/>
          </p:cNvSpPr>
          <p:nvPr/>
        </p:nvSpPr>
        <p:spPr bwMode="gray">
          <a:xfrm>
            <a:off x="4859338" y="4581525"/>
            <a:ext cx="722312" cy="1687513"/>
          </a:xfrm>
          <a:prstGeom prst="cube">
            <a:avLst>
              <a:gd name="adj" fmla="val 25000"/>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执行指令 </a:t>
            </a:r>
          </a:p>
        </p:txBody>
      </p:sp>
      <p:sp>
        <p:nvSpPr>
          <p:cNvPr id="86085" name="AutoShape 69"/>
          <p:cNvSpPr>
            <a:spLocks noChangeArrowheads="1"/>
          </p:cNvSpPr>
          <p:nvPr/>
        </p:nvSpPr>
        <p:spPr bwMode="gray">
          <a:xfrm>
            <a:off x="6300788" y="4535488"/>
            <a:ext cx="1079500" cy="2141537"/>
          </a:xfrm>
          <a:prstGeom prst="cube">
            <a:avLst>
              <a:gd name="adj" fmla="val 25000"/>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处理中断和特殊请求 </a:t>
            </a:r>
          </a:p>
        </p:txBody>
      </p:sp>
      <p:sp>
        <p:nvSpPr>
          <p:cNvPr id="86086" name="AutoShape 70"/>
          <p:cNvSpPr>
            <a:spLocks noChangeArrowheads="1"/>
          </p:cNvSpPr>
          <p:nvPr/>
        </p:nvSpPr>
        <p:spPr bwMode="gray">
          <a:xfrm>
            <a:off x="2698750" y="5157788"/>
            <a:ext cx="720725" cy="433387"/>
          </a:xfrm>
          <a:prstGeom prst="rightArrow">
            <a:avLst>
              <a:gd name="adj1" fmla="val 50000"/>
              <a:gd name="adj2" fmla="val 41575"/>
            </a:avLst>
          </a:prstGeom>
          <a:solidFill>
            <a:srgbClr val="CC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87" name="AutoShape 71"/>
          <p:cNvSpPr>
            <a:spLocks noChangeArrowheads="1"/>
          </p:cNvSpPr>
          <p:nvPr/>
        </p:nvSpPr>
        <p:spPr bwMode="gray">
          <a:xfrm>
            <a:off x="4138613" y="5157788"/>
            <a:ext cx="720725" cy="433387"/>
          </a:xfrm>
          <a:prstGeom prst="rightArrow">
            <a:avLst>
              <a:gd name="adj1" fmla="val 50000"/>
              <a:gd name="adj2" fmla="val 41575"/>
            </a:avLst>
          </a:prstGeom>
          <a:solidFill>
            <a:srgbClr val="CC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6088" name="AutoShape 72"/>
          <p:cNvSpPr>
            <a:spLocks noChangeArrowheads="1"/>
          </p:cNvSpPr>
          <p:nvPr/>
        </p:nvSpPr>
        <p:spPr bwMode="gray">
          <a:xfrm>
            <a:off x="5580063" y="5157788"/>
            <a:ext cx="792162" cy="433387"/>
          </a:xfrm>
          <a:prstGeom prst="rightArrow">
            <a:avLst>
              <a:gd name="adj1" fmla="val 50000"/>
              <a:gd name="adj2" fmla="val 45696"/>
            </a:avLst>
          </a:prstGeom>
          <a:solidFill>
            <a:srgbClr val="CC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aphicFrame>
        <p:nvGraphicFramePr>
          <p:cNvPr id="86095" name="Object 79"/>
          <p:cNvGraphicFramePr>
            <a:graphicFrameLocks noChangeAspect="1"/>
          </p:cNvGraphicFramePr>
          <p:nvPr/>
        </p:nvGraphicFramePr>
        <p:xfrm>
          <a:off x="2124075" y="6021388"/>
          <a:ext cx="4176713" cy="549275"/>
        </p:xfrm>
        <a:graphic>
          <a:graphicData uri="http://schemas.openxmlformats.org/presentationml/2006/ole">
            <mc:AlternateContent xmlns:mc="http://schemas.openxmlformats.org/markup-compatibility/2006">
              <mc:Choice xmlns:v="urn:schemas-microsoft-com:vml" Requires="v">
                <p:oleObj spid="_x0000_s3119" name="Visio" r:id="rId3" imgW="4426839" imgH="826770" progId="Visio.Drawing.11">
                  <p:embed/>
                </p:oleObj>
              </mc:Choice>
              <mc:Fallback>
                <p:oleObj name="Visio" r:id="rId3" imgW="4426839" imgH="826770" progId="Visio.Drawing.11">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24075" y="6021388"/>
                        <a:ext cx="41767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96" name="Text Box 80"/>
          <p:cNvSpPr txBox="1">
            <a:spLocks noChangeArrowheads="1"/>
          </p:cNvSpPr>
          <p:nvPr/>
        </p:nvSpPr>
        <p:spPr bwMode="gray">
          <a:xfrm>
            <a:off x="395288" y="5348288"/>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solidFill>
                  <a:srgbClr val="FF0000"/>
                </a:solidFill>
              </a:rPr>
              <a:t>硬件上</a:t>
            </a:r>
          </a:p>
        </p:txBody>
      </p:sp>
      <p:sp>
        <p:nvSpPr>
          <p:cNvPr id="86097" name="Text Box 81"/>
          <p:cNvSpPr txBox="1">
            <a:spLocks noChangeArrowheads="1"/>
          </p:cNvSpPr>
          <p:nvPr/>
        </p:nvSpPr>
        <p:spPr bwMode="gray">
          <a:xfrm>
            <a:off x="468313" y="2420938"/>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solidFill>
                  <a:srgbClr val="FF0000"/>
                </a:solidFill>
              </a:rPr>
              <a:t>软件上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68"/>
                                        </p:tgtEl>
                                        <p:attrNameLst>
                                          <p:attrName>style.visibility</p:attrName>
                                        </p:attrNameLst>
                                      </p:cBhvr>
                                      <p:to>
                                        <p:strVal val="visible"/>
                                      </p:to>
                                    </p:set>
                                    <p:animEffect transition="in" filter="wipe(left)">
                                      <p:cBhvr>
                                        <p:cTn id="7" dur="500"/>
                                        <p:tgtEl>
                                          <p:spTgt spid="8606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6097"/>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6074"/>
                                        </p:tgtEl>
                                        <p:attrNameLst>
                                          <p:attrName>style.visibility</p:attrName>
                                        </p:attrNameLst>
                                      </p:cBhvr>
                                      <p:to>
                                        <p:strVal val="visible"/>
                                      </p:to>
                                    </p:set>
                                    <p:animEffect transition="in" filter="wipe(left)">
                                      <p:cBhvr>
                                        <p:cTn id="13" dur="500"/>
                                        <p:tgtEl>
                                          <p:spTgt spid="86074"/>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6069"/>
                                        </p:tgtEl>
                                        <p:attrNameLst>
                                          <p:attrName>style.visibility</p:attrName>
                                        </p:attrNameLst>
                                      </p:cBhvr>
                                      <p:to>
                                        <p:strVal val="visible"/>
                                      </p:to>
                                    </p:set>
                                    <p:animEffect transition="in" filter="wipe(left)">
                                      <p:cBhvr>
                                        <p:cTn id="17" dur="500"/>
                                        <p:tgtEl>
                                          <p:spTgt spid="86069"/>
                                        </p:tgtEl>
                                      </p:cBhvr>
                                    </p:animEffect>
                                  </p:childTnLst>
                                </p:cTn>
                              </p:par>
                            </p:childTnLst>
                          </p:cTn>
                        </p:par>
                        <p:par>
                          <p:cTn id="18" fill="hold" nodeType="afterGroup">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6075"/>
                                        </p:tgtEl>
                                        <p:attrNameLst>
                                          <p:attrName>style.visibility</p:attrName>
                                        </p:attrNameLst>
                                      </p:cBhvr>
                                      <p:to>
                                        <p:strVal val="visible"/>
                                      </p:to>
                                    </p:set>
                                    <p:animEffect transition="in" filter="wipe(left)">
                                      <p:cBhvr>
                                        <p:cTn id="21" dur="500"/>
                                        <p:tgtEl>
                                          <p:spTgt spid="86075"/>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86070"/>
                                        </p:tgtEl>
                                        <p:attrNameLst>
                                          <p:attrName>style.visibility</p:attrName>
                                        </p:attrNameLst>
                                      </p:cBhvr>
                                      <p:to>
                                        <p:strVal val="visible"/>
                                      </p:to>
                                    </p:set>
                                    <p:animEffect transition="in" filter="wipe(left)">
                                      <p:cBhvr>
                                        <p:cTn id="25" dur="500"/>
                                        <p:tgtEl>
                                          <p:spTgt spid="86070"/>
                                        </p:tgtEl>
                                      </p:cBhvr>
                                    </p:animEffect>
                                  </p:childTnLst>
                                </p:cTn>
                              </p:par>
                            </p:childTnLst>
                          </p:cTn>
                        </p:par>
                        <p:par>
                          <p:cTn id="26" fill="hold" nodeType="afterGroup">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6076"/>
                                        </p:tgtEl>
                                        <p:attrNameLst>
                                          <p:attrName>style.visibility</p:attrName>
                                        </p:attrNameLst>
                                      </p:cBhvr>
                                      <p:to>
                                        <p:strVal val="visible"/>
                                      </p:to>
                                    </p:set>
                                    <p:animEffect transition="in" filter="wipe(left)">
                                      <p:cBhvr>
                                        <p:cTn id="29" dur="500"/>
                                        <p:tgtEl>
                                          <p:spTgt spid="86076"/>
                                        </p:tgtEl>
                                      </p:cBhvr>
                                    </p:animEffect>
                                  </p:childTnLst>
                                </p:cTn>
                              </p:par>
                            </p:childTnLst>
                          </p:cTn>
                        </p:par>
                        <p:par>
                          <p:cTn id="30" fill="hold" nodeType="afterGroup">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86071"/>
                                        </p:tgtEl>
                                        <p:attrNameLst>
                                          <p:attrName>style.visibility</p:attrName>
                                        </p:attrNameLst>
                                      </p:cBhvr>
                                      <p:to>
                                        <p:strVal val="visible"/>
                                      </p:to>
                                    </p:set>
                                    <p:animEffect transition="in" filter="wipe(left)">
                                      <p:cBhvr>
                                        <p:cTn id="33" dur="500"/>
                                        <p:tgtEl>
                                          <p:spTgt spid="86071"/>
                                        </p:tgtEl>
                                      </p:cBhvr>
                                    </p:animEffect>
                                  </p:childTnLst>
                                </p:cTn>
                              </p:par>
                            </p:childTnLst>
                          </p:cTn>
                        </p:par>
                        <p:par>
                          <p:cTn id="34" fill="hold" nodeType="afterGroup">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86077"/>
                                        </p:tgtEl>
                                        <p:attrNameLst>
                                          <p:attrName>style.visibility</p:attrName>
                                        </p:attrNameLst>
                                      </p:cBhvr>
                                      <p:to>
                                        <p:strVal val="visible"/>
                                      </p:to>
                                    </p:set>
                                    <p:animEffect transition="in" filter="wipe(left)">
                                      <p:cBhvr>
                                        <p:cTn id="37" dur="500"/>
                                        <p:tgtEl>
                                          <p:spTgt spid="86077"/>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86072"/>
                                        </p:tgtEl>
                                        <p:attrNameLst>
                                          <p:attrName>style.visibility</p:attrName>
                                        </p:attrNameLst>
                                      </p:cBhvr>
                                      <p:to>
                                        <p:strVal val="visible"/>
                                      </p:to>
                                    </p:set>
                                    <p:animEffect transition="in" filter="wipe(left)">
                                      <p:cBhvr>
                                        <p:cTn id="41" dur="500"/>
                                        <p:tgtEl>
                                          <p:spTgt spid="86072"/>
                                        </p:tgtEl>
                                      </p:cBhvr>
                                    </p:animEffect>
                                  </p:childTnLst>
                                </p:cTn>
                              </p:par>
                            </p:childTnLst>
                          </p:cTn>
                        </p:par>
                        <p:par>
                          <p:cTn id="42" fill="hold" nodeType="afterGroup">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86078"/>
                                        </p:tgtEl>
                                        <p:attrNameLst>
                                          <p:attrName>style.visibility</p:attrName>
                                        </p:attrNameLst>
                                      </p:cBhvr>
                                      <p:to>
                                        <p:strVal val="visible"/>
                                      </p:to>
                                    </p:set>
                                    <p:animEffect transition="in" filter="wipe(left)">
                                      <p:cBhvr>
                                        <p:cTn id="45" dur="500"/>
                                        <p:tgtEl>
                                          <p:spTgt spid="86078"/>
                                        </p:tgtEl>
                                      </p:cBhvr>
                                    </p:animEffect>
                                  </p:childTnLst>
                                </p:cTn>
                              </p:par>
                            </p:childTnLst>
                          </p:cTn>
                        </p:par>
                        <p:par>
                          <p:cTn id="46" fill="hold" nodeType="afterGroup">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86073"/>
                                        </p:tgtEl>
                                        <p:attrNameLst>
                                          <p:attrName>style.visibility</p:attrName>
                                        </p:attrNameLst>
                                      </p:cBhvr>
                                      <p:to>
                                        <p:strVal val="visible"/>
                                      </p:to>
                                    </p:set>
                                    <p:animEffect transition="in" filter="wipe(left)">
                                      <p:cBhvr>
                                        <p:cTn id="49" dur="500"/>
                                        <p:tgtEl>
                                          <p:spTgt spid="860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4" presetClass="entr" presetSubtype="0" fill="hold" grpId="0" nodeType="clickEffect">
                                  <p:stCondLst>
                                    <p:cond delay="0"/>
                                  </p:stCondLst>
                                  <p:childTnLst>
                                    <p:set>
                                      <p:cBhvr>
                                        <p:cTn id="53" dur="1" fill="hold">
                                          <p:stCondLst>
                                            <p:cond delay="0"/>
                                          </p:stCondLst>
                                        </p:cTn>
                                        <p:tgtEl>
                                          <p:spTgt spid="86081"/>
                                        </p:tgtEl>
                                        <p:attrNameLst>
                                          <p:attrName>style.visibility</p:attrName>
                                        </p:attrNameLst>
                                      </p:cBhvr>
                                      <p:to>
                                        <p:strVal val="visible"/>
                                      </p:to>
                                    </p:set>
                                    <p:anim to="" calcmode="lin" valueType="num">
                                      <p:cBhvr>
                                        <p:cTn id="54" dur="1" fill="hold"/>
                                        <p:tgtEl>
                                          <p:spTgt spid="86081"/>
                                        </p:tgtEl>
                                        <p:attrNameLst>
                                          <p:attrName/>
                                        </p:attrNameLst>
                                      </p:cBhvr>
                                    </p:anim>
                                  </p:childTnLst>
                                </p:cTn>
                              </p:par>
                              <p:par>
                                <p:cTn id="55" presetID="1" presetClass="entr" presetSubtype="0" fill="hold" grpId="0" nodeType="withEffect">
                                  <p:stCondLst>
                                    <p:cond delay="0"/>
                                  </p:stCondLst>
                                  <p:childTnLst>
                                    <p:set>
                                      <p:cBhvr>
                                        <p:cTn id="56" dur="1" fill="hold">
                                          <p:stCondLst>
                                            <p:cond delay="0"/>
                                          </p:stCondLst>
                                        </p:cTn>
                                        <p:tgtEl>
                                          <p:spTgt spid="86096"/>
                                        </p:tgtEl>
                                        <p:attrNameLst>
                                          <p:attrName>style.visibility</p:attrName>
                                        </p:attrNameLst>
                                      </p:cBhvr>
                                      <p:to>
                                        <p:strVal val="visible"/>
                                      </p:to>
                                    </p:set>
                                  </p:childTnLst>
                                </p:cTn>
                              </p:par>
                            </p:childTnLst>
                          </p:cTn>
                        </p:par>
                        <p:par>
                          <p:cTn id="57" fill="hold" nodeType="afterGroup">
                            <p:stCondLst>
                              <p:cond delay="0"/>
                            </p:stCondLst>
                            <p:childTnLst>
                              <p:par>
                                <p:cTn id="58" presetID="22" presetClass="entr" presetSubtype="8" fill="hold" grpId="0" nodeType="afterEffect">
                                  <p:stCondLst>
                                    <p:cond delay="0"/>
                                  </p:stCondLst>
                                  <p:childTnLst>
                                    <p:set>
                                      <p:cBhvr>
                                        <p:cTn id="59" dur="1" fill="hold">
                                          <p:stCondLst>
                                            <p:cond delay="0"/>
                                          </p:stCondLst>
                                        </p:cTn>
                                        <p:tgtEl>
                                          <p:spTgt spid="86082"/>
                                        </p:tgtEl>
                                        <p:attrNameLst>
                                          <p:attrName>style.visibility</p:attrName>
                                        </p:attrNameLst>
                                      </p:cBhvr>
                                      <p:to>
                                        <p:strVal val="visible"/>
                                      </p:to>
                                    </p:set>
                                    <p:animEffect transition="in" filter="wipe(left)">
                                      <p:cBhvr>
                                        <p:cTn id="60" dur="500"/>
                                        <p:tgtEl>
                                          <p:spTgt spid="86082"/>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86086"/>
                                        </p:tgtEl>
                                        <p:attrNameLst>
                                          <p:attrName>style.visibility</p:attrName>
                                        </p:attrNameLst>
                                      </p:cBhvr>
                                      <p:to>
                                        <p:strVal val="visible"/>
                                      </p:to>
                                    </p:set>
                                    <p:animEffect transition="in" filter="wipe(left)">
                                      <p:cBhvr>
                                        <p:cTn id="64" dur="500"/>
                                        <p:tgtEl>
                                          <p:spTgt spid="86086"/>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86083"/>
                                        </p:tgtEl>
                                        <p:attrNameLst>
                                          <p:attrName>style.visibility</p:attrName>
                                        </p:attrNameLst>
                                      </p:cBhvr>
                                      <p:to>
                                        <p:strVal val="visible"/>
                                      </p:to>
                                    </p:set>
                                    <p:animEffect transition="in" filter="wipe(left)">
                                      <p:cBhvr>
                                        <p:cTn id="68" dur="500"/>
                                        <p:tgtEl>
                                          <p:spTgt spid="86083"/>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86087"/>
                                        </p:tgtEl>
                                        <p:attrNameLst>
                                          <p:attrName>style.visibility</p:attrName>
                                        </p:attrNameLst>
                                      </p:cBhvr>
                                      <p:to>
                                        <p:strVal val="visible"/>
                                      </p:to>
                                    </p:set>
                                    <p:animEffect transition="in" filter="wipe(left)">
                                      <p:cBhvr>
                                        <p:cTn id="72" dur="500"/>
                                        <p:tgtEl>
                                          <p:spTgt spid="86087"/>
                                        </p:tgtEl>
                                      </p:cBhvr>
                                    </p:animEffect>
                                  </p:childTnLst>
                                </p:cTn>
                              </p:par>
                            </p:childTnLst>
                          </p:cTn>
                        </p:par>
                        <p:par>
                          <p:cTn id="73" fill="hold" nodeType="afterGroup">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86084"/>
                                        </p:tgtEl>
                                        <p:attrNameLst>
                                          <p:attrName>style.visibility</p:attrName>
                                        </p:attrNameLst>
                                      </p:cBhvr>
                                      <p:to>
                                        <p:strVal val="visible"/>
                                      </p:to>
                                    </p:set>
                                    <p:animEffect transition="in" filter="wipe(left)">
                                      <p:cBhvr>
                                        <p:cTn id="76" dur="500"/>
                                        <p:tgtEl>
                                          <p:spTgt spid="86084"/>
                                        </p:tgtEl>
                                      </p:cBhvr>
                                    </p:animEffect>
                                  </p:childTnLst>
                                </p:cTn>
                              </p:par>
                            </p:childTnLst>
                          </p:cTn>
                        </p:par>
                        <p:par>
                          <p:cTn id="77" fill="hold" nodeType="afterGroup">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86088"/>
                                        </p:tgtEl>
                                        <p:attrNameLst>
                                          <p:attrName>style.visibility</p:attrName>
                                        </p:attrNameLst>
                                      </p:cBhvr>
                                      <p:to>
                                        <p:strVal val="visible"/>
                                      </p:to>
                                    </p:set>
                                    <p:animEffect transition="in" filter="wipe(left)">
                                      <p:cBhvr>
                                        <p:cTn id="80" dur="500"/>
                                        <p:tgtEl>
                                          <p:spTgt spid="86088"/>
                                        </p:tgtEl>
                                      </p:cBhvr>
                                    </p:animEffect>
                                  </p:childTnLst>
                                </p:cTn>
                              </p:par>
                            </p:childTnLst>
                          </p:cTn>
                        </p:par>
                        <p:par>
                          <p:cTn id="81" fill="hold" nodeType="afterGroup">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86085"/>
                                        </p:tgtEl>
                                        <p:attrNameLst>
                                          <p:attrName>style.visibility</p:attrName>
                                        </p:attrNameLst>
                                      </p:cBhvr>
                                      <p:to>
                                        <p:strVal val="visible"/>
                                      </p:to>
                                    </p:set>
                                    <p:animEffect transition="in" filter="wipe(left)">
                                      <p:cBhvr>
                                        <p:cTn id="84" dur="500"/>
                                        <p:tgtEl>
                                          <p:spTgt spid="86085"/>
                                        </p:tgtEl>
                                      </p:cBhvr>
                                    </p:animEffect>
                                  </p:childTnLst>
                                </p:cTn>
                              </p:par>
                            </p:childTnLst>
                          </p:cTn>
                        </p:par>
                        <p:par>
                          <p:cTn id="85" fill="hold" nodeType="afterGroup">
                            <p:stCondLst>
                              <p:cond delay="3500"/>
                            </p:stCondLst>
                            <p:childTnLst>
                              <p:par>
                                <p:cTn id="86" presetID="22" presetClass="entr" presetSubtype="2" fill="hold" nodeType="afterEffect">
                                  <p:stCondLst>
                                    <p:cond delay="0"/>
                                  </p:stCondLst>
                                  <p:childTnLst>
                                    <p:set>
                                      <p:cBhvr>
                                        <p:cTn id="87" dur="1" fill="hold">
                                          <p:stCondLst>
                                            <p:cond delay="0"/>
                                          </p:stCondLst>
                                        </p:cTn>
                                        <p:tgtEl>
                                          <p:spTgt spid="86095"/>
                                        </p:tgtEl>
                                        <p:attrNameLst>
                                          <p:attrName>style.visibility</p:attrName>
                                        </p:attrNameLst>
                                      </p:cBhvr>
                                      <p:to>
                                        <p:strVal val="visible"/>
                                      </p:to>
                                    </p:set>
                                    <p:animEffect transition="in" filter="wipe(right)">
                                      <p:cBhvr>
                                        <p:cTn id="88" dur="500"/>
                                        <p:tgtEl>
                                          <p:spTgt spid="86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8" grpId="0" animBg="1"/>
      <p:bldP spid="86069" grpId="0" animBg="1"/>
      <p:bldP spid="86070" grpId="0" animBg="1"/>
      <p:bldP spid="86071" grpId="0" animBg="1"/>
      <p:bldP spid="86072" grpId="0" animBg="1"/>
      <p:bldP spid="86073" grpId="0" animBg="1"/>
      <p:bldP spid="86074" grpId="0" animBg="1"/>
      <p:bldP spid="86075" grpId="0" animBg="1"/>
      <p:bldP spid="86076" grpId="0" animBg="1"/>
      <p:bldP spid="86077" grpId="0" animBg="1"/>
      <p:bldP spid="86078" grpId="0" animBg="1"/>
      <p:bldP spid="86081" grpId="0" animBg="1"/>
      <p:bldP spid="86082" grpId="0" animBg="1"/>
      <p:bldP spid="86083" grpId="0" animBg="1"/>
      <p:bldP spid="86084" grpId="0" animBg="1"/>
      <p:bldP spid="86085" grpId="0" animBg="1"/>
      <p:bldP spid="86086" grpId="0" animBg="1"/>
      <p:bldP spid="86087" grpId="0" animBg="1"/>
      <p:bldP spid="86088" grpId="0" animBg="1"/>
      <p:bldP spid="86096" grpId="0"/>
      <p:bldP spid="860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62213B1-1B30-41D7-A496-87ECACA5998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0483" name="Rectangle 2"/>
          <p:cNvSpPr>
            <a:spLocks noGrp="1" noChangeArrowheads="1"/>
          </p:cNvSpPr>
          <p:nvPr>
            <p:ph type="title"/>
          </p:nvPr>
        </p:nvSpPr>
        <p:spPr/>
        <p:txBody>
          <a:bodyPr/>
          <a:lstStyle/>
          <a:p>
            <a:pPr eaLnBrk="1" hangingPunct="1"/>
            <a:r>
              <a:rPr kumimoji="1" lang="en-US" altLang="zh-CN" smtClean="0"/>
              <a:t>Intel</a:t>
            </a:r>
            <a:r>
              <a:rPr kumimoji="1" lang="zh-CN" altLang="en-US" smtClean="0"/>
              <a:t>微处理器家族发展概述</a:t>
            </a:r>
          </a:p>
        </p:txBody>
      </p:sp>
      <p:sp>
        <p:nvSpPr>
          <p:cNvPr id="182275" name="Text Box 3"/>
          <p:cNvSpPr txBox="1">
            <a:spLocks noChangeArrowheads="1"/>
          </p:cNvSpPr>
          <p:nvPr/>
        </p:nvSpPr>
        <p:spPr bwMode="auto">
          <a:xfrm>
            <a:off x="349250" y="1095375"/>
            <a:ext cx="124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x86</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前</a:t>
            </a:r>
          </a:p>
        </p:txBody>
      </p:sp>
      <p:sp>
        <p:nvSpPr>
          <p:cNvPr id="182276" name="Text Box 4"/>
          <p:cNvSpPr txBox="1">
            <a:spLocks noChangeArrowheads="1"/>
          </p:cNvSpPr>
          <p:nvPr/>
        </p:nvSpPr>
        <p:spPr bwMode="auto">
          <a:xfrm>
            <a:off x="381000" y="2955925"/>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x86</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架构</a:t>
            </a:r>
          </a:p>
        </p:txBody>
      </p:sp>
      <p:sp>
        <p:nvSpPr>
          <p:cNvPr id="182277" name="Text Box 5"/>
          <p:cNvSpPr txBox="1">
            <a:spLocks noChangeArrowheads="1"/>
          </p:cNvSpPr>
          <p:nvPr/>
        </p:nvSpPr>
        <p:spPr bwMode="auto">
          <a:xfrm>
            <a:off x="1470025" y="950913"/>
            <a:ext cx="374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4</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位处理器  </a:t>
            </a:r>
            <a:r>
              <a:rPr kumimoji="1" lang="en-US" altLang="zh-CN">
                <a:effectLst>
                  <a:outerShdw blurRad="38100" dist="38100" dir="2700000" algn="tl">
                    <a:srgbClr val="C0C0C0"/>
                  </a:outerShdw>
                </a:effectLst>
                <a:latin typeface="Times New Roman" pitchFamily="18" charset="0"/>
                <a:ea typeface="宋体" pitchFamily="2" charset="-122"/>
              </a:rPr>
              <a:t>4004</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4040</a:t>
            </a:r>
          </a:p>
        </p:txBody>
      </p:sp>
      <p:sp>
        <p:nvSpPr>
          <p:cNvPr id="182278" name="Text Box 6"/>
          <p:cNvSpPr txBox="1">
            <a:spLocks noChangeArrowheads="1"/>
          </p:cNvSpPr>
          <p:nvPr/>
        </p:nvSpPr>
        <p:spPr bwMode="auto">
          <a:xfrm>
            <a:off x="1479550" y="1320800"/>
            <a:ext cx="525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8</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位处理器  </a:t>
            </a:r>
            <a:r>
              <a:rPr kumimoji="1" lang="en-US" altLang="zh-CN">
                <a:effectLst>
                  <a:outerShdw blurRad="38100" dist="38100" dir="2700000" algn="tl">
                    <a:srgbClr val="C0C0C0"/>
                  </a:outerShdw>
                </a:effectLst>
                <a:latin typeface="Times New Roman" pitchFamily="18" charset="0"/>
                <a:ea typeface="宋体" pitchFamily="2" charset="-122"/>
              </a:rPr>
              <a:t>8008</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8080</a:t>
            </a:r>
            <a:r>
              <a:rPr kumimoji="1" lang="en-US" altLang="zh-CN">
                <a:solidFill>
                  <a:srgbClr val="008000"/>
                </a:solidFill>
                <a:effectLst>
                  <a:outerShdw blurRad="38100" dist="38100" dir="2700000" algn="tl">
                    <a:srgbClr val="C0C0C0"/>
                  </a:outerShdw>
                </a:effectLst>
                <a:latin typeface="Times New Roman" pitchFamily="18" charset="0"/>
                <a:ea typeface="宋体" pitchFamily="2" charset="-122"/>
              </a:rPr>
              <a:t>①</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8085</a:t>
            </a:r>
            <a:r>
              <a:rPr kumimoji="1" lang="en-US" altLang="zh-CN">
                <a:solidFill>
                  <a:srgbClr val="008000"/>
                </a:solidFill>
                <a:effectLst>
                  <a:outerShdw blurRad="38100" dist="38100" dir="2700000" algn="tl">
                    <a:srgbClr val="C0C0C0"/>
                  </a:outerShdw>
                </a:effectLst>
                <a:latin typeface="Times New Roman" pitchFamily="18" charset="0"/>
                <a:ea typeface="宋体" pitchFamily="2" charset="-122"/>
              </a:rPr>
              <a:t>②</a:t>
            </a:r>
          </a:p>
        </p:txBody>
      </p:sp>
      <p:sp>
        <p:nvSpPr>
          <p:cNvPr id="182279" name="Text Box 7"/>
          <p:cNvSpPr txBox="1">
            <a:spLocks noChangeArrowheads="1"/>
          </p:cNvSpPr>
          <p:nvPr/>
        </p:nvSpPr>
        <p:spPr bwMode="auto">
          <a:xfrm>
            <a:off x="1371600" y="1789113"/>
            <a:ext cx="533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IA-16    </a:t>
            </a:r>
            <a:r>
              <a:rPr kumimoji="1" lang="en-US" altLang="zh-CN">
                <a:effectLst>
                  <a:outerShdw blurRad="38100" dist="38100" dir="2700000" algn="tl">
                    <a:srgbClr val="C0C0C0"/>
                  </a:outerShdw>
                </a:effectLst>
                <a:latin typeface="Times New Roman" pitchFamily="18" charset="0"/>
                <a:ea typeface="宋体" pitchFamily="2" charset="-122"/>
              </a:rPr>
              <a:t>8086</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8088</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80286</a:t>
            </a:r>
            <a:r>
              <a:rPr kumimoji="1" lang="en-US" altLang="zh-CN">
                <a:solidFill>
                  <a:srgbClr val="008000"/>
                </a:solidFill>
                <a:effectLst>
                  <a:outerShdw blurRad="38100" dist="38100" dir="2700000" algn="tl">
                    <a:srgbClr val="C0C0C0"/>
                  </a:outerShdw>
                </a:effectLst>
                <a:latin typeface="Arial" charset="0"/>
                <a:ea typeface="宋体" pitchFamily="2" charset="-122"/>
              </a:rPr>
              <a:t>③</a:t>
            </a:r>
          </a:p>
        </p:txBody>
      </p:sp>
      <p:sp>
        <p:nvSpPr>
          <p:cNvPr id="182280" name="Text Box 8"/>
          <p:cNvSpPr txBox="1">
            <a:spLocks noChangeArrowheads="1"/>
          </p:cNvSpPr>
          <p:nvPr/>
        </p:nvSpPr>
        <p:spPr bwMode="auto">
          <a:xfrm>
            <a:off x="1371600" y="4246563"/>
            <a:ext cx="101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IA-32 </a:t>
            </a:r>
          </a:p>
        </p:txBody>
      </p:sp>
      <p:sp>
        <p:nvSpPr>
          <p:cNvPr id="182281" name="Text Box 9"/>
          <p:cNvSpPr txBox="1">
            <a:spLocks noChangeArrowheads="1"/>
          </p:cNvSpPr>
          <p:nvPr/>
        </p:nvSpPr>
        <p:spPr bwMode="auto">
          <a:xfrm>
            <a:off x="2438400" y="2195513"/>
            <a:ext cx="533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32</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位早期  </a:t>
            </a:r>
            <a:r>
              <a:rPr kumimoji="1" lang="en-US" altLang="zh-CN">
                <a:effectLst>
                  <a:outerShdw blurRad="38100" dist="38100" dir="2700000" algn="tl">
                    <a:srgbClr val="C0C0C0"/>
                  </a:outerShdw>
                </a:effectLst>
                <a:latin typeface="Times New Roman" pitchFamily="18" charset="0"/>
                <a:ea typeface="宋体" pitchFamily="2" charset="-122"/>
              </a:rPr>
              <a:t>80386</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80486</a:t>
            </a:r>
            <a:r>
              <a:rPr kumimoji="1" lang="en-US" altLang="zh-CN">
                <a:solidFill>
                  <a:srgbClr val="008000"/>
                </a:solidFill>
                <a:effectLst>
                  <a:outerShdw blurRad="38100" dist="38100" dir="2700000" algn="tl">
                    <a:srgbClr val="C0C0C0"/>
                  </a:outerShdw>
                </a:effectLst>
                <a:latin typeface="Arial" charset="0"/>
                <a:ea typeface="宋体" pitchFamily="2" charset="-122"/>
              </a:rPr>
              <a:t>④</a:t>
            </a:r>
          </a:p>
        </p:txBody>
      </p:sp>
      <p:sp>
        <p:nvSpPr>
          <p:cNvPr id="182282" name="Text Box 10"/>
          <p:cNvSpPr txBox="1">
            <a:spLocks noChangeArrowheads="1"/>
          </p:cNvSpPr>
          <p:nvPr/>
        </p:nvSpPr>
        <p:spPr bwMode="auto">
          <a:xfrm>
            <a:off x="2286000" y="391001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Pentium</a:t>
            </a:r>
          </a:p>
        </p:txBody>
      </p:sp>
      <p:sp>
        <p:nvSpPr>
          <p:cNvPr id="182283" name="Rectangle 11"/>
          <p:cNvSpPr>
            <a:spLocks noChangeArrowheads="1"/>
          </p:cNvSpPr>
          <p:nvPr/>
        </p:nvSpPr>
        <p:spPr bwMode="auto">
          <a:xfrm>
            <a:off x="3581400" y="2649538"/>
            <a:ext cx="525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早期架构  </a:t>
            </a:r>
            <a:r>
              <a:rPr kumimoji="1" lang="en-US" altLang="zh-CN">
                <a:effectLst>
                  <a:outerShdw blurRad="38100" dist="38100" dir="2700000" algn="tl">
                    <a:srgbClr val="C0C0C0"/>
                  </a:outerShdw>
                </a:effectLst>
                <a:latin typeface="Times New Roman" pitchFamily="18" charset="0"/>
                <a:ea typeface="宋体" pitchFamily="2" charset="-122"/>
              </a:rPr>
              <a:t>Pentium</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Pentium MMX</a:t>
            </a:r>
            <a:r>
              <a:rPr kumimoji="1" lang="en-US" altLang="zh-CN">
                <a:solidFill>
                  <a:srgbClr val="008000"/>
                </a:solidFill>
                <a:effectLst>
                  <a:outerShdw blurRad="38100" dist="38100" dir="2700000" algn="tl">
                    <a:srgbClr val="C0C0C0"/>
                  </a:outerShdw>
                </a:effectLst>
                <a:latin typeface="Arial" charset="0"/>
                <a:ea typeface="宋体" pitchFamily="2" charset="-122"/>
              </a:rPr>
              <a:t>⑤</a:t>
            </a:r>
          </a:p>
        </p:txBody>
      </p:sp>
      <p:sp>
        <p:nvSpPr>
          <p:cNvPr id="182284" name="Text Box 12"/>
          <p:cNvSpPr txBox="1">
            <a:spLocks noChangeArrowheads="1"/>
          </p:cNvSpPr>
          <p:nvPr/>
        </p:nvSpPr>
        <p:spPr bwMode="auto">
          <a:xfrm>
            <a:off x="3581400" y="3124200"/>
            <a:ext cx="51085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P6</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架构  </a:t>
            </a:r>
            <a:r>
              <a:rPr kumimoji="1" lang="en-US" altLang="zh-CN">
                <a:effectLst>
                  <a:outerShdw blurRad="38100" dist="38100" dir="2700000" algn="tl">
                    <a:srgbClr val="C0C0C0"/>
                  </a:outerShdw>
                </a:effectLst>
                <a:latin typeface="Times New Roman" pitchFamily="18" charset="0"/>
                <a:ea typeface="宋体" pitchFamily="2" charset="-122"/>
              </a:rPr>
              <a:t>Pentium Pro</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Pentium II</a:t>
            </a:r>
            <a:r>
              <a:rPr kumimoji="1" lang="zh-CN" altLang="en-US">
                <a:effectLst>
                  <a:outerShdw blurRad="38100" dist="38100" dir="2700000" algn="tl">
                    <a:srgbClr val="C0C0C0"/>
                  </a:outerShdw>
                </a:effectLst>
                <a:latin typeface="Times New Roman" pitchFamily="18" charset="0"/>
                <a:ea typeface="宋体" pitchFamily="2" charset="-122"/>
              </a:rPr>
              <a:t>、</a:t>
            </a:r>
          </a:p>
          <a:p>
            <a:pPr>
              <a:defRPr/>
            </a:pPr>
            <a:r>
              <a:rPr kumimoji="1" lang="zh-CN" altLang="en-US">
                <a:effectLst>
                  <a:outerShdw blurRad="38100" dist="38100" dir="2700000" algn="tl">
                    <a:srgbClr val="C0C0C0"/>
                  </a:outerShdw>
                </a:effectLst>
                <a:latin typeface="Times New Roman" pitchFamily="18" charset="0"/>
                <a:ea typeface="宋体" pitchFamily="2" charset="-122"/>
              </a:rPr>
              <a:t>              </a:t>
            </a:r>
            <a:r>
              <a:rPr kumimoji="1" lang="en-US" altLang="zh-CN">
                <a:effectLst>
                  <a:outerShdw blurRad="38100" dist="38100" dir="2700000" algn="tl">
                    <a:srgbClr val="C0C0C0"/>
                  </a:outerShdw>
                </a:effectLst>
                <a:latin typeface="Times New Roman" pitchFamily="18" charset="0"/>
                <a:ea typeface="宋体" pitchFamily="2" charset="-122"/>
              </a:rPr>
              <a:t>Pentium III</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Pentium II/III</a:t>
            </a:r>
          </a:p>
          <a:p>
            <a:pPr>
              <a:defRPr/>
            </a:pPr>
            <a:r>
              <a:rPr kumimoji="1" lang="en-US" altLang="zh-CN">
                <a:effectLst>
                  <a:outerShdw blurRad="38100" dist="38100" dir="2700000" algn="tl">
                    <a:srgbClr val="C0C0C0"/>
                  </a:outerShdw>
                </a:effectLst>
                <a:latin typeface="Times New Roman" pitchFamily="18" charset="0"/>
                <a:ea typeface="宋体" pitchFamily="2" charset="-122"/>
              </a:rPr>
              <a:t>              Xeon/Celeron</a:t>
            </a:r>
            <a:r>
              <a:rPr kumimoji="1" lang="en-US" altLang="zh-CN">
                <a:solidFill>
                  <a:srgbClr val="008000"/>
                </a:solidFill>
                <a:effectLst>
                  <a:outerShdw blurRad="38100" dist="38100" dir="2700000" algn="tl">
                    <a:srgbClr val="C0C0C0"/>
                  </a:outerShdw>
                </a:effectLst>
                <a:latin typeface="Arial" charset="0"/>
                <a:ea typeface="宋体" pitchFamily="2" charset="-122"/>
              </a:rPr>
              <a:t>⑥</a:t>
            </a:r>
          </a:p>
        </p:txBody>
      </p:sp>
      <p:sp>
        <p:nvSpPr>
          <p:cNvPr id="182285" name="Text Box 13"/>
          <p:cNvSpPr txBox="1">
            <a:spLocks noChangeArrowheads="1"/>
          </p:cNvSpPr>
          <p:nvPr/>
        </p:nvSpPr>
        <p:spPr bwMode="auto">
          <a:xfrm>
            <a:off x="3581400" y="4221163"/>
            <a:ext cx="5222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NetBurst</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架构  </a:t>
            </a:r>
            <a:r>
              <a:rPr kumimoji="1" lang="en-US" altLang="zh-CN">
                <a:effectLst>
                  <a:outerShdw blurRad="38100" dist="38100" dir="2700000" algn="tl">
                    <a:srgbClr val="C0C0C0"/>
                  </a:outerShdw>
                </a:effectLst>
                <a:latin typeface="Times New Roman" pitchFamily="18" charset="0"/>
                <a:ea typeface="宋体" pitchFamily="2" charset="-122"/>
              </a:rPr>
              <a:t>Pentium 4</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Pentium D</a:t>
            </a:r>
          </a:p>
          <a:p>
            <a:pPr>
              <a:defRPr/>
            </a:pPr>
            <a:r>
              <a:rPr kumimoji="1" lang="en-US" altLang="zh-CN">
                <a:effectLst>
                  <a:outerShdw blurRad="38100" dist="38100" dir="2700000" algn="tl">
                    <a:srgbClr val="C0C0C0"/>
                  </a:outerShdw>
                </a:effectLst>
                <a:latin typeface="Times New Roman" pitchFamily="18" charset="0"/>
                <a:ea typeface="宋体" pitchFamily="2" charset="-122"/>
              </a:rPr>
              <a:t>               Pentium Extreme Edition</a:t>
            </a:r>
            <a:r>
              <a:rPr kumimoji="1" lang="zh-CN" altLang="en-US">
                <a:effectLst>
                  <a:outerShdw blurRad="38100" dist="38100" dir="2700000" algn="tl">
                    <a:srgbClr val="C0C0C0"/>
                  </a:outerShdw>
                </a:effectLst>
                <a:latin typeface="Times New Roman" pitchFamily="18" charset="0"/>
                <a:ea typeface="宋体" pitchFamily="2" charset="-122"/>
              </a:rPr>
              <a:t>、</a:t>
            </a:r>
          </a:p>
          <a:p>
            <a:pPr>
              <a:defRPr/>
            </a:pPr>
            <a:r>
              <a:rPr kumimoji="1" lang="zh-CN" altLang="en-US">
                <a:effectLst>
                  <a:outerShdw blurRad="38100" dist="38100" dir="2700000" algn="tl">
                    <a:srgbClr val="C0C0C0"/>
                  </a:outerShdw>
                </a:effectLst>
                <a:latin typeface="Times New Roman" pitchFamily="18" charset="0"/>
                <a:ea typeface="宋体" pitchFamily="2" charset="-122"/>
              </a:rPr>
              <a:t>               </a:t>
            </a:r>
            <a:r>
              <a:rPr kumimoji="1" lang="en-US" altLang="zh-CN">
                <a:effectLst>
                  <a:outerShdw blurRad="38100" dist="38100" dir="2700000" algn="tl">
                    <a:srgbClr val="C0C0C0"/>
                  </a:outerShdw>
                </a:effectLst>
                <a:latin typeface="Times New Roman" pitchFamily="18" charset="0"/>
                <a:ea typeface="宋体" pitchFamily="2" charset="-122"/>
              </a:rPr>
              <a:t>Xeon </a:t>
            </a:r>
            <a:r>
              <a:rPr kumimoji="1" lang="en-US" altLang="zh-CN">
                <a:solidFill>
                  <a:srgbClr val="008000"/>
                </a:solidFill>
                <a:effectLst>
                  <a:outerShdw blurRad="38100" dist="38100" dir="2700000" algn="tl">
                    <a:srgbClr val="C0C0C0"/>
                  </a:outerShdw>
                </a:effectLst>
                <a:latin typeface="Arial" charset="0"/>
                <a:ea typeface="宋体" pitchFamily="2" charset="-122"/>
              </a:rPr>
              <a:t>⑦</a:t>
            </a:r>
          </a:p>
        </p:txBody>
      </p:sp>
      <p:sp>
        <p:nvSpPr>
          <p:cNvPr id="182286" name="Text Box 14"/>
          <p:cNvSpPr txBox="1">
            <a:spLocks noChangeArrowheads="1"/>
          </p:cNvSpPr>
          <p:nvPr/>
        </p:nvSpPr>
        <p:spPr bwMode="auto">
          <a:xfrm>
            <a:off x="2373313" y="5599113"/>
            <a:ext cx="6161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Core </a:t>
            </a:r>
            <a:r>
              <a:rPr kumimoji="1" lang="en-US" altLang="zh-CN">
                <a:effectLst>
                  <a:outerShdw blurRad="38100" dist="38100" dir="2700000" algn="tl">
                    <a:srgbClr val="C0C0C0"/>
                  </a:outerShdw>
                </a:effectLst>
                <a:latin typeface="Times New Roman" pitchFamily="18" charset="0"/>
                <a:ea typeface="宋体" pitchFamily="2" charset="-122"/>
              </a:rPr>
              <a:t> Core Duo</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Core 2 Duo</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Core 2 Quad</a:t>
            </a:r>
          </a:p>
          <a:p>
            <a:pPr>
              <a:defRPr/>
            </a:pPr>
            <a:r>
              <a:rPr kumimoji="1" lang="en-US" altLang="zh-CN">
                <a:effectLst>
                  <a:outerShdw blurRad="38100" dist="38100" dir="2700000" algn="tl">
                    <a:srgbClr val="C0C0C0"/>
                  </a:outerShdw>
                </a:effectLst>
                <a:latin typeface="Times New Roman" pitchFamily="18" charset="0"/>
                <a:ea typeface="宋体" pitchFamily="2" charset="-122"/>
              </a:rPr>
              <a:t>           Core 2 Extreme </a:t>
            </a:r>
            <a:r>
              <a:rPr kumimoji="1" lang="en-US" altLang="zh-CN">
                <a:solidFill>
                  <a:srgbClr val="008000"/>
                </a:solidFill>
                <a:effectLst>
                  <a:outerShdw blurRad="38100" dist="38100" dir="2700000" algn="tl">
                    <a:srgbClr val="C0C0C0"/>
                  </a:outerShdw>
                </a:effectLst>
                <a:latin typeface="Arial" charset="0"/>
                <a:ea typeface="宋体" pitchFamily="2" charset="-122"/>
              </a:rPr>
              <a:t>⑧</a:t>
            </a:r>
          </a:p>
        </p:txBody>
      </p:sp>
      <p:sp>
        <p:nvSpPr>
          <p:cNvPr id="182287" name="Text Box 15"/>
          <p:cNvSpPr txBox="1">
            <a:spLocks noChangeArrowheads="1"/>
          </p:cNvSpPr>
          <p:nvPr/>
        </p:nvSpPr>
        <p:spPr bwMode="auto">
          <a:xfrm>
            <a:off x="3581400" y="5289550"/>
            <a:ext cx="457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Core</a:t>
            </a:r>
            <a:r>
              <a:rPr kumimoji="1" lang="zh-CN" altLang="en-US">
                <a:solidFill>
                  <a:srgbClr val="CC3300"/>
                </a:solidFill>
                <a:effectLst>
                  <a:outerShdw blurRad="38100" dist="38100" dir="2700000" algn="tl">
                    <a:srgbClr val="C0C0C0"/>
                  </a:outerShdw>
                </a:effectLst>
                <a:latin typeface="Times New Roman" pitchFamily="18" charset="0"/>
                <a:ea typeface="宋体" pitchFamily="2" charset="-122"/>
              </a:rPr>
              <a:t>架构  </a:t>
            </a:r>
            <a:r>
              <a:rPr kumimoji="1" lang="en-US" altLang="zh-CN">
                <a:effectLst>
                  <a:outerShdw blurRad="38100" dist="38100" dir="2700000" algn="tl">
                    <a:srgbClr val="C0C0C0"/>
                  </a:outerShdw>
                </a:effectLst>
                <a:latin typeface="Times New Roman" pitchFamily="18" charset="0"/>
                <a:ea typeface="宋体" pitchFamily="2" charset="-122"/>
              </a:rPr>
              <a:t>Pentium Dual-Core</a:t>
            </a:r>
          </a:p>
        </p:txBody>
      </p:sp>
      <p:sp>
        <p:nvSpPr>
          <p:cNvPr id="182288" name="Text Box 16"/>
          <p:cNvSpPr txBox="1">
            <a:spLocks noChangeArrowheads="1"/>
          </p:cNvSpPr>
          <p:nvPr/>
        </p:nvSpPr>
        <p:spPr bwMode="auto">
          <a:xfrm>
            <a:off x="2362200" y="6284913"/>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a:solidFill>
                  <a:srgbClr val="CC3300"/>
                </a:solidFill>
                <a:effectLst>
                  <a:outerShdw blurRad="38100" dist="38100" dir="2700000" algn="tl">
                    <a:srgbClr val="C0C0C0"/>
                  </a:outerShdw>
                </a:effectLst>
                <a:latin typeface="Times New Roman" pitchFamily="18" charset="0"/>
                <a:ea typeface="宋体" pitchFamily="2" charset="-122"/>
              </a:rPr>
              <a:t>Nehalem  </a:t>
            </a:r>
            <a:r>
              <a:rPr kumimoji="1" lang="en-US" altLang="zh-CN">
                <a:effectLst>
                  <a:outerShdw blurRad="38100" dist="38100" dir="2700000" algn="tl">
                    <a:srgbClr val="C0C0C0"/>
                  </a:outerShdw>
                </a:effectLst>
                <a:latin typeface="Times New Roman" pitchFamily="18" charset="0"/>
                <a:ea typeface="宋体" pitchFamily="2" charset="-122"/>
              </a:rPr>
              <a:t>Core i7</a:t>
            </a:r>
            <a:r>
              <a:rPr kumimoji="1" lang="zh-CN" altLang="en-US">
                <a:effectLst>
                  <a:outerShdw blurRad="38100" dist="38100" dir="2700000" algn="tl">
                    <a:srgbClr val="C0C0C0"/>
                  </a:outerShdw>
                </a:effectLst>
                <a:latin typeface="Times New Roman" pitchFamily="18" charset="0"/>
                <a:ea typeface="宋体" pitchFamily="2" charset="-122"/>
              </a:rPr>
              <a:t>、</a:t>
            </a:r>
            <a:r>
              <a:rPr kumimoji="1" lang="en-US" altLang="zh-CN">
                <a:effectLst>
                  <a:outerShdw blurRad="38100" dist="38100" dir="2700000" algn="tl">
                    <a:srgbClr val="C0C0C0"/>
                  </a:outerShdw>
                </a:effectLst>
                <a:latin typeface="Times New Roman" pitchFamily="18" charset="0"/>
                <a:ea typeface="宋体" pitchFamily="2" charset="-122"/>
              </a:rPr>
              <a:t>Core i5</a:t>
            </a:r>
            <a:endParaRPr kumimoji="1" lang="en-US" altLang="zh-CN">
              <a:solidFill>
                <a:srgbClr val="008000"/>
              </a:solidFill>
              <a:effectLst>
                <a:outerShdw blurRad="38100" dist="38100" dir="2700000" algn="tl">
                  <a:srgbClr val="C0C0C0"/>
                </a:outerShdw>
              </a:effectLst>
              <a:latin typeface="Arial" charset="0"/>
              <a:ea typeface="宋体" pitchFamily="2" charset="-122"/>
            </a:endParaRPr>
          </a:p>
        </p:txBody>
      </p:sp>
      <p:sp>
        <p:nvSpPr>
          <p:cNvPr id="182289" name="AutoShape 17"/>
          <p:cNvSpPr>
            <a:spLocks/>
          </p:cNvSpPr>
          <p:nvPr/>
        </p:nvSpPr>
        <p:spPr bwMode="auto">
          <a:xfrm>
            <a:off x="1295400" y="1103313"/>
            <a:ext cx="152400" cy="6096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0499" name="AutoShape 18"/>
          <p:cNvSpPr>
            <a:spLocks/>
          </p:cNvSpPr>
          <p:nvPr/>
        </p:nvSpPr>
        <p:spPr bwMode="auto">
          <a:xfrm>
            <a:off x="228600" y="1255713"/>
            <a:ext cx="228600" cy="2057400"/>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82291" name="AutoShape 19"/>
          <p:cNvSpPr>
            <a:spLocks/>
          </p:cNvSpPr>
          <p:nvPr/>
        </p:nvSpPr>
        <p:spPr bwMode="auto">
          <a:xfrm>
            <a:off x="1143000" y="2017713"/>
            <a:ext cx="228600" cy="2667000"/>
          </a:xfrm>
          <a:prstGeom prst="leftBrace">
            <a:avLst>
              <a:gd name="adj1" fmla="val 97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82292" name="AutoShape 20"/>
          <p:cNvSpPr>
            <a:spLocks/>
          </p:cNvSpPr>
          <p:nvPr/>
        </p:nvSpPr>
        <p:spPr bwMode="auto">
          <a:xfrm>
            <a:off x="2209800" y="2398713"/>
            <a:ext cx="228600" cy="4343400"/>
          </a:xfrm>
          <a:prstGeom prst="lef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82293" name="AutoShape 21"/>
          <p:cNvSpPr>
            <a:spLocks/>
          </p:cNvSpPr>
          <p:nvPr/>
        </p:nvSpPr>
        <p:spPr bwMode="auto">
          <a:xfrm>
            <a:off x="3505200" y="2855913"/>
            <a:ext cx="228600" cy="2667000"/>
          </a:xfrm>
          <a:prstGeom prst="leftBrace">
            <a:avLst>
              <a:gd name="adj1" fmla="val 97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2275"/>
                                        </p:tgtEl>
                                        <p:attrNameLst>
                                          <p:attrName>style.visibility</p:attrName>
                                        </p:attrNameLst>
                                      </p:cBhvr>
                                      <p:to>
                                        <p:strVal val="visible"/>
                                      </p:to>
                                    </p:set>
                                    <p:anim to="" calcmode="lin" valueType="num">
                                      <p:cBhvr>
                                        <p:cTn id="7" dur="1" fill="hold"/>
                                        <p:tgtEl>
                                          <p:spTgt spid="182275"/>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82277"/>
                                        </p:tgtEl>
                                        <p:attrNameLst>
                                          <p:attrName>style.visibility</p:attrName>
                                        </p:attrNameLst>
                                      </p:cBhvr>
                                      <p:to>
                                        <p:strVal val="visible"/>
                                      </p:to>
                                    </p:set>
                                    <p:anim to="" calcmode="lin" valueType="num">
                                      <p:cBhvr>
                                        <p:cTn id="10" dur="1" fill="hold"/>
                                        <p:tgtEl>
                                          <p:spTgt spid="182277"/>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82278"/>
                                        </p:tgtEl>
                                        <p:attrNameLst>
                                          <p:attrName>style.visibility</p:attrName>
                                        </p:attrNameLst>
                                      </p:cBhvr>
                                      <p:to>
                                        <p:strVal val="visible"/>
                                      </p:to>
                                    </p:set>
                                    <p:anim to="" calcmode="lin" valueType="num">
                                      <p:cBhvr>
                                        <p:cTn id="13" dur="1" fill="hold"/>
                                        <p:tgtEl>
                                          <p:spTgt spid="182278"/>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82289"/>
                                        </p:tgtEl>
                                        <p:attrNameLst>
                                          <p:attrName>style.visibility</p:attrName>
                                        </p:attrNameLst>
                                      </p:cBhvr>
                                      <p:to>
                                        <p:strVal val="visible"/>
                                      </p:to>
                                    </p:set>
                                    <p:anim to="" calcmode="lin" valueType="num">
                                      <p:cBhvr>
                                        <p:cTn id="16" dur="1" fill="hold"/>
                                        <p:tgtEl>
                                          <p:spTgt spid="182289"/>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182276"/>
                                        </p:tgtEl>
                                        <p:attrNameLst>
                                          <p:attrName>style.visibility</p:attrName>
                                        </p:attrNameLst>
                                      </p:cBhvr>
                                      <p:to>
                                        <p:strVal val="visible"/>
                                      </p:to>
                                    </p:set>
                                    <p:anim to="" calcmode="lin" valueType="num">
                                      <p:cBhvr>
                                        <p:cTn id="21" dur="1" fill="hold"/>
                                        <p:tgtEl>
                                          <p:spTgt spid="182276"/>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82279"/>
                                        </p:tgtEl>
                                        <p:attrNameLst>
                                          <p:attrName>style.visibility</p:attrName>
                                        </p:attrNameLst>
                                      </p:cBhvr>
                                      <p:to>
                                        <p:strVal val="visible"/>
                                      </p:to>
                                    </p:set>
                                    <p:anim to="" calcmode="lin" valueType="num">
                                      <p:cBhvr>
                                        <p:cTn id="26" dur="1" fill="hold"/>
                                        <p:tgtEl>
                                          <p:spTgt spid="182279"/>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82291"/>
                                        </p:tgtEl>
                                        <p:attrNameLst>
                                          <p:attrName>style.visibility</p:attrName>
                                        </p:attrNameLst>
                                      </p:cBhvr>
                                      <p:to>
                                        <p:strVal val="visible"/>
                                      </p:to>
                                    </p:set>
                                    <p:anim to="" calcmode="lin" valueType="num">
                                      <p:cBhvr>
                                        <p:cTn id="29" dur="1" fill="hold"/>
                                        <p:tgtEl>
                                          <p:spTgt spid="182291"/>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182280"/>
                                        </p:tgtEl>
                                        <p:attrNameLst>
                                          <p:attrName>style.visibility</p:attrName>
                                        </p:attrNameLst>
                                      </p:cBhvr>
                                      <p:to>
                                        <p:strVal val="visible"/>
                                      </p:to>
                                    </p:set>
                                    <p:anim to="" calcmode="lin" valueType="num">
                                      <p:cBhvr>
                                        <p:cTn id="34" dur="1" fill="hold"/>
                                        <p:tgtEl>
                                          <p:spTgt spid="182280"/>
                                        </p:tgtEl>
                                        <p:attrNameLst>
                                          <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4" presetClass="entr" presetSubtype="0" fill="hold" grpId="0" nodeType="clickEffect">
                                  <p:stCondLst>
                                    <p:cond delay="0"/>
                                  </p:stCondLst>
                                  <p:childTnLst>
                                    <p:set>
                                      <p:cBhvr>
                                        <p:cTn id="38" dur="1" fill="hold">
                                          <p:stCondLst>
                                            <p:cond delay="0"/>
                                          </p:stCondLst>
                                        </p:cTn>
                                        <p:tgtEl>
                                          <p:spTgt spid="182292"/>
                                        </p:tgtEl>
                                        <p:attrNameLst>
                                          <p:attrName>style.visibility</p:attrName>
                                        </p:attrNameLst>
                                      </p:cBhvr>
                                      <p:to>
                                        <p:strVal val="visible"/>
                                      </p:to>
                                    </p:set>
                                    <p:anim to="" calcmode="lin" valueType="num">
                                      <p:cBhvr>
                                        <p:cTn id="39" dur="1" fill="hold"/>
                                        <p:tgtEl>
                                          <p:spTgt spid="182292"/>
                                        </p:tgtEl>
                                        <p:attrNameLst>
                                          <p:attrName/>
                                        </p:attrNameLst>
                                      </p:cBhvr>
                                    </p:anim>
                                  </p:childTnLst>
                                </p:cTn>
                              </p:par>
                              <p:par>
                                <p:cTn id="40" presetID="24" presetClass="entr" presetSubtype="0" fill="hold" grpId="0" nodeType="withEffect">
                                  <p:stCondLst>
                                    <p:cond delay="0"/>
                                  </p:stCondLst>
                                  <p:childTnLst>
                                    <p:set>
                                      <p:cBhvr>
                                        <p:cTn id="41" dur="1" fill="hold">
                                          <p:stCondLst>
                                            <p:cond delay="0"/>
                                          </p:stCondLst>
                                        </p:cTn>
                                        <p:tgtEl>
                                          <p:spTgt spid="182281"/>
                                        </p:tgtEl>
                                        <p:attrNameLst>
                                          <p:attrName>style.visibility</p:attrName>
                                        </p:attrNameLst>
                                      </p:cBhvr>
                                      <p:to>
                                        <p:strVal val="visible"/>
                                      </p:to>
                                    </p:set>
                                    <p:anim to="" calcmode="lin" valueType="num">
                                      <p:cBhvr>
                                        <p:cTn id="42" dur="1" fill="hold"/>
                                        <p:tgtEl>
                                          <p:spTgt spid="182281"/>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82293"/>
                                        </p:tgtEl>
                                        <p:attrNameLst>
                                          <p:attrName>style.visibility</p:attrName>
                                        </p:attrNameLst>
                                      </p:cBhvr>
                                      <p:to>
                                        <p:strVal val="visible"/>
                                      </p:to>
                                    </p:set>
                                    <p:anim to="" calcmode="lin" valueType="num">
                                      <p:cBhvr>
                                        <p:cTn id="47" dur="1" fill="hold"/>
                                        <p:tgtEl>
                                          <p:spTgt spid="182293"/>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82282"/>
                                        </p:tgtEl>
                                        <p:attrNameLst>
                                          <p:attrName>style.visibility</p:attrName>
                                        </p:attrNameLst>
                                      </p:cBhvr>
                                      <p:to>
                                        <p:strVal val="visible"/>
                                      </p:to>
                                    </p:set>
                                    <p:anim to="" calcmode="lin" valueType="num">
                                      <p:cBhvr>
                                        <p:cTn id="50" dur="1" fill="hold"/>
                                        <p:tgtEl>
                                          <p:spTgt spid="182282"/>
                                        </p:tgtEl>
                                        <p:attrNameLst>
                                          <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182283"/>
                                        </p:tgtEl>
                                        <p:attrNameLst>
                                          <p:attrName>style.visibility</p:attrName>
                                        </p:attrNameLst>
                                      </p:cBhvr>
                                      <p:to>
                                        <p:strVal val="visible"/>
                                      </p:to>
                                    </p:set>
                                    <p:anim to="" calcmode="lin" valueType="num">
                                      <p:cBhvr>
                                        <p:cTn id="55" dur="1" fill="hold"/>
                                        <p:tgtEl>
                                          <p:spTgt spid="182283"/>
                                        </p:tgtEl>
                                        <p:attrNameLst>
                                          <p:attrName/>
                                        </p:attrNameLst>
                                      </p:cBhvr>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182284"/>
                                        </p:tgtEl>
                                        <p:attrNameLst>
                                          <p:attrName>style.visibility</p:attrName>
                                        </p:attrNameLst>
                                      </p:cBhvr>
                                      <p:to>
                                        <p:strVal val="visible"/>
                                      </p:to>
                                    </p:set>
                                    <p:anim to="" calcmode="lin" valueType="num">
                                      <p:cBhvr>
                                        <p:cTn id="60" dur="1" fill="hold"/>
                                        <p:tgtEl>
                                          <p:spTgt spid="182284"/>
                                        </p:tgtEl>
                                        <p:attrNameLst>
                                          <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82285"/>
                                        </p:tgtEl>
                                        <p:attrNameLst>
                                          <p:attrName>style.visibility</p:attrName>
                                        </p:attrNameLst>
                                      </p:cBhvr>
                                      <p:to>
                                        <p:strVal val="visible"/>
                                      </p:to>
                                    </p:set>
                                    <p:anim to="" calcmode="lin" valueType="num">
                                      <p:cBhvr>
                                        <p:cTn id="65" dur="1" fill="hold"/>
                                        <p:tgtEl>
                                          <p:spTgt spid="182285"/>
                                        </p:tgtEl>
                                        <p:attrNameLst>
                                          <p:attrName/>
                                        </p:attrNameLst>
                                      </p:cBhvr>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82287"/>
                                        </p:tgtEl>
                                        <p:attrNameLst>
                                          <p:attrName>style.visibility</p:attrName>
                                        </p:attrNameLst>
                                      </p:cBhvr>
                                      <p:to>
                                        <p:strVal val="visible"/>
                                      </p:to>
                                    </p:set>
                                    <p:anim to="" calcmode="lin" valueType="num">
                                      <p:cBhvr>
                                        <p:cTn id="70" dur="1" fill="hold"/>
                                        <p:tgtEl>
                                          <p:spTgt spid="182287"/>
                                        </p:tgtEl>
                                        <p:attrNameLst>
                                          <p:attrName/>
                                        </p:attrNameLst>
                                      </p:cBhvr>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4" presetClass="entr" presetSubtype="0" fill="hold" grpId="0" nodeType="clickEffect">
                                  <p:stCondLst>
                                    <p:cond delay="0"/>
                                  </p:stCondLst>
                                  <p:childTnLst>
                                    <p:set>
                                      <p:cBhvr>
                                        <p:cTn id="74" dur="1" fill="hold">
                                          <p:stCondLst>
                                            <p:cond delay="0"/>
                                          </p:stCondLst>
                                        </p:cTn>
                                        <p:tgtEl>
                                          <p:spTgt spid="182286"/>
                                        </p:tgtEl>
                                        <p:attrNameLst>
                                          <p:attrName>style.visibility</p:attrName>
                                        </p:attrNameLst>
                                      </p:cBhvr>
                                      <p:to>
                                        <p:strVal val="visible"/>
                                      </p:to>
                                    </p:set>
                                    <p:anim to="" calcmode="lin" valueType="num">
                                      <p:cBhvr>
                                        <p:cTn id="75" dur="1" fill="hold"/>
                                        <p:tgtEl>
                                          <p:spTgt spid="182286"/>
                                        </p:tgtEl>
                                        <p:attrNameLst>
                                          <p:attrName/>
                                        </p:attrNameLst>
                                      </p:cBhvr>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4" presetClass="entr" presetSubtype="0" fill="hold" grpId="0" nodeType="clickEffect">
                                  <p:stCondLst>
                                    <p:cond delay="0"/>
                                  </p:stCondLst>
                                  <p:childTnLst>
                                    <p:set>
                                      <p:cBhvr>
                                        <p:cTn id="79" dur="1" fill="hold">
                                          <p:stCondLst>
                                            <p:cond delay="0"/>
                                          </p:stCondLst>
                                        </p:cTn>
                                        <p:tgtEl>
                                          <p:spTgt spid="182288"/>
                                        </p:tgtEl>
                                        <p:attrNameLst>
                                          <p:attrName>style.visibility</p:attrName>
                                        </p:attrNameLst>
                                      </p:cBhvr>
                                      <p:to>
                                        <p:strVal val="visible"/>
                                      </p:to>
                                    </p:set>
                                    <p:anim to="" calcmode="lin" valueType="num">
                                      <p:cBhvr>
                                        <p:cTn id="80" dur="1" fill="hold"/>
                                        <p:tgtEl>
                                          <p:spTgt spid="1822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P spid="182276" grpId="0"/>
      <p:bldP spid="182277" grpId="0"/>
      <p:bldP spid="182278" grpId="0"/>
      <p:bldP spid="182279" grpId="0"/>
      <p:bldP spid="182280" grpId="0"/>
      <p:bldP spid="182281" grpId="0"/>
      <p:bldP spid="182282" grpId="0"/>
      <p:bldP spid="182283" grpId="0"/>
      <p:bldP spid="182284" grpId="0"/>
      <p:bldP spid="182285" grpId="0"/>
      <p:bldP spid="182286" grpId="0"/>
      <p:bldP spid="182287" grpId="0"/>
      <p:bldP spid="182288" grpId="0"/>
      <p:bldP spid="182289" grpId="0" animBg="1"/>
      <p:bldP spid="182291" grpId="0" animBg="1"/>
      <p:bldP spid="182292" grpId="0" animBg="1"/>
      <p:bldP spid="182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C89200A-E9ED-4401-86E0-99691AE9B02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1507" name="Rectangle 3"/>
          <p:cNvSpPr>
            <a:spLocks noGrp="1" noChangeArrowheads="1"/>
          </p:cNvSpPr>
          <p:nvPr>
            <p:ph type="body" idx="1"/>
          </p:nvPr>
        </p:nvSpPr>
        <p:spPr/>
        <p:txBody>
          <a:bodyPr/>
          <a:lstStyle/>
          <a:p>
            <a:pPr marL="533400" indent="-533400" eaLnBrk="1" hangingPunct="1"/>
            <a:r>
              <a:rPr lang="zh-CN" altLang="en-US" sz="2400" smtClean="0"/>
              <a:t>目前，通用微处理器的方向发展：</a:t>
            </a:r>
          </a:p>
          <a:p>
            <a:pPr marL="990600" lvl="1" indent="-533400" eaLnBrk="1" hangingPunct="1">
              <a:buFont typeface="Wingdings" panose="05000000000000000000" pitchFamily="2" charset="2"/>
              <a:buAutoNum type="arabicPeriod"/>
            </a:pPr>
            <a:r>
              <a:rPr lang="zh-CN" altLang="en-US" smtClean="0"/>
              <a:t>进一步</a:t>
            </a:r>
            <a:r>
              <a:rPr lang="zh-CN" altLang="en-US" smtClean="0">
                <a:solidFill>
                  <a:srgbClr val="FF0000"/>
                </a:solidFill>
              </a:rPr>
              <a:t>提高电路的复杂度</a:t>
            </a:r>
            <a:r>
              <a:rPr lang="zh-CN" altLang="en-US" smtClean="0"/>
              <a:t>来提高处理器的性能。采用传统的指令级并行方法加速单线程应用，采用更多功能部件、多级</a:t>
            </a:r>
            <a:r>
              <a:rPr lang="en-US" altLang="zh-CN" smtClean="0"/>
              <a:t>Cache</a:t>
            </a:r>
            <a:r>
              <a:rPr lang="zh-CN" altLang="en-US" smtClean="0"/>
              <a:t>、更宽的超标量。</a:t>
            </a:r>
          </a:p>
          <a:p>
            <a:pPr marL="990600" lvl="1" indent="-533400" eaLnBrk="1" hangingPunct="1">
              <a:buFont typeface="Wingdings" panose="05000000000000000000" pitchFamily="2" charset="2"/>
              <a:buAutoNum type="arabicPeriod"/>
            </a:pPr>
            <a:r>
              <a:rPr lang="zh-CN" altLang="en-US" smtClean="0"/>
              <a:t>通过</a:t>
            </a:r>
            <a:r>
              <a:rPr lang="zh-CN" altLang="en-US" smtClean="0">
                <a:solidFill>
                  <a:srgbClr val="FF0000"/>
                </a:solidFill>
              </a:rPr>
              <a:t>线程</a:t>
            </a:r>
            <a:r>
              <a:rPr lang="en-US" altLang="zh-CN" smtClean="0">
                <a:solidFill>
                  <a:srgbClr val="FF0000"/>
                </a:solidFill>
              </a:rPr>
              <a:t>/</a:t>
            </a:r>
            <a:r>
              <a:rPr lang="zh-CN" altLang="en-US" smtClean="0">
                <a:solidFill>
                  <a:srgbClr val="FF0000"/>
                </a:solidFill>
              </a:rPr>
              <a:t>进程级并行性</a:t>
            </a:r>
            <a:r>
              <a:rPr lang="zh-CN" altLang="en-US" smtClean="0"/>
              <a:t>来提高处理器的性能。如多处理器、多线程处理器等。</a:t>
            </a:r>
          </a:p>
          <a:p>
            <a:pPr marL="990600" lvl="1" indent="-533400" eaLnBrk="1" hangingPunct="1">
              <a:buFont typeface="Wingdings" panose="05000000000000000000" pitchFamily="2" charset="2"/>
              <a:buAutoNum type="arabicPeriod"/>
            </a:pPr>
            <a:r>
              <a:rPr lang="zh-CN" altLang="en-US" smtClean="0"/>
              <a:t>将</a:t>
            </a:r>
            <a:r>
              <a:rPr lang="zh-CN" altLang="en-US" smtClean="0">
                <a:solidFill>
                  <a:srgbClr val="FF0000"/>
                </a:solidFill>
              </a:rPr>
              <a:t>存储器集成到处理器芯片内</a:t>
            </a:r>
            <a:r>
              <a:rPr lang="zh-CN" altLang="en-US" smtClean="0"/>
              <a:t>来提高其性能。这样可使访存延时减少</a:t>
            </a:r>
            <a:r>
              <a:rPr lang="en-US" altLang="zh-CN" smtClean="0"/>
              <a:t>5</a:t>
            </a:r>
            <a:r>
              <a:rPr lang="zh-CN" altLang="en-US" smtClean="0"/>
              <a:t>～</a:t>
            </a:r>
            <a:r>
              <a:rPr lang="en-US" altLang="zh-CN" smtClean="0"/>
              <a:t>10</a:t>
            </a:r>
            <a:r>
              <a:rPr lang="zh-CN" altLang="en-US" smtClean="0"/>
              <a:t>倍以上，存储器带宽可增加</a:t>
            </a:r>
            <a:r>
              <a:rPr lang="en-US" altLang="zh-CN" smtClean="0"/>
              <a:t>50</a:t>
            </a:r>
            <a:r>
              <a:rPr lang="zh-CN" altLang="en-US" smtClean="0"/>
              <a:t>～</a:t>
            </a:r>
            <a:r>
              <a:rPr lang="en-US" altLang="zh-CN" smtClean="0"/>
              <a:t>100</a:t>
            </a:r>
            <a:r>
              <a:rPr lang="zh-CN" altLang="en-US" smtClean="0"/>
              <a:t>倍。</a:t>
            </a:r>
          </a:p>
          <a:p>
            <a:pPr marL="990600" lvl="1" indent="-533400" eaLnBrk="1" hangingPunct="1">
              <a:buFont typeface="Wingdings" panose="05000000000000000000" pitchFamily="2" charset="2"/>
              <a:buAutoNum type="arabicPeriod"/>
            </a:pPr>
            <a:r>
              <a:rPr lang="zh-CN" altLang="en-US" smtClean="0"/>
              <a:t>发展</a:t>
            </a:r>
            <a:r>
              <a:rPr lang="zh-CN" altLang="en-US" smtClean="0">
                <a:solidFill>
                  <a:srgbClr val="FF0000"/>
                </a:solidFill>
              </a:rPr>
              <a:t>嵌入式处理器</a:t>
            </a:r>
            <a:r>
              <a:rPr lang="zh-CN" altLang="en-US" smtClean="0"/>
              <a:t>。嵌入式处理器实现高性能的途径与通用处理器不同，大多针对专门的应用领域来专门设计以满足高性能、低成本和低功耗的要求。 </a:t>
            </a:r>
          </a:p>
        </p:txBody>
      </p:sp>
      <p:sp>
        <p:nvSpPr>
          <p:cNvPr id="21508" name="Rectangle 4"/>
          <p:cNvSpPr>
            <a:spLocks noGrp="1" noChangeArrowheads="1"/>
          </p:cNvSpPr>
          <p:nvPr>
            <p:ph type="title"/>
          </p:nvPr>
        </p:nvSpPr>
        <p:spPr>
          <a:noFill/>
        </p:spPr>
        <p:txBody>
          <a:bodyPr/>
          <a:lstStyle/>
          <a:p>
            <a:pPr eaLnBrk="1" hangingPunct="1"/>
            <a:r>
              <a:rPr lang="zh-CN" altLang="en-US" smtClean="0"/>
              <a:t>三、微型计算机的发展</a:t>
            </a:r>
          </a:p>
        </p:txBody>
      </p:sp>
      <p:pic>
        <p:nvPicPr>
          <p:cNvPr id="157701"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57701"/>
                                        </p:tgtEl>
                                        <p:attrNameLst>
                                          <p:attrName>style.visibility</p:attrName>
                                        </p:attrNameLst>
                                      </p:cBhvr>
                                      <p:to>
                                        <p:strVal val="visible"/>
                                      </p:to>
                                    </p:set>
                                    <p:anim to="" calcmode="lin" valueType="num">
                                      <p:cBhvr>
                                        <p:cTn id="7" dur="1" fill="hold"/>
                                        <p:tgtEl>
                                          <p:spTgt spid="1577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70DABE9-F05E-44CB-87E5-6679B14C6EF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2531" name="Rectangle 2"/>
          <p:cNvSpPr>
            <a:spLocks noGrp="1" noChangeArrowheads="1"/>
          </p:cNvSpPr>
          <p:nvPr>
            <p:ph type="title"/>
          </p:nvPr>
        </p:nvSpPr>
        <p:spPr/>
        <p:txBody>
          <a:bodyPr/>
          <a:lstStyle/>
          <a:p>
            <a:pPr eaLnBrk="1" hangingPunct="1"/>
            <a:r>
              <a:rPr lang="zh-CN" altLang="en-US" smtClean="0"/>
              <a:t>四、计算机的应用</a:t>
            </a:r>
          </a:p>
        </p:txBody>
      </p:sp>
      <p:sp>
        <p:nvSpPr>
          <p:cNvPr id="22532" name="Rectangle 3"/>
          <p:cNvSpPr>
            <a:spLocks noGrp="1" noChangeArrowheads="1"/>
          </p:cNvSpPr>
          <p:nvPr>
            <p:ph type="body" sz="half" idx="1"/>
          </p:nvPr>
        </p:nvSpPr>
        <p:spPr>
          <a:xfrm>
            <a:off x="374650" y="1052513"/>
            <a:ext cx="3827463" cy="4945062"/>
          </a:xfrm>
        </p:spPr>
        <p:txBody>
          <a:bodyPr/>
          <a:lstStyle/>
          <a:p>
            <a:pPr marL="457200" indent="-457200" eaLnBrk="1" hangingPunct="1"/>
            <a:r>
              <a:rPr lang="zh-CN" altLang="en-US" sz="2400" smtClean="0"/>
              <a:t>科学计算领域</a:t>
            </a:r>
          </a:p>
          <a:p>
            <a:pPr marL="457200" indent="-457200" eaLnBrk="1" hangingPunct="1"/>
            <a:r>
              <a:rPr lang="zh-CN" altLang="en-US" sz="2400" smtClean="0"/>
              <a:t>工业应用领域</a:t>
            </a:r>
          </a:p>
          <a:p>
            <a:pPr marL="914400" lvl="1" indent="-457200" eaLnBrk="1" hangingPunct="1"/>
            <a:r>
              <a:rPr lang="zh-CN" altLang="en-US" smtClean="0"/>
              <a:t>实时控制</a:t>
            </a:r>
          </a:p>
          <a:p>
            <a:pPr marL="914400" lvl="1" indent="-457200" eaLnBrk="1" hangingPunct="1"/>
            <a:r>
              <a:rPr lang="en-US" altLang="zh-CN" smtClean="0"/>
              <a:t>CAD/CAM </a:t>
            </a:r>
          </a:p>
          <a:p>
            <a:pPr marL="914400" lvl="1" indent="-457200" eaLnBrk="1" hangingPunct="1"/>
            <a:r>
              <a:rPr lang="zh-CN" altLang="en-US" smtClean="0"/>
              <a:t>企业管理 </a:t>
            </a:r>
          </a:p>
          <a:p>
            <a:pPr marL="914400" lvl="1" indent="-457200" eaLnBrk="1" hangingPunct="1"/>
            <a:r>
              <a:rPr lang="zh-CN" altLang="en-US" smtClean="0"/>
              <a:t>辅助决策 </a:t>
            </a:r>
          </a:p>
          <a:p>
            <a:pPr marL="457200" indent="-457200" eaLnBrk="1" hangingPunct="1"/>
            <a:r>
              <a:rPr lang="zh-CN" altLang="en-US" sz="2400" smtClean="0"/>
              <a:t>商业应用领域 </a:t>
            </a:r>
          </a:p>
          <a:p>
            <a:pPr marL="914400" lvl="1" indent="-457200" eaLnBrk="1" hangingPunct="1"/>
            <a:r>
              <a:rPr lang="zh-CN" altLang="en-US" smtClean="0"/>
              <a:t>电子银行 </a:t>
            </a:r>
          </a:p>
          <a:p>
            <a:pPr marL="914400" lvl="1" indent="-457200" eaLnBrk="1" hangingPunct="1"/>
            <a:r>
              <a:rPr lang="zh-CN" altLang="en-US" smtClean="0"/>
              <a:t>电子商务 </a:t>
            </a:r>
          </a:p>
        </p:txBody>
      </p:sp>
      <p:sp>
        <p:nvSpPr>
          <p:cNvPr id="22533" name="Rectangle 4"/>
          <p:cNvSpPr>
            <a:spLocks noGrp="1" noChangeArrowheads="1"/>
          </p:cNvSpPr>
          <p:nvPr>
            <p:ph type="body" sz="half" idx="2"/>
          </p:nvPr>
        </p:nvSpPr>
        <p:spPr>
          <a:xfrm>
            <a:off x="4344988" y="1052513"/>
            <a:ext cx="3827462" cy="5248275"/>
          </a:xfrm>
        </p:spPr>
        <p:txBody>
          <a:bodyPr/>
          <a:lstStyle/>
          <a:p>
            <a:pPr eaLnBrk="1" hangingPunct="1"/>
            <a:r>
              <a:rPr lang="zh-CN" altLang="en-US" sz="2400" smtClean="0"/>
              <a:t>教育应用领域 </a:t>
            </a:r>
          </a:p>
          <a:p>
            <a:pPr lvl="1" eaLnBrk="1" hangingPunct="1"/>
            <a:r>
              <a:rPr lang="zh-CN" altLang="en-US" smtClean="0"/>
              <a:t>远程教学 </a:t>
            </a:r>
          </a:p>
          <a:p>
            <a:pPr lvl="1" eaLnBrk="1" hangingPunct="1"/>
            <a:r>
              <a:rPr lang="zh-CN" altLang="en-US" smtClean="0"/>
              <a:t>模拟教学 </a:t>
            </a:r>
          </a:p>
          <a:p>
            <a:pPr lvl="1" eaLnBrk="1" hangingPunct="1"/>
            <a:r>
              <a:rPr lang="zh-CN" altLang="en-US" smtClean="0"/>
              <a:t>多媒体教学 </a:t>
            </a:r>
          </a:p>
          <a:p>
            <a:pPr lvl="1" eaLnBrk="1" hangingPunct="1"/>
            <a:r>
              <a:rPr lang="zh-CN" altLang="en-US" smtClean="0"/>
              <a:t>数字图书馆 </a:t>
            </a:r>
          </a:p>
          <a:p>
            <a:pPr eaLnBrk="1" hangingPunct="1"/>
            <a:r>
              <a:rPr lang="zh-CN" altLang="en-US" sz="2400" smtClean="0"/>
              <a:t>生活应用领域 </a:t>
            </a:r>
          </a:p>
          <a:p>
            <a:pPr lvl="1" eaLnBrk="1" hangingPunct="1"/>
            <a:r>
              <a:rPr lang="zh-CN" altLang="en-US" smtClean="0"/>
              <a:t>数字社区 </a:t>
            </a:r>
          </a:p>
          <a:p>
            <a:pPr lvl="1" eaLnBrk="1" hangingPunct="1"/>
            <a:r>
              <a:rPr lang="zh-CN" altLang="en-US" smtClean="0"/>
              <a:t>信息服务 </a:t>
            </a:r>
          </a:p>
          <a:p>
            <a:pPr eaLnBrk="1" hangingPunct="1"/>
            <a:r>
              <a:rPr lang="zh-CN" altLang="en-US" sz="2400" smtClean="0"/>
              <a:t>人工智能领域 </a:t>
            </a:r>
          </a:p>
        </p:txBody>
      </p:sp>
      <p:pic>
        <p:nvPicPr>
          <p:cNvPr id="158725"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58725"/>
                                        </p:tgtEl>
                                        <p:attrNameLst>
                                          <p:attrName>style.visibility</p:attrName>
                                        </p:attrNameLst>
                                      </p:cBhvr>
                                      <p:to>
                                        <p:strVal val="visible"/>
                                      </p:to>
                                    </p:set>
                                    <p:anim to="" calcmode="lin" valueType="num">
                                      <p:cBhvr>
                                        <p:cTn id="7" dur="1" fill="hold"/>
                                        <p:tgtEl>
                                          <p:spTgt spid="15872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21A23D1-E65A-4E62-8318-FE258D6DAB0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3555" name="Rectangle 2"/>
          <p:cNvSpPr>
            <a:spLocks noGrp="1" noChangeArrowheads="1"/>
          </p:cNvSpPr>
          <p:nvPr>
            <p:ph type="title"/>
          </p:nvPr>
        </p:nvSpPr>
        <p:spPr/>
        <p:txBody>
          <a:bodyPr/>
          <a:lstStyle/>
          <a:p>
            <a:pPr eaLnBrk="1" hangingPunct="1"/>
            <a:r>
              <a:rPr lang="en-US" altLang="zh-CN" smtClean="0"/>
              <a:t>1.2  </a:t>
            </a:r>
            <a:r>
              <a:rPr lang="zh-CN" altLang="en-US" smtClean="0"/>
              <a:t>计算机的分类和性能指标</a:t>
            </a:r>
          </a:p>
        </p:txBody>
      </p:sp>
      <p:pic>
        <p:nvPicPr>
          <p:cNvPr id="8909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AutoShape 6"/>
          <p:cNvSpPr>
            <a:spLocks noChangeArrowheads="1"/>
          </p:cNvSpPr>
          <p:nvPr/>
        </p:nvSpPr>
        <p:spPr bwMode="gray">
          <a:xfrm>
            <a:off x="2124075" y="1268413"/>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23558" name="AutoShape 7"/>
          <p:cNvSpPr>
            <a:spLocks noChangeArrowheads="1"/>
          </p:cNvSpPr>
          <p:nvPr/>
        </p:nvSpPr>
        <p:spPr bwMode="gray">
          <a:xfrm>
            <a:off x="1692275" y="1158875"/>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9099" name="AutoShape 11"/>
          <p:cNvSpPr>
            <a:spLocks noChangeArrowheads="1"/>
          </p:cNvSpPr>
          <p:nvPr/>
        </p:nvSpPr>
        <p:spPr bwMode="gray">
          <a:xfrm>
            <a:off x="2073275" y="2116138"/>
            <a:ext cx="4343400"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23560" name="AutoShape 12"/>
          <p:cNvSpPr>
            <a:spLocks noChangeArrowheads="1"/>
          </p:cNvSpPr>
          <p:nvPr/>
        </p:nvSpPr>
        <p:spPr bwMode="gray">
          <a:xfrm>
            <a:off x="1692275" y="1997075"/>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9104" name="AutoShape 16"/>
          <p:cNvSpPr>
            <a:spLocks noChangeArrowheads="1"/>
          </p:cNvSpPr>
          <p:nvPr/>
        </p:nvSpPr>
        <p:spPr bwMode="gray">
          <a:xfrm>
            <a:off x="2073275" y="2954338"/>
            <a:ext cx="4343400"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23562" name="AutoShape 17"/>
          <p:cNvSpPr>
            <a:spLocks noChangeArrowheads="1"/>
          </p:cNvSpPr>
          <p:nvPr/>
        </p:nvSpPr>
        <p:spPr bwMode="gray">
          <a:xfrm>
            <a:off x="1692275" y="2835275"/>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3563" name="Text Box 18"/>
          <p:cNvSpPr txBox="1">
            <a:spLocks noChangeArrowheads="1"/>
          </p:cNvSpPr>
          <p:nvPr/>
        </p:nvSpPr>
        <p:spPr bwMode="gray">
          <a:xfrm>
            <a:off x="2301875" y="1268413"/>
            <a:ext cx="356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4" action="ppaction://hlinksldjump"/>
              </a:rPr>
              <a:t>按计算机系统结构分类</a:t>
            </a:r>
            <a:endParaRPr lang="zh-CN" altLang="en-US" sz="2400"/>
          </a:p>
        </p:txBody>
      </p:sp>
      <p:sp>
        <p:nvSpPr>
          <p:cNvPr id="23564" name="Text Box 19"/>
          <p:cNvSpPr txBox="1">
            <a:spLocks noChangeArrowheads="1"/>
          </p:cNvSpPr>
          <p:nvPr/>
        </p:nvSpPr>
        <p:spPr bwMode="gray">
          <a:xfrm>
            <a:off x="1804988" y="12509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b="0">
                <a:solidFill>
                  <a:schemeClr val="bg1"/>
                </a:solidFill>
              </a:rPr>
              <a:t>一</a:t>
            </a:r>
          </a:p>
        </p:txBody>
      </p:sp>
      <p:sp>
        <p:nvSpPr>
          <p:cNvPr id="89124" name="AutoShape 36"/>
          <p:cNvSpPr>
            <a:spLocks noChangeArrowheads="1"/>
          </p:cNvSpPr>
          <p:nvPr/>
        </p:nvSpPr>
        <p:spPr bwMode="gray">
          <a:xfrm>
            <a:off x="2073275" y="3832225"/>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23566" name="AutoShape 37"/>
          <p:cNvSpPr>
            <a:spLocks noChangeArrowheads="1"/>
          </p:cNvSpPr>
          <p:nvPr/>
        </p:nvSpPr>
        <p:spPr bwMode="gray">
          <a:xfrm>
            <a:off x="1692275" y="3713163"/>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9129" name="AutoShape 41"/>
          <p:cNvSpPr>
            <a:spLocks noChangeArrowheads="1"/>
          </p:cNvSpPr>
          <p:nvPr/>
        </p:nvSpPr>
        <p:spPr bwMode="gray">
          <a:xfrm>
            <a:off x="2073275" y="4662488"/>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23568" name="AutoShape 42"/>
          <p:cNvSpPr>
            <a:spLocks noChangeArrowheads="1"/>
          </p:cNvSpPr>
          <p:nvPr/>
        </p:nvSpPr>
        <p:spPr bwMode="gray">
          <a:xfrm>
            <a:off x="1692275" y="4543425"/>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3569" name="Text Box 43"/>
          <p:cNvSpPr txBox="1">
            <a:spLocks noChangeArrowheads="1"/>
          </p:cNvSpPr>
          <p:nvPr/>
        </p:nvSpPr>
        <p:spPr bwMode="gray">
          <a:xfrm>
            <a:off x="2301875" y="21336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5" action="ppaction://hlinksldjump"/>
              </a:rPr>
              <a:t>按计算机的用途分类</a:t>
            </a:r>
            <a:endParaRPr lang="zh-CN" altLang="en-US" sz="2400"/>
          </a:p>
        </p:txBody>
      </p:sp>
      <p:sp>
        <p:nvSpPr>
          <p:cNvPr id="23570" name="Text Box 44"/>
          <p:cNvSpPr txBox="1">
            <a:spLocks noChangeArrowheads="1"/>
          </p:cNvSpPr>
          <p:nvPr/>
        </p:nvSpPr>
        <p:spPr bwMode="gray">
          <a:xfrm>
            <a:off x="1804988" y="21066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b="0">
                <a:solidFill>
                  <a:schemeClr val="bg1"/>
                </a:solidFill>
              </a:rPr>
              <a:t>二</a:t>
            </a:r>
          </a:p>
        </p:txBody>
      </p:sp>
      <p:sp>
        <p:nvSpPr>
          <p:cNvPr id="23571" name="Text Box 13"/>
          <p:cNvSpPr txBox="1">
            <a:spLocks noChangeArrowheads="1"/>
          </p:cNvSpPr>
          <p:nvPr/>
        </p:nvSpPr>
        <p:spPr bwMode="gray">
          <a:xfrm>
            <a:off x="2301875" y="3860800"/>
            <a:ext cx="3998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6" action="ppaction://hlinksldjump"/>
              </a:rPr>
              <a:t>按照计算机的规模分类</a:t>
            </a:r>
            <a:endParaRPr lang="zh-CN" altLang="en-US" sz="2400"/>
          </a:p>
        </p:txBody>
      </p:sp>
      <p:sp>
        <p:nvSpPr>
          <p:cNvPr id="23572" name="Text Box 14"/>
          <p:cNvSpPr txBox="1">
            <a:spLocks noChangeArrowheads="1"/>
          </p:cNvSpPr>
          <p:nvPr/>
        </p:nvSpPr>
        <p:spPr bwMode="gray">
          <a:xfrm>
            <a:off x="1804988" y="3835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b="0">
                <a:solidFill>
                  <a:schemeClr val="bg1"/>
                </a:solidFill>
              </a:rPr>
              <a:t>四</a:t>
            </a:r>
          </a:p>
        </p:txBody>
      </p:sp>
      <p:sp>
        <p:nvSpPr>
          <p:cNvPr id="23573" name="Text Box 38"/>
          <p:cNvSpPr txBox="1">
            <a:spLocks noChangeArrowheads="1"/>
          </p:cNvSpPr>
          <p:nvPr/>
        </p:nvSpPr>
        <p:spPr bwMode="gray">
          <a:xfrm>
            <a:off x="2268538" y="4652963"/>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olidFill>
                  <a:srgbClr val="000000"/>
                </a:solidFill>
              </a:rPr>
              <a:t>  </a:t>
            </a:r>
            <a:r>
              <a:rPr lang="zh-CN" altLang="en-US" sz="2400">
                <a:solidFill>
                  <a:srgbClr val="000000"/>
                </a:solidFill>
                <a:hlinkClick r:id="rId7" action="ppaction://hlinksldjump"/>
              </a:rPr>
              <a:t>计算机的性能指标</a:t>
            </a:r>
            <a:endParaRPr lang="zh-CN" altLang="en-US" sz="2400">
              <a:solidFill>
                <a:srgbClr val="000000"/>
              </a:solidFill>
            </a:endParaRPr>
          </a:p>
        </p:txBody>
      </p:sp>
      <p:sp>
        <p:nvSpPr>
          <p:cNvPr id="23574" name="Text Box 39"/>
          <p:cNvSpPr txBox="1">
            <a:spLocks noChangeArrowheads="1"/>
          </p:cNvSpPr>
          <p:nvPr/>
        </p:nvSpPr>
        <p:spPr bwMode="gray">
          <a:xfrm>
            <a:off x="1763713" y="46497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b="0">
                <a:solidFill>
                  <a:schemeClr val="bg1"/>
                </a:solidFill>
              </a:rPr>
              <a:t>五</a:t>
            </a:r>
          </a:p>
        </p:txBody>
      </p:sp>
      <p:sp>
        <p:nvSpPr>
          <p:cNvPr id="23575" name="Text Box 8"/>
          <p:cNvSpPr txBox="1">
            <a:spLocks noChangeArrowheads="1"/>
          </p:cNvSpPr>
          <p:nvPr/>
        </p:nvSpPr>
        <p:spPr bwMode="gray">
          <a:xfrm>
            <a:off x="2301875" y="2971800"/>
            <a:ext cx="407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8" action="ppaction://hlinksldjump"/>
              </a:rPr>
              <a:t>按计算机的使用方式分类</a:t>
            </a:r>
            <a:endParaRPr lang="zh-CN" altLang="en-US" sz="2400"/>
          </a:p>
        </p:txBody>
      </p:sp>
      <p:sp>
        <p:nvSpPr>
          <p:cNvPr id="23576" name="Text Box 9"/>
          <p:cNvSpPr txBox="1">
            <a:spLocks noChangeArrowheads="1"/>
          </p:cNvSpPr>
          <p:nvPr/>
        </p:nvSpPr>
        <p:spPr bwMode="gray">
          <a:xfrm>
            <a:off x="1804988" y="28987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b="0">
                <a:solidFill>
                  <a:schemeClr val="bg1"/>
                </a:solidFill>
              </a:rPr>
              <a:t>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89092"/>
                                        </p:tgtEl>
                                        <p:attrNameLst>
                                          <p:attrName>style.visibility</p:attrName>
                                        </p:attrNameLst>
                                      </p:cBhvr>
                                      <p:to>
                                        <p:strVal val="visible"/>
                                      </p:to>
                                    </p:set>
                                    <p:anim to="" calcmode="lin" valueType="num">
                                      <p:cBhvr>
                                        <p:cTn id="7" dur="1" fill="hold"/>
                                        <p:tgtEl>
                                          <p:spTgt spid="890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D9525E7-BD07-4C3A-B425-9B21FF8CD99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4579" name="Rectangle 2"/>
          <p:cNvSpPr>
            <a:spLocks noGrp="1" noChangeArrowheads="1"/>
          </p:cNvSpPr>
          <p:nvPr>
            <p:ph type="title"/>
          </p:nvPr>
        </p:nvSpPr>
        <p:spPr/>
        <p:txBody>
          <a:bodyPr/>
          <a:lstStyle/>
          <a:p>
            <a:pPr eaLnBrk="1" hangingPunct="1"/>
            <a:r>
              <a:rPr lang="zh-CN" altLang="en-US" smtClean="0"/>
              <a:t>一、按计算机的系统结构分类</a:t>
            </a:r>
          </a:p>
        </p:txBody>
      </p:sp>
      <p:sp>
        <p:nvSpPr>
          <p:cNvPr id="24580" name="Rectangle 3"/>
          <p:cNvSpPr>
            <a:spLocks noGrp="1" noChangeArrowheads="1"/>
          </p:cNvSpPr>
          <p:nvPr>
            <p:ph type="body" idx="1"/>
          </p:nvPr>
        </p:nvSpPr>
        <p:spPr>
          <a:xfrm>
            <a:off x="374650" y="1052513"/>
            <a:ext cx="7797800" cy="5545137"/>
          </a:xfrm>
        </p:spPr>
        <p:txBody>
          <a:bodyPr/>
          <a:lstStyle/>
          <a:p>
            <a:pPr eaLnBrk="1" hangingPunct="1"/>
            <a:r>
              <a:rPr lang="zh-CN" altLang="en-US" dirty="0" smtClean="0"/>
              <a:t>即</a:t>
            </a:r>
            <a:r>
              <a:rPr lang="en-US" altLang="zh-CN" dirty="0" smtClean="0"/>
              <a:t>Michael Flynn</a:t>
            </a:r>
            <a:r>
              <a:rPr lang="zh-CN" altLang="en-US" dirty="0" smtClean="0"/>
              <a:t>分类法：</a:t>
            </a:r>
          </a:p>
          <a:p>
            <a:pPr lvl="1" eaLnBrk="1" hangingPunct="1"/>
            <a:r>
              <a:rPr lang="zh-CN" altLang="en-US" dirty="0" smtClean="0"/>
              <a:t>计算机在执行程序过程中，流动的信息：</a:t>
            </a:r>
            <a:endParaRPr lang="en-US" altLang="zh-CN" dirty="0" smtClean="0"/>
          </a:p>
          <a:p>
            <a:pPr lvl="2" eaLnBrk="1" hangingPunct="1"/>
            <a:r>
              <a:rPr lang="zh-CN" altLang="en-US" sz="2000" dirty="0" smtClean="0">
                <a:solidFill>
                  <a:srgbClr val="FF0000"/>
                </a:solidFill>
              </a:rPr>
              <a:t>①计算机指令：</a:t>
            </a:r>
            <a:r>
              <a:rPr lang="zh-CN" altLang="en-US" sz="2000" dirty="0" smtClean="0"/>
              <a:t>它从存储器流入控制器，并变成整个计算机系统的控制信号。</a:t>
            </a:r>
            <a:endParaRPr lang="en-US" altLang="zh-CN" sz="2000" dirty="0" smtClean="0"/>
          </a:p>
          <a:p>
            <a:pPr lvl="2" eaLnBrk="1" hangingPunct="1"/>
            <a:r>
              <a:rPr lang="zh-CN" altLang="en-US" sz="2000" dirty="0" smtClean="0">
                <a:solidFill>
                  <a:srgbClr val="FF0000"/>
                </a:solidFill>
              </a:rPr>
              <a:t>②数据：</a:t>
            </a:r>
            <a:r>
              <a:rPr lang="zh-CN" altLang="en-US" sz="2000" dirty="0" smtClean="0"/>
              <a:t>从输入设备流入存储器，再流入执行部件如运算器，运算结果流入存储器或输出设备。</a:t>
            </a:r>
          </a:p>
          <a:p>
            <a:pPr lvl="1" eaLnBrk="1" hangingPunct="1"/>
            <a:r>
              <a:rPr lang="en-US" altLang="zh-CN" dirty="0" smtClean="0"/>
              <a:t>Flynn</a:t>
            </a:r>
            <a:r>
              <a:rPr lang="zh-CN" altLang="en-US" dirty="0" smtClean="0"/>
              <a:t>称前一种信息为</a:t>
            </a:r>
            <a:r>
              <a:rPr lang="zh-CN" altLang="en-US" dirty="0" smtClean="0">
                <a:latin typeface="Verdana" panose="020B0604030504040204" pitchFamily="34" charset="0"/>
              </a:rPr>
              <a:t>“</a:t>
            </a:r>
            <a:r>
              <a:rPr lang="zh-CN" altLang="en-US" dirty="0" smtClean="0">
                <a:solidFill>
                  <a:srgbClr val="FF0000"/>
                </a:solidFill>
              </a:rPr>
              <a:t>指令流</a:t>
            </a:r>
            <a:r>
              <a:rPr lang="zh-CN" altLang="en-US" dirty="0" smtClean="0">
                <a:latin typeface="Verdana" panose="020B0604030504040204" pitchFamily="34" charset="0"/>
              </a:rPr>
              <a:t>”</a:t>
            </a:r>
            <a:r>
              <a:rPr lang="zh-CN" altLang="en-US" dirty="0" smtClean="0"/>
              <a:t>，后一种信息为</a:t>
            </a:r>
            <a:r>
              <a:rPr lang="zh-CN" altLang="en-US" dirty="0" smtClean="0">
                <a:latin typeface="Verdana" panose="020B0604030504040204" pitchFamily="34" charset="0"/>
              </a:rPr>
              <a:t>“</a:t>
            </a:r>
            <a:r>
              <a:rPr lang="zh-CN" altLang="en-US" dirty="0" smtClean="0">
                <a:solidFill>
                  <a:srgbClr val="FF0000"/>
                </a:solidFill>
              </a:rPr>
              <a:t>数据流</a:t>
            </a:r>
            <a:r>
              <a:rPr lang="zh-CN" altLang="en-US" dirty="0" smtClean="0">
                <a:latin typeface="Verdana" panose="020B0604030504040204" pitchFamily="34" charset="0"/>
              </a:rPr>
              <a:t>”</a:t>
            </a:r>
            <a:r>
              <a:rPr lang="zh-CN" altLang="en-US" dirty="0" smtClean="0"/>
              <a:t>。根据指令流与数据流的不同组合，计算机系统结构分为以下</a:t>
            </a:r>
            <a:r>
              <a:rPr lang="en-US" altLang="zh-CN" dirty="0" smtClean="0"/>
              <a:t>4</a:t>
            </a:r>
            <a:r>
              <a:rPr lang="zh-CN" altLang="en-US" dirty="0" smtClean="0"/>
              <a:t>类：</a:t>
            </a:r>
            <a:endParaRPr lang="en-US" altLang="zh-CN" dirty="0" smtClean="0"/>
          </a:p>
          <a:p>
            <a:pPr lvl="2" eaLnBrk="1" hangingPunct="1"/>
            <a:r>
              <a:rPr lang="zh-CN" altLang="en-US" sz="2000" dirty="0" smtClean="0"/>
              <a:t>单指令流单数据流</a:t>
            </a:r>
            <a:r>
              <a:rPr lang="en-US" altLang="zh-CN" sz="2000" dirty="0" smtClean="0"/>
              <a:t>SISD</a:t>
            </a:r>
          </a:p>
          <a:p>
            <a:pPr lvl="2" eaLnBrk="1" hangingPunct="1"/>
            <a:r>
              <a:rPr lang="zh-CN" altLang="en-US" sz="2000" dirty="0" smtClean="0"/>
              <a:t>单指令流多数据流</a:t>
            </a:r>
            <a:r>
              <a:rPr lang="en-US" altLang="zh-CN" sz="2000" dirty="0" smtClean="0"/>
              <a:t>SIMD</a:t>
            </a:r>
          </a:p>
          <a:p>
            <a:pPr lvl="2" eaLnBrk="1" hangingPunct="1"/>
            <a:r>
              <a:rPr lang="zh-CN" altLang="en-US" sz="2000" dirty="0" smtClean="0"/>
              <a:t>多指令流单数据流</a:t>
            </a:r>
            <a:r>
              <a:rPr lang="en-US" altLang="zh-CN" sz="2000" dirty="0" smtClean="0"/>
              <a:t>MISD</a:t>
            </a:r>
          </a:p>
          <a:p>
            <a:pPr lvl="2" eaLnBrk="1" hangingPunct="1"/>
            <a:r>
              <a:rPr lang="zh-CN" altLang="en-US" sz="2000" dirty="0" smtClean="0"/>
              <a:t>多指令流多数据流</a:t>
            </a:r>
            <a:r>
              <a:rPr lang="en-US" altLang="zh-CN" sz="2000" dirty="0" smtClean="0"/>
              <a:t>MIMD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592CB00-6609-4886-8850-58D74C56C3E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5603" name="Rectangle 2"/>
          <p:cNvSpPr>
            <a:spLocks noGrp="1" noChangeArrowheads="1"/>
          </p:cNvSpPr>
          <p:nvPr>
            <p:ph type="title"/>
          </p:nvPr>
        </p:nvSpPr>
        <p:spPr/>
        <p:txBody>
          <a:bodyPr/>
          <a:lstStyle/>
          <a:p>
            <a:pPr eaLnBrk="1" hangingPunct="1"/>
            <a:r>
              <a:rPr lang="zh-CN" altLang="en-US" smtClean="0"/>
              <a:t>一、按计算机的系统结构分类</a:t>
            </a:r>
          </a:p>
        </p:txBody>
      </p:sp>
      <p:pic>
        <p:nvPicPr>
          <p:cNvPr id="95237"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068" r="5159"/>
          <a:stretch>
            <a:fillRect/>
          </a:stretch>
        </p:blipFill>
        <p:spPr bwMode="auto">
          <a:xfrm>
            <a:off x="250825" y="1125538"/>
            <a:ext cx="6696075"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6"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9" name="Text Box 7"/>
          <p:cNvSpPr txBox="1">
            <a:spLocks noChangeArrowheads="1"/>
          </p:cNvSpPr>
          <p:nvPr/>
        </p:nvSpPr>
        <p:spPr bwMode="gray">
          <a:xfrm>
            <a:off x="6732588" y="1196975"/>
            <a:ext cx="21955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en-US" altLang="zh-CN" sz="2400"/>
              <a:t>CU</a:t>
            </a:r>
            <a:r>
              <a:rPr lang="zh-CN" altLang="en-US" sz="2400"/>
              <a:t>：控制部件</a:t>
            </a:r>
          </a:p>
          <a:p>
            <a:pPr>
              <a:spcBef>
                <a:spcPct val="50000"/>
              </a:spcBef>
              <a:buClrTx/>
              <a:buFontTx/>
              <a:buNone/>
            </a:pPr>
            <a:r>
              <a:rPr lang="en-US" altLang="zh-CN" sz="2400"/>
              <a:t>PU</a:t>
            </a:r>
            <a:r>
              <a:rPr lang="zh-CN" altLang="en-US" sz="2400"/>
              <a:t>：处理部件</a:t>
            </a:r>
          </a:p>
          <a:p>
            <a:pPr>
              <a:spcBef>
                <a:spcPct val="50000"/>
              </a:spcBef>
              <a:buClrTx/>
              <a:buFontTx/>
              <a:buNone/>
            </a:pPr>
            <a:r>
              <a:rPr lang="en-US" altLang="zh-CN" sz="2400"/>
              <a:t>MM</a:t>
            </a:r>
            <a:r>
              <a:rPr lang="zh-CN" altLang="en-US" sz="2400"/>
              <a:t>：存储部件</a:t>
            </a:r>
          </a:p>
        </p:txBody>
      </p:sp>
      <p:sp>
        <p:nvSpPr>
          <p:cNvPr id="95240" name="Rectangle 8">
            <a:hlinkClick r:id="rId5" action="ppaction://hlinksldjump"/>
          </p:cNvPr>
          <p:cNvSpPr>
            <a:spLocks noChangeArrowheads="1"/>
          </p:cNvSpPr>
          <p:nvPr/>
        </p:nvSpPr>
        <p:spPr bwMode="auto">
          <a:xfrm>
            <a:off x="468313" y="1412875"/>
            <a:ext cx="2447925" cy="1008063"/>
          </a:xfrm>
          <a:prstGeom prst="rect">
            <a:avLst/>
          </a:prstGeom>
          <a:solidFill>
            <a:srgbClr val="FFCCFF">
              <a:alpha val="5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chemeClr val="hlink"/>
                </a:solidFill>
                <a:latin typeface="Arial" panose="020B0604020202020204" pitchFamily="34" charset="0"/>
                <a:ea typeface="宋体" panose="02010600030101010101" pitchFamily="2" charset="-122"/>
              </a:rPr>
              <a:t>本课程讨论的对象</a:t>
            </a:r>
          </a:p>
          <a:p>
            <a:pPr algn="ctr" eaLnBrk="1" hangingPunct="1">
              <a:spcBef>
                <a:spcPct val="0"/>
              </a:spcBef>
              <a:buClrTx/>
              <a:buFontTx/>
              <a:buNone/>
            </a:pPr>
            <a:endParaRPr lang="en-US" altLang="zh-CN" sz="2400">
              <a:solidFill>
                <a:schemeClr val="hlink"/>
              </a:solidFill>
              <a:latin typeface="Arial" panose="020B0604020202020204" pitchFamily="34" charset="0"/>
              <a:ea typeface="宋体" panose="02010600030101010101" pitchFamily="2" charset="-122"/>
            </a:endParaRPr>
          </a:p>
        </p:txBody>
      </p:sp>
      <p:sp>
        <p:nvSpPr>
          <p:cNvPr id="95241" name="Rectangle 9">
            <a:hlinkClick r:id="rId5" action="ppaction://hlinksldjump"/>
          </p:cNvPr>
          <p:cNvSpPr>
            <a:spLocks noChangeArrowheads="1"/>
          </p:cNvSpPr>
          <p:nvPr/>
        </p:nvSpPr>
        <p:spPr bwMode="auto">
          <a:xfrm>
            <a:off x="322263" y="3644900"/>
            <a:ext cx="2665412" cy="2089150"/>
          </a:xfrm>
          <a:prstGeom prst="rect">
            <a:avLst/>
          </a:prstGeom>
          <a:solidFill>
            <a:srgbClr val="FFCCFF">
              <a:alpha val="5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7200">
                <a:solidFill>
                  <a:srgbClr val="CC0000"/>
                </a:solidFill>
                <a:latin typeface="Arial" panose="020B0604020202020204" pitchFamily="34" charset="0"/>
                <a:ea typeface="宋体" panose="02010600030101010101" pitchFamily="2" charset="-122"/>
              </a:rPr>
              <a:t>×</a:t>
            </a:r>
          </a:p>
        </p:txBody>
      </p:sp>
      <p:sp>
        <p:nvSpPr>
          <p:cNvPr id="95242" name="Rectangle 10">
            <a:hlinkClick r:id="rId5" action="ppaction://hlinksldjump"/>
          </p:cNvPr>
          <p:cNvSpPr>
            <a:spLocks noChangeArrowheads="1"/>
          </p:cNvSpPr>
          <p:nvPr/>
        </p:nvSpPr>
        <p:spPr bwMode="auto">
          <a:xfrm>
            <a:off x="3779838" y="1196975"/>
            <a:ext cx="2879725" cy="1871663"/>
          </a:xfrm>
          <a:prstGeom prst="rect">
            <a:avLst/>
          </a:prstGeom>
          <a:solidFill>
            <a:srgbClr val="FFCCFF">
              <a:alpha val="5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3600">
                <a:solidFill>
                  <a:schemeClr val="hlink"/>
                </a:solidFill>
                <a:latin typeface="Arial" panose="020B0604020202020204" pitchFamily="34" charset="0"/>
                <a:ea typeface="宋体" panose="02010600030101010101" pitchFamily="2" charset="-122"/>
              </a:rPr>
              <a:t>向量机</a:t>
            </a:r>
          </a:p>
        </p:txBody>
      </p:sp>
      <p:sp>
        <p:nvSpPr>
          <p:cNvPr id="95243" name="Rectangle 11">
            <a:hlinkClick r:id="rId5" action="ppaction://hlinksldjump"/>
          </p:cNvPr>
          <p:cNvSpPr>
            <a:spLocks noChangeArrowheads="1"/>
          </p:cNvSpPr>
          <p:nvPr/>
        </p:nvSpPr>
        <p:spPr bwMode="auto">
          <a:xfrm>
            <a:off x="3276600" y="3644900"/>
            <a:ext cx="3743325" cy="2089150"/>
          </a:xfrm>
          <a:prstGeom prst="rect">
            <a:avLst/>
          </a:prstGeom>
          <a:solidFill>
            <a:srgbClr val="FFCCFF">
              <a:alpha val="5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3200">
                <a:solidFill>
                  <a:srgbClr val="3333CC"/>
                </a:solidFill>
                <a:latin typeface="Arial" panose="020B0604020202020204" pitchFamily="34" charset="0"/>
                <a:ea typeface="宋体" panose="02010600030101010101" pitchFamily="2" charset="-122"/>
              </a:rPr>
              <a:t>并行计算机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diamond(in)">
                                      <p:cBhvr>
                                        <p:cTn id="7" dur="20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95239"/>
                                        </p:tgtEl>
                                        <p:attrNameLst>
                                          <p:attrName>style.visibility</p:attrName>
                                        </p:attrNameLst>
                                      </p:cBhvr>
                                      <p:to>
                                        <p:strVal val="visible"/>
                                      </p:to>
                                    </p:set>
                                    <p:anim to="" calcmode="lin" valueType="num">
                                      <p:cBhvr>
                                        <p:cTn id="12" dur="1" fill="hold"/>
                                        <p:tgtEl>
                                          <p:spTgt spid="95239"/>
                                        </p:tgtEl>
                                        <p:attrNameLst>
                                          <p:attrName/>
                                        </p:attrNameLst>
                                      </p:cBhvr>
                                    </p:anim>
                                  </p:childTnLst>
                                </p:cTn>
                              </p:par>
                            </p:childTnLst>
                          </p:cTn>
                        </p:par>
                        <p:par>
                          <p:cTn id="13" fill="hold" nodeType="afterGroup">
                            <p:stCondLst>
                              <p:cond delay="0"/>
                            </p:stCondLst>
                            <p:childTnLst>
                              <p:par>
                                <p:cTn id="14" presetID="24" presetClass="entr" presetSubtype="0" fill="hold" nodeType="afterEffect">
                                  <p:stCondLst>
                                    <p:cond delay="0"/>
                                  </p:stCondLst>
                                  <p:childTnLst>
                                    <p:set>
                                      <p:cBhvr>
                                        <p:cTn id="15" dur="1" fill="hold">
                                          <p:stCondLst>
                                            <p:cond delay="0"/>
                                          </p:stCondLst>
                                        </p:cTn>
                                        <p:tgtEl>
                                          <p:spTgt spid="95238"/>
                                        </p:tgtEl>
                                        <p:attrNameLst>
                                          <p:attrName>style.visibility</p:attrName>
                                        </p:attrNameLst>
                                      </p:cBhvr>
                                      <p:to>
                                        <p:strVal val="visible"/>
                                      </p:to>
                                    </p:set>
                                    <p:anim to="" calcmode="lin" valueType="num">
                                      <p:cBhvr>
                                        <p:cTn id="16" dur="1" fill="hold"/>
                                        <p:tgtEl>
                                          <p:spTgt spid="95238"/>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95240"/>
                                        </p:tgtEl>
                                        <p:attrNameLst>
                                          <p:attrName>style.visibility</p:attrName>
                                        </p:attrNameLst>
                                      </p:cBhvr>
                                      <p:to>
                                        <p:strVal val="visible"/>
                                      </p:to>
                                    </p:set>
                                    <p:anim to="" calcmode="lin" valueType="num">
                                      <p:cBhvr>
                                        <p:cTn id="21" dur="1" fill="hold"/>
                                        <p:tgtEl>
                                          <p:spTgt spid="95240"/>
                                        </p:tgtEl>
                                        <p:attrNameLst>
                                          <p:attrName/>
                                        </p:attrNameLst>
                                      </p:cBhvr>
                                    </p:anim>
                                  </p:childTnLst>
                                </p:cTn>
                              </p:par>
                            </p:childTnLst>
                          </p:cTn>
                        </p:par>
                        <p:par>
                          <p:cTn id="22" fill="hold" nodeType="afterGroup">
                            <p:stCondLst>
                              <p:cond delay="0"/>
                            </p:stCondLst>
                            <p:childTnLst>
                              <p:par>
                                <p:cTn id="23" presetID="35" presetClass="emph" presetSubtype="0" repeatCount="3000" fill="hold" grpId="1" nodeType="afterEffect">
                                  <p:stCondLst>
                                    <p:cond delay="0"/>
                                  </p:stCondLst>
                                  <p:childTnLst>
                                    <p:anim calcmode="discrete" valueType="str">
                                      <p:cBhvr>
                                        <p:cTn id="24" dur="1000" fill="hold"/>
                                        <p:tgtEl>
                                          <p:spTgt spid="95240"/>
                                        </p:tgtEl>
                                        <p:attrNameLst>
                                          <p:attrName>style.visibility</p:attrName>
                                        </p:attrNameLst>
                                      </p:cBhvr>
                                      <p:tavLst>
                                        <p:tav tm="0">
                                          <p:val>
                                            <p:strVal val="hidden"/>
                                          </p:val>
                                        </p:tav>
                                        <p:tav tm="50000">
                                          <p:val>
                                            <p:strVal val="visible"/>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95242"/>
                                        </p:tgtEl>
                                        <p:attrNameLst>
                                          <p:attrName>style.visibility</p:attrName>
                                        </p:attrNameLst>
                                      </p:cBhvr>
                                      <p:to>
                                        <p:strVal val="visible"/>
                                      </p:to>
                                    </p:set>
                                    <p:anim to="" calcmode="lin" valueType="num">
                                      <p:cBhvr>
                                        <p:cTn id="29" dur="1" fill="hold"/>
                                        <p:tgtEl>
                                          <p:spTgt spid="95242"/>
                                        </p:tgtEl>
                                        <p:attrNameLst>
                                          <p:attrName/>
                                        </p:attrNameLst>
                                      </p:cBhvr>
                                    </p:anim>
                                  </p:childTnLst>
                                </p:cTn>
                              </p:par>
                            </p:childTnLst>
                          </p:cTn>
                        </p:par>
                        <p:par>
                          <p:cTn id="30" fill="hold" nodeType="afterGroup">
                            <p:stCondLst>
                              <p:cond delay="0"/>
                            </p:stCondLst>
                            <p:childTnLst>
                              <p:par>
                                <p:cTn id="31" presetID="35" presetClass="emph" presetSubtype="0" repeatCount="3000" fill="hold" grpId="1" nodeType="afterEffect">
                                  <p:stCondLst>
                                    <p:cond delay="0"/>
                                  </p:stCondLst>
                                  <p:childTnLst>
                                    <p:anim calcmode="discrete" valueType="str">
                                      <p:cBhvr>
                                        <p:cTn id="32" dur="1000" fill="hold"/>
                                        <p:tgtEl>
                                          <p:spTgt spid="95242"/>
                                        </p:tgtEl>
                                        <p:attrNameLst>
                                          <p:attrName>style.visibility</p:attrName>
                                        </p:attrNameLst>
                                      </p:cBhvr>
                                      <p:tavLst>
                                        <p:tav tm="0">
                                          <p:val>
                                            <p:strVal val="hidden"/>
                                          </p:val>
                                        </p:tav>
                                        <p:tav tm="50000">
                                          <p:val>
                                            <p:strVal val="visible"/>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95241"/>
                                        </p:tgtEl>
                                        <p:attrNameLst>
                                          <p:attrName>style.visibility</p:attrName>
                                        </p:attrNameLst>
                                      </p:cBhvr>
                                      <p:to>
                                        <p:strVal val="visible"/>
                                      </p:to>
                                    </p:set>
                                    <p:anim to="" calcmode="lin" valueType="num">
                                      <p:cBhvr>
                                        <p:cTn id="37" dur="1" fill="hold"/>
                                        <p:tgtEl>
                                          <p:spTgt spid="95241"/>
                                        </p:tgtEl>
                                        <p:attrNameLst>
                                          <p:attrName/>
                                        </p:attrNameLst>
                                      </p:cBhvr>
                                    </p:anim>
                                  </p:childTnLst>
                                </p:cTn>
                              </p:par>
                            </p:childTnLst>
                          </p:cTn>
                        </p:par>
                        <p:par>
                          <p:cTn id="38" fill="hold" nodeType="afterGroup">
                            <p:stCondLst>
                              <p:cond delay="0"/>
                            </p:stCondLst>
                            <p:childTnLst>
                              <p:par>
                                <p:cTn id="39" presetID="35" presetClass="emph" presetSubtype="0" repeatCount="3000" fill="hold" grpId="1" nodeType="afterEffect">
                                  <p:stCondLst>
                                    <p:cond delay="0"/>
                                  </p:stCondLst>
                                  <p:childTnLst>
                                    <p:anim calcmode="discrete" valueType="str">
                                      <p:cBhvr>
                                        <p:cTn id="40" dur="1000" fill="hold"/>
                                        <p:tgtEl>
                                          <p:spTgt spid="95241"/>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95243"/>
                                        </p:tgtEl>
                                        <p:attrNameLst>
                                          <p:attrName>style.visibility</p:attrName>
                                        </p:attrNameLst>
                                      </p:cBhvr>
                                      <p:to>
                                        <p:strVal val="visible"/>
                                      </p:to>
                                    </p:set>
                                    <p:anim to="" calcmode="lin" valueType="num">
                                      <p:cBhvr>
                                        <p:cTn id="45" dur="1" fill="hold"/>
                                        <p:tgtEl>
                                          <p:spTgt spid="95243"/>
                                        </p:tgtEl>
                                        <p:attrNameLst>
                                          <p:attrName/>
                                        </p:attrNameLst>
                                      </p:cBhvr>
                                    </p:anim>
                                  </p:childTnLst>
                                </p:cTn>
                              </p:par>
                            </p:childTnLst>
                          </p:cTn>
                        </p:par>
                        <p:par>
                          <p:cTn id="46" fill="hold" nodeType="afterGroup">
                            <p:stCondLst>
                              <p:cond delay="0"/>
                            </p:stCondLst>
                            <p:childTnLst>
                              <p:par>
                                <p:cTn id="47" presetID="35" presetClass="emph" presetSubtype="0" repeatCount="3000" fill="hold" grpId="1" nodeType="afterEffect">
                                  <p:stCondLst>
                                    <p:cond delay="0"/>
                                  </p:stCondLst>
                                  <p:childTnLst>
                                    <p:anim calcmode="discrete" valueType="str">
                                      <p:cBhvr>
                                        <p:cTn id="48" dur="1000" fill="hold"/>
                                        <p:tgtEl>
                                          <p:spTgt spid="952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p:bldP spid="95240" grpId="0" animBg="1"/>
      <p:bldP spid="95240" grpId="1" animBg="1"/>
      <p:bldP spid="95241" grpId="0" animBg="1"/>
      <p:bldP spid="95241" grpId="1" animBg="1"/>
      <p:bldP spid="95242" grpId="0" animBg="1"/>
      <p:bldP spid="95242" grpId="1" animBg="1"/>
      <p:bldP spid="95243" grpId="0" animBg="1"/>
      <p:bldP spid="9524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2AABD3C-C6F6-4EF1-A174-D4E59BB0E50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6627" name="Rectangle 2"/>
          <p:cNvSpPr>
            <a:spLocks noGrp="1" noChangeArrowheads="1"/>
          </p:cNvSpPr>
          <p:nvPr>
            <p:ph type="title"/>
          </p:nvPr>
        </p:nvSpPr>
        <p:spPr/>
        <p:txBody>
          <a:bodyPr/>
          <a:lstStyle/>
          <a:p>
            <a:pPr eaLnBrk="1" hangingPunct="1"/>
            <a:r>
              <a:rPr lang="zh-CN" altLang="en-US" smtClean="0"/>
              <a:t>二、按计算机的用途分类</a:t>
            </a:r>
          </a:p>
        </p:txBody>
      </p:sp>
      <p:sp>
        <p:nvSpPr>
          <p:cNvPr id="26628" name="Rectangle 3"/>
          <p:cNvSpPr>
            <a:spLocks noGrp="1" noChangeArrowheads="1"/>
          </p:cNvSpPr>
          <p:nvPr>
            <p:ph type="body" idx="1"/>
          </p:nvPr>
        </p:nvSpPr>
        <p:spPr/>
        <p:txBody>
          <a:bodyPr/>
          <a:lstStyle/>
          <a:p>
            <a:pPr eaLnBrk="1" hangingPunct="1"/>
            <a:r>
              <a:rPr lang="en-US" altLang="zh-CN" smtClean="0"/>
              <a:t>1</a:t>
            </a:r>
            <a:r>
              <a:rPr lang="zh-CN" altLang="en-US" smtClean="0"/>
              <a:t>、通用计算机</a:t>
            </a:r>
          </a:p>
          <a:p>
            <a:pPr lvl="1" eaLnBrk="1" hangingPunct="1"/>
            <a:r>
              <a:rPr lang="zh-CN" altLang="en-US" smtClean="0"/>
              <a:t>通用计算机是指为</a:t>
            </a:r>
            <a:r>
              <a:rPr lang="zh-CN" altLang="en-US" smtClean="0">
                <a:solidFill>
                  <a:srgbClr val="FF0000"/>
                </a:solidFill>
              </a:rPr>
              <a:t>解决各种问题</a:t>
            </a:r>
            <a:r>
              <a:rPr lang="zh-CN" altLang="en-US" smtClean="0"/>
              <a:t>，具有</a:t>
            </a:r>
            <a:r>
              <a:rPr lang="zh-CN" altLang="en-US" smtClean="0">
                <a:solidFill>
                  <a:srgbClr val="FF0000"/>
                </a:solidFill>
              </a:rPr>
              <a:t>较强的通用性</a:t>
            </a:r>
            <a:r>
              <a:rPr lang="zh-CN" altLang="en-US" smtClean="0"/>
              <a:t>而设计的计算机。该机适用于一般的科学计算、学术研究、工程设计和数据处理等</a:t>
            </a:r>
            <a:r>
              <a:rPr lang="zh-CN" altLang="en-US" smtClean="0">
                <a:solidFill>
                  <a:srgbClr val="FF0000"/>
                </a:solidFill>
              </a:rPr>
              <a:t>广泛用途</a:t>
            </a:r>
            <a:r>
              <a:rPr lang="zh-CN" altLang="en-US" smtClean="0"/>
              <a:t>，这类机器本身有较大的适用面。</a:t>
            </a:r>
          </a:p>
          <a:p>
            <a:pPr lvl="1" eaLnBrk="1" hangingPunct="1"/>
            <a:endParaRPr lang="zh-CN" altLang="en-US" smtClean="0"/>
          </a:p>
          <a:p>
            <a:pPr eaLnBrk="1" hangingPunct="1"/>
            <a:r>
              <a:rPr lang="en-US" altLang="zh-CN" smtClean="0"/>
              <a:t>2</a:t>
            </a:r>
            <a:r>
              <a:rPr lang="zh-CN" altLang="en-US" smtClean="0"/>
              <a:t>、专用计算机</a:t>
            </a:r>
          </a:p>
          <a:p>
            <a:pPr lvl="1" eaLnBrk="1" hangingPunct="1"/>
            <a:r>
              <a:rPr lang="zh-CN" altLang="en-US" smtClean="0"/>
              <a:t>专用计算机是指为适应</a:t>
            </a:r>
            <a:r>
              <a:rPr lang="zh-CN" altLang="en-US" smtClean="0">
                <a:solidFill>
                  <a:srgbClr val="FF0000"/>
                </a:solidFill>
              </a:rPr>
              <a:t>某种特殊应用</a:t>
            </a:r>
            <a:r>
              <a:rPr lang="zh-CN" altLang="en-US" smtClean="0"/>
              <a:t>而设计的计算机，具有运行效率高、速度快、精度高等特点。一般用在过程控制中，如智能仪表、飞机的自动控制、导弹的导航系统等。 </a:t>
            </a:r>
          </a:p>
        </p:txBody>
      </p:sp>
      <p:pic>
        <p:nvPicPr>
          <p:cNvPr id="90116"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90116"/>
                                        </p:tgtEl>
                                        <p:attrNameLst>
                                          <p:attrName>style.visibility</p:attrName>
                                        </p:attrNameLst>
                                      </p:cBhvr>
                                      <p:to>
                                        <p:strVal val="visible"/>
                                      </p:to>
                                    </p:set>
                                    <p:anim to="" calcmode="lin" valueType="num">
                                      <p:cBhvr>
                                        <p:cTn id="7" dur="1" fill="hold"/>
                                        <p:tgtEl>
                                          <p:spTgt spid="901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CD054E0-B0E9-4720-8556-332640E8F85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7651" name="Rectangle 2"/>
          <p:cNvSpPr>
            <a:spLocks noGrp="1" noChangeArrowheads="1"/>
          </p:cNvSpPr>
          <p:nvPr>
            <p:ph type="title"/>
          </p:nvPr>
        </p:nvSpPr>
        <p:spPr/>
        <p:txBody>
          <a:bodyPr/>
          <a:lstStyle/>
          <a:p>
            <a:pPr eaLnBrk="1" hangingPunct="1"/>
            <a:r>
              <a:rPr lang="zh-CN" altLang="en-US" smtClean="0"/>
              <a:t>三、按计算机的使用方式分类</a:t>
            </a:r>
          </a:p>
        </p:txBody>
      </p:sp>
      <p:sp>
        <p:nvSpPr>
          <p:cNvPr id="27652" name="Rectangle 3"/>
          <p:cNvSpPr>
            <a:spLocks noGrp="1" noChangeArrowheads="1"/>
          </p:cNvSpPr>
          <p:nvPr>
            <p:ph type="body" idx="1"/>
          </p:nvPr>
        </p:nvSpPr>
        <p:spPr/>
        <p:txBody>
          <a:bodyPr/>
          <a:lstStyle/>
          <a:p>
            <a:pPr eaLnBrk="1" hangingPunct="1"/>
            <a:r>
              <a:rPr lang="zh-CN" altLang="en-US" smtClean="0">
                <a:solidFill>
                  <a:srgbClr val="FF0000"/>
                </a:solidFill>
              </a:rPr>
              <a:t>桌上型计算机</a:t>
            </a:r>
            <a:r>
              <a:rPr lang="zh-CN" altLang="en-US" smtClean="0"/>
              <a:t> </a:t>
            </a:r>
          </a:p>
          <a:p>
            <a:pPr lvl="1" eaLnBrk="1" hangingPunct="1"/>
            <a:r>
              <a:rPr lang="zh-CN" altLang="en-US" smtClean="0"/>
              <a:t>成本低、应用广：桌上型计算机包括</a:t>
            </a:r>
            <a:r>
              <a:rPr lang="en-US" altLang="zh-CN" smtClean="0"/>
              <a:t>PC</a:t>
            </a:r>
            <a:r>
              <a:rPr lang="zh-CN" altLang="en-US" smtClean="0"/>
              <a:t>机、工作站和笔记本型计算机，为用户提供良好的计算性能和较低成本的工作环境。</a:t>
            </a:r>
          </a:p>
          <a:p>
            <a:pPr eaLnBrk="1" hangingPunct="1"/>
            <a:r>
              <a:rPr lang="zh-CN" altLang="en-US" smtClean="0">
                <a:solidFill>
                  <a:srgbClr val="FF0000"/>
                </a:solidFill>
              </a:rPr>
              <a:t>服务器型计算机</a:t>
            </a:r>
          </a:p>
          <a:p>
            <a:pPr lvl="1" eaLnBrk="1" hangingPunct="1"/>
            <a:r>
              <a:rPr lang="zh-CN" altLang="en-US" smtClean="0"/>
              <a:t>服务器型计算机是指在网络环境或具有客户</a:t>
            </a:r>
            <a:r>
              <a:rPr lang="en-US" altLang="zh-CN" smtClean="0">
                <a:latin typeface="Arial" panose="020B0604020202020204" pitchFamily="34" charset="0"/>
              </a:rPr>
              <a:t>—</a:t>
            </a:r>
            <a:r>
              <a:rPr lang="zh-CN" altLang="en-US" smtClean="0"/>
              <a:t>服务器结构的分布式计算环境中，为客户请求提供服务的节点计算机。  </a:t>
            </a:r>
          </a:p>
          <a:p>
            <a:pPr eaLnBrk="1" hangingPunct="1"/>
            <a:r>
              <a:rPr lang="zh-CN" altLang="en-US" smtClean="0">
                <a:solidFill>
                  <a:srgbClr val="FF0000"/>
                </a:solidFill>
              </a:rPr>
              <a:t>嵌入式计算机</a:t>
            </a:r>
            <a:r>
              <a:rPr lang="zh-CN" altLang="en-US" smtClean="0"/>
              <a:t> </a:t>
            </a:r>
          </a:p>
          <a:p>
            <a:pPr lvl="1" eaLnBrk="1" hangingPunct="1"/>
            <a:r>
              <a:rPr lang="zh-CN" altLang="en-US" smtClean="0"/>
              <a:t>嵌入式计算机是将计算机作为一个部件，成为某个设备的一部分，嵌入式计算机成本更低，用途更广。它的结构一般是面向特定应用。</a:t>
            </a:r>
          </a:p>
        </p:txBody>
      </p:sp>
      <p:pic>
        <p:nvPicPr>
          <p:cNvPr id="16077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 to="" calcmode="lin" valueType="num">
                                      <p:cBhvr>
                                        <p:cTn id="7" dur="1" fill="hold"/>
                                        <p:tgtEl>
                                          <p:spTgt spid="1607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475DFD2-0187-4AC0-A430-29A1294C455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8675" name="Rectangle 2"/>
          <p:cNvSpPr>
            <a:spLocks noGrp="1" noChangeArrowheads="1"/>
          </p:cNvSpPr>
          <p:nvPr>
            <p:ph type="title"/>
          </p:nvPr>
        </p:nvSpPr>
        <p:spPr/>
        <p:txBody>
          <a:bodyPr/>
          <a:lstStyle/>
          <a:p>
            <a:pPr eaLnBrk="1" hangingPunct="1"/>
            <a:r>
              <a:rPr lang="zh-CN" altLang="en-US" smtClean="0"/>
              <a:t>四、按计算机的规模分类</a:t>
            </a:r>
          </a:p>
        </p:txBody>
      </p:sp>
      <p:sp>
        <p:nvSpPr>
          <p:cNvPr id="28676" name="Rectangle 3"/>
          <p:cNvSpPr>
            <a:spLocks noGrp="1" noChangeArrowheads="1"/>
          </p:cNvSpPr>
          <p:nvPr>
            <p:ph type="body" idx="1"/>
          </p:nvPr>
        </p:nvSpPr>
        <p:spPr>
          <a:xfrm>
            <a:off x="157163" y="1052513"/>
            <a:ext cx="8159750" cy="5256212"/>
          </a:xfrm>
          <a:noFill/>
        </p:spPr>
        <p:txBody>
          <a:bodyPr/>
          <a:lstStyle/>
          <a:p>
            <a:pPr marL="381000" indent="-381000" eaLnBrk="1" hangingPunct="1">
              <a:lnSpc>
                <a:spcPct val="80000"/>
              </a:lnSpc>
            </a:pPr>
            <a:r>
              <a:rPr lang="en-US" altLang="zh-CN" sz="2400" smtClean="0">
                <a:solidFill>
                  <a:srgbClr val="FF0000"/>
                </a:solidFill>
              </a:rPr>
              <a:t>1</a:t>
            </a:r>
            <a:r>
              <a:rPr lang="zh-CN" altLang="en-US" sz="2400" smtClean="0">
                <a:solidFill>
                  <a:srgbClr val="FF0000"/>
                </a:solidFill>
              </a:rPr>
              <a:t>、巨型计算机</a:t>
            </a:r>
          </a:p>
          <a:p>
            <a:pPr marL="838200" lvl="1" indent="-381000" eaLnBrk="1" hangingPunct="1">
              <a:lnSpc>
                <a:spcPct val="80000"/>
              </a:lnSpc>
            </a:pPr>
            <a:r>
              <a:rPr lang="zh-CN" altLang="en-US" smtClean="0"/>
              <a:t>运算速度快、存储容量大，价格相当昂贵，主要用于复杂、尖端的科学研究领域，特别是军事科学计算。</a:t>
            </a:r>
          </a:p>
          <a:p>
            <a:pPr marL="381000" indent="-381000" eaLnBrk="1" hangingPunct="1">
              <a:lnSpc>
                <a:spcPct val="80000"/>
              </a:lnSpc>
            </a:pPr>
            <a:r>
              <a:rPr lang="en-US" altLang="zh-CN" sz="2400" smtClean="0">
                <a:solidFill>
                  <a:srgbClr val="FF0000"/>
                </a:solidFill>
              </a:rPr>
              <a:t>2</a:t>
            </a:r>
            <a:r>
              <a:rPr lang="zh-CN" altLang="en-US" sz="2400" smtClean="0">
                <a:solidFill>
                  <a:srgbClr val="FF0000"/>
                </a:solidFill>
              </a:rPr>
              <a:t>、大</a:t>
            </a:r>
            <a:r>
              <a:rPr lang="en-US" altLang="zh-CN" sz="2400" smtClean="0">
                <a:solidFill>
                  <a:srgbClr val="FF0000"/>
                </a:solidFill>
              </a:rPr>
              <a:t>/</a:t>
            </a:r>
            <a:r>
              <a:rPr lang="zh-CN" altLang="en-US" sz="2400" smtClean="0">
                <a:solidFill>
                  <a:srgbClr val="FF0000"/>
                </a:solidFill>
              </a:rPr>
              <a:t>中型计算机</a:t>
            </a:r>
          </a:p>
          <a:p>
            <a:pPr marL="838200" lvl="1" indent="-381000" eaLnBrk="1" hangingPunct="1">
              <a:lnSpc>
                <a:spcPct val="80000"/>
              </a:lnSpc>
            </a:pPr>
            <a:r>
              <a:rPr lang="zh-CN" altLang="en-US" smtClean="0"/>
              <a:t>通用性能好、外部设备负载能力强、处理速度快。它有完善的指令系统，丰富的外部设备和功能齐全的软件系统，并允许多个用户同时使用。主要用于科学计算、数据处理或做网络服务器。</a:t>
            </a:r>
          </a:p>
          <a:p>
            <a:pPr marL="381000" indent="-381000" eaLnBrk="1" hangingPunct="1">
              <a:lnSpc>
                <a:spcPct val="80000"/>
              </a:lnSpc>
            </a:pPr>
            <a:r>
              <a:rPr lang="en-US" altLang="zh-CN" sz="2400" smtClean="0">
                <a:solidFill>
                  <a:srgbClr val="FF0000"/>
                </a:solidFill>
              </a:rPr>
              <a:t>3</a:t>
            </a:r>
            <a:r>
              <a:rPr lang="zh-CN" altLang="en-US" sz="2400" smtClean="0">
                <a:solidFill>
                  <a:srgbClr val="FF0000"/>
                </a:solidFill>
              </a:rPr>
              <a:t>、小型计算机</a:t>
            </a:r>
          </a:p>
          <a:p>
            <a:pPr marL="838200" lvl="1" indent="-381000" eaLnBrk="1" hangingPunct="1">
              <a:lnSpc>
                <a:spcPct val="80000"/>
              </a:lnSpc>
            </a:pPr>
            <a:r>
              <a:rPr lang="zh-CN" altLang="en-US" smtClean="0"/>
              <a:t>具有规模较小、结构简单、成本较低、操作简单、易于维护、与外部设备连接容易等特点。</a:t>
            </a:r>
          </a:p>
          <a:p>
            <a:pPr marL="381000" indent="-381000" eaLnBrk="1" hangingPunct="1">
              <a:lnSpc>
                <a:spcPct val="80000"/>
              </a:lnSpc>
            </a:pPr>
            <a:r>
              <a:rPr lang="en-US" altLang="zh-CN" sz="2400" smtClean="0">
                <a:solidFill>
                  <a:srgbClr val="FF0000"/>
                </a:solidFill>
              </a:rPr>
              <a:t>4</a:t>
            </a:r>
            <a:r>
              <a:rPr lang="zh-CN" altLang="en-US" sz="2400" smtClean="0">
                <a:solidFill>
                  <a:srgbClr val="FF0000"/>
                </a:solidFill>
              </a:rPr>
              <a:t>、微型计算机：简称微机</a:t>
            </a:r>
          </a:p>
          <a:p>
            <a:pPr marL="838200" lvl="1" indent="-381000" eaLnBrk="1" hangingPunct="1">
              <a:lnSpc>
                <a:spcPct val="80000"/>
              </a:lnSpc>
            </a:pPr>
            <a:r>
              <a:rPr lang="zh-CN" altLang="en-US" smtClean="0"/>
              <a:t>以运算器和控制器为核心，加上由大规模集成电路制作的存储器、输入</a:t>
            </a:r>
            <a:r>
              <a:rPr lang="en-US" altLang="zh-CN" smtClean="0"/>
              <a:t>/</a:t>
            </a:r>
            <a:r>
              <a:rPr lang="zh-CN" altLang="en-US" smtClean="0"/>
              <a:t>输出接口和系统总线，构成了体积小、结构紧凑、价格低但又具有一定功能的计算机。</a:t>
            </a:r>
            <a:endParaRPr lang="zh-CN" alt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7568DD8-AB0B-4B0D-998E-5D7B567FC2C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29</a:t>
            </a:fld>
            <a:endParaRPr lang="en-US" altLang="zh-CN" sz="1000" b="0">
              <a:solidFill>
                <a:schemeClr val="bg1"/>
              </a:solidFill>
              <a:latin typeface="Verdana" panose="020B0604030504040204" pitchFamily="34" charset="0"/>
              <a:ea typeface="宋体" panose="02010600030101010101" pitchFamily="2" charset="-122"/>
            </a:endParaRPr>
          </a:p>
        </p:txBody>
      </p:sp>
      <p:grpSp>
        <p:nvGrpSpPr>
          <p:cNvPr id="29699" name="Group 86"/>
          <p:cNvGrpSpPr>
            <a:grpSpLocks/>
          </p:cNvGrpSpPr>
          <p:nvPr/>
        </p:nvGrpSpPr>
        <p:grpSpPr bwMode="auto">
          <a:xfrm>
            <a:off x="827088" y="1196975"/>
            <a:ext cx="6781800" cy="4114800"/>
            <a:chOff x="521" y="981"/>
            <a:chExt cx="4272" cy="2592"/>
          </a:xfrm>
        </p:grpSpPr>
        <p:sp>
          <p:nvSpPr>
            <p:cNvPr id="29702" name="AutoShape 48"/>
            <p:cNvSpPr>
              <a:spLocks noChangeArrowheads="1"/>
            </p:cNvSpPr>
            <p:nvPr/>
          </p:nvSpPr>
          <p:spPr bwMode="auto">
            <a:xfrm>
              <a:off x="2098" y="2133"/>
              <a:ext cx="1159" cy="144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FFFFFF">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latin typeface="Arial" panose="020B0604020202020204" pitchFamily="34" charset="0"/>
                </a:rPr>
                <a:t>将运算器、控制器、存储器和输入</a:t>
              </a:r>
              <a:r>
                <a:rPr lang="en-US" altLang="zh-CN" sz="2000">
                  <a:latin typeface="Arial" panose="020B0604020202020204" pitchFamily="34" charset="0"/>
                </a:rPr>
                <a:t>/</a:t>
              </a:r>
              <a:r>
                <a:rPr lang="zh-CN" altLang="en-US" sz="2000">
                  <a:latin typeface="Arial" panose="020B0604020202020204" pitchFamily="34" charset="0"/>
                </a:rPr>
                <a:t>输出接口集成在一块芯片中</a:t>
              </a:r>
            </a:p>
          </p:txBody>
        </p:sp>
        <p:sp>
          <p:nvSpPr>
            <p:cNvPr id="29703" name="AutoShape 49"/>
            <p:cNvSpPr>
              <a:spLocks noChangeArrowheads="1"/>
            </p:cNvSpPr>
            <p:nvPr/>
          </p:nvSpPr>
          <p:spPr bwMode="auto">
            <a:xfrm>
              <a:off x="521" y="2133"/>
              <a:ext cx="1152" cy="144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latin typeface="Arial" panose="020B0604020202020204" pitchFamily="34" charset="0"/>
                </a:rPr>
                <a:t>所有器件制作在一块印刷线路板上</a:t>
              </a:r>
              <a:endParaRPr lang="zh-CN" altLang="en-US" sz="2000" b="0">
                <a:latin typeface="Verdana" panose="020B0604030504040204" pitchFamily="34" charset="0"/>
                <a:ea typeface="宋体" panose="02010600030101010101" pitchFamily="2" charset="-122"/>
              </a:endParaRPr>
            </a:p>
          </p:txBody>
        </p:sp>
        <p:sp>
          <p:nvSpPr>
            <p:cNvPr id="29704" name="AutoShape 50"/>
            <p:cNvSpPr>
              <a:spLocks noChangeArrowheads="1"/>
            </p:cNvSpPr>
            <p:nvPr/>
          </p:nvSpPr>
          <p:spPr bwMode="auto">
            <a:xfrm>
              <a:off x="3689" y="2133"/>
              <a:ext cx="1104" cy="144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latin typeface="Arial" panose="020B0604020202020204" pitchFamily="34" charset="0"/>
                </a:rPr>
                <a:t>以微机为核心，再配以相应的外部设备、电源、辅助电路和控制微机工作的软件</a:t>
              </a:r>
            </a:p>
          </p:txBody>
        </p:sp>
        <p:sp>
          <p:nvSpPr>
            <p:cNvPr id="29705" name="AutoShape 51"/>
            <p:cNvSpPr>
              <a:spLocks noChangeArrowheads="1"/>
            </p:cNvSpPr>
            <p:nvPr/>
          </p:nvSpPr>
          <p:spPr bwMode="gray">
            <a:xfrm>
              <a:off x="1738" y="1374"/>
              <a:ext cx="252" cy="283"/>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06" name="AutoShape 52"/>
            <p:cNvSpPr>
              <a:spLocks noChangeArrowheads="1"/>
            </p:cNvSpPr>
            <p:nvPr/>
          </p:nvSpPr>
          <p:spPr bwMode="gray">
            <a:xfrm>
              <a:off x="3289" y="1374"/>
              <a:ext cx="251" cy="283"/>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93237" name="Oval 53"/>
            <p:cNvSpPr>
              <a:spLocks noChangeArrowheads="1"/>
            </p:cNvSpPr>
            <p:nvPr/>
          </p:nvSpPr>
          <p:spPr bwMode="gray">
            <a:xfrm>
              <a:off x="3672" y="984"/>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93238" name="Oval 54"/>
            <p:cNvSpPr>
              <a:spLocks noChangeArrowheads="1"/>
            </p:cNvSpPr>
            <p:nvPr/>
          </p:nvSpPr>
          <p:spPr bwMode="gray">
            <a:xfrm>
              <a:off x="3672" y="984"/>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93239" name="Oval 55"/>
            <p:cNvSpPr>
              <a:spLocks noChangeArrowheads="1"/>
            </p:cNvSpPr>
            <p:nvPr/>
          </p:nvSpPr>
          <p:spPr bwMode="gray">
            <a:xfrm>
              <a:off x="3742" y="1054"/>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93240" name="Oval 56"/>
            <p:cNvSpPr>
              <a:spLocks noChangeArrowheads="1"/>
            </p:cNvSpPr>
            <p:nvPr/>
          </p:nvSpPr>
          <p:spPr bwMode="gray">
            <a:xfrm>
              <a:off x="3758" y="1059"/>
              <a:ext cx="933" cy="924"/>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29711" name="Oval 57"/>
            <p:cNvSpPr>
              <a:spLocks noChangeArrowheads="1"/>
            </p:cNvSpPr>
            <p:nvPr/>
          </p:nvSpPr>
          <p:spPr bwMode="gray">
            <a:xfrm>
              <a:off x="3792" y="1099"/>
              <a:ext cx="841"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93242" name="Oval 58"/>
            <p:cNvSpPr>
              <a:spLocks noChangeArrowheads="1"/>
            </p:cNvSpPr>
            <p:nvPr/>
          </p:nvSpPr>
          <p:spPr bwMode="gray">
            <a:xfrm>
              <a:off x="569" y="981"/>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93243" name="Oval 59"/>
            <p:cNvSpPr>
              <a:spLocks noChangeArrowheads="1"/>
            </p:cNvSpPr>
            <p:nvPr/>
          </p:nvSpPr>
          <p:spPr bwMode="gray">
            <a:xfrm>
              <a:off x="569" y="981"/>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93244" name="Oval 60"/>
            <p:cNvSpPr>
              <a:spLocks noChangeArrowheads="1"/>
            </p:cNvSpPr>
            <p:nvPr/>
          </p:nvSpPr>
          <p:spPr bwMode="gray">
            <a:xfrm>
              <a:off x="639" y="1050"/>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93245" name="Oval 61"/>
            <p:cNvSpPr>
              <a:spLocks noChangeArrowheads="1"/>
            </p:cNvSpPr>
            <p:nvPr/>
          </p:nvSpPr>
          <p:spPr bwMode="gray">
            <a:xfrm>
              <a:off x="640" y="1052"/>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29716" name="Oval 62"/>
            <p:cNvSpPr>
              <a:spLocks noChangeArrowheads="1"/>
            </p:cNvSpPr>
            <p:nvPr/>
          </p:nvSpPr>
          <p:spPr bwMode="gray">
            <a:xfrm>
              <a:off x="686" y="1097"/>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29717" name="Group 63"/>
            <p:cNvGrpSpPr>
              <a:grpSpLocks/>
            </p:cNvGrpSpPr>
            <p:nvPr/>
          </p:nvGrpSpPr>
          <p:grpSpPr bwMode="auto">
            <a:xfrm>
              <a:off x="699" y="1109"/>
              <a:ext cx="813" cy="805"/>
              <a:chOff x="4166" y="1706"/>
              <a:chExt cx="1252" cy="1252"/>
            </a:xfrm>
          </p:grpSpPr>
          <p:sp>
            <p:nvSpPr>
              <p:cNvPr id="29736" name="Oval 6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7" name="Oval 6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8" name="Oval 6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9" name="Oval 6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93252" name="Oval 68"/>
            <p:cNvSpPr>
              <a:spLocks noChangeArrowheads="1"/>
            </p:cNvSpPr>
            <p:nvPr/>
          </p:nvSpPr>
          <p:spPr bwMode="gray">
            <a:xfrm>
              <a:off x="2121" y="984"/>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93253" name="Oval 69"/>
            <p:cNvSpPr>
              <a:spLocks noChangeArrowheads="1"/>
            </p:cNvSpPr>
            <p:nvPr/>
          </p:nvSpPr>
          <p:spPr bwMode="gray">
            <a:xfrm>
              <a:off x="2121" y="984"/>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黑体" pitchFamily="2" charset="-122"/>
                <a:ea typeface="黑体" pitchFamily="2" charset="-122"/>
              </a:endParaRPr>
            </a:p>
          </p:txBody>
        </p:sp>
        <p:sp>
          <p:nvSpPr>
            <p:cNvPr id="93254" name="Oval 70"/>
            <p:cNvSpPr>
              <a:spLocks noChangeArrowheads="1"/>
            </p:cNvSpPr>
            <p:nvPr/>
          </p:nvSpPr>
          <p:spPr bwMode="gray">
            <a:xfrm>
              <a:off x="2191" y="1054"/>
              <a:ext cx="933" cy="92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93255" name="Oval 71"/>
            <p:cNvSpPr>
              <a:spLocks noChangeArrowheads="1"/>
            </p:cNvSpPr>
            <p:nvPr/>
          </p:nvSpPr>
          <p:spPr bwMode="gray">
            <a:xfrm>
              <a:off x="2192" y="1055"/>
              <a:ext cx="933" cy="92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黑体" pitchFamily="2" charset="-122"/>
                <a:ea typeface="黑体" pitchFamily="2" charset="-122"/>
              </a:endParaRPr>
            </a:p>
          </p:txBody>
        </p:sp>
        <p:sp>
          <p:nvSpPr>
            <p:cNvPr id="29722" name="Oval 72"/>
            <p:cNvSpPr>
              <a:spLocks noChangeArrowheads="1"/>
            </p:cNvSpPr>
            <p:nvPr/>
          </p:nvSpPr>
          <p:spPr bwMode="gray">
            <a:xfrm>
              <a:off x="2237" y="1099"/>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29723" name="Group 73"/>
            <p:cNvGrpSpPr>
              <a:grpSpLocks/>
            </p:cNvGrpSpPr>
            <p:nvPr/>
          </p:nvGrpSpPr>
          <p:grpSpPr bwMode="auto">
            <a:xfrm>
              <a:off x="2251" y="1109"/>
              <a:ext cx="813" cy="805"/>
              <a:chOff x="4166" y="1706"/>
              <a:chExt cx="1252" cy="1252"/>
            </a:xfrm>
          </p:grpSpPr>
          <p:sp>
            <p:nvSpPr>
              <p:cNvPr id="29732" name="Oval 7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3" name="Oval 7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4" name="Oval 7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5" name="Oval 7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grpSp>
          <p:nvGrpSpPr>
            <p:cNvPr id="29724" name="Group 78"/>
            <p:cNvGrpSpPr>
              <a:grpSpLocks/>
            </p:cNvGrpSpPr>
            <p:nvPr/>
          </p:nvGrpSpPr>
          <p:grpSpPr bwMode="auto">
            <a:xfrm>
              <a:off x="3807" y="1109"/>
              <a:ext cx="814" cy="805"/>
              <a:chOff x="4166" y="1706"/>
              <a:chExt cx="1252" cy="1252"/>
            </a:xfrm>
          </p:grpSpPr>
          <p:sp>
            <p:nvSpPr>
              <p:cNvPr id="29728" name="Oval 7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29" name="Oval 8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0" name="Oval 8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9731" name="Oval 8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29725" name="Text Box 83"/>
            <p:cNvSpPr txBox="1">
              <a:spLocks noChangeArrowheads="1"/>
            </p:cNvSpPr>
            <p:nvPr/>
          </p:nvSpPr>
          <p:spPr bwMode="gray">
            <a:xfrm>
              <a:off x="761" y="1333"/>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单板机</a:t>
              </a:r>
            </a:p>
          </p:txBody>
        </p:sp>
        <p:sp>
          <p:nvSpPr>
            <p:cNvPr id="29726" name="Text Box 84"/>
            <p:cNvSpPr txBox="1">
              <a:spLocks noChangeArrowheads="1"/>
            </p:cNvSpPr>
            <p:nvPr/>
          </p:nvSpPr>
          <p:spPr bwMode="gray">
            <a:xfrm>
              <a:off x="2316" y="1333"/>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单片机</a:t>
              </a:r>
            </a:p>
          </p:txBody>
        </p:sp>
        <p:sp>
          <p:nvSpPr>
            <p:cNvPr id="29727" name="Text Box 85"/>
            <p:cNvSpPr txBox="1">
              <a:spLocks noChangeArrowheads="1"/>
            </p:cNvSpPr>
            <p:nvPr/>
          </p:nvSpPr>
          <p:spPr bwMode="gray">
            <a:xfrm>
              <a:off x="3773" y="1311"/>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微型计算</a:t>
              </a:r>
            </a:p>
            <a:p>
              <a:pPr algn="ctr">
                <a:spcBef>
                  <a:spcPct val="0"/>
                </a:spcBef>
                <a:buClrTx/>
                <a:buFontTx/>
                <a:buNone/>
              </a:pPr>
              <a:r>
                <a:rPr lang="zh-CN" altLang="en-US" sz="2400">
                  <a:latin typeface="Arial" panose="020B0604020202020204" pitchFamily="34" charset="0"/>
                </a:rPr>
                <a:t>机系统</a:t>
              </a:r>
            </a:p>
          </p:txBody>
        </p:sp>
      </p:grpSp>
      <p:sp>
        <p:nvSpPr>
          <p:cNvPr id="29700" name="Rectangle 87"/>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3200">
                <a:solidFill>
                  <a:schemeClr val="bg1"/>
                </a:solidFill>
              </a:rPr>
              <a:t>四、按计算机的规模分类</a:t>
            </a:r>
          </a:p>
        </p:txBody>
      </p:sp>
      <p:sp>
        <p:nvSpPr>
          <p:cNvPr id="93272" name="Rectangle 88"/>
          <p:cNvSpPr>
            <a:spLocks noChangeArrowheads="1"/>
          </p:cNvSpPr>
          <p:nvPr/>
        </p:nvSpPr>
        <p:spPr bwMode="auto">
          <a:xfrm>
            <a:off x="395288" y="5373688"/>
            <a:ext cx="7705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a:latin typeface="Arial" panose="020B0604020202020204" pitchFamily="34" charset="0"/>
              </a:rPr>
              <a:t>目前，</a:t>
            </a:r>
            <a:r>
              <a:rPr lang="zh-CN" altLang="en-US" sz="2400">
                <a:solidFill>
                  <a:srgbClr val="008000"/>
                </a:solidFill>
                <a:latin typeface="Arial" panose="020B0604020202020204" pitchFamily="34" charset="0"/>
              </a:rPr>
              <a:t>微型计算机与工作站、小型计算机乃至中、大型机之间的界限已经愈来愈模糊。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3272"/>
                                        </p:tgtEl>
                                        <p:attrNameLst>
                                          <p:attrName>style.visibility</p:attrName>
                                        </p:attrNameLst>
                                      </p:cBhvr>
                                      <p:to>
                                        <p:strVal val="visible"/>
                                      </p:to>
                                    </p:set>
                                    <p:anim to="" calcmode="lin" valueType="num">
                                      <p:cBhvr>
                                        <p:cTn id="7" dur="1" fill="hold"/>
                                        <p:tgtEl>
                                          <p:spTgt spid="932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4F1BD40-78DD-4703-BFDB-363F9505FD8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099" name="Rectangle 2"/>
          <p:cNvSpPr>
            <a:spLocks noGrp="1" noChangeArrowheads="1"/>
          </p:cNvSpPr>
          <p:nvPr>
            <p:ph type="title"/>
          </p:nvPr>
        </p:nvSpPr>
        <p:spPr/>
        <p:txBody>
          <a:bodyPr/>
          <a:lstStyle/>
          <a:p>
            <a:pPr eaLnBrk="1" hangingPunct="1"/>
            <a:r>
              <a:rPr lang="en-US" altLang="zh-CN" smtClean="0"/>
              <a:t>《</a:t>
            </a:r>
            <a:r>
              <a:rPr lang="zh-CN" altLang="en-US" smtClean="0"/>
              <a:t>计算机组成原理</a:t>
            </a:r>
            <a:r>
              <a:rPr lang="en-US" altLang="zh-CN" smtClean="0"/>
              <a:t>》</a:t>
            </a:r>
            <a:r>
              <a:rPr lang="zh-CN" altLang="en-US" smtClean="0"/>
              <a:t>课程</a:t>
            </a:r>
          </a:p>
        </p:txBody>
      </p:sp>
      <p:sp>
        <p:nvSpPr>
          <p:cNvPr id="4100" name="Rectangle 3"/>
          <p:cNvSpPr>
            <a:spLocks noGrp="1" noChangeArrowheads="1"/>
          </p:cNvSpPr>
          <p:nvPr>
            <p:ph type="body" idx="1"/>
          </p:nvPr>
        </p:nvSpPr>
        <p:spPr>
          <a:xfrm>
            <a:off x="374650" y="1052513"/>
            <a:ext cx="8013700" cy="4464050"/>
          </a:xfrm>
        </p:spPr>
        <p:txBody>
          <a:bodyPr/>
          <a:lstStyle/>
          <a:p>
            <a:pPr marL="439738" indent="-439738" algn="just" eaLnBrk="1" hangingPunct="1"/>
            <a:r>
              <a:rPr lang="zh-CN" altLang="en-US" sz="3200" dirty="0" smtClean="0">
                <a:solidFill>
                  <a:srgbClr val="FF0000"/>
                </a:solidFill>
              </a:rPr>
              <a:t>课程任务：</a:t>
            </a:r>
          </a:p>
        </p:txBody>
      </p:sp>
      <p:grpSp>
        <p:nvGrpSpPr>
          <p:cNvPr id="196612" name="Group 4"/>
          <p:cNvGrpSpPr>
            <a:grpSpLocks/>
          </p:cNvGrpSpPr>
          <p:nvPr/>
        </p:nvGrpSpPr>
        <p:grpSpPr bwMode="auto">
          <a:xfrm>
            <a:off x="900113" y="1773238"/>
            <a:ext cx="2087562" cy="3500437"/>
            <a:chOff x="720" y="1296"/>
            <a:chExt cx="1367" cy="2542"/>
          </a:xfrm>
        </p:grpSpPr>
        <p:sp>
          <p:nvSpPr>
            <p:cNvPr id="4132" name="AutoShape 5"/>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3" name="AutoShape 6"/>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4" name="AutoShape 7"/>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5" name="AutoShape 8"/>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6" name="AutoShape 9"/>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7" name="AutoShape 10"/>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4138" name="Group 11"/>
            <p:cNvGrpSpPr>
              <a:grpSpLocks/>
            </p:cNvGrpSpPr>
            <p:nvPr/>
          </p:nvGrpSpPr>
          <p:grpSpPr bwMode="auto">
            <a:xfrm>
              <a:off x="1189" y="1296"/>
              <a:ext cx="405" cy="405"/>
              <a:chOff x="1289" y="582"/>
              <a:chExt cx="668" cy="668"/>
            </a:xfrm>
          </p:grpSpPr>
          <p:sp>
            <p:nvSpPr>
              <p:cNvPr id="4141" name="Oval 12"/>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lIns="0" rIns="0"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42" name="Oval 13"/>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43" name="Oval 14"/>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44" name="Oval 15"/>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45" name="Oval 16"/>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4139" name="Text Box 17"/>
            <p:cNvSpPr txBox="1">
              <a:spLocks noChangeArrowheads="1"/>
            </p:cNvSpPr>
            <p:nvPr/>
          </p:nvSpPr>
          <p:spPr bwMode="gray">
            <a:xfrm>
              <a:off x="1336" y="1340"/>
              <a:ext cx="10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400">
                  <a:solidFill>
                    <a:srgbClr val="000000"/>
                  </a:solidFill>
                </a:rPr>
                <a:t>1</a:t>
              </a:r>
              <a:endParaRPr lang="en-US" altLang="zh-CN" sz="2400"/>
            </a:p>
          </p:txBody>
        </p:sp>
        <p:sp>
          <p:nvSpPr>
            <p:cNvPr id="4140" name="Text Box 18"/>
            <p:cNvSpPr txBox="1">
              <a:spLocks noChangeArrowheads="1"/>
            </p:cNvSpPr>
            <p:nvPr/>
          </p:nvSpPr>
          <p:spPr bwMode="gray">
            <a:xfrm>
              <a:off x="767" y="1776"/>
              <a:ext cx="1298" cy="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dirty="0">
                  <a:solidFill>
                    <a:srgbClr val="000000"/>
                  </a:solidFill>
                </a:rPr>
                <a:t>掌握</a:t>
              </a:r>
              <a:r>
                <a:rPr lang="zh-CN" altLang="en-US" sz="2400" dirty="0">
                  <a:solidFill>
                    <a:srgbClr val="FF0000"/>
                  </a:solidFill>
                </a:rPr>
                <a:t>计算机硬件系统各组成部件</a:t>
              </a:r>
              <a:r>
                <a:rPr lang="zh-CN" altLang="en-US" sz="2400" dirty="0">
                  <a:solidFill>
                    <a:srgbClr val="000000"/>
                  </a:solidFill>
                </a:rPr>
                <a:t>的工作原理、逻辑实现、设计思想</a:t>
              </a:r>
            </a:p>
          </p:txBody>
        </p:sp>
      </p:grpSp>
      <p:grpSp>
        <p:nvGrpSpPr>
          <p:cNvPr id="196627" name="Group 19"/>
          <p:cNvGrpSpPr>
            <a:grpSpLocks/>
          </p:cNvGrpSpPr>
          <p:nvPr/>
        </p:nvGrpSpPr>
        <p:grpSpPr bwMode="auto">
          <a:xfrm>
            <a:off x="3333750" y="1773238"/>
            <a:ext cx="1831975" cy="3500437"/>
            <a:chOff x="2208" y="1296"/>
            <a:chExt cx="1365" cy="2542"/>
          </a:xfrm>
        </p:grpSpPr>
        <p:sp>
          <p:nvSpPr>
            <p:cNvPr id="4119" name="AutoShape 20"/>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0" name="AutoShape 21"/>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1" name="AutoShape 22"/>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2" name="AutoShape 23"/>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3" name="Oval 24"/>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4" name="Oval 25"/>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5" name="Oval 26"/>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6" name="Oval 27"/>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7" name="Oval 28"/>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28" name="Text Box 29"/>
            <p:cNvSpPr txBox="1">
              <a:spLocks noChangeArrowheads="1"/>
            </p:cNvSpPr>
            <p:nvPr/>
          </p:nvSpPr>
          <p:spPr bwMode="gray">
            <a:xfrm>
              <a:off x="2750" y="1340"/>
              <a:ext cx="252"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400">
                  <a:solidFill>
                    <a:srgbClr val="000000"/>
                  </a:solidFill>
                </a:rPr>
                <a:t>2</a:t>
              </a:r>
              <a:endParaRPr lang="en-US" altLang="zh-CN" sz="2400"/>
            </a:p>
          </p:txBody>
        </p:sp>
        <p:sp>
          <p:nvSpPr>
            <p:cNvPr id="4129" name="Text Box 30"/>
            <p:cNvSpPr txBox="1">
              <a:spLocks noChangeArrowheads="1"/>
            </p:cNvSpPr>
            <p:nvPr/>
          </p:nvSpPr>
          <p:spPr bwMode="gray">
            <a:xfrm>
              <a:off x="2256" y="1776"/>
              <a:ext cx="1296"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dirty="0">
                  <a:solidFill>
                    <a:srgbClr val="000000"/>
                  </a:solidFill>
                </a:rPr>
                <a:t>理解各部件联结成</a:t>
              </a:r>
              <a:r>
                <a:rPr lang="zh-CN" altLang="en-US" sz="2400" dirty="0">
                  <a:solidFill>
                    <a:srgbClr val="FF0000"/>
                  </a:solidFill>
                </a:rPr>
                <a:t>整机</a:t>
              </a:r>
              <a:r>
                <a:rPr lang="zh-CN" altLang="en-US" sz="2400" dirty="0">
                  <a:solidFill>
                    <a:srgbClr val="000000"/>
                  </a:solidFill>
                </a:rPr>
                <a:t>并协调运转的方法。</a:t>
              </a:r>
            </a:p>
          </p:txBody>
        </p:sp>
        <p:sp>
          <p:nvSpPr>
            <p:cNvPr id="4130" name="AutoShape 31"/>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31" name="AutoShape 32"/>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grpSp>
        <p:nvGrpSpPr>
          <p:cNvPr id="196641" name="Group 33"/>
          <p:cNvGrpSpPr>
            <a:grpSpLocks/>
          </p:cNvGrpSpPr>
          <p:nvPr/>
        </p:nvGrpSpPr>
        <p:grpSpPr bwMode="auto">
          <a:xfrm>
            <a:off x="5689600" y="1773238"/>
            <a:ext cx="1835150" cy="3500437"/>
            <a:chOff x="3692" y="1296"/>
            <a:chExt cx="1367" cy="2542"/>
          </a:xfrm>
        </p:grpSpPr>
        <p:sp>
          <p:nvSpPr>
            <p:cNvPr id="4105" name="AutoShape 34"/>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06" name="AutoShape 35"/>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07" name="AutoShape 36"/>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08" name="AutoShape 37"/>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nvGrpSpPr>
            <p:cNvPr id="4109" name="Group 38"/>
            <p:cNvGrpSpPr>
              <a:grpSpLocks/>
            </p:cNvGrpSpPr>
            <p:nvPr/>
          </p:nvGrpSpPr>
          <p:grpSpPr bwMode="auto">
            <a:xfrm>
              <a:off x="4165" y="1296"/>
              <a:ext cx="405" cy="405"/>
              <a:chOff x="1289" y="582"/>
              <a:chExt cx="668" cy="668"/>
            </a:xfrm>
          </p:grpSpPr>
          <p:sp>
            <p:nvSpPr>
              <p:cNvPr id="4114" name="Oval 39"/>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15" name="Oval 4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16" name="Oval 4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17" name="Oval 4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18" name="Oval 4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4110" name="Text Box 44"/>
            <p:cNvSpPr txBox="1">
              <a:spLocks noChangeArrowheads="1"/>
            </p:cNvSpPr>
            <p:nvPr/>
          </p:nvSpPr>
          <p:spPr bwMode="gray">
            <a:xfrm>
              <a:off x="4237" y="1340"/>
              <a:ext cx="252"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2400">
                  <a:solidFill>
                    <a:srgbClr val="000000"/>
                  </a:solidFill>
                </a:rPr>
                <a:t>3</a:t>
              </a:r>
            </a:p>
          </p:txBody>
        </p:sp>
        <p:sp>
          <p:nvSpPr>
            <p:cNvPr id="4111" name="Text Box 45"/>
            <p:cNvSpPr txBox="1">
              <a:spLocks noChangeArrowheads="1"/>
            </p:cNvSpPr>
            <p:nvPr/>
          </p:nvSpPr>
          <p:spPr bwMode="gray">
            <a:xfrm>
              <a:off x="3745" y="1776"/>
              <a:ext cx="1296" cy="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dirty="0">
                  <a:solidFill>
                    <a:srgbClr val="000000"/>
                  </a:solidFill>
                </a:rPr>
                <a:t>了解当代计算机系统的</a:t>
              </a:r>
              <a:r>
                <a:rPr lang="zh-CN" altLang="en-US" sz="2400" dirty="0">
                  <a:solidFill>
                    <a:srgbClr val="FF0000"/>
                  </a:solidFill>
                </a:rPr>
                <a:t>新技术和新成果</a:t>
              </a:r>
            </a:p>
          </p:txBody>
        </p:sp>
        <p:sp>
          <p:nvSpPr>
            <p:cNvPr id="4112" name="AutoShape 46"/>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113" name="AutoShape 47"/>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grpSp>
      <p:sp>
        <p:nvSpPr>
          <p:cNvPr id="196656" name="Text Box 48"/>
          <p:cNvSpPr txBox="1">
            <a:spLocks noChangeArrowheads="1"/>
          </p:cNvSpPr>
          <p:nvPr/>
        </p:nvSpPr>
        <p:spPr bwMode="gray">
          <a:xfrm>
            <a:off x="395288" y="5445125"/>
            <a:ext cx="8064500" cy="860425"/>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i="1">
                <a:solidFill>
                  <a:srgbClr val="FF0000"/>
                </a:solidFill>
                <a:effectLst>
                  <a:outerShdw blurRad="38100" dist="38100" dir="2700000" algn="tl">
                    <a:srgbClr val="000000"/>
                  </a:outerShdw>
                </a:effectLst>
                <a:latin typeface="黑体" pitchFamily="2" charset="-122"/>
                <a:ea typeface="黑体" pitchFamily="2" charset="-122"/>
              </a:rPr>
              <a:t>核心：计算机工作的过程就是循环往复地取指令、分析指令、执行指令的过程。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 to="" calcmode="lin" valueType="num">
                                      <p:cBhvr>
                                        <p:cTn id="7" dur="1" fill="hold"/>
                                        <p:tgtEl>
                                          <p:spTgt spid="19661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96627"/>
                                        </p:tgtEl>
                                        <p:attrNameLst>
                                          <p:attrName>style.visibility</p:attrName>
                                        </p:attrNameLst>
                                      </p:cBhvr>
                                      <p:to>
                                        <p:strVal val="visible"/>
                                      </p:to>
                                    </p:set>
                                    <p:anim to="" calcmode="lin" valueType="num">
                                      <p:cBhvr>
                                        <p:cTn id="12" dur="1" fill="hold"/>
                                        <p:tgtEl>
                                          <p:spTgt spid="19662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96641"/>
                                        </p:tgtEl>
                                        <p:attrNameLst>
                                          <p:attrName>style.visibility</p:attrName>
                                        </p:attrNameLst>
                                      </p:cBhvr>
                                      <p:to>
                                        <p:strVal val="visible"/>
                                      </p:to>
                                    </p:set>
                                    <p:anim to="" calcmode="lin" valueType="num">
                                      <p:cBhvr>
                                        <p:cTn id="17" dur="1" fill="hold"/>
                                        <p:tgtEl>
                                          <p:spTgt spid="19664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6656"/>
                                        </p:tgtEl>
                                        <p:attrNameLst>
                                          <p:attrName>style.visibility</p:attrName>
                                        </p:attrNameLst>
                                      </p:cBhvr>
                                      <p:to>
                                        <p:strVal val="visible"/>
                                      </p:to>
                                    </p:set>
                                    <p:anim to="" calcmode="lin" valueType="num">
                                      <p:cBhvr>
                                        <p:cTn id="22" dur="1" fill="hold"/>
                                        <p:tgtEl>
                                          <p:spTgt spid="1966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E62B49D-001D-4D61-A1DE-CA2EEA53A9C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23" name="Rectangle 2"/>
          <p:cNvSpPr>
            <a:spLocks noGrp="1" noChangeArrowheads="1"/>
          </p:cNvSpPr>
          <p:nvPr>
            <p:ph type="title"/>
          </p:nvPr>
        </p:nvSpPr>
        <p:spPr/>
        <p:txBody>
          <a:bodyPr/>
          <a:lstStyle/>
          <a:p>
            <a:pPr eaLnBrk="1" hangingPunct="1"/>
            <a:r>
              <a:rPr lang="zh-CN" altLang="en-US" smtClean="0"/>
              <a:t>本课程讨论的对象：</a:t>
            </a:r>
          </a:p>
        </p:txBody>
      </p:sp>
      <p:sp>
        <p:nvSpPr>
          <p:cNvPr id="30724" name="Rectangle 3"/>
          <p:cNvSpPr>
            <a:spLocks noGrp="1" noChangeArrowheads="1"/>
          </p:cNvSpPr>
          <p:nvPr>
            <p:ph type="body" idx="1"/>
          </p:nvPr>
        </p:nvSpPr>
        <p:spPr>
          <a:xfrm>
            <a:off x="374650" y="1052513"/>
            <a:ext cx="7797800" cy="4464050"/>
          </a:xfrm>
        </p:spPr>
        <p:txBody>
          <a:bodyPr/>
          <a:lstStyle/>
          <a:p>
            <a:pPr eaLnBrk="1" hangingPunct="1"/>
            <a:r>
              <a:rPr lang="zh-CN" altLang="en-US" sz="3200" smtClean="0">
                <a:solidFill>
                  <a:srgbClr val="CC0000"/>
                </a:solidFill>
              </a:rPr>
              <a:t>电子数字计算机</a:t>
            </a:r>
          </a:p>
          <a:p>
            <a:pPr eaLnBrk="1" hangingPunct="1"/>
            <a:r>
              <a:rPr lang="en-US" altLang="zh-CN" sz="3200" smtClean="0">
                <a:solidFill>
                  <a:srgbClr val="CC0000"/>
                </a:solidFill>
              </a:rPr>
              <a:t>SISD</a:t>
            </a:r>
            <a:r>
              <a:rPr lang="zh-CN" altLang="en-US" sz="3200" smtClean="0">
                <a:solidFill>
                  <a:srgbClr val="CC0000"/>
                </a:solidFill>
              </a:rPr>
              <a:t>计算机</a:t>
            </a:r>
          </a:p>
          <a:p>
            <a:pPr eaLnBrk="1" hangingPunct="1"/>
            <a:r>
              <a:rPr lang="zh-CN" altLang="en-US" sz="3200" smtClean="0">
                <a:solidFill>
                  <a:srgbClr val="CC0000"/>
                </a:solidFill>
              </a:rPr>
              <a:t>冯</a:t>
            </a:r>
            <a:r>
              <a:rPr lang="en-US" altLang="zh-CN" sz="3200" smtClean="0">
                <a:solidFill>
                  <a:srgbClr val="CC0000"/>
                </a:solidFill>
                <a:latin typeface="Arial" panose="020B0604020202020204" pitchFamily="34" charset="0"/>
              </a:rPr>
              <a:t>·</a:t>
            </a:r>
            <a:r>
              <a:rPr lang="zh-CN" altLang="en-US" sz="3200" smtClean="0">
                <a:solidFill>
                  <a:srgbClr val="CC0000"/>
                </a:solidFill>
              </a:rPr>
              <a:t>诺依曼体系结构计算机</a:t>
            </a:r>
          </a:p>
          <a:p>
            <a:pPr eaLnBrk="1" hangingPunct="1"/>
            <a:endParaRPr lang="en-US" altLang="zh-CN" sz="3200" smtClean="0"/>
          </a:p>
        </p:txBody>
      </p:sp>
      <p:pic>
        <p:nvPicPr>
          <p:cNvPr id="183300"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83300"/>
                                        </p:tgtEl>
                                        <p:attrNameLst>
                                          <p:attrName>style.visibility</p:attrName>
                                        </p:attrNameLst>
                                      </p:cBhvr>
                                      <p:to>
                                        <p:strVal val="visible"/>
                                      </p:to>
                                    </p:set>
                                    <p:anim to="" calcmode="lin" valueType="num">
                                      <p:cBhvr>
                                        <p:cTn id="7" dur="1" fill="hold"/>
                                        <p:tgtEl>
                                          <p:spTgt spid="1833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685CCAB-2138-40FD-8C5A-50ED34219F6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1747" name="Rectangle 2"/>
          <p:cNvSpPr>
            <a:spLocks noGrp="1" noChangeArrowheads="1"/>
          </p:cNvSpPr>
          <p:nvPr>
            <p:ph type="title"/>
          </p:nvPr>
        </p:nvSpPr>
        <p:spPr>
          <a:xfrm>
            <a:off x="1173163" y="400050"/>
            <a:ext cx="6646862" cy="533400"/>
          </a:xfrm>
        </p:spPr>
        <p:txBody>
          <a:bodyPr/>
          <a:lstStyle/>
          <a:p>
            <a:pPr eaLnBrk="1" hangingPunct="1"/>
            <a:r>
              <a:rPr lang="zh-CN" altLang="en-US" smtClean="0"/>
              <a:t>五、计算机的性能指标</a:t>
            </a:r>
          </a:p>
        </p:txBody>
      </p:sp>
      <p:sp>
        <p:nvSpPr>
          <p:cNvPr id="31748" name="Rectangle 3"/>
          <p:cNvSpPr>
            <a:spLocks noGrp="1" noChangeArrowheads="1"/>
          </p:cNvSpPr>
          <p:nvPr>
            <p:ph type="body" idx="1"/>
          </p:nvPr>
        </p:nvSpPr>
        <p:spPr/>
        <p:txBody>
          <a:bodyPr/>
          <a:lstStyle/>
          <a:p>
            <a:pPr marL="457200" indent="-457200" eaLnBrk="1" hangingPunct="1">
              <a:lnSpc>
                <a:spcPct val="90000"/>
              </a:lnSpc>
            </a:pPr>
            <a:r>
              <a:rPr lang="en-US" altLang="zh-CN" sz="2400" dirty="0" smtClean="0">
                <a:solidFill>
                  <a:schemeClr val="hlink"/>
                </a:solidFill>
              </a:rPr>
              <a:t>1</a:t>
            </a:r>
            <a:r>
              <a:rPr lang="zh-CN" altLang="en-US" sz="2400" dirty="0" smtClean="0">
                <a:solidFill>
                  <a:schemeClr val="hlink"/>
                </a:solidFill>
              </a:rPr>
              <a:t>、机器字长</a:t>
            </a:r>
          </a:p>
          <a:p>
            <a:pPr marL="914400" lvl="1" indent="-457200" eaLnBrk="1" hangingPunct="1">
              <a:lnSpc>
                <a:spcPct val="90000"/>
              </a:lnSpc>
            </a:pPr>
            <a:r>
              <a:rPr lang="en-US" altLang="zh-CN" dirty="0" smtClean="0"/>
              <a:t>CPU</a:t>
            </a:r>
            <a:r>
              <a:rPr lang="zh-CN" altLang="en-US" dirty="0" smtClean="0"/>
              <a:t>一次能处理的数据位数</a:t>
            </a:r>
          </a:p>
          <a:p>
            <a:pPr marL="457200" indent="-457200" eaLnBrk="1" hangingPunct="1">
              <a:lnSpc>
                <a:spcPct val="90000"/>
              </a:lnSpc>
            </a:pPr>
            <a:r>
              <a:rPr lang="en-US" altLang="zh-CN" sz="2400" dirty="0" smtClean="0">
                <a:solidFill>
                  <a:schemeClr val="hlink"/>
                </a:solidFill>
              </a:rPr>
              <a:t>2</a:t>
            </a:r>
            <a:r>
              <a:rPr lang="zh-CN" altLang="en-US" sz="2400" dirty="0" smtClean="0">
                <a:solidFill>
                  <a:schemeClr val="hlink"/>
                </a:solidFill>
              </a:rPr>
              <a:t>、存储容量</a:t>
            </a:r>
          </a:p>
          <a:p>
            <a:pPr marL="914400" lvl="1" indent="-457200" eaLnBrk="1" hangingPunct="1">
              <a:lnSpc>
                <a:spcPct val="90000"/>
              </a:lnSpc>
            </a:pPr>
            <a:r>
              <a:rPr lang="zh-CN" altLang="en-US" dirty="0" smtClean="0"/>
              <a:t>存储容量</a:t>
            </a:r>
            <a:r>
              <a:rPr lang="en-US" altLang="zh-CN" dirty="0" smtClean="0"/>
              <a:t>=</a:t>
            </a:r>
            <a:r>
              <a:rPr lang="zh-CN" altLang="en-US" dirty="0" smtClean="0"/>
              <a:t>存储单元个数</a:t>
            </a:r>
            <a:r>
              <a:rPr lang="en-US" altLang="zh-CN" dirty="0" smtClean="0"/>
              <a:t>×</a:t>
            </a:r>
            <a:r>
              <a:rPr lang="zh-CN" altLang="en-US" dirty="0" smtClean="0"/>
              <a:t>存储字长</a:t>
            </a:r>
          </a:p>
          <a:p>
            <a:pPr marL="914400" lvl="1" indent="-457200" eaLnBrk="1" hangingPunct="1">
              <a:lnSpc>
                <a:spcPct val="90000"/>
              </a:lnSpc>
            </a:pPr>
            <a:r>
              <a:rPr lang="zh-CN" altLang="en-US" dirty="0" smtClean="0"/>
              <a:t>单位：字节或位	</a:t>
            </a:r>
            <a:r>
              <a:rPr lang="en-US" altLang="zh-CN" dirty="0" smtClean="0"/>
              <a:t>1</a:t>
            </a:r>
            <a:r>
              <a:rPr lang="zh-CN" altLang="en-US" dirty="0" smtClean="0"/>
              <a:t>字节（</a:t>
            </a:r>
            <a:r>
              <a:rPr lang="en-US" altLang="zh-CN" dirty="0" smtClean="0"/>
              <a:t>B</a:t>
            </a:r>
            <a:r>
              <a:rPr lang="zh-CN" altLang="en-US" dirty="0" smtClean="0"/>
              <a:t>）</a:t>
            </a:r>
            <a:r>
              <a:rPr lang="en-US" altLang="zh-CN" dirty="0" smtClean="0"/>
              <a:t>=8</a:t>
            </a:r>
            <a:r>
              <a:rPr lang="zh-CN" altLang="en-US" dirty="0" smtClean="0"/>
              <a:t>位	 </a:t>
            </a:r>
          </a:p>
          <a:p>
            <a:pPr marL="914400" lvl="1" indent="-457200" eaLnBrk="1" hangingPunct="1">
              <a:lnSpc>
                <a:spcPct val="90000"/>
              </a:lnSpc>
            </a:pPr>
            <a:r>
              <a:rPr lang="zh-CN" altLang="en-US" dirty="0" smtClean="0"/>
              <a:t>度量：</a:t>
            </a:r>
            <a:r>
              <a:rPr lang="en-US" altLang="zh-CN" dirty="0" smtClean="0"/>
              <a:t>1K=2</a:t>
            </a:r>
            <a:r>
              <a:rPr lang="en-US" altLang="zh-CN" baseline="30000" dirty="0" smtClean="0"/>
              <a:t>10</a:t>
            </a:r>
            <a:r>
              <a:rPr lang="en-US" altLang="zh-CN" dirty="0" smtClean="0"/>
              <a:t> 	1M=2</a:t>
            </a:r>
            <a:r>
              <a:rPr lang="en-US" altLang="zh-CN" baseline="30000" dirty="0" smtClean="0"/>
              <a:t>20		</a:t>
            </a:r>
            <a:r>
              <a:rPr lang="en-US" altLang="zh-CN" dirty="0" smtClean="0"/>
              <a:t>1G=2</a:t>
            </a:r>
            <a:r>
              <a:rPr lang="en-US" altLang="zh-CN" baseline="30000" dirty="0" smtClean="0"/>
              <a:t>30	</a:t>
            </a:r>
            <a:endParaRPr lang="en-US" altLang="zh-CN" dirty="0" smtClean="0"/>
          </a:p>
          <a:p>
            <a:pPr marL="457200" indent="-457200" eaLnBrk="1" hangingPunct="1">
              <a:lnSpc>
                <a:spcPct val="90000"/>
              </a:lnSpc>
            </a:pPr>
            <a:r>
              <a:rPr lang="en-US" altLang="zh-CN" sz="2400" dirty="0" smtClean="0">
                <a:solidFill>
                  <a:schemeClr val="hlink"/>
                </a:solidFill>
              </a:rPr>
              <a:t>3</a:t>
            </a:r>
            <a:r>
              <a:rPr lang="zh-CN" altLang="en-US" sz="2400" dirty="0" smtClean="0">
                <a:solidFill>
                  <a:schemeClr val="hlink"/>
                </a:solidFill>
              </a:rPr>
              <a:t>、运算速度（</a:t>
            </a:r>
            <a:r>
              <a:rPr lang="en-US" altLang="zh-CN" sz="2400" dirty="0" smtClean="0">
                <a:solidFill>
                  <a:schemeClr val="hlink"/>
                </a:solidFill>
              </a:rPr>
              <a:t>MIPS</a:t>
            </a:r>
            <a:r>
              <a:rPr lang="zh-CN" altLang="en-US" sz="2400" dirty="0" smtClean="0">
                <a:solidFill>
                  <a:schemeClr val="hlink"/>
                </a:solidFill>
              </a:rPr>
              <a:t>、</a:t>
            </a:r>
            <a:r>
              <a:rPr lang="en-US" altLang="zh-CN" sz="2400" dirty="0" smtClean="0">
                <a:solidFill>
                  <a:schemeClr val="hlink"/>
                </a:solidFill>
              </a:rPr>
              <a:t>CPI</a:t>
            </a:r>
            <a:r>
              <a:rPr lang="zh-CN" altLang="en-US" sz="2400" dirty="0" smtClean="0">
                <a:solidFill>
                  <a:schemeClr val="hlink"/>
                </a:solidFill>
              </a:rPr>
              <a:t>、</a:t>
            </a:r>
            <a:r>
              <a:rPr lang="en-US" altLang="zh-CN" sz="2400" dirty="0" smtClean="0">
                <a:solidFill>
                  <a:schemeClr val="hlink"/>
                </a:solidFill>
              </a:rPr>
              <a:t>FLOPS</a:t>
            </a:r>
            <a:r>
              <a:rPr lang="zh-CN" altLang="en-US" sz="2400" dirty="0" smtClean="0">
                <a:solidFill>
                  <a:schemeClr val="hlink"/>
                </a:solidFill>
              </a:rPr>
              <a:t>）</a:t>
            </a:r>
          </a:p>
          <a:p>
            <a:pPr marL="457200" indent="-457200" eaLnBrk="1" hangingPunct="1">
              <a:lnSpc>
                <a:spcPct val="90000"/>
              </a:lnSpc>
            </a:pPr>
            <a:r>
              <a:rPr lang="en-US" altLang="zh-CN" sz="2400" dirty="0" smtClean="0">
                <a:solidFill>
                  <a:schemeClr val="hlink"/>
                </a:solidFill>
              </a:rPr>
              <a:t>4</a:t>
            </a:r>
            <a:r>
              <a:rPr lang="zh-CN" altLang="en-US" sz="2400" dirty="0" smtClean="0">
                <a:solidFill>
                  <a:schemeClr val="hlink"/>
                </a:solidFill>
              </a:rPr>
              <a:t>、可配置的外设</a:t>
            </a:r>
          </a:p>
          <a:p>
            <a:pPr marL="457200" indent="-457200" eaLnBrk="1" hangingPunct="1">
              <a:lnSpc>
                <a:spcPct val="90000"/>
              </a:lnSpc>
            </a:pPr>
            <a:r>
              <a:rPr lang="en-US" altLang="zh-CN" sz="2400" dirty="0" smtClean="0">
                <a:solidFill>
                  <a:schemeClr val="hlink"/>
                </a:solidFill>
              </a:rPr>
              <a:t>5</a:t>
            </a:r>
            <a:r>
              <a:rPr lang="zh-CN" altLang="en-US" sz="2400" dirty="0" smtClean="0">
                <a:solidFill>
                  <a:schemeClr val="hlink"/>
                </a:solidFill>
              </a:rPr>
              <a:t>、性能价格比</a:t>
            </a:r>
          </a:p>
          <a:p>
            <a:pPr marL="457200" indent="-457200" eaLnBrk="1" hangingPunct="1">
              <a:lnSpc>
                <a:spcPct val="90000"/>
              </a:lnSpc>
            </a:pPr>
            <a:r>
              <a:rPr lang="en-US" altLang="zh-CN" sz="2400" dirty="0" smtClean="0">
                <a:solidFill>
                  <a:schemeClr val="hlink"/>
                </a:solidFill>
              </a:rPr>
              <a:t>6</a:t>
            </a:r>
            <a:r>
              <a:rPr lang="zh-CN" altLang="en-US" sz="2400" dirty="0" smtClean="0">
                <a:solidFill>
                  <a:schemeClr val="hlink"/>
                </a:solidFill>
              </a:rPr>
              <a:t>、可靠性（</a:t>
            </a:r>
            <a:r>
              <a:rPr lang="en-US" altLang="zh-CN" sz="2400" dirty="0" smtClean="0">
                <a:solidFill>
                  <a:schemeClr val="hlink"/>
                </a:solidFill>
              </a:rPr>
              <a:t>MTBF</a:t>
            </a:r>
            <a:r>
              <a:rPr lang="zh-CN" altLang="en-US" sz="2400" dirty="0" smtClean="0">
                <a:solidFill>
                  <a:schemeClr val="hlink"/>
                </a:solidFill>
              </a:rPr>
              <a:t>）、可维修性（</a:t>
            </a:r>
            <a:r>
              <a:rPr lang="en-US" altLang="zh-CN" sz="2400" dirty="0" smtClean="0">
                <a:solidFill>
                  <a:schemeClr val="hlink"/>
                </a:solidFill>
              </a:rPr>
              <a:t>MTRF</a:t>
            </a:r>
            <a:r>
              <a:rPr lang="zh-CN" altLang="en-US" sz="2400" dirty="0" smtClean="0">
                <a:solidFill>
                  <a:schemeClr val="hlink"/>
                </a:solidFill>
              </a:rPr>
              <a:t>）和可用性（</a:t>
            </a:r>
            <a:r>
              <a:rPr lang="en-US" altLang="zh-CN" sz="2400" dirty="0" smtClean="0">
                <a:solidFill>
                  <a:schemeClr val="hlink"/>
                </a:solidFill>
              </a:rPr>
              <a:t>A</a:t>
            </a:r>
            <a:r>
              <a:rPr lang="zh-CN" altLang="en-US" sz="2400" dirty="0" smtClean="0">
                <a:solidFill>
                  <a:schemeClr val="hlink"/>
                </a:solidFill>
              </a:rPr>
              <a:t>）</a:t>
            </a:r>
          </a:p>
          <a:p>
            <a:pPr marL="457200" indent="-457200" eaLnBrk="1" hangingPunct="1">
              <a:lnSpc>
                <a:spcPct val="90000"/>
              </a:lnSpc>
            </a:pPr>
            <a:r>
              <a:rPr lang="zh-CN" altLang="en-US" sz="2400" dirty="0" smtClean="0">
                <a:solidFill>
                  <a:srgbClr val="9900CC"/>
                </a:solidFill>
              </a:rPr>
              <a:t>除此之外，评价计算机时还会看它的兼容性，系统的可扩展性，系统对环境的要求，耗电量的大小等</a:t>
            </a:r>
            <a:r>
              <a:rPr lang="zh-CN" altLang="en-US" sz="2400" dirty="0" smtClean="0"/>
              <a:t> </a:t>
            </a:r>
          </a:p>
        </p:txBody>
      </p:sp>
      <p:pic>
        <p:nvPicPr>
          <p:cNvPr id="162820"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62820"/>
                                        </p:tgtEl>
                                        <p:attrNameLst>
                                          <p:attrName>style.visibility</p:attrName>
                                        </p:attrNameLst>
                                      </p:cBhvr>
                                      <p:to>
                                        <p:strVal val="visible"/>
                                      </p:to>
                                    </p:set>
                                    <p:anim to="" calcmode="lin" valueType="num">
                                      <p:cBhvr>
                                        <p:cTn id="7" dur="1" fill="hold"/>
                                        <p:tgtEl>
                                          <p:spTgt spid="1628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AE2E9EA-A983-47C9-97CE-9EF59FC7703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2771" name="Rectangle 2"/>
          <p:cNvSpPr>
            <a:spLocks noGrp="1" noChangeArrowheads="1"/>
          </p:cNvSpPr>
          <p:nvPr>
            <p:ph type="title"/>
          </p:nvPr>
        </p:nvSpPr>
        <p:spPr/>
        <p:txBody>
          <a:bodyPr/>
          <a:lstStyle/>
          <a:p>
            <a:pPr eaLnBrk="1" hangingPunct="1"/>
            <a:r>
              <a:rPr lang="en-US" altLang="zh-CN" smtClean="0"/>
              <a:t>1.3  </a:t>
            </a:r>
            <a:r>
              <a:rPr lang="zh-CN" altLang="en-US" smtClean="0"/>
              <a:t>计算机的基本组成</a:t>
            </a:r>
          </a:p>
        </p:txBody>
      </p:sp>
      <p:sp>
        <p:nvSpPr>
          <p:cNvPr id="96294" name="AutoShape 38"/>
          <p:cNvSpPr>
            <a:spLocks noChangeArrowheads="1"/>
          </p:cNvSpPr>
          <p:nvPr/>
        </p:nvSpPr>
        <p:spPr bwMode="gray">
          <a:xfrm>
            <a:off x="2000250" y="4375150"/>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32773" name="AutoShape 39"/>
          <p:cNvSpPr>
            <a:spLocks noChangeArrowheads="1"/>
          </p:cNvSpPr>
          <p:nvPr/>
        </p:nvSpPr>
        <p:spPr bwMode="gray">
          <a:xfrm>
            <a:off x="1619250" y="4256088"/>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32774" name="Text Box 40"/>
          <p:cNvSpPr txBox="1">
            <a:spLocks noChangeArrowheads="1"/>
          </p:cNvSpPr>
          <p:nvPr/>
        </p:nvSpPr>
        <p:spPr bwMode="gray">
          <a:xfrm>
            <a:off x="2228850" y="4430713"/>
            <a:ext cx="3998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latin typeface="Arial" panose="020B0604020202020204" pitchFamily="34" charset="0"/>
              </a:rPr>
              <a:t>  </a:t>
            </a:r>
            <a:r>
              <a:rPr lang="zh-CN" altLang="en-US">
                <a:solidFill>
                  <a:srgbClr val="000000"/>
                </a:solidFill>
                <a:latin typeface="Arial" panose="020B0604020202020204" pitchFamily="34" charset="0"/>
                <a:hlinkClick r:id="rId2" action="ppaction://hlinksldjump"/>
              </a:rPr>
              <a:t>计算机系统的层次结构</a:t>
            </a:r>
            <a:endParaRPr lang="zh-CN" altLang="en-US">
              <a:solidFill>
                <a:srgbClr val="000000"/>
              </a:solidFill>
              <a:latin typeface="Arial" panose="020B0604020202020204" pitchFamily="34" charset="0"/>
            </a:endParaRPr>
          </a:p>
        </p:txBody>
      </p:sp>
      <p:sp>
        <p:nvSpPr>
          <p:cNvPr id="32775" name="Text Box 41"/>
          <p:cNvSpPr txBox="1">
            <a:spLocks noChangeArrowheads="1"/>
          </p:cNvSpPr>
          <p:nvPr/>
        </p:nvSpPr>
        <p:spPr bwMode="gray">
          <a:xfrm>
            <a:off x="1731963" y="428307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a:solidFill>
                  <a:schemeClr val="bg1"/>
                </a:solidFill>
                <a:latin typeface="Arial" panose="020B0604020202020204" pitchFamily="34" charset="0"/>
              </a:rPr>
              <a:t>四</a:t>
            </a:r>
          </a:p>
        </p:txBody>
      </p:sp>
      <p:grpSp>
        <p:nvGrpSpPr>
          <p:cNvPr id="32776" name="Group 42"/>
          <p:cNvGrpSpPr>
            <a:grpSpLocks/>
          </p:cNvGrpSpPr>
          <p:nvPr/>
        </p:nvGrpSpPr>
        <p:grpSpPr bwMode="auto">
          <a:xfrm>
            <a:off x="1647825" y="1412875"/>
            <a:ext cx="4724400" cy="693738"/>
            <a:chOff x="1296" y="1824"/>
            <a:chExt cx="2976" cy="437"/>
          </a:xfrm>
        </p:grpSpPr>
        <p:sp>
          <p:nvSpPr>
            <p:cNvPr id="96299" name="AutoShape 43"/>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32789" name="AutoShape 44"/>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32790" name="Text Box 45"/>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latin typeface="Arial" panose="020B0604020202020204" pitchFamily="34" charset="0"/>
                </a:rPr>
                <a:t>  </a:t>
              </a:r>
              <a:r>
                <a:rPr lang="zh-CN" altLang="en-US">
                  <a:latin typeface="Arial" panose="020B0604020202020204" pitchFamily="34" charset="0"/>
                  <a:hlinkClick r:id="rId3" action="ppaction://hlinksldjump"/>
                </a:rPr>
                <a:t>计算机系统组成</a:t>
              </a:r>
              <a:endParaRPr lang="zh-CN" altLang="en-US">
                <a:latin typeface="Arial" panose="020B0604020202020204" pitchFamily="34" charset="0"/>
              </a:endParaRPr>
            </a:p>
          </p:txBody>
        </p:sp>
        <p:sp>
          <p:nvSpPr>
            <p:cNvPr id="32791" name="Text Box 46"/>
            <p:cNvSpPr txBox="1">
              <a:spLocks noChangeArrowheads="1"/>
            </p:cNvSpPr>
            <p:nvPr/>
          </p:nvSpPr>
          <p:spPr bwMode="gray">
            <a:xfrm>
              <a:off x="1367" y="184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b="0">
                  <a:solidFill>
                    <a:schemeClr val="bg1"/>
                  </a:solidFill>
                  <a:latin typeface="Arial" panose="020B0604020202020204" pitchFamily="34" charset="0"/>
                </a:rPr>
                <a:t>一</a:t>
              </a:r>
            </a:p>
          </p:txBody>
        </p:sp>
      </p:grpSp>
      <p:grpSp>
        <p:nvGrpSpPr>
          <p:cNvPr id="32777" name="Group 47"/>
          <p:cNvGrpSpPr>
            <a:grpSpLocks/>
          </p:cNvGrpSpPr>
          <p:nvPr/>
        </p:nvGrpSpPr>
        <p:grpSpPr bwMode="auto">
          <a:xfrm>
            <a:off x="1647825" y="3319463"/>
            <a:ext cx="4724400" cy="693737"/>
            <a:chOff x="1296" y="1824"/>
            <a:chExt cx="2976" cy="437"/>
          </a:xfrm>
        </p:grpSpPr>
        <p:sp>
          <p:nvSpPr>
            <p:cNvPr id="96304" name="AutoShape 48"/>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32785" name="AutoShape 49"/>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32786" name="Text Box 50"/>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latin typeface="Arial" panose="020B0604020202020204" pitchFamily="34" charset="0"/>
                </a:rPr>
                <a:t>  </a:t>
              </a:r>
              <a:r>
                <a:rPr lang="zh-CN" altLang="en-US">
                  <a:latin typeface="Arial" panose="020B0604020202020204" pitchFamily="34" charset="0"/>
                  <a:hlinkClick r:id="rId4" action="ppaction://hlinksldjump"/>
                </a:rPr>
                <a:t>计算机软件系统</a:t>
              </a:r>
              <a:endParaRPr lang="zh-CN" altLang="en-US">
                <a:latin typeface="Arial" panose="020B0604020202020204" pitchFamily="34" charset="0"/>
              </a:endParaRPr>
            </a:p>
          </p:txBody>
        </p:sp>
        <p:sp>
          <p:nvSpPr>
            <p:cNvPr id="32787" name="Text Box 51"/>
            <p:cNvSpPr txBox="1">
              <a:spLocks noChangeArrowheads="1"/>
            </p:cNvSpPr>
            <p:nvPr/>
          </p:nvSpPr>
          <p:spPr bwMode="gray">
            <a:xfrm>
              <a:off x="1367" y="184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b="0">
                  <a:solidFill>
                    <a:schemeClr val="bg1"/>
                  </a:solidFill>
                  <a:latin typeface="Arial" panose="020B0604020202020204" pitchFamily="34" charset="0"/>
                </a:rPr>
                <a:t>三</a:t>
              </a:r>
            </a:p>
          </p:txBody>
        </p:sp>
      </p:grpSp>
      <p:grpSp>
        <p:nvGrpSpPr>
          <p:cNvPr id="32778" name="Group 52"/>
          <p:cNvGrpSpPr>
            <a:grpSpLocks/>
          </p:cNvGrpSpPr>
          <p:nvPr/>
        </p:nvGrpSpPr>
        <p:grpSpPr bwMode="auto">
          <a:xfrm>
            <a:off x="1647825" y="2336800"/>
            <a:ext cx="4724400" cy="693738"/>
            <a:chOff x="1296" y="1824"/>
            <a:chExt cx="2976" cy="437"/>
          </a:xfrm>
        </p:grpSpPr>
        <p:sp>
          <p:nvSpPr>
            <p:cNvPr id="96309" name="AutoShape 53"/>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黑体" pitchFamily="2" charset="-122"/>
                <a:ea typeface="黑体" pitchFamily="2" charset="-122"/>
              </a:endParaRPr>
            </a:p>
          </p:txBody>
        </p:sp>
        <p:sp>
          <p:nvSpPr>
            <p:cNvPr id="32781" name="AutoShape 54"/>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32782" name="Text Box 55"/>
            <p:cNvSpPr txBox="1">
              <a:spLocks noChangeArrowheads="1"/>
            </p:cNvSpPr>
            <p:nvPr/>
          </p:nvSpPr>
          <p:spPr bwMode="gray">
            <a:xfrm>
              <a:off x="1680" y="1934"/>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latin typeface="Arial" panose="020B0604020202020204" pitchFamily="34" charset="0"/>
                </a:rPr>
                <a:t>  </a:t>
              </a:r>
              <a:r>
                <a:rPr lang="zh-CN" altLang="en-US">
                  <a:latin typeface="Arial" panose="020B0604020202020204" pitchFamily="34" charset="0"/>
                  <a:hlinkClick r:id="rId5" action="ppaction://hlinksldjump"/>
                </a:rPr>
                <a:t>计算机硬件系统</a:t>
              </a:r>
              <a:endParaRPr lang="zh-CN" altLang="en-US">
                <a:latin typeface="Arial" panose="020B0604020202020204" pitchFamily="34" charset="0"/>
              </a:endParaRPr>
            </a:p>
          </p:txBody>
        </p:sp>
        <p:sp>
          <p:nvSpPr>
            <p:cNvPr id="32783" name="Text Box 56"/>
            <p:cNvSpPr txBox="1">
              <a:spLocks noChangeArrowheads="1"/>
            </p:cNvSpPr>
            <p:nvPr/>
          </p:nvSpPr>
          <p:spPr bwMode="gray">
            <a:xfrm>
              <a:off x="1367" y="184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b="0">
                  <a:solidFill>
                    <a:schemeClr val="bg1"/>
                  </a:solidFill>
                  <a:latin typeface="Arial" panose="020B0604020202020204" pitchFamily="34" charset="0"/>
                </a:rPr>
                <a:t>二</a:t>
              </a:r>
            </a:p>
          </p:txBody>
        </p:sp>
      </p:grpSp>
      <p:pic>
        <p:nvPicPr>
          <p:cNvPr id="96313" name="Picture 57"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96313"/>
                                        </p:tgtEl>
                                        <p:attrNameLst>
                                          <p:attrName>style.visibility</p:attrName>
                                        </p:attrNameLst>
                                      </p:cBhvr>
                                      <p:to>
                                        <p:strVal val="visible"/>
                                      </p:to>
                                    </p:set>
                                    <p:anim to="" calcmode="lin" valueType="num">
                                      <p:cBhvr>
                                        <p:cTn id="7" dur="1" fill="hold"/>
                                        <p:tgtEl>
                                          <p:spTgt spid="963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B24FE13-DB92-481C-B353-0964610568E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3795" name="Rectangle 7"/>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3200">
                <a:solidFill>
                  <a:schemeClr val="bg1"/>
                </a:solidFill>
              </a:rPr>
              <a:t>一、计算机系统组成</a:t>
            </a:r>
          </a:p>
        </p:txBody>
      </p:sp>
      <p:sp>
        <p:nvSpPr>
          <p:cNvPr id="163849" name="Text Box 9"/>
          <p:cNvSpPr txBox="1">
            <a:spLocks noChangeArrowheads="1"/>
          </p:cNvSpPr>
          <p:nvPr/>
        </p:nvSpPr>
        <p:spPr bwMode="auto">
          <a:xfrm>
            <a:off x="179388" y="2997200"/>
            <a:ext cx="115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计算机系统</a:t>
            </a:r>
          </a:p>
        </p:txBody>
      </p:sp>
      <p:sp>
        <p:nvSpPr>
          <p:cNvPr id="163850" name="Text Box 10"/>
          <p:cNvSpPr txBox="1">
            <a:spLocks noChangeArrowheads="1"/>
          </p:cNvSpPr>
          <p:nvPr/>
        </p:nvSpPr>
        <p:spPr bwMode="auto">
          <a:xfrm>
            <a:off x="1404938" y="206216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硬件系统</a:t>
            </a:r>
          </a:p>
        </p:txBody>
      </p:sp>
      <p:sp>
        <p:nvSpPr>
          <p:cNvPr id="163851" name="Text Box 11"/>
          <p:cNvSpPr txBox="1">
            <a:spLocks noChangeArrowheads="1"/>
          </p:cNvSpPr>
          <p:nvPr/>
        </p:nvSpPr>
        <p:spPr bwMode="auto">
          <a:xfrm>
            <a:off x="1403350" y="4510088"/>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软件系统</a:t>
            </a:r>
          </a:p>
        </p:txBody>
      </p:sp>
      <p:sp>
        <p:nvSpPr>
          <p:cNvPr id="163852" name="Text Box 12"/>
          <p:cNvSpPr txBox="1">
            <a:spLocks noChangeArrowheads="1"/>
          </p:cNvSpPr>
          <p:nvPr/>
        </p:nvSpPr>
        <p:spPr bwMode="auto">
          <a:xfrm>
            <a:off x="2987675" y="515778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应用软件</a:t>
            </a:r>
          </a:p>
        </p:txBody>
      </p:sp>
      <p:sp>
        <p:nvSpPr>
          <p:cNvPr id="163853" name="Text Box 13"/>
          <p:cNvSpPr txBox="1">
            <a:spLocks noChangeArrowheads="1"/>
          </p:cNvSpPr>
          <p:nvPr/>
        </p:nvSpPr>
        <p:spPr bwMode="auto">
          <a:xfrm>
            <a:off x="2987675" y="3789363"/>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系统软件</a:t>
            </a:r>
          </a:p>
        </p:txBody>
      </p:sp>
      <p:sp>
        <p:nvSpPr>
          <p:cNvPr id="163854" name="Text Box 14"/>
          <p:cNvSpPr txBox="1">
            <a:spLocks noChangeArrowheads="1"/>
          </p:cNvSpPr>
          <p:nvPr/>
        </p:nvSpPr>
        <p:spPr bwMode="auto">
          <a:xfrm>
            <a:off x="4716463" y="3382963"/>
            <a:ext cx="208756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操作系统</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语言处理程序</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数据库管理系统</a:t>
            </a:r>
          </a:p>
        </p:txBody>
      </p:sp>
      <p:sp>
        <p:nvSpPr>
          <p:cNvPr id="163855" name="AutoShape 15"/>
          <p:cNvSpPr>
            <a:spLocks/>
          </p:cNvSpPr>
          <p:nvPr/>
        </p:nvSpPr>
        <p:spPr bwMode="auto">
          <a:xfrm>
            <a:off x="1187450" y="2205038"/>
            <a:ext cx="217488" cy="2663825"/>
          </a:xfrm>
          <a:prstGeom prst="leftBrace">
            <a:avLst>
              <a:gd name="adj1" fmla="val 102068"/>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56" name="AutoShape 16"/>
          <p:cNvSpPr>
            <a:spLocks/>
          </p:cNvSpPr>
          <p:nvPr/>
        </p:nvSpPr>
        <p:spPr bwMode="auto">
          <a:xfrm>
            <a:off x="2771775" y="3933825"/>
            <a:ext cx="215900" cy="1655763"/>
          </a:xfrm>
          <a:prstGeom prst="leftBrace">
            <a:avLst>
              <a:gd name="adj1" fmla="val 63909"/>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57" name="AutoShape 17"/>
          <p:cNvSpPr>
            <a:spLocks/>
          </p:cNvSpPr>
          <p:nvPr/>
        </p:nvSpPr>
        <p:spPr bwMode="auto">
          <a:xfrm>
            <a:off x="4500563" y="3454400"/>
            <a:ext cx="215900" cy="1008063"/>
          </a:xfrm>
          <a:prstGeom prst="leftBrace">
            <a:avLst>
              <a:gd name="adj1" fmla="val 38909"/>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58" name="Text Box 18"/>
          <p:cNvSpPr txBox="1">
            <a:spLocks noChangeArrowheads="1"/>
          </p:cNvSpPr>
          <p:nvPr/>
        </p:nvSpPr>
        <p:spPr bwMode="auto">
          <a:xfrm>
            <a:off x="2916238" y="2492375"/>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外围设备</a:t>
            </a:r>
          </a:p>
        </p:txBody>
      </p:sp>
      <p:sp>
        <p:nvSpPr>
          <p:cNvPr id="163859" name="Text Box 19"/>
          <p:cNvSpPr txBox="1">
            <a:spLocks noChangeArrowheads="1"/>
          </p:cNvSpPr>
          <p:nvPr/>
        </p:nvSpPr>
        <p:spPr bwMode="auto">
          <a:xfrm>
            <a:off x="2987675" y="148431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a:effectLst>
                  <a:outerShdw blurRad="38100" dist="38100" dir="2700000" algn="tl">
                    <a:srgbClr val="C0C0C0"/>
                  </a:outerShdw>
                </a:effectLst>
                <a:latin typeface="Times New Roman" pitchFamily="18" charset="0"/>
                <a:ea typeface="黑体" pitchFamily="2" charset="-122"/>
              </a:rPr>
              <a:t>主机</a:t>
            </a:r>
          </a:p>
        </p:txBody>
      </p:sp>
      <p:sp>
        <p:nvSpPr>
          <p:cNvPr id="163860" name="AutoShape 20"/>
          <p:cNvSpPr>
            <a:spLocks/>
          </p:cNvSpPr>
          <p:nvPr/>
        </p:nvSpPr>
        <p:spPr bwMode="auto">
          <a:xfrm>
            <a:off x="2771775" y="1628775"/>
            <a:ext cx="215900" cy="1295400"/>
          </a:xfrm>
          <a:prstGeom prst="leftBrace">
            <a:avLst>
              <a:gd name="adj1" fmla="val 50000"/>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61" name="Text Box 21"/>
          <p:cNvSpPr txBox="1">
            <a:spLocks noChangeArrowheads="1"/>
          </p:cNvSpPr>
          <p:nvPr/>
        </p:nvSpPr>
        <p:spPr bwMode="auto">
          <a:xfrm>
            <a:off x="4643438" y="4529138"/>
            <a:ext cx="1871662"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数据处理程序</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自动控制程序</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企业管理程序</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科学计算程序</a:t>
            </a:r>
          </a:p>
        </p:txBody>
      </p:sp>
      <p:sp>
        <p:nvSpPr>
          <p:cNvPr id="163862" name="AutoShape 22"/>
          <p:cNvSpPr>
            <a:spLocks/>
          </p:cNvSpPr>
          <p:nvPr/>
        </p:nvSpPr>
        <p:spPr bwMode="auto">
          <a:xfrm>
            <a:off x="4500563" y="4706938"/>
            <a:ext cx="212725" cy="1243012"/>
          </a:xfrm>
          <a:prstGeom prst="leftBrace">
            <a:avLst>
              <a:gd name="adj1" fmla="val 48694"/>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63" name="Text Box 23"/>
          <p:cNvSpPr txBox="1">
            <a:spLocks noChangeArrowheads="1"/>
          </p:cNvSpPr>
          <p:nvPr/>
        </p:nvSpPr>
        <p:spPr bwMode="auto">
          <a:xfrm>
            <a:off x="4500563" y="2205038"/>
            <a:ext cx="46434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外存储器：磁盘、磁带、光盘等</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输入设备：键盘、鼠标器、扫描仪等</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输出设备：显示器、打印机、绘图仪等</a:t>
            </a:r>
          </a:p>
        </p:txBody>
      </p:sp>
      <p:sp>
        <p:nvSpPr>
          <p:cNvPr id="163864" name="AutoShape 24"/>
          <p:cNvSpPr>
            <a:spLocks/>
          </p:cNvSpPr>
          <p:nvPr/>
        </p:nvSpPr>
        <p:spPr bwMode="auto">
          <a:xfrm>
            <a:off x="4284663" y="2276475"/>
            <a:ext cx="215900" cy="1006475"/>
          </a:xfrm>
          <a:prstGeom prst="leftBrace">
            <a:avLst>
              <a:gd name="adj1" fmla="val 3235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63865" name="Text Box 25"/>
          <p:cNvSpPr txBox="1">
            <a:spLocks noChangeArrowheads="1"/>
          </p:cNvSpPr>
          <p:nvPr/>
        </p:nvSpPr>
        <p:spPr bwMode="auto">
          <a:xfrm>
            <a:off x="4067175" y="1412875"/>
            <a:ext cx="4752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中央处理器（</a:t>
            </a:r>
            <a:r>
              <a:rPr kumimoji="1" lang="en-US" altLang="zh-CN" sz="2000">
                <a:effectLst>
                  <a:outerShdw blurRad="38100" dist="38100" dir="2700000" algn="tl">
                    <a:srgbClr val="C0C0C0"/>
                  </a:outerShdw>
                </a:effectLst>
                <a:latin typeface="Times New Roman" pitchFamily="18" charset="0"/>
                <a:ea typeface="黑体" pitchFamily="2" charset="-122"/>
              </a:rPr>
              <a:t>CPU</a:t>
            </a:r>
            <a:r>
              <a:rPr kumimoji="1" lang="zh-CN" altLang="en-US" sz="2000">
                <a:effectLst>
                  <a:outerShdw blurRad="38100" dist="38100" dir="2700000" algn="tl">
                    <a:srgbClr val="C0C0C0"/>
                  </a:outerShdw>
                </a:effectLst>
                <a:latin typeface="Times New Roman" pitchFamily="18" charset="0"/>
                <a:ea typeface="黑体" pitchFamily="2" charset="-122"/>
              </a:rPr>
              <a:t>）：运算器、控制器</a:t>
            </a:r>
          </a:p>
          <a:p>
            <a:pPr eaLnBrk="1" hangingPunct="1">
              <a:spcBef>
                <a:spcPct val="20000"/>
              </a:spcBef>
              <a:defRPr/>
            </a:pPr>
            <a:r>
              <a:rPr kumimoji="1" lang="zh-CN" altLang="en-US" sz="2000">
                <a:effectLst>
                  <a:outerShdw blurRad="38100" dist="38100" dir="2700000" algn="tl">
                    <a:srgbClr val="C0C0C0"/>
                  </a:outerShdw>
                </a:effectLst>
                <a:latin typeface="Times New Roman" pitchFamily="18" charset="0"/>
                <a:ea typeface="黑体" pitchFamily="2" charset="-122"/>
              </a:rPr>
              <a:t>内存储器：</a:t>
            </a:r>
            <a:r>
              <a:rPr kumimoji="1" lang="en-US" altLang="zh-CN" sz="2000">
                <a:effectLst>
                  <a:outerShdw blurRad="38100" dist="38100" dir="2700000" algn="tl">
                    <a:srgbClr val="C0C0C0"/>
                  </a:outerShdw>
                </a:effectLst>
                <a:latin typeface="Times New Roman" pitchFamily="18" charset="0"/>
                <a:ea typeface="黑体" pitchFamily="2" charset="-122"/>
              </a:rPr>
              <a:t>ROM</a:t>
            </a:r>
            <a:r>
              <a:rPr kumimoji="1" lang="zh-CN" altLang="en-US" sz="2000">
                <a:effectLst>
                  <a:outerShdw blurRad="38100" dist="38100" dir="2700000" algn="tl">
                    <a:srgbClr val="C0C0C0"/>
                  </a:outerShdw>
                </a:effectLst>
                <a:latin typeface="Times New Roman" pitchFamily="18" charset="0"/>
                <a:ea typeface="黑体" pitchFamily="2" charset="-122"/>
              </a:rPr>
              <a:t>、</a:t>
            </a:r>
            <a:r>
              <a:rPr kumimoji="1" lang="en-US" altLang="zh-CN" sz="2000">
                <a:effectLst>
                  <a:outerShdw blurRad="38100" dist="38100" dir="2700000" algn="tl">
                    <a:srgbClr val="C0C0C0"/>
                  </a:outerShdw>
                </a:effectLst>
                <a:latin typeface="Times New Roman" pitchFamily="18" charset="0"/>
                <a:ea typeface="黑体" pitchFamily="2" charset="-122"/>
              </a:rPr>
              <a:t>RAM</a:t>
            </a:r>
          </a:p>
        </p:txBody>
      </p:sp>
      <p:sp>
        <p:nvSpPr>
          <p:cNvPr id="163866" name="AutoShape 26"/>
          <p:cNvSpPr>
            <a:spLocks/>
          </p:cNvSpPr>
          <p:nvPr/>
        </p:nvSpPr>
        <p:spPr bwMode="auto">
          <a:xfrm>
            <a:off x="3851275" y="1412875"/>
            <a:ext cx="215900" cy="719138"/>
          </a:xfrm>
          <a:prstGeom prst="leftBrace">
            <a:avLst>
              <a:gd name="adj1" fmla="val 27757"/>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3849"/>
                                        </p:tgtEl>
                                        <p:attrNameLst>
                                          <p:attrName>style.visibility</p:attrName>
                                        </p:attrNameLst>
                                      </p:cBhvr>
                                      <p:to>
                                        <p:strVal val="visible"/>
                                      </p:to>
                                    </p:set>
                                    <p:anim to="" calcmode="lin" valueType="num">
                                      <p:cBhvr>
                                        <p:cTn id="7" dur="1" fill="hold"/>
                                        <p:tgtEl>
                                          <p:spTgt spid="16384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3855"/>
                                        </p:tgtEl>
                                        <p:attrNameLst>
                                          <p:attrName>style.visibility</p:attrName>
                                        </p:attrNameLst>
                                      </p:cBhvr>
                                      <p:to>
                                        <p:strVal val="visible"/>
                                      </p:to>
                                    </p:set>
                                    <p:anim to="" calcmode="lin" valueType="num">
                                      <p:cBhvr>
                                        <p:cTn id="12" dur="1" fill="hold"/>
                                        <p:tgtEl>
                                          <p:spTgt spid="16385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3850"/>
                                        </p:tgtEl>
                                        <p:attrNameLst>
                                          <p:attrName>style.visibility</p:attrName>
                                        </p:attrNameLst>
                                      </p:cBhvr>
                                      <p:to>
                                        <p:strVal val="visible"/>
                                      </p:to>
                                    </p:set>
                                    <p:anim to="" calcmode="lin" valueType="num">
                                      <p:cBhvr>
                                        <p:cTn id="17" dur="1" fill="hold"/>
                                        <p:tgtEl>
                                          <p:spTgt spid="163850"/>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63851"/>
                                        </p:tgtEl>
                                        <p:attrNameLst>
                                          <p:attrName>style.visibility</p:attrName>
                                        </p:attrNameLst>
                                      </p:cBhvr>
                                      <p:to>
                                        <p:strVal val="visible"/>
                                      </p:to>
                                    </p:set>
                                    <p:anim to="" calcmode="lin" valueType="num">
                                      <p:cBhvr>
                                        <p:cTn id="20" dur="1" fill="hold"/>
                                        <p:tgtEl>
                                          <p:spTgt spid="163851"/>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163860"/>
                                        </p:tgtEl>
                                        <p:attrNameLst>
                                          <p:attrName>style.visibility</p:attrName>
                                        </p:attrNameLst>
                                      </p:cBhvr>
                                      <p:to>
                                        <p:strVal val="visible"/>
                                      </p:to>
                                    </p:set>
                                    <p:anim to="" calcmode="lin" valueType="num">
                                      <p:cBhvr>
                                        <p:cTn id="25" dur="1" fill="hold"/>
                                        <p:tgtEl>
                                          <p:spTgt spid="163860"/>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163859"/>
                                        </p:tgtEl>
                                        <p:attrNameLst>
                                          <p:attrName>style.visibility</p:attrName>
                                        </p:attrNameLst>
                                      </p:cBhvr>
                                      <p:to>
                                        <p:strVal val="visible"/>
                                      </p:to>
                                    </p:set>
                                    <p:anim to="" calcmode="lin" valueType="num">
                                      <p:cBhvr>
                                        <p:cTn id="30" dur="1" fill="hold"/>
                                        <p:tgtEl>
                                          <p:spTgt spid="163859"/>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163858"/>
                                        </p:tgtEl>
                                        <p:attrNameLst>
                                          <p:attrName>style.visibility</p:attrName>
                                        </p:attrNameLst>
                                      </p:cBhvr>
                                      <p:to>
                                        <p:strVal val="visible"/>
                                      </p:to>
                                    </p:set>
                                    <p:anim to="" calcmode="lin" valueType="num">
                                      <p:cBhvr>
                                        <p:cTn id="33" dur="1" fill="hold"/>
                                        <p:tgtEl>
                                          <p:spTgt spid="163858"/>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63866"/>
                                        </p:tgtEl>
                                        <p:attrNameLst>
                                          <p:attrName>style.visibility</p:attrName>
                                        </p:attrNameLst>
                                      </p:cBhvr>
                                      <p:to>
                                        <p:strVal val="visible"/>
                                      </p:to>
                                    </p:set>
                                    <p:anim to="" calcmode="lin" valueType="num">
                                      <p:cBhvr>
                                        <p:cTn id="38" dur="1" fill="hold"/>
                                        <p:tgtEl>
                                          <p:spTgt spid="163866"/>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63865"/>
                                        </p:tgtEl>
                                        <p:attrNameLst>
                                          <p:attrName>style.visibility</p:attrName>
                                        </p:attrNameLst>
                                      </p:cBhvr>
                                      <p:to>
                                        <p:strVal val="visible"/>
                                      </p:to>
                                    </p:set>
                                    <p:anim to="" calcmode="lin" valueType="num">
                                      <p:cBhvr>
                                        <p:cTn id="41" dur="1" fill="hold"/>
                                        <p:tgtEl>
                                          <p:spTgt spid="163865"/>
                                        </p:tgtEl>
                                        <p:attrNameLst>
                                          <p:attrName/>
                                        </p:attrNameLst>
                                      </p:cBhvr>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4" presetClass="entr" presetSubtype="0" fill="hold" grpId="0" nodeType="clickEffect">
                                  <p:stCondLst>
                                    <p:cond delay="0"/>
                                  </p:stCondLst>
                                  <p:childTnLst>
                                    <p:set>
                                      <p:cBhvr>
                                        <p:cTn id="45" dur="1" fill="hold">
                                          <p:stCondLst>
                                            <p:cond delay="0"/>
                                          </p:stCondLst>
                                        </p:cTn>
                                        <p:tgtEl>
                                          <p:spTgt spid="163864"/>
                                        </p:tgtEl>
                                        <p:attrNameLst>
                                          <p:attrName>style.visibility</p:attrName>
                                        </p:attrNameLst>
                                      </p:cBhvr>
                                      <p:to>
                                        <p:strVal val="visible"/>
                                      </p:to>
                                    </p:set>
                                    <p:anim to="" calcmode="lin" valueType="num">
                                      <p:cBhvr>
                                        <p:cTn id="46" dur="1" fill="hold"/>
                                        <p:tgtEl>
                                          <p:spTgt spid="163864"/>
                                        </p:tgtEl>
                                        <p:attrNameLst>
                                          <p:attrName/>
                                        </p:attrNameLst>
                                      </p:cBhvr>
                                    </p:anim>
                                  </p:childTnLst>
                                </p:cTn>
                              </p:par>
                              <p:par>
                                <p:cTn id="47" presetID="24" presetClass="entr" presetSubtype="0" fill="hold" grpId="0" nodeType="withEffect">
                                  <p:stCondLst>
                                    <p:cond delay="0"/>
                                  </p:stCondLst>
                                  <p:childTnLst>
                                    <p:set>
                                      <p:cBhvr>
                                        <p:cTn id="48" dur="1" fill="hold">
                                          <p:stCondLst>
                                            <p:cond delay="0"/>
                                          </p:stCondLst>
                                        </p:cTn>
                                        <p:tgtEl>
                                          <p:spTgt spid="163863"/>
                                        </p:tgtEl>
                                        <p:attrNameLst>
                                          <p:attrName>style.visibility</p:attrName>
                                        </p:attrNameLst>
                                      </p:cBhvr>
                                      <p:to>
                                        <p:strVal val="visible"/>
                                      </p:to>
                                    </p:set>
                                    <p:anim to="" calcmode="lin" valueType="num">
                                      <p:cBhvr>
                                        <p:cTn id="49" dur="1" fill="hold"/>
                                        <p:tgtEl>
                                          <p:spTgt spid="163863"/>
                                        </p:tgtEl>
                                        <p:attrNameLst>
                                          <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4" presetClass="entr" presetSubtype="0" fill="hold" grpId="0" nodeType="clickEffect">
                                  <p:stCondLst>
                                    <p:cond delay="0"/>
                                  </p:stCondLst>
                                  <p:childTnLst>
                                    <p:set>
                                      <p:cBhvr>
                                        <p:cTn id="53" dur="1" fill="hold">
                                          <p:stCondLst>
                                            <p:cond delay="0"/>
                                          </p:stCondLst>
                                        </p:cTn>
                                        <p:tgtEl>
                                          <p:spTgt spid="163856"/>
                                        </p:tgtEl>
                                        <p:attrNameLst>
                                          <p:attrName>style.visibility</p:attrName>
                                        </p:attrNameLst>
                                      </p:cBhvr>
                                      <p:to>
                                        <p:strVal val="visible"/>
                                      </p:to>
                                    </p:set>
                                    <p:anim to="" calcmode="lin" valueType="num">
                                      <p:cBhvr>
                                        <p:cTn id="54" dur="1" fill="hold"/>
                                        <p:tgtEl>
                                          <p:spTgt spid="163856"/>
                                        </p:tgtEl>
                                        <p:attrNameLst>
                                          <p:attrName/>
                                        </p:attrNameLst>
                                      </p:cBhvr>
                                    </p:anim>
                                  </p:childTnLst>
                                </p:cTn>
                              </p:par>
                              <p:par>
                                <p:cTn id="55" presetID="24" presetClass="entr" presetSubtype="0" fill="hold" grpId="0" nodeType="withEffect">
                                  <p:stCondLst>
                                    <p:cond delay="0"/>
                                  </p:stCondLst>
                                  <p:childTnLst>
                                    <p:set>
                                      <p:cBhvr>
                                        <p:cTn id="56" dur="1" fill="hold">
                                          <p:stCondLst>
                                            <p:cond delay="0"/>
                                          </p:stCondLst>
                                        </p:cTn>
                                        <p:tgtEl>
                                          <p:spTgt spid="163853"/>
                                        </p:tgtEl>
                                        <p:attrNameLst>
                                          <p:attrName>style.visibility</p:attrName>
                                        </p:attrNameLst>
                                      </p:cBhvr>
                                      <p:to>
                                        <p:strVal val="visible"/>
                                      </p:to>
                                    </p:set>
                                    <p:anim to="" calcmode="lin" valueType="num">
                                      <p:cBhvr>
                                        <p:cTn id="57" dur="1" fill="hold"/>
                                        <p:tgtEl>
                                          <p:spTgt spid="163853"/>
                                        </p:tgtEl>
                                        <p:attrNameLst>
                                          <p:attrName/>
                                        </p:attrNameLst>
                                      </p:cBhvr>
                                    </p:anim>
                                  </p:childTnLst>
                                </p:cTn>
                              </p:par>
                              <p:par>
                                <p:cTn id="58" presetID="24" presetClass="entr" presetSubtype="0" fill="hold" grpId="0" nodeType="withEffect">
                                  <p:stCondLst>
                                    <p:cond delay="0"/>
                                  </p:stCondLst>
                                  <p:childTnLst>
                                    <p:set>
                                      <p:cBhvr>
                                        <p:cTn id="59" dur="1" fill="hold">
                                          <p:stCondLst>
                                            <p:cond delay="0"/>
                                          </p:stCondLst>
                                        </p:cTn>
                                        <p:tgtEl>
                                          <p:spTgt spid="163852"/>
                                        </p:tgtEl>
                                        <p:attrNameLst>
                                          <p:attrName>style.visibility</p:attrName>
                                        </p:attrNameLst>
                                      </p:cBhvr>
                                      <p:to>
                                        <p:strVal val="visible"/>
                                      </p:to>
                                    </p:set>
                                    <p:anim to="" calcmode="lin" valueType="num">
                                      <p:cBhvr>
                                        <p:cTn id="60" dur="1" fill="hold"/>
                                        <p:tgtEl>
                                          <p:spTgt spid="163852"/>
                                        </p:tgtEl>
                                        <p:attrNameLst>
                                          <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63857"/>
                                        </p:tgtEl>
                                        <p:attrNameLst>
                                          <p:attrName>style.visibility</p:attrName>
                                        </p:attrNameLst>
                                      </p:cBhvr>
                                      <p:to>
                                        <p:strVal val="visible"/>
                                      </p:to>
                                    </p:set>
                                    <p:anim to="" calcmode="lin" valueType="num">
                                      <p:cBhvr>
                                        <p:cTn id="65" dur="1" fill="hold"/>
                                        <p:tgtEl>
                                          <p:spTgt spid="163857"/>
                                        </p:tgtEl>
                                        <p:attrNameLst>
                                          <p:attrName/>
                                        </p:attrNameLst>
                                      </p:cBhvr>
                                    </p:anim>
                                  </p:childTnLst>
                                </p:cTn>
                              </p:par>
                              <p:par>
                                <p:cTn id="66" presetID="24" presetClass="entr" presetSubtype="0" fill="hold" grpId="0" nodeType="withEffect">
                                  <p:stCondLst>
                                    <p:cond delay="0"/>
                                  </p:stCondLst>
                                  <p:childTnLst>
                                    <p:set>
                                      <p:cBhvr>
                                        <p:cTn id="67" dur="1" fill="hold">
                                          <p:stCondLst>
                                            <p:cond delay="0"/>
                                          </p:stCondLst>
                                        </p:cTn>
                                        <p:tgtEl>
                                          <p:spTgt spid="163854"/>
                                        </p:tgtEl>
                                        <p:attrNameLst>
                                          <p:attrName>style.visibility</p:attrName>
                                        </p:attrNameLst>
                                      </p:cBhvr>
                                      <p:to>
                                        <p:strVal val="visible"/>
                                      </p:to>
                                    </p:set>
                                    <p:anim to="" calcmode="lin" valueType="num">
                                      <p:cBhvr>
                                        <p:cTn id="68" dur="1" fill="hold"/>
                                        <p:tgtEl>
                                          <p:spTgt spid="163854"/>
                                        </p:tgtEl>
                                        <p:attrNameLst>
                                          <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4" presetClass="entr" presetSubtype="0" fill="hold" grpId="0" nodeType="clickEffect">
                                  <p:stCondLst>
                                    <p:cond delay="0"/>
                                  </p:stCondLst>
                                  <p:childTnLst>
                                    <p:set>
                                      <p:cBhvr>
                                        <p:cTn id="72" dur="1" fill="hold">
                                          <p:stCondLst>
                                            <p:cond delay="0"/>
                                          </p:stCondLst>
                                        </p:cTn>
                                        <p:tgtEl>
                                          <p:spTgt spid="163862"/>
                                        </p:tgtEl>
                                        <p:attrNameLst>
                                          <p:attrName>style.visibility</p:attrName>
                                        </p:attrNameLst>
                                      </p:cBhvr>
                                      <p:to>
                                        <p:strVal val="visible"/>
                                      </p:to>
                                    </p:set>
                                    <p:anim to="" calcmode="lin" valueType="num">
                                      <p:cBhvr>
                                        <p:cTn id="73" dur="1" fill="hold"/>
                                        <p:tgtEl>
                                          <p:spTgt spid="163862"/>
                                        </p:tgtEl>
                                        <p:attrNameLst>
                                          <p:attrName/>
                                        </p:attrNameLst>
                                      </p:cBhvr>
                                    </p:anim>
                                  </p:childTnLst>
                                </p:cTn>
                              </p:par>
                              <p:par>
                                <p:cTn id="74" presetID="24" presetClass="entr" presetSubtype="0" fill="hold" grpId="0" nodeType="withEffect">
                                  <p:stCondLst>
                                    <p:cond delay="0"/>
                                  </p:stCondLst>
                                  <p:childTnLst>
                                    <p:set>
                                      <p:cBhvr>
                                        <p:cTn id="75" dur="1" fill="hold">
                                          <p:stCondLst>
                                            <p:cond delay="0"/>
                                          </p:stCondLst>
                                        </p:cTn>
                                        <p:tgtEl>
                                          <p:spTgt spid="163861"/>
                                        </p:tgtEl>
                                        <p:attrNameLst>
                                          <p:attrName>style.visibility</p:attrName>
                                        </p:attrNameLst>
                                      </p:cBhvr>
                                      <p:to>
                                        <p:strVal val="visible"/>
                                      </p:to>
                                    </p:set>
                                    <p:anim to="" calcmode="lin" valueType="num">
                                      <p:cBhvr>
                                        <p:cTn id="76" dur="1" fill="hold"/>
                                        <p:tgtEl>
                                          <p:spTgt spid="16386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9" grpId="0"/>
      <p:bldP spid="163850" grpId="0"/>
      <p:bldP spid="163851" grpId="0"/>
      <p:bldP spid="163852" grpId="0"/>
      <p:bldP spid="163853" grpId="0"/>
      <p:bldP spid="163854" grpId="0"/>
      <p:bldP spid="163855" grpId="0" animBg="1"/>
      <p:bldP spid="163856" grpId="0" animBg="1"/>
      <p:bldP spid="163857" grpId="0" animBg="1"/>
      <p:bldP spid="163858" grpId="0"/>
      <p:bldP spid="163859" grpId="0"/>
      <p:bldP spid="163860" grpId="0" animBg="1"/>
      <p:bldP spid="163861" grpId="0"/>
      <p:bldP spid="163862" grpId="0" animBg="1"/>
      <p:bldP spid="163863" grpId="0"/>
      <p:bldP spid="163864" grpId="0" animBg="1"/>
      <p:bldP spid="163865" grpId="0"/>
      <p:bldP spid="1638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2D616E5-6B77-4E53-92B4-8B60F3CBE1E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4819" name="Rectangle 2"/>
          <p:cNvSpPr>
            <a:spLocks noGrp="1" noChangeArrowheads="1"/>
          </p:cNvSpPr>
          <p:nvPr>
            <p:ph type="title"/>
          </p:nvPr>
        </p:nvSpPr>
        <p:spPr/>
        <p:txBody>
          <a:bodyPr/>
          <a:lstStyle/>
          <a:p>
            <a:pPr eaLnBrk="1" hangingPunct="1"/>
            <a:r>
              <a:rPr lang="zh-CN" altLang="en-US" smtClean="0"/>
              <a:t>一、计算机系统组成</a:t>
            </a:r>
          </a:p>
        </p:txBody>
      </p:sp>
      <p:sp>
        <p:nvSpPr>
          <p:cNvPr id="34820" name="Rectangle 3"/>
          <p:cNvSpPr>
            <a:spLocks noGrp="1" noChangeArrowheads="1"/>
          </p:cNvSpPr>
          <p:nvPr>
            <p:ph type="body" idx="1"/>
          </p:nvPr>
        </p:nvSpPr>
        <p:spPr/>
        <p:txBody>
          <a:bodyPr/>
          <a:lstStyle/>
          <a:p>
            <a:pPr eaLnBrk="1" hangingPunct="1">
              <a:lnSpc>
                <a:spcPct val="90000"/>
              </a:lnSpc>
            </a:pPr>
            <a:r>
              <a:rPr lang="zh-CN" altLang="en-US" sz="2400" smtClean="0"/>
              <a:t>一个完整的计算机系统，包括两大部分，即</a:t>
            </a:r>
            <a:r>
              <a:rPr lang="zh-CN" altLang="en-US" sz="2400" smtClean="0">
                <a:solidFill>
                  <a:srgbClr val="FF0000"/>
                </a:solidFill>
              </a:rPr>
              <a:t>硬件系统和软件系统</a:t>
            </a:r>
            <a:r>
              <a:rPr lang="zh-CN" altLang="en-US" sz="2400" smtClean="0"/>
              <a:t>。</a:t>
            </a:r>
            <a:endParaRPr lang="zh-CN" altLang="en-US" sz="2000" smtClean="0"/>
          </a:p>
        </p:txBody>
      </p:sp>
      <p:grpSp>
        <p:nvGrpSpPr>
          <p:cNvPr id="98325" name="Group 21"/>
          <p:cNvGrpSpPr>
            <a:grpSpLocks/>
          </p:cNvGrpSpPr>
          <p:nvPr/>
        </p:nvGrpSpPr>
        <p:grpSpPr bwMode="auto">
          <a:xfrm>
            <a:off x="468313" y="3151188"/>
            <a:ext cx="3657600" cy="3373437"/>
            <a:chOff x="295" y="1985"/>
            <a:chExt cx="2304" cy="2125"/>
          </a:xfrm>
        </p:grpSpPr>
        <p:sp>
          <p:nvSpPr>
            <p:cNvPr id="34837" name="AutoShape 5"/>
            <p:cNvSpPr>
              <a:spLocks noChangeArrowheads="1"/>
            </p:cNvSpPr>
            <p:nvPr/>
          </p:nvSpPr>
          <p:spPr bwMode="auto">
            <a:xfrm>
              <a:off x="295" y="2046"/>
              <a:ext cx="1865" cy="206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endParaRPr lang="zh-CN" altLang="zh-CN" sz="1800" b="0">
                <a:latin typeface="Verdana" panose="020B0604030504040204" pitchFamily="34" charset="0"/>
                <a:ea typeface="宋体" panose="02010600030101010101" pitchFamily="2" charset="-122"/>
              </a:endParaRPr>
            </a:p>
          </p:txBody>
        </p:sp>
        <p:sp>
          <p:nvSpPr>
            <p:cNvPr id="34838" name="Text Box 6"/>
            <p:cNvSpPr txBox="1">
              <a:spLocks noChangeArrowheads="1"/>
            </p:cNvSpPr>
            <p:nvPr/>
          </p:nvSpPr>
          <p:spPr bwMode="auto">
            <a:xfrm>
              <a:off x="385" y="2069"/>
              <a:ext cx="1679"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solidFill>
                    <a:srgbClr val="FF0000"/>
                  </a:solidFill>
                  <a:latin typeface="Arial" panose="020B0604020202020204" pitchFamily="34" charset="0"/>
                </a:rPr>
                <a:t>硬件系统</a:t>
              </a:r>
            </a:p>
            <a:p>
              <a:pPr>
                <a:spcBef>
                  <a:spcPct val="0"/>
                </a:spcBef>
                <a:buClrTx/>
                <a:buFontTx/>
                <a:buNone/>
              </a:pPr>
              <a:r>
                <a:rPr lang="zh-CN" altLang="en-US" sz="2000">
                  <a:latin typeface="Arial" panose="020B0604020202020204" pitchFamily="34" charset="0"/>
                </a:rPr>
                <a:t>是指构成计算机的物理设备，即由机械、光、电、磁等器件构成的具有计算、控制、存储、输入和输出功能的实体部件。如</a:t>
              </a:r>
              <a:r>
                <a:rPr lang="en-US" altLang="zh-CN" sz="2000">
                  <a:latin typeface="Arial" panose="020B0604020202020204" pitchFamily="34" charset="0"/>
                </a:rPr>
                <a:t>CPU</a:t>
              </a:r>
              <a:r>
                <a:rPr lang="zh-CN" altLang="en-US" sz="2000">
                  <a:latin typeface="Arial" panose="020B0604020202020204" pitchFamily="34" charset="0"/>
                </a:rPr>
                <a:t>、存储器、各种外设等等，整机硬件也称“硬设备”。</a:t>
              </a:r>
              <a:endParaRPr lang="zh-CN" altLang="en-US" sz="2000" b="0">
                <a:solidFill>
                  <a:srgbClr val="000000"/>
                </a:solidFill>
                <a:latin typeface="Arial" panose="020B0604020202020204" pitchFamily="34" charset="0"/>
                <a:ea typeface="宋体" panose="02010600030101010101" pitchFamily="2" charset="-122"/>
              </a:endParaRPr>
            </a:p>
          </p:txBody>
        </p:sp>
        <p:sp>
          <p:nvSpPr>
            <p:cNvPr id="98311" name="Freeform 7"/>
            <p:cNvSpPr>
              <a:spLocks/>
            </p:cNvSpPr>
            <p:nvPr/>
          </p:nvSpPr>
          <p:spPr bwMode="gray">
            <a:xfrm>
              <a:off x="2030" y="1985"/>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黑体" pitchFamily="2" charset="-122"/>
                <a:ea typeface="黑体" pitchFamily="2" charset="-122"/>
              </a:endParaRPr>
            </a:p>
          </p:txBody>
        </p:sp>
      </p:grpSp>
      <p:grpSp>
        <p:nvGrpSpPr>
          <p:cNvPr id="98327" name="Group 23"/>
          <p:cNvGrpSpPr>
            <a:grpSpLocks/>
          </p:cNvGrpSpPr>
          <p:nvPr/>
        </p:nvGrpSpPr>
        <p:grpSpPr bwMode="auto">
          <a:xfrm>
            <a:off x="3048000" y="1524000"/>
            <a:ext cx="2998788" cy="1601788"/>
            <a:chOff x="1920" y="960"/>
            <a:chExt cx="1889" cy="1009"/>
          </a:xfrm>
        </p:grpSpPr>
        <p:grpSp>
          <p:nvGrpSpPr>
            <p:cNvPr id="34828" name="Group 10"/>
            <p:cNvGrpSpPr>
              <a:grpSpLocks/>
            </p:cNvGrpSpPr>
            <p:nvPr/>
          </p:nvGrpSpPr>
          <p:grpSpPr bwMode="auto">
            <a:xfrm>
              <a:off x="1920" y="960"/>
              <a:ext cx="1889" cy="1009"/>
              <a:chOff x="1997" y="1314"/>
              <a:chExt cx="1889" cy="1009"/>
            </a:xfrm>
          </p:grpSpPr>
          <p:grpSp>
            <p:nvGrpSpPr>
              <p:cNvPr id="34830" name="Group 11"/>
              <p:cNvGrpSpPr>
                <a:grpSpLocks/>
              </p:cNvGrpSpPr>
              <p:nvPr/>
            </p:nvGrpSpPr>
            <p:grpSpPr bwMode="auto">
              <a:xfrm>
                <a:off x="1997" y="1404"/>
                <a:ext cx="1889" cy="919"/>
                <a:chOff x="1973" y="1027"/>
                <a:chExt cx="1926" cy="937"/>
              </a:xfrm>
            </p:grpSpPr>
            <p:sp>
              <p:nvSpPr>
                <p:cNvPr id="98316"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98317"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sp>
            <p:nvSpPr>
              <p:cNvPr id="98318"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98319"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98320"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98321"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grpSp>
        <p:sp>
          <p:nvSpPr>
            <p:cNvPr id="34829" name="Text Box 18"/>
            <p:cNvSpPr txBox="1">
              <a:spLocks noChangeArrowheads="1"/>
            </p:cNvSpPr>
            <p:nvPr/>
          </p:nvSpPr>
          <p:spPr bwMode="auto">
            <a:xfrm>
              <a:off x="2333" y="1174"/>
              <a:ext cx="108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buClrTx/>
                <a:buFontTx/>
                <a:buNone/>
              </a:pPr>
              <a:r>
                <a:rPr lang="zh-CN" altLang="en-US" sz="2400">
                  <a:latin typeface="Arial" panose="020B0604020202020204" pitchFamily="34" charset="0"/>
                </a:rPr>
                <a:t>计算机系统</a:t>
              </a:r>
            </a:p>
          </p:txBody>
        </p:sp>
      </p:grpSp>
      <p:grpSp>
        <p:nvGrpSpPr>
          <p:cNvPr id="98326" name="Group 22"/>
          <p:cNvGrpSpPr>
            <a:grpSpLocks/>
          </p:cNvGrpSpPr>
          <p:nvPr/>
        </p:nvGrpSpPr>
        <p:grpSpPr bwMode="auto">
          <a:xfrm>
            <a:off x="4868863" y="3148013"/>
            <a:ext cx="3671887" cy="3376612"/>
            <a:chOff x="3067" y="1983"/>
            <a:chExt cx="2313" cy="2127"/>
          </a:xfrm>
        </p:grpSpPr>
        <p:sp>
          <p:nvSpPr>
            <p:cNvPr id="34824" name="AutoShape 20"/>
            <p:cNvSpPr>
              <a:spLocks noChangeArrowheads="1"/>
            </p:cNvSpPr>
            <p:nvPr/>
          </p:nvSpPr>
          <p:spPr bwMode="auto">
            <a:xfrm>
              <a:off x="3515" y="2046"/>
              <a:ext cx="1865" cy="206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endParaRPr lang="zh-CN" altLang="zh-CN" sz="1800" b="0">
                <a:latin typeface="Verdana" panose="020B0604030504040204" pitchFamily="34" charset="0"/>
                <a:ea typeface="宋体" panose="02010600030101010101" pitchFamily="2" charset="-122"/>
              </a:endParaRPr>
            </a:p>
          </p:txBody>
        </p:sp>
        <p:sp>
          <p:nvSpPr>
            <p:cNvPr id="34825" name="AutoShape 8"/>
            <p:cNvSpPr>
              <a:spLocks noChangeAspect="1" noChangeArrowheads="1" noTextEdit="1"/>
            </p:cNvSpPr>
            <p:nvPr/>
          </p:nvSpPr>
          <p:spPr bwMode="gray">
            <a:xfrm flipH="1">
              <a:off x="3067" y="1983"/>
              <a:ext cx="57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3" name="Freeform 9"/>
            <p:cNvSpPr>
              <a:spLocks/>
            </p:cNvSpPr>
            <p:nvPr/>
          </p:nvSpPr>
          <p:spPr bwMode="gray">
            <a:xfrm flipH="1">
              <a:off x="3071" y="1985"/>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黑体" pitchFamily="2" charset="-122"/>
                <a:ea typeface="黑体" pitchFamily="2" charset="-122"/>
              </a:endParaRPr>
            </a:p>
          </p:txBody>
        </p:sp>
        <p:sp>
          <p:nvSpPr>
            <p:cNvPr id="34827" name="Text Box 19"/>
            <p:cNvSpPr txBox="1">
              <a:spLocks noChangeArrowheads="1"/>
            </p:cNvSpPr>
            <p:nvPr/>
          </p:nvSpPr>
          <p:spPr bwMode="auto">
            <a:xfrm>
              <a:off x="3660" y="2069"/>
              <a:ext cx="1488"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solidFill>
                    <a:srgbClr val="FF0000"/>
                  </a:solidFill>
                  <a:latin typeface="Arial" panose="020B0604020202020204" pitchFamily="34" charset="0"/>
                </a:rPr>
                <a:t>软件系统</a:t>
              </a:r>
            </a:p>
            <a:p>
              <a:pPr>
                <a:spcBef>
                  <a:spcPct val="0"/>
                </a:spcBef>
                <a:buClrTx/>
                <a:buFontTx/>
                <a:buNone/>
              </a:pPr>
              <a:r>
                <a:rPr lang="zh-CN" altLang="en-US" sz="2000">
                  <a:latin typeface="Arial" panose="020B0604020202020204" pitchFamily="34" charset="0"/>
                </a:rPr>
                <a:t>是指管理计算机软件和硬件资源、控制计算机运行的程序、命令、指令、数据等，软件系统就是程序系统，也称为“软设备”。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98327"/>
                                        </p:tgtEl>
                                        <p:attrNameLst>
                                          <p:attrName>style.visibility</p:attrName>
                                        </p:attrNameLst>
                                      </p:cBhvr>
                                      <p:to>
                                        <p:strVal val="visible"/>
                                      </p:to>
                                    </p:set>
                                    <p:anim to="" calcmode="lin" valueType="num">
                                      <p:cBhvr>
                                        <p:cTn id="7" dur="1" fill="hold"/>
                                        <p:tgtEl>
                                          <p:spTgt spid="9832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98325"/>
                                        </p:tgtEl>
                                        <p:attrNameLst>
                                          <p:attrName>style.visibility</p:attrName>
                                        </p:attrNameLst>
                                      </p:cBhvr>
                                      <p:to>
                                        <p:strVal val="visible"/>
                                      </p:to>
                                    </p:set>
                                    <p:anim to="" calcmode="lin" valueType="num">
                                      <p:cBhvr>
                                        <p:cTn id="12" dur="1" fill="hold"/>
                                        <p:tgtEl>
                                          <p:spTgt spid="9832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98326"/>
                                        </p:tgtEl>
                                        <p:attrNameLst>
                                          <p:attrName>style.visibility</p:attrName>
                                        </p:attrNameLst>
                                      </p:cBhvr>
                                      <p:to>
                                        <p:strVal val="visible"/>
                                      </p:to>
                                    </p:set>
                                    <p:anim to="" calcmode="lin" valueType="num">
                                      <p:cBhvr>
                                        <p:cTn id="17" dur="1" fill="hold"/>
                                        <p:tgtEl>
                                          <p:spTgt spid="983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7C5119A-D864-4744-A178-BC17368A0EA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5843" name="Rectangle 2"/>
          <p:cNvSpPr>
            <a:spLocks noGrp="1" noChangeArrowheads="1"/>
          </p:cNvSpPr>
          <p:nvPr>
            <p:ph type="title"/>
          </p:nvPr>
        </p:nvSpPr>
        <p:spPr/>
        <p:txBody>
          <a:bodyPr/>
          <a:lstStyle/>
          <a:p>
            <a:pPr eaLnBrk="1" hangingPunct="1"/>
            <a:r>
              <a:rPr lang="zh-CN" altLang="en-US" smtClean="0"/>
              <a:t>一、计算机系统组成</a:t>
            </a:r>
          </a:p>
        </p:txBody>
      </p:sp>
      <p:sp>
        <p:nvSpPr>
          <p:cNvPr id="35844" name="Rectangle 3"/>
          <p:cNvSpPr>
            <a:spLocks noGrp="1" noChangeArrowheads="1"/>
          </p:cNvSpPr>
          <p:nvPr>
            <p:ph type="body" idx="1"/>
          </p:nvPr>
        </p:nvSpPr>
        <p:spPr>
          <a:xfrm>
            <a:off x="449263" y="1052513"/>
            <a:ext cx="7507287" cy="4824412"/>
          </a:xfrm>
        </p:spPr>
        <p:txBody>
          <a:bodyPr/>
          <a:lstStyle/>
          <a:p>
            <a:pPr eaLnBrk="1" hangingPunct="1">
              <a:lnSpc>
                <a:spcPct val="120000"/>
              </a:lnSpc>
            </a:pPr>
            <a:r>
              <a:rPr lang="zh-CN" altLang="en-US" sz="2400" smtClean="0">
                <a:solidFill>
                  <a:srgbClr val="FF0000"/>
                </a:solidFill>
              </a:rPr>
              <a:t>软件和硬件之间的关系：</a:t>
            </a:r>
          </a:p>
          <a:p>
            <a:pPr eaLnBrk="1" hangingPunct="1">
              <a:lnSpc>
                <a:spcPct val="120000"/>
              </a:lnSpc>
            </a:pPr>
            <a:r>
              <a:rPr lang="zh-CN" altLang="en-US" sz="2400" smtClean="0"/>
              <a:t>计算机是依靠硬件和软件的协同工作来执行一个具体任务。</a:t>
            </a:r>
          </a:p>
          <a:p>
            <a:pPr eaLnBrk="1" hangingPunct="1">
              <a:lnSpc>
                <a:spcPct val="120000"/>
              </a:lnSpc>
            </a:pPr>
            <a:r>
              <a:rPr lang="zh-CN" altLang="en-US" sz="2400" smtClean="0"/>
              <a:t>硬件是计算机系统的物质基础，而软件又是硬件功能的扩充和完善。</a:t>
            </a:r>
          </a:p>
          <a:p>
            <a:pPr eaLnBrk="1" hangingPunct="1">
              <a:lnSpc>
                <a:spcPct val="120000"/>
              </a:lnSpc>
            </a:pPr>
            <a:r>
              <a:rPr lang="zh-CN" altLang="en-US" sz="2400" smtClean="0"/>
              <a:t>任何软件都是建立在硬件基础上的，任何软件也离不开硬件的支持。</a:t>
            </a:r>
          </a:p>
          <a:p>
            <a:pPr eaLnBrk="1" hangingPunct="1">
              <a:lnSpc>
                <a:spcPct val="120000"/>
              </a:lnSpc>
            </a:pPr>
            <a:r>
              <a:rPr lang="zh-CN" altLang="en-US" sz="2400" smtClean="0"/>
              <a:t>如果没有软件的支持，硬件的功能就不能得到充分的发挥。</a:t>
            </a:r>
          </a:p>
        </p:txBody>
      </p:sp>
      <p:pic>
        <p:nvPicPr>
          <p:cNvPr id="9933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99332"/>
                                        </p:tgtEl>
                                        <p:attrNameLst>
                                          <p:attrName>style.visibility</p:attrName>
                                        </p:attrNameLst>
                                      </p:cBhvr>
                                      <p:to>
                                        <p:strVal val="visible"/>
                                      </p:to>
                                    </p:set>
                                    <p:anim to="" calcmode="lin" valueType="num">
                                      <p:cBhvr>
                                        <p:cTn id="7" dur="1" fill="hold"/>
                                        <p:tgtEl>
                                          <p:spTgt spid="993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449B1A0-DDC7-4449-AC12-A4309BF175F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6867" name="Rectangle 2"/>
          <p:cNvSpPr>
            <a:spLocks noGrp="1" noChangeArrowheads="1"/>
          </p:cNvSpPr>
          <p:nvPr>
            <p:ph type="title"/>
          </p:nvPr>
        </p:nvSpPr>
        <p:spPr/>
        <p:txBody>
          <a:bodyPr/>
          <a:lstStyle/>
          <a:p>
            <a:pPr eaLnBrk="1" hangingPunct="1"/>
            <a:r>
              <a:rPr lang="zh-CN" altLang="en-US" smtClean="0"/>
              <a:t>二、计算机硬件系统</a:t>
            </a:r>
          </a:p>
        </p:txBody>
      </p:sp>
      <p:sp>
        <p:nvSpPr>
          <p:cNvPr id="36868" name="Rectangle 3"/>
          <p:cNvSpPr>
            <a:spLocks noGrp="1" noChangeArrowheads="1"/>
          </p:cNvSpPr>
          <p:nvPr>
            <p:ph type="body" idx="1"/>
          </p:nvPr>
        </p:nvSpPr>
        <p:spPr>
          <a:xfrm>
            <a:off x="449263" y="1052513"/>
            <a:ext cx="7723187" cy="4321175"/>
          </a:xfrm>
        </p:spPr>
        <p:txBody>
          <a:bodyPr/>
          <a:lstStyle/>
          <a:p>
            <a:pPr eaLnBrk="1" hangingPunct="1">
              <a:lnSpc>
                <a:spcPct val="120000"/>
              </a:lnSpc>
            </a:pPr>
            <a:r>
              <a:rPr lang="zh-CN" altLang="en-US" smtClean="0">
                <a:solidFill>
                  <a:srgbClr val="FF0000"/>
                </a:solidFill>
              </a:rPr>
              <a:t>冯</a:t>
            </a:r>
            <a:r>
              <a:rPr lang="en-US" altLang="zh-CN" smtClean="0">
                <a:solidFill>
                  <a:srgbClr val="FF0000"/>
                </a:solidFill>
                <a:latin typeface="Verdana" panose="020B0604030504040204" pitchFamily="34" charset="0"/>
              </a:rPr>
              <a:t>·</a:t>
            </a:r>
            <a:r>
              <a:rPr lang="zh-CN" altLang="en-US" smtClean="0">
                <a:solidFill>
                  <a:srgbClr val="FF0000"/>
                </a:solidFill>
              </a:rPr>
              <a:t>诺依曼（</a:t>
            </a:r>
            <a:r>
              <a:rPr lang="en-US" altLang="zh-CN" smtClean="0">
                <a:solidFill>
                  <a:srgbClr val="FF0000"/>
                </a:solidFill>
              </a:rPr>
              <a:t>Von Neumann </a:t>
            </a:r>
            <a:r>
              <a:rPr lang="zh-CN" altLang="en-US" smtClean="0">
                <a:solidFill>
                  <a:srgbClr val="FF0000"/>
                </a:solidFill>
              </a:rPr>
              <a:t>）体系结构</a:t>
            </a:r>
          </a:p>
          <a:p>
            <a:pPr lvl="1" eaLnBrk="1" hangingPunct="1">
              <a:lnSpc>
                <a:spcPct val="120000"/>
              </a:lnSpc>
            </a:pPr>
            <a:r>
              <a:rPr lang="en-US" altLang="zh-CN" smtClean="0"/>
              <a:t>1946</a:t>
            </a:r>
            <a:r>
              <a:rPr lang="zh-CN" altLang="en-US" smtClean="0"/>
              <a:t>年由美籍匈牙利数学家冯 </a:t>
            </a:r>
            <a:r>
              <a:rPr lang="en-US" altLang="zh-CN" smtClean="0">
                <a:latin typeface="Arial" panose="020B0604020202020204" pitchFamily="34" charset="0"/>
              </a:rPr>
              <a:t>·</a:t>
            </a:r>
            <a:r>
              <a:rPr lang="en-US" altLang="zh-CN" smtClean="0"/>
              <a:t> </a:t>
            </a:r>
            <a:r>
              <a:rPr lang="zh-CN" altLang="en-US" smtClean="0"/>
              <a:t>诺伊曼提出</a:t>
            </a:r>
          </a:p>
          <a:p>
            <a:pPr lvl="1" eaLnBrk="1" hangingPunct="1">
              <a:lnSpc>
                <a:spcPct val="120000"/>
              </a:lnSpc>
            </a:pPr>
            <a:r>
              <a:rPr lang="zh-CN" altLang="en-US" smtClean="0"/>
              <a:t>计算机的体系结构发生了许多变化，但</a:t>
            </a:r>
            <a:r>
              <a:rPr lang="en-US" altLang="zh-CN" smtClean="0"/>
              <a:t>Von Neumann</a:t>
            </a:r>
            <a:r>
              <a:rPr lang="zh-CN" altLang="en-US" smtClean="0"/>
              <a:t>提出的</a:t>
            </a:r>
            <a:r>
              <a:rPr lang="zh-CN" altLang="en-US" smtClean="0">
                <a:solidFill>
                  <a:srgbClr val="FF0000"/>
                </a:solidFill>
              </a:rPr>
              <a:t>二进制</a:t>
            </a:r>
            <a:r>
              <a:rPr lang="zh-CN" altLang="en-US" smtClean="0"/>
              <a:t>、</a:t>
            </a:r>
            <a:r>
              <a:rPr lang="zh-CN" altLang="en-US" smtClean="0">
                <a:solidFill>
                  <a:srgbClr val="FF0000"/>
                </a:solidFill>
              </a:rPr>
              <a:t>程序存储和程序控制</a:t>
            </a:r>
            <a:r>
              <a:rPr lang="zh-CN" altLang="en-US" smtClean="0"/>
              <a:t>，依然是普遍遵循的原则。</a:t>
            </a:r>
          </a:p>
          <a:p>
            <a:pPr lvl="1" eaLnBrk="1" hangingPunct="1">
              <a:lnSpc>
                <a:spcPct val="120000"/>
              </a:lnSpc>
            </a:pPr>
            <a:r>
              <a:rPr lang="en-US" altLang="zh-CN" smtClean="0">
                <a:solidFill>
                  <a:srgbClr val="CC0000"/>
                </a:solidFill>
              </a:rPr>
              <a:t>EDSAC</a:t>
            </a:r>
            <a:r>
              <a:rPr lang="zh-CN" altLang="en-US" smtClean="0">
                <a:solidFill>
                  <a:srgbClr val="CC0000"/>
                </a:solidFill>
              </a:rPr>
              <a:t>： </a:t>
            </a:r>
            <a:r>
              <a:rPr lang="en-US" altLang="zh-CN" smtClean="0">
                <a:solidFill>
                  <a:srgbClr val="CC0000"/>
                </a:solidFill>
              </a:rPr>
              <a:t>1949</a:t>
            </a:r>
            <a:r>
              <a:rPr lang="zh-CN" altLang="en-US" smtClean="0">
                <a:solidFill>
                  <a:srgbClr val="CC0000"/>
                </a:solidFill>
              </a:rPr>
              <a:t>年</a:t>
            </a:r>
            <a:r>
              <a:rPr lang="en-US" altLang="zh-CN" smtClean="0">
                <a:solidFill>
                  <a:srgbClr val="CC0000"/>
                </a:solidFill>
              </a:rPr>
              <a:t>5</a:t>
            </a:r>
            <a:r>
              <a:rPr lang="zh-CN" altLang="en-US" smtClean="0">
                <a:solidFill>
                  <a:srgbClr val="CC0000"/>
                </a:solidFill>
              </a:rPr>
              <a:t>月，</a:t>
            </a:r>
            <a:r>
              <a:rPr lang="zh-CN" altLang="en-US" smtClean="0"/>
              <a:t>英国剑桥大学威尔克斯</a:t>
            </a:r>
            <a:r>
              <a:rPr lang="en-US" altLang="zh-CN" smtClean="0"/>
              <a:t>(M</a:t>
            </a:r>
            <a:r>
              <a:rPr lang="zh-CN" altLang="en-US" smtClean="0"/>
              <a:t>．</a:t>
            </a:r>
            <a:r>
              <a:rPr lang="en-US" altLang="zh-CN" smtClean="0"/>
              <a:t>V</a:t>
            </a:r>
            <a:r>
              <a:rPr lang="zh-CN" altLang="en-US" smtClean="0"/>
              <a:t>．</a:t>
            </a:r>
            <a:r>
              <a:rPr lang="en-US" altLang="zh-CN" smtClean="0"/>
              <a:t>Wilkes</a:t>
            </a:r>
            <a:r>
              <a:rPr lang="zh-CN" altLang="en-US" smtClean="0"/>
              <a:t>，</a:t>
            </a:r>
            <a:r>
              <a:rPr lang="en-US" altLang="zh-CN" smtClean="0"/>
              <a:t>1967</a:t>
            </a:r>
            <a:r>
              <a:rPr lang="zh-CN" altLang="en-US" smtClean="0"/>
              <a:t>年图灵奖获得者</a:t>
            </a:r>
            <a:r>
              <a:rPr lang="en-US" altLang="zh-CN" smtClean="0"/>
              <a:t>)</a:t>
            </a:r>
            <a:r>
              <a:rPr lang="zh-CN" altLang="en-US" smtClean="0"/>
              <a:t>设计和完成</a:t>
            </a:r>
          </a:p>
          <a:p>
            <a:pPr lvl="1" eaLnBrk="1" hangingPunct="1">
              <a:lnSpc>
                <a:spcPct val="120000"/>
              </a:lnSpc>
            </a:pPr>
            <a:r>
              <a:rPr lang="en-US" altLang="zh-CN" smtClean="0">
                <a:solidFill>
                  <a:srgbClr val="CC0000"/>
                </a:solidFill>
              </a:rPr>
              <a:t>EDVAC</a:t>
            </a:r>
            <a:r>
              <a:rPr lang="zh-CN" altLang="en-US" smtClean="0"/>
              <a:t>：冯</a:t>
            </a:r>
            <a:r>
              <a:rPr lang="en-US" altLang="zh-CN" smtClean="0">
                <a:latin typeface="Arial" panose="020B0604020202020204" pitchFamily="34" charset="0"/>
              </a:rPr>
              <a:t>·</a:t>
            </a:r>
            <a:r>
              <a:rPr lang="zh-CN" altLang="en-US" smtClean="0"/>
              <a:t>诺伊曼等研制，</a:t>
            </a:r>
            <a:r>
              <a:rPr lang="en-US" altLang="zh-CN" smtClean="0"/>
              <a:t>1947</a:t>
            </a:r>
            <a:r>
              <a:rPr lang="zh-CN" altLang="en-US" smtClean="0"/>
              <a:t>年～</a:t>
            </a:r>
            <a:r>
              <a:rPr lang="en-US" altLang="zh-CN" smtClean="0"/>
              <a:t>1951</a:t>
            </a:r>
            <a:r>
              <a:rPr lang="zh-CN" altLang="en-US" smtClean="0"/>
              <a:t>年完成</a:t>
            </a:r>
          </a:p>
        </p:txBody>
      </p:sp>
      <p:pic>
        <p:nvPicPr>
          <p:cNvPr id="103429" name="Picture 5" descr="d439b6003af33a87cc2e0d65c65c10385343b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675" y="0"/>
            <a:ext cx="17145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 to="" calcmode="lin" valueType="num">
                                      <p:cBhvr>
                                        <p:cTn id="7" dur="1" fill="hold"/>
                                        <p:tgtEl>
                                          <p:spTgt spid="103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68424EF-E201-4B49-AB4C-CE2FA92F8DE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7891" name="Rectangle 51"/>
          <p:cNvSpPr>
            <a:spLocks noGrp="1" noChangeArrowheads="1"/>
          </p:cNvSpPr>
          <p:nvPr>
            <p:ph type="body" idx="1"/>
          </p:nvPr>
        </p:nvSpPr>
        <p:spPr>
          <a:xfrm>
            <a:off x="374650" y="1052513"/>
            <a:ext cx="7797750" cy="5248275"/>
          </a:xfrm>
          <a:noFill/>
        </p:spPr>
        <p:txBody>
          <a:bodyPr/>
          <a:lstStyle/>
          <a:p>
            <a:pPr marL="914400" lvl="1" indent="-457200" eaLnBrk="1" hangingPunct="1">
              <a:lnSpc>
                <a:spcPct val="90000"/>
              </a:lnSpc>
              <a:buFont typeface="Wingdings" panose="05000000000000000000" pitchFamily="2" charset="2"/>
              <a:buAutoNum type="arabicPeriod"/>
            </a:pPr>
            <a:r>
              <a:rPr lang="zh-CN" altLang="en-US" dirty="0" smtClean="0">
                <a:solidFill>
                  <a:srgbClr val="FF0000"/>
                </a:solidFill>
              </a:rPr>
              <a:t>采用二进制表示数据和指令；</a:t>
            </a:r>
            <a:r>
              <a:rPr lang="zh-CN" altLang="en-US" dirty="0" smtClean="0"/>
              <a:t>指令由操作码和地址码组成。</a:t>
            </a:r>
          </a:p>
          <a:p>
            <a:pPr marL="914400" lvl="1" indent="-457200" eaLnBrk="1" hangingPunct="1">
              <a:lnSpc>
                <a:spcPct val="90000"/>
              </a:lnSpc>
              <a:buFont typeface="Wingdings" panose="05000000000000000000" pitchFamily="2" charset="2"/>
              <a:buAutoNum type="arabicPeriod" startAt="2"/>
            </a:pPr>
            <a:r>
              <a:rPr lang="zh-CN" altLang="en-US" dirty="0" smtClean="0">
                <a:solidFill>
                  <a:srgbClr val="FF0000"/>
                </a:solidFill>
              </a:rPr>
              <a:t>采用存储程序：</a:t>
            </a:r>
            <a:r>
              <a:rPr lang="zh-CN" altLang="en-US" dirty="0" smtClean="0"/>
              <a:t>即把编好的程序和原始数据预先存入计算机主存中，使计算机工作时能连续、自动、高速地从存储器中取出一条条指令并执行，从而自动完成预定的任务；即</a:t>
            </a:r>
            <a:r>
              <a:rPr lang="zh-CN" altLang="en-US" dirty="0" smtClean="0">
                <a:latin typeface="Arial" panose="020B0604020202020204" pitchFamily="34" charset="0"/>
              </a:rPr>
              <a:t>“</a:t>
            </a:r>
            <a:r>
              <a:rPr lang="zh-CN" altLang="en-US" dirty="0" smtClean="0"/>
              <a:t>存储程序</a:t>
            </a:r>
            <a:r>
              <a:rPr lang="zh-CN" altLang="en-US" dirty="0" smtClean="0">
                <a:latin typeface="Arial" panose="020B0604020202020204" pitchFamily="34" charset="0"/>
              </a:rPr>
              <a:t>”</a:t>
            </a:r>
            <a:r>
              <a:rPr lang="zh-CN" altLang="en-US" dirty="0" smtClean="0"/>
              <a:t>和</a:t>
            </a:r>
            <a:r>
              <a:rPr lang="zh-CN" altLang="en-US" dirty="0" smtClean="0">
                <a:latin typeface="Arial" panose="020B0604020202020204" pitchFamily="34" charset="0"/>
              </a:rPr>
              <a:t>“</a:t>
            </a:r>
            <a:r>
              <a:rPr lang="zh-CN" altLang="en-US" dirty="0" smtClean="0"/>
              <a:t>程序控制</a:t>
            </a:r>
            <a:r>
              <a:rPr lang="zh-CN" altLang="en-US" dirty="0" smtClean="0">
                <a:latin typeface="Arial" panose="020B0604020202020204" pitchFamily="34" charset="0"/>
              </a:rPr>
              <a:t>”</a:t>
            </a:r>
            <a:r>
              <a:rPr lang="zh-CN" altLang="en-US" dirty="0" smtClean="0"/>
              <a:t>（简称存储程序控制）的概念。</a:t>
            </a:r>
          </a:p>
          <a:p>
            <a:pPr marL="914400" lvl="1" indent="-457200" eaLnBrk="1" hangingPunct="1">
              <a:lnSpc>
                <a:spcPct val="90000"/>
              </a:lnSpc>
              <a:buFont typeface="Wingdings" panose="05000000000000000000" pitchFamily="2" charset="2"/>
              <a:buAutoNum type="arabicPeriod" startAt="2"/>
            </a:pPr>
            <a:r>
              <a:rPr lang="zh-CN" altLang="en-US" dirty="0" smtClean="0"/>
              <a:t>指令的执行是顺序的，即一般按照指令在存储器中存放的顺序执行，程序分支由转移指令实现。</a:t>
            </a:r>
          </a:p>
          <a:p>
            <a:pPr marL="914400" lvl="1" indent="-457200" eaLnBrk="1" hangingPunct="1">
              <a:lnSpc>
                <a:spcPct val="90000"/>
              </a:lnSpc>
              <a:buFont typeface="Wingdings" panose="05000000000000000000" pitchFamily="2" charset="2"/>
              <a:buAutoNum type="arabicPeriod" startAt="2"/>
            </a:pPr>
            <a:r>
              <a:rPr lang="zh-CN" altLang="en-US" dirty="0" smtClean="0">
                <a:solidFill>
                  <a:srgbClr val="FF0000"/>
                </a:solidFill>
              </a:rPr>
              <a:t>计算机硬件系统由</a:t>
            </a:r>
            <a:r>
              <a:rPr lang="zh-CN" altLang="en-US" dirty="0" smtClean="0"/>
              <a:t>运算器、存储器、控制器、输入设备和输出设备</a:t>
            </a:r>
            <a:r>
              <a:rPr lang="zh-CN" altLang="en-US" dirty="0" smtClean="0">
                <a:solidFill>
                  <a:srgbClr val="FF0000"/>
                </a:solidFill>
              </a:rPr>
              <a:t>五大部件组成</a:t>
            </a:r>
            <a:r>
              <a:rPr lang="zh-CN" altLang="en-US" dirty="0" smtClean="0"/>
              <a:t>，并规定了五大部件的基本功能。</a:t>
            </a:r>
          </a:p>
          <a:p>
            <a:pPr marL="914400" lvl="1" indent="-457200" eaLnBrk="1" hangingPunct="1">
              <a:lnSpc>
                <a:spcPct val="90000"/>
              </a:lnSpc>
              <a:buFont typeface="Wingdings" panose="05000000000000000000" pitchFamily="2" charset="2"/>
              <a:buAutoNum type="arabicPeriod" startAt="2"/>
            </a:pPr>
            <a:r>
              <a:rPr lang="zh-CN" altLang="en-US" dirty="0" smtClean="0"/>
              <a:t>计算机以运算器为中心，输入输出设备与存储器之间的数据传送通过运算器完成。</a:t>
            </a:r>
          </a:p>
        </p:txBody>
      </p:sp>
      <p:sp>
        <p:nvSpPr>
          <p:cNvPr id="37892" name="Rectangle 54"/>
          <p:cNvSpPr>
            <a:spLocks noGrp="1" noChangeArrowheads="1"/>
          </p:cNvSpPr>
          <p:nvPr>
            <p:ph type="title"/>
          </p:nvPr>
        </p:nvSpPr>
        <p:spPr>
          <a:xfrm>
            <a:off x="1143000" y="381000"/>
            <a:ext cx="7750175" cy="563563"/>
          </a:xfrm>
          <a:noFill/>
        </p:spPr>
        <p:txBody>
          <a:bodyPr/>
          <a:lstStyle/>
          <a:p>
            <a:pPr eaLnBrk="1" hangingPunct="1"/>
            <a:r>
              <a:rPr lang="zh-CN" altLang="en-US" dirty="0" smtClean="0"/>
              <a:t>冯</a:t>
            </a:r>
            <a:r>
              <a:rPr lang="en-US" altLang="zh-CN" dirty="0" smtClean="0">
                <a:latin typeface="Verdana" panose="020B0604030504040204" pitchFamily="34" charset="0"/>
              </a:rPr>
              <a:t>·</a:t>
            </a:r>
            <a:r>
              <a:rPr lang="zh-CN" altLang="en-US" dirty="0" smtClean="0"/>
              <a:t>诺伊曼体系结构的计算机设计基本思想</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E553874-91A2-4887-B630-53355748D69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8915" name="Rectangle 5"/>
          <p:cNvSpPr>
            <a:spLocks noGrp="1" noChangeArrowheads="1"/>
          </p:cNvSpPr>
          <p:nvPr>
            <p:ph type="title"/>
          </p:nvPr>
        </p:nvSpPr>
        <p:spPr/>
        <p:txBody>
          <a:bodyPr/>
          <a:lstStyle/>
          <a:p>
            <a:pPr eaLnBrk="1" hangingPunct="1"/>
            <a:r>
              <a:rPr lang="zh-CN" altLang="en-US" smtClean="0"/>
              <a:t>二、计算机硬件系统</a:t>
            </a:r>
          </a:p>
        </p:txBody>
      </p:sp>
      <p:sp>
        <p:nvSpPr>
          <p:cNvPr id="38916" name="Rectangle 49"/>
          <p:cNvSpPr>
            <a:spLocks noGrp="1" noChangeArrowheads="1"/>
          </p:cNvSpPr>
          <p:nvPr>
            <p:ph type="body" idx="1"/>
          </p:nvPr>
        </p:nvSpPr>
        <p:spPr>
          <a:xfrm>
            <a:off x="452438" y="1101725"/>
            <a:ext cx="7439025" cy="520700"/>
          </a:xfrm>
        </p:spPr>
        <p:txBody>
          <a:bodyPr/>
          <a:lstStyle/>
          <a:p>
            <a:pPr eaLnBrk="1" hangingPunct="1">
              <a:lnSpc>
                <a:spcPct val="80000"/>
              </a:lnSpc>
              <a:buFont typeface="Wingdings" panose="05000000000000000000" pitchFamily="2" charset="2"/>
              <a:buNone/>
            </a:pPr>
            <a:r>
              <a:rPr lang="zh-CN" altLang="en-US" sz="2400" smtClean="0">
                <a:solidFill>
                  <a:schemeClr val="tx2"/>
                </a:solidFill>
              </a:rPr>
              <a:t>典型的冯</a:t>
            </a:r>
            <a:r>
              <a:rPr lang="en-US" altLang="zh-CN" sz="2400" smtClean="0">
                <a:solidFill>
                  <a:schemeClr val="tx2"/>
                </a:solidFill>
              </a:rPr>
              <a:t>.</a:t>
            </a:r>
            <a:r>
              <a:rPr lang="zh-CN" altLang="en-US" sz="2400" smtClean="0">
                <a:solidFill>
                  <a:schemeClr val="tx2"/>
                </a:solidFill>
              </a:rPr>
              <a:t>诺依曼计算机结构框图（以</a:t>
            </a:r>
            <a:r>
              <a:rPr lang="zh-CN" altLang="en-US" sz="2400" smtClean="0">
                <a:solidFill>
                  <a:srgbClr val="FF0000"/>
                </a:solidFill>
              </a:rPr>
              <a:t>运算器</a:t>
            </a:r>
            <a:r>
              <a:rPr lang="zh-CN" altLang="en-US" sz="2400" smtClean="0">
                <a:solidFill>
                  <a:schemeClr val="tx2"/>
                </a:solidFill>
              </a:rPr>
              <a:t>为中心）</a:t>
            </a:r>
          </a:p>
        </p:txBody>
      </p:sp>
      <p:sp>
        <p:nvSpPr>
          <p:cNvPr id="107528" name="Rectangle 8"/>
          <p:cNvSpPr>
            <a:spLocks noChangeArrowheads="1"/>
          </p:cNvSpPr>
          <p:nvPr/>
        </p:nvSpPr>
        <p:spPr bwMode="auto">
          <a:xfrm>
            <a:off x="1258888" y="3430588"/>
            <a:ext cx="1512887"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宋体" panose="02010600030101010101" pitchFamily="2" charset="-122"/>
              </a:rPr>
              <a:t>输入设备</a:t>
            </a:r>
          </a:p>
        </p:txBody>
      </p:sp>
      <p:sp>
        <p:nvSpPr>
          <p:cNvPr id="107529" name="Rectangle 9"/>
          <p:cNvSpPr>
            <a:spLocks noChangeArrowheads="1"/>
          </p:cNvSpPr>
          <p:nvPr/>
        </p:nvSpPr>
        <p:spPr bwMode="auto">
          <a:xfrm>
            <a:off x="6083300" y="3430588"/>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宋体" panose="02010600030101010101" pitchFamily="2" charset="-122"/>
              </a:rPr>
              <a:t>输出设备</a:t>
            </a:r>
          </a:p>
        </p:txBody>
      </p:sp>
      <p:sp>
        <p:nvSpPr>
          <p:cNvPr id="107530" name="Rectangle 10"/>
          <p:cNvSpPr>
            <a:spLocks noChangeArrowheads="1"/>
          </p:cNvSpPr>
          <p:nvPr/>
        </p:nvSpPr>
        <p:spPr bwMode="auto">
          <a:xfrm>
            <a:off x="3708400" y="3430588"/>
            <a:ext cx="1512888" cy="6477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ea typeface="宋体" panose="02010600030101010101" pitchFamily="2" charset="-122"/>
              </a:rPr>
              <a:t>运算器</a:t>
            </a:r>
          </a:p>
        </p:txBody>
      </p:sp>
      <p:sp>
        <p:nvSpPr>
          <p:cNvPr id="107531" name="Rectangle 11"/>
          <p:cNvSpPr>
            <a:spLocks noChangeArrowheads="1"/>
          </p:cNvSpPr>
          <p:nvPr/>
        </p:nvSpPr>
        <p:spPr bwMode="auto">
          <a:xfrm>
            <a:off x="3708400" y="2062163"/>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ea typeface="宋体" panose="02010600030101010101" pitchFamily="2" charset="-122"/>
              </a:rPr>
              <a:t>存储器</a:t>
            </a:r>
            <a:endParaRPr kumimoji="1" lang="zh-CN" altLang="en-US" sz="2400">
              <a:latin typeface="Times New Roman" panose="02020603050405020304" pitchFamily="18" charset="0"/>
              <a:ea typeface="宋体" panose="02010600030101010101" pitchFamily="2" charset="-122"/>
            </a:endParaRPr>
          </a:p>
        </p:txBody>
      </p:sp>
      <p:sp>
        <p:nvSpPr>
          <p:cNvPr id="107532" name="Rectangle 12"/>
          <p:cNvSpPr>
            <a:spLocks noChangeArrowheads="1"/>
          </p:cNvSpPr>
          <p:nvPr/>
        </p:nvSpPr>
        <p:spPr bwMode="auto">
          <a:xfrm>
            <a:off x="3708400" y="4797425"/>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ea typeface="宋体" panose="02010600030101010101" pitchFamily="2" charset="-122"/>
              </a:rPr>
              <a:t>控制器</a:t>
            </a:r>
          </a:p>
        </p:txBody>
      </p:sp>
      <p:cxnSp>
        <p:nvCxnSpPr>
          <p:cNvPr id="107533" name="AutoShape 13"/>
          <p:cNvCxnSpPr>
            <a:cxnSpLocks noChangeShapeType="1"/>
            <a:stCxn id="107528" idx="3"/>
            <a:endCxn id="107530" idx="1"/>
          </p:cNvCxnSpPr>
          <p:nvPr/>
        </p:nvCxnSpPr>
        <p:spPr bwMode="auto">
          <a:xfrm>
            <a:off x="2771775" y="3754438"/>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4" name="AutoShape 14"/>
          <p:cNvCxnSpPr>
            <a:cxnSpLocks noChangeShapeType="1"/>
            <a:stCxn id="107530" idx="3"/>
            <a:endCxn id="107529" idx="1"/>
          </p:cNvCxnSpPr>
          <p:nvPr/>
        </p:nvCxnSpPr>
        <p:spPr bwMode="auto">
          <a:xfrm>
            <a:off x="5221288" y="3754438"/>
            <a:ext cx="862012"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6" name="AutoShape 16"/>
          <p:cNvCxnSpPr>
            <a:cxnSpLocks noChangeShapeType="1"/>
          </p:cNvCxnSpPr>
          <p:nvPr/>
        </p:nvCxnSpPr>
        <p:spPr bwMode="auto">
          <a:xfrm>
            <a:off x="323850" y="3789363"/>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7" name="AutoShape 17"/>
          <p:cNvCxnSpPr>
            <a:cxnSpLocks noChangeShapeType="1"/>
          </p:cNvCxnSpPr>
          <p:nvPr/>
        </p:nvCxnSpPr>
        <p:spPr bwMode="auto">
          <a:xfrm>
            <a:off x="7596188" y="3789363"/>
            <a:ext cx="862012"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9" name="AutoShape 19"/>
          <p:cNvCxnSpPr>
            <a:cxnSpLocks noChangeShapeType="1"/>
          </p:cNvCxnSpPr>
          <p:nvPr/>
        </p:nvCxnSpPr>
        <p:spPr bwMode="auto">
          <a:xfrm flipV="1">
            <a:off x="4140200" y="2708275"/>
            <a:ext cx="0" cy="720725"/>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1" name="AutoShape 21"/>
          <p:cNvCxnSpPr>
            <a:cxnSpLocks noChangeShapeType="1"/>
          </p:cNvCxnSpPr>
          <p:nvPr/>
        </p:nvCxnSpPr>
        <p:spPr bwMode="auto">
          <a:xfrm>
            <a:off x="4859338" y="2708275"/>
            <a:ext cx="0" cy="720725"/>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2" name="AutoShape 22"/>
          <p:cNvCxnSpPr>
            <a:cxnSpLocks noChangeShapeType="1"/>
            <a:stCxn id="107532" idx="3"/>
            <a:endCxn id="107529" idx="2"/>
          </p:cNvCxnSpPr>
          <p:nvPr/>
        </p:nvCxnSpPr>
        <p:spPr bwMode="auto">
          <a:xfrm flipV="1">
            <a:off x="5221288" y="4078288"/>
            <a:ext cx="1619250" cy="1042987"/>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4" name="AutoShape 24"/>
          <p:cNvCxnSpPr>
            <a:cxnSpLocks noChangeShapeType="1"/>
            <a:stCxn id="107532" idx="1"/>
            <a:endCxn id="107528" idx="2"/>
          </p:cNvCxnSpPr>
          <p:nvPr/>
        </p:nvCxnSpPr>
        <p:spPr bwMode="auto">
          <a:xfrm rot="10800000">
            <a:off x="2016125" y="4078288"/>
            <a:ext cx="1692275" cy="1042987"/>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7567" name="Group 47"/>
          <p:cNvGrpSpPr>
            <a:grpSpLocks/>
          </p:cNvGrpSpPr>
          <p:nvPr/>
        </p:nvGrpSpPr>
        <p:grpSpPr bwMode="auto">
          <a:xfrm flipV="1">
            <a:off x="3203575" y="2420938"/>
            <a:ext cx="504825" cy="2592387"/>
            <a:chOff x="2381" y="1525"/>
            <a:chExt cx="318" cy="1633"/>
          </a:xfrm>
        </p:grpSpPr>
        <p:sp>
          <p:nvSpPr>
            <p:cNvPr id="38944" name="Line 27"/>
            <p:cNvSpPr>
              <a:spLocks noChangeShapeType="1"/>
            </p:cNvSpPr>
            <p:nvPr/>
          </p:nvSpPr>
          <p:spPr bwMode="auto">
            <a:xfrm flipH="1">
              <a:off x="2381" y="1525"/>
              <a:ext cx="31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5" name="Line 28"/>
            <p:cNvSpPr>
              <a:spLocks noChangeShapeType="1"/>
            </p:cNvSpPr>
            <p:nvPr/>
          </p:nvSpPr>
          <p:spPr bwMode="auto">
            <a:xfrm>
              <a:off x="2381" y="1525"/>
              <a:ext cx="0" cy="163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6" name="Line 29"/>
            <p:cNvSpPr>
              <a:spLocks noChangeShapeType="1"/>
            </p:cNvSpPr>
            <p:nvPr/>
          </p:nvSpPr>
          <p:spPr bwMode="auto">
            <a:xfrm>
              <a:off x="2381" y="3158"/>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7553" name="Text Box 33"/>
          <p:cNvSpPr txBox="1">
            <a:spLocks noChangeArrowheads="1"/>
          </p:cNvSpPr>
          <p:nvPr/>
        </p:nvSpPr>
        <p:spPr bwMode="auto">
          <a:xfrm>
            <a:off x="396875" y="33321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程序</a:t>
            </a:r>
          </a:p>
        </p:txBody>
      </p:sp>
      <p:sp>
        <p:nvSpPr>
          <p:cNvPr id="107554" name="Text Box 34"/>
          <p:cNvSpPr txBox="1">
            <a:spLocks noChangeArrowheads="1"/>
          </p:cNvSpPr>
          <p:nvPr/>
        </p:nvSpPr>
        <p:spPr bwMode="auto">
          <a:xfrm>
            <a:off x="396875" y="37893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数据</a:t>
            </a:r>
          </a:p>
        </p:txBody>
      </p:sp>
      <p:sp>
        <p:nvSpPr>
          <p:cNvPr id="107555" name="Text Box 35"/>
          <p:cNvSpPr txBox="1">
            <a:spLocks noChangeArrowheads="1"/>
          </p:cNvSpPr>
          <p:nvPr/>
        </p:nvSpPr>
        <p:spPr bwMode="auto">
          <a:xfrm>
            <a:off x="7524750" y="33083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结果</a:t>
            </a:r>
          </a:p>
        </p:txBody>
      </p:sp>
      <p:sp>
        <p:nvSpPr>
          <p:cNvPr id="107556" name="Text Box 36"/>
          <p:cNvSpPr txBox="1">
            <a:spLocks noChangeArrowheads="1"/>
          </p:cNvSpPr>
          <p:nvPr/>
        </p:nvSpPr>
        <p:spPr bwMode="auto">
          <a:xfrm>
            <a:off x="4932363" y="2781300"/>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数据</a:t>
            </a:r>
          </a:p>
        </p:txBody>
      </p:sp>
      <p:sp>
        <p:nvSpPr>
          <p:cNvPr id="107557" name="Text Box 37"/>
          <p:cNvSpPr txBox="1">
            <a:spLocks noChangeArrowheads="1"/>
          </p:cNvSpPr>
          <p:nvPr/>
        </p:nvSpPr>
        <p:spPr bwMode="auto">
          <a:xfrm>
            <a:off x="3348038" y="2827338"/>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结果</a:t>
            </a:r>
          </a:p>
        </p:txBody>
      </p:sp>
      <p:sp>
        <p:nvSpPr>
          <p:cNvPr id="107560" name="Text Box 40"/>
          <p:cNvSpPr txBox="1">
            <a:spLocks noChangeArrowheads="1"/>
          </p:cNvSpPr>
          <p:nvPr/>
        </p:nvSpPr>
        <p:spPr bwMode="auto">
          <a:xfrm>
            <a:off x="2051050" y="177323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宋体" panose="02010600030101010101" pitchFamily="2" charset="-122"/>
              </a:rPr>
              <a:t>控制信号</a:t>
            </a:r>
          </a:p>
        </p:txBody>
      </p:sp>
      <p:cxnSp>
        <p:nvCxnSpPr>
          <p:cNvPr id="107561" name="AutoShape 41"/>
          <p:cNvCxnSpPr>
            <a:cxnSpLocks noChangeShapeType="1"/>
          </p:cNvCxnSpPr>
          <p:nvPr/>
        </p:nvCxnSpPr>
        <p:spPr bwMode="auto">
          <a:xfrm>
            <a:off x="539750" y="5781675"/>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62" name="Text Box 42"/>
          <p:cNvSpPr txBox="1">
            <a:spLocks noChangeArrowheads="1"/>
          </p:cNvSpPr>
          <p:nvPr/>
        </p:nvSpPr>
        <p:spPr bwMode="auto">
          <a:xfrm>
            <a:off x="466725" y="580707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宋体" panose="02010600030101010101" pitchFamily="2" charset="-122"/>
              </a:rPr>
              <a:t>数据线</a:t>
            </a:r>
          </a:p>
        </p:txBody>
      </p:sp>
      <p:sp>
        <p:nvSpPr>
          <p:cNvPr id="107563" name="Text Box 43"/>
          <p:cNvSpPr txBox="1">
            <a:spLocks noChangeArrowheads="1"/>
          </p:cNvSpPr>
          <p:nvPr/>
        </p:nvSpPr>
        <p:spPr bwMode="auto">
          <a:xfrm>
            <a:off x="1835150" y="580707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宋体" panose="02010600030101010101" pitchFamily="2" charset="-122"/>
              </a:rPr>
              <a:t>地址线</a:t>
            </a:r>
          </a:p>
        </p:txBody>
      </p:sp>
      <p:sp>
        <p:nvSpPr>
          <p:cNvPr id="107564" name="Line 44"/>
          <p:cNvSpPr>
            <a:spLocks noChangeShapeType="1"/>
          </p:cNvSpPr>
          <p:nvPr/>
        </p:nvSpPr>
        <p:spPr bwMode="auto">
          <a:xfrm>
            <a:off x="1835150" y="5807075"/>
            <a:ext cx="935038"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5" name="Line 45"/>
          <p:cNvSpPr>
            <a:spLocks noChangeShapeType="1"/>
          </p:cNvSpPr>
          <p:nvPr/>
        </p:nvSpPr>
        <p:spPr bwMode="auto">
          <a:xfrm>
            <a:off x="3059113" y="5807075"/>
            <a:ext cx="86518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6" name="Text Box 46"/>
          <p:cNvSpPr txBox="1">
            <a:spLocks noChangeArrowheads="1"/>
          </p:cNvSpPr>
          <p:nvPr/>
        </p:nvSpPr>
        <p:spPr bwMode="auto">
          <a:xfrm>
            <a:off x="2987675" y="5842000"/>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宋体" panose="02010600030101010101" pitchFamily="2" charset="-122"/>
              </a:rPr>
              <a:t>控制线</a:t>
            </a:r>
          </a:p>
        </p:txBody>
      </p:sp>
      <p:sp>
        <p:nvSpPr>
          <p:cNvPr id="107570" name="Line 50"/>
          <p:cNvSpPr>
            <a:spLocks noChangeShapeType="1"/>
          </p:cNvSpPr>
          <p:nvPr/>
        </p:nvSpPr>
        <p:spPr bwMode="gray">
          <a:xfrm flipV="1">
            <a:off x="4427538" y="4076700"/>
            <a:ext cx="0" cy="7207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7528"/>
                                        </p:tgtEl>
                                        <p:attrNameLst>
                                          <p:attrName>style.visibility</p:attrName>
                                        </p:attrNameLst>
                                      </p:cBhvr>
                                      <p:to>
                                        <p:strVal val="visible"/>
                                      </p:to>
                                    </p:set>
                                    <p:anim to="" calcmode="lin" valueType="num">
                                      <p:cBhvr>
                                        <p:cTn id="7" dur="1" fill="hold"/>
                                        <p:tgtEl>
                                          <p:spTgt spid="10752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7531"/>
                                        </p:tgtEl>
                                        <p:attrNameLst>
                                          <p:attrName>style.visibility</p:attrName>
                                        </p:attrNameLst>
                                      </p:cBhvr>
                                      <p:to>
                                        <p:strVal val="visible"/>
                                      </p:to>
                                    </p:set>
                                    <p:anim to="" calcmode="lin" valueType="num">
                                      <p:cBhvr>
                                        <p:cTn id="10" dur="1" fill="hold"/>
                                        <p:tgtEl>
                                          <p:spTgt spid="10753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07530"/>
                                        </p:tgtEl>
                                        <p:attrNameLst>
                                          <p:attrName>style.visibility</p:attrName>
                                        </p:attrNameLst>
                                      </p:cBhvr>
                                      <p:to>
                                        <p:strVal val="visible"/>
                                      </p:to>
                                    </p:set>
                                    <p:anim to="" calcmode="lin" valueType="num">
                                      <p:cBhvr>
                                        <p:cTn id="13" dur="1" fill="hold"/>
                                        <p:tgtEl>
                                          <p:spTgt spid="10753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7532"/>
                                        </p:tgtEl>
                                        <p:attrNameLst>
                                          <p:attrName>style.visibility</p:attrName>
                                        </p:attrNameLst>
                                      </p:cBhvr>
                                      <p:to>
                                        <p:strVal val="visible"/>
                                      </p:to>
                                    </p:set>
                                    <p:anim to="" calcmode="lin" valueType="num">
                                      <p:cBhvr>
                                        <p:cTn id="16" dur="1" fill="hold"/>
                                        <p:tgtEl>
                                          <p:spTgt spid="107532"/>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07529"/>
                                        </p:tgtEl>
                                        <p:attrNameLst>
                                          <p:attrName>style.visibility</p:attrName>
                                        </p:attrNameLst>
                                      </p:cBhvr>
                                      <p:to>
                                        <p:strVal val="visible"/>
                                      </p:to>
                                    </p:set>
                                    <p:anim to="" calcmode="lin" valueType="num">
                                      <p:cBhvr>
                                        <p:cTn id="19" dur="1" fill="hold"/>
                                        <p:tgtEl>
                                          <p:spTgt spid="107529"/>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nodeType="clickEffect">
                                  <p:stCondLst>
                                    <p:cond delay="0"/>
                                  </p:stCondLst>
                                  <p:childTnLst>
                                    <p:set>
                                      <p:cBhvr>
                                        <p:cTn id="23" dur="1" fill="hold">
                                          <p:stCondLst>
                                            <p:cond delay="0"/>
                                          </p:stCondLst>
                                        </p:cTn>
                                        <p:tgtEl>
                                          <p:spTgt spid="107536"/>
                                        </p:tgtEl>
                                        <p:attrNameLst>
                                          <p:attrName>style.visibility</p:attrName>
                                        </p:attrNameLst>
                                      </p:cBhvr>
                                      <p:to>
                                        <p:strVal val="visible"/>
                                      </p:to>
                                    </p:set>
                                    <p:anim to="" calcmode="lin" valueType="num">
                                      <p:cBhvr>
                                        <p:cTn id="24" dur="1" fill="hold"/>
                                        <p:tgtEl>
                                          <p:spTgt spid="107536"/>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07553"/>
                                        </p:tgtEl>
                                        <p:attrNameLst>
                                          <p:attrName>style.visibility</p:attrName>
                                        </p:attrNameLst>
                                      </p:cBhvr>
                                      <p:to>
                                        <p:strVal val="visible"/>
                                      </p:to>
                                    </p:set>
                                    <p:anim to="" calcmode="lin" valueType="num">
                                      <p:cBhvr>
                                        <p:cTn id="27" dur="1" fill="hold"/>
                                        <p:tgtEl>
                                          <p:spTgt spid="107553"/>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07554"/>
                                        </p:tgtEl>
                                        <p:attrNameLst>
                                          <p:attrName>style.visibility</p:attrName>
                                        </p:attrNameLst>
                                      </p:cBhvr>
                                      <p:to>
                                        <p:strVal val="visible"/>
                                      </p:to>
                                    </p:set>
                                    <p:anim to="" calcmode="lin" valueType="num">
                                      <p:cBhvr>
                                        <p:cTn id="30" dur="1" fill="hold"/>
                                        <p:tgtEl>
                                          <p:spTgt spid="107554"/>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07533"/>
                                        </p:tgtEl>
                                        <p:attrNameLst>
                                          <p:attrName>style.visibility</p:attrName>
                                        </p:attrNameLst>
                                      </p:cBhvr>
                                      <p:to>
                                        <p:strVal val="visible"/>
                                      </p:to>
                                    </p:set>
                                    <p:anim to="" calcmode="lin" valueType="num">
                                      <p:cBhvr>
                                        <p:cTn id="35" dur="1" fill="hold"/>
                                        <p:tgtEl>
                                          <p:spTgt spid="107533"/>
                                        </p:tgtEl>
                                        <p:attrNameLst>
                                          <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07541"/>
                                        </p:tgtEl>
                                        <p:attrNameLst>
                                          <p:attrName>style.visibility</p:attrName>
                                        </p:attrNameLst>
                                      </p:cBhvr>
                                      <p:to>
                                        <p:strVal val="visible"/>
                                      </p:to>
                                    </p:set>
                                    <p:anim to="" calcmode="lin" valueType="num">
                                      <p:cBhvr>
                                        <p:cTn id="40" dur="1" fill="hold"/>
                                        <p:tgtEl>
                                          <p:spTgt spid="107541"/>
                                        </p:tgtEl>
                                        <p:attrNameLst>
                                          <p:attrName/>
                                        </p:attrNameLst>
                                      </p:cBhvr>
                                    </p:anim>
                                  </p:childTnLst>
                                </p:cTn>
                              </p:par>
                              <p:par>
                                <p:cTn id="41" presetID="24" presetClass="entr" presetSubtype="0" fill="hold" grpId="0" nodeType="withEffect">
                                  <p:stCondLst>
                                    <p:cond delay="0"/>
                                  </p:stCondLst>
                                  <p:childTnLst>
                                    <p:set>
                                      <p:cBhvr>
                                        <p:cTn id="42" dur="1" fill="hold">
                                          <p:stCondLst>
                                            <p:cond delay="0"/>
                                          </p:stCondLst>
                                        </p:cTn>
                                        <p:tgtEl>
                                          <p:spTgt spid="107556"/>
                                        </p:tgtEl>
                                        <p:attrNameLst>
                                          <p:attrName>style.visibility</p:attrName>
                                        </p:attrNameLst>
                                      </p:cBhvr>
                                      <p:to>
                                        <p:strVal val="visible"/>
                                      </p:to>
                                    </p:set>
                                    <p:anim to="" calcmode="lin" valueType="num">
                                      <p:cBhvr>
                                        <p:cTn id="43" dur="1" fill="hold"/>
                                        <p:tgtEl>
                                          <p:spTgt spid="107556"/>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nodeType="clickEffect">
                                  <p:stCondLst>
                                    <p:cond delay="0"/>
                                  </p:stCondLst>
                                  <p:childTnLst>
                                    <p:set>
                                      <p:cBhvr>
                                        <p:cTn id="47" dur="1" fill="hold">
                                          <p:stCondLst>
                                            <p:cond delay="0"/>
                                          </p:stCondLst>
                                        </p:cTn>
                                        <p:tgtEl>
                                          <p:spTgt spid="107539"/>
                                        </p:tgtEl>
                                        <p:attrNameLst>
                                          <p:attrName>style.visibility</p:attrName>
                                        </p:attrNameLst>
                                      </p:cBhvr>
                                      <p:to>
                                        <p:strVal val="visible"/>
                                      </p:to>
                                    </p:set>
                                    <p:anim to="" calcmode="lin" valueType="num">
                                      <p:cBhvr>
                                        <p:cTn id="48" dur="1" fill="hold"/>
                                        <p:tgtEl>
                                          <p:spTgt spid="107539"/>
                                        </p:tgtEl>
                                        <p:attrNameLst>
                                          <p:attrName/>
                                        </p:attrNameLst>
                                      </p:cBhvr>
                                    </p:anim>
                                  </p:childTnLst>
                                </p:cTn>
                              </p:par>
                              <p:par>
                                <p:cTn id="49" presetID="24" presetClass="entr" presetSubtype="0" fill="hold" grpId="0" nodeType="withEffect">
                                  <p:stCondLst>
                                    <p:cond delay="0"/>
                                  </p:stCondLst>
                                  <p:childTnLst>
                                    <p:set>
                                      <p:cBhvr>
                                        <p:cTn id="50" dur="1" fill="hold">
                                          <p:stCondLst>
                                            <p:cond delay="0"/>
                                          </p:stCondLst>
                                        </p:cTn>
                                        <p:tgtEl>
                                          <p:spTgt spid="107557"/>
                                        </p:tgtEl>
                                        <p:attrNameLst>
                                          <p:attrName>style.visibility</p:attrName>
                                        </p:attrNameLst>
                                      </p:cBhvr>
                                      <p:to>
                                        <p:strVal val="visible"/>
                                      </p:to>
                                    </p:set>
                                    <p:anim to="" calcmode="lin" valueType="num">
                                      <p:cBhvr>
                                        <p:cTn id="51" dur="1" fill="hold"/>
                                        <p:tgtEl>
                                          <p:spTgt spid="107557"/>
                                        </p:tgtEl>
                                        <p:attrNameLst>
                                          <p:attrName/>
                                        </p:attrNameLst>
                                      </p:cBhvr>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4" presetClass="entr" presetSubtype="0" fill="hold" nodeType="clickEffect">
                                  <p:stCondLst>
                                    <p:cond delay="0"/>
                                  </p:stCondLst>
                                  <p:childTnLst>
                                    <p:set>
                                      <p:cBhvr>
                                        <p:cTn id="55" dur="1" fill="hold">
                                          <p:stCondLst>
                                            <p:cond delay="0"/>
                                          </p:stCondLst>
                                        </p:cTn>
                                        <p:tgtEl>
                                          <p:spTgt spid="107534"/>
                                        </p:tgtEl>
                                        <p:attrNameLst>
                                          <p:attrName>style.visibility</p:attrName>
                                        </p:attrNameLst>
                                      </p:cBhvr>
                                      <p:to>
                                        <p:strVal val="visible"/>
                                      </p:to>
                                    </p:set>
                                    <p:anim to="" calcmode="lin" valueType="num">
                                      <p:cBhvr>
                                        <p:cTn id="56" dur="1" fill="hold"/>
                                        <p:tgtEl>
                                          <p:spTgt spid="107534"/>
                                        </p:tgtEl>
                                        <p:attrNameLst>
                                          <p:attrName/>
                                        </p:attrNameLst>
                                      </p:cBhvr>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4" presetClass="entr" presetSubtype="0" fill="hold" nodeType="clickEffect">
                                  <p:stCondLst>
                                    <p:cond delay="0"/>
                                  </p:stCondLst>
                                  <p:childTnLst>
                                    <p:set>
                                      <p:cBhvr>
                                        <p:cTn id="60" dur="1" fill="hold">
                                          <p:stCondLst>
                                            <p:cond delay="0"/>
                                          </p:stCondLst>
                                        </p:cTn>
                                        <p:tgtEl>
                                          <p:spTgt spid="107537"/>
                                        </p:tgtEl>
                                        <p:attrNameLst>
                                          <p:attrName>style.visibility</p:attrName>
                                        </p:attrNameLst>
                                      </p:cBhvr>
                                      <p:to>
                                        <p:strVal val="visible"/>
                                      </p:to>
                                    </p:set>
                                    <p:anim to="" calcmode="lin" valueType="num">
                                      <p:cBhvr>
                                        <p:cTn id="61" dur="1" fill="hold"/>
                                        <p:tgtEl>
                                          <p:spTgt spid="107537"/>
                                        </p:tgtEl>
                                        <p:attrNameLst>
                                          <p:attrName/>
                                        </p:attrNameLst>
                                      </p:cBhvr>
                                    </p:anim>
                                  </p:childTnLst>
                                </p:cTn>
                              </p:par>
                              <p:par>
                                <p:cTn id="62" presetID="24" presetClass="entr" presetSubtype="0" fill="hold" grpId="0" nodeType="withEffect">
                                  <p:stCondLst>
                                    <p:cond delay="0"/>
                                  </p:stCondLst>
                                  <p:childTnLst>
                                    <p:set>
                                      <p:cBhvr>
                                        <p:cTn id="63" dur="1" fill="hold">
                                          <p:stCondLst>
                                            <p:cond delay="0"/>
                                          </p:stCondLst>
                                        </p:cTn>
                                        <p:tgtEl>
                                          <p:spTgt spid="107555"/>
                                        </p:tgtEl>
                                        <p:attrNameLst>
                                          <p:attrName>style.visibility</p:attrName>
                                        </p:attrNameLst>
                                      </p:cBhvr>
                                      <p:to>
                                        <p:strVal val="visible"/>
                                      </p:to>
                                    </p:set>
                                    <p:anim to="" calcmode="lin" valueType="num">
                                      <p:cBhvr>
                                        <p:cTn id="64" dur="1" fill="hold"/>
                                        <p:tgtEl>
                                          <p:spTgt spid="107555"/>
                                        </p:tgtEl>
                                        <p:attrNameLst>
                                          <p:attrName/>
                                        </p:attrNameLst>
                                      </p:cBhvr>
                                    </p:anim>
                                  </p:childTnLst>
                                </p:cTn>
                              </p:par>
                              <p:par>
                                <p:cTn id="65" presetID="24" presetClass="entr" presetSubtype="0" fill="hold" nodeType="withEffect">
                                  <p:stCondLst>
                                    <p:cond delay="0"/>
                                  </p:stCondLst>
                                  <p:childTnLst>
                                    <p:set>
                                      <p:cBhvr>
                                        <p:cTn id="66" dur="1" fill="hold">
                                          <p:stCondLst>
                                            <p:cond delay="0"/>
                                          </p:stCondLst>
                                        </p:cTn>
                                        <p:tgtEl>
                                          <p:spTgt spid="107567"/>
                                        </p:tgtEl>
                                        <p:attrNameLst>
                                          <p:attrName>style.visibility</p:attrName>
                                        </p:attrNameLst>
                                      </p:cBhvr>
                                      <p:to>
                                        <p:strVal val="visible"/>
                                      </p:to>
                                    </p:set>
                                    <p:anim to="" calcmode="lin" valueType="num">
                                      <p:cBhvr>
                                        <p:cTn id="67" dur="1" fill="hold"/>
                                        <p:tgtEl>
                                          <p:spTgt spid="107567"/>
                                        </p:tgtEl>
                                        <p:attrNameLst>
                                          <p:attrName/>
                                        </p:attrNameLst>
                                      </p:cBhvr>
                                    </p:anim>
                                  </p:childTnLst>
                                </p:cTn>
                              </p:par>
                              <p:par>
                                <p:cTn id="68" presetID="24" presetClass="entr" presetSubtype="0" fill="hold" nodeType="withEffect">
                                  <p:stCondLst>
                                    <p:cond delay="0"/>
                                  </p:stCondLst>
                                  <p:childTnLst>
                                    <p:set>
                                      <p:cBhvr>
                                        <p:cTn id="69" dur="1" fill="hold">
                                          <p:stCondLst>
                                            <p:cond delay="0"/>
                                          </p:stCondLst>
                                        </p:cTn>
                                        <p:tgtEl>
                                          <p:spTgt spid="107544"/>
                                        </p:tgtEl>
                                        <p:attrNameLst>
                                          <p:attrName>style.visibility</p:attrName>
                                        </p:attrNameLst>
                                      </p:cBhvr>
                                      <p:to>
                                        <p:strVal val="visible"/>
                                      </p:to>
                                    </p:set>
                                    <p:anim to="" calcmode="lin" valueType="num">
                                      <p:cBhvr>
                                        <p:cTn id="70" dur="1" fill="hold"/>
                                        <p:tgtEl>
                                          <p:spTgt spid="107544"/>
                                        </p:tgtEl>
                                        <p:attrNameLst>
                                          <p:attrName/>
                                        </p:attrNameLst>
                                      </p:cBhvr>
                                    </p:anim>
                                  </p:childTnLst>
                                </p:cTn>
                              </p:par>
                              <p:par>
                                <p:cTn id="71" presetID="24" presetClass="entr" presetSubtype="0" fill="hold" grpId="0" nodeType="withEffect">
                                  <p:stCondLst>
                                    <p:cond delay="0"/>
                                  </p:stCondLst>
                                  <p:childTnLst>
                                    <p:set>
                                      <p:cBhvr>
                                        <p:cTn id="72" dur="1" fill="hold">
                                          <p:stCondLst>
                                            <p:cond delay="0"/>
                                          </p:stCondLst>
                                        </p:cTn>
                                        <p:tgtEl>
                                          <p:spTgt spid="107560"/>
                                        </p:tgtEl>
                                        <p:attrNameLst>
                                          <p:attrName>style.visibility</p:attrName>
                                        </p:attrNameLst>
                                      </p:cBhvr>
                                      <p:to>
                                        <p:strVal val="visible"/>
                                      </p:to>
                                    </p:set>
                                    <p:anim to="" calcmode="lin" valueType="num">
                                      <p:cBhvr>
                                        <p:cTn id="73" dur="1" fill="hold"/>
                                        <p:tgtEl>
                                          <p:spTgt spid="107560"/>
                                        </p:tgtEl>
                                        <p:attrNameLst>
                                          <p:attrName/>
                                        </p:attrNameLst>
                                      </p:cBhvr>
                                    </p:anim>
                                  </p:childTnLst>
                                </p:cTn>
                              </p:par>
                              <p:par>
                                <p:cTn id="74" presetID="24" presetClass="entr" presetSubtype="0" fill="hold" nodeType="withEffect">
                                  <p:stCondLst>
                                    <p:cond delay="0"/>
                                  </p:stCondLst>
                                  <p:childTnLst>
                                    <p:set>
                                      <p:cBhvr>
                                        <p:cTn id="75" dur="1" fill="hold">
                                          <p:stCondLst>
                                            <p:cond delay="0"/>
                                          </p:stCondLst>
                                        </p:cTn>
                                        <p:tgtEl>
                                          <p:spTgt spid="107542"/>
                                        </p:tgtEl>
                                        <p:attrNameLst>
                                          <p:attrName>style.visibility</p:attrName>
                                        </p:attrNameLst>
                                      </p:cBhvr>
                                      <p:to>
                                        <p:strVal val="visible"/>
                                      </p:to>
                                    </p:set>
                                    <p:anim to="" calcmode="lin" valueType="num">
                                      <p:cBhvr>
                                        <p:cTn id="76" dur="1" fill="hold"/>
                                        <p:tgtEl>
                                          <p:spTgt spid="107542"/>
                                        </p:tgtEl>
                                        <p:attrNameLst>
                                          <p:attrName/>
                                        </p:attrNameLst>
                                      </p:cBhvr>
                                    </p:anim>
                                  </p:childTnLst>
                                </p:cTn>
                              </p:par>
                              <p:par>
                                <p:cTn id="77" presetID="24" presetClass="entr" presetSubtype="0" fill="hold" grpId="0" nodeType="withEffect">
                                  <p:stCondLst>
                                    <p:cond delay="0"/>
                                  </p:stCondLst>
                                  <p:childTnLst>
                                    <p:set>
                                      <p:cBhvr>
                                        <p:cTn id="78" dur="1" fill="hold">
                                          <p:stCondLst>
                                            <p:cond delay="0"/>
                                          </p:stCondLst>
                                        </p:cTn>
                                        <p:tgtEl>
                                          <p:spTgt spid="107570"/>
                                        </p:tgtEl>
                                        <p:attrNameLst>
                                          <p:attrName>style.visibility</p:attrName>
                                        </p:attrNameLst>
                                      </p:cBhvr>
                                      <p:to>
                                        <p:strVal val="visible"/>
                                      </p:to>
                                    </p:set>
                                    <p:anim to="" calcmode="lin" valueType="num">
                                      <p:cBhvr>
                                        <p:cTn id="79" dur="1" fill="hold"/>
                                        <p:tgtEl>
                                          <p:spTgt spid="107570"/>
                                        </p:tgtEl>
                                        <p:attrNameLst>
                                          <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4" presetClass="entr" presetSubtype="0" fill="hold" nodeType="clickEffect">
                                  <p:stCondLst>
                                    <p:cond delay="0"/>
                                  </p:stCondLst>
                                  <p:childTnLst>
                                    <p:set>
                                      <p:cBhvr>
                                        <p:cTn id="83" dur="1" fill="hold">
                                          <p:stCondLst>
                                            <p:cond delay="0"/>
                                          </p:stCondLst>
                                        </p:cTn>
                                        <p:tgtEl>
                                          <p:spTgt spid="107561"/>
                                        </p:tgtEl>
                                        <p:attrNameLst>
                                          <p:attrName>style.visibility</p:attrName>
                                        </p:attrNameLst>
                                      </p:cBhvr>
                                      <p:to>
                                        <p:strVal val="visible"/>
                                      </p:to>
                                    </p:set>
                                    <p:anim to="" calcmode="lin" valueType="num">
                                      <p:cBhvr>
                                        <p:cTn id="84" dur="1" fill="hold"/>
                                        <p:tgtEl>
                                          <p:spTgt spid="107561"/>
                                        </p:tgtEl>
                                        <p:attrNameLst>
                                          <p:attrName/>
                                        </p:attrNameLst>
                                      </p:cBhvr>
                                    </p:anim>
                                  </p:childTnLst>
                                </p:cTn>
                              </p:par>
                              <p:par>
                                <p:cTn id="85" presetID="24" presetClass="entr" presetSubtype="0" fill="hold" grpId="0" nodeType="withEffect">
                                  <p:stCondLst>
                                    <p:cond delay="0"/>
                                  </p:stCondLst>
                                  <p:childTnLst>
                                    <p:set>
                                      <p:cBhvr>
                                        <p:cTn id="86" dur="1" fill="hold">
                                          <p:stCondLst>
                                            <p:cond delay="0"/>
                                          </p:stCondLst>
                                        </p:cTn>
                                        <p:tgtEl>
                                          <p:spTgt spid="107562"/>
                                        </p:tgtEl>
                                        <p:attrNameLst>
                                          <p:attrName>style.visibility</p:attrName>
                                        </p:attrNameLst>
                                      </p:cBhvr>
                                      <p:to>
                                        <p:strVal val="visible"/>
                                      </p:to>
                                    </p:set>
                                    <p:anim to="" calcmode="lin" valueType="num">
                                      <p:cBhvr>
                                        <p:cTn id="87" dur="1" fill="hold"/>
                                        <p:tgtEl>
                                          <p:spTgt spid="107562"/>
                                        </p:tgtEl>
                                        <p:attrNameLst>
                                          <p:attrName/>
                                        </p:attrNameLst>
                                      </p:cBhvr>
                                    </p:anim>
                                  </p:childTnLst>
                                </p:cTn>
                              </p:par>
                              <p:par>
                                <p:cTn id="88" presetID="24" presetClass="entr" presetSubtype="0" fill="hold" grpId="0" nodeType="withEffect">
                                  <p:stCondLst>
                                    <p:cond delay="0"/>
                                  </p:stCondLst>
                                  <p:childTnLst>
                                    <p:set>
                                      <p:cBhvr>
                                        <p:cTn id="89" dur="1" fill="hold">
                                          <p:stCondLst>
                                            <p:cond delay="0"/>
                                          </p:stCondLst>
                                        </p:cTn>
                                        <p:tgtEl>
                                          <p:spTgt spid="107563"/>
                                        </p:tgtEl>
                                        <p:attrNameLst>
                                          <p:attrName>style.visibility</p:attrName>
                                        </p:attrNameLst>
                                      </p:cBhvr>
                                      <p:to>
                                        <p:strVal val="visible"/>
                                      </p:to>
                                    </p:set>
                                    <p:anim to="" calcmode="lin" valueType="num">
                                      <p:cBhvr>
                                        <p:cTn id="90" dur="1" fill="hold"/>
                                        <p:tgtEl>
                                          <p:spTgt spid="107563"/>
                                        </p:tgtEl>
                                        <p:attrNameLst>
                                          <p:attrName/>
                                        </p:attrNameLst>
                                      </p:cBhvr>
                                    </p:anim>
                                  </p:childTnLst>
                                </p:cTn>
                              </p:par>
                              <p:par>
                                <p:cTn id="91" presetID="24" presetClass="entr" presetSubtype="0" fill="hold" grpId="0" nodeType="withEffect">
                                  <p:stCondLst>
                                    <p:cond delay="0"/>
                                  </p:stCondLst>
                                  <p:childTnLst>
                                    <p:set>
                                      <p:cBhvr>
                                        <p:cTn id="92" dur="1" fill="hold">
                                          <p:stCondLst>
                                            <p:cond delay="0"/>
                                          </p:stCondLst>
                                        </p:cTn>
                                        <p:tgtEl>
                                          <p:spTgt spid="107564"/>
                                        </p:tgtEl>
                                        <p:attrNameLst>
                                          <p:attrName>style.visibility</p:attrName>
                                        </p:attrNameLst>
                                      </p:cBhvr>
                                      <p:to>
                                        <p:strVal val="visible"/>
                                      </p:to>
                                    </p:set>
                                    <p:anim to="" calcmode="lin" valueType="num">
                                      <p:cBhvr>
                                        <p:cTn id="93" dur="1" fill="hold"/>
                                        <p:tgtEl>
                                          <p:spTgt spid="107564"/>
                                        </p:tgtEl>
                                        <p:attrNameLst>
                                          <p:attrName/>
                                        </p:attrNameLst>
                                      </p:cBhvr>
                                    </p:anim>
                                  </p:childTnLst>
                                </p:cTn>
                              </p:par>
                              <p:par>
                                <p:cTn id="94" presetID="24" presetClass="entr" presetSubtype="0" fill="hold" grpId="0" nodeType="withEffect">
                                  <p:stCondLst>
                                    <p:cond delay="0"/>
                                  </p:stCondLst>
                                  <p:childTnLst>
                                    <p:set>
                                      <p:cBhvr>
                                        <p:cTn id="95" dur="1" fill="hold">
                                          <p:stCondLst>
                                            <p:cond delay="0"/>
                                          </p:stCondLst>
                                        </p:cTn>
                                        <p:tgtEl>
                                          <p:spTgt spid="107565"/>
                                        </p:tgtEl>
                                        <p:attrNameLst>
                                          <p:attrName>style.visibility</p:attrName>
                                        </p:attrNameLst>
                                      </p:cBhvr>
                                      <p:to>
                                        <p:strVal val="visible"/>
                                      </p:to>
                                    </p:set>
                                    <p:anim to="" calcmode="lin" valueType="num">
                                      <p:cBhvr>
                                        <p:cTn id="96" dur="1" fill="hold"/>
                                        <p:tgtEl>
                                          <p:spTgt spid="107565"/>
                                        </p:tgtEl>
                                        <p:attrNameLst>
                                          <p:attrName/>
                                        </p:attrNameLst>
                                      </p:cBhvr>
                                    </p:anim>
                                  </p:childTnLst>
                                </p:cTn>
                              </p:par>
                              <p:par>
                                <p:cTn id="97" presetID="24" presetClass="entr" presetSubtype="0" fill="hold" grpId="0" nodeType="withEffect">
                                  <p:stCondLst>
                                    <p:cond delay="0"/>
                                  </p:stCondLst>
                                  <p:childTnLst>
                                    <p:set>
                                      <p:cBhvr>
                                        <p:cTn id="98" dur="1" fill="hold">
                                          <p:stCondLst>
                                            <p:cond delay="0"/>
                                          </p:stCondLst>
                                        </p:cTn>
                                        <p:tgtEl>
                                          <p:spTgt spid="107566"/>
                                        </p:tgtEl>
                                        <p:attrNameLst>
                                          <p:attrName>style.visibility</p:attrName>
                                        </p:attrNameLst>
                                      </p:cBhvr>
                                      <p:to>
                                        <p:strVal val="visible"/>
                                      </p:to>
                                    </p:set>
                                    <p:anim to="" calcmode="lin" valueType="num">
                                      <p:cBhvr>
                                        <p:cTn id="99" dur="1" fill="hold"/>
                                        <p:tgtEl>
                                          <p:spTgt spid="1075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animBg="1"/>
      <p:bldP spid="107529" grpId="0" animBg="1"/>
      <p:bldP spid="107530" grpId="0" animBg="1"/>
      <p:bldP spid="107531" grpId="0" animBg="1"/>
      <p:bldP spid="107532" grpId="0" animBg="1"/>
      <p:bldP spid="107553" grpId="0"/>
      <p:bldP spid="107554" grpId="0"/>
      <p:bldP spid="107555" grpId="0"/>
      <p:bldP spid="107556" grpId="0"/>
      <p:bldP spid="107557" grpId="0"/>
      <p:bldP spid="107560" grpId="0"/>
      <p:bldP spid="107562" grpId="0"/>
      <p:bldP spid="107563" grpId="0"/>
      <p:bldP spid="107564" grpId="0" animBg="1"/>
      <p:bldP spid="107565" grpId="0" animBg="1"/>
      <p:bldP spid="107566" grpId="0"/>
      <p:bldP spid="1075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3B01F97-9CD4-40CB-80F3-E03FE6047BE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9939" name="Rectangle 2"/>
          <p:cNvSpPr>
            <a:spLocks noGrp="1" noChangeArrowheads="1"/>
          </p:cNvSpPr>
          <p:nvPr>
            <p:ph type="title"/>
          </p:nvPr>
        </p:nvSpPr>
        <p:spPr/>
        <p:txBody>
          <a:bodyPr/>
          <a:lstStyle/>
          <a:p>
            <a:pPr eaLnBrk="1" hangingPunct="1"/>
            <a:r>
              <a:rPr lang="zh-CN" altLang="en-US" smtClean="0"/>
              <a:t>二、计算机硬件系统</a:t>
            </a:r>
          </a:p>
        </p:txBody>
      </p:sp>
      <p:sp>
        <p:nvSpPr>
          <p:cNvPr id="39940" name="Rectangle 3"/>
          <p:cNvSpPr>
            <a:spLocks noGrp="1" noChangeArrowheads="1"/>
          </p:cNvSpPr>
          <p:nvPr>
            <p:ph type="body" sz="half" idx="1"/>
          </p:nvPr>
        </p:nvSpPr>
        <p:spPr>
          <a:xfrm>
            <a:off x="419100" y="1055688"/>
            <a:ext cx="7710488" cy="504825"/>
          </a:xfrm>
        </p:spPr>
        <p:txBody>
          <a:bodyPr/>
          <a:lstStyle/>
          <a:p>
            <a:pPr eaLnBrk="1" hangingPunct="1">
              <a:buFont typeface="Wingdings" panose="05000000000000000000" pitchFamily="2" charset="2"/>
              <a:buNone/>
            </a:pPr>
            <a:r>
              <a:rPr lang="zh-CN" altLang="en-US" sz="2400" smtClean="0">
                <a:solidFill>
                  <a:schemeClr val="tx2"/>
                </a:solidFill>
              </a:rPr>
              <a:t>现代计算机结构框图（以</a:t>
            </a:r>
            <a:r>
              <a:rPr lang="zh-CN" altLang="en-US" sz="2400" smtClean="0">
                <a:solidFill>
                  <a:srgbClr val="FF0000"/>
                </a:solidFill>
              </a:rPr>
              <a:t>存储器</a:t>
            </a:r>
            <a:r>
              <a:rPr lang="zh-CN" altLang="en-US" sz="2400" smtClean="0">
                <a:solidFill>
                  <a:schemeClr val="tx2"/>
                </a:solidFill>
              </a:rPr>
              <a:t>为中心）</a:t>
            </a:r>
          </a:p>
        </p:txBody>
      </p:sp>
      <p:sp>
        <p:nvSpPr>
          <p:cNvPr id="184326" name="Rectangle 6"/>
          <p:cNvSpPr>
            <a:spLocks noChangeArrowheads="1"/>
          </p:cNvSpPr>
          <p:nvPr/>
        </p:nvSpPr>
        <p:spPr bwMode="auto">
          <a:xfrm>
            <a:off x="1258888" y="3430588"/>
            <a:ext cx="1512887"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输入设备</a:t>
            </a:r>
          </a:p>
        </p:txBody>
      </p:sp>
      <p:sp>
        <p:nvSpPr>
          <p:cNvPr id="184327" name="Rectangle 7"/>
          <p:cNvSpPr>
            <a:spLocks noChangeArrowheads="1"/>
          </p:cNvSpPr>
          <p:nvPr/>
        </p:nvSpPr>
        <p:spPr bwMode="auto">
          <a:xfrm>
            <a:off x="6083300" y="3430588"/>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输出设备</a:t>
            </a:r>
          </a:p>
        </p:txBody>
      </p:sp>
      <p:sp>
        <p:nvSpPr>
          <p:cNvPr id="184328" name="Rectangle 8"/>
          <p:cNvSpPr>
            <a:spLocks noChangeArrowheads="1"/>
          </p:cNvSpPr>
          <p:nvPr/>
        </p:nvSpPr>
        <p:spPr bwMode="auto">
          <a:xfrm>
            <a:off x="3708400" y="3430588"/>
            <a:ext cx="1512888" cy="6477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存储器</a:t>
            </a:r>
          </a:p>
        </p:txBody>
      </p:sp>
      <p:sp>
        <p:nvSpPr>
          <p:cNvPr id="184329" name="Rectangle 9"/>
          <p:cNvSpPr>
            <a:spLocks noChangeArrowheads="1"/>
          </p:cNvSpPr>
          <p:nvPr/>
        </p:nvSpPr>
        <p:spPr bwMode="auto">
          <a:xfrm>
            <a:off x="3708400" y="2062163"/>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控制器</a:t>
            </a:r>
          </a:p>
        </p:txBody>
      </p:sp>
      <p:sp>
        <p:nvSpPr>
          <p:cNvPr id="184330" name="Rectangle 10"/>
          <p:cNvSpPr>
            <a:spLocks noChangeArrowheads="1"/>
          </p:cNvSpPr>
          <p:nvPr/>
        </p:nvSpPr>
        <p:spPr bwMode="auto">
          <a:xfrm>
            <a:off x="3708400" y="4797425"/>
            <a:ext cx="15128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运算器</a:t>
            </a:r>
          </a:p>
        </p:txBody>
      </p:sp>
      <p:cxnSp>
        <p:nvCxnSpPr>
          <p:cNvPr id="184331" name="AutoShape 11"/>
          <p:cNvCxnSpPr>
            <a:cxnSpLocks noChangeShapeType="1"/>
            <a:stCxn id="184326" idx="3"/>
            <a:endCxn id="184328" idx="1"/>
          </p:cNvCxnSpPr>
          <p:nvPr/>
        </p:nvCxnSpPr>
        <p:spPr bwMode="auto">
          <a:xfrm>
            <a:off x="2771775" y="3754438"/>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2" name="AutoShape 12"/>
          <p:cNvCxnSpPr>
            <a:cxnSpLocks noChangeShapeType="1"/>
            <a:stCxn id="184328" idx="3"/>
            <a:endCxn id="184327" idx="1"/>
          </p:cNvCxnSpPr>
          <p:nvPr/>
        </p:nvCxnSpPr>
        <p:spPr bwMode="auto">
          <a:xfrm>
            <a:off x="5221288" y="3754438"/>
            <a:ext cx="862012"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3" name="AutoShape 13"/>
          <p:cNvCxnSpPr>
            <a:cxnSpLocks noChangeShapeType="1"/>
          </p:cNvCxnSpPr>
          <p:nvPr/>
        </p:nvCxnSpPr>
        <p:spPr bwMode="auto">
          <a:xfrm>
            <a:off x="323850" y="3789363"/>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4" name="AutoShape 14"/>
          <p:cNvCxnSpPr>
            <a:cxnSpLocks noChangeShapeType="1"/>
          </p:cNvCxnSpPr>
          <p:nvPr/>
        </p:nvCxnSpPr>
        <p:spPr bwMode="auto">
          <a:xfrm>
            <a:off x="7596188" y="3789363"/>
            <a:ext cx="862012"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5" name="AutoShape 15"/>
          <p:cNvCxnSpPr>
            <a:cxnSpLocks noChangeShapeType="1"/>
          </p:cNvCxnSpPr>
          <p:nvPr/>
        </p:nvCxnSpPr>
        <p:spPr bwMode="auto">
          <a:xfrm flipV="1">
            <a:off x="4859338" y="2709863"/>
            <a:ext cx="0" cy="720725"/>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6" name="AutoShape 16"/>
          <p:cNvCxnSpPr>
            <a:cxnSpLocks noChangeShapeType="1"/>
          </p:cNvCxnSpPr>
          <p:nvPr/>
        </p:nvCxnSpPr>
        <p:spPr bwMode="auto">
          <a:xfrm flipV="1">
            <a:off x="4859338" y="4078288"/>
            <a:ext cx="0" cy="720725"/>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7" name="AutoShape 17"/>
          <p:cNvCxnSpPr>
            <a:cxnSpLocks noChangeShapeType="1"/>
          </p:cNvCxnSpPr>
          <p:nvPr/>
        </p:nvCxnSpPr>
        <p:spPr bwMode="auto">
          <a:xfrm>
            <a:off x="4067175" y="2709863"/>
            <a:ext cx="0" cy="720725"/>
          </a:xfrm>
          <a:prstGeom prst="straightConnector1">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8" name="AutoShape 18"/>
          <p:cNvCxnSpPr>
            <a:cxnSpLocks noChangeShapeType="1"/>
          </p:cNvCxnSpPr>
          <p:nvPr/>
        </p:nvCxnSpPr>
        <p:spPr bwMode="auto">
          <a:xfrm>
            <a:off x="4067175" y="4078288"/>
            <a:ext cx="0" cy="720725"/>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9" name="AutoShape 19"/>
          <p:cNvCxnSpPr>
            <a:cxnSpLocks noChangeShapeType="1"/>
            <a:endCxn id="184327" idx="0"/>
          </p:cNvCxnSpPr>
          <p:nvPr/>
        </p:nvCxnSpPr>
        <p:spPr bwMode="auto">
          <a:xfrm>
            <a:off x="5221288" y="2241550"/>
            <a:ext cx="1619250" cy="1189038"/>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40" name="AutoShape 20"/>
          <p:cNvCxnSpPr>
            <a:cxnSpLocks noChangeShapeType="1"/>
            <a:endCxn id="184326" idx="0"/>
          </p:cNvCxnSpPr>
          <p:nvPr/>
        </p:nvCxnSpPr>
        <p:spPr bwMode="auto">
          <a:xfrm rot="10800000" flipV="1">
            <a:off x="2016125" y="2206625"/>
            <a:ext cx="1692275" cy="1223963"/>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4341" name="Group 21"/>
          <p:cNvGrpSpPr>
            <a:grpSpLocks/>
          </p:cNvGrpSpPr>
          <p:nvPr/>
        </p:nvGrpSpPr>
        <p:grpSpPr bwMode="auto">
          <a:xfrm>
            <a:off x="3203575" y="2493963"/>
            <a:ext cx="504825" cy="2592387"/>
            <a:chOff x="2381" y="1525"/>
            <a:chExt cx="318" cy="1633"/>
          </a:xfrm>
        </p:grpSpPr>
        <p:sp>
          <p:nvSpPr>
            <p:cNvPr id="39975" name="Line 22"/>
            <p:cNvSpPr>
              <a:spLocks noChangeShapeType="1"/>
            </p:cNvSpPr>
            <p:nvPr/>
          </p:nvSpPr>
          <p:spPr bwMode="auto">
            <a:xfrm flipH="1">
              <a:off x="2381" y="1525"/>
              <a:ext cx="31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23"/>
            <p:cNvSpPr>
              <a:spLocks noChangeShapeType="1"/>
            </p:cNvSpPr>
            <p:nvPr/>
          </p:nvSpPr>
          <p:spPr bwMode="auto">
            <a:xfrm>
              <a:off x="2381" y="1525"/>
              <a:ext cx="0" cy="163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Line 24"/>
            <p:cNvSpPr>
              <a:spLocks noChangeShapeType="1"/>
            </p:cNvSpPr>
            <p:nvPr/>
          </p:nvSpPr>
          <p:spPr bwMode="auto">
            <a:xfrm>
              <a:off x="2381" y="3158"/>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45" name="Group 25"/>
          <p:cNvGrpSpPr>
            <a:grpSpLocks/>
          </p:cNvGrpSpPr>
          <p:nvPr/>
        </p:nvGrpSpPr>
        <p:grpSpPr bwMode="auto">
          <a:xfrm>
            <a:off x="5219700" y="2493963"/>
            <a:ext cx="431800" cy="1079500"/>
            <a:chOff x="3651" y="1525"/>
            <a:chExt cx="272" cy="680"/>
          </a:xfrm>
        </p:grpSpPr>
        <p:sp>
          <p:nvSpPr>
            <p:cNvPr id="39972" name="Line 26"/>
            <p:cNvSpPr>
              <a:spLocks noChangeShapeType="1"/>
            </p:cNvSpPr>
            <p:nvPr/>
          </p:nvSpPr>
          <p:spPr bwMode="auto">
            <a:xfrm>
              <a:off x="3651" y="1525"/>
              <a:ext cx="27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3" name="Line 27"/>
            <p:cNvSpPr>
              <a:spLocks noChangeShapeType="1"/>
            </p:cNvSpPr>
            <p:nvPr/>
          </p:nvSpPr>
          <p:spPr bwMode="auto">
            <a:xfrm>
              <a:off x="3923" y="1525"/>
              <a:ext cx="0" cy="68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4" name="Line 28"/>
            <p:cNvSpPr>
              <a:spLocks noChangeShapeType="1"/>
            </p:cNvSpPr>
            <p:nvPr/>
          </p:nvSpPr>
          <p:spPr bwMode="auto">
            <a:xfrm flipH="1">
              <a:off x="3651" y="2205"/>
              <a:ext cx="27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349" name="Text Box 29"/>
          <p:cNvSpPr txBox="1">
            <a:spLocks noChangeArrowheads="1"/>
          </p:cNvSpPr>
          <p:nvPr/>
        </p:nvSpPr>
        <p:spPr bwMode="auto">
          <a:xfrm>
            <a:off x="396875" y="33321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程序</a:t>
            </a:r>
          </a:p>
        </p:txBody>
      </p:sp>
      <p:sp>
        <p:nvSpPr>
          <p:cNvPr id="184350" name="Text Box 30"/>
          <p:cNvSpPr txBox="1">
            <a:spLocks noChangeArrowheads="1"/>
          </p:cNvSpPr>
          <p:nvPr/>
        </p:nvSpPr>
        <p:spPr bwMode="auto">
          <a:xfrm>
            <a:off x="396875" y="37893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数据</a:t>
            </a:r>
          </a:p>
        </p:txBody>
      </p:sp>
      <p:sp>
        <p:nvSpPr>
          <p:cNvPr id="184351" name="Text Box 31"/>
          <p:cNvSpPr txBox="1">
            <a:spLocks noChangeArrowheads="1"/>
          </p:cNvSpPr>
          <p:nvPr/>
        </p:nvSpPr>
        <p:spPr bwMode="auto">
          <a:xfrm>
            <a:off x="7524750" y="33083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结果</a:t>
            </a:r>
          </a:p>
        </p:txBody>
      </p:sp>
      <p:sp>
        <p:nvSpPr>
          <p:cNvPr id="184352" name="Text Box 32"/>
          <p:cNvSpPr txBox="1">
            <a:spLocks noChangeArrowheads="1"/>
          </p:cNvSpPr>
          <p:nvPr/>
        </p:nvSpPr>
        <p:spPr bwMode="auto">
          <a:xfrm>
            <a:off x="3276600" y="42227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数据</a:t>
            </a:r>
          </a:p>
        </p:txBody>
      </p:sp>
      <p:sp>
        <p:nvSpPr>
          <p:cNvPr id="184353" name="Text Box 33"/>
          <p:cNvSpPr txBox="1">
            <a:spLocks noChangeArrowheads="1"/>
          </p:cNvSpPr>
          <p:nvPr/>
        </p:nvSpPr>
        <p:spPr bwMode="auto">
          <a:xfrm>
            <a:off x="4859338" y="4222750"/>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结果</a:t>
            </a:r>
          </a:p>
        </p:txBody>
      </p:sp>
      <p:sp>
        <p:nvSpPr>
          <p:cNvPr id="184354" name="Text Box 34"/>
          <p:cNvSpPr txBox="1">
            <a:spLocks noChangeArrowheads="1"/>
          </p:cNvSpPr>
          <p:nvPr/>
        </p:nvSpPr>
        <p:spPr bwMode="auto">
          <a:xfrm>
            <a:off x="3275013" y="285432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地址</a:t>
            </a:r>
          </a:p>
        </p:txBody>
      </p:sp>
      <p:sp>
        <p:nvSpPr>
          <p:cNvPr id="184355" name="Text Box 35"/>
          <p:cNvSpPr txBox="1">
            <a:spLocks noChangeArrowheads="1"/>
          </p:cNvSpPr>
          <p:nvPr/>
        </p:nvSpPr>
        <p:spPr bwMode="auto">
          <a:xfrm>
            <a:off x="4857750" y="2854325"/>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指令</a:t>
            </a:r>
          </a:p>
        </p:txBody>
      </p:sp>
      <p:sp>
        <p:nvSpPr>
          <p:cNvPr id="184356" name="Text Box 36"/>
          <p:cNvSpPr txBox="1">
            <a:spLocks noChangeArrowheads="1"/>
          </p:cNvSpPr>
          <p:nvPr/>
        </p:nvSpPr>
        <p:spPr bwMode="auto">
          <a:xfrm>
            <a:off x="2051050" y="177323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控制信号</a:t>
            </a:r>
          </a:p>
        </p:txBody>
      </p:sp>
      <p:cxnSp>
        <p:nvCxnSpPr>
          <p:cNvPr id="184357" name="AutoShape 37"/>
          <p:cNvCxnSpPr>
            <a:cxnSpLocks noChangeShapeType="1"/>
          </p:cNvCxnSpPr>
          <p:nvPr/>
        </p:nvCxnSpPr>
        <p:spPr bwMode="auto">
          <a:xfrm>
            <a:off x="539750" y="5781675"/>
            <a:ext cx="936625" cy="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58" name="Text Box 38"/>
          <p:cNvSpPr txBox="1">
            <a:spLocks noChangeArrowheads="1"/>
          </p:cNvSpPr>
          <p:nvPr/>
        </p:nvSpPr>
        <p:spPr bwMode="auto">
          <a:xfrm>
            <a:off x="466725" y="580707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数据线</a:t>
            </a:r>
          </a:p>
        </p:txBody>
      </p:sp>
      <p:sp>
        <p:nvSpPr>
          <p:cNvPr id="184359" name="Text Box 39"/>
          <p:cNvSpPr txBox="1">
            <a:spLocks noChangeArrowheads="1"/>
          </p:cNvSpPr>
          <p:nvPr/>
        </p:nvSpPr>
        <p:spPr bwMode="auto">
          <a:xfrm>
            <a:off x="1835150" y="580707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地址线</a:t>
            </a:r>
          </a:p>
        </p:txBody>
      </p:sp>
      <p:sp>
        <p:nvSpPr>
          <p:cNvPr id="184360" name="Line 40"/>
          <p:cNvSpPr>
            <a:spLocks noChangeShapeType="1"/>
          </p:cNvSpPr>
          <p:nvPr/>
        </p:nvSpPr>
        <p:spPr bwMode="auto">
          <a:xfrm>
            <a:off x="1835150" y="5807075"/>
            <a:ext cx="935038"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Line 41"/>
          <p:cNvSpPr>
            <a:spLocks noChangeShapeType="1"/>
          </p:cNvSpPr>
          <p:nvPr/>
        </p:nvSpPr>
        <p:spPr bwMode="auto">
          <a:xfrm>
            <a:off x="3059113" y="5807075"/>
            <a:ext cx="86518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2" name="Text Box 42"/>
          <p:cNvSpPr txBox="1">
            <a:spLocks noChangeArrowheads="1"/>
          </p:cNvSpPr>
          <p:nvPr/>
        </p:nvSpPr>
        <p:spPr bwMode="auto">
          <a:xfrm>
            <a:off x="2987675" y="5842000"/>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控制线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26"/>
                                        </p:tgtEl>
                                        <p:attrNameLst>
                                          <p:attrName>style.visibility</p:attrName>
                                        </p:attrNameLst>
                                      </p:cBhvr>
                                      <p:to>
                                        <p:strVal val="visible"/>
                                      </p:to>
                                    </p:set>
                                    <p:anim to="" calcmode="lin" valueType="num">
                                      <p:cBhvr>
                                        <p:cTn id="7" dur="1" fill="hold"/>
                                        <p:tgtEl>
                                          <p:spTgt spid="184326"/>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84329"/>
                                        </p:tgtEl>
                                        <p:attrNameLst>
                                          <p:attrName>style.visibility</p:attrName>
                                        </p:attrNameLst>
                                      </p:cBhvr>
                                      <p:to>
                                        <p:strVal val="visible"/>
                                      </p:to>
                                    </p:set>
                                    <p:anim to="" calcmode="lin" valueType="num">
                                      <p:cBhvr>
                                        <p:cTn id="10" dur="1" fill="hold"/>
                                        <p:tgtEl>
                                          <p:spTgt spid="18432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84328"/>
                                        </p:tgtEl>
                                        <p:attrNameLst>
                                          <p:attrName>style.visibility</p:attrName>
                                        </p:attrNameLst>
                                      </p:cBhvr>
                                      <p:to>
                                        <p:strVal val="visible"/>
                                      </p:to>
                                    </p:set>
                                    <p:anim to="" calcmode="lin" valueType="num">
                                      <p:cBhvr>
                                        <p:cTn id="13" dur="1" fill="hold"/>
                                        <p:tgtEl>
                                          <p:spTgt spid="184328"/>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84330"/>
                                        </p:tgtEl>
                                        <p:attrNameLst>
                                          <p:attrName>style.visibility</p:attrName>
                                        </p:attrNameLst>
                                      </p:cBhvr>
                                      <p:to>
                                        <p:strVal val="visible"/>
                                      </p:to>
                                    </p:set>
                                    <p:anim to="" calcmode="lin" valueType="num">
                                      <p:cBhvr>
                                        <p:cTn id="16" dur="1" fill="hold"/>
                                        <p:tgtEl>
                                          <p:spTgt spid="184330"/>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84327"/>
                                        </p:tgtEl>
                                        <p:attrNameLst>
                                          <p:attrName>style.visibility</p:attrName>
                                        </p:attrNameLst>
                                      </p:cBhvr>
                                      <p:to>
                                        <p:strVal val="visible"/>
                                      </p:to>
                                    </p:set>
                                    <p:anim to="" calcmode="lin" valueType="num">
                                      <p:cBhvr>
                                        <p:cTn id="19" dur="1" fill="hold"/>
                                        <p:tgtEl>
                                          <p:spTgt spid="184327"/>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nodeType="clickEffect">
                                  <p:stCondLst>
                                    <p:cond delay="0"/>
                                  </p:stCondLst>
                                  <p:childTnLst>
                                    <p:set>
                                      <p:cBhvr>
                                        <p:cTn id="23" dur="1" fill="hold">
                                          <p:stCondLst>
                                            <p:cond delay="0"/>
                                          </p:stCondLst>
                                        </p:cTn>
                                        <p:tgtEl>
                                          <p:spTgt spid="184333"/>
                                        </p:tgtEl>
                                        <p:attrNameLst>
                                          <p:attrName>style.visibility</p:attrName>
                                        </p:attrNameLst>
                                      </p:cBhvr>
                                      <p:to>
                                        <p:strVal val="visible"/>
                                      </p:to>
                                    </p:set>
                                    <p:anim to="" calcmode="lin" valueType="num">
                                      <p:cBhvr>
                                        <p:cTn id="24" dur="1" fill="hold"/>
                                        <p:tgtEl>
                                          <p:spTgt spid="184333"/>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84349"/>
                                        </p:tgtEl>
                                        <p:attrNameLst>
                                          <p:attrName>style.visibility</p:attrName>
                                        </p:attrNameLst>
                                      </p:cBhvr>
                                      <p:to>
                                        <p:strVal val="visible"/>
                                      </p:to>
                                    </p:set>
                                    <p:anim to="" calcmode="lin" valueType="num">
                                      <p:cBhvr>
                                        <p:cTn id="27" dur="1" fill="hold"/>
                                        <p:tgtEl>
                                          <p:spTgt spid="184349"/>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84350"/>
                                        </p:tgtEl>
                                        <p:attrNameLst>
                                          <p:attrName>style.visibility</p:attrName>
                                        </p:attrNameLst>
                                      </p:cBhvr>
                                      <p:to>
                                        <p:strVal val="visible"/>
                                      </p:to>
                                    </p:set>
                                    <p:anim to="" calcmode="lin" valueType="num">
                                      <p:cBhvr>
                                        <p:cTn id="30" dur="1" fill="hold"/>
                                        <p:tgtEl>
                                          <p:spTgt spid="184350"/>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84331"/>
                                        </p:tgtEl>
                                        <p:attrNameLst>
                                          <p:attrName>style.visibility</p:attrName>
                                        </p:attrNameLst>
                                      </p:cBhvr>
                                      <p:to>
                                        <p:strVal val="visible"/>
                                      </p:to>
                                    </p:set>
                                    <p:anim to="" calcmode="lin" valueType="num">
                                      <p:cBhvr>
                                        <p:cTn id="35" dur="1" fill="hold"/>
                                        <p:tgtEl>
                                          <p:spTgt spid="184331"/>
                                        </p:tgtEl>
                                        <p:attrNameLst>
                                          <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84335"/>
                                        </p:tgtEl>
                                        <p:attrNameLst>
                                          <p:attrName>style.visibility</p:attrName>
                                        </p:attrNameLst>
                                      </p:cBhvr>
                                      <p:to>
                                        <p:strVal val="visible"/>
                                      </p:to>
                                    </p:set>
                                    <p:anim to="" calcmode="lin" valueType="num">
                                      <p:cBhvr>
                                        <p:cTn id="40" dur="1" fill="hold"/>
                                        <p:tgtEl>
                                          <p:spTgt spid="184335"/>
                                        </p:tgtEl>
                                        <p:attrNameLst>
                                          <p:attrName/>
                                        </p:attrNameLst>
                                      </p:cBhvr>
                                    </p:anim>
                                  </p:childTnLst>
                                </p:cTn>
                              </p:par>
                              <p:par>
                                <p:cTn id="41" presetID="24" presetClass="entr" presetSubtype="0" fill="hold" grpId="0" nodeType="withEffect">
                                  <p:stCondLst>
                                    <p:cond delay="0"/>
                                  </p:stCondLst>
                                  <p:childTnLst>
                                    <p:set>
                                      <p:cBhvr>
                                        <p:cTn id="42" dur="1" fill="hold">
                                          <p:stCondLst>
                                            <p:cond delay="0"/>
                                          </p:stCondLst>
                                        </p:cTn>
                                        <p:tgtEl>
                                          <p:spTgt spid="184355"/>
                                        </p:tgtEl>
                                        <p:attrNameLst>
                                          <p:attrName>style.visibility</p:attrName>
                                        </p:attrNameLst>
                                      </p:cBhvr>
                                      <p:to>
                                        <p:strVal val="visible"/>
                                      </p:to>
                                    </p:set>
                                    <p:anim to="" calcmode="lin" valueType="num">
                                      <p:cBhvr>
                                        <p:cTn id="43" dur="1" fill="hold"/>
                                        <p:tgtEl>
                                          <p:spTgt spid="184355"/>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nodeType="clickEffect">
                                  <p:stCondLst>
                                    <p:cond delay="0"/>
                                  </p:stCondLst>
                                  <p:childTnLst>
                                    <p:set>
                                      <p:cBhvr>
                                        <p:cTn id="47" dur="1" fill="hold">
                                          <p:stCondLst>
                                            <p:cond delay="0"/>
                                          </p:stCondLst>
                                        </p:cTn>
                                        <p:tgtEl>
                                          <p:spTgt spid="184337"/>
                                        </p:tgtEl>
                                        <p:attrNameLst>
                                          <p:attrName>style.visibility</p:attrName>
                                        </p:attrNameLst>
                                      </p:cBhvr>
                                      <p:to>
                                        <p:strVal val="visible"/>
                                      </p:to>
                                    </p:set>
                                    <p:anim to="" calcmode="lin" valueType="num">
                                      <p:cBhvr>
                                        <p:cTn id="48" dur="1" fill="hold"/>
                                        <p:tgtEl>
                                          <p:spTgt spid="184337"/>
                                        </p:tgtEl>
                                        <p:attrNameLst>
                                          <p:attrName/>
                                        </p:attrNameLst>
                                      </p:cBhvr>
                                    </p:anim>
                                  </p:childTnLst>
                                </p:cTn>
                              </p:par>
                              <p:par>
                                <p:cTn id="49" presetID="24" presetClass="entr" presetSubtype="0" fill="hold" grpId="0" nodeType="withEffect">
                                  <p:stCondLst>
                                    <p:cond delay="0"/>
                                  </p:stCondLst>
                                  <p:childTnLst>
                                    <p:set>
                                      <p:cBhvr>
                                        <p:cTn id="50" dur="1" fill="hold">
                                          <p:stCondLst>
                                            <p:cond delay="0"/>
                                          </p:stCondLst>
                                        </p:cTn>
                                        <p:tgtEl>
                                          <p:spTgt spid="184354"/>
                                        </p:tgtEl>
                                        <p:attrNameLst>
                                          <p:attrName>style.visibility</p:attrName>
                                        </p:attrNameLst>
                                      </p:cBhvr>
                                      <p:to>
                                        <p:strVal val="visible"/>
                                      </p:to>
                                    </p:set>
                                    <p:anim to="" calcmode="lin" valueType="num">
                                      <p:cBhvr>
                                        <p:cTn id="51" dur="1" fill="hold"/>
                                        <p:tgtEl>
                                          <p:spTgt spid="184354"/>
                                        </p:tgtEl>
                                        <p:attrNameLst>
                                          <p:attrName/>
                                        </p:attrNameLst>
                                      </p:cBhvr>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4" presetClass="entr" presetSubtype="0" fill="hold" nodeType="clickEffect">
                                  <p:stCondLst>
                                    <p:cond delay="0"/>
                                  </p:stCondLst>
                                  <p:childTnLst>
                                    <p:set>
                                      <p:cBhvr>
                                        <p:cTn id="55" dur="1" fill="hold">
                                          <p:stCondLst>
                                            <p:cond delay="0"/>
                                          </p:stCondLst>
                                        </p:cTn>
                                        <p:tgtEl>
                                          <p:spTgt spid="184338"/>
                                        </p:tgtEl>
                                        <p:attrNameLst>
                                          <p:attrName>style.visibility</p:attrName>
                                        </p:attrNameLst>
                                      </p:cBhvr>
                                      <p:to>
                                        <p:strVal val="visible"/>
                                      </p:to>
                                    </p:set>
                                    <p:anim to="" calcmode="lin" valueType="num">
                                      <p:cBhvr>
                                        <p:cTn id="56" dur="1" fill="hold"/>
                                        <p:tgtEl>
                                          <p:spTgt spid="184338"/>
                                        </p:tgtEl>
                                        <p:attrNameLst>
                                          <p:attrName/>
                                        </p:attrNameLst>
                                      </p:cBhvr>
                                    </p:anim>
                                  </p:childTnLst>
                                </p:cTn>
                              </p:par>
                              <p:par>
                                <p:cTn id="57" presetID="24" presetClass="entr" presetSubtype="0" fill="hold" grpId="0" nodeType="withEffect">
                                  <p:stCondLst>
                                    <p:cond delay="0"/>
                                  </p:stCondLst>
                                  <p:childTnLst>
                                    <p:set>
                                      <p:cBhvr>
                                        <p:cTn id="58" dur="1" fill="hold">
                                          <p:stCondLst>
                                            <p:cond delay="0"/>
                                          </p:stCondLst>
                                        </p:cTn>
                                        <p:tgtEl>
                                          <p:spTgt spid="184352"/>
                                        </p:tgtEl>
                                        <p:attrNameLst>
                                          <p:attrName>style.visibility</p:attrName>
                                        </p:attrNameLst>
                                      </p:cBhvr>
                                      <p:to>
                                        <p:strVal val="visible"/>
                                      </p:to>
                                    </p:set>
                                    <p:anim to="" calcmode="lin" valueType="num">
                                      <p:cBhvr>
                                        <p:cTn id="59" dur="1" fill="hold"/>
                                        <p:tgtEl>
                                          <p:spTgt spid="184352"/>
                                        </p:tgtEl>
                                        <p:attrNameLst>
                                          <p:attrName/>
                                        </p:attrNameLst>
                                      </p:cBhvr>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4" presetClass="entr" presetSubtype="0" fill="hold" nodeType="clickEffect">
                                  <p:stCondLst>
                                    <p:cond delay="0"/>
                                  </p:stCondLst>
                                  <p:childTnLst>
                                    <p:set>
                                      <p:cBhvr>
                                        <p:cTn id="63" dur="1" fill="hold">
                                          <p:stCondLst>
                                            <p:cond delay="0"/>
                                          </p:stCondLst>
                                        </p:cTn>
                                        <p:tgtEl>
                                          <p:spTgt spid="184336"/>
                                        </p:tgtEl>
                                        <p:attrNameLst>
                                          <p:attrName>style.visibility</p:attrName>
                                        </p:attrNameLst>
                                      </p:cBhvr>
                                      <p:to>
                                        <p:strVal val="visible"/>
                                      </p:to>
                                    </p:set>
                                    <p:anim to="" calcmode="lin" valueType="num">
                                      <p:cBhvr>
                                        <p:cTn id="64" dur="1" fill="hold"/>
                                        <p:tgtEl>
                                          <p:spTgt spid="184336"/>
                                        </p:tgtEl>
                                        <p:attrNameLst>
                                          <p:attrName/>
                                        </p:attrNameLst>
                                      </p:cBhvr>
                                    </p:anim>
                                  </p:childTnLst>
                                </p:cTn>
                              </p:par>
                              <p:par>
                                <p:cTn id="65" presetID="24" presetClass="entr" presetSubtype="0" fill="hold" grpId="0" nodeType="withEffect">
                                  <p:stCondLst>
                                    <p:cond delay="0"/>
                                  </p:stCondLst>
                                  <p:childTnLst>
                                    <p:set>
                                      <p:cBhvr>
                                        <p:cTn id="66" dur="1" fill="hold">
                                          <p:stCondLst>
                                            <p:cond delay="0"/>
                                          </p:stCondLst>
                                        </p:cTn>
                                        <p:tgtEl>
                                          <p:spTgt spid="184353"/>
                                        </p:tgtEl>
                                        <p:attrNameLst>
                                          <p:attrName>style.visibility</p:attrName>
                                        </p:attrNameLst>
                                      </p:cBhvr>
                                      <p:to>
                                        <p:strVal val="visible"/>
                                      </p:to>
                                    </p:set>
                                    <p:anim to="" calcmode="lin" valueType="num">
                                      <p:cBhvr>
                                        <p:cTn id="67" dur="1" fill="hold"/>
                                        <p:tgtEl>
                                          <p:spTgt spid="184353"/>
                                        </p:tgtEl>
                                        <p:attrNameLst>
                                          <p:attrName/>
                                        </p:attrNameLst>
                                      </p:cBhvr>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4" presetClass="entr" presetSubtype="0" fill="hold" nodeType="clickEffect">
                                  <p:stCondLst>
                                    <p:cond delay="0"/>
                                  </p:stCondLst>
                                  <p:childTnLst>
                                    <p:set>
                                      <p:cBhvr>
                                        <p:cTn id="71" dur="1" fill="hold">
                                          <p:stCondLst>
                                            <p:cond delay="0"/>
                                          </p:stCondLst>
                                        </p:cTn>
                                        <p:tgtEl>
                                          <p:spTgt spid="184332"/>
                                        </p:tgtEl>
                                        <p:attrNameLst>
                                          <p:attrName>style.visibility</p:attrName>
                                        </p:attrNameLst>
                                      </p:cBhvr>
                                      <p:to>
                                        <p:strVal val="visible"/>
                                      </p:to>
                                    </p:set>
                                    <p:anim to="" calcmode="lin" valueType="num">
                                      <p:cBhvr>
                                        <p:cTn id="72" dur="1" fill="hold"/>
                                        <p:tgtEl>
                                          <p:spTgt spid="184332"/>
                                        </p:tgtEl>
                                        <p:attrNameLst>
                                          <p:attrName/>
                                        </p:attrNameLst>
                                      </p:cBhvr>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4" presetClass="entr" presetSubtype="0" fill="hold" nodeType="clickEffect">
                                  <p:stCondLst>
                                    <p:cond delay="0"/>
                                  </p:stCondLst>
                                  <p:childTnLst>
                                    <p:set>
                                      <p:cBhvr>
                                        <p:cTn id="76" dur="1" fill="hold">
                                          <p:stCondLst>
                                            <p:cond delay="0"/>
                                          </p:stCondLst>
                                        </p:cTn>
                                        <p:tgtEl>
                                          <p:spTgt spid="184334"/>
                                        </p:tgtEl>
                                        <p:attrNameLst>
                                          <p:attrName>style.visibility</p:attrName>
                                        </p:attrNameLst>
                                      </p:cBhvr>
                                      <p:to>
                                        <p:strVal val="visible"/>
                                      </p:to>
                                    </p:set>
                                    <p:anim to="" calcmode="lin" valueType="num">
                                      <p:cBhvr>
                                        <p:cTn id="77" dur="1" fill="hold"/>
                                        <p:tgtEl>
                                          <p:spTgt spid="184334"/>
                                        </p:tgtEl>
                                        <p:attrNameLst>
                                          <p:attrName/>
                                        </p:attrNameLst>
                                      </p:cBhvr>
                                    </p:anim>
                                  </p:childTnLst>
                                </p:cTn>
                              </p:par>
                              <p:par>
                                <p:cTn id="78" presetID="24" presetClass="entr" presetSubtype="0" fill="hold" grpId="0" nodeType="withEffect">
                                  <p:stCondLst>
                                    <p:cond delay="0"/>
                                  </p:stCondLst>
                                  <p:childTnLst>
                                    <p:set>
                                      <p:cBhvr>
                                        <p:cTn id="79" dur="1" fill="hold">
                                          <p:stCondLst>
                                            <p:cond delay="0"/>
                                          </p:stCondLst>
                                        </p:cTn>
                                        <p:tgtEl>
                                          <p:spTgt spid="184351"/>
                                        </p:tgtEl>
                                        <p:attrNameLst>
                                          <p:attrName>style.visibility</p:attrName>
                                        </p:attrNameLst>
                                      </p:cBhvr>
                                      <p:to>
                                        <p:strVal val="visible"/>
                                      </p:to>
                                    </p:set>
                                    <p:anim to="" calcmode="lin" valueType="num">
                                      <p:cBhvr>
                                        <p:cTn id="80" dur="1" fill="hold"/>
                                        <p:tgtEl>
                                          <p:spTgt spid="184351"/>
                                        </p:tgtEl>
                                        <p:attrNameLst>
                                          <p:attrName/>
                                        </p:attrNameLst>
                                      </p:cBhvr>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4" presetClass="entr" presetSubtype="0" fill="hold" nodeType="clickEffect">
                                  <p:stCondLst>
                                    <p:cond delay="0"/>
                                  </p:stCondLst>
                                  <p:childTnLst>
                                    <p:set>
                                      <p:cBhvr>
                                        <p:cTn id="84" dur="1" fill="hold">
                                          <p:stCondLst>
                                            <p:cond delay="0"/>
                                          </p:stCondLst>
                                        </p:cTn>
                                        <p:tgtEl>
                                          <p:spTgt spid="184345"/>
                                        </p:tgtEl>
                                        <p:attrNameLst>
                                          <p:attrName>style.visibility</p:attrName>
                                        </p:attrNameLst>
                                      </p:cBhvr>
                                      <p:to>
                                        <p:strVal val="visible"/>
                                      </p:to>
                                    </p:set>
                                    <p:anim to="" calcmode="lin" valueType="num">
                                      <p:cBhvr>
                                        <p:cTn id="85" dur="1" fill="hold"/>
                                        <p:tgtEl>
                                          <p:spTgt spid="184345"/>
                                        </p:tgtEl>
                                        <p:attrNameLst>
                                          <p:attrName/>
                                        </p:attrNameLst>
                                      </p:cBhvr>
                                    </p:anim>
                                  </p:childTnLst>
                                </p:cTn>
                              </p:par>
                              <p:par>
                                <p:cTn id="86" presetID="24" presetClass="entr" presetSubtype="0" fill="hold" nodeType="withEffect">
                                  <p:stCondLst>
                                    <p:cond delay="0"/>
                                  </p:stCondLst>
                                  <p:childTnLst>
                                    <p:set>
                                      <p:cBhvr>
                                        <p:cTn id="87" dur="1" fill="hold">
                                          <p:stCondLst>
                                            <p:cond delay="0"/>
                                          </p:stCondLst>
                                        </p:cTn>
                                        <p:tgtEl>
                                          <p:spTgt spid="184341"/>
                                        </p:tgtEl>
                                        <p:attrNameLst>
                                          <p:attrName>style.visibility</p:attrName>
                                        </p:attrNameLst>
                                      </p:cBhvr>
                                      <p:to>
                                        <p:strVal val="visible"/>
                                      </p:to>
                                    </p:set>
                                    <p:anim to="" calcmode="lin" valueType="num">
                                      <p:cBhvr>
                                        <p:cTn id="88" dur="1" fill="hold"/>
                                        <p:tgtEl>
                                          <p:spTgt spid="184341"/>
                                        </p:tgtEl>
                                        <p:attrNameLst>
                                          <p:attrName/>
                                        </p:attrNameLst>
                                      </p:cBhvr>
                                    </p:anim>
                                  </p:childTnLst>
                                </p:cTn>
                              </p:par>
                              <p:par>
                                <p:cTn id="89" presetID="24" presetClass="entr" presetSubtype="0" fill="hold" nodeType="withEffect">
                                  <p:stCondLst>
                                    <p:cond delay="0"/>
                                  </p:stCondLst>
                                  <p:childTnLst>
                                    <p:set>
                                      <p:cBhvr>
                                        <p:cTn id="90" dur="1" fill="hold">
                                          <p:stCondLst>
                                            <p:cond delay="0"/>
                                          </p:stCondLst>
                                        </p:cTn>
                                        <p:tgtEl>
                                          <p:spTgt spid="184340"/>
                                        </p:tgtEl>
                                        <p:attrNameLst>
                                          <p:attrName>style.visibility</p:attrName>
                                        </p:attrNameLst>
                                      </p:cBhvr>
                                      <p:to>
                                        <p:strVal val="visible"/>
                                      </p:to>
                                    </p:set>
                                    <p:anim to="" calcmode="lin" valueType="num">
                                      <p:cBhvr>
                                        <p:cTn id="91" dur="1" fill="hold"/>
                                        <p:tgtEl>
                                          <p:spTgt spid="184340"/>
                                        </p:tgtEl>
                                        <p:attrNameLst>
                                          <p:attrName/>
                                        </p:attrNameLst>
                                      </p:cBhvr>
                                    </p:anim>
                                  </p:childTnLst>
                                </p:cTn>
                              </p:par>
                              <p:par>
                                <p:cTn id="92" presetID="24" presetClass="entr" presetSubtype="0" fill="hold" grpId="0" nodeType="withEffect">
                                  <p:stCondLst>
                                    <p:cond delay="0"/>
                                  </p:stCondLst>
                                  <p:childTnLst>
                                    <p:set>
                                      <p:cBhvr>
                                        <p:cTn id="93" dur="1" fill="hold">
                                          <p:stCondLst>
                                            <p:cond delay="0"/>
                                          </p:stCondLst>
                                        </p:cTn>
                                        <p:tgtEl>
                                          <p:spTgt spid="184356"/>
                                        </p:tgtEl>
                                        <p:attrNameLst>
                                          <p:attrName>style.visibility</p:attrName>
                                        </p:attrNameLst>
                                      </p:cBhvr>
                                      <p:to>
                                        <p:strVal val="visible"/>
                                      </p:to>
                                    </p:set>
                                    <p:anim to="" calcmode="lin" valueType="num">
                                      <p:cBhvr>
                                        <p:cTn id="94" dur="1" fill="hold"/>
                                        <p:tgtEl>
                                          <p:spTgt spid="184356"/>
                                        </p:tgtEl>
                                        <p:attrNameLst>
                                          <p:attrName/>
                                        </p:attrNameLst>
                                      </p:cBhvr>
                                    </p:anim>
                                  </p:childTnLst>
                                </p:cTn>
                              </p:par>
                              <p:par>
                                <p:cTn id="95" presetID="24" presetClass="entr" presetSubtype="0" fill="hold" nodeType="withEffect">
                                  <p:stCondLst>
                                    <p:cond delay="0"/>
                                  </p:stCondLst>
                                  <p:childTnLst>
                                    <p:set>
                                      <p:cBhvr>
                                        <p:cTn id="96" dur="1" fill="hold">
                                          <p:stCondLst>
                                            <p:cond delay="0"/>
                                          </p:stCondLst>
                                        </p:cTn>
                                        <p:tgtEl>
                                          <p:spTgt spid="184339"/>
                                        </p:tgtEl>
                                        <p:attrNameLst>
                                          <p:attrName>style.visibility</p:attrName>
                                        </p:attrNameLst>
                                      </p:cBhvr>
                                      <p:to>
                                        <p:strVal val="visible"/>
                                      </p:to>
                                    </p:set>
                                    <p:anim to="" calcmode="lin" valueType="num">
                                      <p:cBhvr>
                                        <p:cTn id="97" dur="1" fill="hold"/>
                                        <p:tgtEl>
                                          <p:spTgt spid="184339"/>
                                        </p:tgtEl>
                                        <p:attrNameLst>
                                          <p:attrName/>
                                        </p:attrNameLst>
                                      </p:cBhvr>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4" presetClass="entr" presetSubtype="0" fill="hold" nodeType="clickEffect">
                                  <p:stCondLst>
                                    <p:cond delay="0"/>
                                  </p:stCondLst>
                                  <p:childTnLst>
                                    <p:set>
                                      <p:cBhvr>
                                        <p:cTn id="101" dur="1" fill="hold">
                                          <p:stCondLst>
                                            <p:cond delay="0"/>
                                          </p:stCondLst>
                                        </p:cTn>
                                        <p:tgtEl>
                                          <p:spTgt spid="184357"/>
                                        </p:tgtEl>
                                        <p:attrNameLst>
                                          <p:attrName>style.visibility</p:attrName>
                                        </p:attrNameLst>
                                      </p:cBhvr>
                                      <p:to>
                                        <p:strVal val="visible"/>
                                      </p:to>
                                    </p:set>
                                    <p:anim to="" calcmode="lin" valueType="num">
                                      <p:cBhvr>
                                        <p:cTn id="102" dur="1" fill="hold"/>
                                        <p:tgtEl>
                                          <p:spTgt spid="184357"/>
                                        </p:tgtEl>
                                        <p:attrNameLst>
                                          <p:attrName/>
                                        </p:attrNameLst>
                                      </p:cBhvr>
                                    </p:anim>
                                  </p:childTnLst>
                                </p:cTn>
                              </p:par>
                              <p:par>
                                <p:cTn id="103" presetID="24" presetClass="entr" presetSubtype="0" fill="hold" grpId="0" nodeType="withEffect">
                                  <p:stCondLst>
                                    <p:cond delay="0"/>
                                  </p:stCondLst>
                                  <p:childTnLst>
                                    <p:set>
                                      <p:cBhvr>
                                        <p:cTn id="104" dur="1" fill="hold">
                                          <p:stCondLst>
                                            <p:cond delay="0"/>
                                          </p:stCondLst>
                                        </p:cTn>
                                        <p:tgtEl>
                                          <p:spTgt spid="184358"/>
                                        </p:tgtEl>
                                        <p:attrNameLst>
                                          <p:attrName>style.visibility</p:attrName>
                                        </p:attrNameLst>
                                      </p:cBhvr>
                                      <p:to>
                                        <p:strVal val="visible"/>
                                      </p:to>
                                    </p:set>
                                    <p:anim to="" calcmode="lin" valueType="num">
                                      <p:cBhvr>
                                        <p:cTn id="105" dur="1" fill="hold"/>
                                        <p:tgtEl>
                                          <p:spTgt spid="184358"/>
                                        </p:tgtEl>
                                        <p:attrNameLst>
                                          <p:attrName/>
                                        </p:attrNameLst>
                                      </p:cBhvr>
                                    </p:anim>
                                  </p:childTnLst>
                                </p:cTn>
                              </p:par>
                              <p:par>
                                <p:cTn id="106" presetID="24" presetClass="entr" presetSubtype="0" fill="hold" grpId="0" nodeType="withEffect">
                                  <p:stCondLst>
                                    <p:cond delay="0"/>
                                  </p:stCondLst>
                                  <p:childTnLst>
                                    <p:set>
                                      <p:cBhvr>
                                        <p:cTn id="107" dur="1" fill="hold">
                                          <p:stCondLst>
                                            <p:cond delay="0"/>
                                          </p:stCondLst>
                                        </p:cTn>
                                        <p:tgtEl>
                                          <p:spTgt spid="184359"/>
                                        </p:tgtEl>
                                        <p:attrNameLst>
                                          <p:attrName>style.visibility</p:attrName>
                                        </p:attrNameLst>
                                      </p:cBhvr>
                                      <p:to>
                                        <p:strVal val="visible"/>
                                      </p:to>
                                    </p:set>
                                    <p:anim to="" calcmode="lin" valueType="num">
                                      <p:cBhvr>
                                        <p:cTn id="108" dur="1" fill="hold"/>
                                        <p:tgtEl>
                                          <p:spTgt spid="184359"/>
                                        </p:tgtEl>
                                        <p:attrNameLst>
                                          <p:attrName/>
                                        </p:attrNameLst>
                                      </p:cBhvr>
                                    </p:anim>
                                  </p:childTnLst>
                                </p:cTn>
                              </p:par>
                              <p:par>
                                <p:cTn id="109" presetID="24" presetClass="entr" presetSubtype="0" fill="hold" grpId="0" nodeType="withEffect">
                                  <p:stCondLst>
                                    <p:cond delay="0"/>
                                  </p:stCondLst>
                                  <p:childTnLst>
                                    <p:set>
                                      <p:cBhvr>
                                        <p:cTn id="110" dur="1" fill="hold">
                                          <p:stCondLst>
                                            <p:cond delay="0"/>
                                          </p:stCondLst>
                                        </p:cTn>
                                        <p:tgtEl>
                                          <p:spTgt spid="184360"/>
                                        </p:tgtEl>
                                        <p:attrNameLst>
                                          <p:attrName>style.visibility</p:attrName>
                                        </p:attrNameLst>
                                      </p:cBhvr>
                                      <p:to>
                                        <p:strVal val="visible"/>
                                      </p:to>
                                    </p:set>
                                    <p:anim to="" calcmode="lin" valueType="num">
                                      <p:cBhvr>
                                        <p:cTn id="111" dur="1" fill="hold"/>
                                        <p:tgtEl>
                                          <p:spTgt spid="184360"/>
                                        </p:tgtEl>
                                        <p:attrNameLst>
                                          <p:attrName/>
                                        </p:attrNameLst>
                                      </p:cBhvr>
                                    </p:anim>
                                  </p:childTnLst>
                                </p:cTn>
                              </p:par>
                              <p:par>
                                <p:cTn id="112" presetID="24" presetClass="entr" presetSubtype="0" fill="hold" grpId="0" nodeType="withEffect">
                                  <p:stCondLst>
                                    <p:cond delay="0"/>
                                  </p:stCondLst>
                                  <p:childTnLst>
                                    <p:set>
                                      <p:cBhvr>
                                        <p:cTn id="113" dur="1" fill="hold">
                                          <p:stCondLst>
                                            <p:cond delay="0"/>
                                          </p:stCondLst>
                                        </p:cTn>
                                        <p:tgtEl>
                                          <p:spTgt spid="184361"/>
                                        </p:tgtEl>
                                        <p:attrNameLst>
                                          <p:attrName>style.visibility</p:attrName>
                                        </p:attrNameLst>
                                      </p:cBhvr>
                                      <p:to>
                                        <p:strVal val="visible"/>
                                      </p:to>
                                    </p:set>
                                    <p:anim to="" calcmode="lin" valueType="num">
                                      <p:cBhvr>
                                        <p:cTn id="114" dur="1" fill="hold"/>
                                        <p:tgtEl>
                                          <p:spTgt spid="184361"/>
                                        </p:tgtEl>
                                        <p:attrNameLst>
                                          <p:attrName/>
                                        </p:attrNameLst>
                                      </p:cBhvr>
                                    </p:anim>
                                  </p:childTnLst>
                                </p:cTn>
                              </p:par>
                              <p:par>
                                <p:cTn id="115" presetID="24" presetClass="entr" presetSubtype="0" fill="hold" grpId="0" nodeType="withEffect">
                                  <p:stCondLst>
                                    <p:cond delay="0"/>
                                  </p:stCondLst>
                                  <p:childTnLst>
                                    <p:set>
                                      <p:cBhvr>
                                        <p:cTn id="116" dur="1" fill="hold">
                                          <p:stCondLst>
                                            <p:cond delay="0"/>
                                          </p:stCondLst>
                                        </p:cTn>
                                        <p:tgtEl>
                                          <p:spTgt spid="184362"/>
                                        </p:tgtEl>
                                        <p:attrNameLst>
                                          <p:attrName>style.visibility</p:attrName>
                                        </p:attrNameLst>
                                      </p:cBhvr>
                                      <p:to>
                                        <p:strVal val="visible"/>
                                      </p:to>
                                    </p:set>
                                    <p:anim to="" calcmode="lin" valueType="num">
                                      <p:cBhvr>
                                        <p:cTn id="117" dur="1" fill="hold"/>
                                        <p:tgtEl>
                                          <p:spTgt spid="1843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animBg="1"/>
      <p:bldP spid="184327" grpId="0" animBg="1"/>
      <p:bldP spid="184328" grpId="0" animBg="1"/>
      <p:bldP spid="184329" grpId="0" animBg="1"/>
      <p:bldP spid="184330" grpId="0" animBg="1"/>
      <p:bldP spid="184349" grpId="0"/>
      <p:bldP spid="184350" grpId="0"/>
      <p:bldP spid="184351" grpId="0"/>
      <p:bldP spid="184352" grpId="0"/>
      <p:bldP spid="184353" grpId="0"/>
      <p:bldP spid="184354" grpId="0"/>
      <p:bldP spid="184355" grpId="0"/>
      <p:bldP spid="184356" grpId="0"/>
      <p:bldP spid="184358" grpId="0"/>
      <p:bldP spid="184359" grpId="0"/>
      <p:bldP spid="184360" grpId="0" animBg="1"/>
      <p:bldP spid="184361" grpId="0" animBg="1"/>
      <p:bldP spid="1843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计算机体系与课程关系</a:t>
            </a:r>
          </a:p>
        </p:txBody>
      </p:sp>
      <p:sp>
        <p:nvSpPr>
          <p:cNvPr id="3" name="内容占位符 2"/>
          <p:cNvSpPr>
            <a:spLocks noGrp="1"/>
          </p:cNvSpPr>
          <p:nvPr>
            <p:ph idx="1"/>
          </p:nvPr>
        </p:nvSpPr>
        <p:spPr>
          <a:xfrm>
            <a:off x="374650" y="1052514"/>
            <a:ext cx="7797800" cy="635882"/>
          </a:xfrm>
        </p:spPr>
        <p:txBody>
          <a:bodyPr/>
          <a:lstStyle/>
          <a:p>
            <a:r>
              <a:rPr lang="zh-CN" altLang="en-US" dirty="0" smtClean="0"/>
              <a:t>在计算机硬件结构方面：</a:t>
            </a:r>
            <a:endParaRPr lang="en-US" altLang="zh-CN" dirty="0" smtClean="0"/>
          </a:p>
        </p:txBody>
      </p:sp>
      <p:sp>
        <p:nvSpPr>
          <p:cNvPr id="4" name="灯片编号占位符 3"/>
          <p:cNvSpPr>
            <a:spLocks noGrp="1"/>
          </p:cNvSpPr>
          <p:nvPr>
            <p:ph type="sldNum" sz="quarter" idx="10"/>
          </p:nvPr>
        </p:nvSpPr>
        <p:spPr>
          <a:xfrm>
            <a:off x="7638678" y="6386513"/>
            <a:ext cx="428017" cy="228600"/>
          </a:xfrm>
        </p:spPr>
        <p:txBody>
          <a:bodyPr/>
          <a:lstStyle/>
          <a:p>
            <a:fld id="{0024AF66-5B93-498D-A9A0-B12347C29C46}" type="slidenum">
              <a:rPr lang="en-US" altLang="zh-CN" smtClean="0"/>
              <a:pPr/>
              <a:t>4</a:t>
            </a:fld>
            <a:endParaRPr lang="en-US" altLang="zh-CN"/>
          </a:p>
        </p:txBody>
      </p:sp>
      <p:sp>
        <p:nvSpPr>
          <p:cNvPr id="5" name="AutoShape 53"/>
          <p:cNvSpPr>
            <a:spLocks noChangeArrowheads="1"/>
          </p:cNvSpPr>
          <p:nvPr/>
        </p:nvSpPr>
        <p:spPr bwMode="gray">
          <a:xfrm>
            <a:off x="755576" y="5018415"/>
            <a:ext cx="2730584" cy="858857"/>
          </a:xfrm>
          <a:prstGeom prst="cube">
            <a:avLst>
              <a:gd name="adj" fmla="val 25000"/>
            </a:avLst>
          </a:prstGeom>
          <a:solidFill>
            <a:schemeClr val="accent5">
              <a:lumMod val="9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zh-CN" altLang="en-US" sz="2400" dirty="0" smtClean="0"/>
              <a:t>计算机硬件实现 </a:t>
            </a:r>
            <a:endParaRPr lang="zh-CN" altLang="en-US" sz="2400" dirty="0"/>
          </a:p>
        </p:txBody>
      </p:sp>
      <p:sp>
        <p:nvSpPr>
          <p:cNvPr id="9" name="AutoShape 60"/>
          <p:cNvSpPr>
            <a:spLocks noChangeArrowheads="1"/>
          </p:cNvSpPr>
          <p:nvPr/>
        </p:nvSpPr>
        <p:spPr bwMode="gray">
          <a:xfrm>
            <a:off x="3563888" y="2635573"/>
            <a:ext cx="647700" cy="433387"/>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0" name="AutoShape 53"/>
          <p:cNvSpPr>
            <a:spLocks noChangeArrowheads="1"/>
          </p:cNvSpPr>
          <p:nvPr/>
        </p:nvSpPr>
        <p:spPr bwMode="gray">
          <a:xfrm>
            <a:off x="755576" y="3707776"/>
            <a:ext cx="2730584" cy="858857"/>
          </a:xfrm>
          <a:prstGeom prst="cube">
            <a:avLst>
              <a:gd name="adj" fmla="val 25000"/>
            </a:avLst>
          </a:prstGeom>
          <a:solidFill>
            <a:schemeClr val="accent5">
              <a:lumMod val="9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zh-CN" altLang="en-US" sz="2400" dirty="0" smtClean="0"/>
              <a:t>计算机</a:t>
            </a:r>
            <a:r>
              <a:rPr lang="zh-CN" altLang="en-US" sz="2400" dirty="0"/>
              <a:t>组成</a:t>
            </a:r>
            <a:r>
              <a:rPr lang="zh-CN" altLang="en-US" sz="2400" dirty="0" smtClean="0"/>
              <a:t> </a:t>
            </a:r>
            <a:endParaRPr lang="zh-CN" altLang="en-US" sz="2400" dirty="0"/>
          </a:p>
        </p:txBody>
      </p:sp>
      <p:sp>
        <p:nvSpPr>
          <p:cNvPr id="11" name="AutoShape 53"/>
          <p:cNvSpPr>
            <a:spLocks noChangeArrowheads="1"/>
          </p:cNvSpPr>
          <p:nvPr/>
        </p:nvSpPr>
        <p:spPr bwMode="gray">
          <a:xfrm>
            <a:off x="755576" y="2386530"/>
            <a:ext cx="2730584" cy="858857"/>
          </a:xfrm>
          <a:prstGeom prst="cube">
            <a:avLst>
              <a:gd name="adj" fmla="val 25000"/>
            </a:avLst>
          </a:prstGeom>
          <a:solidFill>
            <a:schemeClr val="accent5">
              <a:lumMod val="9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zh-CN" altLang="en-US" sz="2400" dirty="0" smtClean="0"/>
              <a:t>计算机结构 </a:t>
            </a:r>
            <a:endParaRPr lang="zh-CN" altLang="en-US" sz="2400" dirty="0"/>
          </a:p>
        </p:txBody>
      </p:sp>
      <p:sp>
        <p:nvSpPr>
          <p:cNvPr id="12" name="AutoShape 59"/>
          <p:cNvSpPr>
            <a:spLocks noChangeArrowheads="1"/>
          </p:cNvSpPr>
          <p:nvPr/>
        </p:nvSpPr>
        <p:spPr bwMode="gray">
          <a:xfrm rot="5400000">
            <a:off x="1590244" y="4616648"/>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8" name="AutoShape 59"/>
          <p:cNvSpPr>
            <a:spLocks noChangeArrowheads="1"/>
          </p:cNvSpPr>
          <p:nvPr/>
        </p:nvSpPr>
        <p:spPr bwMode="gray">
          <a:xfrm rot="5400000">
            <a:off x="1584524" y="3295030"/>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 name="矩形 12"/>
          <p:cNvSpPr/>
          <p:nvPr/>
        </p:nvSpPr>
        <p:spPr>
          <a:xfrm>
            <a:off x="1557992" y="1778215"/>
            <a:ext cx="1422184" cy="461665"/>
          </a:xfrm>
          <a:prstGeom prst="rect">
            <a:avLst/>
          </a:prstGeom>
        </p:spPr>
        <p:txBody>
          <a:bodyPr wrap="none">
            <a:spAutoFit/>
          </a:bodyPr>
          <a:lstStyle/>
          <a:p>
            <a:pPr marL="0" lvl="1"/>
            <a:r>
              <a:rPr lang="zh-CN" altLang="en-US" dirty="0"/>
              <a:t>三个层次</a:t>
            </a:r>
          </a:p>
        </p:txBody>
      </p:sp>
      <p:sp>
        <p:nvSpPr>
          <p:cNvPr id="14" name="矩形 13"/>
          <p:cNvSpPr/>
          <p:nvPr/>
        </p:nvSpPr>
        <p:spPr>
          <a:xfrm>
            <a:off x="5985144" y="1774337"/>
            <a:ext cx="1422184" cy="461665"/>
          </a:xfrm>
          <a:prstGeom prst="rect">
            <a:avLst/>
          </a:prstGeom>
        </p:spPr>
        <p:txBody>
          <a:bodyPr wrap="none">
            <a:spAutoFit/>
          </a:bodyPr>
          <a:lstStyle/>
          <a:p>
            <a:pPr marL="0" lvl="1"/>
            <a:r>
              <a:rPr lang="zh-CN" altLang="en-US" dirty="0" smtClean="0"/>
              <a:t>三门课程</a:t>
            </a:r>
            <a:endParaRPr lang="zh-CN" altLang="en-US" dirty="0"/>
          </a:p>
        </p:txBody>
      </p:sp>
      <p:sp>
        <p:nvSpPr>
          <p:cNvPr id="15" name="AutoShape 53"/>
          <p:cNvSpPr>
            <a:spLocks noChangeArrowheads="1"/>
          </p:cNvSpPr>
          <p:nvPr/>
        </p:nvSpPr>
        <p:spPr bwMode="gray">
          <a:xfrm>
            <a:off x="4355976" y="5003920"/>
            <a:ext cx="3168352" cy="858857"/>
          </a:xfrm>
          <a:prstGeom prst="cube">
            <a:avLst>
              <a:gd name="adj" fmla="val 25000"/>
            </a:avLst>
          </a:prstGeom>
          <a:solidFill>
            <a:schemeClr val="tx1">
              <a:lumMod val="20000"/>
              <a:lumOff val="8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en-US" altLang="zh-CN" sz="2400" dirty="0" smtClean="0"/>
              <a:t>《</a:t>
            </a:r>
            <a:r>
              <a:rPr lang="zh-CN" altLang="en-US" sz="2400" dirty="0" smtClean="0"/>
              <a:t>数字电路设计</a:t>
            </a:r>
            <a:r>
              <a:rPr lang="en-US" altLang="zh-CN" sz="2400" dirty="0" smtClean="0"/>
              <a:t>》</a:t>
            </a:r>
            <a:r>
              <a:rPr lang="zh-CN" altLang="en-US" sz="2400" dirty="0" smtClean="0"/>
              <a:t> </a:t>
            </a:r>
            <a:endParaRPr lang="zh-CN" altLang="en-US" sz="2400" dirty="0"/>
          </a:p>
        </p:txBody>
      </p:sp>
      <p:sp>
        <p:nvSpPr>
          <p:cNvPr id="16" name="AutoShape 53"/>
          <p:cNvSpPr>
            <a:spLocks noChangeArrowheads="1"/>
          </p:cNvSpPr>
          <p:nvPr/>
        </p:nvSpPr>
        <p:spPr bwMode="gray">
          <a:xfrm>
            <a:off x="4355976" y="3693281"/>
            <a:ext cx="3168352" cy="858857"/>
          </a:xfrm>
          <a:prstGeom prst="cube">
            <a:avLst>
              <a:gd name="adj" fmla="val 25000"/>
            </a:avLst>
          </a:prstGeom>
          <a:solidFill>
            <a:schemeClr val="tx1">
              <a:lumMod val="20000"/>
              <a:lumOff val="8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en-US" altLang="zh-CN" sz="2400" dirty="0" smtClean="0"/>
              <a:t>《</a:t>
            </a:r>
            <a:r>
              <a:rPr lang="zh-CN" altLang="en-US" sz="2400" dirty="0" smtClean="0"/>
              <a:t>计算机组成原理</a:t>
            </a:r>
            <a:r>
              <a:rPr lang="en-US" altLang="zh-CN" sz="2400" dirty="0" smtClean="0"/>
              <a:t>》</a:t>
            </a:r>
            <a:r>
              <a:rPr lang="zh-CN" altLang="en-US" sz="2400" dirty="0" smtClean="0"/>
              <a:t> </a:t>
            </a:r>
            <a:endParaRPr lang="zh-CN" altLang="en-US" sz="2400" dirty="0"/>
          </a:p>
        </p:txBody>
      </p:sp>
      <p:sp>
        <p:nvSpPr>
          <p:cNvPr id="17" name="AutoShape 53"/>
          <p:cNvSpPr>
            <a:spLocks noChangeArrowheads="1"/>
          </p:cNvSpPr>
          <p:nvPr/>
        </p:nvSpPr>
        <p:spPr bwMode="gray">
          <a:xfrm>
            <a:off x="4355976" y="2372035"/>
            <a:ext cx="3168352" cy="858857"/>
          </a:xfrm>
          <a:prstGeom prst="cube">
            <a:avLst>
              <a:gd name="adj" fmla="val 25000"/>
            </a:avLst>
          </a:prstGeom>
          <a:solidFill>
            <a:schemeClr val="tx1">
              <a:lumMod val="20000"/>
              <a:lumOff val="80000"/>
            </a:schemeClr>
          </a:solidFill>
          <a:ln>
            <a:noFill/>
          </a:ln>
          <a:effectLs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lnSpc>
                <a:spcPct val="150000"/>
              </a:lnSpc>
              <a:spcBef>
                <a:spcPct val="0"/>
              </a:spcBef>
              <a:buClrTx/>
              <a:buFontTx/>
              <a:buNone/>
            </a:pPr>
            <a:r>
              <a:rPr lang="en-US" altLang="zh-CN" sz="2400" dirty="0" smtClean="0"/>
              <a:t>《</a:t>
            </a:r>
            <a:r>
              <a:rPr lang="zh-CN" altLang="en-US" sz="2400" dirty="0" smtClean="0"/>
              <a:t>计算机系统结构</a:t>
            </a:r>
            <a:r>
              <a:rPr lang="en-US" altLang="zh-CN" sz="2400" dirty="0" smtClean="0"/>
              <a:t>》</a:t>
            </a:r>
            <a:r>
              <a:rPr lang="zh-CN" altLang="en-US" sz="2400" dirty="0" smtClean="0"/>
              <a:t> </a:t>
            </a:r>
            <a:endParaRPr lang="zh-CN" altLang="en-US" sz="2400" dirty="0"/>
          </a:p>
        </p:txBody>
      </p:sp>
      <p:sp>
        <p:nvSpPr>
          <p:cNvPr id="18" name="AutoShape 59"/>
          <p:cNvSpPr>
            <a:spLocks noChangeArrowheads="1"/>
          </p:cNvSpPr>
          <p:nvPr/>
        </p:nvSpPr>
        <p:spPr bwMode="gray">
          <a:xfrm rot="16200000">
            <a:off x="5687640" y="4602153"/>
            <a:ext cx="647700"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 name="AutoShape 59"/>
          <p:cNvSpPr>
            <a:spLocks noChangeArrowheads="1"/>
          </p:cNvSpPr>
          <p:nvPr/>
        </p:nvSpPr>
        <p:spPr bwMode="gray">
          <a:xfrm rot="16200000">
            <a:off x="5709815" y="3252640"/>
            <a:ext cx="591909" cy="433388"/>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0" name="AutoShape 60"/>
          <p:cNvSpPr>
            <a:spLocks noChangeArrowheads="1"/>
          </p:cNvSpPr>
          <p:nvPr/>
        </p:nvSpPr>
        <p:spPr bwMode="gray">
          <a:xfrm>
            <a:off x="3563888" y="4005064"/>
            <a:ext cx="647700" cy="433387"/>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1" name="AutoShape 60"/>
          <p:cNvSpPr>
            <a:spLocks noChangeArrowheads="1"/>
          </p:cNvSpPr>
          <p:nvPr/>
        </p:nvSpPr>
        <p:spPr bwMode="gray">
          <a:xfrm>
            <a:off x="3563888" y="5216654"/>
            <a:ext cx="647700" cy="433387"/>
          </a:xfrm>
          <a:prstGeom prst="rightArrow">
            <a:avLst>
              <a:gd name="adj1" fmla="val 50000"/>
              <a:gd name="adj2" fmla="val 37363"/>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22" name="矩形 21"/>
          <p:cNvSpPr/>
          <p:nvPr/>
        </p:nvSpPr>
        <p:spPr>
          <a:xfrm>
            <a:off x="7046223" y="2683488"/>
            <a:ext cx="2040943" cy="461665"/>
          </a:xfrm>
          <a:prstGeom prst="rect">
            <a:avLst/>
          </a:prstGeom>
        </p:spPr>
        <p:txBody>
          <a:bodyPr wrap="none">
            <a:spAutoFit/>
          </a:bodyPr>
          <a:lstStyle/>
          <a:p>
            <a:pPr algn="ctr"/>
            <a:r>
              <a:rPr lang="zh-CN" altLang="en-US" dirty="0">
                <a:solidFill>
                  <a:srgbClr val="FF0000"/>
                </a:solidFill>
              </a:rPr>
              <a:t>（组织架构）</a:t>
            </a:r>
          </a:p>
        </p:txBody>
      </p:sp>
      <p:sp>
        <p:nvSpPr>
          <p:cNvPr id="23" name="矩形 22"/>
          <p:cNvSpPr/>
          <p:nvPr/>
        </p:nvSpPr>
        <p:spPr>
          <a:xfrm>
            <a:off x="7046223" y="3976218"/>
            <a:ext cx="2040943" cy="461665"/>
          </a:xfrm>
          <a:prstGeom prst="rect">
            <a:avLst/>
          </a:prstGeom>
        </p:spPr>
        <p:txBody>
          <a:bodyPr wrap="none">
            <a:spAutoFit/>
          </a:bodyPr>
          <a:lstStyle/>
          <a:p>
            <a:pPr algn="ctr"/>
            <a:r>
              <a:rPr lang="zh-CN" altLang="en-US" dirty="0">
                <a:solidFill>
                  <a:srgbClr val="FF0000"/>
                </a:solidFill>
              </a:rPr>
              <a:t>（工作原理）</a:t>
            </a:r>
          </a:p>
        </p:txBody>
      </p:sp>
      <p:sp>
        <p:nvSpPr>
          <p:cNvPr id="24" name="矩形 23"/>
          <p:cNvSpPr/>
          <p:nvPr/>
        </p:nvSpPr>
        <p:spPr>
          <a:xfrm>
            <a:off x="7039317" y="5265228"/>
            <a:ext cx="2040943" cy="461665"/>
          </a:xfrm>
          <a:prstGeom prst="rect">
            <a:avLst/>
          </a:prstGeom>
        </p:spPr>
        <p:txBody>
          <a:bodyPr wrap="none">
            <a:spAutoFit/>
          </a:bodyPr>
          <a:lstStyle/>
          <a:p>
            <a:pPr algn="ctr"/>
            <a:r>
              <a:rPr lang="zh-CN" altLang="en-US" dirty="0" smtClean="0">
                <a:solidFill>
                  <a:srgbClr val="FF0000"/>
                </a:solidFill>
              </a:rPr>
              <a:t>（电路</a:t>
            </a:r>
            <a:r>
              <a:rPr lang="zh-CN" altLang="en-US" dirty="0">
                <a:solidFill>
                  <a:srgbClr val="FF0000"/>
                </a:solidFill>
              </a:rPr>
              <a:t>实现）</a:t>
            </a:r>
          </a:p>
        </p:txBody>
      </p:sp>
    </p:spTree>
    <p:extLst>
      <p:ext uri="{BB962C8B-B14F-4D97-AF65-F5344CB8AC3E}">
        <p14:creationId xmlns:p14="http://schemas.microsoft.com/office/powerpoint/2010/main" val="388935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8" grpId="0" animBg="1"/>
      <p:bldP spid="13" grpId="0"/>
      <p:bldP spid="14" grpId="0"/>
      <p:bldP spid="15" grpId="0" animBg="1"/>
      <p:bldP spid="16" grpId="0" animBg="1"/>
      <p:bldP spid="17" grpId="0" animBg="1"/>
      <p:bldP spid="18" grpId="0" animBg="1"/>
      <p:bldP spid="19" grpId="0" animBg="1"/>
      <p:bldP spid="20" grpId="0" animBg="1"/>
      <p:bldP spid="21" grpId="0" animBg="1"/>
      <p:bldP spid="22" grpId="0"/>
      <p:bldP spid="23"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962E3F8-FB75-4DE3-9F1F-4819882D9DF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0963" name="Rectangle 7"/>
          <p:cNvSpPr>
            <a:spLocks noGrp="1" noChangeArrowheads="1"/>
          </p:cNvSpPr>
          <p:nvPr>
            <p:ph type="title"/>
          </p:nvPr>
        </p:nvSpPr>
        <p:spPr>
          <a:xfrm>
            <a:off x="1143000" y="381000"/>
            <a:ext cx="7100888" cy="563563"/>
          </a:xfrm>
        </p:spPr>
        <p:txBody>
          <a:bodyPr/>
          <a:lstStyle/>
          <a:p>
            <a:pPr eaLnBrk="1" hangingPunct="1"/>
            <a:r>
              <a:rPr lang="zh-CN" altLang="en-US" smtClean="0"/>
              <a:t>总线结构的冯</a:t>
            </a:r>
            <a:r>
              <a:rPr lang="en-US" altLang="zh-CN" smtClean="0"/>
              <a:t>.</a:t>
            </a:r>
            <a:r>
              <a:rPr lang="zh-CN" altLang="en-US" smtClean="0"/>
              <a:t>诺依曼计算机结构框图</a:t>
            </a:r>
          </a:p>
        </p:txBody>
      </p:sp>
      <p:sp>
        <p:nvSpPr>
          <p:cNvPr id="40964" name="Rectangle 8"/>
          <p:cNvSpPr>
            <a:spLocks noGrp="1" noChangeArrowheads="1"/>
          </p:cNvSpPr>
          <p:nvPr>
            <p:ph type="body" idx="1"/>
          </p:nvPr>
        </p:nvSpPr>
        <p:spPr>
          <a:xfrm>
            <a:off x="450850" y="1084263"/>
            <a:ext cx="7505700" cy="808037"/>
          </a:xfrm>
        </p:spPr>
        <p:txBody>
          <a:bodyPr/>
          <a:lstStyle/>
          <a:p>
            <a:pPr eaLnBrk="1" hangingPunct="1">
              <a:lnSpc>
                <a:spcPct val="90000"/>
              </a:lnSpc>
              <a:buFont typeface="Wingdings" panose="05000000000000000000" pitchFamily="2" charset="2"/>
              <a:buNone/>
            </a:pPr>
            <a:r>
              <a:rPr lang="zh-CN" altLang="en-US" sz="2400" smtClean="0">
                <a:solidFill>
                  <a:schemeClr val="tx2"/>
                </a:solidFill>
              </a:rPr>
              <a:t>系统总线：包括</a:t>
            </a:r>
            <a:r>
              <a:rPr lang="zh-CN" altLang="en-US" sz="2400" smtClean="0">
                <a:solidFill>
                  <a:srgbClr val="FF0000"/>
                </a:solidFill>
              </a:rPr>
              <a:t>地址总线（</a:t>
            </a:r>
            <a:r>
              <a:rPr lang="en-US" altLang="zh-CN" sz="2400" smtClean="0">
                <a:solidFill>
                  <a:srgbClr val="FF0000"/>
                </a:solidFill>
              </a:rPr>
              <a:t>AB</a:t>
            </a:r>
            <a:r>
              <a:rPr lang="zh-CN" altLang="en-US" sz="2400" smtClean="0">
                <a:solidFill>
                  <a:srgbClr val="FF0000"/>
                </a:solidFill>
              </a:rPr>
              <a:t>）、数据总线（</a:t>
            </a:r>
            <a:r>
              <a:rPr lang="en-US" altLang="zh-CN" sz="2400" smtClean="0">
                <a:solidFill>
                  <a:srgbClr val="FF0000"/>
                </a:solidFill>
              </a:rPr>
              <a:t>DB</a:t>
            </a:r>
            <a:r>
              <a:rPr lang="zh-CN" altLang="en-US" sz="2400" smtClean="0">
                <a:solidFill>
                  <a:srgbClr val="FF0000"/>
                </a:solidFill>
              </a:rPr>
              <a:t>）、控制总线（</a:t>
            </a:r>
            <a:r>
              <a:rPr lang="en-US" altLang="zh-CN" sz="2400" smtClean="0">
                <a:solidFill>
                  <a:srgbClr val="FF0000"/>
                </a:solidFill>
              </a:rPr>
              <a:t>CB</a:t>
            </a:r>
            <a:r>
              <a:rPr lang="zh-CN" altLang="en-US" sz="2400" smtClean="0">
                <a:solidFill>
                  <a:srgbClr val="FF0000"/>
                </a:solidFill>
              </a:rPr>
              <a:t>）</a:t>
            </a:r>
          </a:p>
        </p:txBody>
      </p:sp>
      <p:graphicFrame>
        <p:nvGraphicFramePr>
          <p:cNvPr id="40965" name="Object 4"/>
          <p:cNvGraphicFramePr>
            <a:graphicFrameLocks noGrp="1" noChangeAspect="1"/>
          </p:cNvGraphicFramePr>
          <p:nvPr>
            <p:ph idx="4294967295"/>
          </p:nvPr>
        </p:nvGraphicFramePr>
        <p:xfrm>
          <a:off x="793750" y="1892300"/>
          <a:ext cx="5868988" cy="4037013"/>
        </p:xfrm>
        <a:graphic>
          <a:graphicData uri="http://schemas.openxmlformats.org/presentationml/2006/ole">
            <mc:AlternateContent xmlns:mc="http://schemas.openxmlformats.org/markup-compatibility/2006">
              <mc:Choice xmlns:v="urn:schemas-microsoft-com:vml" Requires="v">
                <p:oleObj spid="_x0000_s40986" name="Visio" r:id="rId3" imgW="3274695" imgH="2134981" progId="Visio.Drawing.11">
                  <p:embed/>
                </p:oleObj>
              </mc:Choice>
              <mc:Fallback>
                <p:oleObj name="Visio" r:id="rId3" imgW="3274695" imgH="213498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1892300"/>
                        <a:ext cx="5868988" cy="403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to="" calcmode="lin" valueType="num">
                                      <p:cBhvr>
                                        <p:cTn id="7" dur="1" fill="hold"/>
                                        <p:tgtEl>
                                          <p:spTgt spid="40964">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 to="" calcmode="lin" valueType="num">
                                      <p:cBhvr>
                                        <p:cTn id="12" dur="1" fill="hold"/>
                                        <p:tgtEl>
                                          <p:spTgt spid="409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73B271B-CB7F-45E3-B75D-85491F3A175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smtClean="0"/>
              <a:t>二、计算机硬件系统（五大部件）</a:t>
            </a:r>
          </a:p>
        </p:txBody>
      </p:sp>
      <p:sp>
        <p:nvSpPr>
          <p:cNvPr id="41988" name="Rectangle 8"/>
          <p:cNvSpPr>
            <a:spLocks noGrp="1" noChangeArrowheads="1"/>
          </p:cNvSpPr>
          <p:nvPr>
            <p:ph type="body" idx="1"/>
          </p:nvPr>
        </p:nvSpPr>
        <p:spPr>
          <a:xfrm>
            <a:off x="452438" y="1084263"/>
            <a:ext cx="7648575" cy="4937125"/>
          </a:xfrm>
        </p:spPr>
        <p:txBody>
          <a:bodyPr/>
          <a:lstStyle/>
          <a:p>
            <a:pPr marL="182563" indent="-182563" eaLnBrk="1" hangingPunct="1">
              <a:spcBef>
                <a:spcPct val="0"/>
              </a:spcBef>
              <a:spcAft>
                <a:spcPct val="30000"/>
              </a:spcAft>
            </a:pPr>
            <a:r>
              <a:rPr lang="en-US" altLang="zh-CN" smtClean="0"/>
              <a:t>1</a:t>
            </a:r>
            <a:r>
              <a:rPr lang="zh-CN" altLang="en-US" smtClean="0"/>
              <a:t>、存储器 </a:t>
            </a:r>
          </a:p>
          <a:p>
            <a:pPr marL="533400" lvl="1" indent="-171450" eaLnBrk="1" hangingPunct="1">
              <a:spcBef>
                <a:spcPct val="0"/>
              </a:spcBef>
              <a:spcAft>
                <a:spcPct val="30000"/>
              </a:spcAft>
            </a:pPr>
            <a:r>
              <a:rPr lang="zh-CN" altLang="en-US" smtClean="0"/>
              <a:t>功能：</a:t>
            </a:r>
            <a:r>
              <a:rPr lang="zh-CN" altLang="en-US" smtClean="0">
                <a:solidFill>
                  <a:srgbClr val="FF0000"/>
                </a:solidFill>
              </a:rPr>
              <a:t>存放指令和数据</a:t>
            </a:r>
            <a:r>
              <a:rPr lang="zh-CN" altLang="en-US" smtClean="0"/>
              <a:t>。</a:t>
            </a:r>
          </a:p>
          <a:p>
            <a:pPr marL="533400" lvl="1" indent="-171450" eaLnBrk="1" hangingPunct="1">
              <a:spcBef>
                <a:spcPct val="0"/>
              </a:spcBef>
              <a:spcAft>
                <a:spcPct val="30000"/>
              </a:spcAft>
            </a:pPr>
            <a:r>
              <a:rPr lang="zh-CN" altLang="en-US" smtClean="0"/>
              <a:t>操作：</a:t>
            </a:r>
          </a:p>
          <a:p>
            <a:pPr marL="898525" lvl="2" indent="-182563" eaLnBrk="1" hangingPunct="1">
              <a:spcBef>
                <a:spcPct val="0"/>
              </a:spcBef>
              <a:spcAft>
                <a:spcPct val="30000"/>
              </a:spcAft>
            </a:pPr>
            <a:r>
              <a:rPr lang="zh-CN" altLang="en-US" smtClean="0">
                <a:solidFill>
                  <a:srgbClr val="FF0000"/>
                </a:solidFill>
              </a:rPr>
              <a:t>存储器读</a:t>
            </a:r>
            <a:r>
              <a:rPr lang="zh-CN" altLang="en-US" smtClean="0"/>
              <a:t>操作：从存储器取出数据，又称为读出</a:t>
            </a:r>
          </a:p>
          <a:p>
            <a:pPr marL="898525" lvl="2" indent="-182563" eaLnBrk="1" hangingPunct="1">
              <a:spcBef>
                <a:spcPct val="0"/>
              </a:spcBef>
              <a:spcAft>
                <a:spcPct val="30000"/>
              </a:spcAft>
            </a:pPr>
            <a:r>
              <a:rPr lang="zh-CN" altLang="en-US" smtClean="0">
                <a:solidFill>
                  <a:srgbClr val="FF0000"/>
                </a:solidFill>
              </a:rPr>
              <a:t>存储器写</a:t>
            </a:r>
            <a:r>
              <a:rPr lang="zh-CN" altLang="en-US" smtClean="0"/>
              <a:t>操作：向存储器存放数据，又称为写入</a:t>
            </a:r>
          </a:p>
          <a:p>
            <a:pPr marL="533400" lvl="1" indent="-171450" eaLnBrk="1" hangingPunct="1">
              <a:spcBef>
                <a:spcPct val="0"/>
              </a:spcBef>
              <a:spcAft>
                <a:spcPct val="30000"/>
              </a:spcAft>
            </a:pPr>
            <a:r>
              <a:rPr lang="zh-CN" altLang="en-US" smtClean="0"/>
              <a:t>概念：</a:t>
            </a:r>
          </a:p>
          <a:p>
            <a:pPr marL="898525" lvl="2" indent="-182563" eaLnBrk="1" hangingPunct="1">
              <a:spcBef>
                <a:spcPct val="0"/>
              </a:spcBef>
              <a:spcAft>
                <a:spcPct val="30000"/>
              </a:spcAft>
            </a:pPr>
            <a:r>
              <a:rPr lang="zh-CN" altLang="en-US" smtClean="0">
                <a:solidFill>
                  <a:srgbClr val="FF0000"/>
                </a:solidFill>
              </a:rPr>
              <a:t>存储单元：</a:t>
            </a:r>
            <a:r>
              <a:rPr lang="zh-CN" altLang="en-US" smtClean="0"/>
              <a:t>存储二进制信息的部件，每个单元可以存放一个字或字节的信息，存储器就是存储单元的集合。</a:t>
            </a:r>
          </a:p>
          <a:p>
            <a:pPr marL="898525" lvl="2" indent="-182563" eaLnBrk="1" hangingPunct="1">
              <a:spcBef>
                <a:spcPct val="0"/>
              </a:spcBef>
              <a:spcAft>
                <a:spcPct val="30000"/>
              </a:spcAft>
            </a:pPr>
            <a:r>
              <a:rPr lang="zh-CN" altLang="en-US" smtClean="0">
                <a:solidFill>
                  <a:srgbClr val="FF0000"/>
                </a:solidFill>
              </a:rPr>
              <a:t>单元地址：</a:t>
            </a:r>
            <a:r>
              <a:rPr lang="zh-CN" altLang="en-US" smtClean="0"/>
              <a:t>存储单元的编号，是区分存储器中不同存储单元的唯一标志。</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91F0136-69C4-4786-A733-786115365A8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3011" name="Rectangle 2"/>
          <p:cNvSpPr>
            <a:spLocks noGrp="1" noChangeArrowheads="1"/>
          </p:cNvSpPr>
          <p:nvPr>
            <p:ph type="title"/>
          </p:nvPr>
        </p:nvSpPr>
        <p:spPr/>
        <p:txBody>
          <a:bodyPr/>
          <a:lstStyle/>
          <a:p>
            <a:pPr eaLnBrk="1" hangingPunct="1"/>
            <a:r>
              <a:rPr lang="zh-CN" altLang="en-US" smtClean="0"/>
              <a:t>二、计算机硬件系统（五大部件）</a:t>
            </a:r>
          </a:p>
        </p:txBody>
      </p:sp>
      <p:sp>
        <p:nvSpPr>
          <p:cNvPr id="43012" name="Rectangle 3"/>
          <p:cNvSpPr>
            <a:spLocks noGrp="1" noChangeArrowheads="1"/>
          </p:cNvSpPr>
          <p:nvPr>
            <p:ph type="body" idx="1"/>
          </p:nvPr>
        </p:nvSpPr>
        <p:spPr>
          <a:xfrm>
            <a:off x="374650" y="1052513"/>
            <a:ext cx="7310438" cy="5248275"/>
          </a:xfrm>
        </p:spPr>
        <p:txBody>
          <a:bodyPr/>
          <a:lstStyle/>
          <a:p>
            <a:pPr eaLnBrk="1" hangingPunct="1"/>
            <a:r>
              <a:rPr lang="en-US" altLang="zh-CN" smtClean="0"/>
              <a:t>2</a:t>
            </a:r>
            <a:r>
              <a:rPr lang="zh-CN" altLang="en-US" smtClean="0"/>
              <a:t>、运算器</a:t>
            </a:r>
          </a:p>
          <a:p>
            <a:pPr lvl="1" eaLnBrk="1" hangingPunct="1"/>
            <a:r>
              <a:rPr lang="zh-CN" altLang="en-US" smtClean="0"/>
              <a:t>功能：在控制器控制下，进行</a:t>
            </a:r>
            <a:r>
              <a:rPr lang="zh-CN" altLang="en-US" smtClean="0">
                <a:solidFill>
                  <a:srgbClr val="FF0000"/>
                </a:solidFill>
              </a:rPr>
              <a:t>算术运算和逻辑运算</a:t>
            </a:r>
            <a:r>
              <a:rPr lang="zh-CN" altLang="en-US" smtClean="0"/>
              <a:t>。</a:t>
            </a:r>
          </a:p>
          <a:p>
            <a:pPr lvl="1" eaLnBrk="1" hangingPunct="1"/>
            <a:r>
              <a:rPr lang="zh-CN" altLang="en-US" smtClean="0"/>
              <a:t>运算器的技术性能高低直接影响着计算机的运算速度和整机性能。</a:t>
            </a:r>
          </a:p>
          <a:p>
            <a:pPr eaLnBrk="1" hangingPunct="1"/>
            <a:r>
              <a:rPr lang="en-US" altLang="zh-CN" smtClean="0"/>
              <a:t>3</a:t>
            </a:r>
            <a:r>
              <a:rPr lang="zh-CN" altLang="en-US" smtClean="0"/>
              <a:t>、控制器</a:t>
            </a:r>
          </a:p>
          <a:p>
            <a:pPr lvl="1" eaLnBrk="1" hangingPunct="1"/>
            <a:r>
              <a:rPr lang="zh-CN" altLang="en-US" smtClean="0"/>
              <a:t>功能：对当前指令进行译码分析其所需要完成的操作，产生并发送各部件所需要的控制信号，从而使整个计算机自动、协调地工作。</a:t>
            </a:r>
          </a:p>
          <a:p>
            <a:pPr lvl="1" eaLnBrk="1" hangingPunct="1"/>
            <a:r>
              <a:rPr lang="zh-CN" altLang="en-US" smtClean="0"/>
              <a:t>控制器是计算机的控制指挥部件，也是整个计算机的控制中心。</a:t>
            </a:r>
          </a:p>
          <a:p>
            <a:pPr lvl="1" eaLnBrk="1" hangingPunct="1"/>
            <a:r>
              <a:rPr lang="zh-CN" altLang="en-US" smtClean="0">
                <a:solidFill>
                  <a:srgbClr val="FF0000"/>
                </a:solidFill>
              </a:rPr>
              <a:t>取指令、分析指令和执行指令</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84D4906-F5B5-4A42-B28E-BD86E0CF258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4035" name="Rectangle 2"/>
          <p:cNvSpPr>
            <a:spLocks noGrp="1" noChangeArrowheads="1"/>
          </p:cNvSpPr>
          <p:nvPr>
            <p:ph type="title"/>
          </p:nvPr>
        </p:nvSpPr>
        <p:spPr/>
        <p:txBody>
          <a:bodyPr/>
          <a:lstStyle/>
          <a:p>
            <a:pPr eaLnBrk="1" hangingPunct="1"/>
            <a:r>
              <a:rPr lang="zh-CN" altLang="en-US" smtClean="0"/>
              <a:t>二、计算机硬件系统（五大部件）</a:t>
            </a:r>
          </a:p>
        </p:txBody>
      </p:sp>
      <p:sp>
        <p:nvSpPr>
          <p:cNvPr id="44036" name="Rectangle 3"/>
          <p:cNvSpPr>
            <a:spLocks noGrp="1" noChangeArrowheads="1"/>
          </p:cNvSpPr>
          <p:nvPr>
            <p:ph type="body" sz="half" idx="1"/>
          </p:nvPr>
        </p:nvSpPr>
        <p:spPr>
          <a:xfrm>
            <a:off x="452438" y="1052513"/>
            <a:ext cx="7105650" cy="5248275"/>
          </a:xfrm>
        </p:spPr>
        <p:txBody>
          <a:bodyPr/>
          <a:lstStyle/>
          <a:p>
            <a:pPr marL="274638" indent="-274638" eaLnBrk="1" hangingPunct="1">
              <a:lnSpc>
                <a:spcPct val="90000"/>
              </a:lnSpc>
              <a:spcBef>
                <a:spcPct val="0"/>
              </a:spcBef>
            </a:pPr>
            <a:r>
              <a:rPr lang="en-US" altLang="zh-CN" smtClean="0"/>
              <a:t>4</a:t>
            </a:r>
            <a:r>
              <a:rPr lang="zh-CN" altLang="en-US" smtClean="0"/>
              <a:t>、输入设备</a:t>
            </a:r>
          </a:p>
          <a:p>
            <a:pPr marL="715963" lvl="1" indent="-261938" eaLnBrk="1" hangingPunct="1">
              <a:lnSpc>
                <a:spcPct val="90000"/>
              </a:lnSpc>
              <a:spcBef>
                <a:spcPct val="0"/>
              </a:spcBef>
            </a:pPr>
            <a:r>
              <a:rPr lang="zh-CN" altLang="en-US" smtClean="0"/>
              <a:t>功能：将外界的信息转换为计算机能识别的二进制代码。输入设备是给计算机输入信息的设备。</a:t>
            </a:r>
          </a:p>
          <a:p>
            <a:pPr marL="274638" indent="-274638" eaLnBrk="1" hangingPunct="1">
              <a:lnSpc>
                <a:spcPct val="90000"/>
              </a:lnSpc>
              <a:spcBef>
                <a:spcPct val="0"/>
              </a:spcBef>
            </a:pPr>
            <a:r>
              <a:rPr lang="en-US" altLang="zh-CN" smtClean="0"/>
              <a:t>5</a:t>
            </a:r>
            <a:r>
              <a:rPr lang="zh-CN" altLang="en-US" smtClean="0"/>
              <a:t>、输出设备</a:t>
            </a:r>
          </a:p>
          <a:p>
            <a:pPr marL="715963" lvl="1" indent="-261938" eaLnBrk="1" hangingPunct="1">
              <a:lnSpc>
                <a:spcPct val="90000"/>
              </a:lnSpc>
              <a:spcBef>
                <a:spcPct val="0"/>
              </a:spcBef>
            </a:pPr>
            <a:r>
              <a:rPr lang="zh-CN" altLang="en-US" smtClean="0"/>
              <a:t>功能：将计算机处理结果转换成人们或其他设备所能接收的形式。</a:t>
            </a:r>
          </a:p>
          <a:p>
            <a:pPr marL="715963" lvl="1" indent="-261938" eaLnBrk="1" hangingPunct="1">
              <a:lnSpc>
                <a:spcPct val="90000"/>
              </a:lnSpc>
              <a:spcBef>
                <a:spcPct val="0"/>
              </a:spcBef>
            </a:pPr>
            <a:endParaRPr lang="en-US" altLang="zh-CN" smtClean="0"/>
          </a:p>
        </p:txBody>
      </p:sp>
      <p:pic>
        <p:nvPicPr>
          <p:cNvPr id="105476" name="Picture 4"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8" name="Object 5"/>
          <p:cNvGraphicFramePr>
            <a:graphicFrameLocks noGrp="1" noChangeAspect="1"/>
          </p:cNvGraphicFramePr>
          <p:nvPr>
            <p:ph sz="half" idx="2"/>
          </p:nvPr>
        </p:nvGraphicFramePr>
        <p:xfrm>
          <a:off x="2430463" y="3590925"/>
          <a:ext cx="3827462" cy="2574925"/>
        </p:xfrm>
        <a:graphic>
          <a:graphicData uri="http://schemas.openxmlformats.org/presentationml/2006/ole">
            <mc:AlternateContent xmlns:mc="http://schemas.openxmlformats.org/markup-compatibility/2006">
              <mc:Choice xmlns:v="urn:schemas-microsoft-com:vml" Requires="v">
                <p:oleObj spid="_x0000_s44059" name="Image" r:id="rId5" imgW="4203175" imgH="2679365" progId="Photoshop.Image.7">
                  <p:embed/>
                </p:oleObj>
              </mc:Choice>
              <mc:Fallback>
                <p:oleObj name="Image" r:id="rId5" imgW="4203175" imgH="2679365" progId="Photoshop.Image.7">
                  <p:embed/>
                  <p:pic>
                    <p:nvPicPr>
                      <p:cNvPr id="0" name="Object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0463" y="3590925"/>
                        <a:ext cx="3827462" cy="25749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05476"/>
                                        </p:tgtEl>
                                        <p:attrNameLst>
                                          <p:attrName>style.visibility</p:attrName>
                                        </p:attrNameLst>
                                      </p:cBhvr>
                                      <p:to>
                                        <p:strVal val="visible"/>
                                      </p:to>
                                    </p:set>
                                    <p:anim to="" calcmode="lin" valueType="num">
                                      <p:cBhvr>
                                        <p:cTn id="7" dur="1" fill="hold"/>
                                        <p:tgtEl>
                                          <p:spTgt spid="10547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B75F0DD-5BB0-4C85-AC70-9AAAEF3D992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5059" name="Rectangle 2"/>
          <p:cNvSpPr>
            <a:spLocks noGrp="1" noChangeArrowheads="1"/>
          </p:cNvSpPr>
          <p:nvPr>
            <p:ph type="title"/>
          </p:nvPr>
        </p:nvSpPr>
        <p:spPr/>
        <p:txBody>
          <a:bodyPr/>
          <a:lstStyle/>
          <a:p>
            <a:pPr eaLnBrk="1" hangingPunct="1"/>
            <a:r>
              <a:rPr lang="zh-CN" altLang="en-US" smtClean="0"/>
              <a:t>三、计算机软件系统</a:t>
            </a:r>
          </a:p>
        </p:txBody>
      </p:sp>
      <p:sp>
        <p:nvSpPr>
          <p:cNvPr id="45060" name="Rectangle 3"/>
          <p:cNvSpPr>
            <a:spLocks noGrp="1" noChangeArrowheads="1"/>
          </p:cNvSpPr>
          <p:nvPr>
            <p:ph type="body" idx="1"/>
          </p:nvPr>
        </p:nvSpPr>
        <p:spPr/>
        <p:txBody>
          <a:bodyPr/>
          <a:lstStyle/>
          <a:p>
            <a:pPr eaLnBrk="1" hangingPunct="1"/>
            <a:r>
              <a:rPr lang="en-US" altLang="zh-CN" smtClean="0">
                <a:hlinkClick r:id="rId2" action="ppaction://hlinksldjump"/>
              </a:rPr>
              <a:t>1</a:t>
            </a:r>
            <a:r>
              <a:rPr lang="zh-CN" altLang="en-US" smtClean="0">
                <a:hlinkClick r:id="rId2" action="ppaction://hlinksldjump"/>
              </a:rPr>
              <a:t>．系统软件</a:t>
            </a:r>
            <a:endParaRPr lang="zh-CN" altLang="en-US" smtClean="0"/>
          </a:p>
          <a:p>
            <a:pPr eaLnBrk="1" hangingPunct="1"/>
            <a:r>
              <a:rPr lang="en-US" altLang="zh-CN" smtClean="0"/>
              <a:t>2</a:t>
            </a:r>
            <a:r>
              <a:rPr lang="zh-CN" altLang="en-US" smtClean="0"/>
              <a:t>、应用软件：又称为应用程序，它是用户在各自不同的应用领域</a:t>
            </a:r>
            <a:r>
              <a:rPr lang="zh-CN" altLang="en-US" smtClean="0">
                <a:solidFill>
                  <a:srgbClr val="FF0000"/>
                </a:solidFill>
              </a:rPr>
              <a:t>根据具体的任务需要</a:t>
            </a:r>
            <a:r>
              <a:rPr lang="zh-CN" altLang="en-US" smtClean="0"/>
              <a:t>所开发编制的各种程序。</a:t>
            </a:r>
          </a:p>
          <a:p>
            <a:pPr lvl="1" eaLnBrk="1" hangingPunct="1"/>
            <a:r>
              <a:rPr lang="zh-CN" altLang="en-US" sz="2800" smtClean="0"/>
              <a:t>如工程设计程序、数据处理程序、自动控制程序、企业管理程序、科学计算程序等等。</a:t>
            </a:r>
          </a:p>
        </p:txBody>
      </p:sp>
      <p:pic>
        <p:nvPicPr>
          <p:cNvPr id="111620" name="Picture 4"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11620"/>
                                        </p:tgtEl>
                                        <p:attrNameLst>
                                          <p:attrName>style.visibility</p:attrName>
                                        </p:attrNameLst>
                                      </p:cBhvr>
                                      <p:to>
                                        <p:strVal val="visible"/>
                                      </p:to>
                                    </p:set>
                                    <p:anim to="" calcmode="lin" valueType="num">
                                      <p:cBhvr>
                                        <p:cTn id="7" dur="1" fill="hold"/>
                                        <p:tgtEl>
                                          <p:spTgt spid="1116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605AB08-5B35-4050-9742-CBFBBEBD086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6083" name="Rectangle 3"/>
          <p:cNvSpPr>
            <a:spLocks noGrp="1" noChangeArrowheads="1"/>
          </p:cNvSpPr>
          <p:nvPr>
            <p:ph type="body" idx="1"/>
          </p:nvPr>
        </p:nvSpPr>
        <p:spPr>
          <a:xfrm>
            <a:off x="374650" y="1052513"/>
            <a:ext cx="7797800" cy="1200150"/>
          </a:xfrm>
        </p:spPr>
        <p:txBody>
          <a:bodyPr/>
          <a:lstStyle/>
          <a:p>
            <a:pPr eaLnBrk="1" hangingPunct="1">
              <a:lnSpc>
                <a:spcPct val="90000"/>
              </a:lnSpc>
              <a:spcBef>
                <a:spcPct val="10000"/>
              </a:spcBef>
            </a:pPr>
            <a:r>
              <a:rPr lang="zh-CN" altLang="en-US" sz="2400" smtClean="0"/>
              <a:t>系统软件是指管理、调度、监视和维护计算机系统软硬件资源的程序集合，使系统资源得到合理调度，确保高效率运行。</a:t>
            </a:r>
            <a:endParaRPr lang="zh-CN" altLang="en-US" smtClean="0"/>
          </a:p>
        </p:txBody>
      </p:sp>
      <p:grpSp>
        <p:nvGrpSpPr>
          <p:cNvPr id="46084" name="Group 56"/>
          <p:cNvGrpSpPr>
            <a:grpSpLocks/>
          </p:cNvGrpSpPr>
          <p:nvPr/>
        </p:nvGrpSpPr>
        <p:grpSpPr bwMode="auto">
          <a:xfrm>
            <a:off x="179388" y="1844675"/>
            <a:ext cx="7921625" cy="4405313"/>
            <a:chOff x="113" y="1162"/>
            <a:chExt cx="4990" cy="2775"/>
          </a:xfrm>
        </p:grpSpPr>
        <p:sp>
          <p:nvSpPr>
            <p:cNvPr id="112646" name="Oval 6"/>
            <p:cNvSpPr>
              <a:spLocks noChangeArrowheads="1"/>
            </p:cNvSpPr>
            <p:nvPr/>
          </p:nvSpPr>
          <p:spPr bwMode="auto">
            <a:xfrm>
              <a:off x="1323" y="1603"/>
              <a:ext cx="2289" cy="2334"/>
            </a:xfrm>
            <a:prstGeom prst="ellipse">
              <a:avLst/>
            </a:prstGeom>
            <a:gradFill rotWithShape="1">
              <a:gsLst>
                <a:gs pos="0">
                  <a:schemeClr val="folHlink"/>
                </a:gs>
                <a:gs pos="100000">
                  <a:schemeClr val="folHlink">
                    <a:gamma/>
                    <a:tint val="27451"/>
                    <a:invGamma/>
                  </a:schemeClr>
                </a:gs>
              </a:gsLst>
              <a:lin ang="5400000" scaled="1"/>
            </a:gradFill>
            <a:ln>
              <a:noFill/>
            </a:ln>
            <a:effectLst/>
            <a:extLst>
              <a:ext uri="{91240B29-F687-4F45-9708-019B960494DF}">
                <a14:hiddenLine xmlns:a14="http://schemas.microsoft.com/office/drawing/2010/main" w="9525" algn="ctr">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nvGrpSpPr>
            <p:cNvPr id="46088" name="Group 7"/>
            <p:cNvGrpSpPr>
              <a:grpSpLocks/>
            </p:cNvGrpSpPr>
            <p:nvPr/>
          </p:nvGrpSpPr>
          <p:grpSpPr bwMode="auto">
            <a:xfrm>
              <a:off x="1884" y="2186"/>
              <a:ext cx="1167" cy="1257"/>
              <a:chOff x="2016" y="1920"/>
              <a:chExt cx="1680" cy="1680"/>
            </a:xfrm>
          </p:grpSpPr>
          <p:sp>
            <p:nvSpPr>
              <p:cNvPr id="46133" name="Oval 8"/>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6134" name="Freeform 9"/>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46089" name="Text Box 10"/>
            <p:cNvSpPr txBox="1">
              <a:spLocks noChangeArrowheads="1"/>
            </p:cNvSpPr>
            <p:nvPr/>
          </p:nvSpPr>
          <p:spPr bwMode="gray">
            <a:xfrm>
              <a:off x="2111" y="2568"/>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t>常用的</a:t>
              </a:r>
            </a:p>
            <a:p>
              <a:pPr algn="ctr">
                <a:spcBef>
                  <a:spcPct val="0"/>
                </a:spcBef>
                <a:buClrTx/>
                <a:buFontTx/>
                <a:buNone/>
              </a:pPr>
              <a:r>
                <a:rPr lang="zh-CN" altLang="en-US" sz="2000"/>
                <a:t>系统软件</a:t>
              </a:r>
            </a:p>
          </p:txBody>
        </p:sp>
        <p:grpSp>
          <p:nvGrpSpPr>
            <p:cNvPr id="46090" name="Group 11"/>
            <p:cNvGrpSpPr>
              <a:grpSpLocks/>
            </p:cNvGrpSpPr>
            <p:nvPr/>
          </p:nvGrpSpPr>
          <p:grpSpPr bwMode="auto">
            <a:xfrm>
              <a:off x="2230" y="1378"/>
              <a:ext cx="389" cy="388"/>
              <a:chOff x="2640" y="1088"/>
              <a:chExt cx="432" cy="415"/>
            </a:xfrm>
          </p:grpSpPr>
          <p:grpSp>
            <p:nvGrpSpPr>
              <p:cNvPr id="46129" name="Group 12"/>
              <p:cNvGrpSpPr>
                <a:grpSpLocks/>
              </p:cNvGrpSpPr>
              <p:nvPr/>
            </p:nvGrpSpPr>
            <p:grpSpPr bwMode="auto">
              <a:xfrm>
                <a:off x="2640" y="1088"/>
                <a:ext cx="432" cy="415"/>
                <a:chOff x="2016" y="1920"/>
                <a:chExt cx="1680" cy="1680"/>
              </a:xfrm>
            </p:grpSpPr>
            <p:sp>
              <p:nvSpPr>
                <p:cNvPr id="112653" name="Oval 1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32" name="Freeform 14"/>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12655" name="Text Box 15"/>
              <p:cNvSpPr txBox="1">
                <a:spLocks noChangeArrowheads="1"/>
              </p:cNvSpPr>
              <p:nvPr/>
            </p:nvSpPr>
            <p:spPr bwMode="gray">
              <a:xfrm>
                <a:off x="2747" y="1145"/>
                <a:ext cx="23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a:solidFill>
                      <a:srgbClr val="FFFFFF"/>
                    </a:solidFill>
                    <a:effectLst>
                      <a:outerShdw blurRad="38100" dist="38100" dir="2700000" algn="tl">
                        <a:srgbClr val="C0C0C0"/>
                      </a:outerShdw>
                    </a:effectLst>
                    <a:latin typeface="黑体" pitchFamily="2" charset="-122"/>
                    <a:ea typeface="黑体" pitchFamily="2" charset="-122"/>
                  </a:rPr>
                  <a:t>2</a:t>
                </a:r>
              </a:p>
            </p:txBody>
          </p:sp>
        </p:grpSp>
        <p:grpSp>
          <p:nvGrpSpPr>
            <p:cNvPr id="46091" name="Group 16"/>
            <p:cNvGrpSpPr>
              <a:grpSpLocks/>
            </p:cNvGrpSpPr>
            <p:nvPr/>
          </p:nvGrpSpPr>
          <p:grpSpPr bwMode="auto">
            <a:xfrm>
              <a:off x="1866" y="3330"/>
              <a:ext cx="181" cy="165"/>
              <a:chOff x="2236" y="3191"/>
              <a:chExt cx="201" cy="176"/>
            </a:xfrm>
          </p:grpSpPr>
          <p:sp>
            <p:nvSpPr>
              <p:cNvPr id="112657" name="Oval 17"/>
              <p:cNvSpPr>
                <a:spLocks noChangeArrowheads="1"/>
              </p:cNvSpPr>
              <p:nvPr/>
            </p:nvSpPr>
            <p:spPr bwMode="gray">
              <a:xfrm rot="18227093">
                <a:off x="2237" y="3284"/>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2658" name="Oval 18"/>
              <p:cNvSpPr>
                <a:spLocks noChangeArrowheads="1"/>
              </p:cNvSpPr>
              <p:nvPr/>
            </p:nvSpPr>
            <p:spPr bwMode="gray">
              <a:xfrm rot="18227093">
                <a:off x="2353" y="3190"/>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grpSp>
          <p:nvGrpSpPr>
            <p:cNvPr id="46092" name="Group 19"/>
            <p:cNvGrpSpPr>
              <a:grpSpLocks/>
            </p:cNvGrpSpPr>
            <p:nvPr/>
          </p:nvGrpSpPr>
          <p:grpSpPr bwMode="auto">
            <a:xfrm>
              <a:off x="1495" y="3485"/>
              <a:ext cx="389" cy="405"/>
              <a:chOff x="1824" y="3357"/>
              <a:chExt cx="432" cy="432"/>
            </a:xfrm>
          </p:grpSpPr>
          <p:grpSp>
            <p:nvGrpSpPr>
              <p:cNvPr id="46123" name="Group 20"/>
              <p:cNvGrpSpPr>
                <a:grpSpLocks/>
              </p:cNvGrpSpPr>
              <p:nvPr/>
            </p:nvGrpSpPr>
            <p:grpSpPr bwMode="auto">
              <a:xfrm>
                <a:off x="1824" y="3357"/>
                <a:ext cx="432" cy="432"/>
                <a:chOff x="2016" y="1920"/>
                <a:chExt cx="1680" cy="1680"/>
              </a:xfrm>
            </p:grpSpPr>
            <p:sp>
              <p:nvSpPr>
                <p:cNvPr id="112661" name="Oval 21"/>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26" name="Freeform 22"/>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12663" name="Text Box 23"/>
              <p:cNvSpPr txBox="1">
                <a:spLocks noChangeArrowheads="1"/>
              </p:cNvSpPr>
              <p:nvPr/>
            </p:nvSpPr>
            <p:spPr bwMode="gray">
              <a:xfrm>
                <a:off x="1916" y="3431"/>
                <a:ext cx="237"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a:solidFill>
                      <a:srgbClr val="FFFFFF"/>
                    </a:solidFill>
                    <a:effectLst>
                      <a:outerShdw blurRad="38100" dist="38100" dir="2700000" algn="tl">
                        <a:srgbClr val="C0C0C0"/>
                      </a:outerShdw>
                    </a:effectLst>
                    <a:latin typeface="黑体" pitchFamily="2" charset="-122"/>
                    <a:ea typeface="黑体" pitchFamily="2" charset="-122"/>
                  </a:rPr>
                  <a:t>5</a:t>
                </a:r>
              </a:p>
            </p:txBody>
          </p:sp>
        </p:grpSp>
        <p:grpSp>
          <p:nvGrpSpPr>
            <p:cNvPr id="46093" name="Group 24"/>
            <p:cNvGrpSpPr>
              <a:grpSpLocks/>
            </p:cNvGrpSpPr>
            <p:nvPr/>
          </p:nvGrpSpPr>
          <p:grpSpPr bwMode="auto">
            <a:xfrm>
              <a:off x="3398" y="2186"/>
              <a:ext cx="387" cy="409"/>
              <a:chOff x="3938" y="1968"/>
              <a:chExt cx="430" cy="437"/>
            </a:xfrm>
          </p:grpSpPr>
          <p:grpSp>
            <p:nvGrpSpPr>
              <p:cNvPr id="46119" name="Group 25"/>
              <p:cNvGrpSpPr>
                <a:grpSpLocks/>
              </p:cNvGrpSpPr>
              <p:nvPr/>
            </p:nvGrpSpPr>
            <p:grpSpPr bwMode="auto">
              <a:xfrm>
                <a:off x="3938" y="1968"/>
                <a:ext cx="430" cy="437"/>
                <a:chOff x="2016" y="1920"/>
                <a:chExt cx="1680" cy="1680"/>
              </a:xfrm>
            </p:grpSpPr>
            <p:sp>
              <p:nvSpPr>
                <p:cNvPr id="112666" name="Oval 26"/>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22" name="Freeform 27"/>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12668" name="Text Box 28"/>
              <p:cNvSpPr txBox="1">
                <a:spLocks noChangeArrowheads="1"/>
              </p:cNvSpPr>
              <p:nvPr/>
            </p:nvSpPr>
            <p:spPr bwMode="gray">
              <a:xfrm>
                <a:off x="4029" y="2020"/>
                <a:ext cx="2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a:solidFill>
                      <a:srgbClr val="FFFFFF"/>
                    </a:solidFill>
                    <a:effectLst>
                      <a:outerShdw blurRad="38100" dist="38100" dir="2700000" algn="tl">
                        <a:srgbClr val="C0C0C0"/>
                      </a:outerShdw>
                    </a:effectLst>
                    <a:latin typeface="黑体" pitchFamily="2" charset="-122"/>
                    <a:ea typeface="黑体" pitchFamily="2" charset="-122"/>
                  </a:rPr>
                  <a:t>3</a:t>
                </a:r>
              </a:p>
            </p:txBody>
          </p:sp>
        </p:grpSp>
        <p:grpSp>
          <p:nvGrpSpPr>
            <p:cNvPr id="46094" name="Group 29"/>
            <p:cNvGrpSpPr>
              <a:grpSpLocks/>
            </p:cNvGrpSpPr>
            <p:nvPr/>
          </p:nvGrpSpPr>
          <p:grpSpPr bwMode="auto">
            <a:xfrm>
              <a:off x="3051" y="3488"/>
              <a:ext cx="370" cy="367"/>
              <a:chOff x="3552" y="3339"/>
              <a:chExt cx="412" cy="392"/>
            </a:xfrm>
          </p:grpSpPr>
          <p:grpSp>
            <p:nvGrpSpPr>
              <p:cNvPr id="46115" name="Group 30"/>
              <p:cNvGrpSpPr>
                <a:grpSpLocks/>
              </p:cNvGrpSpPr>
              <p:nvPr/>
            </p:nvGrpSpPr>
            <p:grpSpPr bwMode="auto">
              <a:xfrm>
                <a:off x="3552" y="3339"/>
                <a:ext cx="412" cy="392"/>
                <a:chOff x="2016" y="1920"/>
                <a:chExt cx="1680" cy="1680"/>
              </a:xfrm>
            </p:grpSpPr>
            <p:sp>
              <p:nvSpPr>
                <p:cNvPr id="112671" name="Oval 31"/>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18" name="Freeform 32"/>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12673" name="Text Box 33"/>
              <p:cNvSpPr txBox="1">
                <a:spLocks noChangeArrowheads="1"/>
              </p:cNvSpPr>
              <p:nvPr/>
            </p:nvSpPr>
            <p:spPr bwMode="gray">
              <a:xfrm>
                <a:off x="3660" y="3353"/>
                <a:ext cx="2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a:solidFill>
                      <a:srgbClr val="FFFFFF"/>
                    </a:solidFill>
                    <a:effectLst>
                      <a:outerShdw blurRad="38100" dist="38100" dir="2700000" algn="tl">
                        <a:srgbClr val="C0C0C0"/>
                      </a:outerShdw>
                    </a:effectLst>
                    <a:latin typeface="黑体" pitchFamily="2" charset="-122"/>
                    <a:ea typeface="黑体" pitchFamily="2" charset="-122"/>
                  </a:rPr>
                  <a:t>4</a:t>
                </a:r>
              </a:p>
            </p:txBody>
          </p:sp>
        </p:grpSp>
        <p:grpSp>
          <p:nvGrpSpPr>
            <p:cNvPr id="46095" name="Group 34"/>
            <p:cNvGrpSpPr>
              <a:grpSpLocks/>
            </p:cNvGrpSpPr>
            <p:nvPr/>
          </p:nvGrpSpPr>
          <p:grpSpPr bwMode="auto">
            <a:xfrm>
              <a:off x="1193" y="2186"/>
              <a:ext cx="389" cy="404"/>
              <a:chOff x="1488" y="1968"/>
              <a:chExt cx="432" cy="432"/>
            </a:xfrm>
          </p:grpSpPr>
          <p:grpSp>
            <p:nvGrpSpPr>
              <p:cNvPr id="46111" name="Group 35"/>
              <p:cNvGrpSpPr>
                <a:grpSpLocks/>
              </p:cNvGrpSpPr>
              <p:nvPr/>
            </p:nvGrpSpPr>
            <p:grpSpPr bwMode="auto">
              <a:xfrm>
                <a:off x="1488" y="1968"/>
                <a:ext cx="432" cy="432"/>
                <a:chOff x="2016" y="1920"/>
                <a:chExt cx="1680" cy="1680"/>
              </a:xfrm>
            </p:grpSpPr>
            <p:sp>
              <p:nvSpPr>
                <p:cNvPr id="112676" name="Oval 36"/>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14" name="Freeform 37"/>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12678" name="Text Box 38"/>
              <p:cNvSpPr txBox="1">
                <a:spLocks noChangeArrowheads="1"/>
              </p:cNvSpPr>
              <p:nvPr/>
            </p:nvSpPr>
            <p:spPr bwMode="gray">
              <a:xfrm>
                <a:off x="1595" y="2009"/>
                <a:ext cx="23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a:solidFill>
                      <a:srgbClr val="FFFFFF"/>
                    </a:solidFill>
                    <a:effectLst>
                      <a:outerShdw blurRad="38100" dist="38100" dir="2700000" algn="tl">
                        <a:srgbClr val="C0C0C0"/>
                      </a:outerShdw>
                    </a:effectLst>
                    <a:latin typeface="黑体" pitchFamily="2" charset="-122"/>
                    <a:ea typeface="黑体" pitchFamily="2" charset="-122"/>
                  </a:rPr>
                  <a:t>1</a:t>
                </a:r>
              </a:p>
            </p:txBody>
          </p:sp>
        </p:grpSp>
        <p:sp>
          <p:nvSpPr>
            <p:cNvPr id="112679" name="Oval 39"/>
            <p:cNvSpPr>
              <a:spLocks noChangeArrowheads="1"/>
            </p:cNvSpPr>
            <p:nvPr/>
          </p:nvSpPr>
          <p:spPr bwMode="gray">
            <a:xfrm rot="18227093">
              <a:off x="3008" y="3397"/>
              <a:ext cx="77"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2680" name="Oval 40"/>
            <p:cNvSpPr>
              <a:spLocks noChangeArrowheads="1"/>
            </p:cNvSpPr>
            <p:nvPr/>
          </p:nvSpPr>
          <p:spPr bwMode="gray">
            <a:xfrm rot="18227093">
              <a:off x="2922" y="3308"/>
              <a:ext cx="76" cy="78"/>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nvGrpSpPr>
            <p:cNvPr id="46098" name="Group 41"/>
            <p:cNvGrpSpPr>
              <a:grpSpLocks/>
            </p:cNvGrpSpPr>
            <p:nvPr/>
          </p:nvGrpSpPr>
          <p:grpSpPr bwMode="auto">
            <a:xfrm>
              <a:off x="1625" y="2456"/>
              <a:ext cx="208" cy="121"/>
              <a:chOff x="2016" y="2304"/>
              <a:chExt cx="231" cy="130"/>
            </a:xfrm>
          </p:grpSpPr>
          <p:sp>
            <p:nvSpPr>
              <p:cNvPr id="112682" name="Oval 42"/>
              <p:cNvSpPr>
                <a:spLocks noChangeArrowheads="1"/>
              </p:cNvSpPr>
              <p:nvPr/>
            </p:nvSpPr>
            <p:spPr bwMode="gray">
              <a:xfrm rot="18227093">
                <a:off x="2017" y="2303"/>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2683" name="Oval 43"/>
              <p:cNvSpPr>
                <a:spLocks noChangeArrowheads="1"/>
              </p:cNvSpPr>
              <p:nvPr/>
            </p:nvSpPr>
            <p:spPr bwMode="gray">
              <a:xfrm rot="18227093">
                <a:off x="2163" y="2351"/>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grpSp>
          <p:nvGrpSpPr>
            <p:cNvPr id="46099" name="Group 44"/>
            <p:cNvGrpSpPr>
              <a:grpSpLocks/>
            </p:cNvGrpSpPr>
            <p:nvPr/>
          </p:nvGrpSpPr>
          <p:grpSpPr bwMode="auto">
            <a:xfrm>
              <a:off x="2403" y="1853"/>
              <a:ext cx="78" cy="243"/>
              <a:chOff x="2832" y="1612"/>
              <a:chExt cx="87" cy="260"/>
            </a:xfrm>
          </p:grpSpPr>
          <p:sp>
            <p:nvSpPr>
              <p:cNvPr id="112685" name="Oval 45"/>
              <p:cNvSpPr>
                <a:spLocks noChangeArrowheads="1"/>
              </p:cNvSpPr>
              <p:nvPr/>
            </p:nvSpPr>
            <p:spPr bwMode="gray">
              <a:xfrm rot="18227093">
                <a:off x="2833" y="1611"/>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2686" name="Oval 46"/>
              <p:cNvSpPr>
                <a:spLocks noChangeArrowheads="1"/>
              </p:cNvSpPr>
              <p:nvPr/>
            </p:nvSpPr>
            <p:spPr bwMode="gray">
              <a:xfrm rot="18227093">
                <a:off x="2833"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sp>
          <p:nvSpPr>
            <p:cNvPr id="112687" name="Oval 47"/>
            <p:cNvSpPr>
              <a:spLocks noChangeArrowheads="1"/>
            </p:cNvSpPr>
            <p:nvPr/>
          </p:nvSpPr>
          <p:spPr bwMode="gray">
            <a:xfrm rot="18227093">
              <a:off x="3235" y="2471"/>
              <a:ext cx="77"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2688" name="Oval 48"/>
            <p:cNvSpPr>
              <a:spLocks noChangeArrowheads="1"/>
            </p:cNvSpPr>
            <p:nvPr/>
          </p:nvSpPr>
          <p:spPr bwMode="gray">
            <a:xfrm rot="18227093">
              <a:off x="3094" y="2543"/>
              <a:ext cx="77" cy="78"/>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46102" name="Text Box 49"/>
            <p:cNvSpPr txBox="1">
              <a:spLocks noChangeArrowheads="1"/>
            </p:cNvSpPr>
            <p:nvPr/>
          </p:nvSpPr>
          <p:spPr bwMode="auto">
            <a:xfrm>
              <a:off x="113" y="2276"/>
              <a:ext cx="10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hlinkClick r:id="rId2" action="ppaction://hlinksldjump"/>
                </a:rPr>
                <a:t>操作系统</a:t>
              </a:r>
              <a:endParaRPr lang="zh-CN" altLang="en-US" sz="2000"/>
            </a:p>
          </p:txBody>
        </p:sp>
        <p:sp>
          <p:nvSpPr>
            <p:cNvPr id="46103" name="Text Box 50"/>
            <p:cNvSpPr txBox="1">
              <a:spLocks noChangeArrowheads="1"/>
            </p:cNvSpPr>
            <p:nvPr/>
          </p:nvSpPr>
          <p:spPr bwMode="auto">
            <a:xfrm>
              <a:off x="1701" y="1162"/>
              <a:ext cx="1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hlinkClick r:id="rId3" action="ppaction://hlinksldjump"/>
                </a:rPr>
                <a:t>语言处理程序</a:t>
              </a:r>
              <a:endParaRPr lang="zh-CN" altLang="en-US" sz="2000"/>
            </a:p>
          </p:txBody>
        </p:sp>
        <p:sp>
          <p:nvSpPr>
            <p:cNvPr id="46104" name="Text Box 51"/>
            <p:cNvSpPr txBox="1">
              <a:spLocks noChangeArrowheads="1"/>
            </p:cNvSpPr>
            <p:nvPr/>
          </p:nvSpPr>
          <p:spPr bwMode="auto">
            <a:xfrm>
              <a:off x="3785" y="2284"/>
              <a:ext cx="1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t>数据库管理系统</a:t>
              </a:r>
            </a:p>
          </p:txBody>
        </p:sp>
        <p:sp>
          <p:nvSpPr>
            <p:cNvPr id="46105" name="Text Box 52"/>
            <p:cNvSpPr txBox="1">
              <a:spLocks noChangeArrowheads="1"/>
            </p:cNvSpPr>
            <p:nvPr/>
          </p:nvSpPr>
          <p:spPr bwMode="auto">
            <a:xfrm>
              <a:off x="113" y="3623"/>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t>网络管理软件</a:t>
              </a:r>
            </a:p>
          </p:txBody>
        </p:sp>
        <p:sp>
          <p:nvSpPr>
            <p:cNvPr id="46106" name="Text Box 53"/>
            <p:cNvSpPr txBox="1">
              <a:spLocks noChangeArrowheads="1"/>
            </p:cNvSpPr>
            <p:nvPr/>
          </p:nvSpPr>
          <p:spPr bwMode="auto">
            <a:xfrm>
              <a:off x="3439" y="3623"/>
              <a:ext cx="10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t>服务性程序</a:t>
              </a:r>
            </a:p>
          </p:txBody>
        </p:sp>
      </p:grpSp>
      <p:sp>
        <p:nvSpPr>
          <p:cNvPr id="46085" name="Rectangle 2"/>
          <p:cNvSpPr>
            <a:spLocks noGrp="1" noChangeArrowheads="1"/>
          </p:cNvSpPr>
          <p:nvPr>
            <p:ph type="title"/>
          </p:nvPr>
        </p:nvSpPr>
        <p:spPr/>
        <p:txBody>
          <a:bodyPr/>
          <a:lstStyle/>
          <a:p>
            <a:pPr eaLnBrk="1" hangingPunct="1"/>
            <a:r>
              <a:rPr lang="en-US" altLang="zh-CN" smtClean="0"/>
              <a:t>1</a:t>
            </a:r>
            <a:r>
              <a:rPr lang="zh-CN" altLang="en-US" smtClean="0"/>
              <a:t>．系统软件</a:t>
            </a:r>
          </a:p>
        </p:txBody>
      </p:sp>
      <p:pic>
        <p:nvPicPr>
          <p:cNvPr id="112644" name="Picture 4" descr="back11">
            <a:hlinkClick r:id="rId4" action="ppaction://hlinksldjump"/>
          </p:cNvPr>
          <p:cNvPicPr>
            <a:picLocks noChangeAspect="1" noChangeArrowheads="1"/>
          </p:cNvPicPr>
          <p:nvPr/>
        </p:nvPicPr>
        <p:blipFill>
          <a:blip r:embed="rId5">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12644"/>
                                        </p:tgtEl>
                                        <p:attrNameLst>
                                          <p:attrName>style.visibility</p:attrName>
                                        </p:attrNameLst>
                                      </p:cBhvr>
                                      <p:to>
                                        <p:strVal val="visible"/>
                                      </p:to>
                                    </p:set>
                                    <p:anim to="" calcmode="lin" valueType="num">
                                      <p:cBhvr>
                                        <p:cTn id="7" dur="1" fill="hold"/>
                                        <p:tgtEl>
                                          <p:spTgt spid="1126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0FCB154-6CBB-4ACE-A98A-C5D98193109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7107" name="Rectangle 2"/>
          <p:cNvSpPr>
            <a:spLocks noGrp="1" noChangeArrowheads="1"/>
          </p:cNvSpPr>
          <p:nvPr>
            <p:ph type="title"/>
          </p:nvPr>
        </p:nvSpPr>
        <p:spPr/>
        <p:txBody>
          <a:bodyPr/>
          <a:lstStyle/>
          <a:p>
            <a:pPr eaLnBrk="1" hangingPunct="1"/>
            <a:r>
              <a:rPr lang="zh-CN" altLang="en-US" smtClean="0"/>
              <a:t>（</a:t>
            </a:r>
            <a:r>
              <a:rPr lang="en-US" altLang="zh-CN" smtClean="0"/>
              <a:t>1</a:t>
            </a:r>
            <a:r>
              <a:rPr lang="zh-CN" altLang="en-US" smtClean="0"/>
              <a:t>）操作系统</a:t>
            </a:r>
          </a:p>
        </p:txBody>
      </p:sp>
      <p:sp>
        <p:nvSpPr>
          <p:cNvPr id="47108" name="Rectangle 3"/>
          <p:cNvSpPr>
            <a:spLocks noGrp="1" noChangeArrowheads="1"/>
          </p:cNvSpPr>
          <p:nvPr>
            <p:ph type="body" idx="1"/>
          </p:nvPr>
        </p:nvSpPr>
        <p:spPr>
          <a:xfrm>
            <a:off x="374650" y="1052513"/>
            <a:ext cx="7726363" cy="5248275"/>
          </a:xfrm>
        </p:spPr>
        <p:txBody>
          <a:bodyPr/>
          <a:lstStyle/>
          <a:p>
            <a:pPr eaLnBrk="1" hangingPunct="1"/>
            <a:r>
              <a:rPr lang="zh-CN" altLang="en-US" smtClean="0"/>
              <a:t>操作系统（</a:t>
            </a:r>
            <a:r>
              <a:rPr lang="en-US" altLang="zh-CN" smtClean="0"/>
              <a:t>Operating System</a:t>
            </a:r>
            <a:r>
              <a:rPr lang="zh-CN" altLang="en-US" smtClean="0"/>
              <a:t>）的功能：</a:t>
            </a:r>
          </a:p>
          <a:p>
            <a:pPr lvl="1" eaLnBrk="1" hangingPunct="1"/>
            <a:r>
              <a:rPr lang="zh-CN" altLang="en-US" smtClean="0"/>
              <a:t>管理计算机系统的各种软、硬件资源，使其被</a:t>
            </a:r>
            <a:r>
              <a:rPr lang="zh-CN" altLang="en-US" smtClean="0">
                <a:solidFill>
                  <a:srgbClr val="FF0000"/>
                </a:solidFill>
              </a:rPr>
              <a:t>高效使用</a:t>
            </a:r>
            <a:r>
              <a:rPr lang="zh-CN" altLang="en-US" smtClean="0"/>
              <a:t>；</a:t>
            </a:r>
          </a:p>
          <a:p>
            <a:pPr lvl="1" eaLnBrk="1" hangingPunct="1"/>
            <a:r>
              <a:rPr lang="zh-CN" altLang="en-US" smtClean="0"/>
              <a:t>为计算机系统和用户之间提供接口，为用户</a:t>
            </a:r>
            <a:r>
              <a:rPr lang="zh-CN" altLang="en-US" smtClean="0">
                <a:solidFill>
                  <a:srgbClr val="FF0000"/>
                </a:solidFill>
              </a:rPr>
              <a:t>提供方便</a:t>
            </a:r>
            <a:r>
              <a:rPr lang="zh-CN" altLang="en-US" smtClean="0"/>
              <a:t>。</a:t>
            </a:r>
          </a:p>
          <a:p>
            <a:pPr eaLnBrk="1" hangingPunct="1"/>
            <a:r>
              <a:rPr lang="zh-CN" altLang="en-US" smtClean="0"/>
              <a:t>操作系统是直接运行在裸机上的</a:t>
            </a:r>
            <a:r>
              <a:rPr lang="zh-CN" altLang="en-US" smtClean="0">
                <a:solidFill>
                  <a:srgbClr val="FF0000"/>
                </a:solidFill>
              </a:rPr>
              <a:t>最基本的系统软件，是系统软件的核心</a:t>
            </a:r>
            <a:r>
              <a:rPr lang="zh-CN" altLang="en-US" smtClean="0"/>
              <a:t>，任何其他软件必须在操作系统的支持下才能运行。</a:t>
            </a:r>
          </a:p>
        </p:txBody>
      </p:sp>
      <p:pic>
        <p:nvPicPr>
          <p:cNvPr id="11469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14692"/>
                                        </p:tgtEl>
                                        <p:attrNameLst>
                                          <p:attrName>style.visibility</p:attrName>
                                        </p:attrNameLst>
                                      </p:cBhvr>
                                      <p:to>
                                        <p:strVal val="visible"/>
                                      </p:to>
                                    </p:set>
                                    <p:anim to="" calcmode="lin" valueType="num">
                                      <p:cBhvr>
                                        <p:cTn id="7" dur="1" fill="hold"/>
                                        <p:tgtEl>
                                          <p:spTgt spid="1146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7422355-E0C8-4BB6-92CB-7BC449FBC5E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8131" name="Rectangle 2"/>
          <p:cNvSpPr>
            <a:spLocks noGrp="1" noChangeArrowheads="1"/>
          </p:cNvSpPr>
          <p:nvPr>
            <p:ph type="title"/>
          </p:nvPr>
        </p:nvSpPr>
        <p:spPr/>
        <p:txBody>
          <a:bodyPr/>
          <a:lstStyle/>
          <a:p>
            <a:pPr eaLnBrk="1" hangingPunct="1"/>
            <a:r>
              <a:rPr lang="zh-CN" altLang="en-US" smtClean="0"/>
              <a:t>（</a:t>
            </a:r>
            <a:r>
              <a:rPr lang="en-US" altLang="zh-CN" smtClean="0"/>
              <a:t>2</a:t>
            </a:r>
            <a:r>
              <a:rPr lang="zh-CN" altLang="en-US" smtClean="0"/>
              <a:t>）语言处理程序</a:t>
            </a:r>
          </a:p>
        </p:txBody>
      </p:sp>
      <p:sp>
        <p:nvSpPr>
          <p:cNvPr id="48132" name="Rectangle 3"/>
          <p:cNvSpPr>
            <a:spLocks noGrp="1" noChangeArrowheads="1"/>
          </p:cNvSpPr>
          <p:nvPr>
            <p:ph type="body" idx="1"/>
          </p:nvPr>
        </p:nvSpPr>
        <p:spPr>
          <a:xfrm>
            <a:off x="374650" y="1052513"/>
            <a:ext cx="7797800" cy="984250"/>
          </a:xfrm>
        </p:spPr>
        <p:txBody>
          <a:bodyPr/>
          <a:lstStyle/>
          <a:p>
            <a:pPr eaLnBrk="1" hangingPunct="1"/>
            <a:r>
              <a:rPr lang="zh-CN" altLang="en-US" sz="2400" smtClean="0"/>
              <a:t>功能：将高级语言编写的程序翻译成计算机能识别和执行的二进制机器指令，然后供计算机执行。又称为翻译程序。</a:t>
            </a:r>
          </a:p>
        </p:txBody>
      </p:sp>
      <p:grpSp>
        <p:nvGrpSpPr>
          <p:cNvPr id="115733" name="Group 21"/>
          <p:cNvGrpSpPr>
            <a:grpSpLocks/>
          </p:cNvGrpSpPr>
          <p:nvPr/>
        </p:nvGrpSpPr>
        <p:grpSpPr bwMode="auto">
          <a:xfrm>
            <a:off x="539750" y="1843088"/>
            <a:ext cx="7416800" cy="4754562"/>
            <a:chOff x="340" y="1117"/>
            <a:chExt cx="4672" cy="2995"/>
          </a:xfrm>
        </p:grpSpPr>
        <p:sp>
          <p:nvSpPr>
            <p:cNvPr id="48134" name="AutoShape 20"/>
            <p:cNvSpPr>
              <a:spLocks noChangeArrowheads="1"/>
            </p:cNvSpPr>
            <p:nvPr/>
          </p:nvSpPr>
          <p:spPr bwMode="auto">
            <a:xfrm>
              <a:off x="340" y="2205"/>
              <a:ext cx="1661" cy="1907"/>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endParaRPr lang="zh-CN" altLang="zh-CN" sz="1800" b="0"/>
            </a:p>
          </p:txBody>
        </p:sp>
        <p:sp>
          <p:nvSpPr>
            <p:cNvPr id="48135" name="AutoShape 4"/>
            <p:cNvSpPr>
              <a:spLocks noChangeArrowheads="1"/>
            </p:cNvSpPr>
            <p:nvPr/>
          </p:nvSpPr>
          <p:spPr bwMode="auto">
            <a:xfrm>
              <a:off x="3351" y="2203"/>
              <a:ext cx="1661" cy="1907"/>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endParaRPr lang="zh-CN" altLang="zh-CN" sz="1800" b="0"/>
            </a:p>
          </p:txBody>
        </p:sp>
        <p:sp>
          <p:nvSpPr>
            <p:cNvPr id="48136" name="Text Box 6"/>
            <p:cNvSpPr txBox="1">
              <a:spLocks noChangeArrowheads="1"/>
            </p:cNvSpPr>
            <p:nvPr/>
          </p:nvSpPr>
          <p:spPr bwMode="auto">
            <a:xfrm>
              <a:off x="447" y="2205"/>
              <a:ext cx="1526"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solidFill>
                    <a:srgbClr val="FF0000"/>
                  </a:solidFill>
                </a:rPr>
                <a:t>编译程序：</a:t>
              </a:r>
              <a:r>
                <a:rPr lang="zh-CN" altLang="en-US" sz="2000"/>
                <a:t>将用户编写的高级语言程序（源程序）的全部语句全部翻译成机器语言程序，然后再执行机器语言程序</a:t>
              </a:r>
            </a:p>
          </p:txBody>
        </p:sp>
        <p:sp>
          <p:nvSpPr>
            <p:cNvPr id="115719" name="Freeform 7"/>
            <p:cNvSpPr>
              <a:spLocks/>
            </p:cNvSpPr>
            <p:nvPr/>
          </p:nvSpPr>
          <p:spPr bwMode="gray">
            <a:xfrm>
              <a:off x="1877" y="2142"/>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黑体" pitchFamily="2" charset="-122"/>
                <a:ea typeface="黑体" pitchFamily="2" charset="-122"/>
              </a:endParaRPr>
            </a:p>
          </p:txBody>
        </p:sp>
        <p:sp>
          <p:nvSpPr>
            <p:cNvPr id="48138" name="AutoShape 8"/>
            <p:cNvSpPr>
              <a:spLocks noChangeAspect="1" noChangeArrowheads="1" noTextEdit="1"/>
            </p:cNvSpPr>
            <p:nvPr/>
          </p:nvSpPr>
          <p:spPr bwMode="gray">
            <a:xfrm flipH="1">
              <a:off x="2914" y="2140"/>
              <a:ext cx="57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21" name="Freeform 9"/>
            <p:cNvSpPr>
              <a:spLocks/>
            </p:cNvSpPr>
            <p:nvPr/>
          </p:nvSpPr>
          <p:spPr bwMode="gray">
            <a:xfrm flipH="1">
              <a:off x="2918" y="2142"/>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黑体" pitchFamily="2" charset="-122"/>
                <a:ea typeface="黑体" pitchFamily="2" charset="-122"/>
              </a:endParaRPr>
            </a:p>
          </p:txBody>
        </p:sp>
        <p:grpSp>
          <p:nvGrpSpPr>
            <p:cNvPr id="48140" name="Group 10"/>
            <p:cNvGrpSpPr>
              <a:grpSpLocks/>
            </p:cNvGrpSpPr>
            <p:nvPr/>
          </p:nvGrpSpPr>
          <p:grpSpPr bwMode="auto">
            <a:xfrm>
              <a:off x="1767" y="1117"/>
              <a:ext cx="1889" cy="1009"/>
              <a:chOff x="1997" y="1314"/>
              <a:chExt cx="1889" cy="1009"/>
            </a:xfrm>
          </p:grpSpPr>
          <p:grpSp>
            <p:nvGrpSpPr>
              <p:cNvPr id="48143" name="Group 11"/>
              <p:cNvGrpSpPr>
                <a:grpSpLocks/>
              </p:cNvGrpSpPr>
              <p:nvPr/>
            </p:nvGrpSpPr>
            <p:grpSpPr bwMode="auto">
              <a:xfrm>
                <a:off x="1997" y="1404"/>
                <a:ext cx="1889" cy="919"/>
                <a:chOff x="1973" y="1027"/>
                <a:chExt cx="1926" cy="937"/>
              </a:xfrm>
            </p:grpSpPr>
            <p:sp>
              <p:nvSpPr>
                <p:cNvPr id="11572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sp>
              <p:nvSpPr>
                <p:cNvPr id="11572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黑体" pitchFamily="2" charset="-122"/>
                    <a:ea typeface="黑体" pitchFamily="2" charset="-122"/>
                  </a:endParaRPr>
                </a:p>
              </p:txBody>
            </p:sp>
          </p:grpSp>
          <p:sp>
            <p:nvSpPr>
              <p:cNvPr id="11572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11572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11572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sp>
            <p:nvSpPr>
              <p:cNvPr id="11572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黑体" pitchFamily="2" charset="-122"/>
                  <a:ea typeface="黑体" pitchFamily="2" charset="-122"/>
                </a:endParaRPr>
              </a:p>
            </p:txBody>
          </p:sp>
        </p:grpSp>
        <p:sp>
          <p:nvSpPr>
            <p:cNvPr id="48141" name="Text Box 18"/>
            <p:cNvSpPr txBox="1">
              <a:spLocks noChangeArrowheads="1"/>
            </p:cNvSpPr>
            <p:nvPr/>
          </p:nvSpPr>
          <p:spPr bwMode="auto">
            <a:xfrm>
              <a:off x="2045" y="1231"/>
              <a:ext cx="12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t>语言处理程序</a:t>
              </a:r>
              <a:endParaRPr lang="zh-CN" altLang="en-US" sz="2400">
                <a:solidFill>
                  <a:srgbClr val="000000"/>
                </a:solidFill>
              </a:endParaRPr>
            </a:p>
            <a:p>
              <a:pPr algn="ctr">
                <a:spcBef>
                  <a:spcPct val="0"/>
                </a:spcBef>
                <a:buClrTx/>
                <a:buFontTx/>
                <a:buNone/>
              </a:pPr>
              <a:r>
                <a:rPr lang="zh-CN" altLang="en-US" sz="2400"/>
                <a:t>分为两种</a:t>
              </a:r>
            </a:p>
          </p:txBody>
        </p:sp>
        <p:sp>
          <p:nvSpPr>
            <p:cNvPr id="48142" name="Text Box 19"/>
            <p:cNvSpPr txBox="1">
              <a:spLocks noChangeArrowheads="1"/>
            </p:cNvSpPr>
            <p:nvPr/>
          </p:nvSpPr>
          <p:spPr bwMode="auto">
            <a:xfrm>
              <a:off x="3379" y="2234"/>
              <a:ext cx="1633"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000">
                  <a:solidFill>
                    <a:srgbClr val="FF0000"/>
                  </a:solidFill>
                </a:rPr>
                <a:t>解释程序：</a:t>
              </a:r>
              <a:r>
                <a:rPr lang="zh-CN" altLang="en-US" sz="2000"/>
                <a:t>将源程序的一条语句翻译成机器语言程序，并立即执行，接着再翻译源程序的下一条语句并执行，如此重复直至完成源程序的全部翻译任务。它的特点是翻译一次执行一次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5733"/>
                                        </p:tgtEl>
                                        <p:attrNameLst>
                                          <p:attrName>style.visibility</p:attrName>
                                        </p:attrNameLst>
                                      </p:cBhvr>
                                      <p:to>
                                        <p:strVal val="visible"/>
                                      </p:to>
                                    </p:set>
                                    <p:anim to="" calcmode="lin" valueType="num">
                                      <p:cBhvr>
                                        <p:cTn id="7" dur="1" fill="hold"/>
                                        <p:tgtEl>
                                          <p:spTgt spid="11573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99DBB92-26E7-4B4D-9C76-79ADCBB51A2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9155" name="Rectangle 2"/>
          <p:cNvSpPr>
            <a:spLocks noGrp="1" noChangeArrowheads="1"/>
          </p:cNvSpPr>
          <p:nvPr>
            <p:ph type="title"/>
          </p:nvPr>
        </p:nvSpPr>
        <p:spPr/>
        <p:txBody>
          <a:bodyPr/>
          <a:lstStyle/>
          <a:p>
            <a:pPr eaLnBrk="1" hangingPunct="1"/>
            <a:r>
              <a:rPr lang="zh-CN" altLang="en-US" smtClean="0"/>
              <a:t>计算机语言</a:t>
            </a:r>
          </a:p>
        </p:txBody>
      </p:sp>
      <p:grpSp>
        <p:nvGrpSpPr>
          <p:cNvPr id="49156" name="Group 19"/>
          <p:cNvGrpSpPr>
            <a:grpSpLocks/>
          </p:cNvGrpSpPr>
          <p:nvPr/>
        </p:nvGrpSpPr>
        <p:grpSpPr bwMode="auto">
          <a:xfrm>
            <a:off x="827088" y="1989138"/>
            <a:ext cx="5832475" cy="4608512"/>
            <a:chOff x="521" y="1253"/>
            <a:chExt cx="3674" cy="2903"/>
          </a:xfrm>
        </p:grpSpPr>
        <p:sp>
          <p:nvSpPr>
            <p:cNvPr id="49161" name="Freeform 5"/>
            <p:cNvSpPr>
              <a:spLocks/>
            </p:cNvSpPr>
            <p:nvPr/>
          </p:nvSpPr>
          <p:spPr bwMode="gray">
            <a:xfrm rot="-794496">
              <a:off x="2517" y="1855"/>
              <a:ext cx="799" cy="2234"/>
            </a:xfrm>
            <a:custGeom>
              <a:avLst/>
              <a:gdLst>
                <a:gd name="T0" fmla="*/ 0 w 646"/>
                <a:gd name="T1" fmla="*/ 0 h 1861"/>
                <a:gd name="T2" fmla="*/ 73 w 646"/>
                <a:gd name="T3" fmla="*/ 20 h 1861"/>
                <a:gd name="T4" fmla="*/ 150 w 646"/>
                <a:gd name="T5" fmla="*/ 46 h 1861"/>
                <a:gd name="T6" fmla="*/ 225 w 646"/>
                <a:gd name="T7" fmla="*/ 78 h 1861"/>
                <a:gd name="T8" fmla="*/ 298 w 646"/>
                <a:gd name="T9" fmla="*/ 116 h 1861"/>
                <a:gd name="T10" fmla="*/ 370 w 646"/>
                <a:gd name="T11" fmla="*/ 160 h 1861"/>
                <a:gd name="T12" fmla="*/ 440 w 646"/>
                <a:gd name="T13" fmla="*/ 211 h 1861"/>
                <a:gd name="T14" fmla="*/ 510 w 646"/>
                <a:gd name="T15" fmla="*/ 266 h 1861"/>
                <a:gd name="T16" fmla="*/ 576 w 646"/>
                <a:gd name="T17" fmla="*/ 329 h 1861"/>
                <a:gd name="T18" fmla="*/ 639 w 646"/>
                <a:gd name="T19" fmla="*/ 396 h 1861"/>
                <a:gd name="T20" fmla="*/ 699 w 646"/>
                <a:gd name="T21" fmla="*/ 468 h 1861"/>
                <a:gd name="T22" fmla="*/ 754 w 646"/>
                <a:gd name="T23" fmla="*/ 546 h 1861"/>
                <a:gd name="T24" fmla="*/ 805 w 646"/>
                <a:gd name="T25" fmla="*/ 630 h 1861"/>
                <a:gd name="T26" fmla="*/ 848 w 646"/>
                <a:gd name="T27" fmla="*/ 717 h 1861"/>
                <a:gd name="T28" fmla="*/ 891 w 646"/>
                <a:gd name="T29" fmla="*/ 810 h 1861"/>
                <a:gd name="T30" fmla="*/ 924 w 646"/>
                <a:gd name="T31" fmla="*/ 908 h 1861"/>
                <a:gd name="T32" fmla="*/ 950 w 646"/>
                <a:gd name="T33" fmla="*/ 1008 h 1861"/>
                <a:gd name="T34" fmla="*/ 970 w 646"/>
                <a:gd name="T35" fmla="*/ 1115 h 1861"/>
                <a:gd name="T36" fmla="*/ 982 w 646"/>
                <a:gd name="T37" fmla="*/ 1227 h 1861"/>
                <a:gd name="T38" fmla="*/ 988 w 646"/>
                <a:gd name="T39" fmla="*/ 1340 h 1861"/>
                <a:gd name="T40" fmla="*/ 983 w 646"/>
                <a:gd name="T41" fmla="*/ 1457 h 1861"/>
                <a:gd name="T42" fmla="*/ 973 w 646"/>
                <a:gd name="T43" fmla="*/ 1565 h 1861"/>
                <a:gd name="T44" fmla="*/ 954 w 646"/>
                <a:gd name="T45" fmla="*/ 1671 h 1861"/>
                <a:gd name="T46" fmla="*/ 929 w 646"/>
                <a:gd name="T47" fmla="*/ 1773 h 1861"/>
                <a:gd name="T48" fmla="*/ 895 w 646"/>
                <a:gd name="T49" fmla="*/ 1869 h 1861"/>
                <a:gd name="T50" fmla="*/ 858 w 646"/>
                <a:gd name="T51" fmla="*/ 1962 h 1861"/>
                <a:gd name="T52" fmla="*/ 815 w 646"/>
                <a:gd name="T53" fmla="*/ 2048 h 1861"/>
                <a:gd name="T54" fmla="*/ 764 w 646"/>
                <a:gd name="T55" fmla="*/ 2130 h 1861"/>
                <a:gd name="T56" fmla="*/ 712 w 646"/>
                <a:gd name="T57" fmla="*/ 2208 h 1861"/>
                <a:gd name="T58" fmla="*/ 654 w 646"/>
                <a:gd name="T59" fmla="*/ 2280 h 1861"/>
                <a:gd name="T60" fmla="*/ 594 w 646"/>
                <a:gd name="T61" fmla="*/ 2344 h 1861"/>
                <a:gd name="T62" fmla="*/ 528 w 646"/>
                <a:gd name="T63" fmla="*/ 2407 h 1861"/>
                <a:gd name="T64" fmla="*/ 460 w 646"/>
                <a:gd name="T65" fmla="*/ 2463 h 1861"/>
                <a:gd name="T66" fmla="*/ 388 w 646"/>
                <a:gd name="T67" fmla="*/ 2514 h 1861"/>
                <a:gd name="T68" fmla="*/ 314 w 646"/>
                <a:gd name="T69" fmla="*/ 2559 h 1861"/>
                <a:gd name="T70" fmla="*/ 239 w 646"/>
                <a:gd name="T71" fmla="*/ 2598 h 1861"/>
                <a:gd name="T72" fmla="*/ 160 w 646"/>
                <a:gd name="T73" fmla="*/ 2631 h 1861"/>
                <a:gd name="T74" fmla="*/ 82 w 646"/>
                <a:gd name="T75" fmla="*/ 2660 h 1861"/>
                <a:gd name="T76" fmla="*/ 0 w 646"/>
                <a:gd name="T77" fmla="*/ 268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sp>
          <p:nvSpPr>
            <p:cNvPr id="49162" name="Freeform 6"/>
            <p:cNvSpPr>
              <a:spLocks/>
            </p:cNvSpPr>
            <p:nvPr/>
          </p:nvSpPr>
          <p:spPr bwMode="gray">
            <a:xfrm rot="5461794">
              <a:off x="1284" y="1520"/>
              <a:ext cx="775" cy="2301"/>
            </a:xfrm>
            <a:custGeom>
              <a:avLst/>
              <a:gdLst>
                <a:gd name="T0" fmla="*/ 0 w 646"/>
                <a:gd name="T1" fmla="*/ 0 h 1861"/>
                <a:gd name="T2" fmla="*/ 70 w 646"/>
                <a:gd name="T3" fmla="*/ 21 h 1861"/>
                <a:gd name="T4" fmla="*/ 142 w 646"/>
                <a:gd name="T5" fmla="*/ 49 h 1861"/>
                <a:gd name="T6" fmla="*/ 211 w 646"/>
                <a:gd name="T7" fmla="*/ 83 h 1861"/>
                <a:gd name="T8" fmla="*/ 281 w 646"/>
                <a:gd name="T9" fmla="*/ 124 h 1861"/>
                <a:gd name="T10" fmla="*/ 348 w 646"/>
                <a:gd name="T11" fmla="*/ 169 h 1861"/>
                <a:gd name="T12" fmla="*/ 415 w 646"/>
                <a:gd name="T13" fmla="*/ 225 h 1861"/>
                <a:gd name="T14" fmla="*/ 479 w 646"/>
                <a:gd name="T15" fmla="*/ 283 h 1861"/>
                <a:gd name="T16" fmla="*/ 542 w 646"/>
                <a:gd name="T17" fmla="*/ 349 h 1861"/>
                <a:gd name="T18" fmla="*/ 601 w 646"/>
                <a:gd name="T19" fmla="*/ 420 h 1861"/>
                <a:gd name="T20" fmla="*/ 657 w 646"/>
                <a:gd name="T21" fmla="*/ 497 h 1861"/>
                <a:gd name="T22" fmla="*/ 709 w 646"/>
                <a:gd name="T23" fmla="*/ 580 h 1861"/>
                <a:gd name="T24" fmla="*/ 757 w 646"/>
                <a:gd name="T25" fmla="*/ 668 h 1861"/>
                <a:gd name="T26" fmla="*/ 799 w 646"/>
                <a:gd name="T27" fmla="*/ 760 h 1861"/>
                <a:gd name="T28" fmla="*/ 837 w 646"/>
                <a:gd name="T29" fmla="*/ 859 h 1861"/>
                <a:gd name="T30" fmla="*/ 870 w 646"/>
                <a:gd name="T31" fmla="*/ 963 h 1861"/>
                <a:gd name="T32" fmla="*/ 894 w 646"/>
                <a:gd name="T33" fmla="*/ 1071 h 1861"/>
                <a:gd name="T34" fmla="*/ 913 w 646"/>
                <a:gd name="T35" fmla="*/ 1183 h 1861"/>
                <a:gd name="T36" fmla="*/ 924 w 646"/>
                <a:gd name="T37" fmla="*/ 1301 h 1861"/>
                <a:gd name="T38" fmla="*/ 930 w 646"/>
                <a:gd name="T39" fmla="*/ 1422 h 1861"/>
                <a:gd name="T40" fmla="*/ 925 w 646"/>
                <a:gd name="T41" fmla="*/ 1546 h 1861"/>
                <a:gd name="T42" fmla="*/ 915 w 646"/>
                <a:gd name="T43" fmla="*/ 1661 h 1861"/>
                <a:gd name="T44" fmla="*/ 896 w 646"/>
                <a:gd name="T45" fmla="*/ 1773 h 1861"/>
                <a:gd name="T46" fmla="*/ 873 w 646"/>
                <a:gd name="T47" fmla="*/ 1881 h 1861"/>
                <a:gd name="T48" fmla="*/ 842 w 646"/>
                <a:gd name="T49" fmla="*/ 1983 h 1861"/>
                <a:gd name="T50" fmla="*/ 807 w 646"/>
                <a:gd name="T51" fmla="*/ 2081 h 1861"/>
                <a:gd name="T52" fmla="*/ 767 w 646"/>
                <a:gd name="T53" fmla="*/ 2172 h 1861"/>
                <a:gd name="T54" fmla="*/ 720 w 646"/>
                <a:gd name="T55" fmla="*/ 2259 h 1861"/>
                <a:gd name="T56" fmla="*/ 671 w 646"/>
                <a:gd name="T57" fmla="*/ 2342 h 1861"/>
                <a:gd name="T58" fmla="*/ 615 w 646"/>
                <a:gd name="T59" fmla="*/ 2418 h 1861"/>
                <a:gd name="T60" fmla="*/ 558 w 646"/>
                <a:gd name="T61" fmla="*/ 2488 h 1861"/>
                <a:gd name="T62" fmla="*/ 497 w 646"/>
                <a:gd name="T63" fmla="*/ 2553 h 1861"/>
                <a:gd name="T64" fmla="*/ 433 w 646"/>
                <a:gd name="T65" fmla="*/ 2613 h 1861"/>
                <a:gd name="T66" fmla="*/ 366 w 646"/>
                <a:gd name="T67" fmla="*/ 2666 h 1861"/>
                <a:gd name="T68" fmla="*/ 295 w 646"/>
                <a:gd name="T69" fmla="*/ 2715 h 1861"/>
                <a:gd name="T70" fmla="*/ 224 w 646"/>
                <a:gd name="T71" fmla="*/ 2756 h 1861"/>
                <a:gd name="T72" fmla="*/ 150 w 646"/>
                <a:gd name="T73" fmla="*/ 2792 h 1861"/>
                <a:gd name="T74" fmla="*/ 77 w 646"/>
                <a:gd name="T75" fmla="*/ 2822 h 1861"/>
                <a:gd name="T76" fmla="*/ 0 w 646"/>
                <a:gd name="T77" fmla="*/ 284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sp>
          <p:nvSpPr>
            <p:cNvPr id="49163" name="Freeform 7"/>
            <p:cNvSpPr>
              <a:spLocks/>
            </p:cNvSpPr>
            <p:nvPr/>
          </p:nvSpPr>
          <p:spPr bwMode="gray">
            <a:xfrm rot="-7471624">
              <a:off x="2568" y="489"/>
              <a:ext cx="775" cy="2303"/>
            </a:xfrm>
            <a:custGeom>
              <a:avLst/>
              <a:gdLst>
                <a:gd name="T0" fmla="*/ 0 w 646"/>
                <a:gd name="T1" fmla="*/ 0 h 1861"/>
                <a:gd name="T2" fmla="*/ 70 w 646"/>
                <a:gd name="T3" fmla="*/ 21 h 1861"/>
                <a:gd name="T4" fmla="*/ 142 w 646"/>
                <a:gd name="T5" fmla="*/ 50 h 1861"/>
                <a:gd name="T6" fmla="*/ 211 w 646"/>
                <a:gd name="T7" fmla="*/ 83 h 1861"/>
                <a:gd name="T8" fmla="*/ 281 w 646"/>
                <a:gd name="T9" fmla="*/ 124 h 1861"/>
                <a:gd name="T10" fmla="*/ 348 w 646"/>
                <a:gd name="T11" fmla="*/ 170 h 1861"/>
                <a:gd name="T12" fmla="*/ 415 w 646"/>
                <a:gd name="T13" fmla="*/ 225 h 1861"/>
                <a:gd name="T14" fmla="*/ 479 w 646"/>
                <a:gd name="T15" fmla="*/ 283 h 1861"/>
                <a:gd name="T16" fmla="*/ 542 w 646"/>
                <a:gd name="T17" fmla="*/ 349 h 1861"/>
                <a:gd name="T18" fmla="*/ 601 w 646"/>
                <a:gd name="T19" fmla="*/ 421 h 1861"/>
                <a:gd name="T20" fmla="*/ 657 w 646"/>
                <a:gd name="T21" fmla="*/ 497 h 1861"/>
                <a:gd name="T22" fmla="*/ 709 w 646"/>
                <a:gd name="T23" fmla="*/ 580 h 1861"/>
                <a:gd name="T24" fmla="*/ 757 w 646"/>
                <a:gd name="T25" fmla="*/ 669 h 1861"/>
                <a:gd name="T26" fmla="*/ 799 w 646"/>
                <a:gd name="T27" fmla="*/ 761 h 1861"/>
                <a:gd name="T28" fmla="*/ 837 w 646"/>
                <a:gd name="T29" fmla="*/ 860 h 1861"/>
                <a:gd name="T30" fmla="*/ 870 w 646"/>
                <a:gd name="T31" fmla="*/ 965 h 1861"/>
                <a:gd name="T32" fmla="*/ 894 w 646"/>
                <a:gd name="T33" fmla="*/ 1072 h 1861"/>
                <a:gd name="T34" fmla="*/ 913 w 646"/>
                <a:gd name="T35" fmla="*/ 1186 h 1861"/>
                <a:gd name="T36" fmla="*/ 924 w 646"/>
                <a:gd name="T37" fmla="*/ 1303 h 1861"/>
                <a:gd name="T38" fmla="*/ 930 w 646"/>
                <a:gd name="T39" fmla="*/ 1424 h 1861"/>
                <a:gd name="T40" fmla="*/ 925 w 646"/>
                <a:gd name="T41" fmla="*/ 1548 h 1861"/>
                <a:gd name="T42" fmla="*/ 915 w 646"/>
                <a:gd name="T43" fmla="*/ 1663 h 1861"/>
                <a:gd name="T44" fmla="*/ 896 w 646"/>
                <a:gd name="T45" fmla="*/ 1777 h 1861"/>
                <a:gd name="T46" fmla="*/ 873 w 646"/>
                <a:gd name="T47" fmla="*/ 1883 h 1861"/>
                <a:gd name="T48" fmla="*/ 842 w 646"/>
                <a:gd name="T49" fmla="*/ 1986 h 1861"/>
                <a:gd name="T50" fmla="*/ 807 w 646"/>
                <a:gd name="T51" fmla="*/ 2084 h 1861"/>
                <a:gd name="T52" fmla="*/ 767 w 646"/>
                <a:gd name="T53" fmla="*/ 2176 h 1861"/>
                <a:gd name="T54" fmla="*/ 720 w 646"/>
                <a:gd name="T55" fmla="*/ 2263 h 1861"/>
                <a:gd name="T56" fmla="*/ 671 w 646"/>
                <a:gd name="T57" fmla="*/ 2346 h 1861"/>
                <a:gd name="T58" fmla="*/ 615 w 646"/>
                <a:gd name="T59" fmla="*/ 2423 h 1861"/>
                <a:gd name="T60" fmla="*/ 558 w 646"/>
                <a:gd name="T61" fmla="*/ 2491 h 1861"/>
                <a:gd name="T62" fmla="*/ 497 w 646"/>
                <a:gd name="T63" fmla="*/ 2558 h 1861"/>
                <a:gd name="T64" fmla="*/ 433 w 646"/>
                <a:gd name="T65" fmla="*/ 2617 h 1861"/>
                <a:gd name="T66" fmla="*/ 366 w 646"/>
                <a:gd name="T67" fmla="*/ 2671 h 1861"/>
                <a:gd name="T68" fmla="*/ 295 w 646"/>
                <a:gd name="T69" fmla="*/ 2720 h 1861"/>
                <a:gd name="T70" fmla="*/ 224 w 646"/>
                <a:gd name="T71" fmla="*/ 2761 h 1861"/>
                <a:gd name="T72" fmla="*/ 150 w 646"/>
                <a:gd name="T73" fmla="*/ 2797 h 1861"/>
                <a:gd name="T74" fmla="*/ 77 w 646"/>
                <a:gd name="T75" fmla="*/ 2826 h 1861"/>
                <a:gd name="T76" fmla="*/ 0 w 646"/>
                <a:gd name="T77" fmla="*/ 2850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grpSp>
          <p:nvGrpSpPr>
            <p:cNvPr id="49164" name="Group 8"/>
            <p:cNvGrpSpPr>
              <a:grpSpLocks/>
            </p:cNvGrpSpPr>
            <p:nvPr/>
          </p:nvGrpSpPr>
          <p:grpSpPr bwMode="auto">
            <a:xfrm>
              <a:off x="521" y="1407"/>
              <a:ext cx="3674" cy="2749"/>
              <a:chOff x="768" y="1104"/>
              <a:chExt cx="3984" cy="3072"/>
            </a:xfrm>
          </p:grpSpPr>
          <p:sp>
            <p:nvSpPr>
              <p:cNvPr id="49169" name="Freeform 9"/>
              <p:cNvSpPr>
                <a:spLocks/>
              </p:cNvSpPr>
              <p:nvPr/>
            </p:nvSpPr>
            <p:spPr bwMode="gray">
              <a:xfrm>
                <a:off x="2784" y="1680"/>
                <a:ext cx="866" cy="2496"/>
              </a:xfrm>
              <a:custGeom>
                <a:avLst/>
                <a:gdLst>
                  <a:gd name="T0" fmla="*/ 0 w 646"/>
                  <a:gd name="T1" fmla="*/ 0 h 1861"/>
                  <a:gd name="T2" fmla="*/ 86 w 646"/>
                  <a:gd name="T3" fmla="*/ 25 h 1861"/>
                  <a:gd name="T4" fmla="*/ 176 w 646"/>
                  <a:gd name="T5" fmla="*/ 58 h 1861"/>
                  <a:gd name="T6" fmla="*/ 264 w 646"/>
                  <a:gd name="T7" fmla="*/ 97 h 1861"/>
                  <a:gd name="T8" fmla="*/ 350 w 646"/>
                  <a:gd name="T9" fmla="*/ 146 h 1861"/>
                  <a:gd name="T10" fmla="*/ 434 w 646"/>
                  <a:gd name="T11" fmla="*/ 200 h 1861"/>
                  <a:gd name="T12" fmla="*/ 517 w 646"/>
                  <a:gd name="T13" fmla="*/ 264 h 1861"/>
                  <a:gd name="T14" fmla="*/ 598 w 646"/>
                  <a:gd name="T15" fmla="*/ 333 h 1861"/>
                  <a:gd name="T16" fmla="*/ 677 w 646"/>
                  <a:gd name="T17" fmla="*/ 410 h 1861"/>
                  <a:gd name="T18" fmla="*/ 751 w 646"/>
                  <a:gd name="T19" fmla="*/ 495 h 1861"/>
                  <a:gd name="T20" fmla="*/ 822 w 646"/>
                  <a:gd name="T21" fmla="*/ 585 h 1861"/>
                  <a:gd name="T22" fmla="*/ 886 w 646"/>
                  <a:gd name="T23" fmla="*/ 681 h 1861"/>
                  <a:gd name="T24" fmla="*/ 945 w 646"/>
                  <a:gd name="T25" fmla="*/ 786 h 1861"/>
                  <a:gd name="T26" fmla="*/ 997 w 646"/>
                  <a:gd name="T27" fmla="*/ 895 h 1861"/>
                  <a:gd name="T28" fmla="*/ 1046 w 646"/>
                  <a:gd name="T29" fmla="*/ 1011 h 1861"/>
                  <a:gd name="T30" fmla="*/ 1086 w 646"/>
                  <a:gd name="T31" fmla="*/ 1133 h 1861"/>
                  <a:gd name="T32" fmla="*/ 1115 w 646"/>
                  <a:gd name="T33" fmla="*/ 1259 h 1861"/>
                  <a:gd name="T34" fmla="*/ 1139 w 646"/>
                  <a:gd name="T35" fmla="*/ 1392 h 1861"/>
                  <a:gd name="T36" fmla="*/ 1154 w 646"/>
                  <a:gd name="T37" fmla="*/ 1530 h 1861"/>
                  <a:gd name="T38" fmla="*/ 1161 w 646"/>
                  <a:gd name="T39" fmla="*/ 1672 h 1861"/>
                  <a:gd name="T40" fmla="*/ 1156 w 646"/>
                  <a:gd name="T41" fmla="*/ 1819 h 1861"/>
                  <a:gd name="T42" fmla="*/ 1143 w 646"/>
                  <a:gd name="T43" fmla="*/ 1954 h 1861"/>
                  <a:gd name="T44" fmla="*/ 1119 w 646"/>
                  <a:gd name="T45" fmla="*/ 2087 h 1861"/>
                  <a:gd name="T46" fmla="*/ 1091 w 646"/>
                  <a:gd name="T47" fmla="*/ 2213 h 1861"/>
                  <a:gd name="T48" fmla="*/ 1051 w 646"/>
                  <a:gd name="T49" fmla="*/ 2334 h 1861"/>
                  <a:gd name="T50" fmla="*/ 1008 w 646"/>
                  <a:gd name="T51" fmla="*/ 2448 h 1861"/>
                  <a:gd name="T52" fmla="*/ 958 w 646"/>
                  <a:gd name="T53" fmla="*/ 2556 h 1861"/>
                  <a:gd name="T54" fmla="*/ 898 w 646"/>
                  <a:gd name="T55" fmla="*/ 2658 h 1861"/>
                  <a:gd name="T56" fmla="*/ 838 w 646"/>
                  <a:gd name="T57" fmla="*/ 2756 h 1861"/>
                  <a:gd name="T58" fmla="*/ 769 w 646"/>
                  <a:gd name="T59" fmla="*/ 2846 h 1861"/>
                  <a:gd name="T60" fmla="*/ 697 w 646"/>
                  <a:gd name="T61" fmla="*/ 2927 h 1861"/>
                  <a:gd name="T62" fmla="*/ 619 w 646"/>
                  <a:gd name="T63" fmla="*/ 3004 h 1861"/>
                  <a:gd name="T64" fmla="*/ 542 w 646"/>
                  <a:gd name="T65" fmla="*/ 3074 h 1861"/>
                  <a:gd name="T66" fmla="*/ 457 w 646"/>
                  <a:gd name="T67" fmla="*/ 3137 h 1861"/>
                  <a:gd name="T68" fmla="*/ 369 w 646"/>
                  <a:gd name="T69" fmla="*/ 3195 h 1861"/>
                  <a:gd name="T70" fmla="*/ 280 w 646"/>
                  <a:gd name="T71" fmla="*/ 3243 h 1861"/>
                  <a:gd name="T72" fmla="*/ 186 w 646"/>
                  <a:gd name="T73" fmla="*/ 3285 h 1861"/>
                  <a:gd name="T74" fmla="*/ 95 w 646"/>
                  <a:gd name="T75" fmla="*/ 3321 h 1861"/>
                  <a:gd name="T76" fmla="*/ 0 w 646"/>
                  <a:gd name="T77" fmla="*/ 3348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sp>
            <p:nvSpPr>
              <p:cNvPr id="49170" name="Freeform 10"/>
              <p:cNvSpPr>
                <a:spLocks/>
              </p:cNvSpPr>
              <p:nvPr/>
            </p:nvSpPr>
            <p:spPr bwMode="gray">
              <a:xfrm rot="6256290">
                <a:off x="1583" y="1153"/>
                <a:ext cx="866" cy="2496"/>
              </a:xfrm>
              <a:custGeom>
                <a:avLst/>
                <a:gdLst>
                  <a:gd name="T0" fmla="*/ 0 w 646"/>
                  <a:gd name="T1" fmla="*/ 0 h 1861"/>
                  <a:gd name="T2" fmla="*/ 86 w 646"/>
                  <a:gd name="T3" fmla="*/ 25 h 1861"/>
                  <a:gd name="T4" fmla="*/ 176 w 646"/>
                  <a:gd name="T5" fmla="*/ 58 h 1861"/>
                  <a:gd name="T6" fmla="*/ 264 w 646"/>
                  <a:gd name="T7" fmla="*/ 97 h 1861"/>
                  <a:gd name="T8" fmla="*/ 350 w 646"/>
                  <a:gd name="T9" fmla="*/ 146 h 1861"/>
                  <a:gd name="T10" fmla="*/ 434 w 646"/>
                  <a:gd name="T11" fmla="*/ 200 h 1861"/>
                  <a:gd name="T12" fmla="*/ 517 w 646"/>
                  <a:gd name="T13" fmla="*/ 264 h 1861"/>
                  <a:gd name="T14" fmla="*/ 598 w 646"/>
                  <a:gd name="T15" fmla="*/ 333 h 1861"/>
                  <a:gd name="T16" fmla="*/ 677 w 646"/>
                  <a:gd name="T17" fmla="*/ 410 h 1861"/>
                  <a:gd name="T18" fmla="*/ 751 w 646"/>
                  <a:gd name="T19" fmla="*/ 495 h 1861"/>
                  <a:gd name="T20" fmla="*/ 822 w 646"/>
                  <a:gd name="T21" fmla="*/ 585 h 1861"/>
                  <a:gd name="T22" fmla="*/ 886 w 646"/>
                  <a:gd name="T23" fmla="*/ 681 h 1861"/>
                  <a:gd name="T24" fmla="*/ 945 w 646"/>
                  <a:gd name="T25" fmla="*/ 786 h 1861"/>
                  <a:gd name="T26" fmla="*/ 997 w 646"/>
                  <a:gd name="T27" fmla="*/ 895 h 1861"/>
                  <a:gd name="T28" fmla="*/ 1046 w 646"/>
                  <a:gd name="T29" fmla="*/ 1011 h 1861"/>
                  <a:gd name="T30" fmla="*/ 1086 w 646"/>
                  <a:gd name="T31" fmla="*/ 1133 h 1861"/>
                  <a:gd name="T32" fmla="*/ 1115 w 646"/>
                  <a:gd name="T33" fmla="*/ 1259 h 1861"/>
                  <a:gd name="T34" fmla="*/ 1139 w 646"/>
                  <a:gd name="T35" fmla="*/ 1392 h 1861"/>
                  <a:gd name="T36" fmla="*/ 1154 w 646"/>
                  <a:gd name="T37" fmla="*/ 1530 h 1861"/>
                  <a:gd name="T38" fmla="*/ 1161 w 646"/>
                  <a:gd name="T39" fmla="*/ 1672 h 1861"/>
                  <a:gd name="T40" fmla="*/ 1156 w 646"/>
                  <a:gd name="T41" fmla="*/ 1819 h 1861"/>
                  <a:gd name="T42" fmla="*/ 1143 w 646"/>
                  <a:gd name="T43" fmla="*/ 1954 h 1861"/>
                  <a:gd name="T44" fmla="*/ 1119 w 646"/>
                  <a:gd name="T45" fmla="*/ 2087 h 1861"/>
                  <a:gd name="T46" fmla="*/ 1091 w 646"/>
                  <a:gd name="T47" fmla="*/ 2213 h 1861"/>
                  <a:gd name="T48" fmla="*/ 1051 w 646"/>
                  <a:gd name="T49" fmla="*/ 2334 h 1861"/>
                  <a:gd name="T50" fmla="*/ 1008 w 646"/>
                  <a:gd name="T51" fmla="*/ 2448 h 1861"/>
                  <a:gd name="T52" fmla="*/ 958 w 646"/>
                  <a:gd name="T53" fmla="*/ 2556 h 1861"/>
                  <a:gd name="T54" fmla="*/ 898 w 646"/>
                  <a:gd name="T55" fmla="*/ 2658 h 1861"/>
                  <a:gd name="T56" fmla="*/ 838 w 646"/>
                  <a:gd name="T57" fmla="*/ 2756 h 1861"/>
                  <a:gd name="T58" fmla="*/ 769 w 646"/>
                  <a:gd name="T59" fmla="*/ 2846 h 1861"/>
                  <a:gd name="T60" fmla="*/ 697 w 646"/>
                  <a:gd name="T61" fmla="*/ 2927 h 1861"/>
                  <a:gd name="T62" fmla="*/ 619 w 646"/>
                  <a:gd name="T63" fmla="*/ 3004 h 1861"/>
                  <a:gd name="T64" fmla="*/ 542 w 646"/>
                  <a:gd name="T65" fmla="*/ 3074 h 1861"/>
                  <a:gd name="T66" fmla="*/ 457 w 646"/>
                  <a:gd name="T67" fmla="*/ 3137 h 1861"/>
                  <a:gd name="T68" fmla="*/ 369 w 646"/>
                  <a:gd name="T69" fmla="*/ 3195 h 1861"/>
                  <a:gd name="T70" fmla="*/ 280 w 646"/>
                  <a:gd name="T71" fmla="*/ 3243 h 1861"/>
                  <a:gd name="T72" fmla="*/ 186 w 646"/>
                  <a:gd name="T73" fmla="*/ 3285 h 1861"/>
                  <a:gd name="T74" fmla="*/ 95 w 646"/>
                  <a:gd name="T75" fmla="*/ 3321 h 1861"/>
                  <a:gd name="T76" fmla="*/ 0 w 646"/>
                  <a:gd name="T77" fmla="*/ 3348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sp>
            <p:nvSpPr>
              <p:cNvPr id="49171" name="Freeform 11"/>
              <p:cNvSpPr>
                <a:spLocks/>
              </p:cNvSpPr>
              <p:nvPr/>
            </p:nvSpPr>
            <p:spPr bwMode="gray">
              <a:xfrm rot="-6677128">
                <a:off x="3071" y="289"/>
                <a:ext cx="866" cy="2496"/>
              </a:xfrm>
              <a:custGeom>
                <a:avLst/>
                <a:gdLst>
                  <a:gd name="T0" fmla="*/ 0 w 646"/>
                  <a:gd name="T1" fmla="*/ 0 h 1861"/>
                  <a:gd name="T2" fmla="*/ 86 w 646"/>
                  <a:gd name="T3" fmla="*/ 25 h 1861"/>
                  <a:gd name="T4" fmla="*/ 176 w 646"/>
                  <a:gd name="T5" fmla="*/ 58 h 1861"/>
                  <a:gd name="T6" fmla="*/ 264 w 646"/>
                  <a:gd name="T7" fmla="*/ 97 h 1861"/>
                  <a:gd name="T8" fmla="*/ 350 w 646"/>
                  <a:gd name="T9" fmla="*/ 146 h 1861"/>
                  <a:gd name="T10" fmla="*/ 434 w 646"/>
                  <a:gd name="T11" fmla="*/ 200 h 1861"/>
                  <a:gd name="T12" fmla="*/ 517 w 646"/>
                  <a:gd name="T13" fmla="*/ 264 h 1861"/>
                  <a:gd name="T14" fmla="*/ 598 w 646"/>
                  <a:gd name="T15" fmla="*/ 333 h 1861"/>
                  <a:gd name="T16" fmla="*/ 677 w 646"/>
                  <a:gd name="T17" fmla="*/ 410 h 1861"/>
                  <a:gd name="T18" fmla="*/ 751 w 646"/>
                  <a:gd name="T19" fmla="*/ 495 h 1861"/>
                  <a:gd name="T20" fmla="*/ 822 w 646"/>
                  <a:gd name="T21" fmla="*/ 585 h 1861"/>
                  <a:gd name="T22" fmla="*/ 886 w 646"/>
                  <a:gd name="T23" fmla="*/ 681 h 1861"/>
                  <a:gd name="T24" fmla="*/ 945 w 646"/>
                  <a:gd name="T25" fmla="*/ 786 h 1861"/>
                  <a:gd name="T26" fmla="*/ 997 w 646"/>
                  <a:gd name="T27" fmla="*/ 895 h 1861"/>
                  <a:gd name="T28" fmla="*/ 1046 w 646"/>
                  <a:gd name="T29" fmla="*/ 1011 h 1861"/>
                  <a:gd name="T30" fmla="*/ 1086 w 646"/>
                  <a:gd name="T31" fmla="*/ 1133 h 1861"/>
                  <a:gd name="T32" fmla="*/ 1115 w 646"/>
                  <a:gd name="T33" fmla="*/ 1259 h 1861"/>
                  <a:gd name="T34" fmla="*/ 1139 w 646"/>
                  <a:gd name="T35" fmla="*/ 1392 h 1861"/>
                  <a:gd name="T36" fmla="*/ 1154 w 646"/>
                  <a:gd name="T37" fmla="*/ 1530 h 1861"/>
                  <a:gd name="T38" fmla="*/ 1161 w 646"/>
                  <a:gd name="T39" fmla="*/ 1672 h 1861"/>
                  <a:gd name="T40" fmla="*/ 1156 w 646"/>
                  <a:gd name="T41" fmla="*/ 1819 h 1861"/>
                  <a:gd name="T42" fmla="*/ 1143 w 646"/>
                  <a:gd name="T43" fmla="*/ 1954 h 1861"/>
                  <a:gd name="T44" fmla="*/ 1119 w 646"/>
                  <a:gd name="T45" fmla="*/ 2087 h 1861"/>
                  <a:gd name="T46" fmla="*/ 1091 w 646"/>
                  <a:gd name="T47" fmla="*/ 2213 h 1861"/>
                  <a:gd name="T48" fmla="*/ 1051 w 646"/>
                  <a:gd name="T49" fmla="*/ 2334 h 1861"/>
                  <a:gd name="T50" fmla="*/ 1008 w 646"/>
                  <a:gd name="T51" fmla="*/ 2448 h 1861"/>
                  <a:gd name="T52" fmla="*/ 958 w 646"/>
                  <a:gd name="T53" fmla="*/ 2556 h 1861"/>
                  <a:gd name="T54" fmla="*/ 898 w 646"/>
                  <a:gd name="T55" fmla="*/ 2658 h 1861"/>
                  <a:gd name="T56" fmla="*/ 838 w 646"/>
                  <a:gd name="T57" fmla="*/ 2756 h 1861"/>
                  <a:gd name="T58" fmla="*/ 769 w 646"/>
                  <a:gd name="T59" fmla="*/ 2846 h 1861"/>
                  <a:gd name="T60" fmla="*/ 697 w 646"/>
                  <a:gd name="T61" fmla="*/ 2927 h 1861"/>
                  <a:gd name="T62" fmla="*/ 619 w 646"/>
                  <a:gd name="T63" fmla="*/ 3004 h 1861"/>
                  <a:gd name="T64" fmla="*/ 542 w 646"/>
                  <a:gd name="T65" fmla="*/ 3074 h 1861"/>
                  <a:gd name="T66" fmla="*/ 457 w 646"/>
                  <a:gd name="T67" fmla="*/ 3137 h 1861"/>
                  <a:gd name="T68" fmla="*/ 369 w 646"/>
                  <a:gd name="T69" fmla="*/ 3195 h 1861"/>
                  <a:gd name="T70" fmla="*/ 280 w 646"/>
                  <a:gd name="T71" fmla="*/ 3243 h 1861"/>
                  <a:gd name="T72" fmla="*/ 186 w 646"/>
                  <a:gd name="T73" fmla="*/ 3285 h 1861"/>
                  <a:gd name="T74" fmla="*/ 95 w 646"/>
                  <a:gd name="T75" fmla="*/ 3321 h 1861"/>
                  <a:gd name="T76" fmla="*/ 0 w 646"/>
                  <a:gd name="T77" fmla="*/ 3348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zh-CN" altLang="en-US"/>
              </a:p>
            </p:txBody>
          </p:sp>
        </p:grpSp>
        <p:grpSp>
          <p:nvGrpSpPr>
            <p:cNvPr id="49165" name="Group 12"/>
            <p:cNvGrpSpPr>
              <a:grpSpLocks/>
            </p:cNvGrpSpPr>
            <p:nvPr/>
          </p:nvGrpSpPr>
          <p:grpSpPr bwMode="auto">
            <a:xfrm>
              <a:off x="2026" y="1898"/>
              <a:ext cx="930" cy="901"/>
              <a:chOff x="2016" y="1920"/>
              <a:chExt cx="1680" cy="1680"/>
            </a:xfrm>
          </p:grpSpPr>
          <p:sp>
            <p:nvSpPr>
              <p:cNvPr id="49167" name="Oval 13"/>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49168" name="Freeform 14"/>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25967" name="Text Box 15"/>
            <p:cNvSpPr txBox="1">
              <a:spLocks noChangeArrowheads="1"/>
            </p:cNvSpPr>
            <p:nvPr/>
          </p:nvSpPr>
          <p:spPr bwMode="gray">
            <a:xfrm>
              <a:off x="2144" y="2069"/>
              <a:ext cx="6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b="0">
                  <a:solidFill>
                    <a:schemeClr val="bg1"/>
                  </a:solidFill>
                  <a:effectLst>
                    <a:outerShdw blurRad="38100" dist="38100" dir="2700000" algn="tl">
                      <a:srgbClr val="C0C0C0"/>
                    </a:outerShdw>
                  </a:effectLst>
                  <a:latin typeface="黑体" pitchFamily="2" charset="-122"/>
                  <a:ea typeface="黑体" pitchFamily="2" charset="-122"/>
                </a:rPr>
                <a:t>计算机</a:t>
              </a:r>
            </a:p>
            <a:p>
              <a:pPr algn="ctr">
                <a:defRPr/>
              </a:pPr>
              <a:r>
                <a:rPr lang="zh-CN" altLang="en-US" b="0">
                  <a:solidFill>
                    <a:schemeClr val="bg1"/>
                  </a:solidFill>
                  <a:effectLst>
                    <a:outerShdw blurRad="38100" dist="38100" dir="2700000" algn="tl">
                      <a:srgbClr val="C0C0C0"/>
                    </a:outerShdw>
                  </a:effectLst>
                  <a:latin typeface="黑体" pitchFamily="2" charset="-122"/>
                  <a:ea typeface="黑体" pitchFamily="2" charset="-122"/>
                </a:rPr>
                <a:t>语言</a:t>
              </a:r>
            </a:p>
          </p:txBody>
        </p:sp>
      </p:grpSp>
      <p:sp>
        <p:nvSpPr>
          <p:cNvPr id="125968" name="Text Box 16"/>
          <p:cNvSpPr txBox="1">
            <a:spLocks noChangeArrowheads="1"/>
          </p:cNvSpPr>
          <p:nvPr/>
        </p:nvSpPr>
        <p:spPr bwMode="auto">
          <a:xfrm>
            <a:off x="323850" y="2492375"/>
            <a:ext cx="2952750" cy="2600325"/>
          </a:xfrm>
          <a:prstGeom prst="rect">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olidFill>
                  <a:srgbClr val="FF0000"/>
                </a:solidFill>
              </a:rPr>
              <a:t>1</a:t>
            </a:r>
            <a:r>
              <a:rPr lang="zh-CN" altLang="en-US" sz="2400">
                <a:solidFill>
                  <a:srgbClr val="FF0000"/>
                </a:solidFill>
              </a:rPr>
              <a:t>、机器语言</a:t>
            </a:r>
            <a:r>
              <a:rPr lang="zh-CN" altLang="en-US" sz="2400"/>
              <a:t>：</a:t>
            </a:r>
            <a:r>
              <a:rPr lang="zh-CN" altLang="en-US" sz="2000"/>
              <a:t>由</a:t>
            </a:r>
            <a:r>
              <a:rPr lang="en-US" altLang="zh-CN" sz="2000"/>
              <a:t>0</a:t>
            </a:r>
            <a:r>
              <a:rPr lang="zh-CN" altLang="en-US" sz="2000"/>
              <a:t>和</a:t>
            </a:r>
            <a:r>
              <a:rPr lang="en-US" altLang="zh-CN" sz="2000"/>
              <a:t>1</a:t>
            </a:r>
            <a:r>
              <a:rPr lang="zh-CN" altLang="en-US" sz="2000"/>
              <a:t>按一定规则排列组成的一个指令集；它是计算机唯一能识别和执行的语言。优点是执行效率高、速度快。主要缺点是直观性差，可读性不强</a:t>
            </a:r>
          </a:p>
        </p:txBody>
      </p:sp>
      <p:sp>
        <p:nvSpPr>
          <p:cNvPr id="125969" name="Text Box 17"/>
          <p:cNvSpPr txBox="1">
            <a:spLocks noChangeArrowheads="1"/>
          </p:cNvSpPr>
          <p:nvPr/>
        </p:nvSpPr>
        <p:spPr bwMode="auto">
          <a:xfrm>
            <a:off x="5435600" y="1989138"/>
            <a:ext cx="3240088" cy="2600325"/>
          </a:xfrm>
          <a:prstGeom prst="rect">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olidFill>
                  <a:srgbClr val="FF0000"/>
                </a:solidFill>
              </a:rPr>
              <a:t>2</a:t>
            </a:r>
            <a:r>
              <a:rPr lang="zh-CN" altLang="en-US" sz="2400">
                <a:solidFill>
                  <a:srgbClr val="FF0000"/>
                </a:solidFill>
              </a:rPr>
              <a:t>、汇编语言</a:t>
            </a:r>
            <a:r>
              <a:rPr lang="zh-CN" altLang="en-US" sz="2400"/>
              <a:t>：</a:t>
            </a:r>
            <a:r>
              <a:rPr lang="zh-CN" altLang="en-US" sz="2000"/>
              <a:t>用助记符来表示机器指令中的操作码和操作数的指令系统 。可读性增强，执行速度快，但仍是一种面向机器的语言，编制程序的效率不高，难度较大，维护较困难，属低级语言</a:t>
            </a:r>
          </a:p>
        </p:txBody>
      </p:sp>
      <p:sp>
        <p:nvSpPr>
          <p:cNvPr id="125970" name="Text Box 18"/>
          <p:cNvSpPr txBox="1">
            <a:spLocks noChangeArrowheads="1"/>
          </p:cNvSpPr>
          <p:nvPr/>
        </p:nvSpPr>
        <p:spPr bwMode="auto">
          <a:xfrm>
            <a:off x="3419475" y="5157788"/>
            <a:ext cx="4751388" cy="1381125"/>
          </a:xfrm>
          <a:prstGeom prst="rect">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olidFill>
                  <a:srgbClr val="FF0000"/>
                </a:solidFill>
              </a:rPr>
              <a:t>3</a:t>
            </a:r>
            <a:r>
              <a:rPr lang="zh-CN" altLang="en-US" sz="2400">
                <a:solidFill>
                  <a:srgbClr val="FF0000"/>
                </a:solidFill>
              </a:rPr>
              <a:t>、高级语言</a:t>
            </a:r>
            <a:r>
              <a:rPr lang="zh-CN" altLang="en-US" sz="2400"/>
              <a:t>：</a:t>
            </a:r>
            <a:r>
              <a:rPr lang="zh-CN" altLang="en-US" sz="2000"/>
              <a:t>一种更接近于人类自然语言和数学语言的语言，用高级语言编写程序可以大大减少编程人员的劳动，因此它也具有较好的可移植性</a:t>
            </a:r>
          </a:p>
        </p:txBody>
      </p:sp>
      <p:sp>
        <p:nvSpPr>
          <p:cNvPr id="49160" name="Rectangle 3"/>
          <p:cNvSpPr>
            <a:spLocks noGrp="1" noChangeArrowheads="1"/>
          </p:cNvSpPr>
          <p:nvPr>
            <p:ph type="body" idx="1"/>
          </p:nvPr>
        </p:nvSpPr>
        <p:spPr>
          <a:xfrm>
            <a:off x="419100" y="1055688"/>
            <a:ext cx="7681913" cy="1081087"/>
          </a:xfrm>
        </p:spPr>
        <p:txBody>
          <a:bodyPr/>
          <a:lstStyle/>
          <a:p>
            <a:pPr marL="269875" indent="-269875" eaLnBrk="1" hangingPunct="1"/>
            <a:r>
              <a:rPr lang="zh-CN" altLang="en-US" sz="2400" smtClean="0"/>
              <a:t>程序是计算机语言的具体体现，是用某种计算机程序设计语言按问题的要求编写而成的。</a:t>
            </a:r>
            <a:r>
              <a:rPr lang="zh-CN" altLang="en-US" sz="2400" smtClean="0">
                <a:solidFill>
                  <a:srgbClr val="FF0000"/>
                </a:solidFill>
              </a:rPr>
              <a:t>程序就是指令的有序集合</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5968"/>
                                        </p:tgtEl>
                                        <p:attrNameLst>
                                          <p:attrName>style.visibility</p:attrName>
                                        </p:attrNameLst>
                                      </p:cBhvr>
                                      <p:to>
                                        <p:strVal val="visible"/>
                                      </p:to>
                                    </p:set>
                                    <p:animEffect transition="in" filter="wipe(down)">
                                      <p:cBhvr>
                                        <p:cTn id="7" dur="500"/>
                                        <p:tgtEl>
                                          <p:spTgt spid="125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69"/>
                                        </p:tgtEl>
                                        <p:attrNameLst>
                                          <p:attrName>style.visibility</p:attrName>
                                        </p:attrNameLst>
                                      </p:cBhvr>
                                      <p:to>
                                        <p:strVal val="visible"/>
                                      </p:to>
                                    </p:set>
                                    <p:animEffect transition="in" filter="wipe(up)">
                                      <p:cBhvr>
                                        <p:cTn id="12" dur="500"/>
                                        <p:tgtEl>
                                          <p:spTgt spid="1259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5970"/>
                                        </p:tgtEl>
                                        <p:attrNameLst>
                                          <p:attrName>style.visibility</p:attrName>
                                        </p:attrNameLst>
                                      </p:cBhvr>
                                      <p:to>
                                        <p:strVal val="visible"/>
                                      </p:to>
                                    </p:set>
                                    <p:animEffect transition="in" filter="wipe(right)">
                                      <p:cBhvr>
                                        <p:cTn id="17" dur="500"/>
                                        <p:tgtEl>
                                          <p:spTgt spid="12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8" grpId="0" animBg="1"/>
      <p:bldP spid="125969" grpId="0" animBg="1"/>
      <p:bldP spid="1259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BE4960D-B317-42CA-872A-4131DFD360F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0179" name="Rectangle 2"/>
          <p:cNvSpPr>
            <a:spLocks noGrp="1" noChangeArrowheads="1"/>
          </p:cNvSpPr>
          <p:nvPr>
            <p:ph type="title"/>
          </p:nvPr>
        </p:nvSpPr>
        <p:spPr>
          <a:xfrm>
            <a:off x="1120775" y="404813"/>
            <a:ext cx="7772400" cy="576262"/>
          </a:xfrm>
        </p:spPr>
        <p:txBody>
          <a:bodyPr/>
          <a:lstStyle/>
          <a:p>
            <a:pPr eaLnBrk="1" hangingPunct="1"/>
            <a:r>
              <a:rPr lang="zh-CN" altLang="en-US" smtClean="0"/>
              <a:t>三种语言的比较</a:t>
            </a:r>
          </a:p>
        </p:txBody>
      </p:sp>
      <p:graphicFrame>
        <p:nvGraphicFramePr>
          <p:cNvPr id="185347" name="Group 3"/>
          <p:cNvGraphicFramePr>
            <a:graphicFrameLocks noGrp="1"/>
          </p:cNvGraphicFramePr>
          <p:nvPr>
            <p:ph idx="1"/>
          </p:nvPr>
        </p:nvGraphicFramePr>
        <p:xfrm>
          <a:off x="611188" y="1484313"/>
          <a:ext cx="7772400" cy="4033838"/>
        </p:xfrm>
        <a:graphic>
          <a:graphicData uri="http://schemas.openxmlformats.org/drawingml/2006/table">
            <a:tbl>
              <a:tblPr/>
              <a:tblGrid>
                <a:gridCol w="2089150"/>
                <a:gridCol w="1797050"/>
                <a:gridCol w="1943100"/>
                <a:gridCol w="1943100"/>
              </a:tblGrid>
              <a:tr h="6493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2" charset="-122"/>
                        <a:ea typeface="黑体" pitchFamily="2" charset="-122"/>
                      </a:endParaRP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2"/>
                          </a:solidFill>
                          <a:effectLst/>
                          <a:latin typeface="黑体" pitchFamily="2" charset="-122"/>
                          <a:ea typeface="黑体" pitchFamily="2" charset="-122"/>
                        </a:rPr>
                        <a:t>机器语言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2"/>
                          </a:solidFill>
                          <a:effectLst/>
                          <a:latin typeface="黑体" pitchFamily="2" charset="-122"/>
                          <a:ea typeface="黑体" pitchFamily="2" charset="-122"/>
                        </a:rPr>
                        <a:t>汇编语言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2"/>
                          </a:solidFill>
                          <a:effectLst/>
                          <a:latin typeface="黑体" pitchFamily="2" charset="-122"/>
                          <a:ea typeface="黑体" pitchFamily="2" charset="-122"/>
                        </a:rPr>
                        <a:t>高级语言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1759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FF0000"/>
                          </a:solidFill>
                          <a:effectLst/>
                          <a:latin typeface="黑体" pitchFamily="2" charset="-122"/>
                          <a:ea typeface="黑体" pitchFamily="2" charset="-122"/>
                        </a:rPr>
                        <a:t>语言构成</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代码语言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符号语言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符号语言</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5887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FF0000"/>
                          </a:solidFill>
                          <a:effectLst/>
                          <a:latin typeface="黑体" pitchFamily="2" charset="-122"/>
                          <a:ea typeface="黑体" pitchFamily="2" charset="-122"/>
                        </a:rPr>
                        <a:t>与硬件的关联</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面向机器</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面向机器</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面向用户</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82519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FF0000"/>
                          </a:solidFill>
                          <a:effectLst/>
                          <a:latin typeface="黑体" pitchFamily="2" charset="-122"/>
                          <a:ea typeface="黑体" pitchFamily="2" charset="-122"/>
                        </a:rPr>
                        <a:t>可在硬件上直接执行</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可以</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不可以（需要编译）</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不可以（需要编译）</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3506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FF0000"/>
                          </a:solidFill>
                          <a:effectLst/>
                          <a:latin typeface="黑体" pitchFamily="2" charset="-122"/>
                          <a:ea typeface="黑体" pitchFamily="2" charset="-122"/>
                        </a:rPr>
                        <a:t>运行效率</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高</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高</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低</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4776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FF0000"/>
                          </a:solidFill>
                          <a:effectLst/>
                          <a:latin typeface="黑体" pitchFamily="2" charset="-122"/>
                          <a:ea typeface="黑体" pitchFamily="2" charset="-122"/>
                        </a:rPr>
                        <a:t>程序可读性</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低</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较低</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sz="2000" b="1">
                          <a:solidFill>
                            <a:schemeClr val="tx1"/>
                          </a:solidFill>
                          <a:latin typeface="黑体" pitchFamily="2" charset="-122"/>
                          <a:ea typeface="黑体" pitchFamily="2" charset="-122"/>
                        </a:defRPr>
                      </a:lvl4pPr>
                      <a:lvl5pPr>
                        <a:spcBef>
                          <a:spcPct val="20000"/>
                        </a:spcBef>
                        <a:defRPr sz="2000" b="1">
                          <a:solidFill>
                            <a:schemeClr val="tx1"/>
                          </a:solidFill>
                          <a:latin typeface="黑体" pitchFamily="2" charset="-122"/>
                          <a:ea typeface="黑体" pitchFamily="2" charset="-122"/>
                        </a:defRPr>
                      </a:lvl5pPr>
                      <a:lvl6pPr fontAlgn="base">
                        <a:spcBef>
                          <a:spcPct val="20000"/>
                        </a:spcBef>
                        <a:spcAft>
                          <a:spcPct val="0"/>
                        </a:spcAft>
                        <a:defRPr sz="2000" b="1">
                          <a:solidFill>
                            <a:schemeClr val="tx1"/>
                          </a:solidFill>
                          <a:latin typeface="黑体" pitchFamily="2" charset="-122"/>
                          <a:ea typeface="黑体" pitchFamily="2" charset="-122"/>
                        </a:defRPr>
                      </a:lvl6pPr>
                      <a:lvl7pPr fontAlgn="base">
                        <a:spcBef>
                          <a:spcPct val="20000"/>
                        </a:spcBef>
                        <a:spcAft>
                          <a:spcPct val="0"/>
                        </a:spcAft>
                        <a:defRPr sz="2000" b="1">
                          <a:solidFill>
                            <a:schemeClr val="tx1"/>
                          </a:solidFill>
                          <a:latin typeface="黑体" pitchFamily="2" charset="-122"/>
                          <a:ea typeface="黑体" pitchFamily="2" charset="-122"/>
                        </a:defRPr>
                      </a:lvl7pPr>
                      <a:lvl8pPr fontAlgn="base">
                        <a:spcBef>
                          <a:spcPct val="20000"/>
                        </a:spcBef>
                        <a:spcAft>
                          <a:spcPct val="0"/>
                        </a:spcAft>
                        <a:defRPr sz="2000" b="1">
                          <a:solidFill>
                            <a:schemeClr val="tx1"/>
                          </a:solidFill>
                          <a:latin typeface="黑体" pitchFamily="2" charset="-122"/>
                          <a:ea typeface="黑体" pitchFamily="2" charset="-122"/>
                        </a:defRPr>
                      </a:lvl8pPr>
                      <a:lvl9pPr fontAlgn="base">
                        <a:spcBef>
                          <a:spcPct val="20000"/>
                        </a:spcBef>
                        <a:spcAft>
                          <a:spcPct val="0"/>
                        </a:spcAft>
                        <a:defRPr sz="2000"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高</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49F8252-7DC1-40EA-96FC-AF83D995F8D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123" name="Rectangle 2"/>
          <p:cNvSpPr>
            <a:spLocks noGrp="1" noChangeArrowheads="1"/>
          </p:cNvSpPr>
          <p:nvPr>
            <p:ph type="title"/>
          </p:nvPr>
        </p:nvSpPr>
        <p:spPr/>
        <p:txBody>
          <a:bodyPr/>
          <a:lstStyle/>
          <a:p>
            <a:pPr eaLnBrk="1" hangingPunct="1"/>
            <a:r>
              <a:rPr lang="en-US" altLang="zh-CN" smtClean="0"/>
              <a:t>《</a:t>
            </a:r>
            <a:r>
              <a:rPr lang="zh-CN" altLang="en-US" smtClean="0"/>
              <a:t>计算机组成原理</a:t>
            </a:r>
            <a:r>
              <a:rPr lang="en-US" altLang="zh-CN" smtClean="0"/>
              <a:t>》</a:t>
            </a:r>
            <a:r>
              <a:rPr lang="zh-CN" altLang="en-US" smtClean="0"/>
              <a:t>课程</a:t>
            </a:r>
          </a:p>
        </p:txBody>
      </p:sp>
      <p:sp>
        <p:nvSpPr>
          <p:cNvPr id="5124" name="Rectangle 3"/>
          <p:cNvSpPr>
            <a:spLocks noGrp="1" noChangeArrowheads="1"/>
          </p:cNvSpPr>
          <p:nvPr>
            <p:ph type="body" idx="1"/>
          </p:nvPr>
        </p:nvSpPr>
        <p:spPr/>
        <p:txBody>
          <a:bodyPr/>
          <a:lstStyle/>
          <a:p>
            <a:pPr eaLnBrk="1" hangingPunct="1"/>
            <a:r>
              <a:rPr lang="zh-CN" altLang="en-US" dirty="0" smtClean="0">
                <a:latin typeface="Times New Roman" panose="02020603050405020304" pitchFamily="18" charset="0"/>
              </a:rPr>
              <a:t>教师：冯建文     </a:t>
            </a:r>
          </a:p>
          <a:p>
            <a:pPr eaLnBrk="1" hangingPunct="1"/>
            <a:r>
              <a:rPr lang="zh-CN" altLang="en-US" dirty="0" smtClean="0">
                <a:latin typeface="Times New Roman" panose="02020603050405020304" pitchFamily="18" charset="0"/>
              </a:rPr>
              <a:t>课时：</a:t>
            </a:r>
            <a:r>
              <a:rPr lang="en-US" altLang="zh-CN" dirty="0" smtClean="0">
                <a:latin typeface="Times New Roman" panose="02020603050405020304" pitchFamily="18" charset="0"/>
              </a:rPr>
              <a:t>64</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4×16   </a:t>
            </a:r>
            <a:r>
              <a:rPr lang="zh-CN" altLang="en-US" dirty="0" smtClean="0">
                <a:latin typeface="Times New Roman" panose="02020603050405020304" pitchFamily="18" charset="0"/>
              </a:rPr>
              <a:t>学分：</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个</a:t>
            </a:r>
          </a:p>
          <a:p>
            <a:pPr eaLnBrk="1" hangingPunct="1"/>
            <a:r>
              <a:rPr lang="zh-CN" altLang="en-US" dirty="0" smtClean="0">
                <a:latin typeface="Times New Roman" panose="02020603050405020304" pitchFamily="18" charset="0"/>
              </a:rPr>
              <a:t>老师邮箱：</a:t>
            </a:r>
            <a:r>
              <a:rPr lang="en-US" altLang="zh-CN" dirty="0" smtClean="0">
                <a:latin typeface="Times New Roman" panose="02020603050405020304" pitchFamily="18" charset="0"/>
              </a:rPr>
              <a:t>fengjianwen@hdu.edu.cn   </a:t>
            </a:r>
          </a:p>
          <a:p>
            <a:pPr eaLnBrk="1" hangingPunct="1"/>
            <a:r>
              <a:rPr lang="zh-CN" altLang="en-US" dirty="0" smtClean="0">
                <a:latin typeface="Times New Roman" panose="02020603050405020304" pitchFamily="18" charset="0"/>
              </a:rPr>
              <a:t>课程</a:t>
            </a:r>
            <a:r>
              <a:rPr lang="en-US" altLang="zh-CN" dirty="0" smtClean="0">
                <a:latin typeface="Times New Roman" panose="02020603050405020304" pitchFamily="18" charset="0"/>
              </a:rPr>
              <a:t>QQ</a:t>
            </a:r>
            <a:r>
              <a:rPr lang="zh-CN" altLang="en-US" dirty="0" smtClean="0">
                <a:latin typeface="Times New Roman" panose="02020603050405020304" pitchFamily="18" charset="0"/>
              </a:rPr>
              <a:t>群：</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计算机组成原理</a:t>
            </a:r>
            <a:r>
              <a:rPr lang="zh-CN" altLang="en-US" dirty="0" smtClean="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427940324</a:t>
            </a:r>
            <a:r>
              <a:rPr lang="zh-CN" altLang="en-US" dirty="0" smtClean="0">
                <a:solidFill>
                  <a:srgbClr val="FF0000"/>
                </a:solidFill>
                <a:latin typeface="Times New Roman" panose="02020603050405020304" pitchFamily="18" charset="0"/>
              </a:rPr>
              <a:t>）</a:t>
            </a:r>
            <a:endParaRPr lang="en-US" altLang="zh-CN" dirty="0" smtClean="0">
              <a:solidFill>
                <a:srgbClr val="FF0000"/>
              </a:solidFill>
              <a:latin typeface="Times New Roman" panose="02020603050405020304" pitchFamily="18" charset="0"/>
            </a:endParaRPr>
          </a:p>
          <a:p>
            <a:pPr lvl="1" eaLnBrk="1" hangingPunct="1">
              <a:buClr>
                <a:schemeClr val="hlink"/>
              </a:buClr>
              <a:buFont typeface="Wingdings" panose="05000000000000000000" pitchFamily="2" charset="2"/>
              <a:buChar char="v"/>
            </a:pPr>
            <a:r>
              <a:rPr lang="zh-CN" altLang="en-US" sz="2800" dirty="0" smtClean="0">
                <a:solidFill>
                  <a:srgbClr val="FF0000"/>
                </a:solidFill>
                <a:latin typeface="Times New Roman" panose="02020603050405020304" pitchFamily="18" charset="0"/>
              </a:rPr>
              <a:t>有问题，欢迎通过</a:t>
            </a:r>
            <a:r>
              <a:rPr lang="en-US" altLang="zh-CN" sz="2800" dirty="0" smtClean="0">
                <a:solidFill>
                  <a:srgbClr val="FF0000"/>
                </a:solidFill>
                <a:latin typeface="Times New Roman" panose="02020603050405020304" pitchFamily="18" charset="0"/>
              </a:rPr>
              <a:t>QQ</a:t>
            </a:r>
            <a:r>
              <a:rPr lang="zh-CN" altLang="en-US" sz="2800" dirty="0" smtClean="0">
                <a:solidFill>
                  <a:srgbClr val="FF0000"/>
                </a:solidFill>
                <a:latin typeface="Times New Roman" panose="02020603050405020304" pitchFamily="18" charset="0"/>
              </a:rPr>
              <a:t>群或</a:t>
            </a:r>
            <a:r>
              <a:rPr lang="en-US" altLang="zh-CN" sz="2800" dirty="0" err="1" smtClean="0">
                <a:solidFill>
                  <a:srgbClr val="FF0000"/>
                </a:solidFill>
                <a:latin typeface="Times New Roman" panose="02020603050405020304" pitchFamily="18" charset="0"/>
              </a:rPr>
              <a:t>E_mail</a:t>
            </a:r>
            <a:r>
              <a:rPr lang="zh-CN" altLang="en-US" sz="2800" dirty="0" smtClean="0">
                <a:solidFill>
                  <a:srgbClr val="FF0000"/>
                </a:solidFill>
                <a:latin typeface="Times New Roman" panose="02020603050405020304" pitchFamily="18" charset="0"/>
              </a:rPr>
              <a:t>答疑。</a:t>
            </a:r>
          </a:p>
          <a:p>
            <a:pPr eaLnBrk="1" hangingPunct="1"/>
            <a:r>
              <a:rPr lang="zh-CN" altLang="en-US" dirty="0" smtClean="0">
                <a:solidFill>
                  <a:srgbClr val="008000"/>
                </a:solidFill>
              </a:rPr>
              <a:t>最后的成绩：</a:t>
            </a:r>
          </a:p>
          <a:p>
            <a:pPr lvl="1" eaLnBrk="1" hangingPunct="1"/>
            <a:r>
              <a:rPr lang="zh-CN" altLang="zh-CN" dirty="0"/>
              <a:t>作业：</a:t>
            </a:r>
            <a:r>
              <a:rPr lang="zh-CN" altLang="zh-CN" dirty="0">
                <a:solidFill>
                  <a:srgbClr val="FF0000"/>
                </a:solidFill>
              </a:rPr>
              <a:t>占</a:t>
            </a:r>
            <a:r>
              <a:rPr lang="en-US" altLang="zh-CN" dirty="0" smtClean="0">
                <a:solidFill>
                  <a:srgbClr val="FF0000"/>
                </a:solidFill>
              </a:rPr>
              <a:t>15%</a:t>
            </a:r>
            <a:endParaRPr lang="zh-CN" altLang="zh-CN" dirty="0">
              <a:solidFill>
                <a:srgbClr val="FF0000"/>
              </a:solidFill>
            </a:endParaRPr>
          </a:p>
          <a:p>
            <a:pPr lvl="1" eaLnBrk="1" hangingPunct="1"/>
            <a:r>
              <a:rPr lang="zh-CN" altLang="zh-CN" dirty="0" smtClean="0"/>
              <a:t>随</a:t>
            </a:r>
            <a:r>
              <a:rPr lang="zh-CN" altLang="zh-CN" dirty="0"/>
              <a:t>堂练习：</a:t>
            </a:r>
            <a:r>
              <a:rPr lang="zh-CN" altLang="zh-CN" dirty="0" smtClean="0"/>
              <a:t>占</a:t>
            </a:r>
            <a:r>
              <a:rPr lang="en-US" altLang="zh-CN" dirty="0" smtClean="0"/>
              <a:t>15%</a:t>
            </a:r>
            <a:endParaRPr lang="zh-CN" altLang="zh-CN" dirty="0"/>
          </a:p>
          <a:p>
            <a:pPr lvl="1" eaLnBrk="1" hangingPunct="1"/>
            <a:r>
              <a:rPr lang="zh-CN" altLang="en-US" dirty="0">
                <a:solidFill>
                  <a:srgbClr val="FF0000"/>
                </a:solidFill>
              </a:rPr>
              <a:t>互动与探索：</a:t>
            </a:r>
            <a:r>
              <a:rPr lang="zh-CN" altLang="en-US" dirty="0" smtClean="0">
                <a:solidFill>
                  <a:srgbClr val="FF0000"/>
                </a:solidFill>
              </a:rPr>
              <a:t>占</a:t>
            </a:r>
            <a:r>
              <a:rPr lang="en-US" altLang="zh-CN" dirty="0" smtClean="0">
                <a:solidFill>
                  <a:srgbClr val="FF0000"/>
                </a:solidFill>
              </a:rPr>
              <a:t>10</a:t>
            </a:r>
            <a:r>
              <a:rPr lang="en-US" altLang="zh-CN" dirty="0" smtClean="0">
                <a:solidFill>
                  <a:srgbClr val="FF0000"/>
                </a:solidFill>
              </a:rPr>
              <a:t>%</a:t>
            </a:r>
            <a:endParaRPr lang="en-US" altLang="zh-CN" dirty="0">
              <a:solidFill>
                <a:srgbClr val="FF0000"/>
              </a:solidFill>
            </a:endParaRPr>
          </a:p>
          <a:p>
            <a:pPr lvl="1" eaLnBrk="1" hangingPunct="1"/>
            <a:r>
              <a:rPr lang="zh-CN" altLang="zh-CN" dirty="0">
                <a:solidFill>
                  <a:srgbClr val="FF0000"/>
                </a:solidFill>
              </a:rPr>
              <a:t>期末考试：占</a:t>
            </a:r>
            <a:r>
              <a:rPr lang="en-US" altLang="zh-CN" dirty="0">
                <a:solidFill>
                  <a:srgbClr val="FF0000"/>
                </a:solidFill>
              </a:rPr>
              <a:t>60%</a:t>
            </a:r>
            <a:endParaRPr lang="zh-CN" altLang="zh-CN"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C7DF3B3-DE09-4B3C-B096-F51997D198B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0050" name="Rectangle 2"/>
          <p:cNvSpPr>
            <a:spLocks noChangeArrowheads="1"/>
          </p:cNvSpPr>
          <p:nvPr/>
        </p:nvSpPr>
        <p:spPr bwMode="auto">
          <a:xfrm>
            <a:off x="325438" y="2206625"/>
            <a:ext cx="1943100" cy="576263"/>
          </a:xfrm>
          <a:prstGeom prst="rect">
            <a:avLst/>
          </a:prstGeom>
          <a:solidFill>
            <a:srgbClr val="CC99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r>
              <a:rPr lang="zh-CN" altLang="en-US">
                <a:solidFill>
                  <a:srgbClr val="FF0000"/>
                </a:solidFill>
                <a:effectLst>
                  <a:outerShdw blurRad="38100" dist="38100" dir="2700000" algn="tl">
                    <a:srgbClr val="000000"/>
                  </a:outerShdw>
                </a:effectLst>
                <a:latin typeface="Arial" charset="0"/>
                <a:ea typeface="黑体" pitchFamily="2" charset="-122"/>
              </a:rPr>
              <a:t>源程序</a:t>
            </a:r>
          </a:p>
        </p:txBody>
      </p:sp>
      <p:sp>
        <p:nvSpPr>
          <p:cNvPr id="130051" name="Rectangle 3"/>
          <p:cNvSpPr>
            <a:spLocks noChangeArrowheads="1"/>
          </p:cNvSpPr>
          <p:nvPr/>
        </p:nvSpPr>
        <p:spPr bwMode="auto">
          <a:xfrm>
            <a:off x="3851275" y="2278063"/>
            <a:ext cx="2160588" cy="504825"/>
          </a:xfrm>
          <a:prstGeom prst="rect">
            <a:avLst/>
          </a:prstGeom>
          <a:solidFill>
            <a:srgbClr val="FFCC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r>
              <a:rPr lang="zh-CN" altLang="en-US">
                <a:solidFill>
                  <a:srgbClr val="FF0000"/>
                </a:solidFill>
                <a:effectLst>
                  <a:outerShdw blurRad="38100" dist="38100" dir="2700000" algn="tl">
                    <a:srgbClr val="000000"/>
                  </a:outerShdw>
                </a:effectLst>
                <a:latin typeface="Arial" charset="0"/>
                <a:ea typeface="黑体" pitchFamily="2" charset="-122"/>
              </a:rPr>
              <a:t>机器语言程序</a:t>
            </a:r>
          </a:p>
        </p:txBody>
      </p:sp>
      <p:sp>
        <p:nvSpPr>
          <p:cNvPr id="130052" name="Oval 4"/>
          <p:cNvSpPr>
            <a:spLocks noChangeArrowheads="1"/>
          </p:cNvSpPr>
          <p:nvPr/>
        </p:nvSpPr>
        <p:spPr bwMode="auto">
          <a:xfrm>
            <a:off x="7669213" y="1846263"/>
            <a:ext cx="1008062" cy="16557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rgbClr val="FF0000"/>
                </a:solidFill>
                <a:effectLst>
                  <a:outerShdw blurRad="38100" dist="38100" dir="2700000" algn="tl">
                    <a:srgbClr val="000000"/>
                  </a:outerShdw>
                </a:effectLst>
                <a:latin typeface="Arial" charset="0"/>
                <a:ea typeface="黑体" pitchFamily="2" charset="-122"/>
              </a:rPr>
              <a:t>运行</a:t>
            </a:r>
          </a:p>
          <a:p>
            <a:pPr algn="ctr" eaLnBrk="1" hangingPunct="1">
              <a:defRPr/>
            </a:pPr>
            <a:r>
              <a:rPr lang="zh-CN" altLang="en-US">
                <a:solidFill>
                  <a:srgbClr val="FF0000"/>
                </a:solidFill>
                <a:effectLst>
                  <a:outerShdw blurRad="38100" dist="38100" dir="2700000" algn="tl">
                    <a:srgbClr val="000000"/>
                  </a:outerShdw>
                </a:effectLst>
                <a:latin typeface="Arial" charset="0"/>
                <a:ea typeface="黑体" pitchFamily="2" charset="-122"/>
              </a:rPr>
              <a:t>结果</a:t>
            </a:r>
          </a:p>
        </p:txBody>
      </p:sp>
      <p:sp>
        <p:nvSpPr>
          <p:cNvPr id="130053" name="AutoShape 5"/>
          <p:cNvSpPr>
            <a:spLocks noChangeArrowheads="1"/>
          </p:cNvSpPr>
          <p:nvPr/>
        </p:nvSpPr>
        <p:spPr bwMode="auto">
          <a:xfrm>
            <a:off x="6300788" y="2206625"/>
            <a:ext cx="1223962" cy="503238"/>
          </a:xfrm>
          <a:prstGeom prst="rightArrow">
            <a:avLst>
              <a:gd name="adj1" fmla="val 50000"/>
              <a:gd name="adj2" fmla="val 6080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4" name="AutoShape 6"/>
          <p:cNvSpPr>
            <a:spLocks noChangeArrowheads="1"/>
          </p:cNvSpPr>
          <p:nvPr/>
        </p:nvSpPr>
        <p:spPr bwMode="auto">
          <a:xfrm>
            <a:off x="1981200" y="2925763"/>
            <a:ext cx="5976938" cy="865187"/>
          </a:xfrm>
          <a:prstGeom prst="curvedUpArrow">
            <a:avLst>
              <a:gd name="adj1" fmla="val 61727"/>
              <a:gd name="adj2" fmla="val 19605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5" name="AutoShape 7"/>
          <p:cNvSpPr>
            <a:spLocks noChangeArrowheads="1"/>
          </p:cNvSpPr>
          <p:nvPr/>
        </p:nvSpPr>
        <p:spPr bwMode="auto">
          <a:xfrm>
            <a:off x="1981200" y="1630363"/>
            <a:ext cx="2519363" cy="360362"/>
          </a:xfrm>
          <a:prstGeom prst="curvedDownArrow">
            <a:avLst>
              <a:gd name="adj1" fmla="val 139824"/>
              <a:gd name="adj2" fmla="val 27964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6" name="Text Box 8"/>
          <p:cNvSpPr txBox="1">
            <a:spLocks noChangeArrowheads="1"/>
          </p:cNvSpPr>
          <p:nvPr/>
        </p:nvSpPr>
        <p:spPr bwMode="auto">
          <a:xfrm>
            <a:off x="1835150" y="1196975"/>
            <a:ext cx="295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a:solidFill>
                  <a:schemeClr val="tx2"/>
                </a:solidFill>
                <a:effectLst>
                  <a:outerShdw blurRad="38100" dist="38100" dir="2700000" algn="tl">
                    <a:srgbClr val="C0C0C0"/>
                  </a:outerShdw>
                </a:effectLst>
                <a:latin typeface="Arial" charset="0"/>
                <a:ea typeface="黑体" pitchFamily="2" charset="-122"/>
              </a:rPr>
              <a:t>编译、汇编、链接</a:t>
            </a:r>
          </a:p>
        </p:txBody>
      </p:sp>
      <p:sp>
        <p:nvSpPr>
          <p:cNvPr id="130057" name="Text Box 9"/>
          <p:cNvSpPr txBox="1">
            <a:spLocks noChangeArrowheads="1"/>
          </p:cNvSpPr>
          <p:nvPr/>
        </p:nvSpPr>
        <p:spPr bwMode="auto">
          <a:xfrm>
            <a:off x="3852863" y="3351213"/>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a:solidFill>
                  <a:schemeClr val="tx2"/>
                </a:solidFill>
                <a:effectLst>
                  <a:outerShdw blurRad="38100" dist="38100" dir="2700000" algn="tl">
                    <a:srgbClr val="C0C0C0"/>
                  </a:outerShdw>
                </a:effectLst>
                <a:latin typeface="Arial" charset="0"/>
                <a:ea typeface="黑体" pitchFamily="2" charset="-122"/>
              </a:rPr>
              <a:t>解释</a:t>
            </a:r>
          </a:p>
        </p:txBody>
      </p:sp>
      <p:sp>
        <p:nvSpPr>
          <p:cNvPr id="51211" name="Rectangle 13"/>
          <p:cNvSpPr>
            <a:spLocks noGrp="1" noChangeArrowheads="1"/>
          </p:cNvSpPr>
          <p:nvPr>
            <p:ph type="title"/>
          </p:nvPr>
        </p:nvSpPr>
        <p:spPr/>
        <p:txBody>
          <a:bodyPr/>
          <a:lstStyle/>
          <a:p>
            <a:pPr eaLnBrk="1" hangingPunct="1"/>
            <a:r>
              <a:rPr lang="zh-CN" altLang="en-US" smtClean="0"/>
              <a:t>计算机运行程序的过程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to="" calcmode="lin" valueType="num">
                                      <p:cBhvr>
                                        <p:cTn id="7" dur="1" fill="hold"/>
                                        <p:tgtEl>
                                          <p:spTgt spid="13005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30051"/>
                                        </p:tgtEl>
                                        <p:attrNameLst>
                                          <p:attrName>style.visibility</p:attrName>
                                        </p:attrNameLst>
                                      </p:cBhvr>
                                      <p:to>
                                        <p:strVal val="visible"/>
                                      </p:to>
                                    </p:set>
                                    <p:anim to="" calcmode="lin" valueType="num">
                                      <p:cBhvr>
                                        <p:cTn id="10" dur="1" fill="hold"/>
                                        <p:tgtEl>
                                          <p:spTgt spid="13005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30052"/>
                                        </p:tgtEl>
                                        <p:attrNameLst>
                                          <p:attrName>style.visibility</p:attrName>
                                        </p:attrNameLst>
                                      </p:cBhvr>
                                      <p:to>
                                        <p:strVal val="visible"/>
                                      </p:to>
                                    </p:set>
                                    <p:anim to="" calcmode="lin" valueType="num">
                                      <p:cBhvr>
                                        <p:cTn id="13" dur="1" fill="hold"/>
                                        <p:tgtEl>
                                          <p:spTgt spid="130052"/>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30056"/>
                                        </p:tgtEl>
                                        <p:attrNameLst>
                                          <p:attrName>style.visibility</p:attrName>
                                        </p:attrNameLst>
                                      </p:cBhvr>
                                      <p:to>
                                        <p:strVal val="visible"/>
                                      </p:to>
                                    </p:set>
                                    <p:anim to="" calcmode="lin" valueType="num">
                                      <p:cBhvr>
                                        <p:cTn id="18" dur="1" fill="hold"/>
                                        <p:tgtEl>
                                          <p:spTgt spid="130056"/>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30055"/>
                                        </p:tgtEl>
                                        <p:attrNameLst>
                                          <p:attrName>style.visibility</p:attrName>
                                        </p:attrNameLst>
                                      </p:cBhvr>
                                      <p:to>
                                        <p:strVal val="visible"/>
                                      </p:to>
                                    </p:set>
                                    <p:anim to="" calcmode="lin" valueType="num">
                                      <p:cBhvr>
                                        <p:cTn id="21" dur="1" fill="hold"/>
                                        <p:tgtEl>
                                          <p:spTgt spid="130055"/>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30053"/>
                                        </p:tgtEl>
                                        <p:attrNameLst>
                                          <p:attrName>style.visibility</p:attrName>
                                        </p:attrNameLst>
                                      </p:cBhvr>
                                      <p:to>
                                        <p:strVal val="visible"/>
                                      </p:to>
                                    </p:set>
                                    <p:anim to="" calcmode="lin" valueType="num">
                                      <p:cBhvr>
                                        <p:cTn id="26" dur="1" fill="hold"/>
                                        <p:tgtEl>
                                          <p:spTgt spid="130053"/>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130054"/>
                                        </p:tgtEl>
                                        <p:attrNameLst>
                                          <p:attrName>style.visibility</p:attrName>
                                        </p:attrNameLst>
                                      </p:cBhvr>
                                      <p:to>
                                        <p:strVal val="visible"/>
                                      </p:to>
                                    </p:set>
                                    <p:anim to="" calcmode="lin" valueType="num">
                                      <p:cBhvr>
                                        <p:cTn id="31" dur="1" fill="hold"/>
                                        <p:tgtEl>
                                          <p:spTgt spid="130054"/>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130057"/>
                                        </p:tgtEl>
                                        <p:attrNameLst>
                                          <p:attrName>style.visibility</p:attrName>
                                        </p:attrNameLst>
                                      </p:cBhvr>
                                      <p:to>
                                        <p:strVal val="visible"/>
                                      </p:to>
                                    </p:set>
                                    <p:anim to="" calcmode="lin" valueType="num">
                                      <p:cBhvr>
                                        <p:cTn id="34" dur="1" fill="hold"/>
                                        <p:tgtEl>
                                          <p:spTgt spid="1300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nimBg="1"/>
      <p:bldP spid="130051" grpId="0" animBg="1"/>
      <p:bldP spid="130052" grpId="0" animBg="1"/>
      <p:bldP spid="130053" grpId="0" animBg="1"/>
      <p:bldP spid="130054" grpId="0" animBg="1"/>
      <p:bldP spid="130055" grpId="0" animBg="1"/>
      <p:bldP spid="130056" grpId="0"/>
      <p:bldP spid="13005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EFCA8FF-54FC-4557-955E-89E0B17B2EA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2227" name="Rectangle 10"/>
          <p:cNvSpPr>
            <a:spLocks noGrp="1" noChangeArrowheads="1"/>
          </p:cNvSpPr>
          <p:nvPr>
            <p:ph type="title"/>
          </p:nvPr>
        </p:nvSpPr>
        <p:spPr/>
        <p:txBody>
          <a:bodyPr/>
          <a:lstStyle/>
          <a:p>
            <a:pPr eaLnBrk="1" hangingPunct="1"/>
            <a:r>
              <a:rPr lang="zh-CN" altLang="en-US" smtClean="0"/>
              <a:t>计算机运行程序的过程</a:t>
            </a:r>
          </a:p>
        </p:txBody>
      </p:sp>
      <p:sp>
        <p:nvSpPr>
          <p:cNvPr id="190476" name="Text Box 12"/>
          <p:cNvSpPr txBox="1">
            <a:spLocks noChangeArrowheads="1"/>
          </p:cNvSpPr>
          <p:nvPr/>
        </p:nvSpPr>
        <p:spPr bwMode="gray">
          <a:xfrm>
            <a:off x="323850" y="1125538"/>
            <a:ext cx="3492500" cy="1552575"/>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C</a:t>
            </a:r>
            <a:r>
              <a:rPr lang="zh-CN" altLang="en-US" sz="2400"/>
              <a:t>语言程序：</a:t>
            </a:r>
          </a:p>
          <a:p>
            <a:pPr>
              <a:spcBef>
                <a:spcPct val="0"/>
              </a:spcBef>
              <a:buClrTx/>
              <a:buFontTx/>
              <a:buNone/>
            </a:pPr>
            <a:r>
              <a:rPr lang="en-US" altLang="zh-CN" sz="2400"/>
              <a:t>Int i,a[100],sum=0;</a:t>
            </a:r>
          </a:p>
          <a:p>
            <a:pPr>
              <a:spcBef>
                <a:spcPct val="0"/>
              </a:spcBef>
              <a:buClrTx/>
              <a:buFontTx/>
              <a:buNone/>
            </a:pPr>
            <a:r>
              <a:rPr lang="en-US" altLang="zh-CN" sz="2400"/>
              <a:t>For </a:t>
            </a:r>
            <a:r>
              <a:rPr lang="zh-CN" altLang="en-US" sz="2400"/>
              <a:t>（</a:t>
            </a:r>
            <a:r>
              <a:rPr lang="en-US" altLang="zh-CN" sz="2400"/>
              <a:t>i=0;i&lt;=99;i++</a:t>
            </a:r>
            <a:r>
              <a:rPr lang="zh-CN" altLang="en-US" sz="2400"/>
              <a:t>）</a:t>
            </a:r>
          </a:p>
          <a:p>
            <a:pPr>
              <a:spcBef>
                <a:spcPct val="0"/>
              </a:spcBef>
              <a:buClrTx/>
              <a:buFontTx/>
              <a:buNone/>
            </a:pPr>
            <a:r>
              <a:rPr lang="zh-CN" altLang="en-US" sz="2400"/>
              <a:t>   </a:t>
            </a:r>
            <a:r>
              <a:rPr lang="en-US" altLang="zh-CN" sz="2400"/>
              <a:t>sum+=a[i];</a:t>
            </a:r>
          </a:p>
        </p:txBody>
      </p:sp>
      <p:sp>
        <p:nvSpPr>
          <p:cNvPr id="190477" name="Text Box 13"/>
          <p:cNvSpPr txBox="1">
            <a:spLocks noChangeArrowheads="1"/>
          </p:cNvSpPr>
          <p:nvPr/>
        </p:nvSpPr>
        <p:spPr bwMode="gray">
          <a:xfrm>
            <a:off x="4860925" y="1052513"/>
            <a:ext cx="4032250" cy="337820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ym typeface="Wingdings" panose="05000000000000000000" pitchFamily="2" charset="2"/>
              </a:rPr>
              <a:t>80X86</a:t>
            </a:r>
            <a:r>
              <a:rPr lang="zh-CN" altLang="en-US" sz="2400"/>
              <a:t>汇编语言程序</a:t>
            </a:r>
            <a:r>
              <a:rPr lang="zh-CN" altLang="en-US" sz="2400">
                <a:sym typeface="Wingdings" panose="05000000000000000000" pitchFamily="2" charset="2"/>
              </a:rPr>
              <a:t>：</a:t>
            </a:r>
            <a:endParaRPr lang="zh-CN" altLang="en-US" sz="2400"/>
          </a:p>
          <a:p>
            <a:pPr>
              <a:spcBef>
                <a:spcPct val="0"/>
              </a:spcBef>
              <a:buClrTx/>
              <a:buFontTx/>
              <a:buNone/>
            </a:pPr>
            <a:r>
              <a:rPr lang="en-US" altLang="zh-CN" sz="2400"/>
              <a:t>.data</a:t>
            </a:r>
          </a:p>
          <a:p>
            <a:pPr>
              <a:spcBef>
                <a:spcPct val="0"/>
              </a:spcBef>
              <a:buClrTx/>
              <a:buFontTx/>
              <a:buNone/>
            </a:pPr>
            <a:r>
              <a:rPr lang="en-US" altLang="zh-CN" sz="2400"/>
              <a:t>  a  DD 1,2,3</a:t>
            </a:r>
            <a:r>
              <a:rPr lang="en-US" altLang="zh-CN" sz="2400">
                <a:latin typeface="Arial" panose="020B0604020202020204" pitchFamily="34" charset="0"/>
              </a:rPr>
              <a:t>…</a:t>
            </a:r>
            <a:r>
              <a:rPr lang="en-US" altLang="zh-CN" sz="2400"/>
              <a:t>;100</a:t>
            </a:r>
            <a:r>
              <a:rPr lang="zh-CN" altLang="en-US" sz="2400"/>
              <a:t>个数据</a:t>
            </a:r>
          </a:p>
          <a:p>
            <a:pPr>
              <a:spcBef>
                <a:spcPct val="0"/>
              </a:spcBef>
              <a:buClrTx/>
              <a:buFontTx/>
              <a:buNone/>
            </a:pPr>
            <a:r>
              <a:rPr lang="zh-CN" altLang="en-US" sz="2400"/>
              <a:t>  </a:t>
            </a:r>
            <a:r>
              <a:rPr lang="en-US" altLang="zh-CN" sz="2400"/>
              <a:t>sum DD 0</a:t>
            </a:r>
          </a:p>
          <a:p>
            <a:pPr>
              <a:spcBef>
                <a:spcPct val="0"/>
              </a:spcBef>
              <a:buClrTx/>
              <a:buFontTx/>
              <a:buNone/>
            </a:pPr>
            <a:r>
              <a:rPr lang="en-US" altLang="zh-CN" sz="2400"/>
              <a:t>.code</a:t>
            </a:r>
          </a:p>
          <a:p>
            <a:pPr>
              <a:spcBef>
                <a:spcPct val="0"/>
              </a:spcBef>
              <a:buClrTx/>
              <a:buFontTx/>
              <a:buNone/>
            </a:pPr>
            <a:r>
              <a:rPr lang="en-US" altLang="zh-CN" sz="2400"/>
              <a:t>   mov cx,99</a:t>
            </a:r>
          </a:p>
          <a:p>
            <a:pPr>
              <a:spcBef>
                <a:spcPct val="0"/>
              </a:spcBef>
              <a:buClrTx/>
              <a:buFontTx/>
              <a:buNone/>
            </a:pPr>
            <a:r>
              <a:rPr lang="en-US" altLang="zh-CN" sz="2400"/>
              <a:t> L:add sum,a[cx]</a:t>
            </a:r>
          </a:p>
          <a:p>
            <a:pPr>
              <a:spcBef>
                <a:spcPct val="0"/>
              </a:spcBef>
              <a:buClrTx/>
              <a:buFontTx/>
              <a:buNone/>
            </a:pPr>
            <a:r>
              <a:rPr lang="en-US" altLang="zh-CN" sz="2400"/>
              <a:t>   Loop L</a:t>
            </a:r>
          </a:p>
          <a:p>
            <a:pPr>
              <a:spcBef>
                <a:spcPct val="0"/>
              </a:spcBef>
              <a:buClrTx/>
              <a:buFontTx/>
              <a:buNone/>
            </a:pPr>
            <a:r>
              <a:rPr lang="en-US" altLang="zh-CN" sz="2400"/>
              <a:t>   add sum,a[0] </a:t>
            </a:r>
          </a:p>
        </p:txBody>
      </p:sp>
      <p:sp>
        <p:nvSpPr>
          <p:cNvPr id="190478" name="Text Box 14"/>
          <p:cNvSpPr txBox="1">
            <a:spLocks noChangeArrowheads="1"/>
          </p:cNvSpPr>
          <p:nvPr/>
        </p:nvSpPr>
        <p:spPr bwMode="gray">
          <a:xfrm>
            <a:off x="1116013" y="4437063"/>
            <a:ext cx="2592387" cy="1552575"/>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a:t>机器语言程序：</a:t>
            </a:r>
          </a:p>
          <a:p>
            <a:pPr>
              <a:spcBef>
                <a:spcPct val="0"/>
              </a:spcBef>
              <a:buClrTx/>
              <a:buFontTx/>
              <a:buNone/>
            </a:pPr>
            <a:r>
              <a:rPr lang="en-US" altLang="zh-CN" sz="2400"/>
              <a:t>10110111</a:t>
            </a:r>
          </a:p>
          <a:p>
            <a:pPr>
              <a:spcBef>
                <a:spcPct val="0"/>
              </a:spcBef>
              <a:buClrTx/>
              <a:buFontTx/>
              <a:buNone/>
            </a:pPr>
            <a:r>
              <a:rPr lang="en-US" altLang="zh-CN" sz="2400">
                <a:latin typeface="Arial" panose="020B0604020202020204" pitchFamily="34" charset="0"/>
              </a:rPr>
              <a:t>……</a:t>
            </a:r>
            <a:endParaRPr lang="en-US" altLang="zh-CN" sz="2400"/>
          </a:p>
          <a:p>
            <a:pPr>
              <a:spcBef>
                <a:spcPct val="0"/>
              </a:spcBef>
              <a:buClrTx/>
              <a:buFontTx/>
              <a:buNone/>
            </a:pPr>
            <a:r>
              <a:rPr lang="en-US" altLang="zh-CN" sz="2400">
                <a:latin typeface="Arial" panose="020B0604020202020204" pitchFamily="34" charset="0"/>
              </a:rPr>
              <a:t>……</a:t>
            </a:r>
            <a:endParaRPr lang="en-US" altLang="zh-CN" sz="2400"/>
          </a:p>
        </p:txBody>
      </p:sp>
      <p:sp>
        <p:nvSpPr>
          <p:cNvPr id="190479" name="AutoShape 15"/>
          <p:cNvSpPr>
            <a:spLocks noChangeArrowheads="1"/>
          </p:cNvSpPr>
          <p:nvPr/>
        </p:nvSpPr>
        <p:spPr bwMode="gray">
          <a:xfrm>
            <a:off x="1835150" y="2781300"/>
            <a:ext cx="576263" cy="1584325"/>
          </a:xfrm>
          <a:prstGeom prst="downArrow">
            <a:avLst>
              <a:gd name="adj1" fmla="val 50000"/>
              <a:gd name="adj2" fmla="val 68733"/>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0480" name="AutoShape 16"/>
          <p:cNvSpPr>
            <a:spLocks noChangeArrowheads="1"/>
          </p:cNvSpPr>
          <p:nvPr/>
        </p:nvSpPr>
        <p:spPr bwMode="gray">
          <a:xfrm rot="4057094">
            <a:off x="3762375" y="2770188"/>
            <a:ext cx="576263" cy="2160587"/>
          </a:xfrm>
          <a:prstGeom prst="downArrow">
            <a:avLst>
              <a:gd name="adj1" fmla="val 50000"/>
              <a:gd name="adj2" fmla="val 93733"/>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0481" name="AutoShape 17"/>
          <p:cNvSpPr>
            <a:spLocks noChangeArrowheads="1"/>
          </p:cNvSpPr>
          <p:nvPr/>
        </p:nvSpPr>
        <p:spPr bwMode="gray">
          <a:xfrm rot="-5400000">
            <a:off x="3816351" y="728662"/>
            <a:ext cx="576262" cy="1655763"/>
          </a:xfrm>
          <a:prstGeom prst="downArrow">
            <a:avLst>
              <a:gd name="adj1" fmla="val 50000"/>
              <a:gd name="adj2" fmla="val 71832"/>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0482" name="Text Box 18"/>
          <p:cNvSpPr txBox="1">
            <a:spLocks noChangeArrowheads="1"/>
          </p:cNvSpPr>
          <p:nvPr/>
        </p:nvSpPr>
        <p:spPr bwMode="gray">
          <a:xfrm>
            <a:off x="468313" y="306863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编译、链接</a:t>
            </a:r>
          </a:p>
        </p:txBody>
      </p:sp>
      <p:sp>
        <p:nvSpPr>
          <p:cNvPr id="190483" name="Text Box 19"/>
          <p:cNvSpPr txBox="1">
            <a:spLocks noChangeArrowheads="1"/>
          </p:cNvSpPr>
          <p:nvPr/>
        </p:nvSpPr>
        <p:spPr bwMode="gray">
          <a:xfrm>
            <a:off x="2771775" y="342900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汇编、链接</a:t>
            </a:r>
          </a:p>
        </p:txBody>
      </p:sp>
      <p:sp>
        <p:nvSpPr>
          <p:cNvPr id="190484" name="Text Box 20"/>
          <p:cNvSpPr txBox="1">
            <a:spLocks noChangeArrowheads="1"/>
          </p:cNvSpPr>
          <p:nvPr/>
        </p:nvSpPr>
        <p:spPr bwMode="gray">
          <a:xfrm>
            <a:off x="5435600" y="5157788"/>
            <a:ext cx="1944688" cy="4572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CPU</a:t>
            </a:r>
            <a:r>
              <a:rPr lang="zh-CN" altLang="en-US" sz="2400"/>
              <a:t>（硬件）</a:t>
            </a:r>
          </a:p>
        </p:txBody>
      </p:sp>
      <p:sp>
        <p:nvSpPr>
          <p:cNvPr id="190485" name="AutoShape 21"/>
          <p:cNvSpPr>
            <a:spLocks noChangeArrowheads="1"/>
          </p:cNvSpPr>
          <p:nvPr/>
        </p:nvSpPr>
        <p:spPr bwMode="gray">
          <a:xfrm rot="-5400000">
            <a:off x="4283869" y="4509294"/>
            <a:ext cx="576262" cy="1727200"/>
          </a:xfrm>
          <a:prstGeom prst="downArrow">
            <a:avLst>
              <a:gd name="adj1" fmla="val 50000"/>
              <a:gd name="adj2" fmla="val 74931"/>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0486" name="Text Box 22"/>
          <p:cNvSpPr txBox="1">
            <a:spLocks noChangeArrowheads="1"/>
          </p:cNvSpPr>
          <p:nvPr/>
        </p:nvSpPr>
        <p:spPr bwMode="gray">
          <a:xfrm>
            <a:off x="4284663" y="486886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执行</a:t>
            </a:r>
          </a:p>
        </p:txBody>
      </p:sp>
      <p:sp>
        <p:nvSpPr>
          <p:cNvPr id="190487" name="Text Box 23"/>
          <p:cNvSpPr txBox="1">
            <a:spLocks noChangeArrowheads="1"/>
          </p:cNvSpPr>
          <p:nvPr/>
        </p:nvSpPr>
        <p:spPr bwMode="gray">
          <a:xfrm>
            <a:off x="3708400" y="1484313"/>
            <a:ext cx="1296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中间代码生成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0476"/>
                                        </p:tgtEl>
                                        <p:attrNameLst>
                                          <p:attrName>style.visibility</p:attrName>
                                        </p:attrNameLst>
                                      </p:cBhvr>
                                      <p:to>
                                        <p:strVal val="visible"/>
                                      </p:to>
                                    </p:set>
                                    <p:anim to="" calcmode="lin" valueType="num">
                                      <p:cBhvr>
                                        <p:cTn id="7" dur="1" fill="hold"/>
                                        <p:tgtEl>
                                          <p:spTgt spid="19047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0477"/>
                                        </p:tgtEl>
                                        <p:attrNameLst>
                                          <p:attrName>style.visibility</p:attrName>
                                        </p:attrNameLst>
                                      </p:cBhvr>
                                      <p:to>
                                        <p:strVal val="visible"/>
                                      </p:to>
                                    </p:set>
                                    <p:anim to="" calcmode="lin" valueType="num">
                                      <p:cBhvr>
                                        <p:cTn id="12" dur="1" fill="hold"/>
                                        <p:tgtEl>
                                          <p:spTgt spid="19047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0478"/>
                                        </p:tgtEl>
                                        <p:attrNameLst>
                                          <p:attrName>style.visibility</p:attrName>
                                        </p:attrNameLst>
                                      </p:cBhvr>
                                      <p:to>
                                        <p:strVal val="visible"/>
                                      </p:to>
                                    </p:set>
                                    <p:anim to="" calcmode="lin" valueType="num">
                                      <p:cBhvr>
                                        <p:cTn id="17" dur="1" fill="hold"/>
                                        <p:tgtEl>
                                          <p:spTgt spid="19047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0479"/>
                                        </p:tgtEl>
                                        <p:attrNameLst>
                                          <p:attrName>style.visibility</p:attrName>
                                        </p:attrNameLst>
                                      </p:cBhvr>
                                      <p:to>
                                        <p:strVal val="visible"/>
                                      </p:to>
                                    </p:set>
                                    <p:anim to="" calcmode="lin" valueType="num">
                                      <p:cBhvr>
                                        <p:cTn id="22" dur="1" fill="hold"/>
                                        <p:tgtEl>
                                          <p:spTgt spid="190479"/>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90480"/>
                                        </p:tgtEl>
                                        <p:attrNameLst>
                                          <p:attrName>style.visibility</p:attrName>
                                        </p:attrNameLst>
                                      </p:cBhvr>
                                      <p:to>
                                        <p:strVal val="visible"/>
                                      </p:to>
                                    </p:set>
                                    <p:anim to="" calcmode="lin" valueType="num">
                                      <p:cBhvr>
                                        <p:cTn id="25" dur="1" fill="hold"/>
                                        <p:tgtEl>
                                          <p:spTgt spid="190480"/>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90482"/>
                                        </p:tgtEl>
                                        <p:attrNameLst>
                                          <p:attrName>style.visibility</p:attrName>
                                        </p:attrNameLst>
                                      </p:cBhvr>
                                      <p:to>
                                        <p:strVal val="visible"/>
                                      </p:to>
                                    </p:set>
                                    <p:anim to="" calcmode="lin" valueType="num">
                                      <p:cBhvr>
                                        <p:cTn id="28" dur="1" fill="hold"/>
                                        <p:tgtEl>
                                          <p:spTgt spid="190482"/>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190483"/>
                                        </p:tgtEl>
                                        <p:attrNameLst>
                                          <p:attrName>style.visibility</p:attrName>
                                        </p:attrNameLst>
                                      </p:cBhvr>
                                      <p:to>
                                        <p:strVal val="visible"/>
                                      </p:to>
                                    </p:set>
                                    <p:anim to="" calcmode="lin" valueType="num">
                                      <p:cBhvr>
                                        <p:cTn id="31" dur="1" fill="hold"/>
                                        <p:tgtEl>
                                          <p:spTgt spid="190483"/>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190481"/>
                                        </p:tgtEl>
                                        <p:attrNameLst>
                                          <p:attrName>style.visibility</p:attrName>
                                        </p:attrNameLst>
                                      </p:cBhvr>
                                      <p:to>
                                        <p:strVal val="visible"/>
                                      </p:to>
                                    </p:set>
                                    <p:anim to="" calcmode="lin" valueType="num">
                                      <p:cBhvr>
                                        <p:cTn id="36" dur="1" fill="hold"/>
                                        <p:tgtEl>
                                          <p:spTgt spid="190481"/>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190487"/>
                                        </p:tgtEl>
                                        <p:attrNameLst>
                                          <p:attrName>style.visibility</p:attrName>
                                        </p:attrNameLst>
                                      </p:cBhvr>
                                      <p:to>
                                        <p:strVal val="visible"/>
                                      </p:to>
                                    </p:set>
                                    <p:anim to="" calcmode="lin" valueType="num">
                                      <p:cBhvr>
                                        <p:cTn id="39" dur="1" fill="hold"/>
                                        <p:tgtEl>
                                          <p:spTgt spid="190487"/>
                                        </p:tgtEl>
                                        <p:attrNameLst>
                                          <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4" presetClass="entr" presetSubtype="0" fill="hold" grpId="0" nodeType="clickEffect">
                                  <p:stCondLst>
                                    <p:cond delay="0"/>
                                  </p:stCondLst>
                                  <p:childTnLst>
                                    <p:set>
                                      <p:cBhvr>
                                        <p:cTn id="43" dur="1" fill="hold">
                                          <p:stCondLst>
                                            <p:cond delay="0"/>
                                          </p:stCondLst>
                                        </p:cTn>
                                        <p:tgtEl>
                                          <p:spTgt spid="190484"/>
                                        </p:tgtEl>
                                        <p:attrNameLst>
                                          <p:attrName>style.visibility</p:attrName>
                                        </p:attrNameLst>
                                      </p:cBhvr>
                                      <p:to>
                                        <p:strVal val="visible"/>
                                      </p:to>
                                    </p:set>
                                    <p:anim to="" calcmode="lin" valueType="num">
                                      <p:cBhvr>
                                        <p:cTn id="44" dur="1" fill="hold"/>
                                        <p:tgtEl>
                                          <p:spTgt spid="190484"/>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90485"/>
                                        </p:tgtEl>
                                        <p:attrNameLst>
                                          <p:attrName>style.visibility</p:attrName>
                                        </p:attrNameLst>
                                      </p:cBhvr>
                                      <p:to>
                                        <p:strVal val="visible"/>
                                      </p:to>
                                    </p:set>
                                    <p:anim to="" calcmode="lin" valueType="num">
                                      <p:cBhvr>
                                        <p:cTn id="47" dur="1" fill="hold"/>
                                        <p:tgtEl>
                                          <p:spTgt spid="190485"/>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90486"/>
                                        </p:tgtEl>
                                        <p:attrNameLst>
                                          <p:attrName>style.visibility</p:attrName>
                                        </p:attrNameLst>
                                      </p:cBhvr>
                                      <p:to>
                                        <p:strVal val="visible"/>
                                      </p:to>
                                    </p:set>
                                    <p:anim to="" calcmode="lin" valueType="num">
                                      <p:cBhvr>
                                        <p:cTn id="50" dur="1" fill="hold"/>
                                        <p:tgtEl>
                                          <p:spTgt spid="1904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6" grpId="0" animBg="1"/>
      <p:bldP spid="190477" grpId="0" animBg="1"/>
      <p:bldP spid="190478" grpId="0" animBg="1"/>
      <p:bldP spid="190479" grpId="0" animBg="1"/>
      <p:bldP spid="190480" grpId="0" animBg="1"/>
      <p:bldP spid="190481" grpId="0" animBg="1"/>
      <p:bldP spid="190482" grpId="0"/>
      <p:bldP spid="190483" grpId="0"/>
      <p:bldP spid="190484" grpId="0" animBg="1"/>
      <p:bldP spid="190485" grpId="0" animBg="1"/>
      <p:bldP spid="190486" grpId="0"/>
      <p:bldP spid="19048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9C09CB4-0312-4BFA-81ED-A6018F12810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3251" name="Rectangle 2"/>
          <p:cNvSpPr>
            <a:spLocks noGrp="1" noChangeArrowheads="1"/>
          </p:cNvSpPr>
          <p:nvPr>
            <p:ph type="title"/>
          </p:nvPr>
        </p:nvSpPr>
        <p:spPr/>
        <p:txBody>
          <a:bodyPr/>
          <a:lstStyle/>
          <a:p>
            <a:pPr eaLnBrk="1" hangingPunct="1"/>
            <a:r>
              <a:rPr lang="zh-CN" altLang="en-US" smtClean="0"/>
              <a:t>计算机运行程序的过程</a:t>
            </a:r>
          </a:p>
        </p:txBody>
      </p:sp>
      <p:pic>
        <p:nvPicPr>
          <p:cNvPr id="199683" name="Picture 3"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3203575" y="62372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4" name="Text Box 4"/>
          <p:cNvSpPr txBox="1">
            <a:spLocks noChangeArrowheads="1"/>
          </p:cNvSpPr>
          <p:nvPr/>
        </p:nvSpPr>
        <p:spPr bwMode="gray">
          <a:xfrm>
            <a:off x="323850" y="1125538"/>
            <a:ext cx="3492500" cy="1552575"/>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C</a:t>
            </a:r>
            <a:r>
              <a:rPr lang="zh-CN" altLang="en-US" sz="2400"/>
              <a:t>语言程序：</a:t>
            </a:r>
          </a:p>
          <a:p>
            <a:pPr>
              <a:spcBef>
                <a:spcPct val="0"/>
              </a:spcBef>
              <a:buClrTx/>
              <a:buFontTx/>
              <a:buNone/>
            </a:pPr>
            <a:r>
              <a:rPr lang="en-US" altLang="zh-CN" sz="2400"/>
              <a:t>Int i,a[100],sum=0;</a:t>
            </a:r>
          </a:p>
          <a:p>
            <a:pPr>
              <a:spcBef>
                <a:spcPct val="0"/>
              </a:spcBef>
              <a:buClrTx/>
              <a:buFontTx/>
              <a:buNone/>
            </a:pPr>
            <a:r>
              <a:rPr lang="en-US" altLang="zh-CN" sz="2400"/>
              <a:t>For </a:t>
            </a:r>
            <a:r>
              <a:rPr lang="zh-CN" altLang="en-US" sz="2400"/>
              <a:t>（</a:t>
            </a:r>
            <a:r>
              <a:rPr lang="en-US" altLang="zh-CN" sz="2400"/>
              <a:t>i=0;i&lt;=99;i++</a:t>
            </a:r>
            <a:r>
              <a:rPr lang="zh-CN" altLang="en-US" sz="2400"/>
              <a:t>）</a:t>
            </a:r>
          </a:p>
          <a:p>
            <a:pPr>
              <a:spcBef>
                <a:spcPct val="0"/>
              </a:spcBef>
              <a:buClrTx/>
              <a:buFontTx/>
              <a:buNone/>
            </a:pPr>
            <a:r>
              <a:rPr lang="zh-CN" altLang="en-US" sz="2400"/>
              <a:t>   </a:t>
            </a:r>
            <a:r>
              <a:rPr lang="en-US" altLang="zh-CN" sz="2400"/>
              <a:t>sum+=a[i];</a:t>
            </a:r>
          </a:p>
        </p:txBody>
      </p:sp>
      <p:sp>
        <p:nvSpPr>
          <p:cNvPr id="199685" name="Text Box 5"/>
          <p:cNvSpPr txBox="1">
            <a:spLocks noChangeArrowheads="1"/>
          </p:cNvSpPr>
          <p:nvPr/>
        </p:nvSpPr>
        <p:spPr bwMode="gray">
          <a:xfrm>
            <a:off x="4860925" y="1052513"/>
            <a:ext cx="4103688" cy="3743325"/>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MIPS</a:t>
            </a:r>
            <a:r>
              <a:rPr lang="zh-CN" altLang="en-US" sz="2400"/>
              <a:t>汇编语言程序：</a:t>
            </a:r>
          </a:p>
          <a:p>
            <a:pPr>
              <a:spcBef>
                <a:spcPct val="0"/>
              </a:spcBef>
              <a:buClrTx/>
              <a:buFontTx/>
              <a:buNone/>
            </a:pPr>
            <a:r>
              <a:rPr lang="zh-CN" altLang="en-US" sz="2400"/>
              <a:t>   </a:t>
            </a:r>
            <a:r>
              <a:rPr lang="en-US" altLang="zh-CN" sz="2400"/>
              <a:t>move $s1,$zero //i</a:t>
            </a:r>
          </a:p>
          <a:p>
            <a:pPr>
              <a:spcBef>
                <a:spcPct val="0"/>
              </a:spcBef>
              <a:buClrTx/>
              <a:buFontTx/>
              <a:buNone/>
            </a:pPr>
            <a:r>
              <a:rPr lang="en-US" altLang="zh-CN" sz="2400"/>
              <a:t>   move $s0,$zero //sum</a:t>
            </a:r>
          </a:p>
          <a:p>
            <a:pPr>
              <a:spcBef>
                <a:spcPct val="0"/>
              </a:spcBef>
              <a:buClrTx/>
              <a:buFontTx/>
              <a:buNone/>
            </a:pPr>
            <a:r>
              <a:rPr lang="en-US" altLang="zh-CN" sz="2400"/>
              <a:t>L1:sll $t1,$s1,2  //i*4</a:t>
            </a:r>
          </a:p>
          <a:p>
            <a:pPr>
              <a:spcBef>
                <a:spcPct val="0"/>
              </a:spcBef>
              <a:buClrTx/>
              <a:buFontTx/>
              <a:buNone/>
            </a:pPr>
            <a:r>
              <a:rPr lang="en-US" altLang="zh-CN" sz="2400"/>
              <a:t>   add $t2,$a0,$t1//&amp;a[i]</a:t>
            </a:r>
          </a:p>
          <a:p>
            <a:pPr>
              <a:spcBef>
                <a:spcPct val="0"/>
              </a:spcBef>
              <a:buClrTx/>
              <a:buFontTx/>
              <a:buNone/>
            </a:pPr>
            <a:r>
              <a:rPr lang="en-US" altLang="zh-CN" sz="2400"/>
              <a:t>   lw $t3,0(t2)   //a[i]</a:t>
            </a:r>
          </a:p>
          <a:p>
            <a:pPr>
              <a:spcBef>
                <a:spcPct val="0"/>
              </a:spcBef>
              <a:buClrTx/>
              <a:buFontTx/>
              <a:buNone/>
            </a:pPr>
            <a:r>
              <a:rPr lang="en-US" altLang="zh-CN" sz="2400"/>
              <a:t>   add $s0,$s0,$t3</a:t>
            </a:r>
          </a:p>
          <a:p>
            <a:pPr>
              <a:spcBef>
                <a:spcPct val="0"/>
              </a:spcBef>
              <a:buClrTx/>
              <a:buFontTx/>
              <a:buNone/>
            </a:pPr>
            <a:r>
              <a:rPr lang="en-US" altLang="zh-CN" sz="2400"/>
              <a:t>   add $s1,$s1,1  //i+1</a:t>
            </a:r>
          </a:p>
          <a:p>
            <a:pPr>
              <a:spcBef>
                <a:spcPct val="0"/>
              </a:spcBef>
              <a:buClrTx/>
              <a:buFontTx/>
              <a:buNone/>
            </a:pPr>
            <a:r>
              <a:rPr lang="en-US" altLang="zh-CN" sz="2400"/>
              <a:t>   slt $t0,$s1,100</a:t>
            </a:r>
          </a:p>
          <a:p>
            <a:pPr>
              <a:spcBef>
                <a:spcPct val="0"/>
              </a:spcBef>
              <a:buClrTx/>
              <a:buFontTx/>
              <a:buNone/>
            </a:pPr>
            <a:r>
              <a:rPr lang="en-US" altLang="zh-CN" sz="2400"/>
              <a:t>   bne $t0,$zero,L1 </a:t>
            </a:r>
          </a:p>
        </p:txBody>
      </p:sp>
      <p:sp>
        <p:nvSpPr>
          <p:cNvPr id="199686" name="Text Box 6"/>
          <p:cNvSpPr txBox="1">
            <a:spLocks noChangeArrowheads="1"/>
          </p:cNvSpPr>
          <p:nvPr/>
        </p:nvSpPr>
        <p:spPr bwMode="gray">
          <a:xfrm>
            <a:off x="1116013" y="4437063"/>
            <a:ext cx="2592387" cy="1552575"/>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a:t>机器语言程序：</a:t>
            </a:r>
          </a:p>
          <a:p>
            <a:pPr>
              <a:spcBef>
                <a:spcPct val="0"/>
              </a:spcBef>
              <a:buClrTx/>
              <a:buFontTx/>
              <a:buNone/>
            </a:pPr>
            <a:r>
              <a:rPr lang="en-US" altLang="zh-CN" sz="2400"/>
              <a:t>10110111</a:t>
            </a:r>
          </a:p>
          <a:p>
            <a:pPr>
              <a:spcBef>
                <a:spcPct val="0"/>
              </a:spcBef>
              <a:buClrTx/>
              <a:buFontTx/>
              <a:buNone/>
            </a:pPr>
            <a:r>
              <a:rPr lang="en-US" altLang="zh-CN" sz="2400">
                <a:latin typeface="Arial" panose="020B0604020202020204" pitchFamily="34" charset="0"/>
              </a:rPr>
              <a:t>……</a:t>
            </a:r>
            <a:endParaRPr lang="en-US" altLang="zh-CN" sz="2400"/>
          </a:p>
          <a:p>
            <a:pPr>
              <a:spcBef>
                <a:spcPct val="0"/>
              </a:spcBef>
              <a:buClrTx/>
              <a:buFontTx/>
              <a:buNone/>
            </a:pPr>
            <a:r>
              <a:rPr lang="en-US" altLang="zh-CN" sz="2400">
                <a:latin typeface="Arial" panose="020B0604020202020204" pitchFamily="34" charset="0"/>
              </a:rPr>
              <a:t>……</a:t>
            </a:r>
            <a:endParaRPr lang="en-US" altLang="zh-CN" sz="2400"/>
          </a:p>
        </p:txBody>
      </p:sp>
      <p:sp>
        <p:nvSpPr>
          <p:cNvPr id="199687" name="AutoShape 7"/>
          <p:cNvSpPr>
            <a:spLocks noChangeArrowheads="1"/>
          </p:cNvSpPr>
          <p:nvPr/>
        </p:nvSpPr>
        <p:spPr bwMode="gray">
          <a:xfrm>
            <a:off x="1835150" y="2781300"/>
            <a:ext cx="576263" cy="1584325"/>
          </a:xfrm>
          <a:prstGeom prst="downArrow">
            <a:avLst>
              <a:gd name="adj1" fmla="val 50000"/>
              <a:gd name="adj2" fmla="val 68733"/>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9688" name="AutoShape 8"/>
          <p:cNvSpPr>
            <a:spLocks noChangeArrowheads="1"/>
          </p:cNvSpPr>
          <p:nvPr/>
        </p:nvSpPr>
        <p:spPr bwMode="gray">
          <a:xfrm rot="4057094">
            <a:off x="3762375" y="2770188"/>
            <a:ext cx="576263" cy="2160587"/>
          </a:xfrm>
          <a:prstGeom prst="downArrow">
            <a:avLst>
              <a:gd name="adj1" fmla="val 50000"/>
              <a:gd name="adj2" fmla="val 93733"/>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9689" name="AutoShape 9"/>
          <p:cNvSpPr>
            <a:spLocks noChangeArrowheads="1"/>
          </p:cNvSpPr>
          <p:nvPr/>
        </p:nvSpPr>
        <p:spPr bwMode="gray">
          <a:xfrm rot="-5400000">
            <a:off x="3816351" y="728662"/>
            <a:ext cx="576262" cy="1655763"/>
          </a:xfrm>
          <a:prstGeom prst="downArrow">
            <a:avLst>
              <a:gd name="adj1" fmla="val 50000"/>
              <a:gd name="adj2" fmla="val 71832"/>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9690" name="Text Box 10"/>
          <p:cNvSpPr txBox="1">
            <a:spLocks noChangeArrowheads="1"/>
          </p:cNvSpPr>
          <p:nvPr/>
        </p:nvSpPr>
        <p:spPr bwMode="gray">
          <a:xfrm>
            <a:off x="468313" y="306863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编译、链接</a:t>
            </a:r>
          </a:p>
        </p:txBody>
      </p:sp>
      <p:sp>
        <p:nvSpPr>
          <p:cNvPr id="199691" name="Text Box 11"/>
          <p:cNvSpPr txBox="1">
            <a:spLocks noChangeArrowheads="1"/>
          </p:cNvSpPr>
          <p:nvPr/>
        </p:nvSpPr>
        <p:spPr bwMode="gray">
          <a:xfrm>
            <a:off x="2771775" y="342900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汇编、链接</a:t>
            </a:r>
          </a:p>
        </p:txBody>
      </p:sp>
      <p:sp>
        <p:nvSpPr>
          <p:cNvPr id="199692" name="Text Box 12"/>
          <p:cNvSpPr txBox="1">
            <a:spLocks noChangeArrowheads="1"/>
          </p:cNvSpPr>
          <p:nvPr/>
        </p:nvSpPr>
        <p:spPr bwMode="gray">
          <a:xfrm>
            <a:off x="5435600" y="5157788"/>
            <a:ext cx="1944688" cy="4572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CPU</a:t>
            </a:r>
            <a:r>
              <a:rPr lang="zh-CN" altLang="en-US" sz="2400"/>
              <a:t>（硬件）</a:t>
            </a:r>
          </a:p>
        </p:txBody>
      </p:sp>
      <p:sp>
        <p:nvSpPr>
          <p:cNvPr id="199693" name="AutoShape 13"/>
          <p:cNvSpPr>
            <a:spLocks noChangeArrowheads="1"/>
          </p:cNvSpPr>
          <p:nvPr/>
        </p:nvSpPr>
        <p:spPr bwMode="gray">
          <a:xfrm rot="-5400000">
            <a:off x="4283869" y="4509294"/>
            <a:ext cx="576262" cy="1727200"/>
          </a:xfrm>
          <a:prstGeom prst="downArrow">
            <a:avLst>
              <a:gd name="adj1" fmla="val 50000"/>
              <a:gd name="adj2" fmla="val 74931"/>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99694" name="Text Box 14"/>
          <p:cNvSpPr txBox="1">
            <a:spLocks noChangeArrowheads="1"/>
          </p:cNvSpPr>
          <p:nvPr/>
        </p:nvSpPr>
        <p:spPr bwMode="gray">
          <a:xfrm>
            <a:off x="4284663" y="486886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执行</a:t>
            </a:r>
          </a:p>
        </p:txBody>
      </p:sp>
      <p:sp>
        <p:nvSpPr>
          <p:cNvPr id="199695" name="Text Box 15"/>
          <p:cNvSpPr txBox="1">
            <a:spLocks noChangeArrowheads="1"/>
          </p:cNvSpPr>
          <p:nvPr/>
        </p:nvSpPr>
        <p:spPr bwMode="gray">
          <a:xfrm>
            <a:off x="3708400" y="1484313"/>
            <a:ext cx="1296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中间代码生成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to="" calcmode="lin" valueType="num">
                                      <p:cBhvr>
                                        <p:cTn id="7" dur="1" fill="hold"/>
                                        <p:tgtEl>
                                          <p:spTgt spid="1996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9685"/>
                                        </p:tgtEl>
                                        <p:attrNameLst>
                                          <p:attrName>style.visibility</p:attrName>
                                        </p:attrNameLst>
                                      </p:cBhvr>
                                      <p:to>
                                        <p:strVal val="visible"/>
                                      </p:to>
                                    </p:set>
                                    <p:anim to="" calcmode="lin" valueType="num">
                                      <p:cBhvr>
                                        <p:cTn id="12" dur="1" fill="hold"/>
                                        <p:tgtEl>
                                          <p:spTgt spid="19968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9686"/>
                                        </p:tgtEl>
                                        <p:attrNameLst>
                                          <p:attrName>style.visibility</p:attrName>
                                        </p:attrNameLst>
                                      </p:cBhvr>
                                      <p:to>
                                        <p:strVal val="visible"/>
                                      </p:to>
                                    </p:set>
                                    <p:anim to="" calcmode="lin" valueType="num">
                                      <p:cBhvr>
                                        <p:cTn id="17" dur="1" fill="hold"/>
                                        <p:tgtEl>
                                          <p:spTgt spid="19968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9687"/>
                                        </p:tgtEl>
                                        <p:attrNameLst>
                                          <p:attrName>style.visibility</p:attrName>
                                        </p:attrNameLst>
                                      </p:cBhvr>
                                      <p:to>
                                        <p:strVal val="visible"/>
                                      </p:to>
                                    </p:set>
                                    <p:anim to="" calcmode="lin" valueType="num">
                                      <p:cBhvr>
                                        <p:cTn id="22" dur="1" fill="hold"/>
                                        <p:tgtEl>
                                          <p:spTgt spid="199687"/>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99688"/>
                                        </p:tgtEl>
                                        <p:attrNameLst>
                                          <p:attrName>style.visibility</p:attrName>
                                        </p:attrNameLst>
                                      </p:cBhvr>
                                      <p:to>
                                        <p:strVal val="visible"/>
                                      </p:to>
                                    </p:set>
                                    <p:anim to="" calcmode="lin" valueType="num">
                                      <p:cBhvr>
                                        <p:cTn id="25" dur="1" fill="hold"/>
                                        <p:tgtEl>
                                          <p:spTgt spid="199688"/>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99690"/>
                                        </p:tgtEl>
                                        <p:attrNameLst>
                                          <p:attrName>style.visibility</p:attrName>
                                        </p:attrNameLst>
                                      </p:cBhvr>
                                      <p:to>
                                        <p:strVal val="visible"/>
                                      </p:to>
                                    </p:set>
                                    <p:anim to="" calcmode="lin" valueType="num">
                                      <p:cBhvr>
                                        <p:cTn id="28" dur="1" fill="hold"/>
                                        <p:tgtEl>
                                          <p:spTgt spid="199690"/>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199691"/>
                                        </p:tgtEl>
                                        <p:attrNameLst>
                                          <p:attrName>style.visibility</p:attrName>
                                        </p:attrNameLst>
                                      </p:cBhvr>
                                      <p:to>
                                        <p:strVal val="visible"/>
                                      </p:to>
                                    </p:set>
                                    <p:anim to="" calcmode="lin" valueType="num">
                                      <p:cBhvr>
                                        <p:cTn id="31" dur="1" fill="hold"/>
                                        <p:tgtEl>
                                          <p:spTgt spid="199691"/>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199689"/>
                                        </p:tgtEl>
                                        <p:attrNameLst>
                                          <p:attrName>style.visibility</p:attrName>
                                        </p:attrNameLst>
                                      </p:cBhvr>
                                      <p:to>
                                        <p:strVal val="visible"/>
                                      </p:to>
                                    </p:set>
                                    <p:anim to="" calcmode="lin" valueType="num">
                                      <p:cBhvr>
                                        <p:cTn id="36" dur="1" fill="hold"/>
                                        <p:tgtEl>
                                          <p:spTgt spid="199689"/>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199695"/>
                                        </p:tgtEl>
                                        <p:attrNameLst>
                                          <p:attrName>style.visibility</p:attrName>
                                        </p:attrNameLst>
                                      </p:cBhvr>
                                      <p:to>
                                        <p:strVal val="visible"/>
                                      </p:to>
                                    </p:set>
                                    <p:anim to="" calcmode="lin" valueType="num">
                                      <p:cBhvr>
                                        <p:cTn id="39" dur="1" fill="hold"/>
                                        <p:tgtEl>
                                          <p:spTgt spid="199695"/>
                                        </p:tgtEl>
                                        <p:attrNameLst>
                                          <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4" presetClass="entr" presetSubtype="0" fill="hold" grpId="0" nodeType="clickEffect">
                                  <p:stCondLst>
                                    <p:cond delay="0"/>
                                  </p:stCondLst>
                                  <p:childTnLst>
                                    <p:set>
                                      <p:cBhvr>
                                        <p:cTn id="43" dur="1" fill="hold">
                                          <p:stCondLst>
                                            <p:cond delay="0"/>
                                          </p:stCondLst>
                                        </p:cTn>
                                        <p:tgtEl>
                                          <p:spTgt spid="199692"/>
                                        </p:tgtEl>
                                        <p:attrNameLst>
                                          <p:attrName>style.visibility</p:attrName>
                                        </p:attrNameLst>
                                      </p:cBhvr>
                                      <p:to>
                                        <p:strVal val="visible"/>
                                      </p:to>
                                    </p:set>
                                    <p:anim to="" calcmode="lin" valueType="num">
                                      <p:cBhvr>
                                        <p:cTn id="44" dur="1" fill="hold"/>
                                        <p:tgtEl>
                                          <p:spTgt spid="199692"/>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99693"/>
                                        </p:tgtEl>
                                        <p:attrNameLst>
                                          <p:attrName>style.visibility</p:attrName>
                                        </p:attrNameLst>
                                      </p:cBhvr>
                                      <p:to>
                                        <p:strVal val="visible"/>
                                      </p:to>
                                    </p:set>
                                    <p:anim to="" calcmode="lin" valueType="num">
                                      <p:cBhvr>
                                        <p:cTn id="47" dur="1" fill="hold"/>
                                        <p:tgtEl>
                                          <p:spTgt spid="199693"/>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99694"/>
                                        </p:tgtEl>
                                        <p:attrNameLst>
                                          <p:attrName>style.visibility</p:attrName>
                                        </p:attrNameLst>
                                      </p:cBhvr>
                                      <p:to>
                                        <p:strVal val="visible"/>
                                      </p:to>
                                    </p:set>
                                    <p:anim to="" calcmode="lin" valueType="num">
                                      <p:cBhvr>
                                        <p:cTn id="50" dur="1" fill="hold"/>
                                        <p:tgtEl>
                                          <p:spTgt spid="199694"/>
                                        </p:tgtEl>
                                        <p:attrNameLst>
                                          <p:attrName/>
                                        </p:attrNameLst>
                                      </p:cBhvr>
                                    </p:anim>
                                  </p:childTnLst>
                                </p:cTn>
                              </p:par>
                            </p:childTnLst>
                          </p:cTn>
                        </p:par>
                        <p:par>
                          <p:cTn id="51" fill="hold" nodeType="afterGroup">
                            <p:stCondLst>
                              <p:cond delay="0"/>
                            </p:stCondLst>
                            <p:childTnLst>
                              <p:par>
                                <p:cTn id="52" presetID="24" presetClass="entr" presetSubtype="0" fill="hold" nodeType="afterEffect">
                                  <p:stCondLst>
                                    <p:cond delay="0"/>
                                  </p:stCondLst>
                                  <p:childTnLst>
                                    <p:set>
                                      <p:cBhvr>
                                        <p:cTn id="53" dur="1" fill="hold">
                                          <p:stCondLst>
                                            <p:cond delay="0"/>
                                          </p:stCondLst>
                                        </p:cTn>
                                        <p:tgtEl>
                                          <p:spTgt spid="199683"/>
                                        </p:tgtEl>
                                        <p:attrNameLst>
                                          <p:attrName>style.visibility</p:attrName>
                                        </p:attrNameLst>
                                      </p:cBhvr>
                                      <p:to>
                                        <p:strVal val="visible"/>
                                      </p:to>
                                    </p:set>
                                    <p:anim to="" calcmode="lin" valueType="num">
                                      <p:cBhvr>
                                        <p:cTn id="54" dur="1" fill="hold"/>
                                        <p:tgtEl>
                                          <p:spTgt spid="19968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nimBg="1"/>
      <p:bldP spid="199685" grpId="0" animBg="1"/>
      <p:bldP spid="199686" grpId="0" animBg="1"/>
      <p:bldP spid="199687" grpId="0" animBg="1"/>
      <p:bldP spid="199688" grpId="0" animBg="1"/>
      <p:bldP spid="199689" grpId="0" animBg="1"/>
      <p:bldP spid="199690" grpId="0"/>
      <p:bldP spid="199691" grpId="0"/>
      <p:bldP spid="199692" grpId="0" animBg="1"/>
      <p:bldP spid="199693" grpId="0" animBg="1"/>
      <p:bldP spid="199694" grpId="0"/>
      <p:bldP spid="1996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C46F576-BC03-4209-807D-A1EF73FCB4F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4275" name="Rectangle 2"/>
          <p:cNvSpPr>
            <a:spLocks noGrp="1" noChangeArrowheads="1"/>
          </p:cNvSpPr>
          <p:nvPr>
            <p:ph type="title"/>
          </p:nvPr>
        </p:nvSpPr>
        <p:spPr/>
        <p:txBody>
          <a:bodyPr/>
          <a:lstStyle/>
          <a:p>
            <a:pPr eaLnBrk="1" hangingPunct="1"/>
            <a:r>
              <a:rPr lang="zh-CN" altLang="en-US" smtClean="0"/>
              <a:t>四、计算机系统的层次结构</a:t>
            </a:r>
          </a:p>
        </p:txBody>
      </p:sp>
      <p:sp>
        <p:nvSpPr>
          <p:cNvPr id="113668" name="Oval 4"/>
          <p:cNvSpPr>
            <a:spLocks noChangeArrowheads="1"/>
          </p:cNvSpPr>
          <p:nvPr/>
        </p:nvSpPr>
        <p:spPr bwMode="auto">
          <a:xfrm>
            <a:off x="1331913" y="1844675"/>
            <a:ext cx="7056437" cy="3889375"/>
          </a:xfrm>
          <a:prstGeom prst="ellipse">
            <a:avLst/>
          </a:prstGeom>
          <a:solidFill>
            <a:srgbClr val="6600CC"/>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kumimoji="1" lang="zh-CN" altLang="en-US" sz="2400">
                <a:solidFill>
                  <a:schemeClr val="bg1"/>
                </a:solidFill>
                <a:latin typeface="Times New Roman" panose="02020603050405020304" pitchFamily="18" charset="0"/>
              </a:rPr>
              <a:t>应用程序</a:t>
            </a:r>
          </a:p>
          <a:p>
            <a:pPr eaLnBrk="1" hangingPunct="1">
              <a:spcBef>
                <a:spcPct val="0"/>
              </a:spcBef>
              <a:buClrTx/>
              <a:buFontTx/>
              <a:buNone/>
            </a:pPr>
            <a:endParaRPr kumimoji="1" lang="en-US" altLang="zh-CN" sz="2400">
              <a:solidFill>
                <a:schemeClr val="tx2"/>
              </a:solidFill>
              <a:latin typeface="Times New Roman" panose="02020603050405020304" pitchFamily="18" charset="0"/>
            </a:endParaRPr>
          </a:p>
        </p:txBody>
      </p:sp>
      <p:sp>
        <p:nvSpPr>
          <p:cNvPr id="113669" name="Oval 5"/>
          <p:cNvSpPr>
            <a:spLocks noChangeArrowheads="1"/>
          </p:cNvSpPr>
          <p:nvPr/>
        </p:nvSpPr>
        <p:spPr bwMode="auto">
          <a:xfrm>
            <a:off x="2195513" y="2708275"/>
            <a:ext cx="5400675" cy="2952750"/>
          </a:xfrm>
          <a:prstGeom prst="ellipse">
            <a:avLst/>
          </a:prstGeom>
          <a:solidFill>
            <a:schemeClr val="accent1"/>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endParaRPr kumimoji="1" lang="zh-CN" altLang="zh-CN" sz="2400">
              <a:latin typeface="Times New Roman" panose="02020603050405020304" pitchFamily="18" charset="0"/>
            </a:endParaRPr>
          </a:p>
        </p:txBody>
      </p:sp>
      <p:sp>
        <p:nvSpPr>
          <p:cNvPr id="113670" name="Oval 6"/>
          <p:cNvSpPr>
            <a:spLocks noChangeArrowheads="1"/>
          </p:cNvSpPr>
          <p:nvPr/>
        </p:nvSpPr>
        <p:spPr bwMode="auto">
          <a:xfrm>
            <a:off x="2878138" y="3681413"/>
            <a:ext cx="4141787" cy="1771650"/>
          </a:xfrm>
          <a:prstGeom prst="ellipse">
            <a:avLst/>
          </a:prstGeom>
          <a:solidFill>
            <a:srgbClr val="008000"/>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endParaRPr kumimoji="1" lang="zh-CN" altLang="zh-CN" sz="2400" b="0">
              <a:latin typeface="Times New Roman" panose="02020603050405020304" pitchFamily="18" charset="0"/>
            </a:endParaRPr>
          </a:p>
        </p:txBody>
      </p:sp>
      <p:sp>
        <p:nvSpPr>
          <p:cNvPr id="113671" name="Oval 7"/>
          <p:cNvSpPr>
            <a:spLocks noChangeArrowheads="1"/>
          </p:cNvSpPr>
          <p:nvPr/>
        </p:nvSpPr>
        <p:spPr bwMode="auto">
          <a:xfrm>
            <a:off x="3132138" y="4221163"/>
            <a:ext cx="3600450" cy="958850"/>
          </a:xfrm>
          <a:prstGeom prst="ellipse">
            <a:avLst/>
          </a:prstGeom>
          <a:solidFill>
            <a:srgbClr val="FF33CC"/>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endParaRPr kumimoji="1" lang="zh-CN" altLang="zh-CN" sz="2400" b="0">
              <a:latin typeface="Times New Roman" panose="02020603050405020304" pitchFamily="18" charset="0"/>
            </a:endParaRPr>
          </a:p>
        </p:txBody>
      </p:sp>
      <p:sp>
        <p:nvSpPr>
          <p:cNvPr id="113672" name="Oval 8"/>
          <p:cNvSpPr>
            <a:spLocks noChangeArrowheads="1"/>
          </p:cNvSpPr>
          <p:nvPr/>
        </p:nvSpPr>
        <p:spPr bwMode="auto">
          <a:xfrm>
            <a:off x="3348038" y="4652963"/>
            <a:ext cx="2952750" cy="396875"/>
          </a:xfrm>
          <a:prstGeom prst="ellipse">
            <a:avLst/>
          </a:prstGeom>
          <a:solidFill>
            <a:srgbClr val="FF0000"/>
          </a:solidFill>
          <a:ln w="9525">
            <a:solidFill>
              <a:srgbClr val="000000"/>
            </a:solidFill>
            <a:round/>
            <a:headEnd/>
            <a:tailEnd/>
          </a:ln>
        </p:spPr>
        <p:txBody>
          <a:bodyPr lIns="0" tIns="0" rIns="0" bIns="0"/>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endParaRPr kumimoji="1" lang="zh-CN" altLang="zh-CN" sz="2400" b="0">
              <a:latin typeface="Times New Roman" panose="02020603050405020304" pitchFamily="18" charset="0"/>
            </a:endParaRPr>
          </a:p>
        </p:txBody>
      </p:sp>
      <p:sp>
        <p:nvSpPr>
          <p:cNvPr id="113673" name="Rectangle 9"/>
          <p:cNvSpPr>
            <a:spLocks noChangeArrowheads="1"/>
          </p:cNvSpPr>
          <p:nvPr/>
        </p:nvSpPr>
        <p:spPr bwMode="auto">
          <a:xfrm>
            <a:off x="3348038" y="2852738"/>
            <a:ext cx="2357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400">
                <a:latin typeface="Times New Roman" panose="02020603050405020304" pitchFamily="18" charset="0"/>
              </a:rPr>
              <a:t>语言处理程序</a:t>
            </a:r>
          </a:p>
          <a:p>
            <a:pPr eaLnBrk="1" hangingPunct="1">
              <a:spcBef>
                <a:spcPct val="0"/>
              </a:spcBef>
              <a:buClrTx/>
              <a:buFontTx/>
              <a:buNone/>
            </a:pPr>
            <a:r>
              <a:rPr kumimoji="1" lang="zh-CN" altLang="en-US" sz="2400">
                <a:latin typeface="Times New Roman" panose="02020603050405020304" pitchFamily="18" charset="0"/>
              </a:rPr>
              <a:t>及其它系统软件</a:t>
            </a:r>
          </a:p>
        </p:txBody>
      </p:sp>
      <p:sp>
        <p:nvSpPr>
          <p:cNvPr id="113674" name="Rectangle 10"/>
          <p:cNvSpPr>
            <a:spLocks noChangeArrowheads="1"/>
          </p:cNvSpPr>
          <p:nvPr/>
        </p:nvSpPr>
        <p:spPr bwMode="auto">
          <a:xfrm>
            <a:off x="3635375" y="378936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400">
                <a:solidFill>
                  <a:schemeClr val="bg1"/>
                </a:solidFill>
                <a:latin typeface="Times New Roman" panose="02020603050405020304" pitchFamily="18" charset="0"/>
              </a:rPr>
              <a:t>操作系统级</a:t>
            </a:r>
          </a:p>
        </p:txBody>
      </p:sp>
      <p:sp>
        <p:nvSpPr>
          <p:cNvPr id="113675" name="Rectangle 11"/>
          <p:cNvSpPr>
            <a:spLocks noChangeArrowheads="1"/>
          </p:cNvSpPr>
          <p:nvPr/>
        </p:nvSpPr>
        <p:spPr bwMode="auto">
          <a:xfrm>
            <a:off x="3635375" y="42211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400">
                <a:latin typeface="Times New Roman" panose="02020603050405020304" pitchFamily="18" charset="0"/>
              </a:rPr>
              <a:t>机器指令系统</a:t>
            </a:r>
          </a:p>
        </p:txBody>
      </p:sp>
      <p:sp>
        <p:nvSpPr>
          <p:cNvPr id="113676" name="Rectangle 12"/>
          <p:cNvSpPr>
            <a:spLocks noChangeArrowheads="1"/>
          </p:cNvSpPr>
          <p:nvPr/>
        </p:nvSpPr>
        <p:spPr bwMode="auto">
          <a:xfrm>
            <a:off x="3563938" y="4652963"/>
            <a:ext cx="2952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GB" sz="2000">
                <a:solidFill>
                  <a:schemeClr val="bg1"/>
                </a:solidFill>
                <a:latin typeface="Times New Roman" panose="02020603050405020304" pitchFamily="18" charset="0"/>
              </a:rPr>
              <a:t>微程序设计级（硬件）</a:t>
            </a:r>
            <a:endParaRPr kumimoji="1" lang="zh-CN" altLang="en-US" sz="2000">
              <a:solidFill>
                <a:schemeClr val="bg1"/>
              </a:solidFill>
              <a:latin typeface="Times New Roman" panose="02020603050405020304" pitchFamily="18" charset="0"/>
            </a:endParaRPr>
          </a:p>
        </p:txBody>
      </p:sp>
      <p:sp>
        <p:nvSpPr>
          <p:cNvPr id="113678" name="Line 14"/>
          <p:cNvSpPr>
            <a:spLocks noChangeShapeType="1"/>
          </p:cNvSpPr>
          <p:nvPr/>
        </p:nvSpPr>
        <p:spPr bwMode="gray">
          <a:xfrm flipH="1">
            <a:off x="1835150" y="4652963"/>
            <a:ext cx="1584325" cy="863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9" name="Line 15"/>
          <p:cNvSpPr>
            <a:spLocks noChangeShapeType="1"/>
          </p:cNvSpPr>
          <p:nvPr/>
        </p:nvSpPr>
        <p:spPr bwMode="gray">
          <a:xfrm flipH="1">
            <a:off x="1835150" y="4868863"/>
            <a:ext cx="1657350" cy="8651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0" name="Text Box 16"/>
          <p:cNvSpPr txBox="1">
            <a:spLocks noChangeArrowheads="1"/>
          </p:cNvSpPr>
          <p:nvPr/>
        </p:nvSpPr>
        <p:spPr bwMode="gray">
          <a:xfrm>
            <a:off x="468313" y="5229225"/>
            <a:ext cx="1511300" cy="8604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t>本课程研究范畴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box(in)">
                                      <p:cBhvr>
                                        <p:cTn id="7" dur="500"/>
                                        <p:tgtEl>
                                          <p:spTgt spid="113676"/>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13672"/>
                                        </p:tgtEl>
                                        <p:attrNameLst>
                                          <p:attrName>style.visibility</p:attrName>
                                        </p:attrNameLst>
                                      </p:cBhvr>
                                      <p:to>
                                        <p:strVal val="visible"/>
                                      </p:to>
                                    </p:set>
                                    <p:animEffect transition="in" filter="box(in)">
                                      <p:cBhvr>
                                        <p:cTn id="11" dur="500"/>
                                        <p:tgtEl>
                                          <p:spTgt spid="113672"/>
                                        </p:tgtEl>
                                      </p:cBhvr>
                                    </p:animEffect>
                                  </p:childTnLst>
                                </p:cTn>
                              </p:par>
                            </p:childTnLst>
                          </p:cTn>
                        </p:par>
                        <p:par>
                          <p:cTn id="12" fill="hold" nodeType="afterGroup">
                            <p:stCondLst>
                              <p:cond delay="1000"/>
                            </p:stCondLst>
                            <p:childTnLst>
                              <p:par>
                                <p:cTn id="13" presetID="20" presetClass="entr" presetSubtype="0" fill="hold" grpId="0" nodeType="afterEffect">
                                  <p:stCondLst>
                                    <p:cond delay="0"/>
                                  </p:stCondLst>
                                  <p:childTnLst>
                                    <p:set>
                                      <p:cBhvr>
                                        <p:cTn id="14" dur="1" fill="hold">
                                          <p:stCondLst>
                                            <p:cond delay="0"/>
                                          </p:stCondLst>
                                        </p:cTn>
                                        <p:tgtEl>
                                          <p:spTgt spid="113675"/>
                                        </p:tgtEl>
                                        <p:attrNameLst>
                                          <p:attrName>style.visibility</p:attrName>
                                        </p:attrNameLst>
                                      </p:cBhvr>
                                      <p:to>
                                        <p:strVal val="visible"/>
                                      </p:to>
                                    </p:set>
                                    <p:animEffect transition="in" filter="wedge">
                                      <p:cBhvr>
                                        <p:cTn id="15" dur="2000"/>
                                        <p:tgtEl>
                                          <p:spTgt spid="113675"/>
                                        </p:tgtEl>
                                      </p:cBhvr>
                                    </p:animEffect>
                                  </p:childTnLst>
                                </p:cTn>
                              </p:par>
                            </p:childTnLst>
                          </p:cTn>
                        </p:par>
                        <p:par>
                          <p:cTn id="16" fill="hold" nodeType="afterGroup">
                            <p:stCondLst>
                              <p:cond delay="3000"/>
                            </p:stCondLst>
                            <p:childTnLst>
                              <p:par>
                                <p:cTn id="17" presetID="20" presetClass="entr" presetSubtype="0" fill="hold" grpId="0" nodeType="afterEffect">
                                  <p:stCondLst>
                                    <p:cond delay="0"/>
                                  </p:stCondLst>
                                  <p:childTnLst>
                                    <p:set>
                                      <p:cBhvr>
                                        <p:cTn id="18" dur="1" fill="hold">
                                          <p:stCondLst>
                                            <p:cond delay="0"/>
                                          </p:stCondLst>
                                        </p:cTn>
                                        <p:tgtEl>
                                          <p:spTgt spid="113671"/>
                                        </p:tgtEl>
                                        <p:attrNameLst>
                                          <p:attrName>style.visibility</p:attrName>
                                        </p:attrNameLst>
                                      </p:cBhvr>
                                      <p:to>
                                        <p:strVal val="visible"/>
                                      </p:to>
                                    </p:set>
                                    <p:animEffect transition="in" filter="wedge">
                                      <p:cBhvr>
                                        <p:cTn id="19" dur="2000"/>
                                        <p:tgtEl>
                                          <p:spTgt spid="113671"/>
                                        </p:tgtEl>
                                      </p:cBhvr>
                                    </p:animEffect>
                                  </p:childTnLst>
                                </p:cTn>
                              </p:par>
                            </p:childTnLst>
                          </p:cTn>
                        </p:par>
                        <p:par>
                          <p:cTn id="20" fill="hold" nodeType="afterGroup">
                            <p:stCondLst>
                              <p:cond delay="5000"/>
                            </p:stCondLst>
                            <p:childTnLst>
                              <p:par>
                                <p:cTn id="21" presetID="55" presetClass="entr" presetSubtype="0" fill="hold" grpId="0" nodeType="afterEffect">
                                  <p:stCondLst>
                                    <p:cond delay="0"/>
                                  </p:stCondLst>
                                  <p:childTnLst>
                                    <p:set>
                                      <p:cBhvr>
                                        <p:cTn id="22" dur="1" fill="hold">
                                          <p:stCondLst>
                                            <p:cond delay="0"/>
                                          </p:stCondLst>
                                        </p:cTn>
                                        <p:tgtEl>
                                          <p:spTgt spid="113674"/>
                                        </p:tgtEl>
                                        <p:attrNameLst>
                                          <p:attrName>style.visibility</p:attrName>
                                        </p:attrNameLst>
                                      </p:cBhvr>
                                      <p:to>
                                        <p:strVal val="visible"/>
                                      </p:to>
                                    </p:set>
                                    <p:anim calcmode="lin" valueType="num">
                                      <p:cBhvr>
                                        <p:cTn id="23" dur="1000" fill="hold"/>
                                        <p:tgtEl>
                                          <p:spTgt spid="113674"/>
                                        </p:tgtEl>
                                        <p:attrNameLst>
                                          <p:attrName>ppt_w</p:attrName>
                                        </p:attrNameLst>
                                      </p:cBhvr>
                                      <p:tavLst>
                                        <p:tav tm="0">
                                          <p:val>
                                            <p:strVal val="#ppt_w*0.70"/>
                                          </p:val>
                                        </p:tav>
                                        <p:tav tm="100000">
                                          <p:val>
                                            <p:strVal val="#ppt_w"/>
                                          </p:val>
                                        </p:tav>
                                      </p:tavLst>
                                    </p:anim>
                                    <p:anim calcmode="lin" valueType="num">
                                      <p:cBhvr>
                                        <p:cTn id="24" dur="1000" fill="hold"/>
                                        <p:tgtEl>
                                          <p:spTgt spid="113674"/>
                                        </p:tgtEl>
                                        <p:attrNameLst>
                                          <p:attrName>ppt_h</p:attrName>
                                        </p:attrNameLst>
                                      </p:cBhvr>
                                      <p:tavLst>
                                        <p:tav tm="0">
                                          <p:val>
                                            <p:strVal val="#ppt_h"/>
                                          </p:val>
                                        </p:tav>
                                        <p:tav tm="100000">
                                          <p:val>
                                            <p:strVal val="#ppt_h"/>
                                          </p:val>
                                        </p:tav>
                                      </p:tavLst>
                                    </p:anim>
                                    <p:animEffect transition="in" filter="fade">
                                      <p:cBhvr>
                                        <p:cTn id="25" dur="1000"/>
                                        <p:tgtEl>
                                          <p:spTgt spid="113674"/>
                                        </p:tgtEl>
                                      </p:cBhvr>
                                    </p:animEffect>
                                  </p:childTnLst>
                                </p:cTn>
                              </p:par>
                            </p:childTnLst>
                          </p:cTn>
                        </p:par>
                        <p:par>
                          <p:cTn id="26" fill="hold" nodeType="afterGroup">
                            <p:stCondLst>
                              <p:cond delay="6000"/>
                            </p:stCondLst>
                            <p:childTnLst>
                              <p:par>
                                <p:cTn id="27" presetID="55" presetClass="entr" presetSubtype="0" fill="hold" grpId="0" nodeType="afterEffect">
                                  <p:stCondLst>
                                    <p:cond delay="0"/>
                                  </p:stCondLst>
                                  <p:childTnLst>
                                    <p:set>
                                      <p:cBhvr>
                                        <p:cTn id="28" dur="1" fill="hold">
                                          <p:stCondLst>
                                            <p:cond delay="0"/>
                                          </p:stCondLst>
                                        </p:cTn>
                                        <p:tgtEl>
                                          <p:spTgt spid="113670"/>
                                        </p:tgtEl>
                                        <p:attrNameLst>
                                          <p:attrName>style.visibility</p:attrName>
                                        </p:attrNameLst>
                                      </p:cBhvr>
                                      <p:to>
                                        <p:strVal val="visible"/>
                                      </p:to>
                                    </p:set>
                                    <p:anim calcmode="lin" valueType="num">
                                      <p:cBhvr>
                                        <p:cTn id="29" dur="1000" fill="hold"/>
                                        <p:tgtEl>
                                          <p:spTgt spid="113670"/>
                                        </p:tgtEl>
                                        <p:attrNameLst>
                                          <p:attrName>ppt_w</p:attrName>
                                        </p:attrNameLst>
                                      </p:cBhvr>
                                      <p:tavLst>
                                        <p:tav tm="0">
                                          <p:val>
                                            <p:strVal val="#ppt_w*0.70"/>
                                          </p:val>
                                        </p:tav>
                                        <p:tav tm="100000">
                                          <p:val>
                                            <p:strVal val="#ppt_w"/>
                                          </p:val>
                                        </p:tav>
                                      </p:tavLst>
                                    </p:anim>
                                    <p:anim calcmode="lin" valueType="num">
                                      <p:cBhvr>
                                        <p:cTn id="30" dur="1000" fill="hold"/>
                                        <p:tgtEl>
                                          <p:spTgt spid="113670"/>
                                        </p:tgtEl>
                                        <p:attrNameLst>
                                          <p:attrName>ppt_h</p:attrName>
                                        </p:attrNameLst>
                                      </p:cBhvr>
                                      <p:tavLst>
                                        <p:tav tm="0">
                                          <p:val>
                                            <p:strVal val="#ppt_h"/>
                                          </p:val>
                                        </p:tav>
                                        <p:tav tm="100000">
                                          <p:val>
                                            <p:strVal val="#ppt_h"/>
                                          </p:val>
                                        </p:tav>
                                      </p:tavLst>
                                    </p:anim>
                                    <p:animEffect transition="in" filter="fade">
                                      <p:cBhvr>
                                        <p:cTn id="31" dur="1000"/>
                                        <p:tgtEl>
                                          <p:spTgt spid="113670"/>
                                        </p:tgtEl>
                                      </p:cBhvr>
                                    </p:animEffect>
                                  </p:childTnLst>
                                </p:cTn>
                              </p:par>
                            </p:childTnLst>
                          </p:cTn>
                        </p:par>
                        <p:par>
                          <p:cTn id="32" fill="hold" nodeType="afterGroup">
                            <p:stCondLst>
                              <p:cond delay="7000"/>
                            </p:stCondLst>
                            <p:childTnLst>
                              <p:par>
                                <p:cTn id="33" presetID="8" presetClass="entr" presetSubtype="16" fill="hold" grpId="0" nodeType="afterEffect">
                                  <p:stCondLst>
                                    <p:cond delay="0"/>
                                  </p:stCondLst>
                                  <p:childTnLst>
                                    <p:set>
                                      <p:cBhvr>
                                        <p:cTn id="34" dur="1" fill="hold">
                                          <p:stCondLst>
                                            <p:cond delay="0"/>
                                          </p:stCondLst>
                                        </p:cTn>
                                        <p:tgtEl>
                                          <p:spTgt spid="113669"/>
                                        </p:tgtEl>
                                        <p:attrNameLst>
                                          <p:attrName>style.visibility</p:attrName>
                                        </p:attrNameLst>
                                      </p:cBhvr>
                                      <p:to>
                                        <p:strVal val="visible"/>
                                      </p:to>
                                    </p:set>
                                    <p:animEffect transition="in" filter="diamond(in)">
                                      <p:cBhvr>
                                        <p:cTn id="35" dur="2000"/>
                                        <p:tgtEl>
                                          <p:spTgt spid="113669"/>
                                        </p:tgtEl>
                                      </p:cBhvr>
                                    </p:animEffect>
                                  </p:childTnLst>
                                </p:cTn>
                              </p:par>
                            </p:childTnLst>
                          </p:cTn>
                        </p:par>
                        <p:par>
                          <p:cTn id="36" fill="hold" nodeType="afterGroup">
                            <p:stCondLst>
                              <p:cond delay="9000"/>
                            </p:stCondLst>
                            <p:childTnLst>
                              <p:par>
                                <p:cTn id="37" presetID="8" presetClass="entr" presetSubtype="16" fill="hold" grpId="0" nodeType="afterEffect">
                                  <p:stCondLst>
                                    <p:cond delay="0"/>
                                  </p:stCondLst>
                                  <p:childTnLst>
                                    <p:set>
                                      <p:cBhvr>
                                        <p:cTn id="38" dur="1" fill="hold">
                                          <p:stCondLst>
                                            <p:cond delay="0"/>
                                          </p:stCondLst>
                                        </p:cTn>
                                        <p:tgtEl>
                                          <p:spTgt spid="113673"/>
                                        </p:tgtEl>
                                        <p:attrNameLst>
                                          <p:attrName>style.visibility</p:attrName>
                                        </p:attrNameLst>
                                      </p:cBhvr>
                                      <p:to>
                                        <p:strVal val="visible"/>
                                      </p:to>
                                    </p:set>
                                    <p:animEffect transition="in" filter="diamond(in)">
                                      <p:cBhvr>
                                        <p:cTn id="39" dur="2000"/>
                                        <p:tgtEl>
                                          <p:spTgt spid="113673"/>
                                        </p:tgtEl>
                                      </p:cBhvr>
                                    </p:animEffect>
                                  </p:childTnLst>
                                </p:cTn>
                              </p:par>
                            </p:childTnLst>
                          </p:cTn>
                        </p:par>
                        <p:par>
                          <p:cTn id="40" fill="hold" nodeType="afterGroup">
                            <p:stCondLst>
                              <p:cond delay="11000"/>
                            </p:stCondLst>
                            <p:childTnLst>
                              <p:par>
                                <p:cTn id="41" presetID="24" presetClass="entr" presetSubtype="0" fill="hold" grpId="0" nodeType="afterEffect">
                                  <p:stCondLst>
                                    <p:cond delay="0"/>
                                  </p:stCondLst>
                                  <p:childTnLst>
                                    <p:set>
                                      <p:cBhvr>
                                        <p:cTn id="42" dur="1" fill="hold">
                                          <p:stCondLst>
                                            <p:cond delay="0"/>
                                          </p:stCondLst>
                                        </p:cTn>
                                        <p:tgtEl>
                                          <p:spTgt spid="113668"/>
                                        </p:tgtEl>
                                        <p:attrNameLst>
                                          <p:attrName>style.visibility</p:attrName>
                                        </p:attrNameLst>
                                      </p:cBhvr>
                                      <p:to>
                                        <p:strVal val="visible"/>
                                      </p:to>
                                    </p:set>
                                    <p:anim to="" calcmode="lin" valueType="num">
                                      <p:cBhvr>
                                        <p:cTn id="43" dur="1" fill="hold"/>
                                        <p:tgtEl>
                                          <p:spTgt spid="113668"/>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grpId="0" nodeType="clickEffect">
                                  <p:stCondLst>
                                    <p:cond delay="0"/>
                                  </p:stCondLst>
                                  <p:childTnLst>
                                    <p:set>
                                      <p:cBhvr>
                                        <p:cTn id="47" dur="1" fill="hold">
                                          <p:stCondLst>
                                            <p:cond delay="0"/>
                                          </p:stCondLst>
                                        </p:cTn>
                                        <p:tgtEl>
                                          <p:spTgt spid="113678"/>
                                        </p:tgtEl>
                                        <p:attrNameLst>
                                          <p:attrName>style.visibility</p:attrName>
                                        </p:attrNameLst>
                                      </p:cBhvr>
                                      <p:to>
                                        <p:strVal val="visible"/>
                                      </p:to>
                                    </p:set>
                                    <p:anim to="" calcmode="lin" valueType="num">
                                      <p:cBhvr>
                                        <p:cTn id="48" dur="1" fill="hold"/>
                                        <p:tgtEl>
                                          <p:spTgt spid="113678"/>
                                        </p:tgtEl>
                                        <p:attrNameLst>
                                          <p:attrName/>
                                        </p:attrNameLst>
                                      </p:cBhvr>
                                    </p:anim>
                                  </p:childTnLst>
                                </p:cTn>
                              </p:par>
                              <p:par>
                                <p:cTn id="49" presetID="24" presetClass="entr" presetSubtype="0" fill="hold" grpId="0" nodeType="withEffect">
                                  <p:stCondLst>
                                    <p:cond delay="0"/>
                                  </p:stCondLst>
                                  <p:childTnLst>
                                    <p:set>
                                      <p:cBhvr>
                                        <p:cTn id="50" dur="1" fill="hold">
                                          <p:stCondLst>
                                            <p:cond delay="0"/>
                                          </p:stCondLst>
                                        </p:cTn>
                                        <p:tgtEl>
                                          <p:spTgt spid="113679"/>
                                        </p:tgtEl>
                                        <p:attrNameLst>
                                          <p:attrName>style.visibility</p:attrName>
                                        </p:attrNameLst>
                                      </p:cBhvr>
                                      <p:to>
                                        <p:strVal val="visible"/>
                                      </p:to>
                                    </p:set>
                                    <p:anim to="" calcmode="lin" valueType="num">
                                      <p:cBhvr>
                                        <p:cTn id="51" dur="1" fill="hold"/>
                                        <p:tgtEl>
                                          <p:spTgt spid="113679"/>
                                        </p:tgtEl>
                                        <p:attrNameLst>
                                          <p:attrName/>
                                        </p:attrNameLst>
                                      </p:cBhvr>
                                    </p:anim>
                                  </p:childTnLst>
                                </p:cTn>
                              </p:par>
                              <p:par>
                                <p:cTn id="52" presetID="24" presetClass="entr" presetSubtype="0" fill="hold" grpId="0" nodeType="withEffect">
                                  <p:stCondLst>
                                    <p:cond delay="0"/>
                                  </p:stCondLst>
                                  <p:childTnLst>
                                    <p:set>
                                      <p:cBhvr>
                                        <p:cTn id="53" dur="1" fill="hold">
                                          <p:stCondLst>
                                            <p:cond delay="0"/>
                                          </p:stCondLst>
                                        </p:cTn>
                                        <p:tgtEl>
                                          <p:spTgt spid="113680"/>
                                        </p:tgtEl>
                                        <p:attrNameLst>
                                          <p:attrName>style.visibility</p:attrName>
                                        </p:attrNameLst>
                                      </p:cBhvr>
                                      <p:to>
                                        <p:strVal val="visible"/>
                                      </p:to>
                                    </p:set>
                                    <p:anim to="" calcmode="lin" valueType="num">
                                      <p:cBhvr>
                                        <p:cTn id="54" dur="1" fill="hold"/>
                                        <p:tgtEl>
                                          <p:spTgt spid="1136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9" grpId="0" animBg="1"/>
      <p:bldP spid="113670" grpId="0" animBg="1"/>
      <p:bldP spid="113671" grpId="0" animBg="1"/>
      <p:bldP spid="113672" grpId="0" animBg="1"/>
      <p:bldP spid="113673" grpId="0"/>
      <p:bldP spid="113674" grpId="0"/>
      <p:bldP spid="113675" grpId="0"/>
      <p:bldP spid="113676" grpId="0"/>
      <p:bldP spid="113678" grpId="0" animBg="1"/>
      <p:bldP spid="113679" grpId="0" animBg="1"/>
      <p:bldP spid="11368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9F61381-6472-4FDB-948C-ABFD93CE86C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6761" name="Freeform 25"/>
          <p:cNvSpPr>
            <a:spLocks noEditPoints="1"/>
          </p:cNvSpPr>
          <p:nvPr/>
        </p:nvSpPr>
        <p:spPr bwMode="gray">
          <a:xfrm rot="-1358056">
            <a:off x="1341438" y="2465388"/>
            <a:ext cx="4979987" cy="202088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pPr>
              <a:defRPr/>
            </a:pPr>
            <a:endParaRPr lang="zh-CN" altLang="en-US">
              <a:latin typeface="黑体" pitchFamily="2" charset="-122"/>
              <a:ea typeface="黑体" pitchFamily="2" charset="-122"/>
            </a:endParaRPr>
          </a:p>
        </p:txBody>
      </p:sp>
      <p:sp>
        <p:nvSpPr>
          <p:cNvPr id="116762" name="Oval 26"/>
          <p:cNvSpPr>
            <a:spLocks noChangeArrowheads="1"/>
          </p:cNvSpPr>
          <p:nvPr/>
        </p:nvSpPr>
        <p:spPr bwMode="gray">
          <a:xfrm rot="-1543677">
            <a:off x="3752850" y="2416175"/>
            <a:ext cx="871538" cy="2540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6763" name="Oval 27"/>
          <p:cNvSpPr>
            <a:spLocks noChangeArrowheads="1"/>
          </p:cNvSpPr>
          <p:nvPr/>
        </p:nvSpPr>
        <p:spPr bwMode="gray">
          <a:xfrm rot="-1543677">
            <a:off x="5932488" y="2543175"/>
            <a:ext cx="871537" cy="2540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6764" name="Oval 28"/>
          <p:cNvSpPr>
            <a:spLocks noChangeArrowheads="1"/>
          </p:cNvSpPr>
          <p:nvPr/>
        </p:nvSpPr>
        <p:spPr bwMode="gray">
          <a:xfrm rot="-1543677">
            <a:off x="2570163" y="4767263"/>
            <a:ext cx="871537" cy="2540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6765" name="Oval 29"/>
          <p:cNvSpPr>
            <a:spLocks noChangeArrowheads="1"/>
          </p:cNvSpPr>
          <p:nvPr/>
        </p:nvSpPr>
        <p:spPr bwMode="gray">
          <a:xfrm rot="-1543677">
            <a:off x="4687888" y="4259263"/>
            <a:ext cx="871537" cy="2540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6766" name="Oval 30"/>
          <p:cNvSpPr>
            <a:spLocks noChangeArrowheads="1"/>
          </p:cNvSpPr>
          <p:nvPr/>
        </p:nvSpPr>
        <p:spPr bwMode="gray">
          <a:xfrm rot="-1543677">
            <a:off x="1885950" y="3560763"/>
            <a:ext cx="871538" cy="2540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16767" name="Oval 31"/>
          <p:cNvSpPr>
            <a:spLocks noChangeArrowheads="1"/>
          </p:cNvSpPr>
          <p:nvPr/>
        </p:nvSpPr>
        <p:spPr bwMode="gray">
          <a:xfrm>
            <a:off x="3325813" y="1844675"/>
            <a:ext cx="935037" cy="919163"/>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eaLnBrk="1" hangingPunct="1">
              <a:defRPr/>
            </a:pPr>
            <a:endParaRPr lang="zh-CN" altLang="zh-CN" sz="1800" b="0">
              <a:latin typeface="黑体" pitchFamily="2" charset="-122"/>
              <a:ea typeface="黑体" pitchFamily="2" charset="-122"/>
            </a:endParaRPr>
          </a:p>
        </p:txBody>
      </p:sp>
      <p:sp>
        <p:nvSpPr>
          <p:cNvPr id="116768" name="Oval 32"/>
          <p:cNvSpPr>
            <a:spLocks noChangeArrowheads="1"/>
          </p:cNvSpPr>
          <p:nvPr/>
        </p:nvSpPr>
        <p:spPr bwMode="gray">
          <a:xfrm>
            <a:off x="1500188" y="2943225"/>
            <a:ext cx="933450" cy="9191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eaLnBrk="1" hangingPunct="1">
              <a:defRPr/>
            </a:pPr>
            <a:endParaRPr lang="zh-CN" altLang="zh-CN" sz="1800" b="0">
              <a:latin typeface="黑体" pitchFamily="2" charset="-122"/>
              <a:ea typeface="黑体" pitchFamily="2" charset="-122"/>
            </a:endParaRPr>
          </a:p>
        </p:txBody>
      </p:sp>
      <p:sp>
        <p:nvSpPr>
          <p:cNvPr id="116769" name="Oval 33"/>
          <p:cNvSpPr>
            <a:spLocks noChangeArrowheads="1"/>
          </p:cNvSpPr>
          <p:nvPr/>
        </p:nvSpPr>
        <p:spPr bwMode="gray">
          <a:xfrm>
            <a:off x="2141538" y="4165600"/>
            <a:ext cx="931862" cy="91916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eaLnBrk="1" hangingPunct="1">
              <a:defRPr/>
            </a:pPr>
            <a:endParaRPr lang="zh-CN" altLang="zh-CN" sz="1800" b="0">
              <a:latin typeface="黑体" pitchFamily="2" charset="-122"/>
              <a:ea typeface="黑体" pitchFamily="2" charset="-122"/>
            </a:endParaRPr>
          </a:p>
        </p:txBody>
      </p:sp>
      <p:sp>
        <p:nvSpPr>
          <p:cNvPr id="116770" name="Oval 34"/>
          <p:cNvSpPr>
            <a:spLocks noChangeArrowheads="1"/>
          </p:cNvSpPr>
          <p:nvPr/>
        </p:nvSpPr>
        <p:spPr bwMode="gray">
          <a:xfrm>
            <a:off x="4157663" y="3711575"/>
            <a:ext cx="933450" cy="919163"/>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eaLnBrk="1" hangingPunct="1">
              <a:defRPr/>
            </a:pPr>
            <a:endParaRPr lang="zh-CN" altLang="zh-CN" sz="1800" b="0">
              <a:latin typeface="黑体" pitchFamily="2" charset="-122"/>
              <a:ea typeface="黑体" pitchFamily="2" charset="-122"/>
            </a:endParaRPr>
          </a:p>
        </p:txBody>
      </p:sp>
      <p:sp>
        <p:nvSpPr>
          <p:cNvPr id="116771" name="Oval 35"/>
          <p:cNvSpPr>
            <a:spLocks noChangeArrowheads="1"/>
          </p:cNvSpPr>
          <p:nvPr/>
        </p:nvSpPr>
        <p:spPr bwMode="gray">
          <a:xfrm>
            <a:off x="5486400" y="2008188"/>
            <a:ext cx="881063" cy="920750"/>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eaLnBrk="1" hangingPunct="1">
              <a:defRPr/>
            </a:pPr>
            <a:endParaRPr lang="zh-CN" altLang="zh-CN" sz="1800">
              <a:latin typeface="黑体" pitchFamily="2" charset="-122"/>
              <a:ea typeface="黑体" pitchFamily="2" charset="-122"/>
            </a:endParaRPr>
          </a:p>
        </p:txBody>
      </p:sp>
      <p:sp>
        <p:nvSpPr>
          <p:cNvPr id="116772" name="Text Box 36"/>
          <p:cNvSpPr txBox="1">
            <a:spLocks noChangeArrowheads="1"/>
          </p:cNvSpPr>
          <p:nvPr/>
        </p:nvSpPr>
        <p:spPr bwMode="gray">
          <a:xfrm>
            <a:off x="1778000" y="3203575"/>
            <a:ext cx="300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1800">
                <a:solidFill>
                  <a:schemeClr val="bg1"/>
                </a:solidFill>
              </a:rPr>
              <a:t>1</a:t>
            </a:r>
          </a:p>
        </p:txBody>
      </p:sp>
      <p:sp>
        <p:nvSpPr>
          <p:cNvPr id="116773" name="Text Box 37"/>
          <p:cNvSpPr txBox="1">
            <a:spLocks noChangeArrowheads="1"/>
          </p:cNvSpPr>
          <p:nvPr/>
        </p:nvSpPr>
        <p:spPr bwMode="gray">
          <a:xfrm>
            <a:off x="3649663" y="2051050"/>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1800">
                <a:solidFill>
                  <a:schemeClr val="bg1"/>
                </a:solidFill>
              </a:rPr>
              <a:t>2</a:t>
            </a:r>
          </a:p>
        </p:txBody>
      </p:sp>
      <p:sp>
        <p:nvSpPr>
          <p:cNvPr id="116774" name="Text Box 38"/>
          <p:cNvSpPr txBox="1">
            <a:spLocks noChangeArrowheads="1"/>
          </p:cNvSpPr>
          <p:nvPr/>
        </p:nvSpPr>
        <p:spPr bwMode="gray">
          <a:xfrm>
            <a:off x="5795963" y="2332038"/>
            <a:ext cx="30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1800">
                <a:solidFill>
                  <a:schemeClr val="bg1"/>
                </a:solidFill>
              </a:rPr>
              <a:t>3</a:t>
            </a:r>
          </a:p>
        </p:txBody>
      </p:sp>
      <p:sp>
        <p:nvSpPr>
          <p:cNvPr id="116775" name="Text Box 39"/>
          <p:cNvSpPr txBox="1">
            <a:spLocks noChangeArrowheads="1"/>
          </p:cNvSpPr>
          <p:nvPr/>
        </p:nvSpPr>
        <p:spPr bwMode="gray">
          <a:xfrm>
            <a:off x="4441825" y="3995738"/>
            <a:ext cx="3000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1800">
                <a:solidFill>
                  <a:schemeClr val="bg1"/>
                </a:solidFill>
              </a:rPr>
              <a:t>4</a:t>
            </a:r>
          </a:p>
        </p:txBody>
      </p:sp>
      <p:sp>
        <p:nvSpPr>
          <p:cNvPr id="116776" name="Text Box 40"/>
          <p:cNvSpPr txBox="1">
            <a:spLocks noChangeArrowheads="1"/>
          </p:cNvSpPr>
          <p:nvPr/>
        </p:nvSpPr>
        <p:spPr bwMode="gray">
          <a:xfrm>
            <a:off x="2411413" y="4492625"/>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1800">
                <a:solidFill>
                  <a:schemeClr val="bg1"/>
                </a:solidFill>
              </a:rPr>
              <a:t>5</a:t>
            </a:r>
          </a:p>
        </p:txBody>
      </p:sp>
      <p:sp>
        <p:nvSpPr>
          <p:cNvPr id="55315" name="Text Box 41"/>
          <p:cNvSpPr txBox="1">
            <a:spLocks noChangeArrowheads="1"/>
          </p:cNvSpPr>
          <p:nvPr/>
        </p:nvSpPr>
        <p:spPr bwMode="gray">
          <a:xfrm>
            <a:off x="2843213" y="2924175"/>
            <a:ext cx="1882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rPr>
              <a:t>使用计算机解题的过程</a:t>
            </a:r>
          </a:p>
        </p:txBody>
      </p:sp>
      <p:sp>
        <p:nvSpPr>
          <p:cNvPr id="55316" name="Rectangle 2"/>
          <p:cNvSpPr>
            <a:spLocks noGrp="1" noChangeArrowheads="1"/>
          </p:cNvSpPr>
          <p:nvPr>
            <p:ph type="title"/>
          </p:nvPr>
        </p:nvSpPr>
        <p:spPr/>
        <p:txBody>
          <a:bodyPr/>
          <a:lstStyle/>
          <a:p>
            <a:pPr eaLnBrk="1" hangingPunct="1"/>
            <a:r>
              <a:rPr lang="zh-CN" altLang="en-US" smtClean="0"/>
              <a:t>使用计算机解题的过程</a:t>
            </a:r>
          </a:p>
        </p:txBody>
      </p:sp>
      <p:sp>
        <p:nvSpPr>
          <p:cNvPr id="116781" name="Rectangle 45"/>
          <p:cNvSpPr>
            <a:spLocks noChangeArrowheads="1"/>
          </p:cNvSpPr>
          <p:nvPr/>
        </p:nvSpPr>
        <p:spPr bwMode="auto">
          <a:xfrm>
            <a:off x="250825" y="2852738"/>
            <a:ext cx="1690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a:t>提出问题和任务</a:t>
            </a:r>
          </a:p>
        </p:txBody>
      </p:sp>
      <p:sp>
        <p:nvSpPr>
          <p:cNvPr id="116782" name="Rectangle 46"/>
          <p:cNvSpPr>
            <a:spLocks noChangeArrowheads="1"/>
          </p:cNvSpPr>
          <p:nvPr/>
        </p:nvSpPr>
        <p:spPr bwMode="auto">
          <a:xfrm>
            <a:off x="1692275" y="1376363"/>
            <a:ext cx="705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a:t>建立模型，用适合于程序设计的方式描述算法过程</a:t>
            </a:r>
          </a:p>
        </p:txBody>
      </p:sp>
      <p:sp>
        <p:nvSpPr>
          <p:cNvPr id="116783" name="Rectangle 47"/>
          <p:cNvSpPr>
            <a:spLocks noChangeArrowheads="1"/>
          </p:cNvSpPr>
          <p:nvPr/>
        </p:nvSpPr>
        <p:spPr bwMode="auto">
          <a:xfrm>
            <a:off x="6300788" y="2636838"/>
            <a:ext cx="17287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a:t>用某种语言编制程序</a:t>
            </a:r>
          </a:p>
        </p:txBody>
      </p:sp>
      <p:sp>
        <p:nvSpPr>
          <p:cNvPr id="116784" name="Rectangle 48"/>
          <p:cNvSpPr>
            <a:spLocks noChangeArrowheads="1"/>
          </p:cNvSpPr>
          <p:nvPr/>
        </p:nvSpPr>
        <p:spPr bwMode="auto">
          <a:xfrm>
            <a:off x="4716463" y="4456113"/>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a:t>编译为机器语言程序</a:t>
            </a:r>
          </a:p>
        </p:txBody>
      </p:sp>
      <p:sp>
        <p:nvSpPr>
          <p:cNvPr id="116785" name="Rectangle 49"/>
          <p:cNvSpPr>
            <a:spLocks noChangeArrowheads="1"/>
          </p:cNvSpPr>
          <p:nvPr/>
        </p:nvSpPr>
        <p:spPr bwMode="auto">
          <a:xfrm>
            <a:off x="1187450" y="5105400"/>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a:t>在硬件上执行程序，实现任务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6768"/>
                                        </p:tgtEl>
                                        <p:attrNameLst>
                                          <p:attrName>style.visibility</p:attrName>
                                        </p:attrNameLst>
                                      </p:cBhvr>
                                      <p:to>
                                        <p:strVal val="visible"/>
                                      </p:to>
                                    </p:set>
                                    <p:animEffect transition="in" filter="checkerboard(across)">
                                      <p:cBhvr>
                                        <p:cTn id="7" dur="500"/>
                                        <p:tgtEl>
                                          <p:spTgt spid="11676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6772"/>
                                        </p:tgtEl>
                                        <p:attrNameLst>
                                          <p:attrName>style.visibility</p:attrName>
                                        </p:attrNameLst>
                                      </p:cBhvr>
                                      <p:to>
                                        <p:strVal val="visible"/>
                                      </p:to>
                                    </p:set>
                                    <p:animEffect transition="in" filter="checkerboard(across)">
                                      <p:cBhvr>
                                        <p:cTn id="10" dur="500"/>
                                        <p:tgtEl>
                                          <p:spTgt spid="11677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6781"/>
                                        </p:tgtEl>
                                        <p:attrNameLst>
                                          <p:attrName>style.visibility</p:attrName>
                                        </p:attrNameLst>
                                      </p:cBhvr>
                                      <p:to>
                                        <p:strVal val="visible"/>
                                      </p:to>
                                    </p:set>
                                    <p:animEffect transition="in" filter="checkerboard(across)">
                                      <p:cBhvr>
                                        <p:cTn id="13" dur="500"/>
                                        <p:tgtEl>
                                          <p:spTgt spid="11678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6766"/>
                                        </p:tgtEl>
                                        <p:attrNameLst>
                                          <p:attrName>style.visibility</p:attrName>
                                        </p:attrNameLst>
                                      </p:cBhvr>
                                      <p:to>
                                        <p:strVal val="visible"/>
                                      </p:to>
                                    </p:set>
                                    <p:animEffect transition="in" filter="checkerboard(across)">
                                      <p:cBhvr>
                                        <p:cTn id="16" dur="500"/>
                                        <p:tgtEl>
                                          <p:spTgt spid="1167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6762"/>
                                        </p:tgtEl>
                                        <p:attrNameLst>
                                          <p:attrName>style.visibility</p:attrName>
                                        </p:attrNameLst>
                                      </p:cBhvr>
                                      <p:to>
                                        <p:strVal val="visible"/>
                                      </p:to>
                                    </p:set>
                                    <p:animEffect transition="in" filter="checkerboard(across)">
                                      <p:cBhvr>
                                        <p:cTn id="21" dur="500"/>
                                        <p:tgtEl>
                                          <p:spTgt spid="11676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6767"/>
                                        </p:tgtEl>
                                        <p:attrNameLst>
                                          <p:attrName>style.visibility</p:attrName>
                                        </p:attrNameLst>
                                      </p:cBhvr>
                                      <p:to>
                                        <p:strVal val="visible"/>
                                      </p:to>
                                    </p:set>
                                    <p:animEffect transition="in" filter="checkerboard(across)">
                                      <p:cBhvr>
                                        <p:cTn id="24" dur="500"/>
                                        <p:tgtEl>
                                          <p:spTgt spid="11676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6773"/>
                                        </p:tgtEl>
                                        <p:attrNameLst>
                                          <p:attrName>style.visibility</p:attrName>
                                        </p:attrNameLst>
                                      </p:cBhvr>
                                      <p:to>
                                        <p:strVal val="visible"/>
                                      </p:to>
                                    </p:set>
                                    <p:animEffect transition="in" filter="checkerboard(across)">
                                      <p:cBhvr>
                                        <p:cTn id="27" dur="500"/>
                                        <p:tgtEl>
                                          <p:spTgt spid="11677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6782"/>
                                        </p:tgtEl>
                                        <p:attrNameLst>
                                          <p:attrName>style.visibility</p:attrName>
                                        </p:attrNameLst>
                                      </p:cBhvr>
                                      <p:to>
                                        <p:strVal val="visible"/>
                                      </p:to>
                                    </p:set>
                                    <p:animEffect transition="in" filter="checkerboard(across)">
                                      <p:cBhvr>
                                        <p:cTn id="30" dur="500"/>
                                        <p:tgtEl>
                                          <p:spTgt spid="1167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16763"/>
                                        </p:tgtEl>
                                        <p:attrNameLst>
                                          <p:attrName>style.visibility</p:attrName>
                                        </p:attrNameLst>
                                      </p:cBhvr>
                                      <p:to>
                                        <p:strVal val="visible"/>
                                      </p:to>
                                    </p:set>
                                    <p:animEffect transition="in" filter="checkerboard(across)">
                                      <p:cBhvr>
                                        <p:cTn id="35" dur="500"/>
                                        <p:tgtEl>
                                          <p:spTgt spid="11676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16771"/>
                                        </p:tgtEl>
                                        <p:attrNameLst>
                                          <p:attrName>style.visibility</p:attrName>
                                        </p:attrNameLst>
                                      </p:cBhvr>
                                      <p:to>
                                        <p:strVal val="visible"/>
                                      </p:to>
                                    </p:set>
                                    <p:animEffect transition="in" filter="checkerboard(across)">
                                      <p:cBhvr>
                                        <p:cTn id="38" dur="500"/>
                                        <p:tgtEl>
                                          <p:spTgt spid="116771"/>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16774"/>
                                        </p:tgtEl>
                                        <p:attrNameLst>
                                          <p:attrName>style.visibility</p:attrName>
                                        </p:attrNameLst>
                                      </p:cBhvr>
                                      <p:to>
                                        <p:strVal val="visible"/>
                                      </p:to>
                                    </p:set>
                                    <p:animEffect transition="in" filter="checkerboard(across)">
                                      <p:cBhvr>
                                        <p:cTn id="41" dur="500"/>
                                        <p:tgtEl>
                                          <p:spTgt spid="11677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16783"/>
                                        </p:tgtEl>
                                        <p:attrNameLst>
                                          <p:attrName>style.visibility</p:attrName>
                                        </p:attrNameLst>
                                      </p:cBhvr>
                                      <p:to>
                                        <p:strVal val="visible"/>
                                      </p:to>
                                    </p:set>
                                    <p:animEffect transition="in" filter="checkerboard(across)">
                                      <p:cBhvr>
                                        <p:cTn id="44" dur="500"/>
                                        <p:tgtEl>
                                          <p:spTgt spid="1167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16765"/>
                                        </p:tgtEl>
                                        <p:attrNameLst>
                                          <p:attrName>style.visibility</p:attrName>
                                        </p:attrNameLst>
                                      </p:cBhvr>
                                      <p:to>
                                        <p:strVal val="visible"/>
                                      </p:to>
                                    </p:set>
                                    <p:animEffect transition="in" filter="checkerboard(across)">
                                      <p:cBhvr>
                                        <p:cTn id="49" dur="500"/>
                                        <p:tgtEl>
                                          <p:spTgt spid="116765"/>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16770"/>
                                        </p:tgtEl>
                                        <p:attrNameLst>
                                          <p:attrName>style.visibility</p:attrName>
                                        </p:attrNameLst>
                                      </p:cBhvr>
                                      <p:to>
                                        <p:strVal val="visible"/>
                                      </p:to>
                                    </p:set>
                                    <p:animEffect transition="in" filter="checkerboard(across)">
                                      <p:cBhvr>
                                        <p:cTn id="52" dur="500"/>
                                        <p:tgtEl>
                                          <p:spTgt spid="116770"/>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16775"/>
                                        </p:tgtEl>
                                        <p:attrNameLst>
                                          <p:attrName>style.visibility</p:attrName>
                                        </p:attrNameLst>
                                      </p:cBhvr>
                                      <p:to>
                                        <p:strVal val="visible"/>
                                      </p:to>
                                    </p:set>
                                    <p:animEffect transition="in" filter="checkerboard(across)">
                                      <p:cBhvr>
                                        <p:cTn id="55" dur="500"/>
                                        <p:tgtEl>
                                          <p:spTgt spid="116775"/>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16784"/>
                                        </p:tgtEl>
                                        <p:attrNameLst>
                                          <p:attrName>style.visibility</p:attrName>
                                        </p:attrNameLst>
                                      </p:cBhvr>
                                      <p:to>
                                        <p:strVal val="visible"/>
                                      </p:to>
                                    </p:set>
                                    <p:animEffect transition="in" filter="checkerboard(across)">
                                      <p:cBhvr>
                                        <p:cTn id="58" dur="500"/>
                                        <p:tgtEl>
                                          <p:spTgt spid="1167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16764"/>
                                        </p:tgtEl>
                                        <p:attrNameLst>
                                          <p:attrName>style.visibility</p:attrName>
                                        </p:attrNameLst>
                                      </p:cBhvr>
                                      <p:to>
                                        <p:strVal val="visible"/>
                                      </p:to>
                                    </p:set>
                                    <p:animEffect transition="in" filter="checkerboard(across)">
                                      <p:cBhvr>
                                        <p:cTn id="63" dur="500"/>
                                        <p:tgtEl>
                                          <p:spTgt spid="116764"/>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16769"/>
                                        </p:tgtEl>
                                        <p:attrNameLst>
                                          <p:attrName>style.visibility</p:attrName>
                                        </p:attrNameLst>
                                      </p:cBhvr>
                                      <p:to>
                                        <p:strVal val="visible"/>
                                      </p:to>
                                    </p:set>
                                    <p:animEffect transition="in" filter="checkerboard(across)">
                                      <p:cBhvr>
                                        <p:cTn id="66" dur="500"/>
                                        <p:tgtEl>
                                          <p:spTgt spid="116769"/>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116776"/>
                                        </p:tgtEl>
                                        <p:attrNameLst>
                                          <p:attrName>style.visibility</p:attrName>
                                        </p:attrNameLst>
                                      </p:cBhvr>
                                      <p:to>
                                        <p:strVal val="visible"/>
                                      </p:to>
                                    </p:set>
                                    <p:animEffect transition="in" filter="checkerboard(across)">
                                      <p:cBhvr>
                                        <p:cTn id="69" dur="500"/>
                                        <p:tgtEl>
                                          <p:spTgt spid="116776"/>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116785"/>
                                        </p:tgtEl>
                                        <p:attrNameLst>
                                          <p:attrName>style.visibility</p:attrName>
                                        </p:attrNameLst>
                                      </p:cBhvr>
                                      <p:to>
                                        <p:strVal val="visible"/>
                                      </p:to>
                                    </p:set>
                                    <p:animEffect transition="in" filter="checkerboard(across)">
                                      <p:cBhvr>
                                        <p:cTn id="72" dur="500"/>
                                        <p:tgtEl>
                                          <p:spTgt spid="11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2" grpId="0" animBg="1"/>
      <p:bldP spid="116763" grpId="0" animBg="1"/>
      <p:bldP spid="116764" grpId="0" animBg="1"/>
      <p:bldP spid="116765" grpId="0" animBg="1"/>
      <p:bldP spid="116766" grpId="0" animBg="1"/>
      <p:bldP spid="116767" grpId="0" animBg="1"/>
      <p:bldP spid="116768" grpId="0" animBg="1"/>
      <p:bldP spid="116769" grpId="0" animBg="1"/>
      <p:bldP spid="116770" grpId="0" animBg="1"/>
      <p:bldP spid="116771" grpId="0" animBg="1"/>
      <p:bldP spid="116772" grpId="0"/>
      <p:bldP spid="116773" grpId="0"/>
      <p:bldP spid="116774" grpId="0"/>
      <p:bldP spid="116775" grpId="0"/>
      <p:bldP spid="116776" grpId="0"/>
      <p:bldP spid="116781" grpId="0"/>
      <p:bldP spid="116782" grpId="0"/>
      <p:bldP spid="116783" grpId="0"/>
      <p:bldP spid="116784" grpId="0"/>
      <p:bldP spid="11678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39A3BE7-717D-40A5-A4AB-BA64ECBB742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7347" name="Rectangle 2"/>
          <p:cNvSpPr>
            <a:spLocks noGrp="1" noChangeArrowheads="1"/>
          </p:cNvSpPr>
          <p:nvPr>
            <p:ph type="title"/>
          </p:nvPr>
        </p:nvSpPr>
        <p:spPr>
          <a:xfrm>
            <a:off x="1047750" y="260350"/>
            <a:ext cx="7772400" cy="731838"/>
          </a:xfrm>
        </p:spPr>
        <p:txBody>
          <a:bodyPr/>
          <a:lstStyle/>
          <a:p>
            <a:pPr eaLnBrk="1" hangingPunct="1"/>
            <a:r>
              <a:rPr lang="zh-CN" altLang="en-US" smtClean="0"/>
              <a:t>本章小结</a:t>
            </a:r>
          </a:p>
        </p:txBody>
      </p:sp>
      <p:sp>
        <p:nvSpPr>
          <p:cNvPr id="57348" name="Rectangle 3"/>
          <p:cNvSpPr>
            <a:spLocks noGrp="1" noChangeArrowheads="1"/>
          </p:cNvSpPr>
          <p:nvPr>
            <p:ph type="body" idx="1"/>
          </p:nvPr>
        </p:nvSpPr>
        <p:spPr>
          <a:xfrm>
            <a:off x="419100" y="1055688"/>
            <a:ext cx="7916863" cy="4968875"/>
          </a:xfrm>
          <a:noFill/>
        </p:spPr>
        <p:txBody>
          <a:bodyPr/>
          <a:lstStyle/>
          <a:p>
            <a:pPr eaLnBrk="1" hangingPunct="1"/>
            <a:r>
              <a:rPr lang="zh-CN" altLang="en-US" sz="2400" smtClean="0"/>
              <a:t>电子计算机的历史分为以下几个阶段：</a:t>
            </a:r>
          </a:p>
          <a:p>
            <a:pPr eaLnBrk="1" hangingPunct="1"/>
            <a:r>
              <a:rPr lang="en-US" altLang="zh-CN" sz="2400" smtClean="0"/>
              <a:t>1946</a:t>
            </a:r>
            <a:r>
              <a:rPr lang="zh-CN" altLang="en-US" sz="2400" smtClean="0"/>
              <a:t>年～</a:t>
            </a:r>
            <a:r>
              <a:rPr lang="en-US" altLang="zh-CN" sz="2400" smtClean="0"/>
              <a:t>1959</a:t>
            </a:r>
            <a:r>
              <a:rPr lang="zh-CN" altLang="en-US" sz="2400" smtClean="0"/>
              <a:t>年  第一代，电子管计算机</a:t>
            </a:r>
          </a:p>
          <a:p>
            <a:pPr eaLnBrk="1" hangingPunct="1"/>
            <a:r>
              <a:rPr lang="en-US" altLang="zh-CN" sz="2400" smtClean="0"/>
              <a:t>1956</a:t>
            </a:r>
            <a:r>
              <a:rPr lang="zh-CN" altLang="en-US" sz="2400" smtClean="0"/>
              <a:t>年～</a:t>
            </a:r>
            <a:r>
              <a:rPr lang="en-US" altLang="zh-CN" sz="2400" smtClean="0"/>
              <a:t>1964</a:t>
            </a:r>
            <a:r>
              <a:rPr lang="zh-CN" altLang="en-US" sz="2400" smtClean="0"/>
              <a:t>年  第二代，晶体管计算机</a:t>
            </a:r>
          </a:p>
          <a:p>
            <a:pPr eaLnBrk="1" hangingPunct="1"/>
            <a:r>
              <a:rPr lang="en-US" altLang="zh-CN" sz="2400" smtClean="0"/>
              <a:t>1964</a:t>
            </a:r>
            <a:r>
              <a:rPr lang="zh-CN" altLang="en-US" sz="2400" smtClean="0"/>
              <a:t>年～</a:t>
            </a:r>
            <a:r>
              <a:rPr lang="en-US" altLang="zh-CN" sz="2400" smtClean="0"/>
              <a:t>1975</a:t>
            </a:r>
            <a:r>
              <a:rPr lang="zh-CN" altLang="en-US" sz="2400" smtClean="0"/>
              <a:t>年  第三代，中、小规模集成电路计算机</a:t>
            </a:r>
          </a:p>
          <a:p>
            <a:pPr eaLnBrk="1" hangingPunct="1"/>
            <a:r>
              <a:rPr lang="en-US" altLang="zh-CN" sz="2400" smtClean="0"/>
              <a:t>1975</a:t>
            </a:r>
            <a:r>
              <a:rPr lang="zh-CN" altLang="en-US" sz="2400" smtClean="0"/>
              <a:t>年～</a:t>
            </a:r>
            <a:r>
              <a:rPr lang="en-US" altLang="zh-CN" sz="2400" smtClean="0"/>
              <a:t>1990</a:t>
            </a:r>
            <a:r>
              <a:rPr lang="zh-CN" altLang="en-US" sz="2400" smtClean="0"/>
              <a:t>年  第四代，大规模、超大规集成电路（</a:t>
            </a:r>
            <a:r>
              <a:rPr lang="en-US" altLang="zh-CN" sz="2400" smtClean="0"/>
              <a:t>LSI</a:t>
            </a:r>
            <a:r>
              <a:rPr lang="zh-CN" altLang="en-US" sz="2400" smtClean="0"/>
              <a:t>，</a:t>
            </a:r>
            <a:r>
              <a:rPr lang="en-US" altLang="zh-CN" sz="2400" smtClean="0"/>
              <a:t>VLSI</a:t>
            </a:r>
            <a:r>
              <a:rPr lang="zh-CN" altLang="en-US" sz="2400" smtClean="0"/>
              <a:t>）计算机，第一、第二代微处理器</a:t>
            </a:r>
          </a:p>
          <a:p>
            <a:pPr eaLnBrk="1" hangingPunct="1"/>
            <a:r>
              <a:rPr lang="en-US" altLang="zh-CN" sz="2400" smtClean="0"/>
              <a:t>1990</a:t>
            </a:r>
            <a:r>
              <a:rPr lang="zh-CN" altLang="en-US" sz="2400" smtClean="0"/>
              <a:t>年～至今     第五代，甚大规模集成电路（</a:t>
            </a:r>
            <a:r>
              <a:rPr lang="en-US" altLang="zh-CN" sz="2400" smtClean="0"/>
              <a:t>ULSI</a:t>
            </a:r>
            <a:r>
              <a:rPr lang="zh-CN" altLang="en-US" sz="2400" smtClean="0"/>
              <a:t>）计算机，第三、四、五、六代及多核微处理器</a:t>
            </a:r>
          </a:p>
          <a:p>
            <a:pPr eaLnBrk="1" hangingPunct="1"/>
            <a:r>
              <a:rPr lang="zh-CN" altLang="en-US" sz="2400" smtClean="0"/>
              <a:t>计算机的应用领域。</a:t>
            </a:r>
          </a:p>
          <a:p>
            <a:pPr eaLnBrk="1" hangingPunct="1"/>
            <a:r>
              <a:rPr lang="zh-CN" altLang="en-US" sz="2400" smtClean="0"/>
              <a:t>计算机的分类有多种方法。</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E7C8549-C1FC-4B28-AC90-1C27B1D0BE3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8371" name="Rectangle 2"/>
          <p:cNvSpPr>
            <a:spLocks noGrp="1" noChangeArrowheads="1"/>
          </p:cNvSpPr>
          <p:nvPr>
            <p:ph type="title"/>
          </p:nvPr>
        </p:nvSpPr>
        <p:spPr>
          <a:xfrm>
            <a:off x="1047750" y="260350"/>
            <a:ext cx="7772400" cy="731838"/>
          </a:xfrm>
        </p:spPr>
        <p:txBody>
          <a:bodyPr/>
          <a:lstStyle/>
          <a:p>
            <a:pPr eaLnBrk="1" hangingPunct="1"/>
            <a:r>
              <a:rPr lang="zh-CN" altLang="en-US" smtClean="0"/>
              <a:t>本章小结</a:t>
            </a:r>
          </a:p>
        </p:txBody>
      </p:sp>
      <p:sp>
        <p:nvSpPr>
          <p:cNvPr id="58372" name="Rectangle 3"/>
          <p:cNvSpPr>
            <a:spLocks noGrp="1" noChangeArrowheads="1"/>
          </p:cNvSpPr>
          <p:nvPr>
            <p:ph type="body" idx="1"/>
          </p:nvPr>
        </p:nvSpPr>
        <p:spPr>
          <a:xfrm>
            <a:off x="419100" y="1055688"/>
            <a:ext cx="7916863" cy="4968875"/>
          </a:xfrm>
          <a:noFill/>
        </p:spPr>
        <p:txBody>
          <a:bodyPr/>
          <a:lstStyle/>
          <a:p>
            <a:pPr eaLnBrk="1" hangingPunct="1">
              <a:lnSpc>
                <a:spcPct val="120000"/>
              </a:lnSpc>
            </a:pPr>
            <a:r>
              <a:rPr lang="zh-CN" altLang="en-US" sz="2400" smtClean="0">
                <a:solidFill>
                  <a:srgbClr val="CC0000"/>
                </a:solidFill>
              </a:rPr>
              <a:t>计算机的硬件性能指标</a:t>
            </a:r>
            <a:r>
              <a:rPr lang="zh-CN" altLang="en-US" sz="2400" smtClean="0"/>
              <a:t>包括</a:t>
            </a:r>
            <a:r>
              <a:rPr lang="zh-CN" altLang="en-US" sz="2400" smtClean="0">
                <a:solidFill>
                  <a:srgbClr val="CC0000"/>
                </a:solidFill>
              </a:rPr>
              <a:t>机器字长</a:t>
            </a:r>
            <a:r>
              <a:rPr lang="zh-CN" altLang="en-US" sz="2400" smtClean="0"/>
              <a:t>、存储器容量、运算速度和配置外设等。</a:t>
            </a:r>
          </a:p>
          <a:p>
            <a:pPr eaLnBrk="1" hangingPunct="1">
              <a:lnSpc>
                <a:spcPct val="120000"/>
              </a:lnSpc>
            </a:pPr>
            <a:r>
              <a:rPr lang="zh-CN" altLang="en-US" sz="2400" smtClean="0">
                <a:solidFill>
                  <a:srgbClr val="CC0000"/>
                </a:solidFill>
              </a:rPr>
              <a:t>计算机系统由硬件系统和软件系统两大部分组成。</a:t>
            </a:r>
          </a:p>
          <a:p>
            <a:pPr eaLnBrk="1" hangingPunct="1">
              <a:lnSpc>
                <a:spcPct val="120000"/>
              </a:lnSpc>
            </a:pPr>
            <a:r>
              <a:rPr lang="zh-CN" altLang="en-US" sz="2400" smtClean="0">
                <a:solidFill>
                  <a:srgbClr val="CC0000"/>
                </a:solidFill>
              </a:rPr>
              <a:t>冯</a:t>
            </a:r>
            <a:r>
              <a:rPr lang="en-US" altLang="zh-CN" sz="2400" smtClean="0">
                <a:solidFill>
                  <a:srgbClr val="CC0000"/>
                </a:solidFill>
                <a:latin typeface="Verdana" panose="020B0604030504040204" pitchFamily="34" charset="0"/>
              </a:rPr>
              <a:t>·</a:t>
            </a:r>
            <a:r>
              <a:rPr lang="zh-CN" altLang="en-US" sz="2400" smtClean="0">
                <a:solidFill>
                  <a:srgbClr val="CC0000"/>
                </a:solidFill>
              </a:rPr>
              <a:t>诺伊曼（</a:t>
            </a:r>
            <a:r>
              <a:rPr lang="en-US" altLang="zh-CN" sz="2400" smtClean="0">
                <a:solidFill>
                  <a:srgbClr val="CC0000"/>
                </a:solidFill>
              </a:rPr>
              <a:t>Von Neumann</a:t>
            </a:r>
            <a:r>
              <a:rPr lang="zh-CN" altLang="en-US" sz="2400" smtClean="0">
                <a:solidFill>
                  <a:srgbClr val="CC0000"/>
                </a:solidFill>
              </a:rPr>
              <a:t>）计算机体系结构。</a:t>
            </a:r>
          </a:p>
          <a:p>
            <a:pPr eaLnBrk="1" hangingPunct="1">
              <a:lnSpc>
                <a:spcPct val="120000"/>
              </a:lnSpc>
            </a:pPr>
            <a:r>
              <a:rPr lang="zh-CN" altLang="en-US" sz="2400" smtClean="0"/>
              <a:t>软件系统包括系统软件和应用软件。</a:t>
            </a:r>
            <a:r>
              <a:rPr lang="zh-CN" altLang="en-US" sz="2400" smtClean="0">
                <a:solidFill>
                  <a:srgbClr val="CC0000"/>
                </a:solidFill>
              </a:rPr>
              <a:t>系统软件以操作系统为核心</a:t>
            </a:r>
            <a:r>
              <a:rPr lang="zh-CN" altLang="en-US" sz="2400" smtClean="0"/>
              <a:t>。</a:t>
            </a:r>
          </a:p>
          <a:p>
            <a:pPr eaLnBrk="1" hangingPunct="1">
              <a:lnSpc>
                <a:spcPct val="120000"/>
              </a:lnSpc>
            </a:pPr>
            <a:r>
              <a:rPr lang="zh-CN" altLang="en-US" sz="2400" smtClean="0"/>
              <a:t>计算机系统的层次结构从底层向上层分别为：</a:t>
            </a:r>
            <a:r>
              <a:rPr lang="zh-CN" altLang="en-US" sz="2400" smtClean="0">
                <a:solidFill>
                  <a:srgbClr val="CC0000"/>
                </a:solidFill>
              </a:rPr>
              <a:t>微程序级（硬件）、机器指令级（与硬件紧密相关）</a:t>
            </a:r>
            <a:r>
              <a:rPr lang="zh-CN" altLang="en-US" sz="2400" smtClean="0"/>
              <a:t>、操作系统级、语言处理程序及其他系统软件、应用软件。计算机组成原理课程所要讨论的主要是最底二层。</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A2DF6F6-08EF-4C40-940F-4060D4309D7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9395" name="Rectangle 2"/>
          <p:cNvSpPr>
            <a:spLocks noGrp="1" noChangeArrowheads="1"/>
          </p:cNvSpPr>
          <p:nvPr>
            <p:ph type="title"/>
          </p:nvPr>
        </p:nvSpPr>
        <p:spPr>
          <a:xfrm>
            <a:off x="1047750" y="260350"/>
            <a:ext cx="7772400" cy="731838"/>
          </a:xfrm>
        </p:spPr>
        <p:txBody>
          <a:bodyPr/>
          <a:lstStyle/>
          <a:p>
            <a:pPr eaLnBrk="1" hangingPunct="1"/>
            <a:r>
              <a:rPr lang="zh-CN" altLang="en-US" smtClean="0"/>
              <a:t>本章重点</a:t>
            </a:r>
          </a:p>
        </p:txBody>
      </p:sp>
      <p:sp>
        <p:nvSpPr>
          <p:cNvPr id="59396" name="Rectangle 3"/>
          <p:cNvSpPr>
            <a:spLocks noGrp="1" noChangeArrowheads="1"/>
          </p:cNvSpPr>
          <p:nvPr>
            <p:ph type="body" idx="1"/>
          </p:nvPr>
        </p:nvSpPr>
        <p:spPr>
          <a:xfrm>
            <a:off x="419100" y="1055688"/>
            <a:ext cx="7916863" cy="4968875"/>
          </a:xfrm>
          <a:noFill/>
        </p:spPr>
        <p:txBody>
          <a:bodyPr/>
          <a:lstStyle/>
          <a:p>
            <a:pPr marL="533400" indent="-533400" eaLnBrk="1" hangingPunct="1">
              <a:lnSpc>
                <a:spcPct val="120000"/>
              </a:lnSpc>
            </a:pPr>
            <a:r>
              <a:rPr lang="zh-CN" altLang="en-US" smtClean="0">
                <a:solidFill>
                  <a:srgbClr val="CC0000"/>
                </a:solidFill>
              </a:rPr>
              <a:t>冯</a:t>
            </a:r>
            <a:r>
              <a:rPr lang="en-US" altLang="zh-CN" smtClean="0">
                <a:solidFill>
                  <a:srgbClr val="CC0000"/>
                </a:solidFill>
                <a:latin typeface="Verdana" panose="020B0604030504040204" pitchFamily="34" charset="0"/>
              </a:rPr>
              <a:t>·</a:t>
            </a:r>
            <a:r>
              <a:rPr lang="zh-CN" altLang="en-US" smtClean="0">
                <a:solidFill>
                  <a:srgbClr val="CC0000"/>
                </a:solidFill>
              </a:rPr>
              <a:t>诺伊曼（</a:t>
            </a:r>
            <a:r>
              <a:rPr lang="en-US" altLang="zh-CN" smtClean="0">
                <a:solidFill>
                  <a:srgbClr val="CC0000"/>
                </a:solidFill>
              </a:rPr>
              <a:t>Von Neumann</a:t>
            </a:r>
            <a:r>
              <a:rPr lang="zh-CN" altLang="en-US" smtClean="0">
                <a:solidFill>
                  <a:srgbClr val="CC0000"/>
                </a:solidFill>
              </a:rPr>
              <a:t>）计算机体系结构的特点</a:t>
            </a:r>
          </a:p>
          <a:p>
            <a:pPr marL="914400" lvl="1" indent="-457200" eaLnBrk="1" hangingPunct="1">
              <a:lnSpc>
                <a:spcPct val="120000"/>
              </a:lnSpc>
            </a:pPr>
            <a:r>
              <a:rPr lang="zh-CN" altLang="en-US" smtClean="0"/>
              <a:t>采用二进制表示数据和指令</a:t>
            </a:r>
          </a:p>
          <a:p>
            <a:pPr marL="914400" lvl="1" indent="-457200" eaLnBrk="1" hangingPunct="1">
              <a:lnSpc>
                <a:spcPct val="120000"/>
              </a:lnSpc>
            </a:pPr>
            <a:r>
              <a:rPr lang="zh-CN" altLang="en-US" smtClean="0"/>
              <a:t>采用存储程序控制</a:t>
            </a:r>
          </a:p>
          <a:p>
            <a:pPr marL="914400" lvl="1" indent="-457200" eaLnBrk="1" hangingPunct="1">
              <a:lnSpc>
                <a:spcPct val="120000"/>
              </a:lnSpc>
            </a:pPr>
            <a:r>
              <a:rPr lang="zh-CN" altLang="en-US" smtClean="0"/>
              <a:t>计算机硬件系统由五大部件组成</a:t>
            </a:r>
          </a:p>
          <a:p>
            <a:pPr marL="533400" indent="-533400" eaLnBrk="1" hangingPunct="1">
              <a:lnSpc>
                <a:spcPct val="120000"/>
              </a:lnSpc>
            </a:pPr>
            <a:r>
              <a:rPr lang="zh-CN" altLang="en-US" smtClean="0">
                <a:solidFill>
                  <a:srgbClr val="CC0000"/>
                </a:solidFill>
              </a:rPr>
              <a:t>计算机中的三种语言的特点</a:t>
            </a:r>
          </a:p>
          <a:p>
            <a:pPr marL="914400" lvl="1" indent="-457200" eaLnBrk="1" hangingPunct="1">
              <a:lnSpc>
                <a:spcPct val="120000"/>
              </a:lnSpc>
            </a:pPr>
            <a:r>
              <a:rPr lang="zh-CN" altLang="en-US" smtClean="0"/>
              <a:t>机器语言、汇编语言、高级语言</a:t>
            </a:r>
          </a:p>
          <a:p>
            <a:pPr marL="533400" indent="-533400" eaLnBrk="1" hangingPunct="1">
              <a:lnSpc>
                <a:spcPct val="120000"/>
              </a:lnSpc>
            </a:pPr>
            <a:r>
              <a:rPr lang="zh-CN" altLang="en-US" smtClean="0">
                <a:solidFill>
                  <a:srgbClr val="CC0000"/>
                </a:solidFill>
              </a:rPr>
              <a:t>计算机系统的层次结构</a:t>
            </a:r>
          </a:p>
          <a:p>
            <a:pPr marL="914400" lvl="1" indent="-457200" eaLnBrk="1" hangingPunct="1">
              <a:lnSpc>
                <a:spcPct val="120000"/>
              </a:lnSpc>
            </a:pPr>
            <a:r>
              <a:rPr lang="zh-CN" altLang="en-US" smtClean="0">
                <a:solidFill>
                  <a:srgbClr val="CC0000"/>
                </a:solidFill>
              </a:rPr>
              <a:t>软件（</a:t>
            </a:r>
            <a:r>
              <a:rPr lang="en-US" altLang="zh-CN" smtClean="0">
                <a:solidFill>
                  <a:srgbClr val="CC0000"/>
                </a:solidFill>
                <a:latin typeface="Verdana" panose="020B0604030504040204" pitchFamily="34" charset="0"/>
              </a:rPr>
              <a:t>…</a:t>
            </a:r>
            <a:r>
              <a:rPr lang="zh-CN" altLang="en-US" smtClean="0">
                <a:solidFill>
                  <a:srgbClr val="CC0000"/>
                </a:solidFill>
              </a:rPr>
              <a:t>）、硬件（</a:t>
            </a:r>
            <a:r>
              <a:rPr lang="en-US" altLang="zh-CN" smtClean="0">
                <a:solidFill>
                  <a:srgbClr val="CC0000"/>
                </a:solidFill>
                <a:latin typeface="Verdana" panose="020B0604030504040204" pitchFamily="34" charset="0"/>
              </a:rPr>
              <a:t>…</a:t>
            </a:r>
            <a:r>
              <a:rPr lang="zh-CN" altLang="en-US" smtClean="0">
                <a:solidFill>
                  <a:srgbClr val="CC0000"/>
                </a:solidFill>
              </a:rPr>
              <a:t>）</a:t>
            </a:r>
            <a:endParaRPr lang="zh-CN" altLang="en-US" smtClean="0"/>
          </a:p>
        </p:txBody>
      </p:sp>
      <p:pic>
        <p:nvPicPr>
          <p:cNvPr id="19149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11638"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91492"/>
                                        </p:tgtEl>
                                        <p:attrNameLst>
                                          <p:attrName>style.visibility</p:attrName>
                                        </p:attrNameLst>
                                      </p:cBhvr>
                                      <p:to>
                                        <p:strVal val="visible"/>
                                      </p:to>
                                    </p:set>
                                    <p:anim to="" calcmode="lin" valueType="num">
                                      <p:cBhvr>
                                        <p:cTn id="7" dur="1" fill="hold"/>
                                        <p:tgtEl>
                                          <p:spTgt spid="1914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A355633-ACCB-47D5-A4A2-6BDD8A0E46B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0419" name="Rectangle 2"/>
          <p:cNvSpPr>
            <a:spLocks noGrp="1" noChangeArrowheads="1"/>
          </p:cNvSpPr>
          <p:nvPr>
            <p:ph type="title"/>
          </p:nvPr>
        </p:nvSpPr>
        <p:spPr/>
        <p:txBody>
          <a:bodyPr/>
          <a:lstStyle/>
          <a:p>
            <a:pPr eaLnBrk="1" hangingPunct="1"/>
            <a:r>
              <a:rPr lang="zh-CN" altLang="en-US" smtClean="0"/>
              <a:t>作业</a:t>
            </a:r>
          </a:p>
        </p:txBody>
      </p:sp>
      <p:sp>
        <p:nvSpPr>
          <p:cNvPr id="60420" name="Rectangle 3"/>
          <p:cNvSpPr>
            <a:spLocks noGrp="1" noChangeArrowheads="1"/>
          </p:cNvSpPr>
          <p:nvPr>
            <p:ph type="body" idx="1"/>
          </p:nvPr>
        </p:nvSpPr>
        <p:spPr/>
        <p:txBody>
          <a:bodyPr/>
          <a:lstStyle/>
          <a:p>
            <a:pPr eaLnBrk="1" hangingPunct="1"/>
            <a:r>
              <a:rPr lang="en-US" altLang="zh-CN" smtClean="0"/>
              <a:t>P26</a:t>
            </a:r>
            <a:r>
              <a:rPr lang="zh-CN" altLang="en-US" smtClean="0"/>
              <a:t>：</a:t>
            </a:r>
            <a:r>
              <a:rPr lang="en-US" altLang="zh-CN" smtClean="0"/>
              <a:t>8</a:t>
            </a:r>
            <a:r>
              <a:rPr lang="zh-CN" altLang="en-US" smtClean="0"/>
              <a:t>，</a:t>
            </a:r>
            <a:r>
              <a:rPr lang="en-US" altLang="zh-CN" smtClean="0"/>
              <a:t>9</a:t>
            </a:r>
            <a:r>
              <a:rPr lang="zh-CN" altLang="en-US" smtClean="0"/>
              <a:t>，</a:t>
            </a:r>
            <a:r>
              <a:rPr lang="en-US" altLang="zh-CN" smtClean="0"/>
              <a:t>10</a:t>
            </a:r>
            <a:r>
              <a:rPr lang="zh-CN" altLang="en-US" smtClean="0"/>
              <a:t>，</a:t>
            </a:r>
            <a:r>
              <a:rPr lang="en-US" altLang="zh-CN" smtClean="0"/>
              <a:t>11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59AF5C5-A5C6-4B75-A1B1-EAB04121643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4146" name="WordArt 2"/>
          <p:cNvSpPr>
            <a:spLocks noChangeArrowheads="1" noChangeShapeType="1" noTextEdit="1"/>
          </p:cNvSpPr>
          <p:nvPr/>
        </p:nvSpPr>
        <p:spPr bwMode="auto">
          <a:xfrm>
            <a:off x="2124075" y="2133600"/>
            <a:ext cx="4535488" cy="1728788"/>
          </a:xfrm>
          <a:prstGeom prst="rect">
            <a:avLst/>
          </a:prstGeom>
        </p:spPr>
        <p:txBody>
          <a:bodyPr wrap="none" fromWordArt="1">
            <a:prstTxWarp prst="textWave1">
              <a:avLst>
                <a:gd name="adj1" fmla="val 13005"/>
                <a:gd name="adj2" fmla="val 0"/>
              </a:avLst>
            </a:prstTxWarp>
          </a:bodyPr>
          <a:lstStyle/>
          <a:p>
            <a:pPr algn="ctr"/>
            <a:r>
              <a:rPr lang="en-US" altLang="zh-CN" sz="3600"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rPr>
              <a:t>The  End !</a:t>
            </a:r>
            <a:endParaRPr lang="zh-CN" altLang="en-US" sz="3600"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C832C53-7294-45A5-BD1C-05475B8DDE8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147" name="Rectangle 2"/>
          <p:cNvSpPr>
            <a:spLocks noGrp="1" noChangeArrowheads="1"/>
          </p:cNvSpPr>
          <p:nvPr>
            <p:ph type="title"/>
          </p:nvPr>
        </p:nvSpPr>
        <p:spPr/>
        <p:txBody>
          <a:bodyPr/>
          <a:lstStyle/>
          <a:p>
            <a:pPr eaLnBrk="1" hangingPunct="1"/>
            <a:r>
              <a:rPr lang="en-US" altLang="zh-CN" smtClean="0"/>
              <a:t>《</a:t>
            </a:r>
            <a:r>
              <a:rPr lang="zh-CN" altLang="en-US" smtClean="0"/>
              <a:t>计算机组成原理</a:t>
            </a:r>
            <a:r>
              <a:rPr lang="en-US" altLang="zh-CN" smtClean="0"/>
              <a:t>》</a:t>
            </a:r>
            <a:r>
              <a:rPr lang="zh-CN" altLang="en-US" smtClean="0"/>
              <a:t>课程</a:t>
            </a:r>
          </a:p>
        </p:txBody>
      </p:sp>
      <p:sp>
        <p:nvSpPr>
          <p:cNvPr id="6148" name="Rectangle 3"/>
          <p:cNvSpPr>
            <a:spLocks noGrp="1" noChangeArrowheads="1"/>
          </p:cNvSpPr>
          <p:nvPr>
            <p:ph type="body" idx="1"/>
          </p:nvPr>
        </p:nvSpPr>
        <p:spPr/>
        <p:txBody>
          <a:bodyPr/>
          <a:lstStyle/>
          <a:p>
            <a:pPr eaLnBrk="1" hangingPunct="1"/>
            <a:r>
              <a:rPr lang="zh-CN" altLang="en-US" dirty="0" smtClean="0">
                <a:solidFill>
                  <a:srgbClr val="008000"/>
                </a:solidFill>
              </a:rPr>
              <a:t>学习资源：</a:t>
            </a:r>
          </a:p>
          <a:p>
            <a:pPr eaLnBrk="1" hangingPunct="1"/>
            <a:r>
              <a:rPr lang="zh-CN" altLang="en-US" dirty="0" smtClean="0">
                <a:solidFill>
                  <a:srgbClr val="FF0000"/>
                </a:solidFill>
              </a:rPr>
              <a:t>①爱课程网站：</a:t>
            </a:r>
          </a:p>
          <a:p>
            <a:pPr lvl="1" eaLnBrk="1" hangingPunct="1"/>
            <a:r>
              <a:rPr lang="en-US" altLang="zh-CN" dirty="0" smtClean="0">
                <a:hlinkClick r:id="rId2"/>
              </a:rPr>
              <a:t>www.icourses.cn</a:t>
            </a:r>
            <a:endParaRPr lang="en-US" altLang="zh-CN" dirty="0" smtClean="0"/>
          </a:p>
          <a:p>
            <a:pPr lvl="1" eaLnBrk="1" hangingPunct="1"/>
            <a:r>
              <a:rPr lang="zh-CN" altLang="en-US" dirty="0" smtClean="0"/>
              <a:t>注册→登录→加入课程→课程学习</a:t>
            </a:r>
          </a:p>
          <a:p>
            <a:pPr lvl="1" eaLnBrk="1" hangingPunct="1"/>
            <a:r>
              <a:rPr lang="zh-CN" altLang="en-US" dirty="0" smtClean="0"/>
              <a:t>详见</a:t>
            </a:r>
            <a:r>
              <a:rPr lang="en-US" altLang="zh-CN" dirty="0" smtClean="0"/>
              <a:t>QQ</a:t>
            </a:r>
            <a:r>
              <a:rPr lang="zh-CN" altLang="en-US" dirty="0" smtClean="0"/>
              <a:t>群中</a:t>
            </a:r>
            <a:r>
              <a:rPr lang="zh-CN" altLang="en-US" dirty="0" smtClean="0">
                <a:latin typeface="Arial" panose="020B0604020202020204" pitchFamily="34" charset="0"/>
              </a:rPr>
              <a:t>“</a:t>
            </a:r>
            <a:r>
              <a:rPr lang="en-US" altLang="zh-CN" dirty="0" smtClean="0"/>
              <a:t>《</a:t>
            </a:r>
            <a:r>
              <a:rPr lang="zh-CN" altLang="en-US" dirty="0" smtClean="0"/>
              <a:t>计算机组成原理</a:t>
            </a:r>
            <a:r>
              <a:rPr lang="en-US" altLang="zh-CN" dirty="0" smtClean="0"/>
              <a:t>》</a:t>
            </a:r>
            <a:r>
              <a:rPr lang="zh-CN" altLang="en-US" dirty="0" smtClean="0"/>
              <a:t>爱课程网站使用说明</a:t>
            </a:r>
            <a:r>
              <a:rPr lang="en-US" altLang="zh-CN" dirty="0" smtClean="0"/>
              <a:t>.pdf</a:t>
            </a:r>
            <a:r>
              <a:rPr lang="en-US" altLang="zh-CN" dirty="0" smtClean="0">
                <a:latin typeface="Arial" panose="020B0604020202020204" pitchFamily="34" charset="0"/>
              </a:rPr>
              <a:t>”</a:t>
            </a:r>
            <a:endParaRPr lang="en-US" altLang="zh-CN" dirty="0" smtClean="0"/>
          </a:p>
          <a:p>
            <a:pPr eaLnBrk="1" hangingPunct="1"/>
            <a:r>
              <a:rPr lang="en-US" altLang="zh-CN" dirty="0" smtClean="0">
                <a:solidFill>
                  <a:srgbClr val="FF0000"/>
                </a:solidFill>
              </a:rPr>
              <a:t>②</a:t>
            </a:r>
            <a:r>
              <a:rPr lang="zh-CN" altLang="en-US" dirty="0" smtClean="0">
                <a:solidFill>
                  <a:srgbClr val="FF0000"/>
                </a:solidFill>
              </a:rPr>
              <a:t>国家精品课程网站：</a:t>
            </a:r>
          </a:p>
          <a:p>
            <a:pPr lvl="1" eaLnBrk="1" hangingPunct="1"/>
            <a:r>
              <a:rPr lang="en-US" altLang="zh-CN" dirty="0" smtClean="0">
                <a:hlinkClick r:id="rId3"/>
              </a:rPr>
              <a:t>http://jpkc.hdu.edu.cn/computer/zcyl/dzkjdx/</a:t>
            </a:r>
            <a:endParaRPr lang="en-US" altLang="zh-CN" dirty="0" smtClean="0"/>
          </a:p>
          <a:p>
            <a:pPr eaLnBrk="1" hangingPunct="1"/>
            <a:r>
              <a:rPr lang="zh-CN" altLang="en-US" dirty="0" smtClean="0">
                <a:solidFill>
                  <a:srgbClr val="FF0000"/>
                </a:solidFill>
              </a:rPr>
              <a:t>③</a:t>
            </a:r>
            <a:r>
              <a:rPr lang="en-US" altLang="zh-CN" dirty="0" smtClean="0">
                <a:solidFill>
                  <a:srgbClr val="FF0000"/>
                </a:solidFill>
              </a:rPr>
              <a:t>QQ</a:t>
            </a:r>
            <a:r>
              <a:rPr lang="zh-CN" altLang="en-US" dirty="0" smtClean="0">
                <a:solidFill>
                  <a:srgbClr val="FF0000"/>
                </a:solidFill>
              </a:rPr>
              <a:t>群：</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427940324</a:t>
            </a:r>
            <a:endParaRPr lang="zh-CN" altLang="en-US" dirty="0" smtClean="0">
              <a:solidFill>
                <a:srgbClr val="FF0000"/>
              </a:solidFill>
            </a:endParaRPr>
          </a:p>
          <a:p>
            <a:pPr lvl="1" eaLnBrk="1" hangingPunct="1"/>
            <a:r>
              <a:rPr lang="zh-CN" altLang="en-US" dirty="0" smtClean="0"/>
              <a:t>课件、通知、答疑</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60734EB-03F5-48A3-8F27-80CB4BEA3B4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171" name="Rectangle 2"/>
          <p:cNvSpPr>
            <a:spLocks noGrp="1" noChangeArrowheads="1"/>
          </p:cNvSpPr>
          <p:nvPr>
            <p:ph type="title"/>
          </p:nvPr>
        </p:nvSpPr>
        <p:spPr/>
        <p:txBody>
          <a:bodyPr/>
          <a:lstStyle/>
          <a:p>
            <a:pPr eaLnBrk="1" hangingPunct="1"/>
            <a:r>
              <a:rPr lang="zh-CN" altLang="en-US" sz="2800" smtClean="0"/>
              <a:t>参考书：</a:t>
            </a:r>
          </a:p>
        </p:txBody>
      </p:sp>
      <p:sp>
        <p:nvSpPr>
          <p:cNvPr id="7172" name="Rectangle 3"/>
          <p:cNvSpPr>
            <a:spLocks noGrp="1" noChangeArrowheads="1"/>
          </p:cNvSpPr>
          <p:nvPr>
            <p:ph type="body" idx="1"/>
          </p:nvPr>
        </p:nvSpPr>
        <p:spPr>
          <a:xfrm>
            <a:off x="374650" y="1052513"/>
            <a:ext cx="7797800" cy="4464050"/>
          </a:xfrm>
        </p:spPr>
        <p:txBody>
          <a:bodyPr/>
          <a:lstStyle/>
          <a:p>
            <a:pPr marL="533400" indent="-533400" eaLnBrk="1" hangingPunct="1"/>
            <a:r>
              <a:rPr lang="zh-CN" altLang="en-US" smtClean="0">
                <a:latin typeface="华文中宋" panose="02010600040101010101" pitchFamily="2" charset="-122"/>
                <a:ea typeface="华文中宋" panose="02010600040101010101" pitchFamily="2" charset="-122"/>
              </a:rPr>
              <a:t>计算机组成与设计硬件</a:t>
            </a:r>
            <a:r>
              <a:rPr lang="en-US" altLang="zh-CN" smtClean="0">
                <a:latin typeface="华文中宋" panose="02010600040101010101" pitchFamily="2" charset="-122"/>
                <a:ea typeface="华文中宋" panose="02010600040101010101" pitchFamily="2" charset="-122"/>
              </a:rPr>
              <a:t>/</a:t>
            </a:r>
            <a:r>
              <a:rPr lang="zh-CN" altLang="en-US" smtClean="0">
                <a:latin typeface="华文中宋" panose="02010600040101010101" pitchFamily="2" charset="-122"/>
                <a:ea typeface="华文中宋" panose="02010600040101010101" pitchFamily="2" charset="-122"/>
              </a:rPr>
              <a:t>软件接口（英文版</a:t>
            </a:r>
            <a:r>
              <a:rPr lang="en-US" altLang="zh-CN" smtClean="0">
                <a:latin typeface="华文中宋" panose="02010600040101010101" pitchFamily="2" charset="-122"/>
                <a:ea typeface="华文中宋" panose="02010600040101010101" pitchFamily="2" charset="-122"/>
              </a:rPr>
              <a:t>•</a:t>
            </a:r>
            <a:r>
              <a:rPr lang="zh-CN" altLang="en-US" smtClean="0">
                <a:latin typeface="华文中宋" panose="02010600040101010101" pitchFamily="2" charset="-122"/>
                <a:ea typeface="华文中宋" panose="02010600040101010101" pitchFamily="2" charset="-122"/>
              </a:rPr>
              <a:t>第</a:t>
            </a:r>
            <a:r>
              <a:rPr lang="en-US" altLang="zh-CN" smtClean="0">
                <a:latin typeface="华文中宋" panose="02010600040101010101" pitchFamily="2" charset="-122"/>
                <a:ea typeface="华文中宋" panose="02010600040101010101" pitchFamily="2" charset="-122"/>
              </a:rPr>
              <a:t>4</a:t>
            </a:r>
            <a:r>
              <a:rPr lang="zh-CN" altLang="en-US" smtClean="0">
                <a:latin typeface="华文中宋" panose="02010600040101010101" pitchFamily="2" charset="-122"/>
                <a:ea typeface="华文中宋" panose="02010600040101010101" pitchFamily="2" charset="-122"/>
              </a:rPr>
              <a:t>版），</a:t>
            </a:r>
            <a:r>
              <a:rPr lang="en-US" altLang="zh-CN" smtClean="0">
                <a:latin typeface="华文中宋" panose="02010600040101010101" pitchFamily="2" charset="-122"/>
                <a:ea typeface="华文中宋" panose="02010600040101010101" pitchFamily="2" charset="-122"/>
              </a:rPr>
              <a:t>David A.Pattterson</a:t>
            </a:r>
            <a:r>
              <a:rPr lang="zh-CN" altLang="en-US" smtClean="0">
                <a:latin typeface="华文中宋" panose="02010600040101010101" pitchFamily="2" charset="-122"/>
                <a:ea typeface="华文中宋" panose="02010600040101010101" pitchFamily="2" charset="-122"/>
              </a:rPr>
              <a:t>著（美），机械工业出版社，</a:t>
            </a:r>
            <a:r>
              <a:rPr lang="en-US" altLang="zh-CN" smtClean="0">
                <a:latin typeface="华文中宋" panose="02010600040101010101" pitchFamily="2" charset="-122"/>
                <a:ea typeface="华文中宋" panose="02010600040101010101" pitchFamily="2" charset="-122"/>
              </a:rPr>
              <a:t>2012.1</a:t>
            </a:r>
          </a:p>
          <a:p>
            <a:pPr marL="533400" indent="-533400" eaLnBrk="1" hangingPunct="1"/>
            <a:endParaRPr lang="en-US" altLang="zh-CN" smtClean="0">
              <a:latin typeface="华文中宋" panose="02010600040101010101" pitchFamily="2" charset="-122"/>
              <a:ea typeface="华文中宋" panose="02010600040101010101" pitchFamily="2" charset="-122"/>
            </a:endParaRPr>
          </a:p>
          <a:p>
            <a:pPr marL="533400" indent="-533400" eaLnBrk="1" hangingPunct="1"/>
            <a:r>
              <a:rPr lang="zh-CN" altLang="en-US" smtClean="0">
                <a:latin typeface="华文中宋" panose="02010600040101010101" pitchFamily="2" charset="-122"/>
                <a:ea typeface="华文中宋" panose="02010600040101010101" pitchFamily="2" charset="-122"/>
              </a:rPr>
              <a:t>计算机组织与结构：性能设计（第</a:t>
            </a:r>
            <a:r>
              <a:rPr lang="en-US" altLang="zh-CN" smtClean="0">
                <a:latin typeface="华文中宋" panose="02010600040101010101" pitchFamily="2" charset="-122"/>
                <a:ea typeface="华文中宋" panose="02010600040101010101" pitchFamily="2" charset="-122"/>
              </a:rPr>
              <a:t>8</a:t>
            </a:r>
            <a:r>
              <a:rPr lang="zh-CN" altLang="en-US" smtClean="0">
                <a:latin typeface="华文中宋" panose="02010600040101010101" pitchFamily="2" charset="-122"/>
                <a:ea typeface="华文中宋" panose="02010600040101010101" pitchFamily="2" charset="-122"/>
              </a:rPr>
              <a:t>版），</a:t>
            </a:r>
            <a:r>
              <a:rPr lang="en-US" altLang="zh-CN" smtClean="0">
                <a:latin typeface="华文中宋" panose="02010600040101010101" pitchFamily="2" charset="-122"/>
                <a:ea typeface="华文中宋" panose="02010600040101010101" pitchFamily="2" charset="-122"/>
              </a:rPr>
              <a:t>William Stallings</a:t>
            </a:r>
            <a:r>
              <a:rPr lang="zh-CN" altLang="en-US" smtClean="0">
                <a:latin typeface="华文中宋" panose="02010600040101010101" pitchFamily="2" charset="-122"/>
                <a:ea typeface="华文中宋" panose="02010600040101010101" pitchFamily="2" charset="-122"/>
              </a:rPr>
              <a:t>著（美），电子工业出版社，</a:t>
            </a:r>
            <a:r>
              <a:rPr lang="en-US" altLang="zh-CN" smtClean="0">
                <a:latin typeface="华文中宋" panose="02010600040101010101" pitchFamily="2" charset="-122"/>
                <a:ea typeface="华文中宋" panose="02010600040101010101" pitchFamily="2" charset="-122"/>
              </a:rPr>
              <a:t>2012.7</a:t>
            </a:r>
          </a:p>
          <a:p>
            <a:pPr marL="533400" indent="-533400" eaLnBrk="1" hangingPunct="1"/>
            <a:endParaRPr lang="en-US" altLang="zh-CN" smtClean="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8C6FFE2-E4AA-4DF8-954A-3513AB51F6E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195" name="Rectangle 2"/>
          <p:cNvSpPr>
            <a:spLocks noGrp="1" noChangeArrowheads="1"/>
          </p:cNvSpPr>
          <p:nvPr>
            <p:ph type="title"/>
          </p:nvPr>
        </p:nvSpPr>
        <p:spPr/>
        <p:txBody>
          <a:bodyPr/>
          <a:lstStyle/>
          <a:p>
            <a:pPr eaLnBrk="1" hangingPunct="1"/>
            <a:r>
              <a:rPr lang="en-US" altLang="zh-CN" smtClean="0"/>
              <a:t>《</a:t>
            </a:r>
            <a:r>
              <a:rPr lang="zh-CN" altLang="en-US" smtClean="0"/>
              <a:t>计算机组成原理课程设计</a:t>
            </a:r>
            <a:r>
              <a:rPr lang="en-US" altLang="zh-CN" smtClean="0"/>
              <a:t>》</a:t>
            </a:r>
          </a:p>
        </p:txBody>
      </p:sp>
      <p:sp>
        <p:nvSpPr>
          <p:cNvPr id="8196" name="Rectangle 3"/>
          <p:cNvSpPr>
            <a:spLocks noGrp="1" noChangeArrowheads="1"/>
          </p:cNvSpPr>
          <p:nvPr>
            <p:ph type="body" idx="1"/>
          </p:nvPr>
        </p:nvSpPr>
        <p:spPr/>
        <p:txBody>
          <a:bodyPr/>
          <a:lstStyle/>
          <a:p>
            <a:pPr algn="just" eaLnBrk="1" hangingPunct="1">
              <a:lnSpc>
                <a:spcPct val="90000"/>
              </a:lnSpc>
            </a:pPr>
            <a:r>
              <a:rPr lang="zh-CN" altLang="en-US" dirty="0" smtClean="0">
                <a:latin typeface="Times New Roman" panose="02020603050405020304" pitchFamily="18" charset="0"/>
              </a:rPr>
              <a:t>课程目标：设计一个能实现</a:t>
            </a:r>
            <a:r>
              <a:rPr lang="en-US" altLang="zh-CN" dirty="0" smtClean="0">
                <a:latin typeface="Times New Roman" panose="02020603050405020304" pitchFamily="18" charset="0"/>
              </a:rPr>
              <a:t>19</a:t>
            </a:r>
            <a:r>
              <a:rPr lang="zh-CN" altLang="en-US" dirty="0" smtClean="0">
                <a:latin typeface="Times New Roman" panose="02020603050405020304" pitchFamily="18" charset="0"/>
              </a:rPr>
              <a:t>条指令的</a:t>
            </a:r>
            <a:r>
              <a:rPr lang="en-US" altLang="zh-CN" dirty="0" smtClean="0">
                <a:latin typeface="Times New Roman" panose="02020603050405020304" pitchFamily="18" charset="0"/>
              </a:rPr>
              <a:t>MIPS CPU</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gn="just" eaLnBrk="1" hangingPunct="1">
              <a:lnSpc>
                <a:spcPct val="90000"/>
              </a:lnSpc>
            </a:pPr>
            <a:r>
              <a:rPr lang="zh-CN" altLang="en-US" dirty="0" smtClean="0">
                <a:latin typeface="Times New Roman" panose="02020603050405020304" pitchFamily="18" charset="0"/>
              </a:rPr>
              <a:t>课时：</a:t>
            </a:r>
            <a:r>
              <a:rPr lang="en-US" altLang="zh-CN" dirty="0" smtClean="0">
                <a:latin typeface="Times New Roman" panose="02020603050405020304" pitchFamily="18" charset="0"/>
              </a:rPr>
              <a:t>32</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2×16</a:t>
            </a:r>
            <a:r>
              <a:rPr lang="zh-CN" altLang="en-US" dirty="0">
                <a:latin typeface="Times New Roman" panose="02020603050405020304" pitchFamily="18" charset="0"/>
              </a:rPr>
              <a:t>，实验</a:t>
            </a:r>
            <a:r>
              <a:rPr lang="en-US" altLang="zh-CN" dirty="0">
                <a:latin typeface="Times New Roman" panose="02020603050405020304" pitchFamily="18" charset="0"/>
              </a:rPr>
              <a:t>27</a:t>
            </a:r>
            <a:r>
              <a:rPr lang="zh-CN" altLang="en-US" dirty="0">
                <a:latin typeface="Times New Roman" panose="02020603050405020304" pitchFamily="18" charset="0"/>
              </a:rPr>
              <a:t>学时，授课</a:t>
            </a:r>
            <a:r>
              <a:rPr lang="en-US" altLang="zh-CN" dirty="0">
                <a:latin typeface="Times New Roman" panose="02020603050405020304" pitchFamily="18" charset="0"/>
              </a:rPr>
              <a:t>3</a:t>
            </a:r>
            <a:r>
              <a:rPr lang="zh-CN" altLang="en-US" dirty="0">
                <a:latin typeface="Times New Roman" panose="02020603050405020304" pitchFamily="18" charset="0"/>
              </a:rPr>
              <a:t>学时</a:t>
            </a:r>
            <a:endParaRPr lang="zh-CN" altLang="en-US" dirty="0" smtClean="0">
              <a:latin typeface="Times New Roman" panose="02020603050405020304" pitchFamily="18" charset="0"/>
            </a:endParaRPr>
          </a:p>
          <a:p>
            <a:pPr algn="just" eaLnBrk="1" hangingPunct="1">
              <a:lnSpc>
                <a:spcPct val="90000"/>
              </a:lnSpc>
            </a:pPr>
            <a:r>
              <a:rPr lang="zh-CN" altLang="en-US" dirty="0" smtClean="0">
                <a:latin typeface="Times New Roman" panose="02020603050405020304" pitchFamily="18" charset="0"/>
              </a:rPr>
              <a:t>实践学分：</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学分</a:t>
            </a:r>
          </a:p>
          <a:p>
            <a:pPr algn="just" eaLnBrk="1" hangingPunct="1">
              <a:lnSpc>
                <a:spcPct val="90000"/>
              </a:lnSpc>
            </a:pPr>
            <a:r>
              <a:rPr lang="zh-CN" altLang="en-US" dirty="0" smtClean="0">
                <a:latin typeface="Times New Roman" panose="02020603050405020304" pitchFamily="18" charset="0"/>
              </a:rPr>
              <a:t>实验个数：</a:t>
            </a:r>
            <a:r>
              <a:rPr lang="en-US" altLang="zh-CN" dirty="0" smtClean="0">
                <a:latin typeface="Times New Roman" panose="02020603050405020304" pitchFamily="18" charset="0"/>
              </a:rPr>
              <a:t>10</a:t>
            </a:r>
            <a:r>
              <a:rPr lang="zh-CN" altLang="en-US" dirty="0" smtClean="0">
                <a:latin typeface="Times New Roman" panose="02020603050405020304" pitchFamily="18" charset="0"/>
              </a:rPr>
              <a:t>个实验</a:t>
            </a:r>
          </a:p>
          <a:p>
            <a:pPr algn="just" eaLnBrk="1" hangingPunct="1">
              <a:lnSpc>
                <a:spcPct val="90000"/>
              </a:lnSpc>
            </a:pPr>
            <a:r>
              <a:rPr lang="zh-CN" altLang="en-US" dirty="0" smtClean="0">
                <a:latin typeface="Times New Roman" panose="02020603050405020304" pitchFamily="18" charset="0"/>
              </a:rPr>
              <a:t>成绩：五分制</a:t>
            </a:r>
          </a:p>
          <a:p>
            <a:pPr algn="just" eaLnBrk="1" hangingPunct="1">
              <a:lnSpc>
                <a:spcPct val="90000"/>
              </a:lnSpc>
            </a:pPr>
            <a:r>
              <a:rPr lang="zh-CN" altLang="en-US" dirty="0" smtClean="0">
                <a:solidFill>
                  <a:srgbClr val="008000"/>
                </a:solidFill>
                <a:latin typeface="Times New Roman" panose="02020603050405020304" pitchFamily="18" charset="0"/>
              </a:rPr>
              <a:t>考核方法：</a:t>
            </a:r>
            <a:endParaRPr lang="zh-CN" altLang="en-US" dirty="0" smtClean="0">
              <a:latin typeface="Times New Roman" panose="02020603050405020304" pitchFamily="18" charset="0"/>
            </a:endParaRPr>
          </a:p>
          <a:p>
            <a:pPr lvl="1" eaLnBrk="1" hangingPunct="1"/>
            <a:r>
              <a:rPr lang="zh-CN" altLang="en-US" dirty="0" smtClean="0"/>
              <a:t>实验规范与态度</a:t>
            </a:r>
            <a:r>
              <a:rPr lang="zh-CN" altLang="zh-CN" dirty="0" smtClean="0"/>
              <a:t>：占</a:t>
            </a:r>
            <a:r>
              <a:rPr lang="en-US" altLang="zh-CN" dirty="0" smtClean="0"/>
              <a:t>15%</a:t>
            </a:r>
            <a:endParaRPr lang="zh-CN" altLang="zh-CN" dirty="0" smtClean="0"/>
          </a:p>
          <a:p>
            <a:pPr lvl="1" eaLnBrk="1" hangingPunct="1"/>
            <a:r>
              <a:rPr lang="zh-CN" altLang="zh-CN" dirty="0" smtClean="0"/>
              <a:t>实验验收成绩：占</a:t>
            </a:r>
            <a:r>
              <a:rPr lang="en-US" altLang="zh-CN" dirty="0" smtClean="0"/>
              <a:t>60%</a:t>
            </a:r>
            <a:r>
              <a:rPr lang="zh-CN" altLang="en-US" dirty="0" smtClean="0"/>
              <a:t>，含设计一个</a:t>
            </a:r>
            <a:r>
              <a:rPr lang="en-US" altLang="zh-CN" dirty="0" smtClean="0"/>
              <a:t>RISC CPU</a:t>
            </a:r>
            <a:r>
              <a:rPr lang="zh-CN" altLang="en-US" dirty="0" smtClean="0"/>
              <a:t>，验收通过</a:t>
            </a:r>
            <a:endParaRPr lang="zh-CN" altLang="zh-CN" dirty="0" smtClean="0"/>
          </a:p>
          <a:p>
            <a:pPr lvl="1" eaLnBrk="1" hangingPunct="1"/>
            <a:r>
              <a:rPr lang="zh-CN" altLang="zh-CN" dirty="0" smtClean="0"/>
              <a:t>实验报告成绩：占</a:t>
            </a:r>
            <a:r>
              <a:rPr lang="en-US" altLang="zh-CN" dirty="0" smtClean="0"/>
              <a:t>25%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D23239D-2C35-4271-8091-B20F604D510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219" name="Rectangle 2"/>
          <p:cNvSpPr>
            <a:spLocks noGrp="1" noChangeArrowheads="1"/>
          </p:cNvSpPr>
          <p:nvPr>
            <p:ph type="title"/>
          </p:nvPr>
        </p:nvSpPr>
        <p:spPr/>
        <p:txBody>
          <a:bodyPr/>
          <a:lstStyle/>
          <a:p>
            <a:pPr eaLnBrk="1" hangingPunct="1"/>
            <a:r>
              <a:rPr lang="zh-CN" altLang="en-US" sz="3600" smtClean="0"/>
              <a:t>共勉</a:t>
            </a:r>
          </a:p>
        </p:txBody>
      </p:sp>
      <p:sp>
        <p:nvSpPr>
          <p:cNvPr id="192515" name="Rectangle 3"/>
          <p:cNvSpPr>
            <a:spLocks noGrp="1" noChangeArrowheads="1"/>
          </p:cNvSpPr>
          <p:nvPr>
            <p:ph type="body" idx="1"/>
          </p:nvPr>
        </p:nvSpPr>
        <p:spPr>
          <a:xfrm>
            <a:off x="374650" y="1052513"/>
            <a:ext cx="7797800" cy="4968775"/>
          </a:xfrm>
        </p:spPr>
        <p:txBody>
          <a:bodyPr/>
          <a:lstStyle/>
          <a:p>
            <a:pPr eaLnBrk="1" hangingPunct="1">
              <a:defRPr/>
            </a:pPr>
            <a:r>
              <a:rPr lang="zh-CN" altLang="en-US" sz="3200" dirty="0" smtClean="0">
                <a:effectLst>
                  <a:outerShdw blurRad="38100" dist="38100" dir="2700000" algn="tl">
                    <a:srgbClr val="C0C0C0"/>
                  </a:outerShdw>
                </a:effectLst>
                <a:latin typeface="华文中宋" pitchFamily="2" charset="-122"/>
                <a:ea typeface="华文中宋" pitchFamily="2" charset="-122"/>
              </a:rPr>
              <a:t>学源于思，思源于疑。小疑则小进，大疑则大进。</a:t>
            </a:r>
          </a:p>
          <a:p>
            <a:pPr algn="r" eaLnBrk="1" hangingPunct="1">
              <a:buFont typeface="Wingdings" panose="05000000000000000000" pitchFamily="2" charset="2"/>
              <a:buNone/>
              <a:defRPr/>
            </a:pPr>
            <a:r>
              <a:rPr lang="en-US" altLang="zh-CN" sz="3200" dirty="0" smtClean="0">
                <a:effectLst>
                  <a:outerShdw blurRad="38100" dist="38100" dir="2700000" algn="tl">
                    <a:srgbClr val="C0C0C0"/>
                  </a:outerShdw>
                </a:effectLst>
                <a:latin typeface="华文中宋" pitchFamily="2" charset="-122"/>
                <a:ea typeface="华文中宋" pitchFamily="2" charset="-122"/>
              </a:rPr>
              <a:t>——</a:t>
            </a:r>
            <a:r>
              <a:rPr lang="zh-CN" altLang="en-US" sz="3200" dirty="0" smtClean="0">
                <a:effectLst>
                  <a:outerShdw blurRad="38100" dist="38100" dir="2700000" algn="tl">
                    <a:srgbClr val="C0C0C0"/>
                  </a:outerShdw>
                </a:effectLst>
                <a:latin typeface="华文中宋" pitchFamily="2" charset="-122"/>
                <a:ea typeface="华文中宋" pitchFamily="2" charset="-122"/>
              </a:rPr>
              <a:t>陈献章（明） </a:t>
            </a:r>
          </a:p>
          <a:p>
            <a:pPr eaLnBrk="1" hangingPunct="1">
              <a:defRPr/>
            </a:pPr>
            <a:endParaRPr lang="en-US" altLang="zh-CN" sz="3200" dirty="0" smtClean="0">
              <a:effectLst>
                <a:outerShdw blurRad="38100" dist="38100" dir="2700000" algn="tl">
                  <a:srgbClr val="C0C0C0"/>
                </a:outerShdw>
              </a:effectLst>
              <a:latin typeface="华文中宋" pitchFamily="2" charset="-122"/>
              <a:ea typeface="华文中宋" pitchFamily="2" charset="-122"/>
            </a:endParaRPr>
          </a:p>
          <a:p>
            <a:pPr eaLnBrk="1" hangingPunct="1">
              <a:defRPr/>
            </a:pPr>
            <a:r>
              <a:rPr lang="zh-CN" altLang="en-US" sz="3200" dirty="0" smtClean="0">
                <a:effectLst>
                  <a:outerShdw blurRad="38100" dist="38100" dir="2700000" algn="tl">
                    <a:srgbClr val="C0C0C0"/>
                  </a:outerShdw>
                </a:effectLst>
                <a:latin typeface="华文中宋" pitchFamily="2" charset="-122"/>
                <a:ea typeface="华文中宋" pitchFamily="2" charset="-122"/>
              </a:rPr>
              <a:t>学而不厌，诲人不倦。</a:t>
            </a:r>
            <a:endParaRPr lang="en-US" altLang="zh-CN" sz="3200" dirty="0" smtClean="0">
              <a:effectLst>
                <a:outerShdw blurRad="38100" dist="38100" dir="2700000" algn="tl">
                  <a:srgbClr val="C0C0C0"/>
                </a:outerShdw>
              </a:effectLst>
              <a:latin typeface="华文中宋" pitchFamily="2" charset="-122"/>
              <a:ea typeface="华文中宋" pitchFamily="2" charset="-122"/>
            </a:endParaRPr>
          </a:p>
          <a:p>
            <a:pPr eaLnBrk="1" hangingPunct="1">
              <a:defRPr/>
            </a:pPr>
            <a:r>
              <a:rPr lang="zh-CN" altLang="en-US" sz="3200" dirty="0">
                <a:effectLst>
                  <a:outerShdw blurRad="38100" dist="38100" dir="2700000" algn="tl">
                    <a:srgbClr val="C0C0C0"/>
                  </a:outerShdw>
                </a:effectLst>
                <a:latin typeface="华文中宋" pitchFamily="2" charset="-122"/>
                <a:ea typeface="华文中宋" pitchFamily="2" charset="-122"/>
              </a:rPr>
              <a:t>敏而</a:t>
            </a:r>
            <a:r>
              <a:rPr lang="zh-CN" altLang="en-US" sz="3200" dirty="0" smtClean="0">
                <a:effectLst>
                  <a:outerShdw blurRad="38100" dist="38100" dir="2700000" algn="tl">
                    <a:srgbClr val="C0C0C0"/>
                  </a:outerShdw>
                </a:effectLst>
                <a:latin typeface="华文中宋" pitchFamily="2" charset="-122"/>
                <a:ea typeface="华文中宋" pitchFamily="2" charset="-122"/>
              </a:rPr>
              <a:t>好学，不耻下问。</a:t>
            </a:r>
            <a:endParaRPr lang="en-US" altLang="zh-CN" sz="3200" dirty="0" smtClean="0">
              <a:effectLst>
                <a:outerShdw blurRad="38100" dist="38100" dir="2700000" algn="tl">
                  <a:srgbClr val="C0C0C0"/>
                </a:outerShdw>
              </a:effectLst>
              <a:latin typeface="华文中宋" pitchFamily="2" charset="-122"/>
              <a:ea typeface="华文中宋" pitchFamily="2" charset="-122"/>
            </a:endParaRPr>
          </a:p>
          <a:p>
            <a:pPr algn="r" eaLnBrk="1" hangingPunct="1">
              <a:buNone/>
              <a:defRPr/>
            </a:pPr>
            <a:r>
              <a:rPr lang="en-US" altLang="zh-CN" sz="3200" dirty="0" smtClean="0">
                <a:effectLst>
                  <a:outerShdw blurRad="38100" dist="38100" dir="2700000" algn="tl">
                    <a:srgbClr val="C0C0C0"/>
                  </a:outerShdw>
                </a:effectLst>
                <a:latin typeface="华文中宋" pitchFamily="2" charset="-122"/>
                <a:ea typeface="华文中宋" pitchFamily="2" charset="-122"/>
              </a:rPr>
              <a:t>——《</a:t>
            </a:r>
            <a:r>
              <a:rPr lang="zh-CN" altLang="en-US" sz="3200" dirty="0" smtClean="0">
                <a:effectLst>
                  <a:outerShdw blurRad="38100" dist="38100" dir="2700000" algn="tl">
                    <a:srgbClr val="C0C0C0"/>
                  </a:outerShdw>
                </a:effectLst>
                <a:latin typeface="华文中宋" pitchFamily="2" charset="-122"/>
                <a:ea typeface="华文中宋" pitchFamily="2" charset="-122"/>
              </a:rPr>
              <a:t>论语</a:t>
            </a:r>
            <a:r>
              <a:rPr lang="en-US" altLang="zh-CN" sz="3200" dirty="0" smtClean="0">
                <a:effectLst>
                  <a:outerShdw blurRad="38100" dist="38100" dir="2700000" algn="tl">
                    <a:srgbClr val="C0C0C0"/>
                  </a:outerShdw>
                </a:effectLst>
                <a:latin typeface="华文中宋" pitchFamily="2" charset="-122"/>
                <a:ea typeface="华文中宋" pitchFamily="2" charset="-122"/>
              </a:rPr>
              <a:t>》</a:t>
            </a:r>
            <a:endParaRPr lang="en-US" altLang="zh-CN" sz="3200" dirty="0" smtClean="0">
              <a:effectLst>
                <a:outerShdw blurRad="38100" dist="38100" dir="2700000" algn="tl">
                  <a:srgbClr val="C0C0C0"/>
                </a:outerShdw>
              </a:effectLst>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ample">
  <a:themeElements>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1_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1_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1_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3642</TotalTime>
  <Words>4129</Words>
  <Application>Microsoft Office PowerPoint</Application>
  <PresentationFormat>全屏显示(4:3)</PresentationFormat>
  <Paragraphs>617</Paragraphs>
  <Slides>59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2" baseType="lpstr">
      <vt:lpstr>1_sample</vt:lpstr>
      <vt:lpstr>Image</vt:lpstr>
      <vt:lpstr>Visio</vt:lpstr>
      <vt:lpstr>PowerPoint 演示文稿</vt:lpstr>
      <vt:lpstr>《计算机组成原理》课程</vt:lpstr>
      <vt:lpstr>《计算机组成原理》课程</vt:lpstr>
      <vt:lpstr>计算机体系与课程关系</vt:lpstr>
      <vt:lpstr>《计算机组成原理》课程</vt:lpstr>
      <vt:lpstr>《计算机组成原理》课程</vt:lpstr>
      <vt:lpstr>参考书：</vt:lpstr>
      <vt:lpstr>《计算机组成原理课程设计》</vt:lpstr>
      <vt:lpstr>共勉</vt:lpstr>
      <vt:lpstr>第一章  概 论</vt:lpstr>
      <vt:lpstr>1.1  计算机系统的发展与应用</vt:lpstr>
      <vt:lpstr>一、计算机的产生</vt:lpstr>
      <vt:lpstr>第一台电子数字计算机：ENIAC</vt:lpstr>
      <vt:lpstr>二、计算机的发展</vt:lpstr>
      <vt:lpstr>三、微型计算机的发展</vt:lpstr>
      <vt:lpstr>三、微型计算机的发展</vt:lpstr>
      <vt:lpstr>三、微型计算机的发展</vt:lpstr>
      <vt:lpstr>三、微型计算机的发展</vt:lpstr>
      <vt:lpstr>三、微型计算机的发展</vt:lpstr>
      <vt:lpstr>Intel微处理器家族发展概述</vt:lpstr>
      <vt:lpstr>三、微型计算机的发展</vt:lpstr>
      <vt:lpstr>四、计算机的应用</vt:lpstr>
      <vt:lpstr>1.2  计算机的分类和性能指标</vt:lpstr>
      <vt:lpstr>一、按计算机的系统结构分类</vt:lpstr>
      <vt:lpstr>一、按计算机的系统结构分类</vt:lpstr>
      <vt:lpstr>二、按计算机的用途分类</vt:lpstr>
      <vt:lpstr>三、按计算机的使用方式分类</vt:lpstr>
      <vt:lpstr>四、按计算机的规模分类</vt:lpstr>
      <vt:lpstr>PowerPoint 演示文稿</vt:lpstr>
      <vt:lpstr>本课程讨论的对象：</vt:lpstr>
      <vt:lpstr>五、计算机的性能指标</vt:lpstr>
      <vt:lpstr>1.3  计算机的基本组成</vt:lpstr>
      <vt:lpstr>PowerPoint 演示文稿</vt:lpstr>
      <vt:lpstr>一、计算机系统组成</vt:lpstr>
      <vt:lpstr>一、计算机系统组成</vt:lpstr>
      <vt:lpstr>二、计算机硬件系统</vt:lpstr>
      <vt:lpstr>冯·诺伊曼体系结构的计算机设计基本思想</vt:lpstr>
      <vt:lpstr>二、计算机硬件系统</vt:lpstr>
      <vt:lpstr>二、计算机硬件系统</vt:lpstr>
      <vt:lpstr>总线结构的冯.诺依曼计算机结构框图</vt:lpstr>
      <vt:lpstr>二、计算机硬件系统（五大部件）</vt:lpstr>
      <vt:lpstr>二、计算机硬件系统（五大部件）</vt:lpstr>
      <vt:lpstr>二、计算机硬件系统（五大部件）</vt:lpstr>
      <vt:lpstr>三、计算机软件系统</vt:lpstr>
      <vt:lpstr>1．系统软件</vt:lpstr>
      <vt:lpstr>（1）操作系统</vt:lpstr>
      <vt:lpstr>（2）语言处理程序</vt:lpstr>
      <vt:lpstr>计算机语言</vt:lpstr>
      <vt:lpstr>三种语言的比较</vt:lpstr>
      <vt:lpstr>计算机运行程序的过程</vt:lpstr>
      <vt:lpstr>计算机运行程序的过程</vt:lpstr>
      <vt:lpstr>计算机运行程序的过程</vt:lpstr>
      <vt:lpstr>四、计算机系统的层次结构</vt:lpstr>
      <vt:lpstr>使用计算机解题的过程</vt:lpstr>
      <vt:lpstr>本章小结</vt:lpstr>
      <vt:lpstr>本章小结</vt:lpstr>
      <vt:lpstr>本章重点</vt:lpstr>
      <vt:lpstr>作业</vt:lpstr>
      <vt:lpstr>PowerPoint 演示文稿</vt:lpstr>
    </vt:vector>
  </TitlesOfParts>
  <Company>hziee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subject>第1章 概论</dc:subject>
  <dc:creator>冯建文</dc:creator>
  <cp:lastModifiedBy>FJW</cp:lastModifiedBy>
  <cp:revision>145</cp:revision>
  <dcterms:created xsi:type="dcterms:W3CDTF">2004-11-17T05:40:17Z</dcterms:created>
  <dcterms:modified xsi:type="dcterms:W3CDTF">2018-03-05T06:03:38Z</dcterms:modified>
</cp:coreProperties>
</file>