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3" r:id="rId2"/>
  </p:sldMasterIdLst>
  <p:notesMasterIdLst>
    <p:notesMasterId r:id="rId86"/>
  </p:notesMasterIdLst>
  <p:handoutMasterIdLst>
    <p:handoutMasterId r:id="rId87"/>
  </p:handoutMasterIdLst>
  <p:sldIdLst>
    <p:sldId id="256" r:id="rId3"/>
    <p:sldId id="285" r:id="rId4"/>
    <p:sldId id="432" r:id="rId5"/>
    <p:sldId id="468" r:id="rId6"/>
    <p:sldId id="433" r:id="rId7"/>
    <p:sldId id="434" r:id="rId8"/>
    <p:sldId id="435" r:id="rId9"/>
    <p:sldId id="436" r:id="rId10"/>
    <p:sldId id="437" r:id="rId11"/>
    <p:sldId id="438" r:id="rId12"/>
    <p:sldId id="469" r:id="rId13"/>
    <p:sldId id="439" r:id="rId14"/>
    <p:sldId id="440" r:id="rId15"/>
    <p:sldId id="441" r:id="rId16"/>
    <p:sldId id="442" r:id="rId17"/>
    <p:sldId id="443" r:id="rId18"/>
    <p:sldId id="444" r:id="rId19"/>
    <p:sldId id="445" r:id="rId20"/>
    <p:sldId id="446" r:id="rId21"/>
    <p:sldId id="486" r:id="rId22"/>
    <p:sldId id="447" r:id="rId23"/>
    <p:sldId id="472" r:id="rId24"/>
    <p:sldId id="473" r:id="rId25"/>
    <p:sldId id="474" r:id="rId26"/>
    <p:sldId id="448" r:id="rId27"/>
    <p:sldId id="449" r:id="rId28"/>
    <p:sldId id="450" r:id="rId29"/>
    <p:sldId id="451" r:id="rId30"/>
    <p:sldId id="452" r:id="rId31"/>
    <p:sldId id="470" r:id="rId32"/>
    <p:sldId id="453" r:id="rId33"/>
    <p:sldId id="454" r:id="rId34"/>
    <p:sldId id="455" r:id="rId35"/>
    <p:sldId id="456" r:id="rId36"/>
    <p:sldId id="471" r:id="rId37"/>
    <p:sldId id="457" r:id="rId38"/>
    <p:sldId id="485" r:id="rId39"/>
    <p:sldId id="487" r:id="rId40"/>
    <p:sldId id="488" r:id="rId41"/>
    <p:sldId id="489" r:id="rId42"/>
    <p:sldId id="490" r:id="rId43"/>
    <p:sldId id="491" r:id="rId44"/>
    <p:sldId id="492" r:id="rId45"/>
    <p:sldId id="493" r:id="rId46"/>
    <p:sldId id="494" r:id="rId47"/>
    <p:sldId id="495" r:id="rId48"/>
    <p:sldId id="496" r:id="rId49"/>
    <p:sldId id="497" r:id="rId50"/>
    <p:sldId id="498" r:id="rId51"/>
    <p:sldId id="499" r:id="rId52"/>
    <p:sldId id="500" r:id="rId53"/>
    <p:sldId id="501" r:id="rId54"/>
    <p:sldId id="502" r:id="rId55"/>
    <p:sldId id="503" r:id="rId56"/>
    <p:sldId id="504" r:id="rId57"/>
    <p:sldId id="505" r:id="rId58"/>
    <p:sldId id="506" r:id="rId59"/>
    <p:sldId id="507" r:id="rId60"/>
    <p:sldId id="508" r:id="rId61"/>
    <p:sldId id="509" r:id="rId62"/>
    <p:sldId id="510" r:id="rId63"/>
    <p:sldId id="511" r:id="rId64"/>
    <p:sldId id="512" r:id="rId65"/>
    <p:sldId id="513" r:id="rId66"/>
    <p:sldId id="514" r:id="rId67"/>
    <p:sldId id="515" r:id="rId68"/>
    <p:sldId id="516" r:id="rId69"/>
    <p:sldId id="517" r:id="rId70"/>
    <p:sldId id="518" r:id="rId71"/>
    <p:sldId id="519" r:id="rId72"/>
    <p:sldId id="520" r:id="rId73"/>
    <p:sldId id="521" r:id="rId74"/>
    <p:sldId id="522" r:id="rId75"/>
    <p:sldId id="523" r:id="rId76"/>
    <p:sldId id="524" r:id="rId77"/>
    <p:sldId id="525" r:id="rId78"/>
    <p:sldId id="526" r:id="rId79"/>
    <p:sldId id="527" r:id="rId80"/>
    <p:sldId id="528" r:id="rId81"/>
    <p:sldId id="529" r:id="rId82"/>
    <p:sldId id="530" r:id="rId83"/>
    <p:sldId id="428" r:id="rId84"/>
    <p:sldId id="401" r:id="rId85"/>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3333CC"/>
    <a:srgbClr val="990033"/>
    <a:srgbClr val="FEEDCE"/>
    <a:srgbClr val="FFFF66"/>
    <a:srgbClr val="66FF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634" autoAdjust="0"/>
  </p:normalViewPr>
  <p:slideViewPr>
    <p:cSldViewPr>
      <p:cViewPr varScale="1">
        <p:scale>
          <a:sx n="79" d="100"/>
          <a:sy n="79" d="100"/>
        </p:scale>
        <p:origin x="-1502"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7.wmf"/><Relationship Id="rId1" Type="http://schemas.openxmlformats.org/officeDocument/2006/relationships/image" Target="../media/image23.wmf"/><Relationship Id="rId4"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ea typeface="宋体" panose="02010600030101010101" pitchFamily="2" charset="-122"/>
              </a:defRPr>
            </a:lvl1pPr>
          </a:lstStyle>
          <a:p>
            <a:pPr>
              <a:defRPr/>
            </a:pPr>
            <a:endParaRPr lang="en-US" altLang="zh-CN"/>
          </a:p>
        </p:txBody>
      </p:sp>
      <p:sp>
        <p:nvSpPr>
          <p:cNvPr id="1536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1536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ea typeface="宋体" panose="02010600030101010101" pitchFamily="2" charset="-122"/>
              </a:defRPr>
            </a:lvl1pPr>
          </a:lstStyle>
          <a:p>
            <a:pPr>
              <a:defRPr/>
            </a:pPr>
            <a:endParaRPr lang="en-US" altLang="zh-CN"/>
          </a:p>
        </p:txBody>
      </p:sp>
      <p:sp>
        <p:nvSpPr>
          <p:cNvPr id="1536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9D189039-BC9F-416A-B70C-E9C755B55A26}" type="slidenum">
              <a:rPr lang="en-US" altLang="zh-CN"/>
              <a:pPr>
                <a:defRPr/>
              </a:pPr>
              <a:t>‹#›</a:t>
            </a:fld>
            <a:endParaRPr lang="en-US" altLang="zh-CN"/>
          </a:p>
        </p:txBody>
      </p:sp>
    </p:spTree>
    <p:extLst>
      <p:ext uri="{BB962C8B-B14F-4D97-AF65-F5344CB8AC3E}">
        <p14:creationId xmlns:p14="http://schemas.microsoft.com/office/powerpoint/2010/main" val="10589533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ea typeface="宋体" panose="02010600030101010101" pitchFamily="2" charset="-122"/>
              </a:defRPr>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ea typeface="宋体" panose="02010600030101010101" pitchFamily="2" charset="-122"/>
              </a:defRPr>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4DD71239-B2A5-4608-8D0D-A33568CFBC66}" type="slidenum">
              <a:rPr lang="en-US" altLang="zh-CN"/>
              <a:pPr>
                <a:defRPr/>
              </a:pPr>
              <a:t>‹#›</a:t>
            </a:fld>
            <a:endParaRPr lang="en-US" altLang="zh-CN"/>
          </a:p>
        </p:txBody>
      </p:sp>
    </p:spTree>
    <p:extLst>
      <p:ext uri="{BB962C8B-B14F-4D97-AF65-F5344CB8AC3E}">
        <p14:creationId xmlns:p14="http://schemas.microsoft.com/office/powerpoint/2010/main" val="3974019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1911D9A9-547C-46A4-8CA7-D44EEACF809C}" type="slidenum">
              <a:rPr lang="en-US" altLang="zh-CN" sz="1200">
                <a:ea typeface="宋体" panose="02010600030101010101" pitchFamily="2" charset="-122"/>
              </a:rPr>
              <a:pPr/>
              <a:t>1</a:t>
            </a:fld>
            <a:endParaRPr lang="en-US" altLang="zh-CN" sz="1200">
              <a:ea typeface="宋体" panose="02010600030101010101" pitchFamily="2" charset="-122"/>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373323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41457E12-B772-4B93-A325-5720BC77129D}" type="slidenum">
              <a:rPr lang="en-US" altLang="zh-CN" sz="1200">
                <a:ea typeface="宋体" panose="02010600030101010101" pitchFamily="2" charset="-122"/>
              </a:rPr>
              <a:pPr/>
              <a:t>2</a:t>
            </a:fld>
            <a:endParaRPr lang="en-US" altLang="zh-CN" sz="1200">
              <a:ea typeface="宋体" panose="02010600030101010101" pitchFamily="2" charset="-122"/>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61449415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4.jpeg"/><Relationship Id="rId7" Type="http://schemas.openxmlformats.org/officeDocument/2006/relationships/image" Target="../media/image1.png"/><Relationship Id="rId12"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oleObject" Target="../embeddings/oleObject3.bin"/><Relationship Id="rId5" Type="http://schemas.openxmlformats.org/officeDocument/2006/relationships/image" Target="../media/image6.jpeg"/><Relationship Id="rId10" Type="http://schemas.openxmlformats.org/officeDocument/2006/relationships/image" Target="../media/image7.jpeg"/><Relationship Id="rId4" Type="http://schemas.openxmlformats.org/officeDocument/2006/relationships/image" Target="../media/image5.jpeg"/><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4.jpeg"/><Relationship Id="rId7" Type="http://schemas.openxmlformats.org/officeDocument/2006/relationships/image" Target="../media/image1.png"/><Relationship Id="rId12"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6.bin"/><Relationship Id="rId5" Type="http://schemas.openxmlformats.org/officeDocument/2006/relationships/image" Target="../media/image6.jpeg"/><Relationship Id="rId10" Type="http://schemas.openxmlformats.org/officeDocument/2006/relationships/image" Target="../media/image7.jpeg"/><Relationship Id="rId4" Type="http://schemas.openxmlformats.org/officeDocument/2006/relationships/image" Target="../media/image5.jpeg"/><Relationship Id="rId9"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2" name="Rectangle 2"/>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3" name="Rectangle 3"/>
          <p:cNvSpPr>
            <a:spLocks noChangeArrowheads="1"/>
          </p:cNvSpPr>
          <p:nvPr/>
        </p:nvSpPr>
        <p:spPr bwMode="white">
          <a:xfrm>
            <a:off x="0" y="4638675"/>
            <a:ext cx="9144000" cy="2219325"/>
          </a:xfrm>
          <a:prstGeom prst="rect">
            <a:avLst/>
          </a:prstGeom>
          <a:solidFill>
            <a:schemeClr val="folHlink">
              <a:alpha val="3098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4" name="Rectangle 4"/>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5" name="Freeform 5"/>
          <p:cNvSpPr>
            <a:spLocks/>
          </p:cNvSpPr>
          <p:nvPr/>
        </p:nvSpPr>
        <p:spPr bwMode="gray">
          <a:xfrm>
            <a:off x="-9525" y="2138363"/>
            <a:ext cx="8015288" cy="2271712"/>
          </a:xfrm>
          <a:custGeom>
            <a:avLst/>
            <a:gdLst>
              <a:gd name="T0" fmla="*/ 0 w 5049"/>
              <a:gd name="T1" fmla="*/ 0 h 1471"/>
              <a:gd name="T2" fmla="*/ 8015288 w 5049"/>
              <a:gd name="T3" fmla="*/ 3089 h 1471"/>
              <a:gd name="T4" fmla="*/ 8013700 w 5049"/>
              <a:gd name="T5" fmla="*/ 2251636 h 1471"/>
              <a:gd name="T6" fmla="*/ 0 w 5049"/>
              <a:gd name="T7" fmla="*/ 2271712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zh-CN" altLang="en-US"/>
          </a:p>
        </p:txBody>
      </p:sp>
      <p:sp>
        <p:nvSpPr>
          <p:cNvPr id="6" name="AutoShape 6"/>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7" name="AutoShape 7"/>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8" name="AutoShape 8"/>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pSp>
        <p:nvGrpSpPr>
          <p:cNvPr id="9" name="Group 15"/>
          <p:cNvGrpSpPr>
            <a:grpSpLocks/>
          </p:cNvGrpSpPr>
          <p:nvPr/>
        </p:nvGrpSpPr>
        <p:grpSpPr bwMode="auto">
          <a:xfrm>
            <a:off x="190500" y="2324100"/>
            <a:ext cx="3276600" cy="3314700"/>
            <a:chOff x="120" y="1464"/>
            <a:chExt cx="2064" cy="2088"/>
          </a:xfrm>
        </p:grpSpPr>
        <p:sp>
          <p:nvSpPr>
            <p:cNvPr id="10" name="AutoShape 16"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a:endParaRPr lang="ko-KR" altLang="en-US" sz="1800">
                <a:latin typeface="Times New Roman" panose="02020603050405020304" pitchFamily="18" charset="0"/>
                <a:ea typeface="Gulim" panose="020B0600000101010101" pitchFamily="34" charset="-127"/>
              </a:endParaRPr>
            </a:p>
          </p:txBody>
        </p:sp>
        <p:sp>
          <p:nvSpPr>
            <p:cNvPr id="11" name="AutoShape 17"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a:endParaRPr lang="ko-KR" altLang="en-US" sz="1800">
                <a:latin typeface="Times New Roman" panose="02020603050405020304" pitchFamily="18" charset="0"/>
                <a:ea typeface="Gulim" panose="020B0600000101010101" pitchFamily="34" charset="-127"/>
              </a:endParaRPr>
            </a:p>
          </p:txBody>
        </p:sp>
        <p:sp>
          <p:nvSpPr>
            <p:cNvPr id="12" name="AutoShape 18"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5"/>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a:endParaRPr lang="ko-KR" altLang="en-US" sz="1800">
                <a:latin typeface="Times New Roman" panose="02020603050405020304" pitchFamily="18" charset="0"/>
                <a:ea typeface="Gulim" panose="020B0600000101010101" pitchFamily="34" charset="-127"/>
              </a:endParaRPr>
            </a:p>
          </p:txBody>
        </p:sp>
      </p:grpSp>
      <p:graphicFrame>
        <p:nvGraphicFramePr>
          <p:cNvPr id="13" name="Object 19"/>
          <p:cNvGraphicFramePr>
            <a:graphicFrameLocks noChangeAspect="1"/>
          </p:cNvGraphicFramePr>
          <p:nvPr userDrawn="1"/>
        </p:nvGraphicFramePr>
        <p:xfrm>
          <a:off x="3429000" y="3581400"/>
          <a:ext cx="4419600" cy="269875"/>
        </p:xfrm>
        <a:graphic>
          <a:graphicData uri="http://schemas.openxmlformats.org/presentationml/2006/ole">
            <mc:AlternateContent xmlns:mc="http://schemas.openxmlformats.org/markup-compatibility/2006">
              <mc:Choice xmlns:v="urn:schemas-microsoft-com:vml" Requires="v">
                <p:oleObj spid="_x0000_s132122" name="Image" r:id="rId6" imgW="7720635" imgH="469841" progId="Photoshop.Image.7">
                  <p:embed/>
                </p:oleObj>
              </mc:Choice>
              <mc:Fallback>
                <p:oleObj name="Image" r:id="rId6" imgW="7720635" imgH="469841" progId="Photoshop.Image.7">
                  <p:embed/>
                  <p:pic>
                    <p:nvPicPr>
                      <p:cNvPr id="0" name=""/>
                      <p:cNvPicPr>
                        <a:picLocks noChangeAspect="1" noChangeArrowheads="1"/>
                      </p:cNvPicPr>
                      <p:nvPr/>
                    </p:nvPicPr>
                    <p:blipFill>
                      <a:blip r:embed="rId7">
                        <a:clrChange>
                          <a:clrFrom>
                            <a:srgbClr val="8DA1B2"/>
                          </a:clrFrom>
                          <a:clrTo>
                            <a:srgbClr val="8DA1B2">
                              <a:alpha val="0"/>
                            </a:srgbClr>
                          </a:clrTo>
                        </a:clrChange>
                        <a:extLst>
                          <a:ext uri="{28A0092B-C50C-407E-A947-70E740481C1C}">
                            <a14:useLocalDpi xmlns:a14="http://schemas.microsoft.com/office/drawing/2010/main" val="0"/>
                          </a:ext>
                        </a:extLst>
                      </a:blip>
                      <a:srcRect/>
                      <a:stretch>
                        <a:fillRect/>
                      </a:stretch>
                    </p:blipFill>
                    <p:spPr bwMode="auto">
                      <a:xfrm>
                        <a:off x="3429000" y="3581400"/>
                        <a:ext cx="4419600"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20"/>
          <p:cNvGraphicFramePr>
            <a:graphicFrameLocks noChangeAspect="1"/>
          </p:cNvGraphicFramePr>
          <p:nvPr userDrawn="1"/>
        </p:nvGraphicFramePr>
        <p:xfrm>
          <a:off x="1143000" y="1371600"/>
          <a:ext cx="6762750" cy="647700"/>
        </p:xfrm>
        <a:graphic>
          <a:graphicData uri="http://schemas.openxmlformats.org/presentationml/2006/ole">
            <mc:AlternateContent xmlns:mc="http://schemas.openxmlformats.org/markup-compatibility/2006">
              <mc:Choice xmlns:v="urn:schemas-microsoft-com:vml" Requires="v">
                <p:oleObj spid="_x0000_s132123" name="Image" r:id="rId8" imgW="11123810" imgH="1066291" progId="Photoshop.Image.7">
                  <p:embed/>
                </p:oleObj>
              </mc:Choice>
              <mc:Fallback>
                <p:oleObj name="Image" r:id="rId8" imgW="11123810" imgH="1066291" progId="Photoshop.Image.7">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371600"/>
                        <a:ext cx="67627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 name="Picture 21" descr="hdulogo"/>
          <p:cNvPicPr>
            <a:picLocks noChangeAspect="1" noChangeArrowheads="1"/>
          </p:cNvPicPr>
          <p:nvPr userDrawn="1"/>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6383338"/>
            <a:ext cx="19050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 name="Object 22"/>
          <p:cNvGraphicFramePr>
            <a:graphicFrameLocks noChangeAspect="1"/>
          </p:cNvGraphicFramePr>
          <p:nvPr userDrawn="1"/>
        </p:nvGraphicFramePr>
        <p:xfrm>
          <a:off x="3779838" y="2649538"/>
          <a:ext cx="3543300" cy="635000"/>
        </p:xfrm>
        <a:graphic>
          <a:graphicData uri="http://schemas.openxmlformats.org/presentationml/2006/ole">
            <mc:AlternateContent xmlns:mc="http://schemas.openxmlformats.org/markup-compatibility/2006">
              <mc:Choice xmlns:v="urn:schemas-microsoft-com:vml" Requires="v">
                <p:oleObj spid="_x0000_s132124" name="Image" r:id="rId11" imgW="3542857" imgH="634697" progId="Photoshop.Image.7">
                  <p:embed/>
                </p:oleObj>
              </mc:Choice>
              <mc:Fallback>
                <p:oleObj name="Image" r:id="rId11" imgW="3542857" imgH="634697" progId="Photoshop.Image.7">
                  <p:embed/>
                  <p:pic>
                    <p:nvPicPr>
                      <p:cNvPr id="0" name=""/>
                      <p:cNvPicPr>
                        <a:picLocks noChangeAspect="1" noChangeArrowheads="1"/>
                      </p:cNvPicPr>
                      <p:nvPr/>
                    </p:nvPicPr>
                    <p:blipFill>
                      <a:blip r:embed="rId12">
                        <a:clrChange>
                          <a:clrFrom>
                            <a:srgbClr val="7592AB"/>
                          </a:clrFrom>
                          <a:clrTo>
                            <a:srgbClr val="7592AB">
                              <a:alpha val="0"/>
                            </a:srgbClr>
                          </a:clrTo>
                        </a:clrChange>
                        <a:extLst>
                          <a:ext uri="{28A0092B-C50C-407E-A947-70E740481C1C}">
                            <a14:useLocalDpi xmlns:a14="http://schemas.microsoft.com/office/drawing/2010/main" val="0"/>
                          </a:ext>
                        </a:extLst>
                      </a:blip>
                      <a:srcRect/>
                      <a:stretch>
                        <a:fillRect/>
                      </a:stretch>
                    </p:blipFill>
                    <p:spPr bwMode="auto">
                      <a:xfrm>
                        <a:off x="3779838" y="2649538"/>
                        <a:ext cx="354330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71506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72A12D04-ECC4-4EFB-B2D0-5E746EF92AC4}" type="slidenum">
              <a:rPr lang="en-US" altLang="zh-CN"/>
              <a:pPr>
                <a:defRPr/>
              </a:pPr>
              <a:t>‹#›</a:t>
            </a:fld>
            <a:endParaRPr lang="en-US" altLang="zh-CN"/>
          </a:p>
        </p:txBody>
      </p:sp>
    </p:spTree>
    <p:extLst>
      <p:ext uri="{BB962C8B-B14F-4D97-AF65-F5344CB8AC3E}">
        <p14:creationId xmlns:p14="http://schemas.microsoft.com/office/powerpoint/2010/main" val="1989308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EBDD9EB7-E073-4C2B-B422-6F730D756A21}" type="slidenum">
              <a:rPr lang="en-US" altLang="zh-CN"/>
              <a:pPr>
                <a:defRPr/>
              </a:pPr>
              <a:t>‹#›</a:t>
            </a:fld>
            <a:endParaRPr lang="en-US" altLang="zh-CN"/>
          </a:p>
        </p:txBody>
      </p:sp>
    </p:spTree>
    <p:extLst>
      <p:ext uri="{BB962C8B-B14F-4D97-AF65-F5344CB8AC3E}">
        <p14:creationId xmlns:p14="http://schemas.microsoft.com/office/powerpoint/2010/main" val="1226764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76325"/>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pPr>
              <a:defRPr/>
            </a:pPr>
            <a:fld id="{3CF2C174-FD8E-429C-A615-7EF8D8DBA3A8}" type="slidenum">
              <a:rPr lang="en-US" altLang="zh-CN"/>
              <a:pPr>
                <a:defRPr/>
              </a:pPr>
              <a:t>‹#›</a:t>
            </a:fld>
            <a:endParaRPr lang="en-US" altLang="zh-CN"/>
          </a:p>
        </p:txBody>
      </p:sp>
    </p:spTree>
    <p:extLst>
      <p:ext uri="{BB962C8B-B14F-4D97-AF65-F5344CB8AC3E}">
        <p14:creationId xmlns:p14="http://schemas.microsoft.com/office/powerpoint/2010/main" val="363878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76325"/>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076325"/>
            <a:ext cx="4038600" cy="25479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776663"/>
            <a:ext cx="4038600"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2"/>
          <p:cNvSpPr>
            <a:spLocks noGrp="1" noChangeArrowheads="1"/>
          </p:cNvSpPr>
          <p:nvPr>
            <p:ph type="sldNum" sz="quarter" idx="10"/>
          </p:nvPr>
        </p:nvSpPr>
        <p:spPr>
          <a:ln/>
        </p:spPr>
        <p:txBody>
          <a:bodyPr/>
          <a:lstStyle>
            <a:lvl1pPr>
              <a:defRPr/>
            </a:lvl1pPr>
          </a:lstStyle>
          <a:p>
            <a:pPr>
              <a:defRPr/>
            </a:pPr>
            <a:fld id="{61B40F56-6B58-47AF-9472-FC6497DCC3C3}" type="slidenum">
              <a:rPr lang="en-US" altLang="zh-CN"/>
              <a:pPr>
                <a:defRPr/>
              </a:pPr>
              <a:t>‹#›</a:t>
            </a:fld>
            <a:endParaRPr lang="en-US" altLang="zh-CN"/>
          </a:p>
        </p:txBody>
      </p:sp>
    </p:spTree>
    <p:extLst>
      <p:ext uri="{BB962C8B-B14F-4D97-AF65-F5344CB8AC3E}">
        <p14:creationId xmlns:p14="http://schemas.microsoft.com/office/powerpoint/2010/main" val="1311677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2" name="Rectangle 2"/>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sp>
        <p:nvSpPr>
          <p:cNvPr id="3" name="Rectangle 3"/>
          <p:cNvSpPr>
            <a:spLocks noChangeArrowheads="1"/>
          </p:cNvSpPr>
          <p:nvPr/>
        </p:nvSpPr>
        <p:spPr bwMode="white">
          <a:xfrm>
            <a:off x="0" y="4638675"/>
            <a:ext cx="9144000" cy="2219325"/>
          </a:xfrm>
          <a:prstGeom prst="rect">
            <a:avLst/>
          </a:prstGeom>
          <a:solidFill>
            <a:schemeClr val="folHlink">
              <a:alpha val="3098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sp>
        <p:nvSpPr>
          <p:cNvPr id="4" name="Rectangle 4"/>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sp>
        <p:nvSpPr>
          <p:cNvPr id="5" name="Freeform 5"/>
          <p:cNvSpPr>
            <a:spLocks/>
          </p:cNvSpPr>
          <p:nvPr/>
        </p:nvSpPr>
        <p:spPr bwMode="gray">
          <a:xfrm>
            <a:off x="-9525" y="2138363"/>
            <a:ext cx="8015288" cy="2271712"/>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pPr eaLnBrk="1" hangingPunct="1"/>
            <a:endParaRPr lang="zh-CN" altLang="en-US">
              <a:solidFill>
                <a:srgbClr val="003366"/>
              </a:solidFill>
            </a:endParaRPr>
          </a:p>
        </p:txBody>
      </p:sp>
      <p:sp>
        <p:nvSpPr>
          <p:cNvPr id="6" name="AutoShape 6"/>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sp>
        <p:nvSpPr>
          <p:cNvPr id="7" name="AutoShape 7"/>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sp>
        <p:nvSpPr>
          <p:cNvPr id="8" name="AutoShape 8"/>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grpSp>
        <p:nvGrpSpPr>
          <p:cNvPr id="9" name="Group 15"/>
          <p:cNvGrpSpPr>
            <a:grpSpLocks/>
          </p:cNvGrpSpPr>
          <p:nvPr/>
        </p:nvGrpSpPr>
        <p:grpSpPr bwMode="auto">
          <a:xfrm>
            <a:off x="190500" y="2324100"/>
            <a:ext cx="3276600" cy="3314700"/>
            <a:chOff x="120" y="1464"/>
            <a:chExt cx="2064" cy="2088"/>
          </a:xfrm>
        </p:grpSpPr>
        <p:sp>
          <p:nvSpPr>
            <p:cNvPr id="10" name="AutoShape 16"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algn="ctr">
                <a:defRPr/>
              </a:pPr>
              <a:endParaRPr lang="ko-KR" altLang="en-US" sz="1800" smtClean="0">
                <a:solidFill>
                  <a:srgbClr val="003366"/>
                </a:solidFill>
                <a:latin typeface="Times New Roman" pitchFamily="18" charset="0"/>
                <a:ea typeface="Gulim" pitchFamily="34" charset="-127"/>
              </a:endParaRPr>
            </a:p>
          </p:txBody>
        </p:sp>
        <p:sp>
          <p:nvSpPr>
            <p:cNvPr id="11" name="AutoShape 17"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algn="ctr">
                <a:defRPr/>
              </a:pPr>
              <a:endParaRPr lang="ko-KR" altLang="en-US" sz="1800" smtClean="0">
                <a:solidFill>
                  <a:srgbClr val="003366"/>
                </a:solidFill>
                <a:latin typeface="Times New Roman" pitchFamily="18" charset="0"/>
                <a:ea typeface="Gulim" pitchFamily="34" charset="-127"/>
              </a:endParaRPr>
            </a:p>
          </p:txBody>
        </p:sp>
        <p:sp>
          <p:nvSpPr>
            <p:cNvPr id="12" name="AutoShape 18"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5"/>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algn="ctr">
                <a:defRPr/>
              </a:pPr>
              <a:endParaRPr lang="ko-KR" altLang="en-US" sz="1800" smtClean="0">
                <a:solidFill>
                  <a:srgbClr val="003366"/>
                </a:solidFill>
                <a:latin typeface="Times New Roman" pitchFamily="18" charset="0"/>
                <a:ea typeface="Gulim" pitchFamily="34" charset="-127"/>
              </a:endParaRPr>
            </a:p>
          </p:txBody>
        </p:sp>
      </p:grpSp>
      <p:graphicFrame>
        <p:nvGraphicFramePr>
          <p:cNvPr id="13" name="Object 19"/>
          <p:cNvGraphicFramePr>
            <a:graphicFrameLocks noChangeAspect="1"/>
          </p:cNvGraphicFramePr>
          <p:nvPr userDrawn="1"/>
        </p:nvGraphicFramePr>
        <p:xfrm>
          <a:off x="3429000" y="3581400"/>
          <a:ext cx="4419600" cy="269875"/>
        </p:xfrm>
        <a:graphic>
          <a:graphicData uri="http://schemas.openxmlformats.org/presentationml/2006/ole">
            <mc:AlternateContent xmlns:mc="http://schemas.openxmlformats.org/markup-compatibility/2006">
              <mc:Choice xmlns:v="urn:schemas-microsoft-com:vml" Requires="v">
                <p:oleObj spid="_x0000_s133143" name="Image" r:id="rId6" imgW="7720635" imgH="469841" progId="Photoshop.Image.7">
                  <p:embed/>
                </p:oleObj>
              </mc:Choice>
              <mc:Fallback>
                <p:oleObj name="Image" r:id="rId6" imgW="7720635" imgH="469841" progId="Photoshop.Image.7">
                  <p:embed/>
                  <p:pic>
                    <p:nvPicPr>
                      <p:cNvPr id="0" name=""/>
                      <p:cNvPicPr>
                        <a:picLocks noChangeAspect="1" noChangeArrowheads="1"/>
                      </p:cNvPicPr>
                      <p:nvPr/>
                    </p:nvPicPr>
                    <p:blipFill>
                      <a:blip r:embed="rId7">
                        <a:clrChange>
                          <a:clrFrom>
                            <a:srgbClr val="8DA1B2"/>
                          </a:clrFrom>
                          <a:clrTo>
                            <a:srgbClr val="8DA1B2">
                              <a:alpha val="0"/>
                            </a:srgbClr>
                          </a:clrTo>
                        </a:clrChange>
                        <a:extLst>
                          <a:ext uri="{28A0092B-C50C-407E-A947-70E740481C1C}">
                            <a14:useLocalDpi xmlns:a14="http://schemas.microsoft.com/office/drawing/2010/main" val="0"/>
                          </a:ext>
                        </a:extLst>
                      </a:blip>
                      <a:srcRect/>
                      <a:stretch>
                        <a:fillRect/>
                      </a:stretch>
                    </p:blipFill>
                    <p:spPr bwMode="auto">
                      <a:xfrm>
                        <a:off x="3429000" y="3581400"/>
                        <a:ext cx="4419600"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20"/>
          <p:cNvGraphicFramePr>
            <a:graphicFrameLocks noChangeAspect="1"/>
          </p:cNvGraphicFramePr>
          <p:nvPr userDrawn="1"/>
        </p:nvGraphicFramePr>
        <p:xfrm>
          <a:off x="1143000" y="1371600"/>
          <a:ext cx="6762750" cy="647700"/>
        </p:xfrm>
        <a:graphic>
          <a:graphicData uri="http://schemas.openxmlformats.org/presentationml/2006/ole">
            <mc:AlternateContent xmlns:mc="http://schemas.openxmlformats.org/markup-compatibility/2006">
              <mc:Choice xmlns:v="urn:schemas-microsoft-com:vml" Requires="v">
                <p:oleObj spid="_x0000_s133144" name="Image" r:id="rId8" imgW="11123810" imgH="1066291" progId="Photoshop.Image.7">
                  <p:embed/>
                </p:oleObj>
              </mc:Choice>
              <mc:Fallback>
                <p:oleObj name="Image" r:id="rId8" imgW="11123810" imgH="1066291" progId="Photoshop.Image.7">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371600"/>
                        <a:ext cx="67627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 name="Picture 21" descr="hdulogo"/>
          <p:cNvPicPr>
            <a:picLocks noChangeAspect="1" noChangeArrowheads="1"/>
          </p:cNvPicPr>
          <p:nvPr userDrawn="1"/>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6383338"/>
            <a:ext cx="19050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 name="Object 22"/>
          <p:cNvGraphicFramePr>
            <a:graphicFrameLocks noChangeAspect="1"/>
          </p:cNvGraphicFramePr>
          <p:nvPr userDrawn="1"/>
        </p:nvGraphicFramePr>
        <p:xfrm>
          <a:off x="3779838" y="2649538"/>
          <a:ext cx="3543300" cy="635000"/>
        </p:xfrm>
        <a:graphic>
          <a:graphicData uri="http://schemas.openxmlformats.org/presentationml/2006/ole">
            <mc:AlternateContent xmlns:mc="http://schemas.openxmlformats.org/markup-compatibility/2006">
              <mc:Choice xmlns:v="urn:schemas-microsoft-com:vml" Requires="v">
                <p:oleObj spid="_x0000_s133145" name="Image" r:id="rId11" imgW="3542857" imgH="634697" progId="Photoshop.Image.7">
                  <p:embed/>
                </p:oleObj>
              </mc:Choice>
              <mc:Fallback>
                <p:oleObj name="Image" r:id="rId11" imgW="3542857" imgH="634697" progId="Photoshop.Image.7">
                  <p:embed/>
                  <p:pic>
                    <p:nvPicPr>
                      <p:cNvPr id="0" name=""/>
                      <p:cNvPicPr>
                        <a:picLocks noChangeAspect="1" noChangeArrowheads="1"/>
                      </p:cNvPicPr>
                      <p:nvPr/>
                    </p:nvPicPr>
                    <p:blipFill>
                      <a:blip r:embed="rId12">
                        <a:clrChange>
                          <a:clrFrom>
                            <a:srgbClr val="7592AB"/>
                          </a:clrFrom>
                          <a:clrTo>
                            <a:srgbClr val="7592AB">
                              <a:alpha val="0"/>
                            </a:srgbClr>
                          </a:clrTo>
                        </a:clrChange>
                        <a:extLst>
                          <a:ext uri="{28A0092B-C50C-407E-A947-70E740481C1C}">
                            <a14:useLocalDpi xmlns:a14="http://schemas.microsoft.com/office/drawing/2010/main" val="0"/>
                          </a:ext>
                        </a:extLst>
                      </a:blip>
                      <a:srcRect/>
                      <a:stretch>
                        <a:fillRect/>
                      </a:stretch>
                    </p:blipFill>
                    <p:spPr bwMode="auto">
                      <a:xfrm>
                        <a:off x="3779838" y="2649538"/>
                        <a:ext cx="354330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5153265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fld id="{7323D456-B995-4F88-AFC9-6BF7899FD709}"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104561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2"/>
          <p:cNvSpPr>
            <a:spLocks noGrp="1" noChangeArrowheads="1"/>
          </p:cNvSpPr>
          <p:nvPr>
            <p:ph type="sldNum" sz="quarter" idx="10"/>
          </p:nvPr>
        </p:nvSpPr>
        <p:spPr>
          <a:ln/>
        </p:spPr>
        <p:txBody>
          <a:bodyPr/>
          <a:lstStyle>
            <a:lvl1pPr>
              <a:defRPr/>
            </a:lvl1pPr>
          </a:lstStyle>
          <a:p>
            <a:fld id="{A9707E9F-D2A8-41DF-9152-33DA8024B667}"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907697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fld id="{635C8B85-45AB-465D-9EDA-CA83B55E38B8}"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5225765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sldNum" sz="quarter" idx="10"/>
          </p:nvPr>
        </p:nvSpPr>
        <p:spPr>
          <a:ln/>
        </p:spPr>
        <p:txBody>
          <a:bodyPr/>
          <a:lstStyle>
            <a:lvl1pPr>
              <a:defRPr/>
            </a:lvl1pPr>
          </a:lstStyle>
          <a:p>
            <a:fld id="{3F42E38A-B153-45F7-B950-08C2C1DD54C4}"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1771873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fld id="{78FF7DAA-C73F-4B66-BD96-701C5A4448B4}"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26837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872146FB-5B12-447F-B41B-66ACFF2BF804}" type="slidenum">
              <a:rPr lang="en-US" altLang="zh-CN"/>
              <a:pPr>
                <a:defRPr/>
              </a:pPr>
              <a:t>‹#›</a:t>
            </a:fld>
            <a:endParaRPr lang="en-US" altLang="zh-CN"/>
          </a:p>
        </p:txBody>
      </p:sp>
    </p:spTree>
    <p:extLst>
      <p:ext uri="{BB962C8B-B14F-4D97-AF65-F5344CB8AC3E}">
        <p14:creationId xmlns:p14="http://schemas.microsoft.com/office/powerpoint/2010/main" val="17585536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fld id="{1307FBBC-3F41-4564-8DC2-355233B88CD6}"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65096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fld id="{13FC0E30-0475-48DF-AEFC-6FC6EE222519}"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657081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fld id="{AA0076C6-038F-4518-8B03-8354955940F3}"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0334811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fld id="{27D9453A-9488-4683-B6D2-C7BB21DC0777}"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9233765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fld id="{5FFE3F1C-8B68-4E97-8AA2-9CD6664E886A}"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42653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76325"/>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fld id="{D67D3884-FC49-4615-B610-7AA65E6D8E99}"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049871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12"/>
          <p:cNvSpPr>
            <a:spLocks noGrp="1" noChangeArrowheads="1"/>
          </p:cNvSpPr>
          <p:nvPr>
            <p:ph type="sldNum" sz="quarter" idx="10"/>
          </p:nvPr>
        </p:nvSpPr>
        <p:spPr>
          <a:ln/>
        </p:spPr>
        <p:txBody>
          <a:bodyPr/>
          <a:lstStyle>
            <a:lvl1pPr>
              <a:defRPr/>
            </a:lvl1pPr>
          </a:lstStyle>
          <a:p>
            <a:pPr>
              <a:defRPr/>
            </a:pPr>
            <a:fld id="{8B8CC7EA-EFD6-4D63-9830-2554E0935004}" type="slidenum">
              <a:rPr lang="en-US" altLang="zh-CN"/>
              <a:pPr>
                <a:defRPr/>
              </a:pPr>
              <a:t>‹#›</a:t>
            </a:fld>
            <a:endParaRPr lang="en-US" altLang="zh-CN"/>
          </a:p>
        </p:txBody>
      </p:sp>
    </p:spTree>
    <p:extLst>
      <p:ext uri="{BB962C8B-B14F-4D97-AF65-F5344CB8AC3E}">
        <p14:creationId xmlns:p14="http://schemas.microsoft.com/office/powerpoint/2010/main" val="77772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76325"/>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pPr>
              <a:defRPr/>
            </a:pPr>
            <a:fld id="{110BF6C3-620B-4FC0-AA5C-3D715FA7B447}" type="slidenum">
              <a:rPr lang="en-US" altLang="zh-CN"/>
              <a:pPr>
                <a:defRPr/>
              </a:pPr>
              <a:t>‹#›</a:t>
            </a:fld>
            <a:endParaRPr lang="en-US" altLang="zh-CN"/>
          </a:p>
        </p:txBody>
      </p:sp>
    </p:spTree>
    <p:extLst>
      <p:ext uri="{BB962C8B-B14F-4D97-AF65-F5344CB8AC3E}">
        <p14:creationId xmlns:p14="http://schemas.microsoft.com/office/powerpoint/2010/main" val="614028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sldNum" sz="quarter" idx="10"/>
          </p:nvPr>
        </p:nvSpPr>
        <p:spPr>
          <a:ln/>
        </p:spPr>
        <p:txBody>
          <a:bodyPr/>
          <a:lstStyle>
            <a:lvl1pPr>
              <a:defRPr/>
            </a:lvl1pPr>
          </a:lstStyle>
          <a:p>
            <a:pPr>
              <a:defRPr/>
            </a:pPr>
            <a:fld id="{C277D2C5-9503-4227-9FE5-AB2137E5DB4B}" type="slidenum">
              <a:rPr lang="en-US" altLang="zh-CN"/>
              <a:pPr>
                <a:defRPr/>
              </a:pPr>
              <a:t>‹#›</a:t>
            </a:fld>
            <a:endParaRPr lang="en-US" altLang="zh-CN"/>
          </a:p>
        </p:txBody>
      </p:sp>
    </p:spTree>
    <p:extLst>
      <p:ext uri="{BB962C8B-B14F-4D97-AF65-F5344CB8AC3E}">
        <p14:creationId xmlns:p14="http://schemas.microsoft.com/office/powerpoint/2010/main" val="760932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pPr>
              <a:defRPr/>
            </a:pPr>
            <a:fld id="{73541575-7012-4AFF-A5E0-BB374F9A3626}" type="slidenum">
              <a:rPr lang="en-US" altLang="zh-CN"/>
              <a:pPr>
                <a:defRPr/>
              </a:pPr>
              <a:t>‹#›</a:t>
            </a:fld>
            <a:endParaRPr lang="en-US" altLang="zh-CN"/>
          </a:p>
        </p:txBody>
      </p:sp>
    </p:spTree>
    <p:extLst>
      <p:ext uri="{BB962C8B-B14F-4D97-AF65-F5344CB8AC3E}">
        <p14:creationId xmlns:p14="http://schemas.microsoft.com/office/powerpoint/2010/main" val="61392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pPr>
              <a:defRPr/>
            </a:pPr>
            <a:fld id="{A9403857-A4EC-40B6-988C-0FBD03EB8FC4}" type="slidenum">
              <a:rPr lang="en-US" altLang="zh-CN"/>
              <a:pPr>
                <a:defRPr/>
              </a:pPr>
              <a:t>‹#›</a:t>
            </a:fld>
            <a:endParaRPr lang="en-US" altLang="zh-CN"/>
          </a:p>
        </p:txBody>
      </p:sp>
    </p:spTree>
    <p:extLst>
      <p:ext uri="{BB962C8B-B14F-4D97-AF65-F5344CB8AC3E}">
        <p14:creationId xmlns:p14="http://schemas.microsoft.com/office/powerpoint/2010/main" val="2472895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2C441145-61A1-4557-9A83-4FB0B3B15085}" type="slidenum">
              <a:rPr lang="en-US" altLang="zh-CN"/>
              <a:pPr>
                <a:defRPr/>
              </a:pPr>
              <a:t>‹#›</a:t>
            </a:fld>
            <a:endParaRPr lang="en-US" altLang="zh-CN"/>
          </a:p>
        </p:txBody>
      </p:sp>
    </p:spTree>
    <p:extLst>
      <p:ext uri="{BB962C8B-B14F-4D97-AF65-F5344CB8AC3E}">
        <p14:creationId xmlns:p14="http://schemas.microsoft.com/office/powerpoint/2010/main" val="3560682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38A68AD9-0CBF-41EC-9367-2A2659F438EE}" type="slidenum">
              <a:rPr lang="en-US" altLang="zh-CN"/>
              <a:pPr>
                <a:defRPr/>
              </a:pPr>
              <a:t>‹#›</a:t>
            </a:fld>
            <a:endParaRPr lang="en-US" altLang="zh-CN"/>
          </a:p>
        </p:txBody>
      </p:sp>
    </p:spTree>
    <p:extLst>
      <p:ext uri="{BB962C8B-B14F-4D97-AF65-F5344CB8AC3E}">
        <p14:creationId xmlns:p14="http://schemas.microsoft.com/office/powerpoint/2010/main" val="1021271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2"/>
          <p:cNvSpPr>
            <a:spLocks/>
          </p:cNvSpPr>
          <p:nvPr/>
        </p:nvSpPr>
        <p:spPr bwMode="gray">
          <a:xfrm>
            <a:off x="-9525" y="344488"/>
            <a:ext cx="8194675" cy="633412"/>
          </a:xfrm>
          <a:custGeom>
            <a:avLst/>
            <a:gdLst>
              <a:gd name="T0" fmla="*/ 0 w 5049"/>
              <a:gd name="T1" fmla="*/ 0 h 1471"/>
              <a:gd name="T2" fmla="*/ 8194675 w 5049"/>
              <a:gd name="T3" fmla="*/ 861 h 1471"/>
              <a:gd name="T4" fmla="*/ 8193052 w 5049"/>
              <a:gd name="T5" fmla="*/ 627814 h 1471"/>
              <a:gd name="T6" fmla="*/ 0 w 5049"/>
              <a:gd name="T7" fmla="*/ 633412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zh-CN" altLang="en-US"/>
          </a:p>
        </p:txBody>
      </p:sp>
      <p:grpSp>
        <p:nvGrpSpPr>
          <p:cNvPr id="1027" name="Group 3"/>
          <p:cNvGrpSpPr>
            <a:grpSpLocks/>
          </p:cNvGrpSpPr>
          <p:nvPr/>
        </p:nvGrpSpPr>
        <p:grpSpPr bwMode="auto">
          <a:xfrm>
            <a:off x="8153400" y="0"/>
            <a:ext cx="990600" cy="6858000"/>
            <a:chOff x="5040" y="0"/>
            <a:chExt cx="720" cy="4320"/>
          </a:xfrm>
        </p:grpSpPr>
        <p:sp>
          <p:nvSpPr>
            <p:cNvPr id="1038" name="Rectangle 4"/>
            <p:cNvSpPr>
              <a:spLocks noChangeArrowheads="1"/>
            </p:cNvSpPr>
            <p:nvPr/>
          </p:nvSpPr>
          <p:spPr bwMode="gray">
            <a:xfrm>
              <a:off x="5042" y="0"/>
              <a:ext cx="718" cy="4320"/>
            </a:xfrm>
            <a:prstGeom prst="rect">
              <a:avLst/>
            </a:prstGeom>
            <a:solidFill>
              <a:schemeClr val="fo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39" name="Rectangle 5"/>
            <p:cNvSpPr>
              <a:spLocks noChangeArrowheads="1"/>
            </p:cNvSpPr>
            <p:nvPr/>
          </p:nvSpPr>
          <p:spPr bwMode="gray">
            <a:xfrm>
              <a:off x="5040" y="219"/>
              <a:ext cx="720" cy="39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pSp>
      <p:sp>
        <p:nvSpPr>
          <p:cNvPr id="1028" name="AutoShape 6"/>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9" name="AutoShape 7"/>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30" name="AutoShape 8"/>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95241" name="Rectangle 9"/>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5244" name="Rectangle 12"/>
          <p:cNvSpPr>
            <a:spLocks noGrp="1" noChangeArrowheads="1"/>
          </p:cNvSpPr>
          <p:nvPr>
            <p:ph type="sldNum" sz="quarter" idx="4"/>
          </p:nvPr>
        </p:nvSpPr>
        <p:spPr bwMode="auto">
          <a:xfrm>
            <a:off x="8286750" y="6386513"/>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smtClean="0">
                <a:solidFill>
                  <a:schemeClr val="bg1"/>
                </a:solidFill>
                <a:latin typeface="Verdana" panose="020B0604030504040204" pitchFamily="34" charset="0"/>
                <a:ea typeface="宋体" panose="02010600030101010101" pitchFamily="2" charset="-122"/>
              </a:defRPr>
            </a:lvl1pPr>
          </a:lstStyle>
          <a:p>
            <a:pPr>
              <a:defRPr/>
            </a:pPr>
            <a:fld id="{07E11D74-1C40-4E50-BF52-EC2A34784C3E}" type="slidenum">
              <a:rPr lang="en-US" altLang="zh-CN"/>
              <a:pPr>
                <a:defRPr/>
              </a:pPr>
              <a:t>‹#›</a:t>
            </a:fld>
            <a:endParaRPr lang="en-US" altLang="zh-CN"/>
          </a:p>
        </p:txBody>
      </p:sp>
      <p:grpSp>
        <p:nvGrpSpPr>
          <p:cNvPr id="1033" name="Group 13"/>
          <p:cNvGrpSpPr>
            <a:grpSpLocks/>
          </p:cNvGrpSpPr>
          <p:nvPr/>
        </p:nvGrpSpPr>
        <p:grpSpPr bwMode="auto">
          <a:xfrm>
            <a:off x="152400" y="228600"/>
            <a:ext cx="838200" cy="838200"/>
            <a:chOff x="18" y="144"/>
            <a:chExt cx="510" cy="480"/>
          </a:xfrm>
        </p:grpSpPr>
        <p:sp>
          <p:nvSpPr>
            <p:cNvPr id="1035" name="AutoShape 14"/>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36" name="AutoShape 15"/>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37" name="AutoShape 16"/>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pSp>
      <p:sp>
        <p:nvSpPr>
          <p:cNvPr id="1034" name="Rectangle 17"/>
          <p:cNvSpPr>
            <a:spLocks noGrp="1" noChangeArrowheads="1"/>
          </p:cNvSpPr>
          <p:nvPr>
            <p:ph type="title"/>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92"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5241">
                                            <p:txEl>
                                              <p:pRg st="0" end="0"/>
                                            </p:txEl>
                                          </p:spTgt>
                                        </p:tgtEl>
                                        <p:attrNameLst>
                                          <p:attrName>style.visibility</p:attrName>
                                        </p:attrNameLst>
                                      </p:cBhvr>
                                      <p:to>
                                        <p:strVal val="visible"/>
                                      </p:to>
                                    </p:set>
                                    <p:anim to="" calcmode="lin" valueType="num">
                                      <p:cBhvr>
                                        <p:cTn id="7" dur="1" fill="hold"/>
                                        <p:tgtEl>
                                          <p:spTgt spid="95241">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95241">
                                            <p:txEl>
                                              <p:pRg st="1" end="1"/>
                                            </p:txEl>
                                          </p:spTgt>
                                        </p:tgtEl>
                                        <p:attrNameLst>
                                          <p:attrName>style.visibility</p:attrName>
                                        </p:attrNameLst>
                                      </p:cBhvr>
                                      <p:to>
                                        <p:strVal val="visible"/>
                                      </p:to>
                                    </p:set>
                                    <p:anim to="" calcmode="lin" valueType="num">
                                      <p:cBhvr>
                                        <p:cTn id="10" dur="1" fill="hold"/>
                                        <p:tgtEl>
                                          <p:spTgt spid="95241">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95241">
                                            <p:txEl>
                                              <p:pRg st="2" end="2"/>
                                            </p:txEl>
                                          </p:spTgt>
                                        </p:tgtEl>
                                        <p:attrNameLst>
                                          <p:attrName>style.visibility</p:attrName>
                                        </p:attrNameLst>
                                      </p:cBhvr>
                                      <p:to>
                                        <p:strVal val="visible"/>
                                      </p:to>
                                    </p:set>
                                    <p:anim to="" calcmode="lin" valueType="num">
                                      <p:cBhvr>
                                        <p:cTn id="13" dur="1" fill="hold"/>
                                        <p:tgtEl>
                                          <p:spTgt spid="95241">
                                            <p:txEl>
                                              <p:pRg st="2" end="2"/>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95241">
                                            <p:txEl>
                                              <p:pRg st="3" end="3"/>
                                            </p:txEl>
                                          </p:spTgt>
                                        </p:tgtEl>
                                        <p:attrNameLst>
                                          <p:attrName>style.visibility</p:attrName>
                                        </p:attrNameLst>
                                      </p:cBhvr>
                                      <p:to>
                                        <p:strVal val="visible"/>
                                      </p:to>
                                    </p:set>
                                    <p:anim to="" calcmode="lin" valueType="num">
                                      <p:cBhvr>
                                        <p:cTn id="16" dur="1" fill="hold"/>
                                        <p:tgtEl>
                                          <p:spTgt spid="95241">
                                            <p:txEl>
                                              <p:pRg st="3" end="3"/>
                                            </p:txEl>
                                          </p:spTgt>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95241">
                                            <p:txEl>
                                              <p:pRg st="4" end="4"/>
                                            </p:txEl>
                                          </p:spTgt>
                                        </p:tgtEl>
                                        <p:attrNameLst>
                                          <p:attrName>style.visibility</p:attrName>
                                        </p:attrNameLst>
                                      </p:cBhvr>
                                      <p:to>
                                        <p:strVal val="visible"/>
                                      </p:to>
                                    </p:set>
                                    <p:anim to="" calcmode="lin" valueType="num">
                                      <p:cBhvr>
                                        <p:cTn id="19" dur="1" fill="hold"/>
                                        <p:tgtEl>
                                          <p:spTgt spid="95241">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1" grpId="0" build="p">
        <p:tmplLst>
          <p:tmpl lvl="1">
            <p:tnLst>
              <p:par>
                <p:cTn presetID="24" presetClass="entr" presetSubtype="0" fill="hold" nodeType="clickEffect">
                  <p:stCondLst>
                    <p:cond delay="0"/>
                  </p:stCondLst>
                  <p:childTnLst>
                    <p:set>
                      <p:cBhvr>
                        <p:cTn dur="1" fill="hold">
                          <p:stCondLst>
                            <p:cond delay="0"/>
                          </p:stCondLst>
                        </p:cTn>
                        <p:tgtEl>
                          <p:spTgt spid="95241"/>
                        </p:tgtEl>
                        <p:attrNameLst>
                          <p:attrName>style.visibility</p:attrName>
                        </p:attrNameLst>
                      </p:cBhvr>
                      <p:to>
                        <p:strVal val="visible"/>
                      </p:to>
                    </p:set>
                    <p:anim to="" calcmode="lin" valueType="num">
                      <p:cBhvr>
                        <p:cTn dur="1" fill="hold"/>
                        <p:tgtEl>
                          <p:spTgt spid="95241"/>
                        </p:tgtEl>
                        <p:attrNameLst>
                          <p:attrName/>
                        </p:attrNameLst>
                      </p:cBhvr>
                    </p:anim>
                  </p:childTnLst>
                </p:cTn>
              </p:par>
            </p:tnLst>
          </p:tmpl>
          <p:tmpl lvl="2">
            <p:tnLst>
              <p:par>
                <p:cTn presetID="24" presetClass="entr" presetSubtype="0" fill="hold" nodeType="withEffect">
                  <p:stCondLst>
                    <p:cond delay="0"/>
                  </p:stCondLst>
                  <p:childTnLst>
                    <p:set>
                      <p:cBhvr>
                        <p:cTn dur="1" fill="hold">
                          <p:stCondLst>
                            <p:cond delay="0"/>
                          </p:stCondLst>
                        </p:cTn>
                        <p:tgtEl>
                          <p:spTgt spid="95241"/>
                        </p:tgtEl>
                        <p:attrNameLst>
                          <p:attrName>style.visibility</p:attrName>
                        </p:attrNameLst>
                      </p:cBhvr>
                      <p:to>
                        <p:strVal val="visible"/>
                      </p:to>
                    </p:set>
                    <p:anim to="" calcmode="lin" valueType="num">
                      <p:cBhvr>
                        <p:cTn dur="1" fill="hold"/>
                        <p:tgtEl>
                          <p:spTgt spid="95241"/>
                        </p:tgtEl>
                        <p:attrNameLst>
                          <p:attrName/>
                        </p:attrNameLst>
                      </p:cBhvr>
                    </p:anim>
                  </p:childTnLst>
                </p:cTn>
              </p:par>
            </p:tnLst>
          </p:tmpl>
          <p:tmpl lvl="3">
            <p:tnLst>
              <p:par>
                <p:cTn presetID="24" presetClass="entr" presetSubtype="0" fill="hold" nodeType="withEffect">
                  <p:stCondLst>
                    <p:cond delay="0"/>
                  </p:stCondLst>
                  <p:childTnLst>
                    <p:set>
                      <p:cBhvr>
                        <p:cTn dur="1" fill="hold">
                          <p:stCondLst>
                            <p:cond delay="0"/>
                          </p:stCondLst>
                        </p:cTn>
                        <p:tgtEl>
                          <p:spTgt spid="95241"/>
                        </p:tgtEl>
                        <p:attrNameLst>
                          <p:attrName>style.visibility</p:attrName>
                        </p:attrNameLst>
                      </p:cBhvr>
                      <p:to>
                        <p:strVal val="visible"/>
                      </p:to>
                    </p:set>
                    <p:anim to="" calcmode="lin" valueType="num">
                      <p:cBhvr>
                        <p:cTn dur="1" fill="hold"/>
                        <p:tgtEl>
                          <p:spTgt spid="95241"/>
                        </p:tgtEl>
                        <p:attrNameLst>
                          <p:attrName/>
                        </p:attrNameLst>
                      </p:cBhvr>
                    </p:anim>
                  </p:childTnLst>
                </p:cTn>
              </p:par>
            </p:tnLst>
          </p:tmpl>
          <p:tmpl lvl="4">
            <p:tnLst>
              <p:par>
                <p:cTn presetID="24" presetClass="entr" presetSubtype="0" fill="hold" nodeType="withEffect">
                  <p:stCondLst>
                    <p:cond delay="0"/>
                  </p:stCondLst>
                  <p:childTnLst>
                    <p:set>
                      <p:cBhvr>
                        <p:cTn dur="1" fill="hold">
                          <p:stCondLst>
                            <p:cond delay="0"/>
                          </p:stCondLst>
                        </p:cTn>
                        <p:tgtEl>
                          <p:spTgt spid="95241"/>
                        </p:tgtEl>
                        <p:attrNameLst>
                          <p:attrName>style.visibility</p:attrName>
                        </p:attrNameLst>
                      </p:cBhvr>
                      <p:to>
                        <p:strVal val="visible"/>
                      </p:to>
                    </p:set>
                    <p:anim to="" calcmode="lin" valueType="num">
                      <p:cBhvr>
                        <p:cTn dur="1" fill="hold"/>
                        <p:tgtEl>
                          <p:spTgt spid="95241"/>
                        </p:tgtEl>
                        <p:attrNameLst>
                          <p:attrName/>
                        </p:attrNameLst>
                      </p:cBhvr>
                    </p:anim>
                  </p:childTnLst>
                </p:cTn>
              </p:par>
            </p:tnLst>
          </p:tmpl>
          <p:tmpl lvl="5">
            <p:tnLst>
              <p:par>
                <p:cTn presetID="24" presetClass="entr" presetSubtype="0" fill="hold" nodeType="withEffect">
                  <p:stCondLst>
                    <p:cond delay="0"/>
                  </p:stCondLst>
                  <p:childTnLst>
                    <p:set>
                      <p:cBhvr>
                        <p:cTn dur="1" fill="hold">
                          <p:stCondLst>
                            <p:cond delay="0"/>
                          </p:stCondLst>
                        </p:cTn>
                        <p:tgtEl>
                          <p:spTgt spid="95241"/>
                        </p:tgtEl>
                        <p:attrNameLst>
                          <p:attrName>style.visibility</p:attrName>
                        </p:attrNameLst>
                      </p:cBhvr>
                      <p:to>
                        <p:strVal val="visible"/>
                      </p:to>
                    </p:set>
                    <p:anim to="" calcmode="lin" valueType="num">
                      <p:cBhvr>
                        <p:cTn dur="1" fill="hold"/>
                        <p:tgtEl>
                          <p:spTgt spid="95241"/>
                        </p:tgtEl>
                        <p:attrNameLst>
                          <p:attrName/>
                        </p:attrNameLst>
                      </p:cBhvr>
                    </p:anim>
                  </p:childTnLst>
                </p:cTn>
              </p:par>
            </p:tnLst>
          </p:tmpl>
        </p:tmplLst>
      </p:bldP>
    </p:bldLst>
  </p:timing>
  <p:hf hdr="0" ftr="0" dt="0"/>
  <p:txStyles>
    <p:titleStyle>
      <a:lvl1pPr algn="l" rtl="0" eaLnBrk="0" fontAlgn="base" hangingPunct="0">
        <a:spcBef>
          <a:spcPct val="0"/>
        </a:spcBef>
        <a:spcAft>
          <a:spcPct val="0"/>
        </a:spcAft>
        <a:defRPr sz="3200" b="1" kern="1200">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2"/>
          <p:cNvSpPr>
            <a:spLocks/>
          </p:cNvSpPr>
          <p:nvPr/>
        </p:nvSpPr>
        <p:spPr bwMode="gray">
          <a:xfrm>
            <a:off x="-9525" y="344488"/>
            <a:ext cx="8194675" cy="633412"/>
          </a:xfrm>
          <a:custGeom>
            <a:avLst/>
            <a:gdLst>
              <a:gd name="T0" fmla="*/ 0 w 5049"/>
              <a:gd name="T1" fmla="*/ 0 h 1471"/>
              <a:gd name="T2" fmla="*/ 2147483647 w 5049"/>
              <a:gd name="T3" fmla="*/ 159643076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pPr eaLnBrk="1" hangingPunct="1"/>
            <a:endParaRPr lang="zh-CN" altLang="en-US">
              <a:solidFill>
                <a:srgbClr val="003366"/>
              </a:solidFill>
            </a:endParaRPr>
          </a:p>
        </p:txBody>
      </p:sp>
      <p:grpSp>
        <p:nvGrpSpPr>
          <p:cNvPr id="1027" name="Group 3"/>
          <p:cNvGrpSpPr>
            <a:grpSpLocks/>
          </p:cNvGrpSpPr>
          <p:nvPr/>
        </p:nvGrpSpPr>
        <p:grpSpPr bwMode="auto">
          <a:xfrm>
            <a:off x="8153400" y="0"/>
            <a:ext cx="990600" cy="6858000"/>
            <a:chOff x="5040" y="0"/>
            <a:chExt cx="720" cy="4320"/>
          </a:xfrm>
        </p:grpSpPr>
        <p:sp>
          <p:nvSpPr>
            <p:cNvPr id="1038" name="Rectangle 4"/>
            <p:cNvSpPr>
              <a:spLocks noChangeArrowheads="1"/>
            </p:cNvSpPr>
            <p:nvPr/>
          </p:nvSpPr>
          <p:spPr bwMode="gray">
            <a:xfrm>
              <a:off x="5042" y="0"/>
              <a:ext cx="718" cy="4320"/>
            </a:xfrm>
            <a:prstGeom prst="rect">
              <a:avLst/>
            </a:prstGeom>
            <a:solidFill>
              <a:schemeClr val="fo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sp>
          <p:nvSpPr>
            <p:cNvPr id="1039" name="Rectangle 5"/>
            <p:cNvSpPr>
              <a:spLocks noChangeArrowheads="1"/>
            </p:cNvSpPr>
            <p:nvPr/>
          </p:nvSpPr>
          <p:spPr bwMode="gray">
            <a:xfrm>
              <a:off x="5040" y="219"/>
              <a:ext cx="720" cy="39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grpSp>
      <p:sp>
        <p:nvSpPr>
          <p:cNvPr id="1028" name="AutoShape 6"/>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sp>
        <p:nvSpPr>
          <p:cNvPr id="1029" name="AutoShape 7"/>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sp>
        <p:nvSpPr>
          <p:cNvPr id="1030" name="AutoShape 8"/>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sp>
        <p:nvSpPr>
          <p:cNvPr id="95241" name="Rectangle 9"/>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5244" name="Rectangle 12"/>
          <p:cNvSpPr>
            <a:spLocks noGrp="1" noChangeArrowheads="1"/>
          </p:cNvSpPr>
          <p:nvPr>
            <p:ph type="sldNum" sz="quarter" idx="4"/>
          </p:nvPr>
        </p:nvSpPr>
        <p:spPr bwMode="auto">
          <a:xfrm>
            <a:off x="8286750" y="6386513"/>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Verdana" panose="020B0604030504040204" pitchFamily="34" charset="0"/>
                <a:ea typeface="宋体" panose="02010600030101010101" pitchFamily="2" charset="-122"/>
              </a:defRPr>
            </a:lvl1pPr>
          </a:lstStyle>
          <a:p>
            <a:pPr eaLnBrk="1" hangingPunct="1"/>
            <a:fld id="{8A875461-A2F9-4B59-A162-C500B7AB0E75}" type="slidenum">
              <a:rPr lang="en-US" altLang="zh-CN">
                <a:solidFill>
                  <a:srgbClr val="FFFFFF"/>
                </a:solidFill>
              </a:rPr>
              <a:pPr eaLnBrk="1" hangingPunct="1"/>
              <a:t>‹#›</a:t>
            </a:fld>
            <a:endParaRPr lang="en-US" altLang="zh-CN">
              <a:solidFill>
                <a:srgbClr val="FFFFFF"/>
              </a:solidFill>
            </a:endParaRPr>
          </a:p>
        </p:txBody>
      </p:sp>
      <p:grpSp>
        <p:nvGrpSpPr>
          <p:cNvPr id="1033" name="Group 13"/>
          <p:cNvGrpSpPr>
            <a:grpSpLocks/>
          </p:cNvGrpSpPr>
          <p:nvPr/>
        </p:nvGrpSpPr>
        <p:grpSpPr bwMode="auto">
          <a:xfrm>
            <a:off x="152400" y="228600"/>
            <a:ext cx="838200" cy="838200"/>
            <a:chOff x="18" y="144"/>
            <a:chExt cx="510" cy="480"/>
          </a:xfrm>
        </p:grpSpPr>
        <p:sp>
          <p:nvSpPr>
            <p:cNvPr id="1035" name="AutoShape 14"/>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sp>
          <p:nvSpPr>
            <p:cNvPr id="1036" name="AutoShape 15"/>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sp>
          <p:nvSpPr>
            <p:cNvPr id="1037" name="AutoShape 16"/>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grpSp>
      <p:sp>
        <p:nvSpPr>
          <p:cNvPr id="1034" name="Rectangle 17"/>
          <p:cNvSpPr>
            <a:spLocks noGrp="1" noChangeArrowheads="1"/>
          </p:cNvSpPr>
          <p:nvPr>
            <p:ph type="title"/>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71890829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5241">
                                            <p:txEl>
                                              <p:pRg st="0" end="0"/>
                                            </p:txEl>
                                          </p:spTgt>
                                        </p:tgtEl>
                                        <p:attrNameLst>
                                          <p:attrName>style.visibility</p:attrName>
                                        </p:attrNameLst>
                                      </p:cBhvr>
                                      <p:to>
                                        <p:strVal val="visible"/>
                                      </p:to>
                                    </p:set>
                                    <p:anim to="" calcmode="lin" valueType="num">
                                      <p:cBhvr>
                                        <p:cTn id="7" dur="1" fill="hold"/>
                                        <p:tgtEl>
                                          <p:spTgt spid="95241">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95241">
                                            <p:txEl>
                                              <p:pRg st="1" end="1"/>
                                            </p:txEl>
                                          </p:spTgt>
                                        </p:tgtEl>
                                        <p:attrNameLst>
                                          <p:attrName>style.visibility</p:attrName>
                                        </p:attrNameLst>
                                      </p:cBhvr>
                                      <p:to>
                                        <p:strVal val="visible"/>
                                      </p:to>
                                    </p:set>
                                    <p:anim to="" calcmode="lin" valueType="num">
                                      <p:cBhvr>
                                        <p:cTn id="10" dur="1" fill="hold"/>
                                        <p:tgtEl>
                                          <p:spTgt spid="95241">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95241">
                                            <p:txEl>
                                              <p:pRg st="2" end="2"/>
                                            </p:txEl>
                                          </p:spTgt>
                                        </p:tgtEl>
                                        <p:attrNameLst>
                                          <p:attrName>style.visibility</p:attrName>
                                        </p:attrNameLst>
                                      </p:cBhvr>
                                      <p:to>
                                        <p:strVal val="visible"/>
                                      </p:to>
                                    </p:set>
                                    <p:anim to="" calcmode="lin" valueType="num">
                                      <p:cBhvr>
                                        <p:cTn id="13" dur="1" fill="hold"/>
                                        <p:tgtEl>
                                          <p:spTgt spid="95241">
                                            <p:txEl>
                                              <p:pRg st="2" end="2"/>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95241">
                                            <p:txEl>
                                              <p:pRg st="3" end="3"/>
                                            </p:txEl>
                                          </p:spTgt>
                                        </p:tgtEl>
                                        <p:attrNameLst>
                                          <p:attrName>style.visibility</p:attrName>
                                        </p:attrNameLst>
                                      </p:cBhvr>
                                      <p:to>
                                        <p:strVal val="visible"/>
                                      </p:to>
                                    </p:set>
                                    <p:anim to="" calcmode="lin" valueType="num">
                                      <p:cBhvr>
                                        <p:cTn id="16" dur="1" fill="hold"/>
                                        <p:tgtEl>
                                          <p:spTgt spid="95241">
                                            <p:txEl>
                                              <p:pRg st="3" end="3"/>
                                            </p:txEl>
                                          </p:spTgt>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95241">
                                            <p:txEl>
                                              <p:pRg st="4" end="4"/>
                                            </p:txEl>
                                          </p:spTgt>
                                        </p:tgtEl>
                                        <p:attrNameLst>
                                          <p:attrName>style.visibility</p:attrName>
                                        </p:attrNameLst>
                                      </p:cBhvr>
                                      <p:to>
                                        <p:strVal val="visible"/>
                                      </p:to>
                                    </p:set>
                                    <p:anim to="" calcmode="lin" valueType="num">
                                      <p:cBhvr>
                                        <p:cTn id="19" dur="1" fill="hold"/>
                                        <p:tgtEl>
                                          <p:spTgt spid="95241">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1" grpId="0" build="p">
        <p:tmplLst>
          <p:tmpl lvl="1">
            <p:tnLst>
              <p:par>
                <p:cTn presetID="24" presetClass="entr" presetSubtype="0" fill="hold" nodeType="clickEffect">
                  <p:stCondLst>
                    <p:cond delay="0"/>
                  </p:stCondLst>
                  <p:childTnLst>
                    <p:set>
                      <p:cBhvr>
                        <p:cTn dur="1" fill="hold">
                          <p:stCondLst>
                            <p:cond delay="0"/>
                          </p:stCondLst>
                        </p:cTn>
                        <p:tgtEl>
                          <p:spTgt spid="95241"/>
                        </p:tgtEl>
                        <p:attrNameLst>
                          <p:attrName>style.visibility</p:attrName>
                        </p:attrNameLst>
                      </p:cBhvr>
                      <p:to>
                        <p:strVal val="visible"/>
                      </p:to>
                    </p:set>
                    <p:anim to="" calcmode="lin" valueType="num">
                      <p:cBhvr>
                        <p:cTn dur="1" fill="hold"/>
                        <p:tgtEl>
                          <p:spTgt spid="95241"/>
                        </p:tgtEl>
                        <p:attrNameLst>
                          <p:attrName/>
                        </p:attrNameLst>
                      </p:cBhvr>
                    </p:anim>
                  </p:childTnLst>
                </p:cTn>
              </p:par>
            </p:tnLst>
          </p:tmpl>
          <p:tmpl lvl="2">
            <p:tnLst>
              <p:par>
                <p:cTn presetID="24" presetClass="entr" presetSubtype="0" fill="hold" nodeType="withEffect">
                  <p:stCondLst>
                    <p:cond delay="0"/>
                  </p:stCondLst>
                  <p:childTnLst>
                    <p:set>
                      <p:cBhvr>
                        <p:cTn dur="1" fill="hold">
                          <p:stCondLst>
                            <p:cond delay="0"/>
                          </p:stCondLst>
                        </p:cTn>
                        <p:tgtEl>
                          <p:spTgt spid="95241"/>
                        </p:tgtEl>
                        <p:attrNameLst>
                          <p:attrName>style.visibility</p:attrName>
                        </p:attrNameLst>
                      </p:cBhvr>
                      <p:to>
                        <p:strVal val="visible"/>
                      </p:to>
                    </p:set>
                    <p:anim to="" calcmode="lin" valueType="num">
                      <p:cBhvr>
                        <p:cTn dur="1" fill="hold"/>
                        <p:tgtEl>
                          <p:spTgt spid="95241"/>
                        </p:tgtEl>
                        <p:attrNameLst>
                          <p:attrName/>
                        </p:attrNameLst>
                      </p:cBhvr>
                    </p:anim>
                  </p:childTnLst>
                </p:cTn>
              </p:par>
            </p:tnLst>
          </p:tmpl>
          <p:tmpl lvl="3">
            <p:tnLst>
              <p:par>
                <p:cTn presetID="24" presetClass="entr" presetSubtype="0" fill="hold" nodeType="withEffect">
                  <p:stCondLst>
                    <p:cond delay="0"/>
                  </p:stCondLst>
                  <p:childTnLst>
                    <p:set>
                      <p:cBhvr>
                        <p:cTn dur="1" fill="hold">
                          <p:stCondLst>
                            <p:cond delay="0"/>
                          </p:stCondLst>
                        </p:cTn>
                        <p:tgtEl>
                          <p:spTgt spid="95241"/>
                        </p:tgtEl>
                        <p:attrNameLst>
                          <p:attrName>style.visibility</p:attrName>
                        </p:attrNameLst>
                      </p:cBhvr>
                      <p:to>
                        <p:strVal val="visible"/>
                      </p:to>
                    </p:set>
                    <p:anim to="" calcmode="lin" valueType="num">
                      <p:cBhvr>
                        <p:cTn dur="1" fill="hold"/>
                        <p:tgtEl>
                          <p:spTgt spid="95241"/>
                        </p:tgtEl>
                        <p:attrNameLst>
                          <p:attrName/>
                        </p:attrNameLst>
                      </p:cBhvr>
                    </p:anim>
                  </p:childTnLst>
                </p:cTn>
              </p:par>
            </p:tnLst>
          </p:tmpl>
          <p:tmpl lvl="4">
            <p:tnLst>
              <p:par>
                <p:cTn presetID="24" presetClass="entr" presetSubtype="0" fill="hold" nodeType="withEffect">
                  <p:stCondLst>
                    <p:cond delay="0"/>
                  </p:stCondLst>
                  <p:childTnLst>
                    <p:set>
                      <p:cBhvr>
                        <p:cTn dur="1" fill="hold">
                          <p:stCondLst>
                            <p:cond delay="0"/>
                          </p:stCondLst>
                        </p:cTn>
                        <p:tgtEl>
                          <p:spTgt spid="95241"/>
                        </p:tgtEl>
                        <p:attrNameLst>
                          <p:attrName>style.visibility</p:attrName>
                        </p:attrNameLst>
                      </p:cBhvr>
                      <p:to>
                        <p:strVal val="visible"/>
                      </p:to>
                    </p:set>
                    <p:anim to="" calcmode="lin" valueType="num">
                      <p:cBhvr>
                        <p:cTn dur="1" fill="hold"/>
                        <p:tgtEl>
                          <p:spTgt spid="95241"/>
                        </p:tgtEl>
                        <p:attrNameLst>
                          <p:attrName/>
                        </p:attrNameLst>
                      </p:cBhvr>
                    </p:anim>
                  </p:childTnLst>
                </p:cTn>
              </p:par>
            </p:tnLst>
          </p:tmpl>
          <p:tmpl lvl="5">
            <p:tnLst>
              <p:par>
                <p:cTn presetID="24" presetClass="entr" presetSubtype="0" fill="hold" nodeType="withEffect">
                  <p:stCondLst>
                    <p:cond delay="0"/>
                  </p:stCondLst>
                  <p:childTnLst>
                    <p:set>
                      <p:cBhvr>
                        <p:cTn dur="1" fill="hold">
                          <p:stCondLst>
                            <p:cond delay="0"/>
                          </p:stCondLst>
                        </p:cTn>
                        <p:tgtEl>
                          <p:spTgt spid="95241"/>
                        </p:tgtEl>
                        <p:attrNameLst>
                          <p:attrName>style.visibility</p:attrName>
                        </p:attrNameLst>
                      </p:cBhvr>
                      <p:to>
                        <p:strVal val="visible"/>
                      </p:to>
                    </p:set>
                    <p:anim to="" calcmode="lin" valueType="num">
                      <p:cBhvr>
                        <p:cTn dur="1" fill="hold"/>
                        <p:tgtEl>
                          <p:spTgt spid="95241"/>
                        </p:tgtEl>
                        <p:attrNameLst>
                          <p:attrName/>
                        </p:attrNameLst>
                      </p:cBhvr>
                    </p:anim>
                  </p:childTnLst>
                </p:cTn>
              </p:par>
            </p:tnLst>
          </p:tmpl>
        </p:tmplLst>
      </p:bldP>
    </p:bld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黑体" pitchFamily="2" charset="-122"/>
          <a:ea typeface="黑体" pitchFamily="2" charset="-122"/>
        </a:defRPr>
      </a:lvl2pPr>
      <a:lvl3pPr algn="l" rtl="0" eaLnBrk="0" fontAlgn="base" hangingPunct="0">
        <a:spcBef>
          <a:spcPct val="0"/>
        </a:spcBef>
        <a:spcAft>
          <a:spcPct val="0"/>
        </a:spcAft>
        <a:defRPr sz="3200" b="1">
          <a:solidFill>
            <a:schemeClr val="bg1"/>
          </a:solidFill>
          <a:latin typeface="黑体" pitchFamily="2" charset="-122"/>
          <a:ea typeface="黑体" pitchFamily="2" charset="-122"/>
        </a:defRPr>
      </a:lvl3pPr>
      <a:lvl4pPr algn="l" rtl="0" eaLnBrk="0" fontAlgn="base" hangingPunct="0">
        <a:spcBef>
          <a:spcPct val="0"/>
        </a:spcBef>
        <a:spcAft>
          <a:spcPct val="0"/>
        </a:spcAft>
        <a:defRPr sz="3200" b="1">
          <a:solidFill>
            <a:schemeClr val="bg1"/>
          </a:solidFill>
          <a:latin typeface="黑体" pitchFamily="2" charset="-122"/>
          <a:ea typeface="黑体" pitchFamily="2" charset="-122"/>
        </a:defRPr>
      </a:lvl4pPr>
      <a:lvl5pPr algn="l" rtl="0" eaLnBrk="0" fontAlgn="base" hangingPunct="0">
        <a:spcBef>
          <a:spcPct val="0"/>
        </a:spcBef>
        <a:spcAft>
          <a:spcPct val="0"/>
        </a:spcAft>
        <a:defRPr sz="3200" b="1">
          <a:solidFill>
            <a:schemeClr val="bg1"/>
          </a:solidFill>
          <a:latin typeface="黑体" pitchFamily="2" charset="-122"/>
          <a:ea typeface="黑体" pitchFamily="2" charset="-122"/>
        </a:defRPr>
      </a:lvl5pPr>
      <a:lvl6pPr marL="457200" algn="l" rtl="0" fontAlgn="base">
        <a:spcBef>
          <a:spcPct val="0"/>
        </a:spcBef>
        <a:spcAft>
          <a:spcPct val="0"/>
        </a:spcAft>
        <a:defRPr sz="3200" b="1">
          <a:solidFill>
            <a:schemeClr val="bg1"/>
          </a:solidFill>
          <a:latin typeface="黑体" pitchFamily="2" charset="-122"/>
          <a:ea typeface="黑体" pitchFamily="2" charset="-122"/>
        </a:defRPr>
      </a:lvl6pPr>
      <a:lvl7pPr marL="914400" algn="l" rtl="0" fontAlgn="base">
        <a:spcBef>
          <a:spcPct val="0"/>
        </a:spcBef>
        <a:spcAft>
          <a:spcPct val="0"/>
        </a:spcAft>
        <a:defRPr sz="3200" b="1">
          <a:solidFill>
            <a:schemeClr val="bg1"/>
          </a:solidFill>
          <a:latin typeface="黑体" pitchFamily="2" charset="-122"/>
          <a:ea typeface="黑体" pitchFamily="2" charset="-122"/>
        </a:defRPr>
      </a:lvl7pPr>
      <a:lvl8pPr marL="1371600" algn="l" rtl="0" fontAlgn="base">
        <a:spcBef>
          <a:spcPct val="0"/>
        </a:spcBef>
        <a:spcAft>
          <a:spcPct val="0"/>
        </a:spcAft>
        <a:defRPr sz="3200" b="1">
          <a:solidFill>
            <a:schemeClr val="bg1"/>
          </a:solidFill>
          <a:latin typeface="黑体" pitchFamily="2" charset="-122"/>
          <a:ea typeface="黑体" pitchFamily="2" charset="-122"/>
        </a:defRPr>
      </a:lvl8pPr>
      <a:lvl9pPr marL="1828800" algn="l" rtl="0" fontAlgn="base">
        <a:spcBef>
          <a:spcPct val="0"/>
        </a:spcBef>
        <a:spcAft>
          <a:spcPct val="0"/>
        </a:spcAft>
        <a:defRPr sz="3200" b="1">
          <a:solidFill>
            <a:schemeClr val="bg1"/>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400">
          <a:solidFill>
            <a:schemeClr val="tx1"/>
          </a:solidFill>
          <a:latin typeface="+mn-lt"/>
          <a:ea typeface="+mn-ea"/>
        </a:defRPr>
      </a:lvl4pPr>
      <a:lvl5pPr marL="2057400" indent="-228600" algn="l" rtl="0" eaLnBrk="0" fontAlgn="base" hangingPunct="0">
        <a:spcBef>
          <a:spcPct val="20000"/>
        </a:spcBef>
        <a:spcAft>
          <a:spcPct val="0"/>
        </a:spcAft>
        <a:buChar char="»"/>
        <a:defRPr sz="2400">
          <a:solidFill>
            <a:schemeClr val="tx1"/>
          </a:solidFill>
          <a:latin typeface="+mn-lt"/>
          <a:ea typeface="+mn-ea"/>
        </a:defRPr>
      </a:lvl5pPr>
      <a:lvl6pPr marL="2514600" indent="-228600" algn="l" rtl="0" fontAlgn="base">
        <a:spcBef>
          <a:spcPct val="20000"/>
        </a:spcBef>
        <a:spcAft>
          <a:spcPct val="0"/>
        </a:spcAft>
        <a:buChar char="»"/>
        <a:defRPr sz="2400">
          <a:solidFill>
            <a:schemeClr val="tx1"/>
          </a:solidFill>
          <a:latin typeface="+mn-lt"/>
          <a:ea typeface="+mn-ea"/>
        </a:defRPr>
      </a:lvl6pPr>
      <a:lvl7pPr marL="2971800" indent="-228600" algn="l" rtl="0" fontAlgn="base">
        <a:spcBef>
          <a:spcPct val="20000"/>
        </a:spcBef>
        <a:spcAft>
          <a:spcPct val="0"/>
        </a:spcAft>
        <a:buChar char="»"/>
        <a:defRPr sz="2400">
          <a:solidFill>
            <a:schemeClr val="tx1"/>
          </a:solidFill>
          <a:latin typeface="+mn-lt"/>
          <a:ea typeface="+mn-ea"/>
        </a:defRPr>
      </a:lvl7pPr>
      <a:lvl8pPr marL="3429000" indent="-228600" algn="l" rtl="0" fontAlgn="base">
        <a:spcBef>
          <a:spcPct val="20000"/>
        </a:spcBef>
        <a:spcAft>
          <a:spcPct val="0"/>
        </a:spcAft>
        <a:buChar char="»"/>
        <a:defRPr sz="2400">
          <a:solidFill>
            <a:schemeClr val="tx1"/>
          </a:solidFill>
          <a:latin typeface="+mn-lt"/>
          <a:ea typeface="+mn-ea"/>
        </a:defRPr>
      </a:lvl8pPr>
      <a:lvl9pPr marL="3886200" indent="-228600" algn="l" rtl="0" fontAlgn="base">
        <a:spcBef>
          <a:spcPct val="20000"/>
        </a:spcBef>
        <a:spcAft>
          <a:spcPct val="0"/>
        </a:spcAft>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emf"/><Relationship Id="rId5" Type="http://schemas.openxmlformats.org/officeDocument/2006/relationships/oleObject" Target="../embeddings/oleObject12.bin"/><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15.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7.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0.png"/><Relationship Id="rId5" Type="http://schemas.openxmlformats.org/officeDocument/2006/relationships/slide" Target="slide5.xml"/><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8.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2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4.wmf"/><Relationship Id="rId5" Type="http://schemas.openxmlformats.org/officeDocument/2006/relationships/oleObject" Target="../embeddings/oleObject21.bin"/><Relationship Id="rId4" Type="http://schemas.openxmlformats.org/officeDocument/2006/relationships/image" Target="../media/image2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31.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27.wmf"/><Relationship Id="rId5" Type="http://schemas.openxmlformats.org/officeDocument/2006/relationships/oleObject" Target="../embeddings/oleObject25.bin"/><Relationship Id="rId10" Type="http://schemas.openxmlformats.org/officeDocument/2006/relationships/image" Target="../media/image28.wmf"/><Relationship Id="rId4" Type="http://schemas.openxmlformats.org/officeDocument/2006/relationships/image" Target="../media/image23.wmf"/><Relationship Id="rId9"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slide" Target="slide59.xml"/><Relationship Id="rId2" Type="http://schemas.openxmlformats.org/officeDocument/2006/relationships/slide" Target="slide5.xml"/><Relationship Id="rId1" Type="http://schemas.openxmlformats.org/officeDocument/2006/relationships/slideLayout" Target="../slideLayouts/slideLayout15.xml"/><Relationship Id="rId6" Type="http://schemas.openxmlformats.org/officeDocument/2006/relationships/slide" Target="slide53.xml"/><Relationship Id="rId5" Type="http://schemas.openxmlformats.org/officeDocument/2006/relationships/slide" Target="slide41.xml"/><Relationship Id="rId4" Type="http://schemas.openxmlformats.org/officeDocument/2006/relationships/slide" Target="slide39.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5.xml"/><Relationship Id="rId1" Type="http://schemas.openxmlformats.org/officeDocument/2006/relationships/vmlDrawing" Target="../drawings/vmlDrawing15.vml"/><Relationship Id="rId4" Type="http://schemas.openxmlformats.org/officeDocument/2006/relationships/image" Target="../media/image30.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38.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slide" Target="slide44.xml"/><Relationship Id="rId7" Type="http://schemas.openxmlformats.org/officeDocument/2006/relationships/image" Target="../media/image10.png"/><Relationship Id="rId2" Type="http://schemas.openxmlformats.org/officeDocument/2006/relationships/slide" Target="slide42.xml"/><Relationship Id="rId1" Type="http://schemas.openxmlformats.org/officeDocument/2006/relationships/slideLayout" Target="../slideLayouts/slideLayout15.xml"/><Relationship Id="rId6" Type="http://schemas.openxmlformats.org/officeDocument/2006/relationships/slide" Target="slide38.xml"/><Relationship Id="rId5" Type="http://schemas.openxmlformats.org/officeDocument/2006/relationships/slide" Target="slide50.xml"/><Relationship Id="rId4" Type="http://schemas.openxmlformats.org/officeDocument/2006/relationships/slide" Target="slide48.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5.xml"/><Relationship Id="rId1" Type="http://schemas.openxmlformats.org/officeDocument/2006/relationships/vmlDrawing" Target="../drawings/vmlDrawing16.vml"/><Relationship Id="rId4" Type="http://schemas.openxmlformats.org/officeDocument/2006/relationships/image" Target="../media/image31.emf"/></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41.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5.xml"/><Relationship Id="rId1" Type="http://schemas.openxmlformats.org/officeDocument/2006/relationships/vmlDrawing" Target="../drawings/vmlDrawing17.vml"/><Relationship Id="rId4" Type="http://schemas.openxmlformats.org/officeDocument/2006/relationships/image" Target="../media/image32.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5.xml"/><Relationship Id="rId1" Type="http://schemas.openxmlformats.org/officeDocument/2006/relationships/vmlDrawing" Target="../drawings/vmlDrawing18.vml"/><Relationship Id="rId4" Type="http://schemas.openxmlformats.org/officeDocument/2006/relationships/image" Target="../media/image33.emf"/></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41.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5.xml"/><Relationship Id="rId1" Type="http://schemas.openxmlformats.org/officeDocument/2006/relationships/vmlDrawing" Target="../drawings/vmlDrawing19.vml"/><Relationship Id="rId4" Type="http://schemas.openxmlformats.org/officeDocument/2006/relationships/image" Target="../media/image34.emf"/></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4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slide" Target="slide10.xml"/><Relationship Id="rId7" Type="http://schemas.openxmlformats.org/officeDocument/2006/relationships/image" Target="../media/image10.png"/><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9.xml"/><Relationship Id="rId4" Type="http://schemas.openxmlformats.org/officeDocument/2006/relationships/slide" Target="slide1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5.xml"/><Relationship Id="rId1" Type="http://schemas.openxmlformats.org/officeDocument/2006/relationships/vmlDrawing" Target="../drawings/vmlDrawing20.vml"/><Relationship Id="rId4" Type="http://schemas.openxmlformats.org/officeDocument/2006/relationships/image" Target="../media/image35.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41.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5.xml"/><Relationship Id="rId1" Type="http://schemas.openxmlformats.org/officeDocument/2006/relationships/vmlDrawing" Target="../drawings/vmlDrawing21.vml"/><Relationship Id="rId4" Type="http://schemas.openxmlformats.org/officeDocument/2006/relationships/image" Target="../media/image36.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5.xml"/><Relationship Id="rId1" Type="http://schemas.openxmlformats.org/officeDocument/2006/relationships/vmlDrawing" Target="../drawings/vmlDrawing22.vml"/><Relationship Id="rId4" Type="http://schemas.openxmlformats.org/officeDocument/2006/relationships/image" Target="../media/image37.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38.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5.xml"/><Relationship Id="rId1" Type="http://schemas.openxmlformats.org/officeDocument/2006/relationships/vmlDrawing" Target="../drawings/vmlDrawing23.vml"/><Relationship Id="rId4" Type="http://schemas.openxmlformats.org/officeDocument/2006/relationships/image" Target="../media/image37.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5.xml"/><Relationship Id="rId1" Type="http://schemas.openxmlformats.org/officeDocument/2006/relationships/vmlDrawing" Target="../drawings/vmlDrawing24.vml"/><Relationship Id="rId4" Type="http://schemas.openxmlformats.org/officeDocument/2006/relationships/image" Target="../media/image38.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5.xml"/><Relationship Id="rId1" Type="http://schemas.openxmlformats.org/officeDocument/2006/relationships/vmlDrawing" Target="../drawings/vmlDrawing25.vml"/><Relationship Id="rId4" Type="http://schemas.openxmlformats.org/officeDocument/2006/relationships/image" Target="../media/image39.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5.xml"/><Relationship Id="rId1" Type="http://schemas.openxmlformats.org/officeDocument/2006/relationships/vmlDrawing" Target="../drawings/vmlDrawing26.vml"/><Relationship Id="rId4" Type="http://schemas.openxmlformats.org/officeDocument/2006/relationships/image" Target="../media/image4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5.xml"/><Relationship Id="rId1" Type="http://schemas.openxmlformats.org/officeDocument/2006/relationships/vmlDrawing" Target="../drawings/vmlDrawing27.vml"/><Relationship Id="rId4" Type="http://schemas.openxmlformats.org/officeDocument/2006/relationships/image" Target="../media/image41.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5.xml"/><Relationship Id="rId1" Type="http://schemas.openxmlformats.org/officeDocument/2006/relationships/vmlDrawing" Target="../drawings/vmlDrawing28.vml"/><Relationship Id="rId4" Type="http://schemas.openxmlformats.org/officeDocument/2006/relationships/image" Target="../media/image42.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5.xml"/><Relationship Id="rId1" Type="http://schemas.openxmlformats.org/officeDocument/2006/relationships/vmlDrawing" Target="../drawings/vmlDrawing29.vml"/><Relationship Id="rId4" Type="http://schemas.openxmlformats.org/officeDocument/2006/relationships/image" Target="../media/image43.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38.xml"/><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4"/>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847A86B5-9684-401E-BABF-D522ED9662E4}" type="slidenum">
              <a:rPr lang="en-US" altLang="zh-CN" sz="1000">
                <a:solidFill>
                  <a:schemeClr val="bg1"/>
                </a:solidFill>
                <a:latin typeface="Verdana" panose="020B0604030504040204" pitchFamily="34" charset="0"/>
                <a:ea typeface="宋体" panose="02010600030101010101" pitchFamily="2" charset="-122"/>
              </a:rPr>
              <a:pPr/>
              <a:t>10</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00355" name="Rectangle 2"/>
          <p:cNvSpPr>
            <a:spLocks noGrp="1" noChangeArrowheads="1"/>
          </p:cNvSpPr>
          <p:nvPr>
            <p:ph type="title"/>
          </p:nvPr>
        </p:nvSpPr>
        <p:spPr/>
        <p:txBody>
          <a:bodyPr/>
          <a:lstStyle/>
          <a:p>
            <a:pPr eaLnBrk="1" hangingPunct="1"/>
            <a:r>
              <a:rPr lang="zh-CN" altLang="en-US" smtClean="0"/>
              <a:t>二、硬布线控制器的结构与原理</a:t>
            </a:r>
          </a:p>
        </p:txBody>
      </p:sp>
      <p:sp>
        <p:nvSpPr>
          <p:cNvPr id="100356" name="Rectangle 4"/>
          <p:cNvSpPr>
            <a:spLocks noChangeArrowheads="1"/>
          </p:cNvSpPr>
          <p:nvPr/>
        </p:nvSpPr>
        <p:spPr bwMode="auto">
          <a:xfrm>
            <a:off x="323850" y="1196975"/>
            <a:ext cx="307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b="1">
                <a:latin typeface="黑体" panose="02010609060101010101" pitchFamily="49" charset="-122"/>
              </a:rPr>
              <a:t>硬布线控制器的组成 </a:t>
            </a:r>
          </a:p>
        </p:txBody>
      </p:sp>
      <p:graphicFrame>
        <p:nvGraphicFramePr>
          <p:cNvPr id="100357" name="Object 5"/>
          <p:cNvGraphicFramePr>
            <a:graphicFrameLocks noGrp="1" noChangeAspect="1"/>
          </p:cNvGraphicFramePr>
          <p:nvPr>
            <p:ph sz="half" idx="2"/>
          </p:nvPr>
        </p:nvGraphicFramePr>
        <p:xfrm>
          <a:off x="984250" y="1052513"/>
          <a:ext cx="7245350" cy="5203825"/>
        </p:xfrm>
        <a:graphic>
          <a:graphicData uri="http://schemas.openxmlformats.org/presentationml/2006/ole">
            <mc:AlternateContent xmlns:mc="http://schemas.openxmlformats.org/markup-compatibility/2006">
              <mc:Choice xmlns:v="urn:schemas-microsoft-com:vml" Requires="v">
                <p:oleObj spid="_x0000_s100366" name="Visio" r:id="rId3" imgW="3651885" imgH="2622804" progId="Visio.Drawing.11">
                  <p:embed/>
                </p:oleObj>
              </mc:Choice>
              <mc:Fallback>
                <p:oleObj name="Visio" r:id="rId3" imgW="3651885" imgH="2622804"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250" y="1052513"/>
                        <a:ext cx="7245350" cy="52038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4"/>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9D938E7C-B7FB-4CB8-84E3-F258284B3447}" type="slidenum">
              <a:rPr lang="en-US" altLang="zh-CN" sz="1000">
                <a:solidFill>
                  <a:schemeClr val="bg1"/>
                </a:solidFill>
                <a:latin typeface="Verdana" panose="020B0604030504040204" pitchFamily="34" charset="0"/>
                <a:ea typeface="宋体" panose="02010600030101010101" pitchFamily="2" charset="-122"/>
              </a:rPr>
              <a:pPr/>
              <a:t>11</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01379" name="Rectangle 2"/>
          <p:cNvSpPr>
            <a:spLocks noGrp="1" noChangeArrowheads="1"/>
          </p:cNvSpPr>
          <p:nvPr>
            <p:ph type="title"/>
          </p:nvPr>
        </p:nvSpPr>
        <p:spPr/>
        <p:txBody>
          <a:bodyPr/>
          <a:lstStyle/>
          <a:p>
            <a:pPr eaLnBrk="1" hangingPunct="1"/>
            <a:r>
              <a:rPr lang="zh-CN" altLang="en-US" smtClean="0"/>
              <a:t>二、硬布线控制器的结构与原理</a:t>
            </a:r>
          </a:p>
        </p:txBody>
      </p:sp>
      <p:sp>
        <p:nvSpPr>
          <p:cNvPr id="101380" name="Rectangle 7"/>
          <p:cNvSpPr>
            <a:spLocks noChangeArrowheads="1"/>
          </p:cNvSpPr>
          <p:nvPr/>
        </p:nvSpPr>
        <p:spPr bwMode="auto">
          <a:xfrm>
            <a:off x="827088" y="1196975"/>
            <a:ext cx="7200900" cy="410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19138" indent="-44450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724025" indent="-4572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2360613" indent="-4572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997200" indent="-457200">
              <a:spcBef>
                <a:spcPct val="20000"/>
              </a:spcBef>
              <a:buChar char="»"/>
              <a:defRPr sz="2400">
                <a:solidFill>
                  <a:schemeClr val="tx1"/>
                </a:solidFill>
                <a:latin typeface="黑体" panose="02010609060101010101" pitchFamily="49" charset="-122"/>
                <a:ea typeface="黑体" panose="02010609060101010101" pitchFamily="49" charset="-122"/>
              </a:defRPr>
            </a:lvl5pPr>
            <a:lvl6pPr marL="3454400" indent="-4572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3911600" indent="-4572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4368800" indent="-4572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4826000" indent="-4572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lnSpc>
                <a:spcPct val="110000"/>
              </a:lnSpc>
              <a:buClr>
                <a:srgbClr val="0000FF"/>
              </a:buClr>
            </a:pPr>
            <a:r>
              <a:rPr lang="en-US" altLang="zh-CN" sz="2400">
                <a:latin typeface="Arial" panose="020B0604020202020204" pitchFamily="34" charset="0"/>
              </a:rPr>
              <a:t> </a:t>
            </a:r>
            <a:r>
              <a:rPr lang="zh-CN" altLang="en-US" sz="2400">
                <a:solidFill>
                  <a:srgbClr val="0000FF"/>
                </a:solidFill>
                <a:latin typeface="Arial" panose="020B0604020202020204" pitchFamily="34" charset="0"/>
              </a:rPr>
              <a:t>组合逻辑电路的输入</a:t>
            </a:r>
            <a:r>
              <a:rPr lang="zh-CN" altLang="en-US" sz="2400">
                <a:latin typeface="Arial" panose="020B0604020202020204" pitchFamily="34" charset="0"/>
              </a:rPr>
              <a:t>：</a:t>
            </a:r>
          </a:p>
          <a:p>
            <a:pPr lvl="1" eaLnBrk="1" hangingPunct="1">
              <a:lnSpc>
                <a:spcPct val="110000"/>
              </a:lnSpc>
              <a:buClr>
                <a:srgbClr val="0000FF"/>
              </a:buClr>
              <a:buFont typeface="Wingdings" panose="05000000000000000000" pitchFamily="2" charset="2"/>
              <a:buAutoNum type="circleNumDbPlain"/>
            </a:pPr>
            <a:r>
              <a:rPr lang="zh-CN" altLang="en-US" b="1">
                <a:latin typeface="Arial" panose="020B0604020202020204" pitchFamily="34" charset="0"/>
              </a:rPr>
              <a:t>指令译码器译码产生的指令信息</a:t>
            </a:r>
            <a:r>
              <a:rPr lang="en-US" altLang="zh-CN" b="1">
                <a:latin typeface="Arial" panose="020B0604020202020204" pitchFamily="34" charset="0"/>
              </a:rPr>
              <a:t>I</a:t>
            </a:r>
            <a:r>
              <a:rPr lang="en-US" altLang="zh-CN" b="1" baseline="-25000">
                <a:latin typeface="Arial" panose="020B0604020202020204" pitchFamily="34" charset="0"/>
              </a:rPr>
              <a:t>m</a:t>
            </a:r>
          </a:p>
          <a:p>
            <a:pPr lvl="1" eaLnBrk="1" hangingPunct="1">
              <a:lnSpc>
                <a:spcPct val="110000"/>
              </a:lnSpc>
              <a:buClr>
                <a:srgbClr val="0000FF"/>
              </a:buClr>
              <a:buFont typeface="Wingdings" panose="05000000000000000000" pitchFamily="2" charset="2"/>
              <a:buAutoNum type="circleNumDbPlain"/>
            </a:pPr>
            <a:r>
              <a:rPr lang="zh-CN" altLang="en-US" b="1">
                <a:latin typeface="Arial" panose="020B0604020202020204" pitchFamily="34" charset="0"/>
              </a:rPr>
              <a:t>时序系统产生的机器周期信号</a:t>
            </a:r>
            <a:r>
              <a:rPr lang="en-US" altLang="zh-CN" b="1">
                <a:latin typeface="Arial" panose="020B0604020202020204" pitchFamily="34" charset="0"/>
              </a:rPr>
              <a:t>M</a:t>
            </a:r>
            <a:r>
              <a:rPr lang="en-US" altLang="zh-CN" b="1" baseline="-25000">
                <a:latin typeface="Arial" panose="020B0604020202020204" pitchFamily="34" charset="0"/>
              </a:rPr>
              <a:t>n</a:t>
            </a:r>
            <a:r>
              <a:rPr lang="zh-CN" altLang="en-US" b="1">
                <a:latin typeface="Arial" panose="020B0604020202020204" pitchFamily="34" charset="0"/>
              </a:rPr>
              <a:t>和节拍信号</a:t>
            </a:r>
            <a:r>
              <a:rPr lang="en-US" altLang="zh-CN" b="1">
                <a:latin typeface="Arial" panose="020B0604020202020204" pitchFamily="34" charset="0"/>
              </a:rPr>
              <a:t>T</a:t>
            </a:r>
            <a:r>
              <a:rPr lang="en-US" altLang="zh-CN" b="1" baseline="-25000">
                <a:latin typeface="Arial" panose="020B0604020202020204" pitchFamily="34" charset="0"/>
              </a:rPr>
              <a:t>n</a:t>
            </a:r>
          </a:p>
          <a:p>
            <a:pPr lvl="1" eaLnBrk="1" hangingPunct="1">
              <a:lnSpc>
                <a:spcPct val="110000"/>
              </a:lnSpc>
              <a:buClr>
                <a:srgbClr val="0000FF"/>
              </a:buClr>
              <a:buFont typeface="Wingdings" panose="05000000000000000000" pitchFamily="2" charset="2"/>
              <a:buAutoNum type="circleNumDbPlain"/>
            </a:pPr>
            <a:r>
              <a:rPr lang="zh-CN" altLang="en-US" b="1">
                <a:latin typeface="Arial" panose="020B0604020202020204" pitchFamily="34" charset="0"/>
              </a:rPr>
              <a:t>状态寄存器的状态信号</a:t>
            </a:r>
            <a:r>
              <a:rPr lang="en-US" altLang="zh-CN" b="1">
                <a:latin typeface="Arial" panose="020B0604020202020204" pitchFamily="34" charset="0"/>
              </a:rPr>
              <a:t>S</a:t>
            </a:r>
            <a:r>
              <a:rPr lang="en-US" altLang="zh-CN" b="1" baseline="-25000">
                <a:latin typeface="Arial" panose="020B0604020202020204" pitchFamily="34" charset="0"/>
              </a:rPr>
              <a:t>x</a:t>
            </a:r>
          </a:p>
          <a:p>
            <a:pPr lvl="1" eaLnBrk="1" hangingPunct="1">
              <a:lnSpc>
                <a:spcPct val="110000"/>
              </a:lnSpc>
              <a:buClr>
                <a:srgbClr val="0000FF"/>
              </a:buClr>
              <a:buFont typeface="Wingdings" panose="05000000000000000000" pitchFamily="2" charset="2"/>
              <a:buAutoNum type="circleNumDbPlain"/>
            </a:pPr>
            <a:r>
              <a:rPr lang="zh-CN" altLang="en-US" b="1">
                <a:latin typeface="Arial" panose="020B0604020202020204" pitchFamily="34" charset="0"/>
              </a:rPr>
              <a:t>外部控制、状态信号</a:t>
            </a:r>
            <a:r>
              <a:rPr lang="en-US" altLang="zh-CN" b="1">
                <a:latin typeface="Arial" panose="020B0604020202020204" pitchFamily="34" charset="0"/>
              </a:rPr>
              <a:t>E</a:t>
            </a:r>
            <a:r>
              <a:rPr lang="en-US" altLang="zh-CN" b="1" baseline="-25000">
                <a:latin typeface="Arial" panose="020B0604020202020204" pitchFamily="34" charset="0"/>
              </a:rPr>
              <a:t>j</a:t>
            </a:r>
          </a:p>
          <a:p>
            <a:pPr eaLnBrk="1" hangingPunct="1">
              <a:lnSpc>
                <a:spcPct val="110000"/>
              </a:lnSpc>
            </a:pPr>
            <a:r>
              <a:rPr lang="zh-CN" altLang="en-US" sz="2400">
                <a:solidFill>
                  <a:srgbClr val="0000FF"/>
                </a:solidFill>
                <a:latin typeface="Arial" panose="020B0604020202020204" pitchFamily="34" charset="0"/>
              </a:rPr>
              <a:t>输出：</a:t>
            </a:r>
            <a:r>
              <a:rPr lang="zh-CN" altLang="en-US" sz="2400">
                <a:solidFill>
                  <a:srgbClr val="FF0000"/>
                </a:solidFill>
                <a:latin typeface="Arial" panose="020B0604020202020204" pitchFamily="34" charset="0"/>
              </a:rPr>
              <a:t>微操作控制信号</a:t>
            </a:r>
            <a:r>
              <a:rPr lang="en-US" altLang="zh-CN" sz="2400">
                <a:solidFill>
                  <a:srgbClr val="FF0000"/>
                </a:solidFill>
                <a:latin typeface="Arial" panose="020B0604020202020204" pitchFamily="34" charset="0"/>
              </a:rPr>
              <a:t>Ci</a:t>
            </a:r>
          </a:p>
          <a:p>
            <a:pPr lvl="1" eaLnBrk="1" hangingPunct="1">
              <a:lnSpc>
                <a:spcPct val="110000"/>
              </a:lnSpc>
            </a:pPr>
            <a:r>
              <a:rPr lang="zh-CN" altLang="en-US" b="1">
                <a:latin typeface="Arial" panose="020B0604020202020204" pitchFamily="34" charset="0"/>
              </a:rPr>
              <a:t>一部分为</a:t>
            </a:r>
            <a:r>
              <a:rPr lang="en-US" altLang="zh-CN" b="1">
                <a:latin typeface="Arial" panose="020B0604020202020204" pitchFamily="34" charset="0"/>
              </a:rPr>
              <a:t>CPU</a:t>
            </a:r>
            <a:r>
              <a:rPr lang="zh-CN" altLang="en-US" b="1">
                <a:latin typeface="Arial" panose="020B0604020202020204" pitchFamily="34" charset="0"/>
              </a:rPr>
              <a:t>外部控制信号：构成控制总线</a:t>
            </a:r>
          </a:p>
          <a:p>
            <a:pPr lvl="1" eaLnBrk="1" hangingPunct="1">
              <a:lnSpc>
                <a:spcPct val="110000"/>
              </a:lnSpc>
            </a:pPr>
            <a:r>
              <a:rPr lang="zh-CN" altLang="en-US" b="1">
                <a:latin typeface="Arial" panose="020B0604020202020204" pitchFamily="34" charset="0"/>
              </a:rPr>
              <a:t>另一部分为</a:t>
            </a:r>
            <a:r>
              <a:rPr lang="en-US" altLang="zh-CN" b="1">
                <a:latin typeface="Arial" panose="020B0604020202020204" pitchFamily="34" charset="0"/>
              </a:rPr>
              <a:t>CPU</a:t>
            </a:r>
            <a:r>
              <a:rPr lang="zh-CN" altLang="en-US" b="1">
                <a:latin typeface="Arial" panose="020B0604020202020204" pitchFamily="34" charset="0"/>
              </a:rPr>
              <a:t>内部的微操作控制信号。</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9D95294C-FD8A-430B-A7C0-8ED09E28AA8E}" type="slidenum">
              <a:rPr lang="en-US" altLang="zh-CN" sz="1000">
                <a:solidFill>
                  <a:schemeClr val="bg1"/>
                </a:solidFill>
                <a:latin typeface="Verdana" panose="020B0604030504040204" pitchFamily="34" charset="0"/>
                <a:ea typeface="宋体" panose="02010600030101010101" pitchFamily="2" charset="-122"/>
              </a:rPr>
              <a:pPr/>
              <a:t>12</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02403" name="Rectangle 2"/>
          <p:cNvSpPr>
            <a:spLocks noChangeArrowheads="1"/>
          </p:cNvSpPr>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sz="3200" b="1">
                <a:solidFill>
                  <a:schemeClr val="bg1"/>
                </a:solidFill>
                <a:latin typeface="黑体" panose="02010609060101010101" pitchFamily="49" charset="-122"/>
              </a:rPr>
              <a:t>二、硬布线控制器的结构与原理</a:t>
            </a:r>
          </a:p>
        </p:txBody>
      </p:sp>
      <p:sp>
        <p:nvSpPr>
          <p:cNvPr id="102404" name="Rectangle 4"/>
          <p:cNvSpPr>
            <a:spLocks noGrp="1" noChangeArrowheads="1"/>
          </p:cNvSpPr>
          <p:nvPr>
            <p:ph type="body" idx="1"/>
          </p:nvPr>
        </p:nvSpPr>
        <p:spPr>
          <a:xfrm>
            <a:off x="827088" y="3429000"/>
            <a:ext cx="7200900" cy="1079500"/>
          </a:xfrm>
        </p:spPr>
        <p:txBody>
          <a:bodyPr/>
          <a:lstStyle/>
          <a:p>
            <a:pPr eaLnBrk="1" hangingPunct="1">
              <a:lnSpc>
                <a:spcPct val="120000"/>
              </a:lnSpc>
            </a:pPr>
            <a:r>
              <a:rPr lang="zh-CN" altLang="en-US" sz="2400" smtClean="0">
                <a:latin typeface="Arial" panose="020B0604020202020204" pitchFamily="34" charset="0"/>
              </a:rPr>
              <a:t>设计硬布线控制器的过程，也就是求出每个微操作控制信号</a:t>
            </a:r>
            <a:r>
              <a:rPr lang="en-US" altLang="zh-CN" sz="2400" smtClean="0">
                <a:latin typeface="Arial" panose="020B0604020202020204" pitchFamily="34" charset="0"/>
              </a:rPr>
              <a:t>C</a:t>
            </a:r>
            <a:r>
              <a:rPr lang="en-US" altLang="zh-CN" sz="2400" baseline="-25000" smtClean="0">
                <a:latin typeface="Arial" panose="020B0604020202020204" pitchFamily="34" charset="0"/>
              </a:rPr>
              <a:t>i</a:t>
            </a:r>
            <a:r>
              <a:rPr lang="zh-CN" altLang="en-US" sz="2400" smtClean="0">
                <a:latin typeface="Arial" panose="020B0604020202020204" pitchFamily="34" charset="0"/>
              </a:rPr>
              <a:t>的逻辑函数</a:t>
            </a:r>
            <a:r>
              <a:rPr lang="en-US" altLang="zh-CN" sz="2400" smtClean="0">
                <a:latin typeface="Arial" panose="020B0604020202020204" pitchFamily="34" charset="0"/>
              </a:rPr>
              <a:t>f</a:t>
            </a:r>
            <a:r>
              <a:rPr lang="en-US" altLang="zh-CN" sz="2400" baseline="-25000" smtClean="0">
                <a:latin typeface="Arial" panose="020B0604020202020204" pitchFamily="34" charset="0"/>
              </a:rPr>
              <a:t>i</a:t>
            </a:r>
            <a:r>
              <a:rPr lang="zh-CN" altLang="en-US" sz="2400" smtClean="0">
                <a:latin typeface="Arial" panose="020B0604020202020204" pitchFamily="34" charset="0"/>
              </a:rPr>
              <a:t>的过程。</a:t>
            </a:r>
          </a:p>
        </p:txBody>
      </p:sp>
      <p:pic>
        <p:nvPicPr>
          <p:cNvPr id="397317" name="Picture 5"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067175" y="5734050"/>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6" name="Rectangle 8"/>
          <p:cNvSpPr>
            <a:spLocks noChangeArrowheads="1"/>
          </p:cNvSpPr>
          <p:nvPr/>
        </p:nvSpPr>
        <p:spPr bwMode="auto">
          <a:xfrm>
            <a:off x="1908175" y="2492375"/>
            <a:ext cx="4841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en-US" altLang="zh-CN" sz="2800" b="1">
                <a:solidFill>
                  <a:srgbClr val="FF0000"/>
                </a:solidFill>
              </a:rPr>
              <a:t>C</a:t>
            </a:r>
            <a:r>
              <a:rPr lang="en-US" altLang="zh-CN" sz="2800" b="1" baseline="-25000">
                <a:solidFill>
                  <a:srgbClr val="FF0000"/>
                </a:solidFill>
              </a:rPr>
              <a:t>i</a:t>
            </a:r>
            <a:r>
              <a:rPr lang="en-US" altLang="zh-CN" sz="2800" b="1">
                <a:solidFill>
                  <a:srgbClr val="FF0000"/>
                </a:solidFill>
              </a:rPr>
              <a:t>=f</a:t>
            </a:r>
            <a:r>
              <a:rPr lang="en-US" altLang="zh-CN" sz="2800" b="1" baseline="-25000">
                <a:solidFill>
                  <a:srgbClr val="FF0000"/>
                </a:solidFill>
              </a:rPr>
              <a:t>i</a:t>
            </a:r>
            <a:r>
              <a:rPr lang="zh-CN" altLang="en-US" sz="2800" b="1">
                <a:solidFill>
                  <a:srgbClr val="FF0000"/>
                </a:solidFill>
              </a:rPr>
              <a:t>（</a:t>
            </a:r>
            <a:r>
              <a:rPr lang="en-US" altLang="zh-CN" sz="2800" b="1">
                <a:solidFill>
                  <a:srgbClr val="FF0000"/>
                </a:solidFill>
              </a:rPr>
              <a:t>I</a:t>
            </a:r>
            <a:r>
              <a:rPr lang="en-US" altLang="zh-CN" sz="2800" b="1" baseline="-25000">
                <a:solidFill>
                  <a:srgbClr val="FF0000"/>
                </a:solidFill>
              </a:rPr>
              <a:t>m</a:t>
            </a:r>
            <a:r>
              <a:rPr lang="zh-CN" altLang="en-US" sz="2800" b="1">
                <a:solidFill>
                  <a:srgbClr val="FF0000"/>
                </a:solidFill>
              </a:rPr>
              <a:t>，</a:t>
            </a:r>
            <a:r>
              <a:rPr lang="en-US" altLang="zh-CN" sz="2800" b="1">
                <a:solidFill>
                  <a:srgbClr val="FF0000"/>
                </a:solidFill>
              </a:rPr>
              <a:t>M</a:t>
            </a:r>
            <a:r>
              <a:rPr lang="en-US" altLang="zh-CN" sz="2800" b="1" baseline="-25000">
                <a:solidFill>
                  <a:srgbClr val="FF0000"/>
                </a:solidFill>
              </a:rPr>
              <a:t>n</a:t>
            </a:r>
            <a:r>
              <a:rPr lang="zh-CN" altLang="en-US" sz="2800" b="1">
                <a:solidFill>
                  <a:srgbClr val="FF0000"/>
                </a:solidFill>
              </a:rPr>
              <a:t>，</a:t>
            </a:r>
            <a:r>
              <a:rPr lang="en-US" altLang="zh-CN" sz="2800" b="1">
                <a:solidFill>
                  <a:srgbClr val="FF0000"/>
                </a:solidFill>
              </a:rPr>
              <a:t>T</a:t>
            </a:r>
            <a:r>
              <a:rPr lang="en-US" altLang="zh-CN" sz="2800" b="1" baseline="-25000">
                <a:solidFill>
                  <a:srgbClr val="FF0000"/>
                </a:solidFill>
              </a:rPr>
              <a:t>n</a:t>
            </a:r>
            <a:r>
              <a:rPr lang="zh-CN" altLang="en-US" sz="2800" b="1">
                <a:solidFill>
                  <a:srgbClr val="FF0000"/>
                </a:solidFill>
              </a:rPr>
              <a:t>，</a:t>
            </a:r>
            <a:r>
              <a:rPr lang="en-US" altLang="zh-CN" sz="2800" b="1">
                <a:solidFill>
                  <a:srgbClr val="FF0000"/>
                </a:solidFill>
              </a:rPr>
              <a:t>S</a:t>
            </a:r>
            <a:r>
              <a:rPr lang="en-US" altLang="zh-CN" sz="2800" b="1" baseline="-25000">
                <a:solidFill>
                  <a:srgbClr val="FF0000"/>
                </a:solidFill>
              </a:rPr>
              <a:t>x</a:t>
            </a:r>
            <a:r>
              <a:rPr lang="zh-CN" altLang="en-US" sz="2800" b="1">
                <a:solidFill>
                  <a:srgbClr val="FF0000"/>
                </a:solidFill>
              </a:rPr>
              <a:t>，</a:t>
            </a:r>
            <a:r>
              <a:rPr lang="en-US" altLang="zh-CN" sz="2800" b="1">
                <a:solidFill>
                  <a:srgbClr val="FF0000"/>
                </a:solidFill>
              </a:rPr>
              <a:t>E</a:t>
            </a:r>
            <a:r>
              <a:rPr lang="en-US" altLang="zh-CN" sz="2800" b="1" baseline="-25000">
                <a:solidFill>
                  <a:srgbClr val="FF0000"/>
                </a:solidFill>
              </a:rPr>
              <a:t>j</a:t>
            </a:r>
            <a:r>
              <a:rPr lang="zh-CN" altLang="en-US" sz="2800" b="1">
                <a:solidFill>
                  <a:srgbClr val="FF0000"/>
                </a:solidFill>
              </a:rPr>
              <a:t>）</a:t>
            </a:r>
          </a:p>
        </p:txBody>
      </p:sp>
      <p:sp>
        <p:nvSpPr>
          <p:cNvPr id="102407" name="Rectangle 9"/>
          <p:cNvSpPr>
            <a:spLocks noChangeArrowheads="1"/>
          </p:cNvSpPr>
          <p:nvPr/>
        </p:nvSpPr>
        <p:spPr bwMode="auto">
          <a:xfrm>
            <a:off x="900113" y="1341438"/>
            <a:ext cx="72009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74638" indent="-274638">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lnSpc>
                <a:spcPct val="110000"/>
              </a:lnSpc>
              <a:spcBef>
                <a:spcPct val="20000"/>
              </a:spcBef>
              <a:buClr>
                <a:schemeClr val="hlink"/>
              </a:buClr>
              <a:buFont typeface="Wingdings" panose="05000000000000000000" pitchFamily="2" charset="2"/>
              <a:buChar char="v"/>
            </a:pPr>
            <a:r>
              <a:rPr lang="zh-CN" altLang="en-US" b="1"/>
              <a:t>从逻辑函数的角度来看，微操作控制信号</a:t>
            </a:r>
            <a:r>
              <a:rPr lang="en-US" altLang="zh-CN" b="1"/>
              <a:t>Ci</a:t>
            </a:r>
            <a:r>
              <a:rPr lang="zh-CN" altLang="en-US" b="1"/>
              <a:t>是</a:t>
            </a:r>
            <a:r>
              <a:rPr lang="en-US" altLang="zh-CN" b="1"/>
              <a:t>4</a:t>
            </a:r>
            <a:r>
              <a:rPr lang="zh-CN" altLang="en-US" b="1"/>
              <a:t>种输入信号的函数：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397317"/>
                                        </p:tgtEl>
                                        <p:attrNameLst>
                                          <p:attrName>style.visibility</p:attrName>
                                        </p:attrNameLst>
                                      </p:cBhvr>
                                      <p:to>
                                        <p:strVal val="visible"/>
                                      </p:to>
                                    </p:set>
                                    <p:anim to="" calcmode="lin" valueType="num">
                                      <p:cBhvr>
                                        <p:cTn id="7" dur="1" fill="hold"/>
                                        <p:tgtEl>
                                          <p:spTgt spid="39731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灯片编号占位符 2"/>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0CC3C8FC-A0E7-4FCB-8E70-AE0608F428EE}" type="slidenum">
              <a:rPr lang="en-US" altLang="zh-CN" sz="1000">
                <a:solidFill>
                  <a:schemeClr val="bg1"/>
                </a:solidFill>
                <a:latin typeface="Verdana" panose="020B0604030504040204" pitchFamily="34" charset="0"/>
                <a:ea typeface="宋体" panose="02010600030101010101" pitchFamily="2" charset="-122"/>
              </a:rPr>
              <a:pPr/>
              <a:t>13</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03427" name="Rectangle 2"/>
          <p:cNvSpPr>
            <a:spLocks noGrp="1" noChangeArrowheads="1"/>
          </p:cNvSpPr>
          <p:nvPr>
            <p:ph type="title"/>
          </p:nvPr>
        </p:nvSpPr>
        <p:spPr/>
        <p:txBody>
          <a:bodyPr/>
          <a:lstStyle/>
          <a:p>
            <a:pPr eaLnBrk="1" hangingPunct="1"/>
            <a:r>
              <a:rPr lang="zh-CN" altLang="en-US" smtClean="0"/>
              <a:t>三、硬布线控制器的时序系统 </a:t>
            </a:r>
          </a:p>
        </p:txBody>
      </p:sp>
      <p:sp>
        <p:nvSpPr>
          <p:cNvPr id="103428" name="Rectangle 3"/>
          <p:cNvSpPr>
            <a:spLocks noGrp="1" noChangeArrowheads="1"/>
          </p:cNvSpPr>
          <p:nvPr>
            <p:ph type="body" sz="half" idx="4294967295"/>
          </p:nvPr>
        </p:nvSpPr>
        <p:spPr>
          <a:xfrm>
            <a:off x="684213" y="1125538"/>
            <a:ext cx="7308850" cy="1655762"/>
          </a:xfrm>
          <a:solidFill>
            <a:schemeClr val="bg1"/>
          </a:solidFill>
        </p:spPr>
        <p:txBody>
          <a:bodyPr/>
          <a:lstStyle/>
          <a:p>
            <a:pPr eaLnBrk="1" hangingPunct="1">
              <a:lnSpc>
                <a:spcPct val="120000"/>
              </a:lnSpc>
            </a:pPr>
            <a:r>
              <a:rPr lang="zh-CN" altLang="en-US" smtClean="0">
                <a:latin typeface="Arial" panose="020B0604020202020204" pitchFamily="34" charset="0"/>
              </a:rPr>
              <a:t>一般具有两级时序信号：</a:t>
            </a:r>
          </a:p>
          <a:p>
            <a:pPr lvl="1" eaLnBrk="1" hangingPunct="1">
              <a:lnSpc>
                <a:spcPct val="120000"/>
              </a:lnSpc>
            </a:pPr>
            <a:r>
              <a:rPr lang="zh-CN" altLang="en-US" b="1" smtClean="0">
                <a:latin typeface="Arial" panose="020B0604020202020204" pitchFamily="34" charset="0"/>
              </a:rPr>
              <a:t>机器周期：</a:t>
            </a:r>
            <a:r>
              <a:rPr lang="en-US" altLang="zh-CN" b="1" smtClean="0">
                <a:latin typeface="Arial" panose="020B0604020202020204" pitchFamily="34" charset="0"/>
              </a:rPr>
              <a:t>M</a:t>
            </a:r>
          </a:p>
          <a:p>
            <a:pPr lvl="1" eaLnBrk="1" hangingPunct="1">
              <a:lnSpc>
                <a:spcPct val="120000"/>
              </a:lnSpc>
            </a:pPr>
            <a:r>
              <a:rPr lang="zh-CN" altLang="en-US" b="1" smtClean="0">
                <a:latin typeface="Arial" panose="020B0604020202020204" pitchFamily="34" charset="0"/>
              </a:rPr>
              <a:t>节拍：</a:t>
            </a:r>
            <a:r>
              <a:rPr lang="en-US" altLang="zh-CN" b="1" smtClean="0">
                <a:latin typeface="Arial" panose="020B0604020202020204" pitchFamily="34" charset="0"/>
              </a:rPr>
              <a:t>T</a:t>
            </a:r>
          </a:p>
        </p:txBody>
      </p:sp>
      <p:sp>
        <p:nvSpPr>
          <p:cNvPr id="103429" name="Rectangle 4"/>
          <p:cNvSpPr>
            <a:spLocks noChangeArrowheads="1"/>
          </p:cNvSpPr>
          <p:nvPr/>
        </p:nvSpPr>
        <p:spPr bwMode="auto">
          <a:xfrm>
            <a:off x="0" y="289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aphicFrame>
        <p:nvGraphicFramePr>
          <p:cNvPr id="398341" name="Object 5"/>
          <p:cNvGraphicFramePr>
            <a:graphicFrameLocks noChangeAspect="1"/>
          </p:cNvGraphicFramePr>
          <p:nvPr/>
        </p:nvGraphicFramePr>
        <p:xfrm>
          <a:off x="250825" y="2971800"/>
          <a:ext cx="8569325" cy="1752600"/>
        </p:xfrm>
        <a:graphic>
          <a:graphicData uri="http://schemas.openxmlformats.org/presentationml/2006/ole">
            <mc:AlternateContent xmlns:mc="http://schemas.openxmlformats.org/markup-compatibility/2006">
              <mc:Choice xmlns:v="urn:schemas-microsoft-com:vml" Requires="v">
                <p:oleObj spid="_x0000_s103440" name="Visio" r:id="rId3" imgW="7336917" imgH="1504950" progId="Visio.Drawing.11">
                  <p:embed/>
                </p:oleObj>
              </mc:Choice>
              <mc:Fallback>
                <p:oleObj name="Visio" r:id="rId3" imgW="7336917" imgH="150495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971800"/>
                        <a:ext cx="8569325" cy="1752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8342" name="Rectangle 6"/>
          <p:cNvSpPr>
            <a:spLocks noChangeArrowheads="1"/>
          </p:cNvSpPr>
          <p:nvPr/>
        </p:nvSpPr>
        <p:spPr bwMode="auto">
          <a:xfrm>
            <a:off x="2268538" y="5013325"/>
            <a:ext cx="4014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b="1">
                <a:latin typeface="黑体" panose="02010609060101010101" pitchFamily="49" charset="-122"/>
              </a:rPr>
              <a:t>指令周期、机器周期与节拍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03428">
                                            <p:txEl>
                                              <p:pRg st="0" end="0"/>
                                            </p:txEl>
                                          </p:spTgt>
                                        </p:tgtEl>
                                        <p:attrNameLst>
                                          <p:attrName>style.visibility</p:attrName>
                                        </p:attrNameLst>
                                      </p:cBhvr>
                                      <p:to>
                                        <p:strVal val="visible"/>
                                      </p:to>
                                    </p:set>
                                    <p:anim to="" calcmode="lin" valueType="num">
                                      <p:cBhvr>
                                        <p:cTn id="7" dur="1" fill="hold"/>
                                        <p:tgtEl>
                                          <p:spTgt spid="103428">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03428">
                                            <p:txEl>
                                              <p:pRg st="1" end="1"/>
                                            </p:txEl>
                                          </p:spTgt>
                                        </p:tgtEl>
                                        <p:attrNameLst>
                                          <p:attrName>style.visibility</p:attrName>
                                        </p:attrNameLst>
                                      </p:cBhvr>
                                      <p:to>
                                        <p:strVal val="visible"/>
                                      </p:to>
                                    </p:set>
                                    <p:anim to="" calcmode="lin" valueType="num">
                                      <p:cBhvr>
                                        <p:cTn id="10" dur="1" fill="hold"/>
                                        <p:tgtEl>
                                          <p:spTgt spid="103428">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03428">
                                            <p:txEl>
                                              <p:pRg st="2" end="2"/>
                                            </p:txEl>
                                          </p:spTgt>
                                        </p:tgtEl>
                                        <p:attrNameLst>
                                          <p:attrName>style.visibility</p:attrName>
                                        </p:attrNameLst>
                                      </p:cBhvr>
                                      <p:to>
                                        <p:strVal val="visible"/>
                                      </p:to>
                                    </p:set>
                                    <p:anim to="" calcmode="lin" valueType="num">
                                      <p:cBhvr>
                                        <p:cTn id="13" dur="1" fill="hold"/>
                                        <p:tgtEl>
                                          <p:spTgt spid="103428">
                                            <p:txEl>
                                              <p:pRg st="2" end="2"/>
                                            </p:txEl>
                                          </p:spTgt>
                                        </p:tgtEl>
                                        <p:attrNameLst>
                                          <p:attrName/>
                                        </p:attrNameLst>
                                      </p:cBhvr>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nodeType="clickEffect">
                                  <p:stCondLst>
                                    <p:cond delay="0"/>
                                  </p:stCondLst>
                                  <p:childTnLst>
                                    <p:set>
                                      <p:cBhvr>
                                        <p:cTn id="17" dur="1" fill="hold">
                                          <p:stCondLst>
                                            <p:cond delay="0"/>
                                          </p:stCondLst>
                                        </p:cTn>
                                        <p:tgtEl>
                                          <p:spTgt spid="398341"/>
                                        </p:tgtEl>
                                        <p:attrNameLst>
                                          <p:attrName>style.visibility</p:attrName>
                                        </p:attrNameLst>
                                      </p:cBhvr>
                                      <p:to>
                                        <p:strVal val="visible"/>
                                      </p:to>
                                    </p:set>
                                    <p:anim to="" calcmode="lin" valueType="num">
                                      <p:cBhvr>
                                        <p:cTn id="18" dur="1" fill="hold"/>
                                        <p:tgtEl>
                                          <p:spTgt spid="398341"/>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grpId="0" nodeType="clickEffect">
                                  <p:stCondLst>
                                    <p:cond delay="0"/>
                                  </p:stCondLst>
                                  <p:childTnLst>
                                    <p:set>
                                      <p:cBhvr>
                                        <p:cTn id="22" dur="1" fill="hold">
                                          <p:stCondLst>
                                            <p:cond delay="0"/>
                                          </p:stCondLst>
                                        </p:cTn>
                                        <p:tgtEl>
                                          <p:spTgt spid="398342"/>
                                        </p:tgtEl>
                                        <p:attrNameLst>
                                          <p:attrName>style.visibility</p:attrName>
                                        </p:attrNameLst>
                                      </p:cBhvr>
                                      <p:to>
                                        <p:strVal val="visible"/>
                                      </p:to>
                                    </p:set>
                                    <p:anim to="" calcmode="lin" valueType="num">
                                      <p:cBhvr>
                                        <p:cTn id="23" dur="1" fill="hold"/>
                                        <p:tgtEl>
                                          <p:spTgt spid="39834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build="p"/>
      <p:bldP spid="3983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7D4D6D65-7F77-43DD-BC5A-A5FF0EF97F82}" type="slidenum">
              <a:rPr lang="en-US" altLang="zh-CN" sz="1000">
                <a:solidFill>
                  <a:schemeClr val="bg1"/>
                </a:solidFill>
                <a:latin typeface="Verdana" panose="020B0604030504040204" pitchFamily="34" charset="0"/>
                <a:ea typeface="宋体" panose="02010600030101010101" pitchFamily="2" charset="-122"/>
              </a:rPr>
              <a:pPr/>
              <a:t>14</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04451" name="Rectangle 2"/>
          <p:cNvSpPr>
            <a:spLocks noGrp="1" noChangeArrowheads="1"/>
          </p:cNvSpPr>
          <p:nvPr>
            <p:ph type="title"/>
          </p:nvPr>
        </p:nvSpPr>
        <p:spPr>
          <a:xfrm>
            <a:off x="1403350" y="404813"/>
            <a:ext cx="6705600" cy="563562"/>
          </a:xfrm>
        </p:spPr>
        <p:txBody>
          <a:bodyPr/>
          <a:lstStyle/>
          <a:p>
            <a:pPr eaLnBrk="1" hangingPunct="1"/>
            <a:r>
              <a:rPr lang="zh-CN" altLang="en-US" smtClean="0"/>
              <a:t>三、硬布线控制器的时序系统</a:t>
            </a:r>
          </a:p>
        </p:txBody>
      </p:sp>
      <p:sp>
        <p:nvSpPr>
          <p:cNvPr id="104452" name="Rectangle 3"/>
          <p:cNvSpPr>
            <a:spLocks noGrp="1" noChangeArrowheads="1"/>
          </p:cNvSpPr>
          <p:nvPr>
            <p:ph type="body" idx="1"/>
          </p:nvPr>
        </p:nvSpPr>
        <p:spPr>
          <a:xfrm>
            <a:off x="457200" y="1076325"/>
            <a:ext cx="7715250" cy="5248275"/>
          </a:xfrm>
        </p:spPr>
        <p:txBody>
          <a:bodyPr/>
          <a:lstStyle/>
          <a:p>
            <a:pPr eaLnBrk="1" hangingPunct="1"/>
            <a:r>
              <a:rPr lang="zh-CN" altLang="en-US" sz="2400" smtClean="0"/>
              <a:t>机器周期信号一般可以采用计数器输出译码方式产生。</a:t>
            </a:r>
          </a:p>
        </p:txBody>
      </p:sp>
      <p:graphicFrame>
        <p:nvGraphicFramePr>
          <p:cNvPr id="399364" name="Object 4"/>
          <p:cNvGraphicFramePr>
            <a:graphicFrameLocks noChangeAspect="1"/>
          </p:cNvGraphicFramePr>
          <p:nvPr/>
        </p:nvGraphicFramePr>
        <p:xfrm>
          <a:off x="1979613" y="1484313"/>
          <a:ext cx="3987800" cy="4392612"/>
        </p:xfrm>
        <a:graphic>
          <a:graphicData uri="http://schemas.openxmlformats.org/presentationml/2006/ole">
            <mc:AlternateContent xmlns:mc="http://schemas.openxmlformats.org/markup-compatibility/2006">
              <mc:Choice xmlns:v="urn:schemas-microsoft-com:vml" Requires="v">
                <p:oleObj spid="_x0000_s104463" name="Visio" r:id="rId3" imgW="2619479" imgH="2895480" progId="Visio.Drawing.11">
                  <p:embed/>
                </p:oleObj>
              </mc:Choice>
              <mc:Fallback>
                <p:oleObj name="Visio" r:id="rId3" imgW="2619479" imgH="289548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484313"/>
                        <a:ext cx="39878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365" name="Rectangle 5"/>
          <p:cNvSpPr>
            <a:spLocks noChangeArrowheads="1"/>
          </p:cNvSpPr>
          <p:nvPr/>
        </p:nvSpPr>
        <p:spPr bwMode="auto">
          <a:xfrm>
            <a:off x="2843213" y="6092825"/>
            <a:ext cx="367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b="1"/>
              <a:t>机器周期信号产生电路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399364"/>
                                        </p:tgtEl>
                                        <p:attrNameLst>
                                          <p:attrName>style.visibility</p:attrName>
                                        </p:attrNameLst>
                                      </p:cBhvr>
                                      <p:to>
                                        <p:strVal val="visible"/>
                                      </p:to>
                                    </p:set>
                                    <p:anim to="" calcmode="lin" valueType="num">
                                      <p:cBhvr>
                                        <p:cTn id="7" dur="1" fill="hold"/>
                                        <p:tgtEl>
                                          <p:spTgt spid="399364"/>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399365"/>
                                        </p:tgtEl>
                                        <p:attrNameLst>
                                          <p:attrName>style.visibility</p:attrName>
                                        </p:attrNameLst>
                                      </p:cBhvr>
                                      <p:to>
                                        <p:strVal val="visible"/>
                                      </p:to>
                                    </p:set>
                                    <p:anim to="" calcmode="lin" valueType="num">
                                      <p:cBhvr>
                                        <p:cTn id="11" dur="1" fill="hold"/>
                                        <p:tgtEl>
                                          <p:spTgt spid="39936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9DBC84FC-82D5-491F-9638-536367A9B53C}" type="slidenum">
              <a:rPr lang="en-US" altLang="zh-CN" sz="1000">
                <a:solidFill>
                  <a:schemeClr val="bg1"/>
                </a:solidFill>
                <a:latin typeface="Verdana" panose="020B0604030504040204" pitchFamily="34" charset="0"/>
                <a:ea typeface="宋体" panose="02010600030101010101" pitchFamily="2" charset="-122"/>
              </a:rPr>
              <a:pPr/>
              <a:t>15</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05475" name="Rectangle 2"/>
          <p:cNvSpPr>
            <a:spLocks noChangeArrowheads="1"/>
          </p:cNvSpPr>
          <p:nvPr/>
        </p:nvSpPr>
        <p:spPr bwMode="white">
          <a:xfrm>
            <a:off x="1395413" y="404813"/>
            <a:ext cx="67056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sz="3200" b="1">
                <a:solidFill>
                  <a:schemeClr val="bg1"/>
                </a:solidFill>
                <a:latin typeface="黑体" panose="02010609060101010101" pitchFamily="49" charset="-122"/>
              </a:rPr>
              <a:t>三、硬布线控制器的时序系统</a:t>
            </a:r>
          </a:p>
        </p:txBody>
      </p:sp>
      <p:graphicFrame>
        <p:nvGraphicFramePr>
          <p:cNvPr id="400387" name="Object 3"/>
          <p:cNvGraphicFramePr>
            <a:graphicFrameLocks noChangeAspect="1"/>
          </p:cNvGraphicFramePr>
          <p:nvPr/>
        </p:nvGraphicFramePr>
        <p:xfrm>
          <a:off x="395288" y="3794125"/>
          <a:ext cx="2592387" cy="1795463"/>
        </p:xfrm>
        <a:graphic>
          <a:graphicData uri="http://schemas.openxmlformats.org/presentationml/2006/ole">
            <mc:AlternateContent xmlns:mc="http://schemas.openxmlformats.org/markup-compatibility/2006">
              <mc:Choice xmlns:v="urn:schemas-microsoft-com:vml" Requires="v">
                <p:oleObj spid="_x0000_s105518" name="Visio" r:id="rId3" imgW="1483614" imgH="1024509" progId="Visio.Drawing.11">
                  <p:embed/>
                </p:oleObj>
              </mc:Choice>
              <mc:Fallback>
                <p:oleObj name="Visio" r:id="rId3" imgW="1483614" imgH="1024509"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794125"/>
                        <a:ext cx="2592387" cy="179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0388" name="Object 4"/>
          <p:cNvGraphicFramePr>
            <a:graphicFrameLocks noChangeAspect="1"/>
          </p:cNvGraphicFramePr>
          <p:nvPr/>
        </p:nvGraphicFramePr>
        <p:xfrm>
          <a:off x="3492500" y="3694113"/>
          <a:ext cx="2089150" cy="1951037"/>
        </p:xfrm>
        <a:graphic>
          <a:graphicData uri="http://schemas.openxmlformats.org/presentationml/2006/ole">
            <mc:AlternateContent xmlns:mc="http://schemas.openxmlformats.org/markup-compatibility/2006">
              <mc:Choice xmlns:v="urn:schemas-microsoft-com:vml" Requires="v">
                <p:oleObj spid="_x0000_s105519" name="Visio" r:id="rId5" imgW="1294638" imgH="1204722" progId="Visio.Drawing.11">
                  <p:embed/>
                </p:oleObj>
              </mc:Choice>
              <mc:Fallback>
                <p:oleObj name="Visio" r:id="rId5" imgW="1294638" imgH="1204722"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3694113"/>
                        <a:ext cx="2089150"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0389" name="Object 5"/>
          <p:cNvGraphicFramePr>
            <a:graphicFrameLocks noChangeAspect="1"/>
          </p:cNvGraphicFramePr>
          <p:nvPr/>
        </p:nvGraphicFramePr>
        <p:xfrm>
          <a:off x="6156325" y="3621088"/>
          <a:ext cx="2232025" cy="2084387"/>
        </p:xfrm>
        <a:graphic>
          <a:graphicData uri="http://schemas.openxmlformats.org/presentationml/2006/ole">
            <mc:AlternateContent xmlns:mc="http://schemas.openxmlformats.org/markup-compatibility/2006">
              <mc:Choice xmlns:v="urn:schemas-microsoft-com:vml" Requires="v">
                <p:oleObj spid="_x0000_s105520" name="Visio" r:id="rId7" imgW="1294638" imgH="1204722" progId="Visio.Drawing.11">
                  <p:embed/>
                </p:oleObj>
              </mc:Choice>
              <mc:Fallback>
                <p:oleObj name="Visio" r:id="rId7" imgW="1294638" imgH="1204722" progId="Visio.Drawing.11">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325" y="3621088"/>
                        <a:ext cx="2232025"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0390" name="Rectangle 6"/>
          <p:cNvSpPr>
            <a:spLocks noChangeArrowheads="1"/>
          </p:cNvSpPr>
          <p:nvPr/>
        </p:nvSpPr>
        <p:spPr bwMode="auto">
          <a:xfrm>
            <a:off x="6227763" y="5780088"/>
            <a:ext cx="226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b="1"/>
              <a:t>（</a:t>
            </a:r>
            <a:r>
              <a:rPr lang="en-US" altLang="zh-CN" b="1"/>
              <a:t>c</a:t>
            </a:r>
            <a:r>
              <a:rPr lang="zh-CN" altLang="en-US" b="1"/>
              <a:t>）指令系统 </a:t>
            </a:r>
          </a:p>
        </p:txBody>
      </p:sp>
      <p:sp>
        <p:nvSpPr>
          <p:cNvPr id="400391" name="Rectangle 7"/>
          <p:cNvSpPr>
            <a:spLocks noChangeArrowheads="1"/>
          </p:cNvSpPr>
          <p:nvPr/>
        </p:nvSpPr>
        <p:spPr bwMode="auto">
          <a:xfrm>
            <a:off x="755650" y="5780088"/>
            <a:ext cx="194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b="1"/>
              <a:t>（</a:t>
            </a:r>
            <a:r>
              <a:rPr lang="en-US" altLang="zh-CN" b="1"/>
              <a:t>a</a:t>
            </a:r>
            <a:r>
              <a:rPr lang="zh-CN" altLang="en-US" b="1"/>
              <a:t>）指令</a:t>
            </a:r>
            <a:r>
              <a:rPr lang="en-US" altLang="zh-CN" b="1"/>
              <a:t>A</a:t>
            </a:r>
          </a:p>
        </p:txBody>
      </p:sp>
      <p:sp>
        <p:nvSpPr>
          <p:cNvPr id="400392" name="Rectangle 8"/>
          <p:cNvSpPr>
            <a:spLocks noChangeArrowheads="1"/>
          </p:cNvSpPr>
          <p:nvPr/>
        </p:nvSpPr>
        <p:spPr bwMode="auto">
          <a:xfrm>
            <a:off x="3348038" y="5780088"/>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b="1"/>
              <a:t>（</a:t>
            </a:r>
            <a:r>
              <a:rPr lang="en-US" altLang="zh-CN" b="1"/>
              <a:t>b</a:t>
            </a:r>
            <a:r>
              <a:rPr lang="zh-CN" altLang="en-US" b="1"/>
              <a:t>）指令</a:t>
            </a:r>
            <a:r>
              <a:rPr lang="en-US" altLang="zh-CN" b="1"/>
              <a:t>B</a:t>
            </a:r>
          </a:p>
        </p:txBody>
      </p:sp>
      <p:sp>
        <p:nvSpPr>
          <p:cNvPr id="105482" name="Rectangle 9"/>
          <p:cNvSpPr>
            <a:spLocks noGrp="1" noChangeArrowheads="1"/>
          </p:cNvSpPr>
          <p:nvPr>
            <p:ph type="body" idx="1"/>
          </p:nvPr>
        </p:nvSpPr>
        <p:spPr>
          <a:xfrm>
            <a:off x="468313" y="1196975"/>
            <a:ext cx="7704137" cy="2376488"/>
          </a:xfrm>
        </p:spPr>
        <p:txBody>
          <a:bodyPr/>
          <a:lstStyle/>
          <a:p>
            <a:pPr eaLnBrk="1" hangingPunct="1"/>
            <a:r>
              <a:rPr lang="zh-CN" altLang="en-US" sz="2400" dirty="0" smtClean="0">
                <a:latin typeface="Arial" panose="020B0604020202020204" pitchFamily="34" charset="0"/>
              </a:rPr>
              <a:t>假设某机器的指令系统有两条指令：</a:t>
            </a:r>
          </a:p>
          <a:p>
            <a:pPr lvl="1" eaLnBrk="1" hangingPunct="1"/>
            <a:r>
              <a:rPr lang="zh-CN" altLang="en-US" b="1" dirty="0" smtClean="0">
                <a:latin typeface="Arial" panose="020B0604020202020204" pitchFamily="34" charset="0"/>
              </a:rPr>
              <a:t>指令</a:t>
            </a:r>
            <a:r>
              <a:rPr lang="en-US" altLang="zh-CN" b="1" dirty="0" smtClean="0">
                <a:latin typeface="Arial" panose="020B0604020202020204" pitchFamily="34" charset="0"/>
              </a:rPr>
              <a:t>A</a:t>
            </a:r>
            <a:r>
              <a:rPr lang="zh-CN" altLang="en-US" b="1" dirty="0" smtClean="0">
                <a:latin typeface="Arial" panose="020B0604020202020204" pitchFamily="34" charset="0"/>
              </a:rPr>
              <a:t>包含</a:t>
            </a:r>
            <a:r>
              <a:rPr lang="en-US" altLang="zh-CN" b="1" dirty="0" smtClean="0">
                <a:latin typeface="Arial" panose="020B0604020202020204" pitchFamily="34" charset="0"/>
              </a:rPr>
              <a:t>3</a:t>
            </a:r>
            <a:r>
              <a:rPr lang="zh-CN" altLang="en-US" b="1" dirty="0" smtClean="0">
                <a:latin typeface="Arial" panose="020B0604020202020204" pitchFamily="34" charset="0"/>
              </a:rPr>
              <a:t>个机器周期：</a:t>
            </a:r>
            <a:r>
              <a:rPr lang="en-US" altLang="zh-CN" b="1" dirty="0" smtClean="0">
                <a:latin typeface="Arial" panose="020B0604020202020204" pitchFamily="34" charset="0"/>
              </a:rPr>
              <a:t>M0→M1→M2 </a:t>
            </a:r>
          </a:p>
          <a:p>
            <a:pPr lvl="1" eaLnBrk="1" hangingPunct="1"/>
            <a:r>
              <a:rPr lang="zh-CN" altLang="en-US" b="1" dirty="0" smtClean="0">
                <a:latin typeface="Arial" panose="020B0604020202020204" pitchFamily="34" charset="0"/>
              </a:rPr>
              <a:t>指令</a:t>
            </a:r>
            <a:r>
              <a:rPr lang="en-US" altLang="zh-CN" b="1" dirty="0" smtClean="0">
                <a:latin typeface="Arial" panose="020B0604020202020204" pitchFamily="34" charset="0"/>
              </a:rPr>
              <a:t>B</a:t>
            </a:r>
            <a:r>
              <a:rPr lang="zh-CN" altLang="en-US" b="1" dirty="0" smtClean="0">
                <a:latin typeface="Arial" panose="020B0604020202020204" pitchFamily="34" charset="0"/>
              </a:rPr>
              <a:t>包含</a:t>
            </a:r>
            <a:r>
              <a:rPr lang="en-US" altLang="zh-CN" b="1" dirty="0" smtClean="0">
                <a:latin typeface="Arial" panose="020B0604020202020204" pitchFamily="34" charset="0"/>
              </a:rPr>
              <a:t>4</a:t>
            </a:r>
            <a:r>
              <a:rPr lang="zh-CN" altLang="en-US" b="1" dirty="0" smtClean="0">
                <a:latin typeface="Arial" panose="020B0604020202020204" pitchFamily="34" charset="0"/>
              </a:rPr>
              <a:t>个机器周期：</a:t>
            </a:r>
            <a:r>
              <a:rPr lang="en-US" altLang="zh-CN" b="1" dirty="0" smtClean="0">
                <a:latin typeface="Arial" panose="020B0604020202020204" pitchFamily="34" charset="0"/>
              </a:rPr>
              <a:t>M0→M1→M2→M3</a:t>
            </a:r>
          </a:p>
          <a:p>
            <a:pPr eaLnBrk="1" hangingPunct="1"/>
            <a:r>
              <a:rPr lang="zh-CN" altLang="en-US" sz="2400" dirty="0" smtClean="0">
                <a:latin typeface="Arial" panose="020B0604020202020204" pitchFamily="34" charset="0"/>
              </a:rPr>
              <a:t>则</a:t>
            </a:r>
            <a:r>
              <a:rPr lang="zh-CN" altLang="en-US" sz="2400" dirty="0" smtClean="0">
                <a:solidFill>
                  <a:srgbClr val="FF0000"/>
                </a:solidFill>
                <a:latin typeface="Arial" panose="020B0604020202020204" pitchFamily="34" charset="0"/>
              </a:rPr>
              <a:t>需要一个</a:t>
            </a:r>
            <a:r>
              <a:rPr lang="en-US" altLang="zh-CN" sz="2400" dirty="0" smtClean="0">
                <a:solidFill>
                  <a:srgbClr val="FF0000"/>
                </a:solidFill>
                <a:latin typeface="Arial" panose="020B0604020202020204" pitchFamily="34" charset="0"/>
              </a:rPr>
              <a:t>2</a:t>
            </a:r>
            <a:r>
              <a:rPr lang="zh-CN" altLang="en-US" sz="2400" dirty="0" smtClean="0">
                <a:solidFill>
                  <a:srgbClr val="FF0000"/>
                </a:solidFill>
                <a:latin typeface="Arial" panose="020B0604020202020204" pitchFamily="34" charset="0"/>
              </a:rPr>
              <a:t>位计数器</a:t>
            </a:r>
            <a:r>
              <a:rPr lang="zh-CN" altLang="en-US" sz="2400" dirty="0" smtClean="0">
                <a:latin typeface="Arial" panose="020B0604020202020204" pitchFamily="34" charset="0"/>
              </a:rPr>
              <a:t>和</a:t>
            </a:r>
            <a:r>
              <a:rPr lang="zh-CN" altLang="en-US" sz="2400" dirty="0" smtClean="0">
                <a:solidFill>
                  <a:srgbClr val="FF0000"/>
                </a:solidFill>
                <a:latin typeface="Arial" panose="020B0604020202020204" pitchFamily="34" charset="0"/>
              </a:rPr>
              <a:t>一个</a:t>
            </a:r>
            <a:r>
              <a:rPr lang="en-US" altLang="zh-CN" sz="2400" dirty="0" smtClean="0">
                <a:solidFill>
                  <a:srgbClr val="FF0000"/>
                </a:solidFill>
                <a:latin typeface="Arial" panose="020B0604020202020204" pitchFamily="34" charset="0"/>
              </a:rPr>
              <a:t>2</a:t>
            </a:r>
            <a:r>
              <a:rPr lang="zh-CN" altLang="en-US" sz="2400" dirty="0" smtClean="0">
                <a:solidFill>
                  <a:srgbClr val="FF0000"/>
                </a:solidFill>
                <a:latin typeface="Arial" panose="020B0604020202020204" pitchFamily="34" charset="0"/>
              </a:rPr>
              <a:t>：</a:t>
            </a:r>
            <a:r>
              <a:rPr lang="en-US" altLang="zh-CN" sz="2400" dirty="0" smtClean="0">
                <a:solidFill>
                  <a:srgbClr val="FF0000"/>
                </a:solidFill>
                <a:latin typeface="Arial" panose="020B0604020202020204" pitchFamily="34" charset="0"/>
              </a:rPr>
              <a:t>4</a:t>
            </a:r>
            <a:r>
              <a:rPr lang="zh-CN" altLang="en-US" sz="2400" dirty="0" smtClean="0">
                <a:solidFill>
                  <a:srgbClr val="FF0000"/>
                </a:solidFill>
                <a:latin typeface="Arial" panose="020B0604020202020204" pitchFamily="34" charset="0"/>
              </a:rPr>
              <a:t>译码器</a:t>
            </a:r>
          </a:p>
          <a:p>
            <a:pPr eaLnBrk="1" hangingPunct="1"/>
            <a:r>
              <a:rPr lang="en-US" altLang="zh-CN" sz="2400" dirty="0" smtClean="0">
                <a:solidFill>
                  <a:srgbClr val="006600"/>
                </a:solidFill>
                <a:latin typeface="Arial" panose="020B0604020202020204" pitchFamily="34" charset="0"/>
              </a:rPr>
              <a:t>2</a:t>
            </a:r>
            <a:r>
              <a:rPr lang="zh-CN" altLang="en-US" sz="2400" dirty="0" smtClean="0">
                <a:solidFill>
                  <a:srgbClr val="006600"/>
                </a:solidFill>
                <a:latin typeface="Arial" panose="020B0604020202020204" pitchFamily="34" charset="0"/>
              </a:rPr>
              <a:t>位计数器的</a:t>
            </a:r>
            <a:r>
              <a:rPr lang="zh-CN" altLang="en-US" sz="2400" dirty="0" smtClean="0">
                <a:solidFill>
                  <a:srgbClr val="0000FF"/>
                </a:solidFill>
                <a:latin typeface="Arial" panose="020B0604020202020204" pitchFamily="34" charset="0"/>
              </a:rPr>
              <a:t>状态转移图</a:t>
            </a:r>
            <a:r>
              <a:rPr lang="zh-CN" altLang="en-US" sz="2400" dirty="0" smtClean="0">
                <a:latin typeface="Arial" panose="020B0604020202020204" pitchFamily="34" charset="0"/>
              </a:rPr>
              <a:t>：</a:t>
            </a:r>
          </a:p>
        </p:txBody>
      </p:sp>
      <p:sp>
        <p:nvSpPr>
          <p:cNvPr id="400394" name="Text Box 10"/>
          <p:cNvSpPr txBox="1">
            <a:spLocks noChangeArrowheads="1"/>
          </p:cNvSpPr>
          <p:nvPr/>
        </p:nvSpPr>
        <p:spPr bwMode="auto">
          <a:xfrm>
            <a:off x="611188" y="3500438"/>
            <a:ext cx="576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en-US" altLang="zh-CN" sz="2000" b="1">
                <a:solidFill>
                  <a:srgbClr val="FF0000"/>
                </a:solidFill>
              </a:rPr>
              <a:t>M0</a:t>
            </a:r>
          </a:p>
        </p:txBody>
      </p:sp>
      <p:sp>
        <p:nvSpPr>
          <p:cNvPr id="400395" name="Text Box 11"/>
          <p:cNvSpPr txBox="1">
            <a:spLocks noChangeArrowheads="1"/>
          </p:cNvSpPr>
          <p:nvPr/>
        </p:nvSpPr>
        <p:spPr bwMode="auto">
          <a:xfrm>
            <a:off x="2268538" y="3500438"/>
            <a:ext cx="576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en-US" altLang="zh-CN" sz="2000" b="1">
                <a:solidFill>
                  <a:srgbClr val="FF0000"/>
                </a:solidFill>
              </a:rPr>
              <a:t>M1</a:t>
            </a:r>
          </a:p>
        </p:txBody>
      </p:sp>
      <p:sp>
        <p:nvSpPr>
          <p:cNvPr id="400396" name="Text Box 12"/>
          <p:cNvSpPr txBox="1">
            <a:spLocks noChangeArrowheads="1"/>
          </p:cNvSpPr>
          <p:nvPr/>
        </p:nvSpPr>
        <p:spPr bwMode="auto">
          <a:xfrm>
            <a:off x="900113" y="5013325"/>
            <a:ext cx="576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en-US" altLang="zh-CN" sz="2000" b="1">
                <a:solidFill>
                  <a:srgbClr val="FF0000"/>
                </a:solidFill>
              </a:rPr>
              <a:t>M2</a:t>
            </a:r>
          </a:p>
        </p:txBody>
      </p:sp>
      <p:sp>
        <p:nvSpPr>
          <p:cNvPr id="400397" name="Text Box 13"/>
          <p:cNvSpPr txBox="1">
            <a:spLocks noChangeArrowheads="1"/>
          </p:cNvSpPr>
          <p:nvPr/>
        </p:nvSpPr>
        <p:spPr bwMode="auto">
          <a:xfrm>
            <a:off x="3490913" y="3430588"/>
            <a:ext cx="576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en-US" altLang="zh-CN" sz="2000" b="1">
                <a:solidFill>
                  <a:srgbClr val="FF0000"/>
                </a:solidFill>
              </a:rPr>
              <a:t>M0</a:t>
            </a:r>
          </a:p>
        </p:txBody>
      </p:sp>
      <p:sp>
        <p:nvSpPr>
          <p:cNvPr id="400398" name="Text Box 14"/>
          <p:cNvSpPr txBox="1">
            <a:spLocks noChangeArrowheads="1"/>
          </p:cNvSpPr>
          <p:nvPr/>
        </p:nvSpPr>
        <p:spPr bwMode="auto">
          <a:xfrm>
            <a:off x="5148263" y="3430588"/>
            <a:ext cx="576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en-US" altLang="zh-CN" sz="2000" b="1">
                <a:solidFill>
                  <a:srgbClr val="FF0000"/>
                </a:solidFill>
              </a:rPr>
              <a:t>M1</a:t>
            </a:r>
          </a:p>
        </p:txBody>
      </p:sp>
      <p:sp>
        <p:nvSpPr>
          <p:cNvPr id="400399" name="Text Box 15"/>
          <p:cNvSpPr txBox="1">
            <a:spLocks noChangeArrowheads="1"/>
          </p:cNvSpPr>
          <p:nvPr/>
        </p:nvSpPr>
        <p:spPr bwMode="auto">
          <a:xfrm>
            <a:off x="5435600" y="5087938"/>
            <a:ext cx="576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en-US" altLang="zh-CN" sz="2000" b="1">
                <a:solidFill>
                  <a:srgbClr val="FF0000"/>
                </a:solidFill>
              </a:rPr>
              <a:t>M2</a:t>
            </a:r>
          </a:p>
        </p:txBody>
      </p:sp>
      <p:sp>
        <p:nvSpPr>
          <p:cNvPr id="400400" name="Text Box 16"/>
          <p:cNvSpPr txBox="1">
            <a:spLocks noChangeArrowheads="1"/>
          </p:cNvSpPr>
          <p:nvPr/>
        </p:nvSpPr>
        <p:spPr bwMode="auto">
          <a:xfrm>
            <a:off x="3059113" y="5159375"/>
            <a:ext cx="576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en-US" altLang="zh-CN" sz="2000" b="1">
                <a:solidFill>
                  <a:srgbClr val="FF0000"/>
                </a:solidFill>
              </a:rPr>
              <a:t>M3</a:t>
            </a:r>
          </a:p>
        </p:txBody>
      </p:sp>
      <p:sp>
        <p:nvSpPr>
          <p:cNvPr id="400401" name="Text Box 17"/>
          <p:cNvSpPr txBox="1">
            <a:spLocks noChangeArrowheads="1"/>
          </p:cNvSpPr>
          <p:nvPr/>
        </p:nvSpPr>
        <p:spPr bwMode="auto">
          <a:xfrm>
            <a:off x="6372225" y="3357563"/>
            <a:ext cx="576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en-US" altLang="zh-CN" sz="2000" b="1">
                <a:solidFill>
                  <a:srgbClr val="FF0000"/>
                </a:solidFill>
              </a:rPr>
              <a:t>M0</a:t>
            </a:r>
          </a:p>
        </p:txBody>
      </p:sp>
      <p:sp>
        <p:nvSpPr>
          <p:cNvPr id="400402" name="Text Box 18"/>
          <p:cNvSpPr txBox="1">
            <a:spLocks noChangeArrowheads="1"/>
          </p:cNvSpPr>
          <p:nvPr/>
        </p:nvSpPr>
        <p:spPr bwMode="auto">
          <a:xfrm>
            <a:off x="8029575" y="3357563"/>
            <a:ext cx="576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en-US" altLang="zh-CN" sz="2000" b="1">
                <a:solidFill>
                  <a:srgbClr val="FF0000"/>
                </a:solidFill>
              </a:rPr>
              <a:t>M1</a:t>
            </a:r>
          </a:p>
        </p:txBody>
      </p:sp>
      <p:sp>
        <p:nvSpPr>
          <p:cNvPr id="400403" name="Text Box 19"/>
          <p:cNvSpPr txBox="1">
            <a:spLocks noChangeArrowheads="1"/>
          </p:cNvSpPr>
          <p:nvPr/>
        </p:nvSpPr>
        <p:spPr bwMode="auto">
          <a:xfrm>
            <a:off x="8316913" y="5014913"/>
            <a:ext cx="576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en-US" altLang="zh-CN" sz="2000" b="1">
                <a:solidFill>
                  <a:srgbClr val="FF0000"/>
                </a:solidFill>
              </a:rPr>
              <a:t>M2</a:t>
            </a:r>
          </a:p>
        </p:txBody>
      </p:sp>
      <p:sp>
        <p:nvSpPr>
          <p:cNvPr id="400404" name="Text Box 20"/>
          <p:cNvSpPr txBox="1">
            <a:spLocks noChangeArrowheads="1"/>
          </p:cNvSpPr>
          <p:nvPr/>
        </p:nvSpPr>
        <p:spPr bwMode="auto">
          <a:xfrm>
            <a:off x="6516688" y="4872038"/>
            <a:ext cx="576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en-US" altLang="zh-CN" sz="2000" b="1">
                <a:solidFill>
                  <a:srgbClr val="FF0000"/>
                </a:solidFill>
              </a:rPr>
              <a:t>M3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00387"/>
                                        </p:tgtEl>
                                        <p:attrNameLst>
                                          <p:attrName>style.visibility</p:attrName>
                                        </p:attrNameLst>
                                      </p:cBhvr>
                                      <p:to>
                                        <p:strVal val="visible"/>
                                      </p:to>
                                    </p:set>
                                    <p:anim to="" calcmode="lin" valueType="num">
                                      <p:cBhvr>
                                        <p:cTn id="7" dur="1" fill="hold"/>
                                        <p:tgtEl>
                                          <p:spTgt spid="400387"/>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400391"/>
                                        </p:tgtEl>
                                        <p:attrNameLst>
                                          <p:attrName>style.visibility</p:attrName>
                                        </p:attrNameLst>
                                      </p:cBhvr>
                                      <p:to>
                                        <p:strVal val="visible"/>
                                      </p:to>
                                    </p:set>
                                    <p:anim to="" calcmode="lin" valueType="num">
                                      <p:cBhvr>
                                        <p:cTn id="10" dur="1" fill="hold"/>
                                        <p:tgtEl>
                                          <p:spTgt spid="400391"/>
                                        </p:tgtEl>
                                        <p:attrNameLst>
                                          <p:attrName/>
                                        </p:attrNameLst>
                                      </p:cBhvr>
                                    </p:anim>
                                  </p:childTnLst>
                                </p:cTn>
                              </p:par>
                            </p:childTnLst>
                          </p:cTn>
                        </p:par>
                        <p:par>
                          <p:cTn id="11" fill="hold" nodeType="afterGroup">
                            <p:stCondLst>
                              <p:cond delay="0"/>
                            </p:stCondLst>
                            <p:childTnLst>
                              <p:par>
                                <p:cTn id="12" presetID="24" presetClass="entr" presetSubtype="0" fill="hold" grpId="0" nodeType="afterEffect">
                                  <p:stCondLst>
                                    <p:cond delay="0"/>
                                  </p:stCondLst>
                                  <p:childTnLst>
                                    <p:set>
                                      <p:cBhvr>
                                        <p:cTn id="13" dur="1" fill="hold">
                                          <p:stCondLst>
                                            <p:cond delay="0"/>
                                          </p:stCondLst>
                                        </p:cTn>
                                        <p:tgtEl>
                                          <p:spTgt spid="400394"/>
                                        </p:tgtEl>
                                        <p:attrNameLst>
                                          <p:attrName>style.visibility</p:attrName>
                                        </p:attrNameLst>
                                      </p:cBhvr>
                                      <p:to>
                                        <p:strVal val="visible"/>
                                      </p:to>
                                    </p:set>
                                    <p:anim to="" calcmode="lin" valueType="num">
                                      <p:cBhvr>
                                        <p:cTn id="14" dur="1" fill="hold"/>
                                        <p:tgtEl>
                                          <p:spTgt spid="400394"/>
                                        </p:tgtEl>
                                        <p:attrNameLst>
                                          <p:attrName/>
                                        </p:attrNameLst>
                                      </p:cBhvr>
                                    </p:anim>
                                  </p:childTnLst>
                                </p:cTn>
                              </p:par>
                            </p:childTnLst>
                          </p:cTn>
                        </p:par>
                        <p:par>
                          <p:cTn id="15" fill="hold" nodeType="afterGroup">
                            <p:stCondLst>
                              <p:cond delay="0"/>
                            </p:stCondLst>
                            <p:childTnLst>
                              <p:par>
                                <p:cTn id="16" presetID="24" presetClass="entr" presetSubtype="0" fill="hold" grpId="0" nodeType="afterEffect">
                                  <p:stCondLst>
                                    <p:cond delay="0"/>
                                  </p:stCondLst>
                                  <p:childTnLst>
                                    <p:set>
                                      <p:cBhvr>
                                        <p:cTn id="17" dur="1" fill="hold">
                                          <p:stCondLst>
                                            <p:cond delay="0"/>
                                          </p:stCondLst>
                                        </p:cTn>
                                        <p:tgtEl>
                                          <p:spTgt spid="400395"/>
                                        </p:tgtEl>
                                        <p:attrNameLst>
                                          <p:attrName>style.visibility</p:attrName>
                                        </p:attrNameLst>
                                      </p:cBhvr>
                                      <p:to>
                                        <p:strVal val="visible"/>
                                      </p:to>
                                    </p:set>
                                    <p:anim to="" calcmode="lin" valueType="num">
                                      <p:cBhvr>
                                        <p:cTn id="18" dur="1" fill="hold"/>
                                        <p:tgtEl>
                                          <p:spTgt spid="400395"/>
                                        </p:tgtEl>
                                        <p:attrNameLst>
                                          <p:attrName/>
                                        </p:attrNameLst>
                                      </p:cBhvr>
                                    </p:anim>
                                  </p:childTnLst>
                                </p:cTn>
                              </p:par>
                            </p:childTnLst>
                          </p:cTn>
                        </p:par>
                        <p:par>
                          <p:cTn id="19" fill="hold" nodeType="afterGroup">
                            <p:stCondLst>
                              <p:cond delay="0"/>
                            </p:stCondLst>
                            <p:childTnLst>
                              <p:par>
                                <p:cTn id="20" presetID="24" presetClass="entr" presetSubtype="0" fill="hold" grpId="0" nodeType="afterEffect">
                                  <p:stCondLst>
                                    <p:cond delay="0"/>
                                  </p:stCondLst>
                                  <p:childTnLst>
                                    <p:set>
                                      <p:cBhvr>
                                        <p:cTn id="21" dur="1" fill="hold">
                                          <p:stCondLst>
                                            <p:cond delay="0"/>
                                          </p:stCondLst>
                                        </p:cTn>
                                        <p:tgtEl>
                                          <p:spTgt spid="400396"/>
                                        </p:tgtEl>
                                        <p:attrNameLst>
                                          <p:attrName>style.visibility</p:attrName>
                                        </p:attrNameLst>
                                      </p:cBhvr>
                                      <p:to>
                                        <p:strVal val="visible"/>
                                      </p:to>
                                    </p:set>
                                    <p:anim to="" calcmode="lin" valueType="num">
                                      <p:cBhvr>
                                        <p:cTn id="22" dur="1" fill="hold"/>
                                        <p:tgtEl>
                                          <p:spTgt spid="400396"/>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400388"/>
                                        </p:tgtEl>
                                        <p:attrNameLst>
                                          <p:attrName>style.visibility</p:attrName>
                                        </p:attrNameLst>
                                      </p:cBhvr>
                                      <p:to>
                                        <p:strVal val="visible"/>
                                      </p:to>
                                    </p:set>
                                    <p:anim to="" calcmode="lin" valueType="num">
                                      <p:cBhvr>
                                        <p:cTn id="27" dur="1" fill="hold"/>
                                        <p:tgtEl>
                                          <p:spTgt spid="400388"/>
                                        </p:tgtEl>
                                        <p:attrNameLst>
                                          <p:attrName/>
                                        </p:attrNameLst>
                                      </p:cBhvr>
                                    </p:anim>
                                  </p:childTnLst>
                                </p:cTn>
                              </p:par>
                              <p:par>
                                <p:cTn id="28" presetID="24" presetClass="entr" presetSubtype="0" fill="hold" grpId="0" nodeType="withEffect">
                                  <p:stCondLst>
                                    <p:cond delay="0"/>
                                  </p:stCondLst>
                                  <p:childTnLst>
                                    <p:set>
                                      <p:cBhvr>
                                        <p:cTn id="29" dur="1" fill="hold">
                                          <p:stCondLst>
                                            <p:cond delay="0"/>
                                          </p:stCondLst>
                                        </p:cTn>
                                        <p:tgtEl>
                                          <p:spTgt spid="400392"/>
                                        </p:tgtEl>
                                        <p:attrNameLst>
                                          <p:attrName>style.visibility</p:attrName>
                                        </p:attrNameLst>
                                      </p:cBhvr>
                                      <p:to>
                                        <p:strVal val="visible"/>
                                      </p:to>
                                    </p:set>
                                    <p:anim to="" calcmode="lin" valueType="num">
                                      <p:cBhvr>
                                        <p:cTn id="30" dur="1" fill="hold"/>
                                        <p:tgtEl>
                                          <p:spTgt spid="400392"/>
                                        </p:tgtEl>
                                        <p:attrNameLst>
                                          <p:attrName/>
                                        </p:attrNameLst>
                                      </p:cBhvr>
                                    </p:anim>
                                  </p:childTnLst>
                                </p:cTn>
                              </p:par>
                            </p:childTnLst>
                          </p:cTn>
                        </p:par>
                        <p:par>
                          <p:cTn id="31" fill="hold" nodeType="afterGroup">
                            <p:stCondLst>
                              <p:cond delay="0"/>
                            </p:stCondLst>
                            <p:childTnLst>
                              <p:par>
                                <p:cTn id="32" presetID="24" presetClass="entr" presetSubtype="0" fill="hold" grpId="0" nodeType="afterEffect">
                                  <p:stCondLst>
                                    <p:cond delay="0"/>
                                  </p:stCondLst>
                                  <p:childTnLst>
                                    <p:set>
                                      <p:cBhvr>
                                        <p:cTn id="33" dur="1" fill="hold">
                                          <p:stCondLst>
                                            <p:cond delay="0"/>
                                          </p:stCondLst>
                                        </p:cTn>
                                        <p:tgtEl>
                                          <p:spTgt spid="400397"/>
                                        </p:tgtEl>
                                        <p:attrNameLst>
                                          <p:attrName>style.visibility</p:attrName>
                                        </p:attrNameLst>
                                      </p:cBhvr>
                                      <p:to>
                                        <p:strVal val="visible"/>
                                      </p:to>
                                    </p:set>
                                    <p:anim to="" calcmode="lin" valueType="num">
                                      <p:cBhvr>
                                        <p:cTn id="34" dur="1" fill="hold"/>
                                        <p:tgtEl>
                                          <p:spTgt spid="400397"/>
                                        </p:tgtEl>
                                        <p:attrNameLst>
                                          <p:attrName/>
                                        </p:attrNameLst>
                                      </p:cBhvr>
                                    </p:anim>
                                  </p:childTnLst>
                                </p:cTn>
                              </p:par>
                            </p:childTnLst>
                          </p:cTn>
                        </p:par>
                        <p:par>
                          <p:cTn id="35" fill="hold" nodeType="afterGroup">
                            <p:stCondLst>
                              <p:cond delay="0"/>
                            </p:stCondLst>
                            <p:childTnLst>
                              <p:par>
                                <p:cTn id="36" presetID="24" presetClass="entr" presetSubtype="0" fill="hold" grpId="0" nodeType="afterEffect">
                                  <p:stCondLst>
                                    <p:cond delay="0"/>
                                  </p:stCondLst>
                                  <p:childTnLst>
                                    <p:set>
                                      <p:cBhvr>
                                        <p:cTn id="37" dur="1" fill="hold">
                                          <p:stCondLst>
                                            <p:cond delay="0"/>
                                          </p:stCondLst>
                                        </p:cTn>
                                        <p:tgtEl>
                                          <p:spTgt spid="400398"/>
                                        </p:tgtEl>
                                        <p:attrNameLst>
                                          <p:attrName>style.visibility</p:attrName>
                                        </p:attrNameLst>
                                      </p:cBhvr>
                                      <p:to>
                                        <p:strVal val="visible"/>
                                      </p:to>
                                    </p:set>
                                    <p:anim to="" calcmode="lin" valueType="num">
                                      <p:cBhvr>
                                        <p:cTn id="38" dur="1" fill="hold"/>
                                        <p:tgtEl>
                                          <p:spTgt spid="400398"/>
                                        </p:tgtEl>
                                        <p:attrNameLst>
                                          <p:attrName/>
                                        </p:attrNameLst>
                                      </p:cBhvr>
                                    </p:anim>
                                  </p:childTnLst>
                                </p:cTn>
                              </p:par>
                            </p:childTnLst>
                          </p:cTn>
                        </p:par>
                        <p:par>
                          <p:cTn id="39" fill="hold" nodeType="afterGroup">
                            <p:stCondLst>
                              <p:cond delay="0"/>
                            </p:stCondLst>
                            <p:childTnLst>
                              <p:par>
                                <p:cTn id="40" presetID="24" presetClass="entr" presetSubtype="0" fill="hold" grpId="0" nodeType="afterEffect">
                                  <p:stCondLst>
                                    <p:cond delay="0"/>
                                  </p:stCondLst>
                                  <p:childTnLst>
                                    <p:set>
                                      <p:cBhvr>
                                        <p:cTn id="41" dur="1" fill="hold">
                                          <p:stCondLst>
                                            <p:cond delay="0"/>
                                          </p:stCondLst>
                                        </p:cTn>
                                        <p:tgtEl>
                                          <p:spTgt spid="400400"/>
                                        </p:tgtEl>
                                        <p:attrNameLst>
                                          <p:attrName>style.visibility</p:attrName>
                                        </p:attrNameLst>
                                      </p:cBhvr>
                                      <p:to>
                                        <p:strVal val="visible"/>
                                      </p:to>
                                    </p:set>
                                    <p:anim to="" calcmode="lin" valueType="num">
                                      <p:cBhvr>
                                        <p:cTn id="42" dur="1" fill="hold"/>
                                        <p:tgtEl>
                                          <p:spTgt spid="400400"/>
                                        </p:tgtEl>
                                        <p:attrNameLst>
                                          <p:attrName/>
                                        </p:attrNameLst>
                                      </p:cBhvr>
                                    </p:anim>
                                  </p:childTnLst>
                                </p:cTn>
                              </p:par>
                            </p:childTnLst>
                          </p:cTn>
                        </p:par>
                        <p:par>
                          <p:cTn id="43" fill="hold" nodeType="afterGroup">
                            <p:stCondLst>
                              <p:cond delay="0"/>
                            </p:stCondLst>
                            <p:childTnLst>
                              <p:par>
                                <p:cTn id="44" presetID="24" presetClass="entr" presetSubtype="0" fill="hold" grpId="0" nodeType="afterEffect">
                                  <p:stCondLst>
                                    <p:cond delay="0"/>
                                  </p:stCondLst>
                                  <p:childTnLst>
                                    <p:set>
                                      <p:cBhvr>
                                        <p:cTn id="45" dur="1" fill="hold">
                                          <p:stCondLst>
                                            <p:cond delay="0"/>
                                          </p:stCondLst>
                                        </p:cTn>
                                        <p:tgtEl>
                                          <p:spTgt spid="400399"/>
                                        </p:tgtEl>
                                        <p:attrNameLst>
                                          <p:attrName>style.visibility</p:attrName>
                                        </p:attrNameLst>
                                      </p:cBhvr>
                                      <p:to>
                                        <p:strVal val="visible"/>
                                      </p:to>
                                    </p:set>
                                    <p:anim to="" calcmode="lin" valueType="num">
                                      <p:cBhvr>
                                        <p:cTn id="46" dur="1" fill="hold"/>
                                        <p:tgtEl>
                                          <p:spTgt spid="400399"/>
                                        </p:tgtEl>
                                        <p:attrNameLst>
                                          <p:attrName/>
                                        </p:attrNameLst>
                                      </p:cBhvr>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4" presetClass="entr" presetSubtype="0" fill="hold" nodeType="clickEffect">
                                  <p:stCondLst>
                                    <p:cond delay="0"/>
                                  </p:stCondLst>
                                  <p:childTnLst>
                                    <p:set>
                                      <p:cBhvr>
                                        <p:cTn id="50" dur="1" fill="hold">
                                          <p:stCondLst>
                                            <p:cond delay="0"/>
                                          </p:stCondLst>
                                        </p:cTn>
                                        <p:tgtEl>
                                          <p:spTgt spid="400389"/>
                                        </p:tgtEl>
                                        <p:attrNameLst>
                                          <p:attrName>style.visibility</p:attrName>
                                        </p:attrNameLst>
                                      </p:cBhvr>
                                      <p:to>
                                        <p:strVal val="visible"/>
                                      </p:to>
                                    </p:set>
                                    <p:anim to="" calcmode="lin" valueType="num">
                                      <p:cBhvr>
                                        <p:cTn id="51" dur="1" fill="hold"/>
                                        <p:tgtEl>
                                          <p:spTgt spid="400389"/>
                                        </p:tgtEl>
                                        <p:attrNameLst>
                                          <p:attrName/>
                                        </p:attrNameLst>
                                      </p:cBhvr>
                                    </p:anim>
                                  </p:childTnLst>
                                </p:cTn>
                              </p:par>
                              <p:par>
                                <p:cTn id="52" presetID="24" presetClass="entr" presetSubtype="0" fill="hold" grpId="0" nodeType="withEffect">
                                  <p:stCondLst>
                                    <p:cond delay="0"/>
                                  </p:stCondLst>
                                  <p:childTnLst>
                                    <p:set>
                                      <p:cBhvr>
                                        <p:cTn id="53" dur="1" fill="hold">
                                          <p:stCondLst>
                                            <p:cond delay="0"/>
                                          </p:stCondLst>
                                        </p:cTn>
                                        <p:tgtEl>
                                          <p:spTgt spid="400390"/>
                                        </p:tgtEl>
                                        <p:attrNameLst>
                                          <p:attrName>style.visibility</p:attrName>
                                        </p:attrNameLst>
                                      </p:cBhvr>
                                      <p:to>
                                        <p:strVal val="visible"/>
                                      </p:to>
                                    </p:set>
                                    <p:anim to="" calcmode="lin" valueType="num">
                                      <p:cBhvr>
                                        <p:cTn id="54" dur="1" fill="hold"/>
                                        <p:tgtEl>
                                          <p:spTgt spid="400390"/>
                                        </p:tgtEl>
                                        <p:attrNameLst>
                                          <p:attrName/>
                                        </p:attrNameLst>
                                      </p:cBhvr>
                                    </p:anim>
                                  </p:childTnLst>
                                </p:cTn>
                              </p:par>
                            </p:childTnLst>
                          </p:cTn>
                        </p:par>
                        <p:par>
                          <p:cTn id="55" fill="hold" nodeType="afterGroup">
                            <p:stCondLst>
                              <p:cond delay="0"/>
                            </p:stCondLst>
                            <p:childTnLst>
                              <p:par>
                                <p:cTn id="56" presetID="24" presetClass="entr" presetSubtype="0" fill="hold" grpId="0" nodeType="afterEffect">
                                  <p:stCondLst>
                                    <p:cond delay="0"/>
                                  </p:stCondLst>
                                  <p:childTnLst>
                                    <p:set>
                                      <p:cBhvr>
                                        <p:cTn id="57" dur="1" fill="hold">
                                          <p:stCondLst>
                                            <p:cond delay="0"/>
                                          </p:stCondLst>
                                        </p:cTn>
                                        <p:tgtEl>
                                          <p:spTgt spid="400401"/>
                                        </p:tgtEl>
                                        <p:attrNameLst>
                                          <p:attrName>style.visibility</p:attrName>
                                        </p:attrNameLst>
                                      </p:cBhvr>
                                      <p:to>
                                        <p:strVal val="visible"/>
                                      </p:to>
                                    </p:set>
                                    <p:anim to="" calcmode="lin" valueType="num">
                                      <p:cBhvr>
                                        <p:cTn id="58" dur="1" fill="hold"/>
                                        <p:tgtEl>
                                          <p:spTgt spid="400401"/>
                                        </p:tgtEl>
                                        <p:attrNameLst>
                                          <p:attrName/>
                                        </p:attrNameLst>
                                      </p:cBhvr>
                                    </p:anim>
                                  </p:childTnLst>
                                </p:cTn>
                              </p:par>
                            </p:childTnLst>
                          </p:cTn>
                        </p:par>
                        <p:par>
                          <p:cTn id="59" fill="hold" nodeType="afterGroup">
                            <p:stCondLst>
                              <p:cond delay="0"/>
                            </p:stCondLst>
                            <p:childTnLst>
                              <p:par>
                                <p:cTn id="60" presetID="24" presetClass="entr" presetSubtype="0" fill="hold" grpId="0" nodeType="afterEffect">
                                  <p:stCondLst>
                                    <p:cond delay="0"/>
                                  </p:stCondLst>
                                  <p:childTnLst>
                                    <p:set>
                                      <p:cBhvr>
                                        <p:cTn id="61" dur="1" fill="hold">
                                          <p:stCondLst>
                                            <p:cond delay="0"/>
                                          </p:stCondLst>
                                        </p:cTn>
                                        <p:tgtEl>
                                          <p:spTgt spid="400402"/>
                                        </p:tgtEl>
                                        <p:attrNameLst>
                                          <p:attrName>style.visibility</p:attrName>
                                        </p:attrNameLst>
                                      </p:cBhvr>
                                      <p:to>
                                        <p:strVal val="visible"/>
                                      </p:to>
                                    </p:set>
                                    <p:anim to="" calcmode="lin" valueType="num">
                                      <p:cBhvr>
                                        <p:cTn id="62" dur="1" fill="hold"/>
                                        <p:tgtEl>
                                          <p:spTgt spid="400402"/>
                                        </p:tgtEl>
                                        <p:attrNameLst>
                                          <p:attrName/>
                                        </p:attrNameLst>
                                      </p:cBhvr>
                                    </p:anim>
                                  </p:childTnLst>
                                </p:cTn>
                              </p:par>
                            </p:childTnLst>
                          </p:cTn>
                        </p:par>
                        <p:par>
                          <p:cTn id="63" fill="hold" nodeType="afterGroup">
                            <p:stCondLst>
                              <p:cond delay="0"/>
                            </p:stCondLst>
                            <p:childTnLst>
                              <p:par>
                                <p:cTn id="64" presetID="24" presetClass="entr" presetSubtype="0" fill="hold" grpId="0" nodeType="afterEffect">
                                  <p:stCondLst>
                                    <p:cond delay="0"/>
                                  </p:stCondLst>
                                  <p:childTnLst>
                                    <p:set>
                                      <p:cBhvr>
                                        <p:cTn id="65" dur="1" fill="hold">
                                          <p:stCondLst>
                                            <p:cond delay="0"/>
                                          </p:stCondLst>
                                        </p:cTn>
                                        <p:tgtEl>
                                          <p:spTgt spid="400404"/>
                                        </p:tgtEl>
                                        <p:attrNameLst>
                                          <p:attrName>style.visibility</p:attrName>
                                        </p:attrNameLst>
                                      </p:cBhvr>
                                      <p:to>
                                        <p:strVal val="visible"/>
                                      </p:to>
                                    </p:set>
                                    <p:anim to="" calcmode="lin" valueType="num">
                                      <p:cBhvr>
                                        <p:cTn id="66" dur="1" fill="hold"/>
                                        <p:tgtEl>
                                          <p:spTgt spid="400404"/>
                                        </p:tgtEl>
                                        <p:attrNameLst>
                                          <p:attrName/>
                                        </p:attrNameLst>
                                      </p:cBhvr>
                                    </p:anim>
                                  </p:childTnLst>
                                </p:cTn>
                              </p:par>
                            </p:childTnLst>
                          </p:cTn>
                        </p:par>
                        <p:par>
                          <p:cTn id="67" fill="hold" nodeType="afterGroup">
                            <p:stCondLst>
                              <p:cond delay="0"/>
                            </p:stCondLst>
                            <p:childTnLst>
                              <p:par>
                                <p:cTn id="68" presetID="24" presetClass="entr" presetSubtype="0" fill="hold" grpId="0" nodeType="afterEffect">
                                  <p:stCondLst>
                                    <p:cond delay="0"/>
                                  </p:stCondLst>
                                  <p:childTnLst>
                                    <p:set>
                                      <p:cBhvr>
                                        <p:cTn id="69" dur="1" fill="hold">
                                          <p:stCondLst>
                                            <p:cond delay="0"/>
                                          </p:stCondLst>
                                        </p:cTn>
                                        <p:tgtEl>
                                          <p:spTgt spid="400403"/>
                                        </p:tgtEl>
                                        <p:attrNameLst>
                                          <p:attrName>style.visibility</p:attrName>
                                        </p:attrNameLst>
                                      </p:cBhvr>
                                      <p:to>
                                        <p:strVal val="visible"/>
                                      </p:to>
                                    </p:set>
                                    <p:anim to="" calcmode="lin" valueType="num">
                                      <p:cBhvr>
                                        <p:cTn id="70" dur="1" fill="hold"/>
                                        <p:tgtEl>
                                          <p:spTgt spid="4004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90" grpId="0"/>
      <p:bldP spid="400391" grpId="0"/>
      <p:bldP spid="400392" grpId="0"/>
      <p:bldP spid="400394" grpId="0"/>
      <p:bldP spid="400395" grpId="0"/>
      <p:bldP spid="400396" grpId="0"/>
      <p:bldP spid="400397" grpId="0"/>
      <p:bldP spid="400398" grpId="0"/>
      <p:bldP spid="400399" grpId="0"/>
      <p:bldP spid="400400" grpId="0"/>
      <p:bldP spid="400401" grpId="0"/>
      <p:bldP spid="400402" grpId="0"/>
      <p:bldP spid="400403" grpId="0"/>
      <p:bldP spid="40040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D1339524-BCAF-4D4A-B9C6-9367584580F4}" type="slidenum">
              <a:rPr lang="en-US" altLang="zh-CN" sz="1000">
                <a:solidFill>
                  <a:schemeClr val="bg1"/>
                </a:solidFill>
                <a:latin typeface="Verdana" panose="020B0604030504040204" pitchFamily="34" charset="0"/>
                <a:ea typeface="宋体" panose="02010600030101010101" pitchFamily="2" charset="-122"/>
              </a:rPr>
              <a:pPr/>
              <a:t>16</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06499" name="Rectangle 2"/>
          <p:cNvSpPr>
            <a:spLocks noChangeArrowheads="1"/>
          </p:cNvSpPr>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sz="3200" b="1">
                <a:solidFill>
                  <a:schemeClr val="bg1"/>
                </a:solidFill>
                <a:latin typeface="黑体" panose="02010609060101010101" pitchFamily="49" charset="-122"/>
              </a:rPr>
              <a:t>三、硬布线控制器的时序系统</a:t>
            </a:r>
          </a:p>
        </p:txBody>
      </p:sp>
      <p:graphicFrame>
        <p:nvGraphicFramePr>
          <p:cNvPr id="401468" name="Group 60"/>
          <p:cNvGraphicFramePr>
            <a:graphicFrameLocks noGrp="1"/>
          </p:cNvGraphicFramePr>
          <p:nvPr/>
        </p:nvGraphicFramePr>
        <p:xfrm>
          <a:off x="1476375" y="2662238"/>
          <a:ext cx="5688013" cy="2789238"/>
        </p:xfrm>
        <a:graphic>
          <a:graphicData uri="http://schemas.openxmlformats.org/drawingml/2006/table">
            <a:tbl>
              <a:tblPr/>
              <a:tblGrid>
                <a:gridCol w="1420813"/>
                <a:gridCol w="1420812"/>
                <a:gridCol w="1423988"/>
                <a:gridCol w="1422400"/>
              </a:tblGrid>
              <a:tr h="457200">
                <a:tc gridSpan="2">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指令</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hMerge="1">
                  <a:txBody>
                    <a:bodyPr/>
                    <a:lstStyle/>
                    <a:p>
                      <a:endParaRPr lang="zh-CN" altLang="en-US"/>
                    </a:p>
                  </a:txBody>
                  <a:tcPr/>
                </a:tc>
                <a:tc gridSpan="2">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指令</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B</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hMerge="1">
                  <a:txBody>
                    <a:bodyPr/>
                    <a:lstStyle/>
                    <a:p>
                      <a:endParaRPr lang="zh-CN" altLang="en-US"/>
                    </a:p>
                  </a:txBody>
                  <a:tcPr/>
                </a:tc>
              </a:tr>
              <a:tr h="479425">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Q</a:t>
                      </a:r>
                      <a:r>
                        <a:rPr kumimoji="0" lang="en-US" altLang="zh-CN" sz="24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      </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Q</a:t>
                      </a:r>
                      <a:r>
                        <a:rPr kumimoji="0" lang="en-US" altLang="zh-CN" sz="24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Q’</a:t>
                      </a:r>
                      <a:r>
                        <a:rPr kumimoji="0" lang="en-US" altLang="zh-CN" sz="24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     </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Q’</a:t>
                      </a:r>
                      <a:r>
                        <a:rPr kumimoji="0" lang="en-US" altLang="zh-CN" sz="24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Q</a:t>
                      </a:r>
                      <a:r>
                        <a:rPr kumimoji="0" lang="en-US" altLang="zh-CN" sz="24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      </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Q</a:t>
                      </a:r>
                      <a:r>
                        <a:rPr kumimoji="0" lang="en-US" altLang="zh-CN" sz="24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Q’</a:t>
                      </a:r>
                      <a:r>
                        <a:rPr kumimoji="0" lang="en-US" altLang="zh-CN" sz="24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     </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Q’</a:t>
                      </a:r>
                      <a:r>
                        <a:rPr kumimoji="0" lang="en-US" altLang="zh-CN" sz="24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457200">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0     0</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0     0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0     1</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457200">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0     1</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1     1</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481013">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1     1</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0     0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1     0</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457200">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1     0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0     0</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DCE"/>
                    </a:solidFill>
                  </a:tcPr>
                </a:tc>
              </a:tr>
            </a:tbl>
          </a:graphicData>
        </a:graphic>
      </p:graphicFrame>
      <p:sp>
        <p:nvSpPr>
          <p:cNvPr id="106535" name="Rectangle 39"/>
          <p:cNvSpPr>
            <a:spLocks noGrp="1" noChangeArrowheads="1"/>
          </p:cNvSpPr>
          <p:nvPr>
            <p:ph type="body" idx="1"/>
          </p:nvPr>
        </p:nvSpPr>
        <p:spPr>
          <a:xfrm>
            <a:off x="827088" y="981075"/>
            <a:ext cx="7200900" cy="1511300"/>
          </a:xfrm>
        </p:spPr>
        <p:txBody>
          <a:bodyPr/>
          <a:lstStyle/>
          <a:p>
            <a:pPr eaLnBrk="1" hangingPunct="1">
              <a:lnSpc>
                <a:spcPct val="110000"/>
              </a:lnSpc>
            </a:pPr>
            <a:r>
              <a:rPr lang="en-US" altLang="zh-CN" dirty="0" smtClean="0">
                <a:latin typeface="Arial" panose="020B0604020202020204" pitchFamily="34" charset="0"/>
              </a:rPr>
              <a:t>2</a:t>
            </a:r>
            <a:r>
              <a:rPr lang="zh-CN" altLang="en-US" dirty="0" smtClean="0">
                <a:latin typeface="Arial" panose="020B0604020202020204" pitchFamily="34" charset="0"/>
              </a:rPr>
              <a:t>位计数器的</a:t>
            </a:r>
            <a:r>
              <a:rPr lang="zh-CN" altLang="en-US" dirty="0" smtClean="0">
                <a:solidFill>
                  <a:srgbClr val="FF0000"/>
                </a:solidFill>
                <a:latin typeface="Arial" panose="020B0604020202020204" pitchFamily="34" charset="0"/>
              </a:rPr>
              <a:t>状态转移表</a:t>
            </a:r>
            <a:r>
              <a:rPr lang="zh-CN" altLang="en-US" dirty="0" smtClean="0">
                <a:latin typeface="Arial" panose="020B0604020202020204" pitchFamily="34" charset="0"/>
              </a:rPr>
              <a:t>：</a:t>
            </a:r>
          </a:p>
          <a:p>
            <a:pPr lvl="1" eaLnBrk="1" hangingPunct="1">
              <a:lnSpc>
                <a:spcPct val="110000"/>
              </a:lnSpc>
            </a:pPr>
            <a:r>
              <a:rPr lang="en-US" altLang="zh-CN" b="1" dirty="0" smtClean="0">
                <a:latin typeface="Arial" panose="020B0604020202020204" pitchFamily="34" charset="0"/>
              </a:rPr>
              <a:t>Q</a:t>
            </a:r>
            <a:r>
              <a:rPr lang="en-US" altLang="zh-CN" b="1" baseline="-25000" dirty="0" smtClean="0">
                <a:latin typeface="Arial" panose="020B0604020202020204" pitchFamily="34" charset="0"/>
              </a:rPr>
              <a:t>1</a:t>
            </a:r>
            <a:r>
              <a:rPr lang="zh-CN" altLang="en-US" b="1" dirty="0" smtClean="0">
                <a:latin typeface="Arial" panose="020B0604020202020204" pitchFamily="34" charset="0"/>
              </a:rPr>
              <a:t>，</a:t>
            </a:r>
            <a:r>
              <a:rPr lang="en-US" altLang="zh-CN" b="1" dirty="0" smtClean="0">
                <a:latin typeface="Arial" panose="020B0604020202020204" pitchFamily="34" charset="0"/>
              </a:rPr>
              <a:t>Q</a:t>
            </a:r>
            <a:r>
              <a:rPr lang="en-US" altLang="zh-CN" b="1" baseline="-25000" dirty="0" smtClean="0">
                <a:latin typeface="Arial" panose="020B0604020202020204" pitchFamily="34" charset="0"/>
              </a:rPr>
              <a:t>2</a:t>
            </a:r>
            <a:r>
              <a:rPr lang="zh-CN" altLang="en-US" b="1" dirty="0" smtClean="0">
                <a:latin typeface="Arial" panose="020B0604020202020204" pitchFamily="34" charset="0"/>
              </a:rPr>
              <a:t>表示当前周期计数器状态输出</a:t>
            </a:r>
          </a:p>
          <a:p>
            <a:pPr lvl="1" eaLnBrk="1" hangingPunct="1">
              <a:lnSpc>
                <a:spcPct val="110000"/>
              </a:lnSpc>
            </a:pPr>
            <a:r>
              <a:rPr lang="en-US" altLang="zh-CN" b="1" dirty="0" smtClean="0">
                <a:latin typeface="Arial" panose="020B0604020202020204" pitchFamily="34" charset="0"/>
              </a:rPr>
              <a:t>Q’</a:t>
            </a:r>
            <a:r>
              <a:rPr lang="en-US" altLang="zh-CN" b="1" baseline="-25000" dirty="0" smtClean="0">
                <a:latin typeface="Arial" panose="020B0604020202020204" pitchFamily="34" charset="0"/>
              </a:rPr>
              <a:t>1</a:t>
            </a:r>
            <a:r>
              <a:rPr lang="zh-CN" altLang="en-US" b="1" dirty="0" smtClean="0">
                <a:latin typeface="Arial" panose="020B0604020202020204" pitchFamily="34" charset="0"/>
              </a:rPr>
              <a:t>，</a:t>
            </a:r>
            <a:r>
              <a:rPr lang="en-US" altLang="zh-CN" b="1" dirty="0" smtClean="0">
                <a:latin typeface="Arial" panose="020B0604020202020204" pitchFamily="34" charset="0"/>
              </a:rPr>
              <a:t>Q’</a:t>
            </a:r>
            <a:r>
              <a:rPr lang="en-US" altLang="zh-CN" b="1" baseline="-25000" dirty="0" smtClean="0">
                <a:latin typeface="Arial" panose="020B0604020202020204" pitchFamily="34" charset="0"/>
              </a:rPr>
              <a:t>2</a:t>
            </a:r>
            <a:r>
              <a:rPr lang="zh-CN" altLang="en-US" b="1" dirty="0" smtClean="0">
                <a:latin typeface="Arial" panose="020B0604020202020204" pitchFamily="34" charset="0"/>
              </a:rPr>
              <a:t>表示下一个周期计数器状态输出。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01468"/>
                                        </p:tgtEl>
                                        <p:attrNameLst>
                                          <p:attrName>style.visibility</p:attrName>
                                        </p:attrNameLst>
                                      </p:cBhvr>
                                      <p:to>
                                        <p:strVal val="visible"/>
                                      </p:to>
                                    </p:set>
                                    <p:anim to="" calcmode="lin" valueType="num">
                                      <p:cBhvr>
                                        <p:cTn id="7" dur="1" fill="hold"/>
                                        <p:tgtEl>
                                          <p:spTgt spid="40146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DE536157-2707-46B6-9FA2-7C58D5BD30B9}" type="slidenum">
              <a:rPr lang="en-US" altLang="zh-CN" sz="1000">
                <a:solidFill>
                  <a:schemeClr val="bg1"/>
                </a:solidFill>
                <a:latin typeface="Verdana" panose="020B0604030504040204" pitchFamily="34" charset="0"/>
                <a:ea typeface="宋体" panose="02010600030101010101" pitchFamily="2" charset="-122"/>
              </a:rPr>
              <a:pPr/>
              <a:t>17</a:t>
            </a:fld>
            <a:endParaRPr lang="en-US" altLang="zh-CN" sz="1000">
              <a:solidFill>
                <a:schemeClr val="bg1"/>
              </a:solidFill>
              <a:latin typeface="Verdana" panose="020B0604030504040204" pitchFamily="34" charset="0"/>
              <a:ea typeface="宋体" panose="02010600030101010101" pitchFamily="2" charset="-122"/>
            </a:endParaRPr>
          </a:p>
        </p:txBody>
      </p:sp>
      <p:sp>
        <p:nvSpPr>
          <p:cNvPr id="402434" name="Text Box 2"/>
          <p:cNvSpPr txBox="1">
            <a:spLocks noChangeArrowheads="1"/>
          </p:cNvSpPr>
          <p:nvPr/>
        </p:nvSpPr>
        <p:spPr bwMode="auto">
          <a:xfrm>
            <a:off x="684213" y="2997200"/>
            <a:ext cx="4608512"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lnSpc>
                <a:spcPct val="110000"/>
              </a:lnSpc>
            </a:pPr>
            <a:r>
              <a:rPr lang="zh-CN" altLang="en-US" sz="2400"/>
              <a:t>对于指令</a:t>
            </a:r>
            <a:r>
              <a:rPr lang="en-US" altLang="zh-CN" sz="2400"/>
              <a:t>B</a:t>
            </a:r>
            <a:r>
              <a:rPr lang="zh-CN" altLang="en-US" sz="2400"/>
              <a:t>，其表达式为： </a:t>
            </a:r>
          </a:p>
        </p:txBody>
      </p:sp>
      <p:graphicFrame>
        <p:nvGraphicFramePr>
          <p:cNvPr id="402435" name="Object 3"/>
          <p:cNvGraphicFramePr>
            <a:graphicFrameLocks noChangeAspect="1"/>
          </p:cNvGraphicFramePr>
          <p:nvPr/>
        </p:nvGraphicFramePr>
        <p:xfrm>
          <a:off x="4703763" y="1689100"/>
          <a:ext cx="3397250" cy="1163638"/>
        </p:xfrm>
        <a:graphic>
          <a:graphicData uri="http://schemas.openxmlformats.org/presentationml/2006/ole">
            <mc:AlternateContent xmlns:mc="http://schemas.openxmlformats.org/markup-compatibility/2006">
              <mc:Choice xmlns:v="urn:schemas-microsoft-com:vml" Requires="v">
                <p:oleObj spid="_x0000_s107564" name="公式" r:id="rId3" imgW="1548728" imgH="533169" progId="Equation.3">
                  <p:embed/>
                </p:oleObj>
              </mc:Choice>
              <mc:Fallback>
                <p:oleObj name="公式" r:id="rId3" imgW="1548728" imgH="53316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3763" y="1689100"/>
                        <a:ext cx="3397250" cy="1163638"/>
                      </a:xfrm>
                      <a:prstGeom prst="rect">
                        <a:avLst/>
                      </a:prstGeom>
                      <a:solidFill>
                        <a:srgbClr val="FEEDCE"/>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2436" name="Object 4"/>
          <p:cNvGraphicFramePr>
            <a:graphicFrameLocks noChangeAspect="1"/>
          </p:cNvGraphicFramePr>
          <p:nvPr/>
        </p:nvGraphicFramePr>
        <p:xfrm>
          <a:off x="4716463" y="2997200"/>
          <a:ext cx="3336925" cy="1131888"/>
        </p:xfrm>
        <a:graphic>
          <a:graphicData uri="http://schemas.openxmlformats.org/presentationml/2006/ole">
            <mc:AlternateContent xmlns:mc="http://schemas.openxmlformats.org/markup-compatibility/2006">
              <mc:Choice xmlns:v="urn:schemas-microsoft-com:vml" Requires="v">
                <p:oleObj spid="_x0000_s107565" name="公式" r:id="rId5" imgW="1548728" imgH="520474" progId="Equation.3">
                  <p:embed/>
                </p:oleObj>
              </mc:Choice>
              <mc:Fallback>
                <p:oleObj name="公式" r:id="rId5" imgW="1548728" imgH="520474"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2997200"/>
                        <a:ext cx="3336925" cy="1131888"/>
                      </a:xfrm>
                      <a:prstGeom prst="rect">
                        <a:avLst/>
                      </a:prstGeom>
                      <a:solidFill>
                        <a:srgbClr val="FEEDCE"/>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2437" name="Object 5"/>
          <p:cNvGraphicFramePr>
            <a:graphicFrameLocks noChangeAspect="1"/>
          </p:cNvGraphicFramePr>
          <p:nvPr/>
        </p:nvGraphicFramePr>
        <p:xfrm>
          <a:off x="5632450" y="4591050"/>
          <a:ext cx="3043238" cy="1179513"/>
        </p:xfrm>
        <a:graphic>
          <a:graphicData uri="http://schemas.openxmlformats.org/presentationml/2006/ole">
            <mc:AlternateContent xmlns:mc="http://schemas.openxmlformats.org/markup-compatibility/2006">
              <mc:Choice xmlns:v="urn:schemas-microsoft-com:vml" Requires="v">
                <p:oleObj spid="_x0000_s107566" name="公式" r:id="rId7" imgW="1358900" imgH="520700" progId="Equation.3">
                  <p:embed/>
                </p:oleObj>
              </mc:Choice>
              <mc:Fallback>
                <p:oleObj name="公式" r:id="rId7" imgW="1358900" imgH="5207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2450" y="4591050"/>
                        <a:ext cx="3043238" cy="1179513"/>
                      </a:xfrm>
                      <a:prstGeom prst="rect">
                        <a:avLst/>
                      </a:prstGeom>
                      <a:solidFill>
                        <a:srgbClr val="FEEDCE"/>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2438" name="Object 6"/>
          <p:cNvGraphicFramePr>
            <a:graphicFrameLocks noChangeAspect="1"/>
          </p:cNvGraphicFramePr>
          <p:nvPr/>
        </p:nvGraphicFramePr>
        <p:xfrm>
          <a:off x="1198563" y="4548188"/>
          <a:ext cx="2941637" cy="1138237"/>
        </p:xfrm>
        <a:graphic>
          <a:graphicData uri="http://schemas.openxmlformats.org/presentationml/2006/ole">
            <mc:AlternateContent xmlns:mc="http://schemas.openxmlformats.org/markup-compatibility/2006">
              <mc:Choice xmlns:v="urn:schemas-microsoft-com:vml" Requires="v">
                <p:oleObj spid="_x0000_s107567" name="公式" r:id="rId9" imgW="1358900" imgH="520700" progId="Equation.3">
                  <p:embed/>
                </p:oleObj>
              </mc:Choice>
              <mc:Fallback>
                <p:oleObj name="公式" r:id="rId9" imgW="1358900" imgH="5207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8563" y="4548188"/>
                        <a:ext cx="2941637" cy="1138237"/>
                      </a:xfrm>
                      <a:prstGeom prst="rect">
                        <a:avLst/>
                      </a:prstGeom>
                      <a:solidFill>
                        <a:srgbClr val="FEEDCE"/>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2439" name="Text Box 7"/>
          <p:cNvSpPr txBox="1">
            <a:spLocks noChangeArrowheads="1"/>
          </p:cNvSpPr>
          <p:nvPr/>
        </p:nvSpPr>
        <p:spPr bwMode="auto">
          <a:xfrm>
            <a:off x="1042988" y="4005263"/>
            <a:ext cx="1223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zh-CN" altLang="en-US" b="1"/>
              <a:t>所以：</a:t>
            </a:r>
          </a:p>
        </p:txBody>
      </p:sp>
      <p:sp>
        <p:nvSpPr>
          <p:cNvPr id="402440" name="AutoShape 8"/>
          <p:cNvSpPr>
            <a:spLocks noChangeArrowheads="1"/>
          </p:cNvSpPr>
          <p:nvPr/>
        </p:nvSpPr>
        <p:spPr bwMode="auto">
          <a:xfrm>
            <a:off x="4500563" y="4868863"/>
            <a:ext cx="792162" cy="288925"/>
          </a:xfrm>
          <a:prstGeom prst="rightArrow">
            <a:avLst>
              <a:gd name="adj1" fmla="val 50000"/>
              <a:gd name="adj2" fmla="val 68544"/>
            </a:avLst>
          </a:prstGeom>
          <a:gradFill rotWithShape="1">
            <a:gsLst>
              <a:gs pos="0">
                <a:srgbClr val="FFFF00"/>
              </a:gs>
              <a:gs pos="100000">
                <a:srgbClr val="7676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7530" name="Rectangle 9"/>
          <p:cNvSpPr>
            <a:spLocks noGrp="1" noChangeArrowheads="1"/>
          </p:cNvSpPr>
          <p:nvPr>
            <p:ph type="title"/>
          </p:nvPr>
        </p:nvSpPr>
        <p:spPr/>
        <p:txBody>
          <a:bodyPr/>
          <a:lstStyle/>
          <a:p>
            <a:pPr eaLnBrk="1" hangingPunct="1"/>
            <a:r>
              <a:rPr lang="zh-CN" altLang="en-US" smtClean="0"/>
              <a:t>三、硬布线控制器的时序系统</a:t>
            </a:r>
          </a:p>
        </p:txBody>
      </p:sp>
      <p:sp>
        <p:nvSpPr>
          <p:cNvPr id="107531" name="Rectangle 10"/>
          <p:cNvSpPr>
            <a:spLocks noGrp="1" noChangeArrowheads="1"/>
          </p:cNvSpPr>
          <p:nvPr>
            <p:ph type="body" idx="1"/>
          </p:nvPr>
        </p:nvSpPr>
        <p:spPr>
          <a:xfrm>
            <a:off x="684213" y="1076325"/>
            <a:ext cx="7488237" cy="1057275"/>
          </a:xfrm>
        </p:spPr>
        <p:txBody>
          <a:bodyPr/>
          <a:lstStyle/>
          <a:p>
            <a:pPr eaLnBrk="1" hangingPunct="1">
              <a:lnSpc>
                <a:spcPct val="110000"/>
              </a:lnSpc>
            </a:pPr>
            <a:r>
              <a:rPr lang="zh-CN" altLang="en-US" sz="2400" smtClean="0"/>
              <a:t>根据真值表列出计数器的输出表达式</a:t>
            </a:r>
          </a:p>
          <a:p>
            <a:pPr eaLnBrk="1" hangingPunct="1">
              <a:lnSpc>
                <a:spcPct val="110000"/>
              </a:lnSpc>
            </a:pPr>
            <a:r>
              <a:rPr lang="zh-CN" altLang="en-US" sz="2400" smtClean="0"/>
              <a:t>对于指令</a:t>
            </a:r>
            <a:r>
              <a:rPr lang="en-US" altLang="zh-CN" sz="2400" smtClean="0"/>
              <a:t>A</a:t>
            </a:r>
            <a:r>
              <a:rPr lang="zh-CN" altLang="en-US" sz="2400" smtClean="0"/>
              <a:t>，其表达式为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402435"/>
                                        </p:tgtEl>
                                        <p:attrNameLst>
                                          <p:attrName>style.visibility</p:attrName>
                                        </p:attrNameLst>
                                      </p:cBhvr>
                                      <p:to>
                                        <p:strVal val="visible"/>
                                      </p:to>
                                    </p:set>
                                    <p:anim to="" calcmode="lin" valueType="num">
                                      <p:cBhvr>
                                        <p:cTn id="7" dur="1" fill="hold"/>
                                        <p:tgtEl>
                                          <p:spTgt spid="402435"/>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02434"/>
                                        </p:tgtEl>
                                        <p:attrNameLst>
                                          <p:attrName>style.visibility</p:attrName>
                                        </p:attrNameLst>
                                      </p:cBhvr>
                                      <p:to>
                                        <p:strVal val="visible"/>
                                      </p:to>
                                    </p:set>
                                    <p:anim to="" calcmode="lin" valueType="num">
                                      <p:cBhvr>
                                        <p:cTn id="12" dur="1" fill="hold"/>
                                        <p:tgtEl>
                                          <p:spTgt spid="402434"/>
                                        </p:tgtEl>
                                        <p:attrNameLst>
                                          <p:attrName/>
                                        </p:attrNameLst>
                                      </p:cBhvr>
                                    </p:anim>
                                  </p:childTnLst>
                                </p:cTn>
                              </p:par>
                            </p:childTnLst>
                          </p:cTn>
                        </p:par>
                        <p:par>
                          <p:cTn id="13" fill="hold" nodeType="afterGroup">
                            <p:stCondLst>
                              <p:cond delay="0"/>
                            </p:stCondLst>
                            <p:childTnLst>
                              <p:par>
                                <p:cTn id="14" presetID="24" presetClass="entr" presetSubtype="0" fill="hold" nodeType="afterEffect">
                                  <p:stCondLst>
                                    <p:cond delay="0"/>
                                  </p:stCondLst>
                                  <p:childTnLst>
                                    <p:set>
                                      <p:cBhvr>
                                        <p:cTn id="15" dur="1" fill="hold">
                                          <p:stCondLst>
                                            <p:cond delay="0"/>
                                          </p:stCondLst>
                                        </p:cTn>
                                        <p:tgtEl>
                                          <p:spTgt spid="402436"/>
                                        </p:tgtEl>
                                        <p:attrNameLst>
                                          <p:attrName>style.visibility</p:attrName>
                                        </p:attrNameLst>
                                      </p:cBhvr>
                                      <p:to>
                                        <p:strVal val="visible"/>
                                      </p:to>
                                    </p:set>
                                    <p:anim to="" calcmode="lin" valueType="num">
                                      <p:cBhvr>
                                        <p:cTn id="16" dur="1" fill="hold"/>
                                        <p:tgtEl>
                                          <p:spTgt spid="402436"/>
                                        </p:tgtEl>
                                        <p:attrNameLst>
                                          <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4" presetClass="entr" presetSubtype="0" fill="hold" grpId="0" nodeType="clickEffect">
                                  <p:stCondLst>
                                    <p:cond delay="0"/>
                                  </p:stCondLst>
                                  <p:childTnLst>
                                    <p:set>
                                      <p:cBhvr>
                                        <p:cTn id="20" dur="1" fill="hold">
                                          <p:stCondLst>
                                            <p:cond delay="0"/>
                                          </p:stCondLst>
                                        </p:cTn>
                                        <p:tgtEl>
                                          <p:spTgt spid="402439"/>
                                        </p:tgtEl>
                                        <p:attrNameLst>
                                          <p:attrName>style.visibility</p:attrName>
                                        </p:attrNameLst>
                                      </p:cBhvr>
                                      <p:to>
                                        <p:strVal val="visible"/>
                                      </p:to>
                                    </p:set>
                                    <p:anim to="" calcmode="lin" valueType="num">
                                      <p:cBhvr>
                                        <p:cTn id="21" dur="1" fill="hold"/>
                                        <p:tgtEl>
                                          <p:spTgt spid="402439"/>
                                        </p:tgtEl>
                                        <p:attrNameLst>
                                          <p:attrName/>
                                        </p:attrNameLst>
                                      </p:cBhvr>
                                    </p:anim>
                                  </p:childTnLst>
                                </p:cTn>
                              </p:par>
                            </p:childTnLst>
                          </p:cTn>
                        </p:par>
                        <p:par>
                          <p:cTn id="22" fill="hold" nodeType="afterGroup">
                            <p:stCondLst>
                              <p:cond delay="0"/>
                            </p:stCondLst>
                            <p:childTnLst>
                              <p:par>
                                <p:cTn id="23" presetID="24" presetClass="entr" presetSubtype="0" fill="hold" nodeType="afterEffect">
                                  <p:stCondLst>
                                    <p:cond delay="0"/>
                                  </p:stCondLst>
                                  <p:childTnLst>
                                    <p:set>
                                      <p:cBhvr>
                                        <p:cTn id="24" dur="1" fill="hold">
                                          <p:stCondLst>
                                            <p:cond delay="0"/>
                                          </p:stCondLst>
                                        </p:cTn>
                                        <p:tgtEl>
                                          <p:spTgt spid="402438"/>
                                        </p:tgtEl>
                                        <p:attrNameLst>
                                          <p:attrName>style.visibility</p:attrName>
                                        </p:attrNameLst>
                                      </p:cBhvr>
                                      <p:to>
                                        <p:strVal val="visible"/>
                                      </p:to>
                                    </p:set>
                                    <p:anim to="" calcmode="lin" valueType="num">
                                      <p:cBhvr>
                                        <p:cTn id="25" dur="1" fill="hold"/>
                                        <p:tgtEl>
                                          <p:spTgt spid="402438"/>
                                        </p:tgtEl>
                                        <p:attrNameLst>
                                          <p:attrName/>
                                        </p:attrNameLst>
                                      </p:cBhvr>
                                    </p:anim>
                                  </p:childTnLst>
                                </p:cTn>
                              </p:par>
                            </p:childTnLst>
                          </p:cTn>
                        </p:par>
                        <p:par>
                          <p:cTn id="26" fill="hold" nodeType="afterGroup">
                            <p:stCondLst>
                              <p:cond delay="0"/>
                            </p:stCondLst>
                            <p:childTnLst>
                              <p:par>
                                <p:cTn id="27" presetID="24" presetClass="entr" presetSubtype="0" fill="hold" grpId="0" nodeType="afterEffect">
                                  <p:stCondLst>
                                    <p:cond delay="0"/>
                                  </p:stCondLst>
                                  <p:childTnLst>
                                    <p:set>
                                      <p:cBhvr>
                                        <p:cTn id="28" dur="1" fill="hold">
                                          <p:stCondLst>
                                            <p:cond delay="0"/>
                                          </p:stCondLst>
                                        </p:cTn>
                                        <p:tgtEl>
                                          <p:spTgt spid="402440"/>
                                        </p:tgtEl>
                                        <p:attrNameLst>
                                          <p:attrName>style.visibility</p:attrName>
                                        </p:attrNameLst>
                                      </p:cBhvr>
                                      <p:to>
                                        <p:strVal val="visible"/>
                                      </p:to>
                                    </p:set>
                                    <p:anim to="" calcmode="lin" valueType="num">
                                      <p:cBhvr>
                                        <p:cTn id="29" dur="1" fill="hold"/>
                                        <p:tgtEl>
                                          <p:spTgt spid="402440"/>
                                        </p:tgtEl>
                                        <p:attrNameLst>
                                          <p:attrName/>
                                        </p:attrNameLst>
                                      </p:cBhvr>
                                    </p:anim>
                                  </p:childTnLst>
                                </p:cTn>
                              </p:par>
                            </p:childTnLst>
                          </p:cTn>
                        </p:par>
                        <p:par>
                          <p:cTn id="30" fill="hold" nodeType="afterGroup">
                            <p:stCondLst>
                              <p:cond delay="0"/>
                            </p:stCondLst>
                            <p:childTnLst>
                              <p:par>
                                <p:cTn id="31" presetID="24" presetClass="entr" presetSubtype="0" fill="hold" nodeType="afterEffect">
                                  <p:stCondLst>
                                    <p:cond delay="0"/>
                                  </p:stCondLst>
                                  <p:childTnLst>
                                    <p:set>
                                      <p:cBhvr>
                                        <p:cTn id="32" dur="1" fill="hold">
                                          <p:stCondLst>
                                            <p:cond delay="0"/>
                                          </p:stCondLst>
                                        </p:cTn>
                                        <p:tgtEl>
                                          <p:spTgt spid="402437"/>
                                        </p:tgtEl>
                                        <p:attrNameLst>
                                          <p:attrName>style.visibility</p:attrName>
                                        </p:attrNameLst>
                                      </p:cBhvr>
                                      <p:to>
                                        <p:strVal val="visible"/>
                                      </p:to>
                                    </p:set>
                                    <p:anim to="" calcmode="lin" valueType="num">
                                      <p:cBhvr>
                                        <p:cTn id="33" dur="1" fill="hold"/>
                                        <p:tgtEl>
                                          <p:spTgt spid="40243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4" grpId="0"/>
      <p:bldP spid="402439" grpId="0"/>
      <p:bldP spid="4024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0C162D4F-D444-48E1-A538-ADD4C71733FB}" type="slidenum">
              <a:rPr lang="en-US" altLang="zh-CN" sz="1000">
                <a:solidFill>
                  <a:schemeClr val="bg1"/>
                </a:solidFill>
                <a:latin typeface="Verdana" panose="020B0604030504040204" pitchFamily="34" charset="0"/>
                <a:ea typeface="宋体" panose="02010600030101010101" pitchFamily="2" charset="-122"/>
              </a:rPr>
              <a:pPr/>
              <a:t>18</a:t>
            </a:fld>
            <a:endParaRPr lang="en-US" altLang="zh-CN" sz="1000">
              <a:solidFill>
                <a:schemeClr val="bg1"/>
              </a:solidFill>
              <a:latin typeface="Verdana" panose="020B0604030504040204" pitchFamily="34" charset="0"/>
              <a:ea typeface="宋体" panose="02010600030101010101" pitchFamily="2" charset="-122"/>
            </a:endParaRPr>
          </a:p>
        </p:txBody>
      </p:sp>
      <p:graphicFrame>
        <p:nvGraphicFramePr>
          <p:cNvPr id="403458" name="Object 2"/>
          <p:cNvGraphicFramePr>
            <a:graphicFrameLocks noChangeAspect="1"/>
          </p:cNvGraphicFramePr>
          <p:nvPr/>
        </p:nvGraphicFramePr>
        <p:xfrm>
          <a:off x="3563938" y="1125538"/>
          <a:ext cx="4329112" cy="5256212"/>
        </p:xfrm>
        <a:graphic>
          <a:graphicData uri="http://schemas.openxmlformats.org/presentationml/2006/ole">
            <mc:AlternateContent xmlns:mc="http://schemas.openxmlformats.org/markup-compatibility/2006">
              <mc:Choice xmlns:v="urn:schemas-microsoft-com:vml" Requires="v">
                <p:oleObj spid="_x0000_s108560" name="Visio" r:id="rId3" imgW="2752655" imgH="3343410" progId="Visio.Drawing.11">
                  <p:embed/>
                </p:oleObj>
              </mc:Choice>
              <mc:Fallback>
                <p:oleObj name="Visio" r:id="rId3" imgW="2752655" imgH="334341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1125538"/>
                        <a:ext cx="4329112" cy="5256212"/>
                      </a:xfrm>
                      <a:prstGeom prst="rect">
                        <a:avLst/>
                      </a:prstGeom>
                      <a:solidFill>
                        <a:srgbClr val="FEEDCE"/>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3459" name="Rectangle 3"/>
          <p:cNvSpPr>
            <a:spLocks noChangeArrowheads="1"/>
          </p:cNvSpPr>
          <p:nvPr/>
        </p:nvSpPr>
        <p:spPr bwMode="auto">
          <a:xfrm>
            <a:off x="7956550" y="1196975"/>
            <a:ext cx="6477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b="1">
                <a:solidFill>
                  <a:srgbClr val="FF0000"/>
                </a:solidFill>
                <a:latin typeface="黑体" panose="02010609060101010101" pitchFamily="49" charset="-122"/>
              </a:rPr>
              <a:t>两条指令的机器周期产生电路 </a:t>
            </a:r>
          </a:p>
        </p:txBody>
      </p:sp>
      <p:sp>
        <p:nvSpPr>
          <p:cNvPr id="108549" name="Rectangle 4"/>
          <p:cNvSpPr>
            <a:spLocks noGrp="1" noChangeArrowheads="1"/>
          </p:cNvSpPr>
          <p:nvPr>
            <p:ph type="title"/>
          </p:nvPr>
        </p:nvSpPr>
        <p:spPr/>
        <p:txBody>
          <a:bodyPr/>
          <a:lstStyle/>
          <a:p>
            <a:pPr eaLnBrk="1" hangingPunct="1"/>
            <a:r>
              <a:rPr lang="zh-CN" altLang="en-US" smtClean="0"/>
              <a:t>三、硬布线控制器的时序系统</a:t>
            </a:r>
          </a:p>
        </p:txBody>
      </p:sp>
      <p:sp>
        <p:nvSpPr>
          <p:cNvPr id="108550" name="Rectangle 5"/>
          <p:cNvSpPr>
            <a:spLocks noGrp="1" noChangeArrowheads="1"/>
          </p:cNvSpPr>
          <p:nvPr>
            <p:ph type="body" idx="1"/>
          </p:nvPr>
        </p:nvSpPr>
        <p:spPr>
          <a:xfrm>
            <a:off x="468313" y="1196975"/>
            <a:ext cx="2879725" cy="4368800"/>
          </a:xfrm>
        </p:spPr>
        <p:txBody>
          <a:bodyPr/>
          <a:lstStyle/>
          <a:p>
            <a:pPr eaLnBrk="1" hangingPunct="1">
              <a:lnSpc>
                <a:spcPct val="110000"/>
              </a:lnSpc>
            </a:pPr>
            <a:r>
              <a:rPr lang="zh-CN" altLang="en-US" sz="2400" smtClean="0">
                <a:latin typeface="Arial" panose="020B0604020202020204" pitchFamily="34" charset="0"/>
              </a:rPr>
              <a:t>当执行指令</a:t>
            </a:r>
            <a:r>
              <a:rPr lang="en-US" altLang="zh-CN" sz="2400" smtClean="0">
                <a:latin typeface="Arial" panose="020B0604020202020204" pitchFamily="34" charset="0"/>
              </a:rPr>
              <a:t>A</a:t>
            </a:r>
            <a:r>
              <a:rPr lang="zh-CN" altLang="en-US" sz="2400" smtClean="0">
                <a:latin typeface="Arial" panose="020B0604020202020204" pitchFamily="34" charset="0"/>
              </a:rPr>
              <a:t>时，顺序产生机器周期信号</a:t>
            </a:r>
            <a:r>
              <a:rPr lang="en-US" altLang="zh-CN" sz="2400" smtClean="0">
                <a:latin typeface="Arial" panose="020B0604020202020204" pitchFamily="34" charset="0"/>
              </a:rPr>
              <a:t>M0</a:t>
            </a:r>
            <a:r>
              <a:rPr lang="zh-CN" altLang="en-US" sz="2400" smtClean="0">
                <a:latin typeface="Arial" panose="020B0604020202020204" pitchFamily="34" charset="0"/>
              </a:rPr>
              <a:t>、</a:t>
            </a:r>
            <a:r>
              <a:rPr lang="en-US" altLang="zh-CN" sz="2400" smtClean="0">
                <a:latin typeface="Arial" panose="020B0604020202020204" pitchFamily="34" charset="0"/>
              </a:rPr>
              <a:t>M1</a:t>
            </a:r>
            <a:r>
              <a:rPr lang="zh-CN" altLang="en-US" sz="2400" smtClean="0">
                <a:latin typeface="Arial" panose="020B0604020202020204" pitchFamily="34" charset="0"/>
              </a:rPr>
              <a:t>、</a:t>
            </a:r>
            <a:r>
              <a:rPr lang="en-US" altLang="zh-CN" sz="2400" smtClean="0">
                <a:latin typeface="Arial" panose="020B0604020202020204" pitchFamily="34" charset="0"/>
              </a:rPr>
              <a:t>M2</a:t>
            </a:r>
            <a:r>
              <a:rPr lang="zh-CN" altLang="en-US" sz="2400" smtClean="0">
                <a:latin typeface="Arial" panose="020B0604020202020204" pitchFamily="34" charset="0"/>
              </a:rPr>
              <a:t>；</a:t>
            </a:r>
          </a:p>
          <a:p>
            <a:pPr eaLnBrk="1" hangingPunct="1">
              <a:lnSpc>
                <a:spcPct val="110000"/>
              </a:lnSpc>
            </a:pPr>
            <a:r>
              <a:rPr lang="zh-CN" altLang="en-US" sz="2400" smtClean="0">
                <a:latin typeface="Arial" panose="020B0604020202020204" pitchFamily="34" charset="0"/>
              </a:rPr>
              <a:t>当执行指令</a:t>
            </a:r>
            <a:r>
              <a:rPr lang="en-US" altLang="zh-CN" sz="2400" smtClean="0">
                <a:latin typeface="Arial" panose="020B0604020202020204" pitchFamily="34" charset="0"/>
              </a:rPr>
              <a:t>B</a:t>
            </a:r>
            <a:r>
              <a:rPr lang="zh-CN" altLang="en-US" sz="2400" smtClean="0">
                <a:latin typeface="Arial" panose="020B0604020202020204" pitchFamily="34" charset="0"/>
              </a:rPr>
              <a:t>时，顺序产生机器周期信号</a:t>
            </a:r>
            <a:r>
              <a:rPr lang="en-US" altLang="zh-CN" sz="2400" smtClean="0">
                <a:latin typeface="Arial" panose="020B0604020202020204" pitchFamily="34" charset="0"/>
              </a:rPr>
              <a:t>M0</a:t>
            </a:r>
            <a:r>
              <a:rPr lang="zh-CN" altLang="en-US" sz="2400" smtClean="0">
                <a:latin typeface="Arial" panose="020B0604020202020204" pitchFamily="34" charset="0"/>
              </a:rPr>
              <a:t>、</a:t>
            </a:r>
            <a:r>
              <a:rPr lang="en-US" altLang="zh-CN" sz="2400" smtClean="0">
                <a:latin typeface="Arial" panose="020B0604020202020204" pitchFamily="34" charset="0"/>
              </a:rPr>
              <a:t>M1</a:t>
            </a:r>
            <a:r>
              <a:rPr lang="zh-CN" altLang="en-US" sz="2400" smtClean="0">
                <a:latin typeface="Arial" panose="020B0604020202020204" pitchFamily="34" charset="0"/>
              </a:rPr>
              <a:t>、</a:t>
            </a:r>
            <a:r>
              <a:rPr lang="en-US" altLang="zh-CN" sz="2400" smtClean="0">
                <a:latin typeface="Arial" panose="020B0604020202020204" pitchFamily="34" charset="0"/>
              </a:rPr>
              <a:t>M2</a:t>
            </a:r>
            <a:r>
              <a:rPr lang="zh-CN" altLang="en-US" sz="2400" smtClean="0">
                <a:latin typeface="Arial" panose="020B0604020202020204" pitchFamily="34" charset="0"/>
              </a:rPr>
              <a:t>、</a:t>
            </a:r>
            <a:r>
              <a:rPr lang="en-US" altLang="zh-CN" sz="2400" smtClean="0">
                <a:latin typeface="Arial" panose="020B0604020202020204" pitchFamily="34" charset="0"/>
              </a:rPr>
              <a:t>M3</a:t>
            </a:r>
            <a:r>
              <a:rPr lang="zh-CN" altLang="en-US" sz="2400" smtClean="0">
                <a:latin typeface="Arial" panose="020B0604020202020204" pitchFamily="34" charset="0"/>
              </a:rPr>
              <a:t>。</a:t>
            </a:r>
          </a:p>
        </p:txBody>
      </p:sp>
      <p:pic>
        <p:nvPicPr>
          <p:cNvPr id="403462" name="Picture 6" descr="back11">
            <a:hlinkClick r:id="rId5" action="ppaction://hlinksldjump"/>
          </p:cNvPr>
          <p:cNvPicPr>
            <a:picLocks noChangeAspect="1" noChangeArrowheads="1"/>
          </p:cNvPicPr>
          <p:nvPr/>
        </p:nvPicPr>
        <p:blipFill>
          <a:blip r:embed="rId6">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2700338" y="60213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03458"/>
                                        </p:tgtEl>
                                        <p:attrNameLst>
                                          <p:attrName>style.visibility</p:attrName>
                                        </p:attrNameLst>
                                      </p:cBhvr>
                                      <p:to>
                                        <p:strVal val="visible"/>
                                      </p:to>
                                    </p:set>
                                    <p:anim to="" calcmode="lin" valueType="num">
                                      <p:cBhvr>
                                        <p:cTn id="7" dur="1" fill="hold"/>
                                        <p:tgtEl>
                                          <p:spTgt spid="403458"/>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403459"/>
                                        </p:tgtEl>
                                        <p:attrNameLst>
                                          <p:attrName>style.visibility</p:attrName>
                                        </p:attrNameLst>
                                      </p:cBhvr>
                                      <p:to>
                                        <p:strVal val="visible"/>
                                      </p:to>
                                    </p:set>
                                    <p:anim to="" calcmode="lin" valueType="num">
                                      <p:cBhvr>
                                        <p:cTn id="11" dur="1" fill="hold"/>
                                        <p:tgtEl>
                                          <p:spTgt spid="403459"/>
                                        </p:tgtEl>
                                        <p:attrNameLst>
                                          <p:attrName/>
                                        </p:attrNameLst>
                                      </p:cBhvr>
                                    </p:anim>
                                  </p:childTnLst>
                                </p:cTn>
                              </p:par>
                            </p:childTnLst>
                          </p:cTn>
                        </p:par>
                        <p:par>
                          <p:cTn id="12" fill="hold" nodeType="afterGroup">
                            <p:stCondLst>
                              <p:cond delay="0"/>
                            </p:stCondLst>
                            <p:childTnLst>
                              <p:par>
                                <p:cTn id="13" presetID="24" presetClass="entr" presetSubtype="0" fill="hold" nodeType="afterEffect">
                                  <p:stCondLst>
                                    <p:cond delay="0"/>
                                  </p:stCondLst>
                                  <p:childTnLst>
                                    <p:set>
                                      <p:cBhvr>
                                        <p:cTn id="14" dur="1" fill="hold">
                                          <p:stCondLst>
                                            <p:cond delay="0"/>
                                          </p:stCondLst>
                                        </p:cTn>
                                        <p:tgtEl>
                                          <p:spTgt spid="403462"/>
                                        </p:tgtEl>
                                        <p:attrNameLst>
                                          <p:attrName>style.visibility</p:attrName>
                                        </p:attrNameLst>
                                      </p:cBhvr>
                                      <p:to>
                                        <p:strVal val="visible"/>
                                      </p:to>
                                    </p:set>
                                    <p:anim to="" calcmode="lin" valueType="num">
                                      <p:cBhvr>
                                        <p:cTn id="15" dur="1" fill="hold"/>
                                        <p:tgtEl>
                                          <p:spTgt spid="40346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3" name="Rectangle 4"/>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2" name="内容占位符 1"/>
          <p:cNvSpPr>
            <a:spLocks noGrp="1"/>
          </p:cNvSpPr>
          <p:nvPr>
            <p:ph idx="1"/>
          </p:nvPr>
        </p:nvSpPr>
        <p:spPr/>
        <p:txBody>
          <a:bodyPr/>
          <a:lstStyle/>
          <a:p>
            <a:r>
              <a:rPr lang="zh-CN" altLang="en-US" dirty="0" smtClean="0">
                <a:latin typeface="Arial" panose="020B0604020202020204" pitchFamily="34" charset="0"/>
                <a:cs typeface="Arial" panose="020B0604020202020204" pitchFamily="34" charset="0"/>
              </a:rPr>
              <a:t>设计步骤：</a:t>
            </a:r>
            <a:endParaRPr lang="en-US" altLang="zh-CN"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确定</a:t>
            </a:r>
            <a:r>
              <a:rPr lang="zh-CN" altLang="en-US" dirty="0" smtClean="0">
                <a:latin typeface="Arial" panose="020B0604020202020204" pitchFamily="34" charset="0"/>
                <a:cs typeface="Arial" panose="020B0604020202020204" pitchFamily="34" charset="0"/>
              </a:rPr>
              <a:t>指令系统、分析指令功能</a:t>
            </a:r>
            <a:endParaRPr lang="en-US" altLang="zh-CN"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2.</a:t>
            </a:r>
            <a:r>
              <a:rPr lang="zh-CN" altLang="en-US" dirty="0" smtClean="0">
                <a:latin typeface="Arial" panose="020B0604020202020204" pitchFamily="34" charset="0"/>
                <a:cs typeface="Arial" panose="020B0604020202020204" pitchFamily="34" charset="0"/>
              </a:rPr>
              <a:t>确定计算机系统结构</a:t>
            </a:r>
            <a:endParaRPr lang="en-US" altLang="zh-CN"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3.</a:t>
            </a:r>
            <a:r>
              <a:rPr lang="zh-CN" altLang="en-US" dirty="0" smtClean="0">
                <a:latin typeface="Arial" panose="020B0604020202020204" pitchFamily="34" charset="0"/>
                <a:cs typeface="Arial" panose="020B0604020202020204" pitchFamily="34" charset="0"/>
              </a:rPr>
              <a:t>分析指令执行过程及发送的微操作控制信号</a:t>
            </a:r>
            <a:endParaRPr lang="en-US" altLang="zh-CN"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4.</a:t>
            </a:r>
            <a:r>
              <a:rPr lang="zh-CN" altLang="en-US" dirty="0" smtClean="0">
                <a:latin typeface="Arial" panose="020B0604020202020204" pitchFamily="34" charset="0"/>
                <a:cs typeface="Arial" panose="020B0604020202020204" pitchFamily="34" charset="0"/>
              </a:rPr>
              <a:t>综合每个微操作控制信号的逻辑函数 </a:t>
            </a:r>
          </a:p>
          <a:p>
            <a:r>
              <a:rPr lang="en-US" altLang="zh-CN" dirty="0" smtClean="0">
                <a:latin typeface="Arial" panose="020B0604020202020204" pitchFamily="34" charset="0"/>
                <a:cs typeface="Arial" panose="020B0604020202020204" pitchFamily="34" charset="0"/>
              </a:rPr>
              <a:t>5.</a:t>
            </a:r>
            <a:r>
              <a:rPr lang="zh-CN" altLang="en-US" dirty="0" smtClean="0">
                <a:latin typeface="Arial" panose="020B0604020202020204" pitchFamily="34" charset="0"/>
                <a:cs typeface="Arial" panose="020B0604020202020204" pitchFamily="34" charset="0"/>
              </a:rPr>
              <a:t>逻辑电路实现</a:t>
            </a:r>
          </a:p>
          <a:p>
            <a:endParaRPr lang="zh-CN" altLang="en-US" dirty="0" smtClean="0">
              <a:solidFill>
                <a:srgbClr val="FF0000"/>
              </a:solidFill>
              <a:latin typeface="Arial" panose="020B0604020202020204" pitchFamily="34" charset="0"/>
              <a:cs typeface="Arial" panose="020B0604020202020204" pitchFamily="34" charset="0"/>
            </a:endParaRPr>
          </a:p>
          <a:p>
            <a:endParaRPr lang="zh-CN" altLang="en-US" dirty="0">
              <a:latin typeface="Arial" panose="020B0604020202020204" pitchFamily="34" charset="0"/>
              <a:cs typeface="Arial" panose="020B0604020202020204" pitchFamily="34" charset="0"/>
            </a:endParaRPr>
          </a:p>
        </p:txBody>
      </p:sp>
      <p:sp>
        <p:nvSpPr>
          <p:cNvPr id="109570"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05FA0BB0-AE01-4220-B472-4F8DA38EC1AA}" type="slidenum">
              <a:rPr lang="en-US" altLang="zh-CN" sz="1000">
                <a:solidFill>
                  <a:schemeClr val="bg1"/>
                </a:solidFill>
                <a:latin typeface="Verdana" panose="020B0604030504040204" pitchFamily="34" charset="0"/>
                <a:ea typeface="宋体" panose="02010600030101010101" pitchFamily="2" charset="-122"/>
              </a:rPr>
              <a:pPr/>
              <a:t>19</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09571"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2"/>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763894A0-7CDA-49D8-A02F-67E50AC970AE}" type="slidenum">
              <a:rPr lang="en-US" altLang="zh-CN" sz="1000">
                <a:solidFill>
                  <a:schemeClr val="bg1"/>
                </a:solidFill>
                <a:latin typeface="Verdana" panose="020B0604030504040204" pitchFamily="34" charset="0"/>
                <a:ea typeface="宋体" panose="02010600030101010101" pitchFamily="2" charset="-122"/>
              </a:rPr>
              <a:pPr/>
              <a:t>2</a:t>
            </a:fld>
            <a:endParaRPr lang="en-US" altLang="zh-CN" sz="1000">
              <a:solidFill>
                <a:schemeClr val="bg1"/>
              </a:solidFill>
              <a:latin typeface="Verdana" panose="020B0604030504040204" pitchFamily="34" charset="0"/>
              <a:ea typeface="宋体" panose="02010600030101010101" pitchFamily="2" charset="-122"/>
            </a:endParaRPr>
          </a:p>
        </p:txBody>
      </p:sp>
      <p:sp>
        <p:nvSpPr>
          <p:cNvPr id="6147" name="Rectangle 2"/>
          <p:cNvSpPr>
            <a:spLocks noGrp="1" noChangeArrowheads="1"/>
          </p:cNvSpPr>
          <p:nvPr>
            <p:ph type="title"/>
          </p:nvPr>
        </p:nvSpPr>
        <p:spPr/>
        <p:txBody>
          <a:bodyPr/>
          <a:lstStyle/>
          <a:p>
            <a:pPr eaLnBrk="1" hangingPunct="1"/>
            <a:r>
              <a:rPr lang="zh-CN" altLang="en-US" smtClean="0"/>
              <a:t>第七章  控制器</a:t>
            </a:r>
          </a:p>
        </p:txBody>
      </p:sp>
      <p:pic>
        <p:nvPicPr>
          <p:cNvPr id="6163" name="Picture 27" descr="2">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6165850"/>
            <a:ext cx="71913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AutoShape 4"/>
          <p:cNvSpPr>
            <a:spLocks noChangeArrowheads="1"/>
          </p:cNvSpPr>
          <p:nvPr/>
        </p:nvSpPr>
        <p:spPr bwMode="gray">
          <a:xfrm>
            <a:off x="1776413" y="1381125"/>
            <a:ext cx="4740275" cy="431800"/>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zh-CN" altLang="en-US"/>
          </a:p>
        </p:txBody>
      </p:sp>
      <p:sp>
        <p:nvSpPr>
          <p:cNvPr id="40" name="AutoShape 5"/>
          <p:cNvSpPr>
            <a:spLocks noChangeArrowheads="1"/>
          </p:cNvSpPr>
          <p:nvPr/>
        </p:nvSpPr>
        <p:spPr bwMode="gray">
          <a:xfrm>
            <a:off x="1360488" y="1268413"/>
            <a:ext cx="747712" cy="647700"/>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41" name="Text Box 14"/>
          <p:cNvSpPr txBox="1">
            <a:spLocks noChangeArrowheads="1"/>
          </p:cNvSpPr>
          <p:nvPr/>
        </p:nvSpPr>
        <p:spPr bwMode="gray">
          <a:xfrm>
            <a:off x="2025650" y="1389063"/>
            <a:ext cx="434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b="1" dirty="0">
                <a:latin typeface="黑体" pitchFamily="2" charset="-122"/>
              </a:rPr>
              <a:t>  </a:t>
            </a:r>
            <a:r>
              <a:rPr lang="zh-CN" altLang="en-US" b="1" dirty="0">
                <a:latin typeface="黑体" pitchFamily="2" charset="-122"/>
              </a:rPr>
              <a:t>控制器的组成及指令的执行</a:t>
            </a:r>
          </a:p>
        </p:txBody>
      </p:sp>
      <p:sp>
        <p:nvSpPr>
          <p:cNvPr id="42" name="Text Box 15"/>
          <p:cNvSpPr txBox="1">
            <a:spLocks noChangeArrowheads="1"/>
          </p:cNvSpPr>
          <p:nvPr/>
        </p:nvSpPr>
        <p:spPr bwMode="gray">
          <a:xfrm>
            <a:off x="1392238" y="1393825"/>
            <a:ext cx="731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p>
            <a:pPr eaLnBrk="0" hangingPunct="0"/>
            <a:r>
              <a:rPr lang="en-US" altLang="zh-CN" sz="2000" b="1">
                <a:solidFill>
                  <a:schemeClr val="bg1"/>
                </a:solidFill>
                <a:latin typeface="黑体" pitchFamily="2" charset="-122"/>
              </a:rPr>
              <a:t>7.1</a:t>
            </a:r>
          </a:p>
        </p:txBody>
      </p:sp>
      <p:sp>
        <p:nvSpPr>
          <p:cNvPr id="43" name="AutoShape 6"/>
          <p:cNvSpPr>
            <a:spLocks noChangeArrowheads="1"/>
          </p:cNvSpPr>
          <p:nvPr/>
        </p:nvSpPr>
        <p:spPr bwMode="gray">
          <a:xfrm>
            <a:off x="1703933" y="2258566"/>
            <a:ext cx="4740275" cy="479425"/>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endParaRPr lang="zh-CN" altLang="en-US"/>
          </a:p>
        </p:txBody>
      </p:sp>
      <p:sp>
        <p:nvSpPr>
          <p:cNvPr id="44" name="AutoShape 7"/>
          <p:cNvSpPr>
            <a:spLocks noChangeArrowheads="1"/>
          </p:cNvSpPr>
          <p:nvPr/>
        </p:nvSpPr>
        <p:spPr bwMode="gray">
          <a:xfrm>
            <a:off x="1288008" y="2133153"/>
            <a:ext cx="747712" cy="720725"/>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45" name="AutoShape 8"/>
          <p:cNvSpPr>
            <a:spLocks noChangeArrowheads="1"/>
          </p:cNvSpPr>
          <p:nvPr/>
        </p:nvSpPr>
        <p:spPr bwMode="gray">
          <a:xfrm>
            <a:off x="1703933" y="3227114"/>
            <a:ext cx="4740275" cy="479425"/>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endParaRPr lang="zh-CN" altLang="en-US"/>
          </a:p>
        </p:txBody>
      </p:sp>
      <p:sp>
        <p:nvSpPr>
          <p:cNvPr id="46" name="AutoShape 9"/>
          <p:cNvSpPr>
            <a:spLocks noChangeArrowheads="1"/>
          </p:cNvSpPr>
          <p:nvPr/>
        </p:nvSpPr>
        <p:spPr bwMode="gray">
          <a:xfrm>
            <a:off x="1288008" y="3101702"/>
            <a:ext cx="747712" cy="720725"/>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47" name="AutoShape 10"/>
          <p:cNvSpPr>
            <a:spLocks noChangeArrowheads="1"/>
          </p:cNvSpPr>
          <p:nvPr/>
        </p:nvSpPr>
        <p:spPr bwMode="gray">
          <a:xfrm>
            <a:off x="1703933" y="4201839"/>
            <a:ext cx="4740275" cy="479425"/>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endParaRPr lang="zh-CN" altLang="en-US"/>
          </a:p>
        </p:txBody>
      </p:sp>
      <p:sp>
        <p:nvSpPr>
          <p:cNvPr id="48" name="AutoShape 11"/>
          <p:cNvSpPr>
            <a:spLocks noChangeArrowheads="1"/>
          </p:cNvSpPr>
          <p:nvPr/>
        </p:nvSpPr>
        <p:spPr bwMode="gray">
          <a:xfrm>
            <a:off x="1268743" y="4068448"/>
            <a:ext cx="747712" cy="720725"/>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endParaRPr lang="en-US" altLang="zh-CN" sz="2000" b="1" dirty="0">
              <a:solidFill>
                <a:schemeClr val="bg1"/>
              </a:solidFill>
              <a:latin typeface="黑体" panose="02010609060101010101" pitchFamily="49" charset="-122"/>
            </a:endParaRPr>
          </a:p>
        </p:txBody>
      </p:sp>
      <p:sp>
        <p:nvSpPr>
          <p:cNvPr id="49" name="Text Box 16"/>
          <p:cNvSpPr txBox="1">
            <a:spLocks noChangeArrowheads="1"/>
          </p:cNvSpPr>
          <p:nvPr/>
        </p:nvSpPr>
        <p:spPr bwMode="gray">
          <a:xfrm>
            <a:off x="1953170" y="2299841"/>
            <a:ext cx="434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en-US" altLang="zh-CN" b="1" dirty="0">
                <a:latin typeface="黑体" panose="02010609060101010101" pitchFamily="49" charset="-122"/>
              </a:rPr>
              <a:t>  </a:t>
            </a:r>
            <a:r>
              <a:rPr lang="zh-CN" altLang="en-US" b="1" dirty="0" smtClean="0">
                <a:latin typeface="黑体" panose="02010609060101010101" pitchFamily="49" charset="-122"/>
              </a:rPr>
              <a:t>数据通路和指令的执行过程</a:t>
            </a:r>
            <a:r>
              <a:rPr lang="zh-CN" altLang="en-US" dirty="0" smtClean="0">
                <a:latin typeface="黑体" panose="02010609060101010101" pitchFamily="49" charset="-122"/>
              </a:rPr>
              <a:t> </a:t>
            </a:r>
            <a:endParaRPr lang="zh-CN" altLang="en-US" dirty="0">
              <a:latin typeface="黑体" panose="02010609060101010101" pitchFamily="49" charset="-122"/>
            </a:endParaRPr>
          </a:p>
        </p:txBody>
      </p:sp>
      <p:sp>
        <p:nvSpPr>
          <p:cNvPr id="50" name="Text Box 17"/>
          <p:cNvSpPr txBox="1">
            <a:spLocks noChangeArrowheads="1"/>
          </p:cNvSpPr>
          <p:nvPr/>
        </p:nvSpPr>
        <p:spPr bwMode="gray">
          <a:xfrm>
            <a:off x="1319758" y="2303016"/>
            <a:ext cx="803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en-US" altLang="zh-CN" sz="2000" b="1">
                <a:solidFill>
                  <a:schemeClr val="bg1"/>
                </a:solidFill>
                <a:latin typeface="黑体" panose="02010609060101010101" pitchFamily="49" charset="-122"/>
              </a:rPr>
              <a:t>7.2</a:t>
            </a:r>
          </a:p>
        </p:txBody>
      </p:sp>
      <p:sp>
        <p:nvSpPr>
          <p:cNvPr id="51" name="Text Box 18"/>
          <p:cNvSpPr txBox="1">
            <a:spLocks noChangeArrowheads="1"/>
          </p:cNvSpPr>
          <p:nvPr/>
        </p:nvSpPr>
        <p:spPr bwMode="gray">
          <a:xfrm>
            <a:off x="1953170" y="3260452"/>
            <a:ext cx="3743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zh-CN" altLang="en-US" b="1" dirty="0" smtClean="0">
                <a:latin typeface="黑体" panose="02010609060101010101" pitchFamily="49" charset="-122"/>
              </a:rPr>
              <a:t>  </a:t>
            </a:r>
            <a:r>
              <a:rPr lang="zh-CN" altLang="en-US" b="1" dirty="0" smtClean="0">
                <a:latin typeface="黑体" panose="02010609060101010101" pitchFamily="49" charset="-122"/>
                <a:hlinkClick r:id="rId5" action="ppaction://hlinksldjump"/>
              </a:rPr>
              <a:t>硬布线控制器</a:t>
            </a:r>
            <a:endParaRPr lang="zh-CN" altLang="en-US" dirty="0">
              <a:latin typeface="黑体" panose="02010609060101010101" pitchFamily="49" charset="-122"/>
            </a:endParaRPr>
          </a:p>
        </p:txBody>
      </p:sp>
      <p:sp>
        <p:nvSpPr>
          <p:cNvPr id="52" name="Text Box 19"/>
          <p:cNvSpPr txBox="1">
            <a:spLocks noChangeArrowheads="1"/>
          </p:cNvSpPr>
          <p:nvPr/>
        </p:nvSpPr>
        <p:spPr bwMode="gray">
          <a:xfrm>
            <a:off x="1319758" y="3312839"/>
            <a:ext cx="803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en-US" altLang="zh-CN" sz="2000" b="1" dirty="0">
                <a:solidFill>
                  <a:schemeClr val="bg1"/>
                </a:solidFill>
                <a:latin typeface="黑体" panose="02010609060101010101" pitchFamily="49" charset="-122"/>
              </a:rPr>
              <a:t>7.3</a:t>
            </a:r>
          </a:p>
        </p:txBody>
      </p:sp>
      <p:sp>
        <p:nvSpPr>
          <p:cNvPr id="53" name="Text Box 24"/>
          <p:cNvSpPr txBox="1">
            <a:spLocks noChangeArrowheads="1"/>
          </p:cNvSpPr>
          <p:nvPr/>
        </p:nvSpPr>
        <p:spPr bwMode="gray">
          <a:xfrm>
            <a:off x="1996033" y="4266927"/>
            <a:ext cx="434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zh-CN" altLang="en-US" b="1" dirty="0" smtClean="0">
                <a:latin typeface="黑体" panose="02010609060101010101" pitchFamily="49" charset="-122"/>
              </a:rPr>
              <a:t>  微程序控制器</a:t>
            </a:r>
            <a:endParaRPr lang="zh-CN" altLang="en-US" b="1" dirty="0">
              <a:latin typeface="黑体" panose="02010609060101010101" pitchFamily="49" charset="-122"/>
            </a:endParaRPr>
          </a:p>
        </p:txBody>
      </p:sp>
      <p:sp>
        <p:nvSpPr>
          <p:cNvPr id="54" name="AutoShape 4"/>
          <p:cNvSpPr>
            <a:spLocks noChangeArrowheads="1"/>
          </p:cNvSpPr>
          <p:nvPr/>
        </p:nvSpPr>
        <p:spPr bwMode="gray">
          <a:xfrm>
            <a:off x="1703933" y="5140324"/>
            <a:ext cx="4740275" cy="431800"/>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endParaRPr lang="zh-CN" altLang="en-US"/>
          </a:p>
        </p:txBody>
      </p:sp>
      <p:sp>
        <p:nvSpPr>
          <p:cNvPr id="55" name="AutoShape 5"/>
          <p:cNvSpPr>
            <a:spLocks noChangeArrowheads="1"/>
          </p:cNvSpPr>
          <p:nvPr/>
        </p:nvSpPr>
        <p:spPr bwMode="gray">
          <a:xfrm>
            <a:off x="1288008" y="5027612"/>
            <a:ext cx="747712" cy="647700"/>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56" name="Text Box 14"/>
          <p:cNvSpPr txBox="1">
            <a:spLocks noChangeArrowheads="1"/>
          </p:cNvSpPr>
          <p:nvPr/>
        </p:nvSpPr>
        <p:spPr bwMode="gray">
          <a:xfrm>
            <a:off x="1953170" y="5148262"/>
            <a:ext cx="43465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zh-CN" altLang="en-US" b="1" dirty="0" smtClean="0">
                <a:latin typeface="黑体" panose="02010609060101010101" pitchFamily="49" charset="-122"/>
              </a:rPr>
              <a:t>  作业</a:t>
            </a:r>
          </a:p>
        </p:txBody>
      </p:sp>
      <p:sp>
        <p:nvSpPr>
          <p:cNvPr id="57" name="Text Box 15"/>
          <p:cNvSpPr txBox="1">
            <a:spLocks noChangeArrowheads="1"/>
          </p:cNvSpPr>
          <p:nvPr/>
        </p:nvSpPr>
        <p:spPr bwMode="gray">
          <a:xfrm>
            <a:off x="1307285" y="4238624"/>
            <a:ext cx="731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en-US" altLang="zh-CN" sz="2000" b="1" dirty="0" smtClean="0">
                <a:solidFill>
                  <a:schemeClr val="bg1"/>
                </a:solidFill>
                <a:latin typeface="黑体" panose="02010609060101010101" pitchFamily="49" charset="-122"/>
              </a:rPr>
              <a:t>7.4</a:t>
            </a:r>
            <a:endParaRPr lang="en-US" altLang="zh-CN" sz="2000" b="1" dirty="0">
              <a:solidFill>
                <a:schemeClr val="bg1"/>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05FA0BB0-AE01-4220-B472-4F8DA38EC1AA}" type="slidenum">
              <a:rPr lang="en-US" altLang="zh-CN" sz="1000">
                <a:solidFill>
                  <a:schemeClr val="bg1"/>
                </a:solidFill>
                <a:latin typeface="Verdana" panose="020B0604030504040204" pitchFamily="34" charset="0"/>
                <a:ea typeface="宋体" panose="02010600030101010101" pitchFamily="2" charset="-122"/>
              </a:rPr>
              <a:pPr/>
              <a:t>20</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09571"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404483" name="Rectangle 3"/>
          <p:cNvSpPr>
            <a:spLocks noChangeArrowheads="1"/>
          </p:cNvSpPr>
          <p:nvPr/>
        </p:nvSpPr>
        <p:spPr bwMode="auto">
          <a:xfrm>
            <a:off x="1403350" y="2851150"/>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9573" name="Rectangle 4"/>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09574" name="Rectangle 5"/>
          <p:cNvSpPr>
            <a:spLocks noGrp="1" noChangeArrowheads="1"/>
          </p:cNvSpPr>
          <p:nvPr>
            <p:ph type="body" idx="1"/>
          </p:nvPr>
        </p:nvSpPr>
        <p:spPr>
          <a:xfrm>
            <a:off x="468313" y="1125538"/>
            <a:ext cx="8229600" cy="1150937"/>
          </a:xfrm>
        </p:spPr>
        <p:txBody>
          <a:bodyPr/>
          <a:lstStyle/>
          <a:p>
            <a:pPr marL="185738" indent="-185738" eaLnBrk="1" hangingPunct="1">
              <a:spcBef>
                <a:spcPct val="50000"/>
              </a:spcBef>
              <a:buClrTx/>
              <a:buFontTx/>
              <a:buChar char="•"/>
            </a:pPr>
            <a:r>
              <a:rPr lang="zh-CN" altLang="en-US" dirty="0" smtClean="0">
                <a:latin typeface="Arial" panose="020B0604020202020204" pitchFamily="34" charset="0"/>
              </a:rPr>
              <a:t>设计实现</a:t>
            </a:r>
            <a:r>
              <a:rPr lang="en-US" altLang="zh-CN" dirty="0" smtClean="0">
                <a:solidFill>
                  <a:srgbClr val="FF0000"/>
                </a:solidFill>
                <a:latin typeface="Arial" panose="020B0604020202020204" pitchFamily="34" charset="0"/>
              </a:rPr>
              <a:t>ADD</a:t>
            </a:r>
            <a:r>
              <a:rPr lang="zh-CN" altLang="en-US" dirty="0" smtClean="0">
                <a:latin typeface="Arial" panose="020B0604020202020204" pitchFamily="34" charset="0"/>
              </a:rPr>
              <a:t>和</a:t>
            </a:r>
            <a:r>
              <a:rPr lang="en-US" altLang="zh-CN" dirty="0" smtClean="0">
                <a:solidFill>
                  <a:srgbClr val="FF0000"/>
                </a:solidFill>
                <a:latin typeface="Arial" panose="020B0604020202020204" pitchFamily="34" charset="0"/>
              </a:rPr>
              <a:t>JMP</a:t>
            </a:r>
            <a:r>
              <a:rPr lang="zh-CN" altLang="en-US" dirty="0" smtClean="0">
                <a:latin typeface="Arial" panose="020B0604020202020204" pitchFamily="34" charset="0"/>
              </a:rPr>
              <a:t>指令的硬布线控制器</a:t>
            </a:r>
          </a:p>
          <a:p>
            <a:pPr marL="185738" indent="-185738" eaLnBrk="1" hangingPunct="1">
              <a:buClr>
                <a:srgbClr val="FF0000"/>
              </a:buClr>
              <a:buFont typeface="Wingdings" panose="05000000000000000000" pitchFamily="2" charset="2"/>
              <a:buAutoNum type="arabicPeriod"/>
            </a:pPr>
            <a:r>
              <a:rPr lang="zh-CN" altLang="en-US" dirty="0" smtClean="0">
                <a:solidFill>
                  <a:srgbClr val="FF0000"/>
                </a:solidFill>
                <a:latin typeface="Arial" panose="020B0604020202020204" pitchFamily="34" charset="0"/>
              </a:rPr>
              <a:t>指令系统</a:t>
            </a:r>
          </a:p>
        </p:txBody>
      </p:sp>
      <p:graphicFrame>
        <p:nvGraphicFramePr>
          <p:cNvPr id="404584" name="Group 104"/>
          <p:cNvGraphicFramePr>
            <a:graphicFrameLocks noGrp="1"/>
          </p:cNvGraphicFramePr>
          <p:nvPr/>
        </p:nvGraphicFramePr>
        <p:xfrm>
          <a:off x="323850" y="2349500"/>
          <a:ext cx="8496300" cy="3384550"/>
        </p:xfrm>
        <a:graphic>
          <a:graphicData uri="http://schemas.openxmlformats.org/drawingml/2006/table">
            <a:tbl>
              <a:tblPr/>
              <a:tblGrid>
                <a:gridCol w="1439863"/>
                <a:gridCol w="2376487"/>
                <a:gridCol w="936625"/>
                <a:gridCol w="2087563"/>
                <a:gridCol w="1655762"/>
              </a:tblGrid>
              <a:tr h="1155700">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助记符</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格式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操作码</a:t>
                      </a:r>
                      <a:r>
                        <a:rPr kumimoji="0" lang="en-US"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OP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指令机器码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指令功能</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1076325">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ADD R</a:t>
                      </a:r>
                      <a:r>
                        <a:rPr kumimoji="0" lang="en-US" altLang="zh-CN" sz="2400" b="1" i="0" u="none" strike="noStrike" cap="none" normalizeH="0" baseline="-3000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0</a:t>
                      </a:r>
                      <a:r>
                        <a:rPr kumimoji="0" lang="en-US"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 06H</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0101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a:t>
                      </a:r>
                      <a:r>
                        <a:rPr kumimoji="0" lang="en-US"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R</a:t>
                      </a:r>
                      <a:r>
                        <a:rPr kumimoji="0" lang="en-US" altLang="zh-CN" sz="2400" b="1" i="0" u="none" strike="noStrike" cap="none" normalizeH="0" baseline="-3000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0</a:t>
                      </a:r>
                      <a:r>
                        <a:rPr kumimoji="0" lang="zh-CN" altLang="en-US"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a:t>
                      </a:r>
                      <a:r>
                        <a:rPr kumimoji="0" lang="en-US"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+ 06H→R</a:t>
                      </a:r>
                      <a:r>
                        <a:rPr kumimoji="0" lang="en-US" altLang="zh-CN" sz="2400" b="1" i="0" u="none" strike="noStrike" cap="none" normalizeH="0" baseline="-3000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0</a:t>
                      </a:r>
                      <a:endParaRPr kumimoji="0" lang="en-US"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1152525">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JMP 04H</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1000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04H→PC</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DCE"/>
                    </a:solidFill>
                  </a:tcPr>
                </a:tc>
              </a:tr>
            </a:tbl>
          </a:graphicData>
        </a:graphic>
      </p:graphicFrame>
      <p:graphicFrame>
        <p:nvGraphicFramePr>
          <p:cNvPr id="404512" name="Group 32"/>
          <p:cNvGraphicFramePr>
            <a:graphicFrameLocks noGrp="1"/>
          </p:cNvGraphicFramePr>
          <p:nvPr/>
        </p:nvGraphicFramePr>
        <p:xfrm>
          <a:off x="1908175" y="3644900"/>
          <a:ext cx="2089150" cy="792408"/>
        </p:xfrm>
        <a:graphic>
          <a:graphicData uri="http://schemas.openxmlformats.org/drawingml/2006/table">
            <a:tbl>
              <a:tblPr/>
              <a:tblGrid>
                <a:gridCol w="720725"/>
                <a:gridCol w="719138"/>
                <a:gridCol w="649287"/>
              </a:tblGrid>
              <a:tr h="396082">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OP</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DR</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r>
              <a:tr h="396082">
                <a:tc gridSpan="3">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立即数</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404524" name="Group 44"/>
          <p:cNvGraphicFramePr>
            <a:graphicFrameLocks noGrp="1"/>
          </p:cNvGraphicFramePr>
          <p:nvPr/>
        </p:nvGraphicFramePr>
        <p:xfrm>
          <a:off x="5219700" y="3644900"/>
          <a:ext cx="1800225" cy="792408"/>
        </p:xfrm>
        <a:graphic>
          <a:graphicData uri="http://schemas.openxmlformats.org/drawingml/2006/table">
            <a:tbl>
              <a:tblPr/>
              <a:tblGrid>
                <a:gridCol w="936625"/>
                <a:gridCol w="863600"/>
              </a:tblGrid>
              <a:tr h="396082">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0101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0000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r>
              <a:tr h="396082">
                <a:tc gridSpan="2">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0000 0110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zh-CN" altLang="en-US"/>
                    </a:p>
                  </a:txBody>
                  <a:tcPr/>
                </a:tc>
              </a:tr>
            </a:tbl>
          </a:graphicData>
        </a:graphic>
      </p:graphicFrame>
      <p:graphicFrame>
        <p:nvGraphicFramePr>
          <p:cNvPr id="404534" name="Group 54"/>
          <p:cNvGraphicFramePr>
            <a:graphicFrameLocks noGrp="1"/>
          </p:cNvGraphicFramePr>
          <p:nvPr/>
        </p:nvGraphicFramePr>
        <p:xfrm>
          <a:off x="2051050" y="4724400"/>
          <a:ext cx="1873250" cy="793750"/>
        </p:xfrm>
        <a:graphic>
          <a:graphicData uri="http://schemas.openxmlformats.org/drawingml/2006/table">
            <a:tbl>
              <a:tblPr/>
              <a:tblGrid>
                <a:gridCol w="647700"/>
                <a:gridCol w="1225550"/>
              </a:tblGrid>
              <a:tr h="396557">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OP</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r>
              <a:tr h="397193">
                <a:tc gridSpan="2">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转移地址</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zh-CN" altLang="en-US"/>
                    </a:p>
                  </a:txBody>
                  <a:tcPr/>
                </a:tc>
              </a:tr>
            </a:tbl>
          </a:graphicData>
        </a:graphic>
      </p:graphicFrame>
      <p:graphicFrame>
        <p:nvGraphicFramePr>
          <p:cNvPr id="404544" name="Group 64"/>
          <p:cNvGraphicFramePr>
            <a:graphicFrameLocks noGrp="1"/>
          </p:cNvGraphicFramePr>
          <p:nvPr/>
        </p:nvGraphicFramePr>
        <p:xfrm>
          <a:off x="5219700" y="4724400"/>
          <a:ext cx="1800225" cy="792408"/>
        </p:xfrm>
        <a:graphic>
          <a:graphicData uri="http://schemas.openxmlformats.org/drawingml/2006/table">
            <a:tbl>
              <a:tblPr/>
              <a:tblGrid>
                <a:gridCol w="863600"/>
                <a:gridCol w="936625"/>
              </a:tblGrid>
              <a:tr h="396082">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1000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0000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r>
              <a:tr h="396082">
                <a:tc gridSpan="2">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0000 0100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3513564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04483"/>
                                        </p:tgtEl>
                                        <p:attrNameLst>
                                          <p:attrName>style.visibility</p:attrName>
                                        </p:attrNameLst>
                                      </p:cBhvr>
                                      <p:to>
                                        <p:strVal val="visible"/>
                                      </p:to>
                                    </p:set>
                                    <p:anim to="" calcmode="lin" valueType="num">
                                      <p:cBhvr>
                                        <p:cTn id="7" dur="1" fill="hold"/>
                                        <p:tgtEl>
                                          <p:spTgt spid="404483"/>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404584"/>
                                        </p:tgtEl>
                                        <p:attrNameLst>
                                          <p:attrName>style.visibility</p:attrName>
                                        </p:attrNameLst>
                                      </p:cBhvr>
                                      <p:to>
                                        <p:strVal val="visible"/>
                                      </p:to>
                                    </p:set>
                                    <p:anim to="" calcmode="lin" valueType="num">
                                      <p:cBhvr>
                                        <p:cTn id="10" dur="1" fill="hold"/>
                                        <p:tgtEl>
                                          <p:spTgt spid="404584"/>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404512"/>
                                        </p:tgtEl>
                                        <p:attrNameLst>
                                          <p:attrName>style.visibility</p:attrName>
                                        </p:attrNameLst>
                                      </p:cBhvr>
                                      <p:to>
                                        <p:strVal val="visible"/>
                                      </p:to>
                                    </p:set>
                                    <p:anim to="" calcmode="lin" valueType="num">
                                      <p:cBhvr>
                                        <p:cTn id="13" dur="1" fill="hold"/>
                                        <p:tgtEl>
                                          <p:spTgt spid="404512"/>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404524"/>
                                        </p:tgtEl>
                                        <p:attrNameLst>
                                          <p:attrName>style.visibility</p:attrName>
                                        </p:attrNameLst>
                                      </p:cBhvr>
                                      <p:to>
                                        <p:strVal val="visible"/>
                                      </p:to>
                                    </p:set>
                                    <p:anim to="" calcmode="lin" valueType="num">
                                      <p:cBhvr>
                                        <p:cTn id="16" dur="1" fill="hold"/>
                                        <p:tgtEl>
                                          <p:spTgt spid="404524"/>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404534"/>
                                        </p:tgtEl>
                                        <p:attrNameLst>
                                          <p:attrName>style.visibility</p:attrName>
                                        </p:attrNameLst>
                                      </p:cBhvr>
                                      <p:to>
                                        <p:strVal val="visible"/>
                                      </p:to>
                                    </p:set>
                                    <p:anim to="" calcmode="lin" valueType="num">
                                      <p:cBhvr>
                                        <p:cTn id="19" dur="1" fill="hold"/>
                                        <p:tgtEl>
                                          <p:spTgt spid="404534"/>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404544"/>
                                        </p:tgtEl>
                                        <p:attrNameLst>
                                          <p:attrName>style.visibility</p:attrName>
                                        </p:attrNameLst>
                                      </p:cBhvr>
                                      <p:to>
                                        <p:strVal val="visible"/>
                                      </p:to>
                                    </p:set>
                                    <p:anim to="" calcmode="lin" valueType="num">
                                      <p:cBhvr>
                                        <p:cTn id="22" dur="1" fill="hold"/>
                                        <p:tgtEl>
                                          <p:spTgt spid="40454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4"/>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56CABB0-1A7B-458B-8D96-13EDA9360315}" type="slidenum">
              <a:rPr lang="en-US" altLang="zh-CN" sz="1000">
                <a:solidFill>
                  <a:schemeClr val="bg1"/>
                </a:solidFill>
                <a:latin typeface="Verdana" panose="020B0604030504040204" pitchFamily="34" charset="0"/>
                <a:ea typeface="宋体" panose="02010600030101010101" pitchFamily="2" charset="-122"/>
              </a:rPr>
              <a:pPr/>
              <a:t>21</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10595"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10596" name="Rectangle 3"/>
          <p:cNvSpPr>
            <a:spLocks noGrp="1" noChangeArrowheads="1"/>
          </p:cNvSpPr>
          <p:nvPr>
            <p:ph type="body" sz="half" idx="1"/>
          </p:nvPr>
        </p:nvSpPr>
        <p:spPr>
          <a:xfrm>
            <a:off x="457200" y="1076325"/>
            <a:ext cx="585788" cy="5232400"/>
          </a:xfrm>
        </p:spPr>
        <p:txBody>
          <a:bodyPr/>
          <a:lstStyle/>
          <a:p>
            <a:pPr marL="0" indent="0" eaLnBrk="1" hangingPunct="1">
              <a:buClr>
                <a:srgbClr val="FF0000"/>
              </a:buClr>
              <a:buFont typeface="Wingdings" panose="05000000000000000000" pitchFamily="2" charset="2"/>
              <a:buNone/>
            </a:pPr>
            <a:r>
              <a:rPr lang="en-US" altLang="zh-CN" dirty="0" smtClean="0">
                <a:solidFill>
                  <a:srgbClr val="FF0000"/>
                </a:solidFill>
                <a:latin typeface="Arial" panose="020B0604020202020204" pitchFamily="34" charset="0"/>
              </a:rPr>
              <a:t>2.8</a:t>
            </a:r>
            <a:r>
              <a:rPr lang="zh-CN" altLang="en-US" dirty="0" smtClean="0">
                <a:solidFill>
                  <a:srgbClr val="FF0000"/>
                </a:solidFill>
                <a:latin typeface="Arial" panose="020B0604020202020204" pitchFamily="34" charset="0"/>
              </a:rPr>
              <a:t>位模型计算机系统结构</a:t>
            </a:r>
          </a:p>
        </p:txBody>
      </p:sp>
      <p:graphicFrame>
        <p:nvGraphicFramePr>
          <p:cNvPr id="110597" name="Object 4"/>
          <p:cNvGraphicFramePr>
            <a:graphicFrameLocks noGrp="1" noChangeAspect="1"/>
          </p:cNvGraphicFramePr>
          <p:nvPr>
            <p:ph sz="half" idx="2"/>
          </p:nvPr>
        </p:nvGraphicFramePr>
        <p:xfrm>
          <a:off x="1187450" y="1000125"/>
          <a:ext cx="7885113" cy="5741988"/>
        </p:xfrm>
        <a:graphic>
          <a:graphicData uri="http://schemas.openxmlformats.org/presentationml/2006/ole">
            <mc:AlternateContent xmlns:mc="http://schemas.openxmlformats.org/markup-compatibility/2006">
              <mc:Choice xmlns:v="urn:schemas-microsoft-com:vml" Requires="v">
                <p:oleObj spid="_x0000_s110607" name="Visio" r:id="rId3" imgW="6813042" imgH="4964430" progId="Visio.Drawing.11">
                  <p:embed/>
                </p:oleObj>
              </mc:Choice>
              <mc:Fallback>
                <p:oleObj name="Visio" r:id="rId3" imgW="6813042" imgH="496443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000125"/>
                        <a:ext cx="7885113" cy="5741988"/>
                      </a:xfrm>
                      <a:prstGeom prst="rect">
                        <a:avLst/>
                      </a:prstGeom>
                      <a:solidFill>
                        <a:srgbClr val="FEEDC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94E272EA-C812-4744-8CD8-1AE2D4366BE3}" type="slidenum">
              <a:rPr lang="en-US" altLang="zh-CN" sz="1000">
                <a:solidFill>
                  <a:schemeClr val="bg1"/>
                </a:solidFill>
                <a:latin typeface="Verdana" panose="020B0604030504040204" pitchFamily="34" charset="0"/>
                <a:ea typeface="宋体" panose="02010600030101010101" pitchFamily="2" charset="-122"/>
              </a:rPr>
              <a:pPr/>
              <a:t>22</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11619"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435204" name="Rectangle 4"/>
          <p:cNvSpPr>
            <a:spLocks noChangeArrowheads="1"/>
          </p:cNvSpPr>
          <p:nvPr/>
        </p:nvSpPr>
        <p:spPr bwMode="auto">
          <a:xfrm>
            <a:off x="611188" y="1125538"/>
            <a:ext cx="76327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lnSpc>
                <a:spcPct val="110000"/>
              </a:lnSpc>
              <a:buFont typeface="Wingdings" panose="05000000000000000000" pitchFamily="2" charset="2"/>
              <a:buNone/>
            </a:pPr>
            <a:r>
              <a:rPr lang="en-US" altLang="zh-CN">
                <a:solidFill>
                  <a:srgbClr val="FF0000"/>
                </a:solidFill>
                <a:latin typeface="Arial" panose="020B0604020202020204" pitchFamily="34" charset="0"/>
              </a:rPr>
              <a:t>2.  8</a:t>
            </a:r>
            <a:r>
              <a:rPr lang="zh-CN" altLang="en-US">
                <a:solidFill>
                  <a:srgbClr val="FF0000"/>
                </a:solidFill>
                <a:latin typeface="Arial" panose="020B0604020202020204" pitchFamily="34" charset="0"/>
              </a:rPr>
              <a:t>位模型计算机系统结构</a:t>
            </a:r>
          </a:p>
          <a:p>
            <a:pPr eaLnBrk="1" hangingPunct="1">
              <a:lnSpc>
                <a:spcPct val="110000"/>
              </a:lnSpc>
            </a:pPr>
            <a:r>
              <a:rPr lang="zh-CN" altLang="en-US" sz="2400">
                <a:solidFill>
                  <a:srgbClr val="0000FF"/>
                </a:solidFill>
                <a:latin typeface="Arial" panose="020B0604020202020204" pitchFamily="34" charset="0"/>
              </a:rPr>
              <a:t>单总线结构、内外总线合并、</a:t>
            </a:r>
            <a:r>
              <a:rPr lang="en-US" altLang="zh-CN" sz="2400">
                <a:solidFill>
                  <a:srgbClr val="0000FF"/>
                </a:solidFill>
                <a:latin typeface="Arial" panose="020B0604020202020204" pitchFamily="34" charset="0"/>
              </a:rPr>
              <a:t>8</a:t>
            </a:r>
            <a:r>
              <a:rPr lang="zh-CN" altLang="en-US" sz="2400">
                <a:solidFill>
                  <a:srgbClr val="0000FF"/>
                </a:solidFill>
                <a:latin typeface="Arial" panose="020B0604020202020204" pitchFamily="34" charset="0"/>
              </a:rPr>
              <a:t>位</a:t>
            </a:r>
            <a:r>
              <a:rPr lang="en-US" altLang="zh-CN" sz="2400">
                <a:solidFill>
                  <a:srgbClr val="0000FF"/>
                </a:solidFill>
                <a:latin typeface="Arial" panose="020B0604020202020204" pitchFamily="34" charset="0"/>
              </a:rPr>
              <a:t>AB</a:t>
            </a:r>
            <a:r>
              <a:rPr lang="zh-CN" altLang="en-US" sz="2400">
                <a:solidFill>
                  <a:srgbClr val="0000FF"/>
                </a:solidFill>
                <a:latin typeface="Arial" panose="020B0604020202020204" pitchFamily="34" charset="0"/>
              </a:rPr>
              <a:t>、</a:t>
            </a:r>
            <a:r>
              <a:rPr lang="en-US" altLang="zh-CN" sz="2400">
                <a:solidFill>
                  <a:srgbClr val="0000FF"/>
                </a:solidFill>
                <a:latin typeface="Arial" panose="020B0604020202020204" pitchFamily="34" charset="0"/>
              </a:rPr>
              <a:t>8</a:t>
            </a:r>
            <a:r>
              <a:rPr lang="zh-CN" altLang="en-US" sz="2400">
                <a:solidFill>
                  <a:srgbClr val="0000FF"/>
                </a:solidFill>
                <a:latin typeface="Arial" panose="020B0604020202020204" pitchFamily="34" charset="0"/>
              </a:rPr>
              <a:t>位</a:t>
            </a:r>
            <a:r>
              <a:rPr lang="en-US" altLang="zh-CN" sz="2400">
                <a:solidFill>
                  <a:srgbClr val="0000FF"/>
                </a:solidFill>
                <a:latin typeface="Arial" panose="020B0604020202020204" pitchFamily="34" charset="0"/>
              </a:rPr>
              <a:t>DB</a:t>
            </a:r>
            <a:endParaRPr lang="en-US" altLang="zh-CN">
              <a:solidFill>
                <a:srgbClr val="FF0000"/>
              </a:solidFill>
              <a:latin typeface="Arial" panose="020B0604020202020204" pitchFamily="34" charset="0"/>
            </a:endParaRPr>
          </a:p>
          <a:p>
            <a:pPr eaLnBrk="1" hangingPunct="1">
              <a:lnSpc>
                <a:spcPct val="110000"/>
              </a:lnSpc>
              <a:buFont typeface="Wingdings" panose="05000000000000000000" pitchFamily="2" charset="2"/>
              <a:buNone/>
            </a:pPr>
            <a:r>
              <a:rPr lang="en-US" altLang="zh-CN" sz="2400">
                <a:solidFill>
                  <a:srgbClr val="0000FF"/>
                </a:solidFill>
                <a:latin typeface="Arial" panose="020B0604020202020204" pitchFamily="34" charset="0"/>
              </a:rPr>
              <a:t>①</a:t>
            </a:r>
            <a:r>
              <a:rPr lang="zh-CN" altLang="en-US" sz="2400">
                <a:solidFill>
                  <a:srgbClr val="0000FF"/>
                </a:solidFill>
                <a:latin typeface="Arial" panose="020B0604020202020204" pitchFamily="34" charset="0"/>
              </a:rPr>
              <a:t>运算器：</a:t>
            </a:r>
          </a:p>
          <a:p>
            <a:pPr lvl="1" eaLnBrk="1" hangingPunct="1">
              <a:lnSpc>
                <a:spcPct val="110000"/>
              </a:lnSpc>
            </a:pPr>
            <a:r>
              <a:rPr lang="en-US" altLang="zh-CN" b="1">
                <a:solidFill>
                  <a:srgbClr val="0000FF"/>
                </a:solidFill>
                <a:latin typeface="Arial" panose="020B0604020202020204" pitchFamily="34" charset="0"/>
              </a:rPr>
              <a:t>8</a:t>
            </a:r>
            <a:r>
              <a:rPr lang="zh-CN" altLang="en-US" b="1">
                <a:solidFill>
                  <a:srgbClr val="0000FF"/>
                </a:solidFill>
                <a:latin typeface="Arial" panose="020B0604020202020204" pitchFamily="34" charset="0"/>
              </a:rPr>
              <a:t>位的算术逻辑运算器</a:t>
            </a:r>
            <a:r>
              <a:rPr lang="zh-CN" altLang="en-US" b="1">
                <a:latin typeface="Arial" panose="020B0604020202020204" pitchFamily="34" charset="0"/>
              </a:rPr>
              <a:t>：</a:t>
            </a:r>
            <a:r>
              <a:rPr lang="en-US" altLang="zh-CN" b="1">
                <a:latin typeface="Arial" panose="020B0604020202020204" pitchFamily="34" charset="0"/>
              </a:rPr>
              <a:t>2</a:t>
            </a:r>
            <a:r>
              <a:rPr lang="zh-CN" altLang="en-US" b="1">
                <a:latin typeface="Arial" panose="020B0604020202020204" pitchFamily="34" charset="0"/>
              </a:rPr>
              <a:t>片</a:t>
            </a:r>
            <a:r>
              <a:rPr lang="en-US" altLang="zh-CN" b="1">
                <a:latin typeface="Arial" panose="020B0604020202020204" pitchFamily="34" charset="0"/>
              </a:rPr>
              <a:t>74LS181</a:t>
            </a:r>
            <a:r>
              <a:rPr lang="zh-CN" altLang="en-US" b="1">
                <a:latin typeface="Arial" panose="020B0604020202020204" pitchFamily="34" charset="0"/>
              </a:rPr>
              <a:t>串联，运算功能选择信号</a:t>
            </a:r>
            <a:r>
              <a:rPr lang="en-US" altLang="zh-CN" b="1">
                <a:solidFill>
                  <a:srgbClr val="FF0000"/>
                </a:solidFill>
                <a:latin typeface="Arial" panose="020B0604020202020204" pitchFamily="34" charset="0"/>
              </a:rPr>
              <a:t>S0</a:t>
            </a:r>
            <a:r>
              <a:rPr lang="zh-CN" altLang="en-US" b="1">
                <a:solidFill>
                  <a:srgbClr val="FF0000"/>
                </a:solidFill>
                <a:latin typeface="Arial" panose="020B0604020202020204" pitchFamily="34" charset="0"/>
              </a:rPr>
              <a:t>～</a:t>
            </a:r>
            <a:r>
              <a:rPr lang="en-US" altLang="zh-CN" b="1">
                <a:solidFill>
                  <a:srgbClr val="FF0000"/>
                </a:solidFill>
                <a:latin typeface="Arial" panose="020B0604020202020204" pitchFamily="34" charset="0"/>
              </a:rPr>
              <a:t>S3</a:t>
            </a:r>
            <a:r>
              <a:rPr lang="zh-CN" altLang="en-US" b="1">
                <a:solidFill>
                  <a:srgbClr val="FF0000"/>
                </a:solidFill>
                <a:latin typeface="Arial" panose="020B0604020202020204" pitchFamily="34" charset="0"/>
              </a:rPr>
              <a:t>、</a:t>
            </a:r>
            <a:r>
              <a:rPr lang="en-US" altLang="zh-CN" b="1">
                <a:solidFill>
                  <a:srgbClr val="FF0000"/>
                </a:solidFill>
                <a:latin typeface="Arial" panose="020B0604020202020204" pitchFamily="34" charset="0"/>
              </a:rPr>
              <a:t>M</a:t>
            </a:r>
            <a:r>
              <a:rPr lang="zh-CN" altLang="en-US" b="1">
                <a:solidFill>
                  <a:srgbClr val="FF0000"/>
                </a:solidFill>
                <a:latin typeface="Arial" panose="020B0604020202020204" pitchFamily="34" charset="0"/>
              </a:rPr>
              <a:t>、</a:t>
            </a:r>
            <a:r>
              <a:rPr lang="en-US" altLang="zh-CN" b="1">
                <a:solidFill>
                  <a:srgbClr val="FF0000"/>
                </a:solidFill>
                <a:latin typeface="Arial" panose="020B0604020202020204" pitchFamily="34" charset="0"/>
              </a:rPr>
              <a:t>Ci</a:t>
            </a:r>
          </a:p>
          <a:p>
            <a:pPr lvl="1" eaLnBrk="1" hangingPunct="1">
              <a:lnSpc>
                <a:spcPct val="110000"/>
              </a:lnSpc>
            </a:pPr>
            <a:r>
              <a:rPr lang="en-US" altLang="zh-CN" b="1">
                <a:solidFill>
                  <a:srgbClr val="0000FF"/>
                </a:solidFill>
                <a:latin typeface="Arial" panose="020B0604020202020204" pitchFamily="34" charset="0"/>
              </a:rPr>
              <a:t>2</a:t>
            </a:r>
            <a:r>
              <a:rPr lang="zh-CN" altLang="en-US" b="1">
                <a:solidFill>
                  <a:srgbClr val="0000FF"/>
                </a:solidFill>
                <a:latin typeface="Arial" panose="020B0604020202020204" pitchFamily="34" charset="0"/>
              </a:rPr>
              <a:t>个暂存器</a:t>
            </a:r>
            <a:r>
              <a:rPr lang="en-US" altLang="zh-CN" b="1">
                <a:solidFill>
                  <a:srgbClr val="0000FF"/>
                </a:solidFill>
                <a:latin typeface="Arial" panose="020B0604020202020204" pitchFamily="34" charset="0"/>
              </a:rPr>
              <a:t>DA1</a:t>
            </a:r>
            <a:r>
              <a:rPr lang="zh-CN" altLang="en-US" b="1">
                <a:solidFill>
                  <a:srgbClr val="0000FF"/>
                </a:solidFill>
                <a:latin typeface="Arial" panose="020B0604020202020204" pitchFamily="34" charset="0"/>
              </a:rPr>
              <a:t>和</a:t>
            </a:r>
            <a:r>
              <a:rPr lang="en-US" altLang="zh-CN" b="1">
                <a:solidFill>
                  <a:srgbClr val="0000FF"/>
                </a:solidFill>
                <a:latin typeface="Arial" panose="020B0604020202020204" pitchFamily="34" charset="0"/>
              </a:rPr>
              <a:t>DA2</a:t>
            </a:r>
            <a:r>
              <a:rPr lang="zh-CN" altLang="en-US" b="1">
                <a:latin typeface="Arial" panose="020B0604020202020204" pitchFamily="34" charset="0"/>
              </a:rPr>
              <a:t>：控制信号</a:t>
            </a:r>
            <a:r>
              <a:rPr lang="en-US" altLang="zh-CN" b="1">
                <a:solidFill>
                  <a:srgbClr val="FF0000"/>
                </a:solidFill>
                <a:latin typeface="Arial" panose="020B0604020202020204" pitchFamily="34" charset="0"/>
              </a:rPr>
              <a:t>B-DA1</a:t>
            </a:r>
            <a:r>
              <a:rPr lang="zh-CN" altLang="en-US" b="1">
                <a:latin typeface="Arial" panose="020B0604020202020204" pitchFamily="34" charset="0"/>
              </a:rPr>
              <a:t>和</a:t>
            </a:r>
            <a:r>
              <a:rPr lang="en-US" altLang="zh-CN" b="1">
                <a:solidFill>
                  <a:srgbClr val="FF0000"/>
                </a:solidFill>
                <a:latin typeface="Arial" panose="020B0604020202020204" pitchFamily="34" charset="0"/>
              </a:rPr>
              <a:t>B-DA2</a:t>
            </a:r>
          </a:p>
          <a:p>
            <a:pPr lvl="1" eaLnBrk="1" hangingPunct="1">
              <a:lnSpc>
                <a:spcPct val="110000"/>
              </a:lnSpc>
            </a:pPr>
            <a:r>
              <a:rPr lang="en-US" altLang="zh-CN" b="1">
                <a:latin typeface="Arial" panose="020B0604020202020204" pitchFamily="34" charset="0"/>
              </a:rPr>
              <a:t>ALU</a:t>
            </a:r>
            <a:r>
              <a:rPr lang="zh-CN" altLang="en-US" b="1">
                <a:latin typeface="Arial" panose="020B0604020202020204" pitchFamily="34" charset="0"/>
              </a:rPr>
              <a:t>输出三态门：运算结果送总线，控制信号</a:t>
            </a:r>
            <a:r>
              <a:rPr lang="en-US" altLang="zh-CN" b="1">
                <a:solidFill>
                  <a:srgbClr val="FF0000"/>
                </a:solidFill>
                <a:latin typeface="Arial" panose="020B0604020202020204" pitchFamily="34" charset="0"/>
              </a:rPr>
              <a:t>ALU-B#</a:t>
            </a:r>
            <a:endParaRPr lang="en-US" altLang="zh-CN" b="1">
              <a:latin typeface="Arial" panose="020B0604020202020204" pitchFamily="34" charset="0"/>
            </a:endParaRPr>
          </a:p>
          <a:p>
            <a:pPr lvl="1" eaLnBrk="1" hangingPunct="1">
              <a:lnSpc>
                <a:spcPct val="110000"/>
              </a:lnSpc>
            </a:pPr>
            <a:r>
              <a:rPr lang="en-US" altLang="zh-CN" b="1">
                <a:solidFill>
                  <a:srgbClr val="0000FF"/>
                </a:solidFill>
                <a:latin typeface="Arial" panose="020B0604020202020204" pitchFamily="34" charset="0"/>
              </a:rPr>
              <a:t>4</a:t>
            </a:r>
            <a:r>
              <a:rPr lang="zh-CN" altLang="en-US" b="1">
                <a:solidFill>
                  <a:srgbClr val="0000FF"/>
                </a:solidFill>
                <a:latin typeface="Arial" panose="020B0604020202020204" pitchFamily="34" charset="0"/>
              </a:rPr>
              <a:t>个通用寄存器</a:t>
            </a:r>
            <a:r>
              <a:rPr lang="zh-CN" altLang="en-US" b="1">
                <a:latin typeface="Arial" panose="020B0604020202020204" pitchFamily="34" charset="0"/>
              </a:rPr>
              <a:t>：</a:t>
            </a:r>
          </a:p>
          <a:p>
            <a:pPr lvl="2" eaLnBrk="1" hangingPunct="1">
              <a:lnSpc>
                <a:spcPct val="110000"/>
              </a:lnSpc>
            </a:pPr>
            <a:r>
              <a:rPr lang="zh-CN" altLang="en-US" b="1">
                <a:latin typeface="Arial" panose="020B0604020202020204" pitchFamily="34" charset="0"/>
              </a:rPr>
              <a:t>读控制信号：</a:t>
            </a:r>
            <a:r>
              <a:rPr lang="en-US" altLang="zh-CN" b="1">
                <a:solidFill>
                  <a:srgbClr val="FF0000"/>
                </a:solidFill>
                <a:latin typeface="Arial" panose="020B0604020202020204" pitchFamily="34" charset="0"/>
              </a:rPr>
              <a:t>R0-B#</a:t>
            </a:r>
            <a:r>
              <a:rPr lang="zh-CN" altLang="en-US" b="1">
                <a:solidFill>
                  <a:srgbClr val="FF0000"/>
                </a:solidFill>
                <a:latin typeface="Arial" panose="020B0604020202020204" pitchFamily="34" charset="0"/>
              </a:rPr>
              <a:t>～</a:t>
            </a:r>
            <a:r>
              <a:rPr lang="en-US" altLang="zh-CN" b="1">
                <a:solidFill>
                  <a:srgbClr val="FF0000"/>
                </a:solidFill>
                <a:latin typeface="Arial" panose="020B0604020202020204" pitchFamily="34" charset="0"/>
              </a:rPr>
              <a:t>R3-B#</a:t>
            </a:r>
          </a:p>
          <a:p>
            <a:pPr lvl="2" eaLnBrk="1" hangingPunct="1">
              <a:lnSpc>
                <a:spcPct val="110000"/>
              </a:lnSpc>
            </a:pPr>
            <a:r>
              <a:rPr lang="zh-CN" altLang="en-US" b="1">
                <a:latin typeface="Arial" panose="020B0604020202020204" pitchFamily="34" charset="0"/>
              </a:rPr>
              <a:t>写控制信号： </a:t>
            </a:r>
            <a:r>
              <a:rPr lang="en-US" altLang="zh-CN" b="1">
                <a:solidFill>
                  <a:srgbClr val="FF0000"/>
                </a:solidFill>
                <a:latin typeface="Arial" panose="020B0604020202020204" pitchFamily="34" charset="0"/>
              </a:rPr>
              <a:t>B-R0</a:t>
            </a:r>
            <a:r>
              <a:rPr lang="zh-CN" altLang="en-US" b="1">
                <a:solidFill>
                  <a:srgbClr val="FF0000"/>
                </a:solidFill>
                <a:latin typeface="Arial" panose="020B0604020202020204" pitchFamily="34" charset="0"/>
              </a:rPr>
              <a:t>～</a:t>
            </a:r>
            <a:r>
              <a:rPr lang="en-US" altLang="zh-CN" b="1">
                <a:solidFill>
                  <a:srgbClr val="FF0000"/>
                </a:solidFill>
                <a:latin typeface="Arial" panose="020B0604020202020204" pitchFamily="34" charset="0"/>
              </a:rPr>
              <a:t>B-R3</a:t>
            </a:r>
            <a:r>
              <a:rPr lang="en-US" altLang="zh-CN" b="1">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animEffect transition="in" filter="wipe(up)">
                                      <p:cBhvr>
                                        <p:cTn id="7" dur="500"/>
                                        <p:tgtEl>
                                          <p:spTgt spid="435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4431A042-E29C-40C9-B06E-14E1F93C9132}" type="slidenum">
              <a:rPr lang="en-US" altLang="zh-CN" sz="1000">
                <a:solidFill>
                  <a:schemeClr val="bg1"/>
                </a:solidFill>
                <a:latin typeface="Verdana" panose="020B0604030504040204" pitchFamily="34" charset="0"/>
                <a:ea typeface="宋体" panose="02010600030101010101" pitchFamily="2" charset="-122"/>
              </a:rPr>
              <a:pPr/>
              <a:t>23</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12643"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12644" name="Rectangle 3"/>
          <p:cNvSpPr>
            <a:spLocks noChangeArrowheads="1"/>
          </p:cNvSpPr>
          <p:nvPr/>
        </p:nvSpPr>
        <p:spPr bwMode="auto">
          <a:xfrm>
            <a:off x="611188" y="1125538"/>
            <a:ext cx="7489825"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lnSpc>
                <a:spcPct val="110000"/>
              </a:lnSpc>
              <a:buFont typeface="Wingdings" panose="05000000000000000000" pitchFamily="2" charset="2"/>
              <a:buNone/>
            </a:pPr>
            <a:r>
              <a:rPr lang="en-US" altLang="zh-CN">
                <a:solidFill>
                  <a:srgbClr val="FF0000"/>
                </a:solidFill>
                <a:latin typeface="Arial" panose="020B0604020202020204" pitchFamily="34" charset="0"/>
              </a:rPr>
              <a:t>2.  8</a:t>
            </a:r>
            <a:r>
              <a:rPr lang="zh-CN" altLang="en-US">
                <a:solidFill>
                  <a:srgbClr val="FF0000"/>
                </a:solidFill>
                <a:latin typeface="Arial" panose="020B0604020202020204" pitchFamily="34" charset="0"/>
              </a:rPr>
              <a:t>位模型计算机系统结构</a:t>
            </a:r>
          </a:p>
          <a:p>
            <a:pPr eaLnBrk="1" hangingPunct="1">
              <a:lnSpc>
                <a:spcPct val="110000"/>
              </a:lnSpc>
              <a:buFont typeface="Wingdings" panose="05000000000000000000" pitchFamily="2" charset="2"/>
              <a:buNone/>
            </a:pPr>
            <a:r>
              <a:rPr lang="zh-CN" altLang="en-US" sz="2400">
                <a:solidFill>
                  <a:srgbClr val="0000FF"/>
                </a:solidFill>
                <a:latin typeface="Arial" panose="020B0604020202020204" pitchFamily="34" charset="0"/>
              </a:rPr>
              <a:t>②控制器：</a:t>
            </a:r>
          </a:p>
          <a:p>
            <a:pPr lvl="1" eaLnBrk="1" hangingPunct="1">
              <a:lnSpc>
                <a:spcPct val="110000"/>
              </a:lnSpc>
            </a:pPr>
            <a:r>
              <a:rPr lang="zh-CN" altLang="en-US" b="1">
                <a:latin typeface="Arial" panose="020B0604020202020204" pitchFamily="34" charset="0"/>
              </a:rPr>
              <a:t>程序计数器</a:t>
            </a:r>
            <a:r>
              <a:rPr lang="en-US" altLang="zh-CN" b="1">
                <a:latin typeface="Arial" panose="020B0604020202020204" pitchFamily="34" charset="0"/>
              </a:rPr>
              <a:t>PC</a:t>
            </a:r>
            <a:r>
              <a:rPr lang="zh-CN" altLang="en-US" b="1">
                <a:latin typeface="Arial" panose="020B0604020202020204" pitchFamily="34" charset="0"/>
              </a:rPr>
              <a:t>：</a:t>
            </a:r>
          </a:p>
          <a:p>
            <a:pPr lvl="2" eaLnBrk="1" hangingPunct="1">
              <a:lnSpc>
                <a:spcPct val="110000"/>
              </a:lnSpc>
            </a:pPr>
            <a:r>
              <a:rPr lang="en-US" altLang="zh-CN" b="1">
                <a:solidFill>
                  <a:srgbClr val="FF0000"/>
                </a:solidFill>
                <a:latin typeface="Arial" panose="020B0604020202020204" pitchFamily="34" charset="0"/>
              </a:rPr>
              <a:t>PC-B#</a:t>
            </a:r>
            <a:r>
              <a:rPr lang="zh-CN" altLang="en-US" b="1">
                <a:solidFill>
                  <a:srgbClr val="FF0000"/>
                </a:solidFill>
                <a:latin typeface="Arial" panose="020B0604020202020204" pitchFamily="34" charset="0"/>
              </a:rPr>
              <a:t>：</a:t>
            </a:r>
            <a:r>
              <a:rPr lang="en-US" altLang="zh-CN" b="1">
                <a:latin typeface="Arial" panose="020B0604020202020204" pitchFamily="34" charset="0"/>
              </a:rPr>
              <a:t>PC</a:t>
            </a:r>
            <a:r>
              <a:rPr lang="zh-CN" altLang="en-US" b="1">
                <a:latin typeface="Arial" panose="020B0604020202020204" pitchFamily="34" charset="0"/>
              </a:rPr>
              <a:t>值送上数据总线</a:t>
            </a:r>
          </a:p>
          <a:p>
            <a:pPr lvl="2" eaLnBrk="1" hangingPunct="1">
              <a:lnSpc>
                <a:spcPct val="110000"/>
              </a:lnSpc>
            </a:pPr>
            <a:r>
              <a:rPr lang="en-US" altLang="zh-CN" b="1">
                <a:solidFill>
                  <a:srgbClr val="FF0000"/>
                </a:solidFill>
                <a:latin typeface="Arial" panose="020B0604020202020204" pitchFamily="34" charset="0"/>
              </a:rPr>
              <a:t>PC+1</a:t>
            </a:r>
            <a:r>
              <a:rPr lang="zh-CN" altLang="en-US" b="1">
                <a:solidFill>
                  <a:srgbClr val="FF0000"/>
                </a:solidFill>
                <a:latin typeface="Arial" panose="020B0604020202020204" pitchFamily="34" charset="0"/>
              </a:rPr>
              <a:t>：</a:t>
            </a:r>
            <a:r>
              <a:rPr lang="en-US" altLang="zh-CN" b="1">
                <a:latin typeface="Arial" panose="020B0604020202020204" pitchFamily="34" charset="0"/>
              </a:rPr>
              <a:t>PC</a:t>
            </a:r>
            <a:r>
              <a:rPr lang="zh-CN" altLang="en-US" b="1">
                <a:latin typeface="Arial" panose="020B0604020202020204" pitchFamily="34" charset="0"/>
              </a:rPr>
              <a:t>自增</a:t>
            </a:r>
            <a:r>
              <a:rPr lang="en-US" altLang="zh-CN" b="1">
                <a:latin typeface="Arial" panose="020B0604020202020204" pitchFamily="34" charset="0"/>
              </a:rPr>
              <a:t>1</a:t>
            </a:r>
            <a:r>
              <a:rPr lang="zh-CN" altLang="en-US" b="1">
                <a:latin typeface="Arial" panose="020B0604020202020204" pitchFamily="34" charset="0"/>
              </a:rPr>
              <a:t>，实际是</a:t>
            </a:r>
            <a:r>
              <a:rPr lang="en-US" altLang="zh-CN" b="1">
                <a:latin typeface="Arial" panose="020B0604020202020204" pitchFamily="34" charset="0"/>
              </a:rPr>
              <a:t>PC</a:t>
            </a:r>
            <a:r>
              <a:rPr lang="zh-CN" altLang="en-US" b="1">
                <a:latin typeface="Arial" panose="020B0604020202020204" pitchFamily="34" charset="0"/>
              </a:rPr>
              <a:t>的</a:t>
            </a:r>
            <a:r>
              <a:rPr lang="en-US" altLang="zh-CN" b="1">
                <a:latin typeface="Arial" panose="020B0604020202020204" pitchFamily="34" charset="0"/>
              </a:rPr>
              <a:t>CLK</a:t>
            </a:r>
            <a:r>
              <a:rPr lang="zh-CN" altLang="en-US" b="1">
                <a:latin typeface="Arial" panose="020B0604020202020204" pitchFamily="34" charset="0"/>
              </a:rPr>
              <a:t>。</a:t>
            </a:r>
          </a:p>
          <a:p>
            <a:pPr lvl="2" eaLnBrk="1" hangingPunct="1">
              <a:lnSpc>
                <a:spcPct val="110000"/>
              </a:lnSpc>
            </a:pPr>
            <a:r>
              <a:rPr lang="en-US" altLang="zh-CN" b="1">
                <a:solidFill>
                  <a:srgbClr val="FF0000"/>
                </a:solidFill>
                <a:latin typeface="Arial" panose="020B0604020202020204" pitchFamily="34" charset="0"/>
              </a:rPr>
              <a:t>B-PC#</a:t>
            </a:r>
            <a:r>
              <a:rPr lang="zh-CN" altLang="en-US" b="1">
                <a:solidFill>
                  <a:srgbClr val="FF0000"/>
                </a:solidFill>
                <a:latin typeface="Arial" panose="020B0604020202020204" pitchFamily="34" charset="0"/>
              </a:rPr>
              <a:t>：</a:t>
            </a:r>
            <a:r>
              <a:rPr lang="en-US" altLang="zh-CN" b="1">
                <a:latin typeface="Arial" panose="020B0604020202020204" pitchFamily="34" charset="0"/>
              </a:rPr>
              <a:t>PC</a:t>
            </a:r>
            <a:r>
              <a:rPr lang="zh-CN" altLang="en-US" b="1">
                <a:latin typeface="Arial" panose="020B0604020202020204" pitchFamily="34" charset="0"/>
              </a:rPr>
              <a:t>装数。</a:t>
            </a:r>
          </a:p>
          <a:p>
            <a:pPr lvl="1" eaLnBrk="1" hangingPunct="1">
              <a:lnSpc>
                <a:spcPct val="110000"/>
              </a:lnSpc>
            </a:pPr>
            <a:r>
              <a:rPr lang="zh-CN" altLang="en-US" b="1">
                <a:latin typeface="Arial" panose="020B0604020202020204" pitchFamily="34" charset="0"/>
              </a:rPr>
              <a:t>地址寄存器</a:t>
            </a:r>
            <a:r>
              <a:rPr lang="en-US" altLang="zh-CN" b="1">
                <a:latin typeface="Arial" panose="020B0604020202020204" pitchFamily="34" charset="0"/>
              </a:rPr>
              <a:t>AR</a:t>
            </a:r>
            <a:r>
              <a:rPr lang="zh-CN" altLang="en-US" b="1">
                <a:latin typeface="Arial" panose="020B0604020202020204" pitchFamily="34" charset="0"/>
              </a:rPr>
              <a:t>：输入控制信号</a:t>
            </a:r>
            <a:r>
              <a:rPr lang="en-US" altLang="zh-CN" b="1">
                <a:solidFill>
                  <a:srgbClr val="FF0000"/>
                </a:solidFill>
                <a:latin typeface="Arial" panose="020B0604020202020204" pitchFamily="34" charset="0"/>
              </a:rPr>
              <a:t>B-AR</a:t>
            </a:r>
            <a:endParaRPr lang="en-US" altLang="zh-CN" b="1">
              <a:latin typeface="Arial" panose="020B0604020202020204" pitchFamily="34" charset="0"/>
            </a:endParaRPr>
          </a:p>
          <a:p>
            <a:pPr lvl="1" eaLnBrk="1" hangingPunct="1">
              <a:lnSpc>
                <a:spcPct val="110000"/>
              </a:lnSpc>
            </a:pPr>
            <a:r>
              <a:rPr lang="zh-CN" altLang="en-US" b="1">
                <a:latin typeface="Arial" panose="020B0604020202020204" pitchFamily="34" charset="0"/>
              </a:rPr>
              <a:t>指令寄存器</a:t>
            </a:r>
            <a:r>
              <a:rPr lang="en-US" altLang="zh-CN" b="1">
                <a:latin typeface="Arial" panose="020B0604020202020204" pitchFamily="34" charset="0"/>
              </a:rPr>
              <a:t>IR</a:t>
            </a:r>
            <a:r>
              <a:rPr lang="zh-CN" altLang="en-US" b="1">
                <a:latin typeface="Arial" panose="020B0604020202020204" pitchFamily="34" charset="0"/>
              </a:rPr>
              <a:t>：输入控制信号是</a:t>
            </a:r>
            <a:r>
              <a:rPr lang="en-US" altLang="zh-CN" b="1">
                <a:solidFill>
                  <a:srgbClr val="FF0000"/>
                </a:solidFill>
                <a:latin typeface="Arial" panose="020B0604020202020204" pitchFamily="34" charset="0"/>
              </a:rPr>
              <a:t>B-IR</a:t>
            </a:r>
            <a:r>
              <a:rPr lang="zh-CN" altLang="en-US" b="1">
                <a:latin typeface="Arial" panose="020B0604020202020204" pitchFamily="34" charset="0"/>
              </a:rPr>
              <a:t>。</a:t>
            </a:r>
          </a:p>
          <a:p>
            <a:pPr lvl="1" eaLnBrk="1" hangingPunct="1">
              <a:lnSpc>
                <a:spcPct val="110000"/>
              </a:lnSpc>
            </a:pPr>
            <a:r>
              <a:rPr lang="zh-CN" altLang="en-US" b="1">
                <a:latin typeface="Arial" panose="020B0604020202020204" pitchFamily="34" charset="0"/>
              </a:rPr>
              <a:t>时序系统：采用机器周期</a:t>
            </a:r>
            <a:r>
              <a:rPr lang="en-US" altLang="zh-CN" b="1">
                <a:latin typeface="Arial" panose="020B0604020202020204" pitchFamily="34" charset="0"/>
              </a:rPr>
              <a:t>+</a:t>
            </a:r>
            <a:r>
              <a:rPr lang="zh-CN" altLang="en-US" b="1">
                <a:latin typeface="Arial" panose="020B0604020202020204" pitchFamily="34" charset="0"/>
              </a:rPr>
              <a:t>节拍</a:t>
            </a:r>
            <a:r>
              <a:rPr lang="en-US" altLang="zh-CN" b="1">
                <a:latin typeface="Arial" panose="020B0604020202020204" pitchFamily="34" charset="0"/>
              </a:rPr>
              <a:t>(T1~T4)</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F1987325-0391-49B0-8AB6-E2B8058075EC}" type="slidenum">
              <a:rPr lang="en-US" altLang="zh-CN" sz="1000">
                <a:solidFill>
                  <a:schemeClr val="bg1"/>
                </a:solidFill>
                <a:latin typeface="Verdana" panose="020B0604030504040204" pitchFamily="34" charset="0"/>
                <a:ea typeface="宋体" panose="02010600030101010101" pitchFamily="2" charset="-122"/>
              </a:rPr>
              <a:pPr/>
              <a:t>24</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13667"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13668" name="Rectangle 3"/>
          <p:cNvSpPr>
            <a:spLocks noChangeArrowheads="1"/>
          </p:cNvSpPr>
          <p:nvPr/>
        </p:nvSpPr>
        <p:spPr bwMode="auto">
          <a:xfrm>
            <a:off x="611188" y="1125538"/>
            <a:ext cx="7489825" cy="417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lnSpc>
                <a:spcPct val="110000"/>
              </a:lnSpc>
              <a:buFont typeface="Wingdings" panose="05000000000000000000" pitchFamily="2" charset="2"/>
              <a:buNone/>
            </a:pPr>
            <a:r>
              <a:rPr lang="en-US" altLang="zh-CN">
                <a:solidFill>
                  <a:srgbClr val="FF0000"/>
                </a:solidFill>
                <a:latin typeface="Arial" panose="020B0604020202020204" pitchFamily="34" charset="0"/>
              </a:rPr>
              <a:t>2.  8</a:t>
            </a:r>
            <a:r>
              <a:rPr lang="zh-CN" altLang="en-US">
                <a:solidFill>
                  <a:srgbClr val="FF0000"/>
                </a:solidFill>
                <a:latin typeface="Arial" panose="020B0604020202020204" pitchFamily="34" charset="0"/>
              </a:rPr>
              <a:t>位模型计算机系统结构</a:t>
            </a:r>
          </a:p>
          <a:p>
            <a:pPr eaLnBrk="1" hangingPunct="1">
              <a:lnSpc>
                <a:spcPct val="110000"/>
              </a:lnSpc>
              <a:buFont typeface="Wingdings" panose="05000000000000000000" pitchFamily="2" charset="2"/>
              <a:buNone/>
            </a:pPr>
            <a:r>
              <a:rPr lang="zh-CN" altLang="en-US" sz="2400">
                <a:solidFill>
                  <a:srgbClr val="0000FF"/>
                </a:solidFill>
                <a:latin typeface="Arial" panose="020B0604020202020204" pitchFamily="34" charset="0"/>
              </a:rPr>
              <a:t>③存储器：</a:t>
            </a:r>
          </a:p>
          <a:p>
            <a:pPr lvl="1" eaLnBrk="1" hangingPunct="1">
              <a:lnSpc>
                <a:spcPct val="110000"/>
              </a:lnSpc>
            </a:pPr>
            <a:r>
              <a:rPr lang="zh-CN" altLang="en-US" b="1">
                <a:latin typeface="Arial" panose="020B0604020202020204" pitchFamily="34" charset="0"/>
              </a:rPr>
              <a:t>容量：</a:t>
            </a:r>
            <a:r>
              <a:rPr lang="en-US" altLang="zh-CN" b="1">
                <a:latin typeface="Arial" panose="020B0604020202020204" pitchFamily="34" charset="0"/>
              </a:rPr>
              <a:t>256×8</a:t>
            </a:r>
            <a:r>
              <a:rPr lang="zh-CN" altLang="en-US" b="1">
                <a:latin typeface="Arial" panose="020B0604020202020204" pitchFamily="34" charset="0"/>
              </a:rPr>
              <a:t>位</a:t>
            </a:r>
          </a:p>
          <a:p>
            <a:pPr lvl="1" eaLnBrk="1" hangingPunct="1">
              <a:lnSpc>
                <a:spcPct val="110000"/>
              </a:lnSpc>
            </a:pPr>
            <a:r>
              <a:rPr lang="zh-CN" altLang="en-US" b="1">
                <a:latin typeface="Arial" panose="020B0604020202020204" pitchFamily="34" charset="0"/>
              </a:rPr>
              <a:t>类型：</a:t>
            </a:r>
            <a:r>
              <a:rPr lang="en-US" altLang="zh-CN" b="1">
                <a:latin typeface="Arial" panose="020B0604020202020204" pitchFamily="34" charset="0"/>
              </a:rPr>
              <a:t>SRAM</a:t>
            </a:r>
          </a:p>
          <a:p>
            <a:pPr lvl="1" eaLnBrk="1" hangingPunct="1">
              <a:lnSpc>
                <a:spcPct val="110000"/>
              </a:lnSpc>
            </a:pPr>
            <a:r>
              <a:rPr lang="zh-CN" altLang="en-US" b="1">
                <a:latin typeface="Arial" panose="020B0604020202020204" pitchFamily="34" charset="0"/>
              </a:rPr>
              <a:t>存储器读、写控制信号：</a:t>
            </a:r>
            <a:r>
              <a:rPr lang="en-US" altLang="zh-CN" b="1">
                <a:solidFill>
                  <a:srgbClr val="FF0000"/>
                </a:solidFill>
                <a:latin typeface="Arial" panose="020B0604020202020204" pitchFamily="34" charset="0"/>
              </a:rPr>
              <a:t>M-R#</a:t>
            </a:r>
            <a:r>
              <a:rPr lang="zh-CN" altLang="en-US" b="1">
                <a:solidFill>
                  <a:srgbClr val="FF0000"/>
                </a:solidFill>
                <a:latin typeface="Arial" panose="020B0604020202020204" pitchFamily="34" charset="0"/>
              </a:rPr>
              <a:t>、</a:t>
            </a:r>
            <a:r>
              <a:rPr lang="en-US" altLang="zh-CN" b="1">
                <a:solidFill>
                  <a:srgbClr val="FF0000"/>
                </a:solidFill>
                <a:latin typeface="Arial" panose="020B0604020202020204" pitchFamily="34" charset="0"/>
              </a:rPr>
              <a:t>M-W#</a:t>
            </a:r>
          </a:p>
          <a:p>
            <a:pPr eaLnBrk="1" hangingPunct="1">
              <a:lnSpc>
                <a:spcPct val="110000"/>
              </a:lnSpc>
              <a:buFont typeface="Wingdings" panose="05000000000000000000" pitchFamily="2" charset="2"/>
              <a:buNone/>
            </a:pPr>
            <a:r>
              <a:rPr lang="en-US" altLang="zh-CN" sz="2400">
                <a:solidFill>
                  <a:srgbClr val="0000FF"/>
                </a:solidFill>
                <a:latin typeface="Arial" panose="020B0604020202020204" pitchFamily="34" charset="0"/>
              </a:rPr>
              <a:t>④I/O</a:t>
            </a:r>
            <a:r>
              <a:rPr lang="zh-CN" altLang="en-US" sz="2400">
                <a:solidFill>
                  <a:srgbClr val="0000FF"/>
                </a:solidFill>
                <a:latin typeface="Arial" panose="020B0604020202020204" pitchFamily="34" charset="0"/>
              </a:rPr>
              <a:t>设备：</a:t>
            </a:r>
          </a:p>
          <a:p>
            <a:pPr lvl="1" eaLnBrk="1" hangingPunct="1">
              <a:lnSpc>
                <a:spcPct val="110000"/>
              </a:lnSpc>
            </a:pPr>
            <a:r>
              <a:rPr lang="zh-CN" altLang="en-US" b="1">
                <a:latin typeface="Arial" panose="020B0604020202020204" pitchFamily="34" charset="0"/>
              </a:rPr>
              <a:t>设备选择信号： </a:t>
            </a:r>
            <a:r>
              <a:rPr lang="en-US" altLang="zh-CN" b="1">
                <a:solidFill>
                  <a:srgbClr val="FF0000"/>
                </a:solidFill>
                <a:latin typeface="Arial" panose="020B0604020202020204" pitchFamily="34" charset="0"/>
              </a:rPr>
              <a:t>Ai#</a:t>
            </a:r>
            <a:endParaRPr lang="en-US" altLang="zh-CN" b="1">
              <a:latin typeface="Arial" panose="020B0604020202020204" pitchFamily="34" charset="0"/>
            </a:endParaRPr>
          </a:p>
          <a:p>
            <a:pPr lvl="1" eaLnBrk="1" hangingPunct="1">
              <a:lnSpc>
                <a:spcPct val="110000"/>
              </a:lnSpc>
            </a:pPr>
            <a:r>
              <a:rPr lang="en-US" altLang="zh-CN" b="1">
                <a:latin typeface="Arial" panose="020B0604020202020204" pitchFamily="34" charset="0"/>
              </a:rPr>
              <a:t>I/O</a:t>
            </a:r>
            <a:r>
              <a:rPr lang="zh-CN" altLang="en-US" b="1">
                <a:latin typeface="Arial" panose="020B0604020202020204" pitchFamily="34" charset="0"/>
              </a:rPr>
              <a:t>读、写控制信号：</a:t>
            </a:r>
            <a:r>
              <a:rPr lang="en-US" altLang="zh-CN" b="1">
                <a:solidFill>
                  <a:srgbClr val="FF0000"/>
                </a:solidFill>
                <a:latin typeface="Arial" panose="020B0604020202020204" pitchFamily="34" charset="0"/>
              </a:rPr>
              <a:t>I/O-R#</a:t>
            </a:r>
            <a:r>
              <a:rPr lang="zh-CN" altLang="en-US" b="1">
                <a:solidFill>
                  <a:srgbClr val="FF0000"/>
                </a:solidFill>
                <a:latin typeface="Arial" panose="020B0604020202020204" pitchFamily="34" charset="0"/>
              </a:rPr>
              <a:t>、</a:t>
            </a:r>
            <a:r>
              <a:rPr lang="en-US" altLang="zh-CN" b="1">
                <a:solidFill>
                  <a:srgbClr val="FF0000"/>
                </a:solidFill>
                <a:latin typeface="Arial" panose="020B0604020202020204" pitchFamily="34" charset="0"/>
              </a:rPr>
              <a:t>I/O-W#</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2"/>
          <p:cNvSpPr>
            <a:spLocks noGrp="1"/>
          </p:cNvSpPr>
          <p:nvPr>
            <p:ph type="sldNum" sz="quarter" idx="10"/>
          </p:nvPr>
        </p:nvSpPr>
        <p:spPr>
          <a:xfrm>
            <a:off x="8286750" y="6800800"/>
            <a:ext cx="457200" cy="228600"/>
          </a:xfrm>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BBC2580B-A534-483A-82C1-D7A557E17C30}" type="slidenum">
              <a:rPr lang="en-US" altLang="zh-CN" sz="1000">
                <a:solidFill>
                  <a:schemeClr val="bg1"/>
                </a:solidFill>
                <a:latin typeface="Verdana" panose="020B0604030504040204" pitchFamily="34" charset="0"/>
                <a:ea typeface="宋体" panose="02010600030101010101" pitchFamily="2" charset="-122"/>
              </a:rPr>
              <a:pPr/>
              <a:t>25</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14691" name="Rectangle 2"/>
          <p:cNvSpPr>
            <a:spLocks noGrp="1" noChangeArrowheads="1"/>
          </p:cNvSpPr>
          <p:nvPr>
            <p:ph type="title"/>
          </p:nvPr>
        </p:nvSpPr>
        <p:spPr>
          <a:xfrm>
            <a:off x="1143000" y="345157"/>
            <a:ext cx="6705600" cy="563563"/>
          </a:xfrm>
        </p:spPr>
        <p:txBody>
          <a:bodyPr/>
          <a:lstStyle/>
          <a:p>
            <a:pPr eaLnBrk="1" hangingPunct="1"/>
            <a:r>
              <a:rPr lang="zh-CN" altLang="en-US" smtClean="0"/>
              <a:t>模型计算控制信号一览表</a:t>
            </a:r>
          </a:p>
        </p:txBody>
      </p:sp>
      <mc:AlternateContent xmlns:mc="http://schemas.openxmlformats.org/markup-compatibility/2006" xmlns:a14="http://schemas.microsoft.com/office/drawing/2010/main">
        <mc:Choice Requires="a14">
          <p:graphicFrame>
            <p:nvGraphicFramePr>
              <p:cNvPr id="406531" name="Group 3"/>
              <p:cNvGraphicFramePr>
                <a:graphicFrameLocks noGrp="1"/>
              </p:cNvGraphicFramePr>
              <p:nvPr>
                <p:extLst>
                  <p:ext uri="{D42A27DB-BD31-4B8C-83A1-F6EECF244321}">
                    <p14:modId xmlns:p14="http://schemas.microsoft.com/office/powerpoint/2010/main" val="1334729621"/>
                  </p:ext>
                </p:extLst>
              </p:nvPr>
            </p:nvGraphicFramePr>
            <p:xfrm>
              <a:off x="395536" y="1051460"/>
              <a:ext cx="8640638" cy="5617900"/>
            </p:xfrm>
            <a:graphic>
              <a:graphicData uri="http://schemas.openxmlformats.org/drawingml/2006/table">
                <a:tbl>
                  <a:tblPr/>
                  <a:tblGrid>
                    <a:gridCol w="647750"/>
                    <a:gridCol w="1296144"/>
                    <a:gridCol w="2521744"/>
                    <a:gridCol w="718616"/>
                    <a:gridCol w="1152128"/>
                    <a:gridCol w="2304256"/>
                  </a:tblGrid>
                  <a:tr h="42180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序号</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控制信号</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序号</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控制信号</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43204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14:m>
                            <m:oMathPara xmlns:m="http://schemas.openxmlformats.org/officeDocument/2006/math">
                              <m:oMathParaPr>
                                <m:jc m:val="centerGroup"/>
                              </m:oMathParaPr>
                              <m:oMath xmlns:m="http://schemas.openxmlformats.org/officeDocument/2006/math">
                                <m:acc>
                                  <m:accPr>
                                    <m:chr m:val="̅"/>
                                    <m:ctrlPr>
                                      <a:rPr kumimoji="0" lang="en-US" altLang="zh-CN" sz="1600" b="1" i="1" u="none" strike="noStrike" cap="none" normalizeH="0" baseline="0" smtClean="0">
                                        <a:ln>
                                          <a:noFill/>
                                        </a:ln>
                                        <a:solidFill>
                                          <a:schemeClr val="tx1"/>
                                        </a:solidFill>
                                        <a:effectLst/>
                                        <a:latin typeface="Cambria Math"/>
                                        <a:ea typeface="宋体" panose="02010600030101010101" pitchFamily="2" charset="-122"/>
                                      </a:rPr>
                                    </m:ctrlPr>
                                  </m:acc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𝑷𝑪</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𝑩</m:t>
                                    </m:r>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指令地址</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送总线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a:ea typeface="宋体" panose="02010600030101010101" pitchFamily="2" charset="-122"/>
                                      </a:rPr>
                                    </m:ctrlPr>
                                  </m:acc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𝑨𝑳𝑼</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𝑩</m:t>
                                    </m:r>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运算器</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ALU</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内容送总线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B-AR</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总线内容打入地址寄存器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Ci</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ALU</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进位输入</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程序计数器内容</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B-R0</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a:ea typeface="宋体" panose="02010600030101010101" pitchFamily="2" charset="-122"/>
                                      </a:rPr>
                                    </m:ctrlPr>
                                  </m:acc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𝑩</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𝑷𝑪</m:t>
                                    </m:r>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总线内容打入程序计数器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B-R1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R1</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B-IR</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总线内容打入指令寄存器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B-R2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R2</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a:ea typeface="宋体" panose="02010600030101010101" pitchFamily="2" charset="-122"/>
                                      </a:rPr>
                                    </m:ctrlPr>
                                  </m:acc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𝑴</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𝑾</m:t>
                                    </m:r>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存储器写</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B-R3</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R3</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a:ea typeface="宋体" panose="02010600030101010101" pitchFamily="2" charset="-122"/>
                                      </a:rPr>
                                    </m:ctrlPr>
                                  </m:acc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𝑴</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𝑹</m:t>
                                    </m:r>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存储器读</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a:ea typeface="宋体" panose="02010600030101010101" pitchFamily="2" charset="-122"/>
                                      </a:rPr>
                                    </m:ctrlPr>
                                  </m:accPr>
                                  <m:e>
                                    <m:sSub>
                                      <m:sSubPr>
                                        <m:ctrlPr>
                                          <a:rPr kumimoji="0" lang="en-US" altLang="zh-CN" sz="1600" b="1" i="1" u="none" strike="noStrike" cap="none" normalizeH="0" baseline="0" smtClean="0">
                                            <a:ln>
                                              <a:noFill/>
                                            </a:ln>
                                            <a:solidFill>
                                              <a:schemeClr val="tx1"/>
                                            </a:solidFill>
                                            <a:effectLst/>
                                            <a:latin typeface="Cambria Math"/>
                                            <a:ea typeface="宋体" panose="02010600030101010101" pitchFamily="2" charset="-122"/>
                                          </a:rPr>
                                        </m:ctrlPr>
                                      </m:sSub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𝑹</m:t>
                                        </m:r>
                                      </m:e>
                                      <m:sub>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𝟎</m:t>
                                        </m:r>
                                      </m:sub>
                                    </m:sSub>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𝑩</m:t>
                                    </m:r>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寄存器内容送总线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rowSpan="5">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Ci</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一起，选择</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ALU</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的运算功能</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a:ea typeface="宋体" panose="02010600030101010101" pitchFamily="2" charset="-122"/>
                                      </a:rPr>
                                    </m:ctrlPr>
                                  </m:accPr>
                                  <m:e>
                                    <m:sSub>
                                      <m:sSubPr>
                                        <m:ctrlPr>
                                          <a:rPr kumimoji="0" lang="en-US" altLang="zh-CN" sz="1600" b="1" i="1" u="none" strike="noStrike" cap="none" normalizeH="0" baseline="0" smtClean="0">
                                            <a:ln>
                                              <a:noFill/>
                                            </a:ln>
                                            <a:solidFill>
                                              <a:schemeClr val="tx1"/>
                                            </a:solidFill>
                                            <a:effectLst/>
                                            <a:latin typeface="Cambria Math"/>
                                            <a:ea typeface="宋体" panose="02010600030101010101" pitchFamily="2" charset="-122"/>
                                          </a:rPr>
                                        </m:ctrlPr>
                                      </m:sSub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𝑹</m:t>
                                        </m:r>
                                      </m:e>
                                      <m:sub>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𝟏</m:t>
                                        </m:r>
                                      </m:sub>
                                    </m:sSub>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𝑩</m:t>
                                    </m:r>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R1</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寄存器内容送总线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vMerge="1">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a:ea typeface="宋体" panose="02010600030101010101" pitchFamily="2" charset="-122"/>
                                      </a:rPr>
                                    </m:ctrlPr>
                                  </m:accPr>
                                  <m:e>
                                    <m:sSub>
                                      <m:sSubPr>
                                        <m:ctrlPr>
                                          <a:rPr kumimoji="0" lang="en-US" altLang="zh-CN" sz="1600" b="1" i="1" u="none" strike="noStrike" cap="none" normalizeH="0" baseline="0" smtClean="0">
                                            <a:ln>
                                              <a:noFill/>
                                            </a:ln>
                                            <a:solidFill>
                                              <a:schemeClr val="tx1"/>
                                            </a:solidFill>
                                            <a:effectLst/>
                                            <a:latin typeface="Cambria Math"/>
                                            <a:ea typeface="宋体" panose="02010600030101010101" pitchFamily="2" charset="-122"/>
                                          </a:rPr>
                                        </m:ctrlPr>
                                      </m:sSub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𝑹</m:t>
                                        </m:r>
                                      </m:e>
                                      <m:sub>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𝟐</m:t>
                                        </m:r>
                                      </m:sub>
                                    </m:sSub>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𝑩</m:t>
                                    </m:r>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R2</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寄存器内容送总线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vMerge="1">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a:ea typeface="宋体" panose="02010600030101010101" pitchFamily="2" charset="-122"/>
                                      </a:rPr>
                                    </m:ctrlPr>
                                  </m:accPr>
                                  <m:e>
                                    <m:sSub>
                                      <m:sSubPr>
                                        <m:ctrlPr>
                                          <a:rPr kumimoji="0" lang="en-US" altLang="zh-CN" sz="1600" b="1" i="1" u="none" strike="noStrike" cap="none" normalizeH="0" baseline="0" smtClean="0">
                                            <a:ln>
                                              <a:noFill/>
                                            </a:ln>
                                            <a:solidFill>
                                              <a:schemeClr val="tx1"/>
                                            </a:solidFill>
                                            <a:effectLst/>
                                            <a:latin typeface="Cambria Math"/>
                                            <a:ea typeface="宋体" panose="02010600030101010101" pitchFamily="2" charset="-122"/>
                                          </a:rPr>
                                        </m:ctrlPr>
                                      </m:sSub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𝑹</m:t>
                                        </m:r>
                                      </m:e>
                                      <m:sub>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𝟑</m:t>
                                        </m:r>
                                      </m:sub>
                                    </m:sSub>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𝑩</m:t>
                                    </m:r>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R3</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寄存器内容送总线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vMerge="1">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a:ea typeface="宋体" panose="02010600030101010101" pitchFamily="2" charset="-122"/>
                                      </a:rPr>
                                    </m:ctrlPr>
                                  </m:acc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𝑰𝑶</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𝑾</m:t>
                                    </m:r>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写</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I/O</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端口（输出）</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7446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vMerge="1">
                      <a:txBody>
                        <a:bodyPr/>
                        <a:lstStyle>
                          <a:lvl1pPr indent="265113">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265113"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a:ea typeface="宋体" panose="02010600030101010101" pitchFamily="2" charset="-122"/>
                                      </a:rPr>
                                    </m:ctrlPr>
                                  </m:acc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𝑰𝑶</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𝑹</m:t>
                                    </m:r>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I/O</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端口（输入）</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B-DA1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总线内容打入暂存器</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27</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defRPr/>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a:ea typeface="宋体" panose="02010600030101010101" pitchFamily="2" charset="-122"/>
                                      </a:rPr>
                                    </m:ctrlPr>
                                  </m:accPr>
                                  <m:e>
                                    <m:sSub>
                                      <m:sSubPr>
                                        <m:ctrlPr>
                                          <a:rPr kumimoji="0" lang="en-US" altLang="zh-CN" sz="1600" b="1" i="1" u="none" strike="noStrike" cap="none" normalizeH="0" baseline="0" smtClean="0">
                                            <a:ln>
                                              <a:noFill/>
                                            </a:ln>
                                            <a:solidFill>
                                              <a:schemeClr val="tx1"/>
                                            </a:solidFill>
                                            <a:effectLst/>
                                            <a:latin typeface="Cambria Math"/>
                                            <a:ea typeface="宋体" panose="02010600030101010101" pitchFamily="2" charset="-122"/>
                                          </a:rPr>
                                        </m:ctrlPr>
                                      </m:sSub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𝑨</m:t>
                                        </m:r>
                                      </m:e>
                                      <m:sub>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𝒊</m:t>
                                        </m:r>
                                      </m:sub>
                                    </m:sSub>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端口地址线（选中</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IO</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B-DA2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总线内容打入暂存器</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28</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defRPr/>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a:ea typeface="宋体" panose="02010600030101010101" pitchFamily="2" charset="-122"/>
                                      </a:rPr>
                                    </m:ctrlPr>
                                  </m:accPr>
                                  <m:e>
                                    <m:sSub>
                                      <m:sSubPr>
                                        <m:ctrlPr>
                                          <a:rPr kumimoji="0" lang="en-US" altLang="zh-CN" sz="1600" b="1" i="1" u="none" strike="noStrike" cap="none" normalizeH="0" baseline="0" smtClean="0">
                                            <a:ln>
                                              <a:noFill/>
                                            </a:ln>
                                            <a:solidFill>
                                              <a:schemeClr val="tx1"/>
                                            </a:solidFill>
                                            <a:effectLst/>
                                            <a:latin typeface="Cambria Math"/>
                                            <a:ea typeface="宋体" panose="02010600030101010101" pitchFamily="2" charset="-122"/>
                                          </a:rPr>
                                        </m:ctrlPr>
                                      </m:sSub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𝑱</m:t>
                                        </m:r>
                                      </m:e>
                                      <m:sub>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𝟏</m:t>
                                        </m:r>
                                      </m:sub>
                                    </m:sSub>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指令译码器工作</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bl>
              </a:graphicData>
            </a:graphic>
          </p:graphicFrame>
        </mc:Choice>
        <mc:Fallback xmlns="">
          <p:graphicFrame>
            <p:nvGraphicFramePr>
              <p:cNvPr id="406531" name="Group 3"/>
              <p:cNvGraphicFramePr>
                <a:graphicFrameLocks noGrp="1"/>
              </p:cNvGraphicFramePr>
              <p:nvPr>
                <p:extLst>
                  <p:ext uri="{D42A27DB-BD31-4B8C-83A1-F6EECF244321}">
                    <p14:modId xmlns:p14="http://schemas.microsoft.com/office/powerpoint/2010/main" val="1334729621"/>
                  </p:ext>
                </p:extLst>
              </p:nvPr>
            </p:nvGraphicFramePr>
            <p:xfrm>
              <a:off x="395536" y="1051460"/>
              <a:ext cx="8640638" cy="5617900"/>
            </p:xfrm>
            <a:graphic>
              <a:graphicData uri="http://schemas.openxmlformats.org/drawingml/2006/table">
                <a:tbl>
                  <a:tblPr/>
                  <a:tblGrid>
                    <a:gridCol w="647750"/>
                    <a:gridCol w="1296144"/>
                    <a:gridCol w="2521744"/>
                    <a:gridCol w="718616"/>
                    <a:gridCol w="1152128"/>
                    <a:gridCol w="2304256"/>
                  </a:tblGrid>
                  <a:tr h="42180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序号</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控制信号</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序号</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控制信号</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43204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50235" t="-98592" r="-518310" b="-1118310"/>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指令地址</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送</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448421" t="-98592" r="-201053" b="-1118310"/>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运算器</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ALU</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内容送总线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B-AR</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总线内容打入地址寄存器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Ci</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ALU</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进位输入</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程序计数器内容</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B-R0</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50235" t="-427869" r="-518310" b="-1004918"/>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总线内容打入程序计数器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B-R1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R1</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B-IR</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总线内容打入指令寄存器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B-R2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R2</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50235" t="-636667" r="-518310" b="-821667"/>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存储器写</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B-R3</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R3</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50235" t="-736667" r="-518310" b="-721667"/>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存储器读</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448421" t="-736667" r="-201053" b="-721667"/>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寄存器内容送总线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rowSpan="5">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Ci</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一起，选择</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ALU</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的运算功能</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448421" t="-836667" r="-201053" b="-621667"/>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R1</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寄存器内容送总线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vMerge="1">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448421" t="-936667" r="-201053" b="-521667"/>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R2</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寄存器内容送总线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vMerge="1">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448421" t="-1036667" r="-201053" b="-421667"/>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R3</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寄存器内容送总线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vMerge="1">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448421" t="-1136667" r="-201053" b="-321667"/>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写</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I/O</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端口（输出）</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7446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vMerge="1">
                      <a:txBody>
                        <a:bodyPr/>
                        <a:lstStyle>
                          <a:lvl1pPr indent="265113">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265113"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448421" t="-1196774" r="-201053" b="-211290"/>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I/O</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端口（输入）</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B-DA1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总线内容打入暂存器</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27</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448421" t="-1340000" r="-201053" b="-118333"/>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端口地址线（选中</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IO</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B-DA2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总线内容打入暂存器</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28</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448421" t="-1440000" r="-201053" b="-18333"/>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指令译码器工作</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bl>
              </a:graphicData>
            </a:graphic>
          </p:graphicFrame>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06531"/>
                                        </p:tgtEl>
                                        <p:attrNameLst>
                                          <p:attrName>style.visibility</p:attrName>
                                        </p:attrNameLst>
                                      </p:cBhvr>
                                      <p:to>
                                        <p:strVal val="visible"/>
                                      </p:to>
                                    </p:set>
                                    <p:animEffect transition="in" filter="slide(fromBottom)">
                                      <p:cBhvr>
                                        <p:cTn id="7" dur="500"/>
                                        <p:tgtEl>
                                          <p:spTgt spid="406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8043B917-1DFB-40AB-916E-4110C433A80E}" type="slidenum">
              <a:rPr lang="en-US" altLang="zh-CN" sz="1000">
                <a:solidFill>
                  <a:schemeClr val="bg1"/>
                </a:solidFill>
                <a:latin typeface="Verdana" panose="020B0604030504040204" pitchFamily="34" charset="0"/>
                <a:ea typeface="宋体" panose="02010600030101010101" pitchFamily="2" charset="-122"/>
              </a:rPr>
              <a:pPr/>
              <a:t>26</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15715"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15716" name="Rectangle 3"/>
          <p:cNvSpPr>
            <a:spLocks noGrp="1" noChangeArrowheads="1"/>
          </p:cNvSpPr>
          <p:nvPr>
            <p:ph type="body" idx="1"/>
          </p:nvPr>
        </p:nvSpPr>
        <p:spPr>
          <a:xfrm>
            <a:off x="611188" y="1076325"/>
            <a:ext cx="7561262" cy="4368800"/>
          </a:xfrm>
        </p:spPr>
        <p:txBody>
          <a:bodyPr/>
          <a:lstStyle/>
          <a:p>
            <a:pPr marL="533400" indent="-533400" eaLnBrk="1" hangingPunct="1">
              <a:lnSpc>
                <a:spcPct val="110000"/>
              </a:lnSpc>
              <a:buClr>
                <a:srgbClr val="FF0000"/>
              </a:buClr>
              <a:buFont typeface="Wingdings" panose="05000000000000000000" pitchFamily="2" charset="2"/>
              <a:buAutoNum type="arabicPeriod" startAt="3"/>
            </a:pPr>
            <a:r>
              <a:rPr lang="zh-CN" altLang="en-US" dirty="0" smtClean="0">
                <a:solidFill>
                  <a:srgbClr val="FF0000"/>
                </a:solidFill>
                <a:latin typeface="Arial" panose="020B0604020202020204" pitchFamily="34" charset="0"/>
              </a:rPr>
              <a:t>指令执行过程</a:t>
            </a:r>
          </a:p>
          <a:p>
            <a:pPr marL="533400" indent="-533400" eaLnBrk="1" hangingPunct="1">
              <a:lnSpc>
                <a:spcPct val="110000"/>
              </a:lnSpc>
            </a:pPr>
            <a:r>
              <a:rPr lang="en-US" altLang="zh-CN" dirty="0" smtClean="0">
                <a:latin typeface="Arial" panose="020B0604020202020204" pitchFamily="34" charset="0"/>
              </a:rPr>
              <a:t>ADD</a:t>
            </a:r>
            <a:r>
              <a:rPr lang="zh-CN" altLang="en-US" dirty="0" smtClean="0">
                <a:latin typeface="Arial" panose="020B0604020202020204" pitchFamily="34" charset="0"/>
              </a:rPr>
              <a:t>指令：分为</a:t>
            </a:r>
            <a:r>
              <a:rPr lang="en-US" altLang="zh-CN" dirty="0" smtClean="0">
                <a:latin typeface="Arial" panose="020B0604020202020204" pitchFamily="34" charset="0"/>
              </a:rPr>
              <a:t>6</a:t>
            </a:r>
            <a:r>
              <a:rPr lang="zh-CN" altLang="en-US" dirty="0" smtClean="0">
                <a:latin typeface="Arial" panose="020B0604020202020204" pitchFamily="34" charset="0"/>
              </a:rPr>
              <a:t>个机器周期完成</a:t>
            </a:r>
          </a:p>
          <a:p>
            <a:pPr marL="914400" lvl="1" indent="-457200" eaLnBrk="1" hangingPunct="1">
              <a:lnSpc>
                <a:spcPct val="110000"/>
              </a:lnSpc>
            </a:pPr>
            <a:r>
              <a:rPr lang="en-US" altLang="zh-CN" b="1" dirty="0" smtClean="0">
                <a:solidFill>
                  <a:srgbClr val="FF0000"/>
                </a:solidFill>
                <a:latin typeface="Arial" panose="020B0604020202020204" pitchFamily="34" charset="0"/>
              </a:rPr>
              <a:t>M0</a:t>
            </a:r>
            <a:r>
              <a:rPr lang="zh-CN" altLang="en-US" b="1" dirty="0" smtClean="0">
                <a:solidFill>
                  <a:srgbClr val="FF0000"/>
                </a:solidFill>
                <a:latin typeface="Arial" panose="020B0604020202020204" pitchFamily="34" charset="0"/>
              </a:rPr>
              <a:t>：</a:t>
            </a:r>
            <a:r>
              <a:rPr lang="zh-CN" altLang="en-US" b="1" dirty="0" smtClean="0">
                <a:latin typeface="Arial" panose="020B0604020202020204" pitchFamily="34" charset="0"/>
              </a:rPr>
              <a:t> </a:t>
            </a:r>
            <a:r>
              <a:rPr lang="en-US" altLang="zh-CN" b="1" dirty="0" smtClean="0">
                <a:latin typeface="Arial" panose="020B0604020202020204" pitchFamily="34" charset="0"/>
              </a:rPr>
              <a:t>PC→AR</a:t>
            </a:r>
            <a:r>
              <a:rPr lang="zh-CN" altLang="en-US" b="1" dirty="0" smtClean="0">
                <a:latin typeface="Arial" panose="020B0604020202020204" pitchFamily="34" charset="0"/>
              </a:rPr>
              <a:t>，</a:t>
            </a:r>
            <a:r>
              <a:rPr lang="en-US" altLang="zh-CN" b="1" dirty="0" smtClean="0">
                <a:latin typeface="Arial" panose="020B0604020202020204" pitchFamily="34" charset="0"/>
              </a:rPr>
              <a:t>PC+1→PC</a:t>
            </a:r>
            <a:r>
              <a:rPr lang="zh-CN" altLang="en-US" b="1" dirty="0" smtClean="0">
                <a:latin typeface="Arial" panose="020B0604020202020204" pitchFamily="34" charset="0"/>
              </a:rPr>
              <a:t>；（取指令地址）</a:t>
            </a:r>
          </a:p>
          <a:p>
            <a:pPr marL="914400" lvl="1" indent="-457200" eaLnBrk="1" hangingPunct="1">
              <a:lnSpc>
                <a:spcPct val="110000"/>
              </a:lnSpc>
            </a:pPr>
            <a:r>
              <a:rPr lang="en-US" altLang="zh-CN" b="1" dirty="0" smtClean="0">
                <a:solidFill>
                  <a:srgbClr val="FF0000"/>
                </a:solidFill>
                <a:latin typeface="Arial" panose="020B0604020202020204" pitchFamily="34" charset="0"/>
              </a:rPr>
              <a:t>M1</a:t>
            </a:r>
            <a:r>
              <a:rPr lang="zh-CN" altLang="en-US" b="1" dirty="0" smtClean="0">
                <a:solidFill>
                  <a:srgbClr val="FF0000"/>
                </a:solidFill>
                <a:latin typeface="Arial" panose="020B0604020202020204" pitchFamily="34" charset="0"/>
              </a:rPr>
              <a:t>：</a:t>
            </a:r>
            <a:r>
              <a:rPr lang="zh-CN" altLang="en-US" b="1" dirty="0" smtClean="0">
                <a:latin typeface="Arial" panose="020B0604020202020204" pitchFamily="34" charset="0"/>
              </a:rPr>
              <a:t> </a:t>
            </a:r>
            <a:r>
              <a:rPr lang="en-US" altLang="zh-CN" b="1" dirty="0" smtClean="0">
                <a:latin typeface="Arial" panose="020B0604020202020204" pitchFamily="34" charset="0"/>
              </a:rPr>
              <a:t>RAM→IR, </a:t>
            </a:r>
            <a:r>
              <a:rPr lang="zh-CN" altLang="en-US" b="1" dirty="0" smtClean="0">
                <a:latin typeface="Arial" panose="020B0604020202020204" pitchFamily="34" charset="0"/>
              </a:rPr>
              <a:t>指令译码；（取指令并译码）</a:t>
            </a:r>
          </a:p>
          <a:p>
            <a:pPr marL="914400" lvl="1" indent="-457200" eaLnBrk="1" hangingPunct="1">
              <a:lnSpc>
                <a:spcPct val="110000"/>
              </a:lnSpc>
            </a:pPr>
            <a:r>
              <a:rPr lang="en-US" altLang="zh-CN" b="1" dirty="0" smtClean="0">
                <a:solidFill>
                  <a:srgbClr val="FF0000"/>
                </a:solidFill>
                <a:latin typeface="Arial" panose="020B0604020202020204" pitchFamily="34" charset="0"/>
              </a:rPr>
              <a:t>ADD·M2</a:t>
            </a:r>
            <a:r>
              <a:rPr lang="zh-CN" altLang="en-US" b="1" dirty="0" smtClean="0">
                <a:solidFill>
                  <a:srgbClr val="FF0000"/>
                </a:solidFill>
                <a:latin typeface="Arial" panose="020B0604020202020204" pitchFamily="34" charset="0"/>
              </a:rPr>
              <a:t>：</a:t>
            </a:r>
            <a:r>
              <a:rPr lang="zh-CN" altLang="en-US" b="1" dirty="0" smtClean="0">
                <a:latin typeface="Arial" panose="020B0604020202020204" pitchFamily="34" charset="0"/>
              </a:rPr>
              <a:t> </a:t>
            </a:r>
            <a:r>
              <a:rPr lang="en-US" altLang="zh-CN" b="1" dirty="0" smtClean="0">
                <a:latin typeface="Arial" panose="020B0604020202020204" pitchFamily="34" charset="0"/>
              </a:rPr>
              <a:t>PC→AR</a:t>
            </a:r>
            <a:r>
              <a:rPr lang="zh-CN" altLang="en-US" b="1" dirty="0" smtClean="0">
                <a:latin typeface="Arial" panose="020B0604020202020204" pitchFamily="34" charset="0"/>
              </a:rPr>
              <a:t>，</a:t>
            </a:r>
            <a:r>
              <a:rPr lang="en-US" altLang="zh-CN" b="1" dirty="0" smtClean="0">
                <a:latin typeface="Arial" panose="020B0604020202020204" pitchFamily="34" charset="0"/>
              </a:rPr>
              <a:t>PC+1→PC</a:t>
            </a:r>
            <a:r>
              <a:rPr lang="zh-CN" altLang="en-US" b="1" dirty="0" smtClean="0">
                <a:latin typeface="Arial" panose="020B0604020202020204" pitchFamily="34" charset="0"/>
              </a:rPr>
              <a:t>；（取指令第二字地址）</a:t>
            </a:r>
          </a:p>
          <a:p>
            <a:pPr marL="914400" lvl="1" indent="-457200" eaLnBrk="1" hangingPunct="1">
              <a:lnSpc>
                <a:spcPct val="110000"/>
              </a:lnSpc>
            </a:pPr>
            <a:r>
              <a:rPr lang="en-US" altLang="zh-CN" b="1" dirty="0" smtClean="0">
                <a:solidFill>
                  <a:srgbClr val="FF0000"/>
                </a:solidFill>
                <a:latin typeface="Arial" panose="020B0604020202020204" pitchFamily="34" charset="0"/>
              </a:rPr>
              <a:t>ADD·M3</a:t>
            </a:r>
            <a:r>
              <a:rPr lang="zh-CN" altLang="en-US" b="1" dirty="0" smtClean="0">
                <a:solidFill>
                  <a:srgbClr val="FF0000"/>
                </a:solidFill>
                <a:latin typeface="Arial" panose="020B0604020202020204" pitchFamily="34" charset="0"/>
              </a:rPr>
              <a:t>：</a:t>
            </a:r>
            <a:r>
              <a:rPr lang="zh-CN" altLang="en-US" b="1" dirty="0" smtClean="0">
                <a:latin typeface="Arial" panose="020B0604020202020204" pitchFamily="34" charset="0"/>
              </a:rPr>
              <a:t> </a:t>
            </a:r>
            <a:r>
              <a:rPr lang="en-US" altLang="zh-CN" b="1" dirty="0" smtClean="0">
                <a:latin typeface="Arial" panose="020B0604020202020204" pitchFamily="34" charset="0"/>
              </a:rPr>
              <a:t>RAM→DA1</a:t>
            </a:r>
            <a:r>
              <a:rPr lang="zh-CN" altLang="en-US" b="1" dirty="0" smtClean="0">
                <a:latin typeface="Arial" panose="020B0604020202020204" pitchFamily="34" charset="0"/>
              </a:rPr>
              <a:t>；（取数据）</a:t>
            </a:r>
          </a:p>
          <a:p>
            <a:pPr marL="914400" lvl="1" indent="-457200" eaLnBrk="1" hangingPunct="1">
              <a:lnSpc>
                <a:spcPct val="110000"/>
              </a:lnSpc>
            </a:pPr>
            <a:r>
              <a:rPr lang="en-US" altLang="zh-CN" b="1" dirty="0" smtClean="0">
                <a:solidFill>
                  <a:srgbClr val="FF0000"/>
                </a:solidFill>
                <a:latin typeface="Arial" panose="020B0604020202020204" pitchFamily="34" charset="0"/>
              </a:rPr>
              <a:t>ADD·M4</a:t>
            </a:r>
            <a:r>
              <a:rPr lang="zh-CN" altLang="en-US" b="1" dirty="0" smtClean="0">
                <a:solidFill>
                  <a:srgbClr val="FF0000"/>
                </a:solidFill>
                <a:latin typeface="Arial" panose="020B0604020202020204" pitchFamily="34" charset="0"/>
              </a:rPr>
              <a:t>：</a:t>
            </a:r>
            <a:r>
              <a:rPr lang="zh-CN" altLang="en-US" b="1" dirty="0" smtClean="0">
                <a:latin typeface="Arial" panose="020B0604020202020204" pitchFamily="34" charset="0"/>
              </a:rPr>
              <a:t> </a:t>
            </a:r>
            <a:r>
              <a:rPr lang="en-US" altLang="zh-CN" b="1" dirty="0" smtClean="0">
                <a:latin typeface="Arial" panose="020B0604020202020204" pitchFamily="34" charset="0"/>
              </a:rPr>
              <a:t>DR→DA2</a:t>
            </a:r>
            <a:r>
              <a:rPr lang="zh-CN" altLang="en-US" b="1" dirty="0" smtClean="0">
                <a:latin typeface="Arial" panose="020B0604020202020204" pitchFamily="34" charset="0"/>
              </a:rPr>
              <a:t>；（送寄存器数据）</a:t>
            </a:r>
          </a:p>
          <a:p>
            <a:pPr marL="914400" lvl="1" indent="-457200" eaLnBrk="1" hangingPunct="1">
              <a:lnSpc>
                <a:spcPct val="110000"/>
              </a:lnSpc>
            </a:pPr>
            <a:r>
              <a:rPr lang="en-US" altLang="zh-CN" b="1" dirty="0" smtClean="0">
                <a:solidFill>
                  <a:srgbClr val="FF0000"/>
                </a:solidFill>
                <a:latin typeface="Arial" panose="020B0604020202020204" pitchFamily="34" charset="0"/>
              </a:rPr>
              <a:t>ADD·M5</a:t>
            </a:r>
            <a:r>
              <a:rPr lang="zh-CN" altLang="en-US" b="1" dirty="0" smtClean="0">
                <a:solidFill>
                  <a:srgbClr val="FF0000"/>
                </a:solidFill>
                <a:latin typeface="Arial" panose="020B0604020202020204" pitchFamily="34" charset="0"/>
              </a:rPr>
              <a:t>：</a:t>
            </a:r>
            <a:r>
              <a:rPr lang="zh-CN" altLang="en-US" b="1" dirty="0" smtClean="0">
                <a:latin typeface="Arial" panose="020B0604020202020204" pitchFamily="34" charset="0"/>
              </a:rPr>
              <a:t> </a:t>
            </a:r>
            <a:r>
              <a:rPr lang="en-US" altLang="zh-CN" b="1" dirty="0" smtClean="0">
                <a:latin typeface="Arial" panose="020B0604020202020204" pitchFamily="34" charset="0"/>
              </a:rPr>
              <a:t>DA1+DA2→DR </a:t>
            </a:r>
            <a:r>
              <a:rPr lang="zh-CN" altLang="en-US" b="1" dirty="0" smtClean="0">
                <a:latin typeface="Arial" panose="020B0604020202020204" pitchFamily="34" charset="0"/>
              </a:rPr>
              <a:t>；（计算并存结果）</a:t>
            </a:r>
            <a:endParaRPr lang="zh-CN" altLang="en-US" sz="2000" dirty="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D9690DF0-B8B3-4B55-9356-3627C2113338}" type="slidenum">
              <a:rPr lang="en-US" altLang="zh-CN" sz="1000">
                <a:solidFill>
                  <a:schemeClr val="bg1"/>
                </a:solidFill>
                <a:latin typeface="Verdana" panose="020B0604030504040204" pitchFamily="34" charset="0"/>
                <a:ea typeface="宋体" panose="02010600030101010101" pitchFamily="2" charset="-122"/>
              </a:rPr>
              <a:pPr/>
              <a:t>27</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16739"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16740" name="Rectangle 3"/>
          <p:cNvSpPr>
            <a:spLocks noGrp="1" noChangeArrowheads="1"/>
          </p:cNvSpPr>
          <p:nvPr>
            <p:ph type="body" idx="1"/>
          </p:nvPr>
        </p:nvSpPr>
        <p:spPr>
          <a:xfrm>
            <a:off x="611188" y="1076325"/>
            <a:ext cx="7561262" cy="4008438"/>
          </a:xfrm>
        </p:spPr>
        <p:txBody>
          <a:bodyPr/>
          <a:lstStyle/>
          <a:p>
            <a:pPr marL="533400" indent="-533400" eaLnBrk="1" hangingPunct="1">
              <a:lnSpc>
                <a:spcPct val="110000"/>
              </a:lnSpc>
              <a:buClr>
                <a:srgbClr val="FF0000"/>
              </a:buClr>
              <a:buFont typeface="Wingdings" panose="05000000000000000000" pitchFamily="2" charset="2"/>
              <a:buAutoNum type="arabicPeriod" startAt="3"/>
            </a:pPr>
            <a:r>
              <a:rPr lang="zh-CN" altLang="en-US" smtClean="0">
                <a:solidFill>
                  <a:srgbClr val="FF0000"/>
                </a:solidFill>
                <a:latin typeface="Arial" panose="020B0604020202020204" pitchFamily="34" charset="0"/>
              </a:rPr>
              <a:t>指令执行过程</a:t>
            </a:r>
          </a:p>
          <a:p>
            <a:pPr marL="533400" indent="-533400" eaLnBrk="1" hangingPunct="1">
              <a:lnSpc>
                <a:spcPct val="110000"/>
              </a:lnSpc>
            </a:pPr>
            <a:r>
              <a:rPr lang="en-US" altLang="zh-CN" smtClean="0">
                <a:latin typeface="Arial" panose="020B0604020202020204" pitchFamily="34" charset="0"/>
              </a:rPr>
              <a:t>JMP</a:t>
            </a:r>
            <a:r>
              <a:rPr lang="zh-CN" altLang="en-US" smtClean="0">
                <a:latin typeface="Arial" panose="020B0604020202020204" pitchFamily="34" charset="0"/>
              </a:rPr>
              <a:t>指令：分为</a:t>
            </a:r>
            <a:r>
              <a:rPr lang="en-US" altLang="zh-CN" smtClean="0">
                <a:latin typeface="Arial" panose="020B0604020202020204" pitchFamily="34" charset="0"/>
              </a:rPr>
              <a:t>4</a:t>
            </a:r>
            <a:r>
              <a:rPr lang="zh-CN" altLang="en-US" smtClean="0">
                <a:latin typeface="Arial" panose="020B0604020202020204" pitchFamily="34" charset="0"/>
              </a:rPr>
              <a:t>个机器周期完成</a:t>
            </a:r>
          </a:p>
          <a:p>
            <a:pPr marL="914400" lvl="1" indent="-457200" eaLnBrk="1" hangingPunct="1">
              <a:lnSpc>
                <a:spcPct val="110000"/>
              </a:lnSpc>
            </a:pPr>
            <a:r>
              <a:rPr lang="en-US" altLang="zh-CN" b="1" smtClean="0">
                <a:solidFill>
                  <a:srgbClr val="FF0000"/>
                </a:solidFill>
                <a:latin typeface="Arial" panose="020B0604020202020204" pitchFamily="34" charset="0"/>
              </a:rPr>
              <a:t>M0</a:t>
            </a:r>
            <a:r>
              <a:rPr lang="zh-CN" altLang="en-US" b="1" smtClean="0">
                <a:solidFill>
                  <a:srgbClr val="FF0000"/>
                </a:solidFill>
                <a:latin typeface="Arial" panose="020B0604020202020204" pitchFamily="34" charset="0"/>
              </a:rPr>
              <a:t>：</a:t>
            </a:r>
            <a:r>
              <a:rPr lang="zh-CN" altLang="en-US" b="1" smtClean="0">
                <a:latin typeface="Arial" panose="020B0604020202020204" pitchFamily="34" charset="0"/>
              </a:rPr>
              <a:t> </a:t>
            </a:r>
            <a:r>
              <a:rPr lang="en-US" altLang="zh-CN" b="1" smtClean="0">
                <a:latin typeface="Arial" panose="020B0604020202020204" pitchFamily="34" charset="0"/>
              </a:rPr>
              <a:t>PC→AR</a:t>
            </a:r>
            <a:r>
              <a:rPr lang="zh-CN" altLang="en-US" b="1" smtClean="0">
                <a:latin typeface="Arial" panose="020B0604020202020204" pitchFamily="34" charset="0"/>
              </a:rPr>
              <a:t>，</a:t>
            </a:r>
            <a:r>
              <a:rPr lang="en-US" altLang="zh-CN" b="1" smtClean="0">
                <a:latin typeface="Arial" panose="020B0604020202020204" pitchFamily="34" charset="0"/>
              </a:rPr>
              <a:t>PC+1→PC</a:t>
            </a:r>
            <a:r>
              <a:rPr lang="zh-CN" altLang="en-US" b="1" smtClean="0">
                <a:latin typeface="Arial" panose="020B0604020202020204" pitchFamily="34" charset="0"/>
              </a:rPr>
              <a:t>；（取指令地址）</a:t>
            </a:r>
          </a:p>
          <a:p>
            <a:pPr marL="914400" lvl="1" indent="-457200" eaLnBrk="1" hangingPunct="1">
              <a:lnSpc>
                <a:spcPct val="110000"/>
              </a:lnSpc>
            </a:pPr>
            <a:r>
              <a:rPr lang="en-US" altLang="zh-CN" b="1" smtClean="0">
                <a:solidFill>
                  <a:srgbClr val="FF0000"/>
                </a:solidFill>
                <a:latin typeface="Arial" panose="020B0604020202020204" pitchFamily="34" charset="0"/>
              </a:rPr>
              <a:t>M1</a:t>
            </a:r>
            <a:r>
              <a:rPr lang="zh-CN" altLang="en-US" b="1" smtClean="0">
                <a:solidFill>
                  <a:srgbClr val="FF0000"/>
                </a:solidFill>
                <a:latin typeface="Arial" panose="020B0604020202020204" pitchFamily="34" charset="0"/>
              </a:rPr>
              <a:t>：</a:t>
            </a:r>
            <a:r>
              <a:rPr lang="zh-CN" altLang="en-US" b="1" smtClean="0">
                <a:latin typeface="Arial" panose="020B0604020202020204" pitchFamily="34" charset="0"/>
              </a:rPr>
              <a:t> </a:t>
            </a:r>
            <a:r>
              <a:rPr lang="en-US" altLang="zh-CN" b="1" smtClean="0">
                <a:latin typeface="Arial" panose="020B0604020202020204" pitchFamily="34" charset="0"/>
              </a:rPr>
              <a:t>RAM→IR</a:t>
            </a:r>
            <a:r>
              <a:rPr lang="zh-CN" altLang="en-US" b="1" smtClean="0">
                <a:latin typeface="Arial" panose="020B0604020202020204" pitchFamily="34" charset="0"/>
              </a:rPr>
              <a:t>，指令译码；（取指令并译码）</a:t>
            </a:r>
          </a:p>
          <a:p>
            <a:pPr marL="914400" lvl="1" indent="-457200" eaLnBrk="1" hangingPunct="1">
              <a:lnSpc>
                <a:spcPct val="110000"/>
              </a:lnSpc>
            </a:pPr>
            <a:r>
              <a:rPr lang="en-US" altLang="zh-CN" b="1" smtClean="0">
                <a:solidFill>
                  <a:srgbClr val="FF0000"/>
                </a:solidFill>
                <a:latin typeface="Arial" panose="020B0604020202020204" pitchFamily="34" charset="0"/>
              </a:rPr>
              <a:t>JMP·M2</a:t>
            </a:r>
            <a:r>
              <a:rPr lang="zh-CN" altLang="en-US" b="1" smtClean="0">
                <a:solidFill>
                  <a:srgbClr val="FF0000"/>
                </a:solidFill>
                <a:latin typeface="Arial" panose="020B0604020202020204" pitchFamily="34" charset="0"/>
              </a:rPr>
              <a:t>：</a:t>
            </a:r>
            <a:r>
              <a:rPr lang="zh-CN" altLang="en-US" b="1" smtClean="0">
                <a:latin typeface="Arial" panose="020B0604020202020204" pitchFamily="34" charset="0"/>
              </a:rPr>
              <a:t> </a:t>
            </a:r>
            <a:r>
              <a:rPr lang="en-US" altLang="zh-CN" b="1" smtClean="0">
                <a:latin typeface="Arial" panose="020B0604020202020204" pitchFamily="34" charset="0"/>
              </a:rPr>
              <a:t>PC→AR</a:t>
            </a:r>
            <a:r>
              <a:rPr lang="zh-CN" altLang="en-US" b="1" smtClean="0">
                <a:latin typeface="Arial" panose="020B0604020202020204" pitchFamily="34" charset="0"/>
              </a:rPr>
              <a:t>，</a:t>
            </a:r>
            <a:r>
              <a:rPr lang="en-US" altLang="zh-CN" b="1" smtClean="0">
                <a:latin typeface="Arial" panose="020B0604020202020204" pitchFamily="34" charset="0"/>
              </a:rPr>
              <a:t>PC+1→PC</a:t>
            </a:r>
            <a:r>
              <a:rPr lang="zh-CN" altLang="en-US" b="1" smtClean="0">
                <a:latin typeface="Arial" panose="020B0604020202020204" pitchFamily="34" charset="0"/>
              </a:rPr>
              <a:t>；（取指令第二字地址）</a:t>
            </a:r>
          </a:p>
          <a:p>
            <a:pPr marL="914400" lvl="1" indent="-457200" eaLnBrk="1" hangingPunct="1">
              <a:lnSpc>
                <a:spcPct val="110000"/>
              </a:lnSpc>
            </a:pPr>
            <a:r>
              <a:rPr lang="en-US" altLang="zh-CN" b="1" smtClean="0">
                <a:solidFill>
                  <a:srgbClr val="FF0000"/>
                </a:solidFill>
                <a:latin typeface="Arial" panose="020B0604020202020204" pitchFamily="34" charset="0"/>
              </a:rPr>
              <a:t>JMP·M3</a:t>
            </a:r>
            <a:r>
              <a:rPr lang="zh-CN" altLang="en-US" b="1" smtClean="0">
                <a:solidFill>
                  <a:srgbClr val="FF0000"/>
                </a:solidFill>
                <a:latin typeface="Arial" panose="020B0604020202020204" pitchFamily="34" charset="0"/>
              </a:rPr>
              <a:t>：</a:t>
            </a:r>
            <a:r>
              <a:rPr lang="zh-CN" altLang="en-US" b="1" smtClean="0">
                <a:latin typeface="Arial" panose="020B0604020202020204" pitchFamily="34" charset="0"/>
              </a:rPr>
              <a:t> </a:t>
            </a:r>
            <a:r>
              <a:rPr lang="en-US" altLang="zh-CN" b="1" smtClean="0">
                <a:latin typeface="Arial" panose="020B0604020202020204" pitchFamily="34" charset="0"/>
              </a:rPr>
              <a:t>RAM→PC</a:t>
            </a:r>
            <a:r>
              <a:rPr lang="zh-CN" altLang="en-US" b="1" smtClean="0">
                <a:latin typeface="Arial" panose="020B0604020202020204" pitchFamily="34" charset="0"/>
              </a:rPr>
              <a:t>；（取转移地址并执行转移）</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A8672D18-7157-49CD-9188-B34815A32866}" type="slidenum">
              <a:rPr lang="en-US" altLang="zh-CN" sz="1000">
                <a:solidFill>
                  <a:schemeClr val="bg1"/>
                </a:solidFill>
                <a:latin typeface="Verdana" panose="020B0604030504040204" pitchFamily="34" charset="0"/>
                <a:ea typeface="宋体" panose="02010600030101010101" pitchFamily="2" charset="-122"/>
              </a:rPr>
              <a:pPr/>
              <a:t>28</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17763" name="Rectangle 2"/>
          <p:cNvSpPr>
            <a:spLocks noGrp="1" noChangeArrowheads="1"/>
          </p:cNvSpPr>
          <p:nvPr>
            <p:ph type="title"/>
          </p:nvPr>
        </p:nvSpPr>
        <p:spPr>
          <a:xfrm>
            <a:off x="1143000" y="381000"/>
            <a:ext cx="6958013" cy="563563"/>
          </a:xfrm>
        </p:spPr>
        <p:txBody>
          <a:bodyPr/>
          <a:lstStyle/>
          <a:p>
            <a:pPr eaLnBrk="1" hangingPunct="1"/>
            <a:r>
              <a:rPr lang="zh-CN" altLang="en-US" smtClean="0"/>
              <a:t>每个机器周期发送的微操作控制信号</a:t>
            </a:r>
          </a:p>
        </p:txBody>
      </p:sp>
      <p:sp>
        <p:nvSpPr>
          <p:cNvPr id="117764" name="Rectangle 4"/>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pSp>
        <p:nvGrpSpPr>
          <p:cNvPr id="409610" name="Group 10"/>
          <p:cNvGrpSpPr>
            <a:grpSpLocks/>
          </p:cNvGrpSpPr>
          <p:nvPr/>
        </p:nvGrpSpPr>
        <p:grpSpPr bwMode="auto">
          <a:xfrm>
            <a:off x="755650" y="966788"/>
            <a:ext cx="5400675" cy="1511300"/>
            <a:chOff x="567" y="609"/>
            <a:chExt cx="3402" cy="952"/>
          </a:xfrm>
        </p:grpSpPr>
        <p:sp>
          <p:nvSpPr>
            <p:cNvPr id="117777" name="Line 5"/>
            <p:cNvSpPr>
              <a:spLocks noChangeShapeType="1"/>
            </p:cNvSpPr>
            <p:nvPr/>
          </p:nvSpPr>
          <p:spPr bwMode="auto">
            <a:xfrm>
              <a:off x="2607" y="1298"/>
              <a:ext cx="27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8" name="Rectangle 7"/>
            <p:cNvSpPr>
              <a:spLocks noChangeArrowheads="1"/>
            </p:cNvSpPr>
            <p:nvPr/>
          </p:nvSpPr>
          <p:spPr bwMode="auto">
            <a:xfrm>
              <a:off x="567" y="609"/>
              <a:ext cx="3402" cy="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lnSpc>
                  <a:spcPct val="110000"/>
                </a:lnSpc>
                <a:spcBef>
                  <a:spcPct val="20000"/>
                </a:spcBef>
                <a:buClr>
                  <a:schemeClr val="hlink"/>
                </a:buClr>
                <a:buFont typeface="Wingdings" panose="05000000000000000000" pitchFamily="2" charset="2"/>
                <a:buChar char="v"/>
              </a:pPr>
              <a:r>
                <a:rPr lang="zh-CN" altLang="en-US" sz="2800" b="1">
                  <a:solidFill>
                    <a:srgbClr val="006600"/>
                  </a:solidFill>
                </a:rPr>
                <a:t>取指令公操作：</a:t>
              </a:r>
            </a:p>
            <a:p>
              <a:pPr lvl="1" eaLnBrk="1" hangingPunct="1">
                <a:lnSpc>
                  <a:spcPct val="110000"/>
                </a:lnSpc>
                <a:spcBef>
                  <a:spcPct val="20000"/>
                </a:spcBef>
                <a:buClr>
                  <a:schemeClr val="accent1"/>
                </a:buClr>
                <a:buFont typeface="Wingdings" panose="05000000000000000000" pitchFamily="2" charset="2"/>
                <a:buChar char="§"/>
              </a:pPr>
              <a:r>
                <a:rPr lang="en-US" altLang="zh-CN" b="1">
                  <a:solidFill>
                    <a:srgbClr val="FF0000"/>
                  </a:solidFill>
                </a:rPr>
                <a:t>M0</a:t>
              </a:r>
              <a:r>
                <a:rPr lang="zh-CN" altLang="en-US" b="1">
                  <a:solidFill>
                    <a:srgbClr val="FF0000"/>
                  </a:solidFill>
                </a:rPr>
                <a:t>：</a:t>
              </a:r>
              <a:r>
                <a:rPr lang="en-US" altLang="zh-CN" b="1"/>
                <a:t>PC-B</a:t>
              </a:r>
              <a:r>
                <a:rPr lang="zh-CN" altLang="en-US" b="1"/>
                <a:t>，</a:t>
              </a:r>
              <a:r>
                <a:rPr lang="en-US" altLang="zh-CN" b="1"/>
                <a:t>B-AR</a:t>
              </a:r>
              <a:r>
                <a:rPr lang="zh-CN" altLang="en-US" b="1"/>
                <a:t>，</a:t>
              </a:r>
              <a:r>
                <a:rPr lang="en-US" altLang="zh-CN" b="1"/>
                <a:t>PC+1</a:t>
              </a:r>
              <a:r>
                <a:rPr lang="zh-CN" altLang="en-US" b="1"/>
                <a:t>；</a:t>
              </a:r>
            </a:p>
            <a:p>
              <a:pPr lvl="1" eaLnBrk="1" hangingPunct="1">
                <a:lnSpc>
                  <a:spcPct val="110000"/>
                </a:lnSpc>
                <a:spcBef>
                  <a:spcPct val="20000"/>
                </a:spcBef>
                <a:buClr>
                  <a:schemeClr val="accent1"/>
                </a:buClr>
                <a:buFont typeface="Wingdings" panose="05000000000000000000" pitchFamily="2" charset="2"/>
                <a:buChar char="§"/>
              </a:pPr>
              <a:r>
                <a:rPr lang="en-US" altLang="zh-CN" b="1">
                  <a:solidFill>
                    <a:srgbClr val="FF0000"/>
                  </a:solidFill>
                </a:rPr>
                <a:t>M1</a:t>
              </a:r>
              <a:r>
                <a:rPr lang="zh-CN" altLang="en-US" b="1">
                  <a:solidFill>
                    <a:srgbClr val="FF0000"/>
                  </a:solidFill>
                </a:rPr>
                <a:t>：</a:t>
              </a:r>
              <a:r>
                <a:rPr lang="en-US" altLang="zh-CN" b="1"/>
                <a:t>M-R</a:t>
              </a:r>
              <a:r>
                <a:rPr lang="zh-CN" altLang="en-US" b="1"/>
                <a:t>，</a:t>
              </a:r>
              <a:r>
                <a:rPr lang="en-US" altLang="zh-CN" b="1"/>
                <a:t>B-IR</a:t>
              </a:r>
              <a:r>
                <a:rPr lang="zh-CN" altLang="en-US" b="1"/>
                <a:t>，</a:t>
              </a:r>
              <a:r>
                <a:rPr lang="en-US" altLang="zh-CN" b="1"/>
                <a:t>J1</a:t>
              </a:r>
              <a:r>
                <a:rPr lang="zh-CN" altLang="en-US" b="1"/>
                <a:t>；</a:t>
              </a:r>
            </a:p>
          </p:txBody>
        </p:sp>
        <p:sp>
          <p:nvSpPr>
            <p:cNvPr id="117779" name="Line 8"/>
            <p:cNvSpPr>
              <a:spLocks noChangeShapeType="1"/>
            </p:cNvSpPr>
            <p:nvPr/>
          </p:nvSpPr>
          <p:spPr bwMode="auto">
            <a:xfrm>
              <a:off x="1474" y="981"/>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80" name="Line 9"/>
            <p:cNvSpPr>
              <a:spLocks noChangeShapeType="1"/>
            </p:cNvSpPr>
            <p:nvPr/>
          </p:nvSpPr>
          <p:spPr bwMode="auto">
            <a:xfrm>
              <a:off x="1474" y="1298"/>
              <a:ext cx="3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9620" name="Group 20"/>
          <p:cNvGrpSpPr>
            <a:grpSpLocks/>
          </p:cNvGrpSpPr>
          <p:nvPr/>
        </p:nvGrpSpPr>
        <p:grpSpPr bwMode="auto">
          <a:xfrm>
            <a:off x="755650" y="2403475"/>
            <a:ext cx="7277100" cy="2460625"/>
            <a:chOff x="476" y="1514"/>
            <a:chExt cx="4584" cy="1550"/>
          </a:xfrm>
        </p:grpSpPr>
        <p:sp>
          <p:nvSpPr>
            <p:cNvPr id="117772" name="Line 6"/>
            <p:cNvSpPr>
              <a:spLocks noChangeShapeType="1"/>
            </p:cNvSpPr>
            <p:nvPr/>
          </p:nvSpPr>
          <p:spPr bwMode="auto">
            <a:xfrm>
              <a:off x="3787" y="2795"/>
              <a:ext cx="58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3" name="Rectangle 11"/>
            <p:cNvSpPr>
              <a:spLocks noChangeArrowheads="1"/>
            </p:cNvSpPr>
            <p:nvPr/>
          </p:nvSpPr>
          <p:spPr bwMode="auto">
            <a:xfrm>
              <a:off x="476" y="1514"/>
              <a:ext cx="4584" cy="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lnSpc>
                  <a:spcPct val="110000"/>
                </a:lnSpc>
                <a:spcBef>
                  <a:spcPct val="20000"/>
                </a:spcBef>
                <a:buClr>
                  <a:schemeClr val="hlink"/>
                </a:buClr>
                <a:buFont typeface="Wingdings" panose="05000000000000000000" pitchFamily="2" charset="2"/>
                <a:buChar char="v"/>
              </a:pPr>
              <a:r>
                <a:rPr lang="en-US" altLang="zh-CN" sz="2800" b="1">
                  <a:solidFill>
                    <a:srgbClr val="006600"/>
                  </a:solidFill>
                </a:rPr>
                <a:t>ADD</a:t>
              </a:r>
              <a:r>
                <a:rPr lang="zh-CN" altLang="en-US" sz="2800" b="1">
                  <a:solidFill>
                    <a:srgbClr val="006600"/>
                  </a:solidFill>
                </a:rPr>
                <a:t>指令：</a:t>
              </a:r>
            </a:p>
            <a:p>
              <a:pPr lvl="1" eaLnBrk="1" hangingPunct="1">
                <a:lnSpc>
                  <a:spcPct val="110000"/>
                </a:lnSpc>
                <a:spcBef>
                  <a:spcPct val="20000"/>
                </a:spcBef>
                <a:buClr>
                  <a:schemeClr val="accent1"/>
                </a:buClr>
                <a:buFont typeface="Wingdings" panose="05000000000000000000" pitchFamily="2" charset="2"/>
                <a:buChar char="§"/>
              </a:pPr>
              <a:r>
                <a:rPr lang="en-US" altLang="zh-CN" b="1">
                  <a:solidFill>
                    <a:srgbClr val="FF0000"/>
                  </a:solidFill>
                </a:rPr>
                <a:t>ADD·M2</a:t>
              </a:r>
              <a:r>
                <a:rPr lang="zh-CN" altLang="en-US" b="1">
                  <a:solidFill>
                    <a:srgbClr val="FF0000"/>
                  </a:solidFill>
                </a:rPr>
                <a:t>：</a:t>
              </a:r>
              <a:r>
                <a:rPr lang="zh-CN" altLang="en-US" b="1"/>
                <a:t> </a:t>
              </a:r>
              <a:r>
                <a:rPr lang="en-US" altLang="zh-CN" b="1"/>
                <a:t>PC-B </a:t>
              </a:r>
              <a:r>
                <a:rPr lang="zh-CN" altLang="en-US" b="1"/>
                <a:t>，</a:t>
              </a:r>
              <a:r>
                <a:rPr lang="en-US" altLang="zh-CN" b="1"/>
                <a:t>B-AR</a:t>
              </a:r>
              <a:r>
                <a:rPr lang="zh-CN" altLang="en-US" b="1"/>
                <a:t>，</a:t>
              </a:r>
              <a:r>
                <a:rPr lang="en-US" altLang="zh-CN" b="1"/>
                <a:t>PC+1</a:t>
              </a:r>
              <a:r>
                <a:rPr lang="zh-CN" altLang="en-US" b="1"/>
                <a:t>；</a:t>
              </a:r>
            </a:p>
            <a:p>
              <a:pPr lvl="1" eaLnBrk="1" hangingPunct="1">
                <a:lnSpc>
                  <a:spcPct val="110000"/>
                </a:lnSpc>
                <a:spcBef>
                  <a:spcPct val="20000"/>
                </a:spcBef>
                <a:buClr>
                  <a:schemeClr val="accent1"/>
                </a:buClr>
                <a:buFont typeface="Wingdings" panose="05000000000000000000" pitchFamily="2" charset="2"/>
                <a:buChar char="§"/>
              </a:pPr>
              <a:r>
                <a:rPr lang="en-US" altLang="zh-CN" b="1">
                  <a:solidFill>
                    <a:srgbClr val="FF0000"/>
                  </a:solidFill>
                </a:rPr>
                <a:t>ADD·M3</a:t>
              </a:r>
              <a:r>
                <a:rPr lang="zh-CN" altLang="en-US" b="1">
                  <a:solidFill>
                    <a:srgbClr val="FF0000"/>
                  </a:solidFill>
                </a:rPr>
                <a:t>：</a:t>
              </a:r>
              <a:r>
                <a:rPr lang="zh-CN" altLang="en-US" b="1"/>
                <a:t> </a:t>
              </a:r>
              <a:r>
                <a:rPr lang="en-US" altLang="zh-CN" b="1"/>
                <a:t>M-R </a:t>
              </a:r>
              <a:r>
                <a:rPr lang="zh-CN" altLang="en-US" b="1"/>
                <a:t>，</a:t>
              </a:r>
              <a:r>
                <a:rPr lang="en-US" altLang="zh-CN" b="1"/>
                <a:t>B-DA1</a:t>
              </a:r>
              <a:r>
                <a:rPr lang="zh-CN" altLang="en-US" b="1"/>
                <a:t>；</a:t>
              </a:r>
            </a:p>
            <a:p>
              <a:pPr lvl="1" eaLnBrk="1" hangingPunct="1">
                <a:lnSpc>
                  <a:spcPct val="110000"/>
                </a:lnSpc>
                <a:spcBef>
                  <a:spcPct val="20000"/>
                </a:spcBef>
                <a:buClr>
                  <a:schemeClr val="accent1"/>
                </a:buClr>
                <a:buFont typeface="Wingdings" panose="05000000000000000000" pitchFamily="2" charset="2"/>
                <a:buChar char="§"/>
              </a:pPr>
              <a:r>
                <a:rPr lang="en-US" altLang="zh-CN" b="1">
                  <a:solidFill>
                    <a:srgbClr val="FF0000"/>
                  </a:solidFill>
                </a:rPr>
                <a:t>ADD·M4</a:t>
              </a:r>
              <a:r>
                <a:rPr lang="zh-CN" altLang="en-US" b="1">
                  <a:solidFill>
                    <a:srgbClr val="FF0000"/>
                  </a:solidFill>
                </a:rPr>
                <a:t>：</a:t>
              </a:r>
              <a:r>
                <a:rPr lang="en-US" altLang="zh-CN" b="1"/>
                <a:t>R0-B</a:t>
              </a:r>
              <a:r>
                <a:rPr lang="zh-CN" altLang="en-US" b="1"/>
                <a:t>，</a:t>
              </a:r>
              <a:r>
                <a:rPr lang="en-US" altLang="zh-CN" b="1"/>
                <a:t>B-DA2</a:t>
              </a:r>
              <a:r>
                <a:rPr lang="zh-CN" altLang="en-US" b="1"/>
                <a:t>；</a:t>
              </a:r>
            </a:p>
            <a:p>
              <a:pPr lvl="1" eaLnBrk="1" hangingPunct="1">
                <a:lnSpc>
                  <a:spcPct val="110000"/>
                </a:lnSpc>
                <a:spcBef>
                  <a:spcPct val="20000"/>
                </a:spcBef>
                <a:buClr>
                  <a:schemeClr val="accent1"/>
                </a:buClr>
                <a:buFont typeface="Wingdings" panose="05000000000000000000" pitchFamily="2" charset="2"/>
                <a:buChar char="§"/>
              </a:pPr>
              <a:r>
                <a:rPr lang="en-US" altLang="zh-CN" b="1">
                  <a:solidFill>
                    <a:srgbClr val="FF0000"/>
                  </a:solidFill>
                </a:rPr>
                <a:t>ADD·M5</a:t>
              </a:r>
              <a:r>
                <a:rPr lang="zh-CN" altLang="en-US" b="1">
                  <a:solidFill>
                    <a:srgbClr val="FF0000"/>
                  </a:solidFill>
                </a:rPr>
                <a:t>：</a:t>
              </a:r>
              <a:r>
                <a:rPr lang="en-US" altLang="zh-CN" b="1"/>
                <a:t>S</a:t>
              </a:r>
              <a:r>
                <a:rPr lang="en-US" altLang="zh-CN" b="1" baseline="-25000"/>
                <a:t>3</a:t>
              </a:r>
              <a:r>
                <a:rPr lang="en-US" altLang="zh-CN" b="1"/>
                <a:t>S</a:t>
              </a:r>
              <a:r>
                <a:rPr lang="en-US" altLang="zh-CN" b="1" baseline="-25000"/>
                <a:t>2</a:t>
              </a:r>
              <a:r>
                <a:rPr lang="en-US" altLang="zh-CN" b="1"/>
                <a:t>S</a:t>
              </a:r>
              <a:r>
                <a:rPr lang="en-US" altLang="zh-CN" b="1" baseline="-25000"/>
                <a:t>1</a:t>
              </a:r>
              <a:r>
                <a:rPr lang="en-US" altLang="zh-CN" b="1"/>
                <a:t>S</a:t>
              </a:r>
              <a:r>
                <a:rPr lang="en-US" altLang="zh-CN" b="1" baseline="-25000"/>
                <a:t>0</a:t>
              </a:r>
              <a:r>
                <a:rPr lang="en-US" altLang="zh-CN" b="1"/>
                <a:t>MC</a:t>
              </a:r>
              <a:r>
                <a:rPr lang="en-US" altLang="zh-CN" b="1" baseline="-25000"/>
                <a:t>i</a:t>
              </a:r>
              <a:r>
                <a:rPr lang="en-US" altLang="zh-CN" b="1"/>
                <a:t>=100101,ALU-B,B-R0</a:t>
              </a:r>
            </a:p>
          </p:txBody>
        </p:sp>
        <p:sp>
          <p:nvSpPr>
            <p:cNvPr id="117774" name="Line 12"/>
            <p:cNvSpPr>
              <a:spLocks noChangeShapeType="1"/>
            </p:cNvSpPr>
            <p:nvPr/>
          </p:nvSpPr>
          <p:spPr bwMode="auto">
            <a:xfrm>
              <a:off x="1837" y="2523"/>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5" name="Line 13"/>
            <p:cNvSpPr>
              <a:spLocks noChangeShapeType="1"/>
            </p:cNvSpPr>
            <p:nvPr/>
          </p:nvSpPr>
          <p:spPr bwMode="auto">
            <a:xfrm>
              <a:off x="1882" y="1888"/>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6" name="Line 14"/>
            <p:cNvSpPr>
              <a:spLocks noChangeShapeType="1"/>
            </p:cNvSpPr>
            <p:nvPr/>
          </p:nvSpPr>
          <p:spPr bwMode="auto">
            <a:xfrm>
              <a:off x="1882" y="2205"/>
              <a:ext cx="3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9621" name="Group 21"/>
          <p:cNvGrpSpPr>
            <a:grpSpLocks/>
          </p:cNvGrpSpPr>
          <p:nvPr/>
        </p:nvGrpSpPr>
        <p:grpSpPr bwMode="auto">
          <a:xfrm>
            <a:off x="755650" y="4941888"/>
            <a:ext cx="7394575" cy="1511300"/>
            <a:chOff x="476" y="3113"/>
            <a:chExt cx="4658" cy="952"/>
          </a:xfrm>
        </p:grpSpPr>
        <p:sp>
          <p:nvSpPr>
            <p:cNvPr id="117768" name="Rectangle 15"/>
            <p:cNvSpPr>
              <a:spLocks noChangeArrowheads="1"/>
            </p:cNvSpPr>
            <p:nvPr/>
          </p:nvSpPr>
          <p:spPr bwMode="auto">
            <a:xfrm>
              <a:off x="476" y="3113"/>
              <a:ext cx="4658" cy="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lnSpc>
                  <a:spcPct val="110000"/>
                </a:lnSpc>
                <a:spcBef>
                  <a:spcPct val="20000"/>
                </a:spcBef>
                <a:buClr>
                  <a:schemeClr val="hlink"/>
                </a:buClr>
                <a:buFont typeface="Wingdings" panose="05000000000000000000" pitchFamily="2" charset="2"/>
                <a:buChar char="v"/>
              </a:pPr>
              <a:r>
                <a:rPr lang="en-US" altLang="zh-CN" sz="2800" b="1">
                  <a:solidFill>
                    <a:srgbClr val="006600"/>
                  </a:solidFill>
                </a:rPr>
                <a:t>JMP</a:t>
              </a:r>
              <a:r>
                <a:rPr lang="zh-CN" altLang="en-US" sz="2800" b="1">
                  <a:solidFill>
                    <a:srgbClr val="006600"/>
                  </a:solidFill>
                </a:rPr>
                <a:t>指令：</a:t>
              </a:r>
            </a:p>
            <a:p>
              <a:pPr lvl="1" eaLnBrk="1" hangingPunct="1">
                <a:lnSpc>
                  <a:spcPct val="110000"/>
                </a:lnSpc>
                <a:spcBef>
                  <a:spcPct val="20000"/>
                </a:spcBef>
                <a:buClr>
                  <a:schemeClr val="accent1"/>
                </a:buClr>
                <a:buFont typeface="Wingdings" panose="05000000000000000000" pitchFamily="2" charset="2"/>
                <a:buChar char="§"/>
              </a:pPr>
              <a:r>
                <a:rPr lang="en-US" altLang="zh-CN" b="1">
                  <a:solidFill>
                    <a:srgbClr val="FF0000"/>
                  </a:solidFill>
                </a:rPr>
                <a:t>JMP·M2</a:t>
              </a:r>
              <a:r>
                <a:rPr lang="zh-CN" altLang="en-US" b="1">
                  <a:solidFill>
                    <a:srgbClr val="FF0000"/>
                  </a:solidFill>
                </a:rPr>
                <a:t>：</a:t>
              </a:r>
              <a:r>
                <a:rPr lang="zh-CN" altLang="en-US" b="1"/>
                <a:t> </a:t>
              </a:r>
              <a:r>
                <a:rPr lang="en-US" altLang="zh-CN" b="1"/>
                <a:t>PC-B </a:t>
              </a:r>
              <a:r>
                <a:rPr lang="zh-CN" altLang="en-US" b="1"/>
                <a:t>，</a:t>
              </a:r>
              <a:r>
                <a:rPr lang="en-US" altLang="zh-CN" b="1"/>
                <a:t>B-AR</a:t>
              </a:r>
              <a:r>
                <a:rPr lang="zh-CN" altLang="en-US" b="1"/>
                <a:t>，</a:t>
              </a:r>
              <a:r>
                <a:rPr lang="en-US" altLang="zh-CN" b="1"/>
                <a:t>PC+1</a:t>
              </a:r>
              <a:r>
                <a:rPr lang="zh-CN" altLang="en-US" b="1"/>
                <a:t>； </a:t>
              </a:r>
            </a:p>
            <a:p>
              <a:pPr lvl="1" eaLnBrk="1" hangingPunct="1">
                <a:lnSpc>
                  <a:spcPct val="110000"/>
                </a:lnSpc>
                <a:spcBef>
                  <a:spcPct val="20000"/>
                </a:spcBef>
                <a:buClr>
                  <a:schemeClr val="accent1"/>
                </a:buClr>
                <a:buFont typeface="Wingdings" panose="05000000000000000000" pitchFamily="2" charset="2"/>
                <a:buChar char="§"/>
              </a:pPr>
              <a:r>
                <a:rPr lang="en-US" altLang="zh-CN" b="1">
                  <a:solidFill>
                    <a:srgbClr val="FF0000"/>
                  </a:solidFill>
                </a:rPr>
                <a:t>JMP·M3</a:t>
              </a:r>
              <a:r>
                <a:rPr lang="zh-CN" altLang="en-US" b="1">
                  <a:solidFill>
                    <a:srgbClr val="FF0000"/>
                  </a:solidFill>
                </a:rPr>
                <a:t>：</a:t>
              </a:r>
              <a:r>
                <a:rPr lang="zh-CN" altLang="en-US" b="1"/>
                <a:t> </a:t>
              </a:r>
              <a:r>
                <a:rPr lang="en-US" altLang="zh-CN" b="1"/>
                <a:t>M-R </a:t>
              </a:r>
              <a:r>
                <a:rPr lang="zh-CN" altLang="en-US" b="1"/>
                <a:t>，</a:t>
              </a:r>
              <a:r>
                <a:rPr lang="en-US" altLang="zh-CN" b="1"/>
                <a:t>B-PC</a:t>
              </a:r>
              <a:r>
                <a:rPr lang="zh-CN" altLang="en-US" b="1"/>
                <a:t>； </a:t>
              </a:r>
            </a:p>
          </p:txBody>
        </p:sp>
        <p:sp>
          <p:nvSpPr>
            <p:cNvPr id="117769" name="Line 17"/>
            <p:cNvSpPr>
              <a:spLocks noChangeShapeType="1"/>
            </p:cNvSpPr>
            <p:nvPr/>
          </p:nvSpPr>
          <p:spPr bwMode="auto">
            <a:xfrm>
              <a:off x="1882" y="3475"/>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0" name="Line 18"/>
            <p:cNvSpPr>
              <a:spLocks noChangeShapeType="1"/>
            </p:cNvSpPr>
            <p:nvPr/>
          </p:nvSpPr>
          <p:spPr bwMode="auto">
            <a:xfrm>
              <a:off x="1882" y="3793"/>
              <a:ext cx="3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1" name="Line 19"/>
            <p:cNvSpPr>
              <a:spLocks noChangeShapeType="1"/>
            </p:cNvSpPr>
            <p:nvPr/>
          </p:nvSpPr>
          <p:spPr bwMode="auto">
            <a:xfrm>
              <a:off x="2472" y="3793"/>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09610"/>
                                        </p:tgtEl>
                                        <p:attrNameLst>
                                          <p:attrName>style.visibility</p:attrName>
                                        </p:attrNameLst>
                                      </p:cBhvr>
                                      <p:to>
                                        <p:strVal val="visible"/>
                                      </p:to>
                                    </p:set>
                                    <p:anim to="" calcmode="lin" valueType="num">
                                      <p:cBhvr>
                                        <p:cTn id="7" dur="1" fill="hold"/>
                                        <p:tgtEl>
                                          <p:spTgt spid="40961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409620"/>
                                        </p:tgtEl>
                                        <p:attrNameLst>
                                          <p:attrName>style.visibility</p:attrName>
                                        </p:attrNameLst>
                                      </p:cBhvr>
                                      <p:to>
                                        <p:strVal val="visible"/>
                                      </p:to>
                                    </p:set>
                                    <p:anim to="" calcmode="lin" valueType="num">
                                      <p:cBhvr>
                                        <p:cTn id="12" dur="1" fill="hold"/>
                                        <p:tgtEl>
                                          <p:spTgt spid="409620"/>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409621"/>
                                        </p:tgtEl>
                                        <p:attrNameLst>
                                          <p:attrName>style.visibility</p:attrName>
                                        </p:attrNameLst>
                                      </p:cBhvr>
                                      <p:to>
                                        <p:strVal val="visible"/>
                                      </p:to>
                                    </p:set>
                                    <p:anim to="" calcmode="lin" valueType="num">
                                      <p:cBhvr>
                                        <p:cTn id="17" dur="1" fill="hold"/>
                                        <p:tgtEl>
                                          <p:spTgt spid="40962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D49682A3-EDED-4F5C-AB43-9D126DC8F6EE}" type="slidenum">
              <a:rPr lang="en-US" altLang="zh-CN" sz="1000">
                <a:solidFill>
                  <a:schemeClr val="bg1"/>
                </a:solidFill>
                <a:latin typeface="Verdana" panose="020B0604030504040204" pitchFamily="34" charset="0"/>
                <a:ea typeface="宋体" panose="02010600030101010101" pitchFamily="2" charset="-122"/>
              </a:rPr>
              <a:pPr/>
              <a:t>29</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18787"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18788" name="Rectangle 3"/>
          <p:cNvSpPr>
            <a:spLocks noGrp="1" noChangeArrowheads="1"/>
          </p:cNvSpPr>
          <p:nvPr>
            <p:ph type="body" idx="1"/>
          </p:nvPr>
        </p:nvSpPr>
        <p:spPr>
          <a:xfrm>
            <a:off x="457200" y="1147763"/>
            <a:ext cx="7354888" cy="552450"/>
          </a:xfrm>
        </p:spPr>
        <p:txBody>
          <a:bodyPr/>
          <a:lstStyle/>
          <a:p>
            <a:pPr marL="533400" indent="-533400" eaLnBrk="1" hangingPunct="1">
              <a:lnSpc>
                <a:spcPct val="90000"/>
              </a:lnSpc>
              <a:buClr>
                <a:srgbClr val="FF0000"/>
              </a:buClr>
              <a:buFont typeface="Wingdings" panose="05000000000000000000" pitchFamily="2" charset="2"/>
              <a:buAutoNum type="arabicPeriod" startAt="4"/>
            </a:pPr>
            <a:r>
              <a:rPr lang="zh-CN" altLang="en-US" dirty="0" smtClean="0">
                <a:solidFill>
                  <a:srgbClr val="FF0000"/>
                </a:solidFill>
                <a:latin typeface="Arial" panose="020B0604020202020204" pitchFamily="34" charset="0"/>
              </a:rPr>
              <a:t>综合每个微操作控制信号的逻辑函数 </a:t>
            </a:r>
          </a:p>
        </p:txBody>
      </p:sp>
      <p:graphicFrame>
        <p:nvGraphicFramePr>
          <p:cNvPr id="410628" name="Object 4"/>
          <p:cNvGraphicFramePr>
            <a:graphicFrameLocks noChangeAspect="1"/>
          </p:cNvGraphicFramePr>
          <p:nvPr/>
        </p:nvGraphicFramePr>
        <p:xfrm>
          <a:off x="1023938" y="1811338"/>
          <a:ext cx="5400675" cy="512762"/>
        </p:xfrm>
        <a:graphic>
          <a:graphicData uri="http://schemas.openxmlformats.org/presentationml/2006/ole">
            <mc:AlternateContent xmlns:mc="http://schemas.openxmlformats.org/markup-compatibility/2006">
              <mc:Choice xmlns:v="urn:schemas-microsoft-com:vml" Requires="v">
                <p:oleObj spid="_x0000_s118825" name="公式" r:id="rId3" imgW="2463800" imgH="254000" progId="Equation.3">
                  <p:embed/>
                </p:oleObj>
              </mc:Choice>
              <mc:Fallback>
                <p:oleObj name="公式" r:id="rId3" imgW="24638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938" y="1811338"/>
                        <a:ext cx="5400675" cy="512762"/>
                      </a:xfrm>
                      <a:prstGeom prst="rect">
                        <a:avLst/>
                      </a:prstGeom>
                      <a:noFill/>
                      <a:ln>
                        <a:noFill/>
                      </a:ln>
                      <a:extLst>
                        <a:ext uri="{909E8E84-426E-40DD-AFC4-6F175D3DCCD1}">
                          <a14:hiddenFill xmlns:a14="http://schemas.microsoft.com/office/drawing/2010/main">
                            <a:solidFill>
                              <a:srgbClr val="FEEDCE"/>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629" name="Rectangle 5"/>
          <p:cNvSpPr>
            <a:spLocks noChangeArrowheads="1"/>
          </p:cNvSpPr>
          <p:nvPr/>
        </p:nvSpPr>
        <p:spPr bwMode="auto">
          <a:xfrm>
            <a:off x="1023938" y="2514600"/>
            <a:ext cx="4360862" cy="457200"/>
          </a:xfrm>
          <a:prstGeom prst="rect">
            <a:avLst/>
          </a:prstGeom>
          <a:noFill/>
          <a:ln>
            <a:noFill/>
          </a:ln>
          <a:effectLst/>
          <a:extLst>
            <a:ext uri="{909E8E84-426E-40DD-AFC4-6F175D3DCCD1}">
              <a14:hiddenFill xmlns:a14="http://schemas.microsoft.com/office/drawing/2010/main">
                <a:solidFill>
                  <a:srgbClr val="FEEDC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en-US" altLang="zh-CN" b="1">
                <a:latin typeface="Times New Roman" panose="02020603050405020304" pitchFamily="18" charset="0"/>
              </a:rPr>
              <a:t>B-AR = M</a:t>
            </a:r>
            <a:r>
              <a:rPr lang="en-US" altLang="zh-CN" b="1" baseline="-25000">
                <a:latin typeface="Times New Roman" panose="02020603050405020304" pitchFamily="18" charset="0"/>
              </a:rPr>
              <a:t>0</a:t>
            </a:r>
            <a:r>
              <a:rPr lang="en-US" altLang="zh-CN" b="1">
                <a:latin typeface="Times New Roman" panose="02020603050405020304" pitchFamily="18" charset="0"/>
              </a:rPr>
              <a:t>+ ADD·M</a:t>
            </a:r>
            <a:r>
              <a:rPr lang="en-US" altLang="zh-CN" b="1" baseline="-25000">
                <a:latin typeface="Times New Roman" panose="02020603050405020304" pitchFamily="18" charset="0"/>
              </a:rPr>
              <a:t>2</a:t>
            </a:r>
            <a:r>
              <a:rPr lang="en-US" altLang="zh-CN" b="1">
                <a:latin typeface="Times New Roman" panose="02020603050405020304" pitchFamily="18" charset="0"/>
              </a:rPr>
              <a:t>+ JMP·M</a:t>
            </a:r>
            <a:r>
              <a:rPr lang="en-US" altLang="zh-CN" b="1" baseline="-25000">
                <a:latin typeface="Times New Roman" panose="02020603050405020304" pitchFamily="18" charset="0"/>
              </a:rPr>
              <a:t>2</a:t>
            </a:r>
          </a:p>
        </p:txBody>
      </p:sp>
      <p:sp>
        <p:nvSpPr>
          <p:cNvPr id="410630" name="Rectangle 6"/>
          <p:cNvSpPr>
            <a:spLocks noChangeArrowheads="1"/>
          </p:cNvSpPr>
          <p:nvPr/>
        </p:nvSpPr>
        <p:spPr bwMode="auto">
          <a:xfrm>
            <a:off x="1023938" y="3233738"/>
            <a:ext cx="4346575" cy="457200"/>
          </a:xfrm>
          <a:prstGeom prst="rect">
            <a:avLst/>
          </a:prstGeom>
          <a:noFill/>
          <a:ln>
            <a:noFill/>
          </a:ln>
          <a:effectLst/>
          <a:extLst>
            <a:ext uri="{909E8E84-426E-40DD-AFC4-6F175D3DCCD1}">
              <a14:hiddenFill xmlns:a14="http://schemas.microsoft.com/office/drawing/2010/main">
                <a:solidFill>
                  <a:srgbClr val="FEEDC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en-US" altLang="zh-CN" b="1">
                <a:latin typeface="Times New Roman" panose="02020603050405020304" pitchFamily="18" charset="0"/>
              </a:rPr>
              <a:t>PC+1 = M</a:t>
            </a:r>
            <a:r>
              <a:rPr lang="en-US" altLang="zh-CN" b="1" baseline="-25000">
                <a:latin typeface="Times New Roman" panose="02020603050405020304" pitchFamily="18" charset="0"/>
              </a:rPr>
              <a:t>0</a:t>
            </a:r>
            <a:r>
              <a:rPr lang="en-US" altLang="zh-CN" b="1">
                <a:latin typeface="Times New Roman" panose="02020603050405020304" pitchFamily="18" charset="0"/>
              </a:rPr>
              <a:t>+ ADD·M</a:t>
            </a:r>
            <a:r>
              <a:rPr lang="en-US" altLang="zh-CN" b="1" baseline="-25000">
                <a:latin typeface="Times New Roman" panose="02020603050405020304" pitchFamily="18" charset="0"/>
              </a:rPr>
              <a:t>2</a:t>
            </a:r>
            <a:r>
              <a:rPr lang="en-US" altLang="zh-CN" b="1">
                <a:latin typeface="Times New Roman" panose="02020603050405020304" pitchFamily="18" charset="0"/>
              </a:rPr>
              <a:t>+ JMP·M</a:t>
            </a:r>
            <a:r>
              <a:rPr lang="en-US" altLang="zh-CN" b="1" baseline="-25000">
                <a:latin typeface="Times New Roman" panose="02020603050405020304" pitchFamily="18" charset="0"/>
              </a:rPr>
              <a:t>2</a:t>
            </a:r>
          </a:p>
        </p:txBody>
      </p:sp>
      <p:graphicFrame>
        <p:nvGraphicFramePr>
          <p:cNvPr id="410631" name="Object 7"/>
          <p:cNvGraphicFramePr>
            <a:graphicFrameLocks noChangeAspect="1"/>
          </p:cNvGraphicFramePr>
          <p:nvPr/>
        </p:nvGraphicFramePr>
        <p:xfrm>
          <a:off x="1023938" y="3881438"/>
          <a:ext cx="5473700" cy="525462"/>
        </p:xfrm>
        <a:graphic>
          <a:graphicData uri="http://schemas.openxmlformats.org/presentationml/2006/ole">
            <mc:AlternateContent xmlns:mc="http://schemas.openxmlformats.org/markup-compatibility/2006">
              <mc:Choice xmlns:v="urn:schemas-microsoft-com:vml" Requires="v">
                <p:oleObj spid="_x0000_s118826" name="公式" r:id="rId5" imgW="2362200" imgH="254000" progId="Equation.3">
                  <p:embed/>
                </p:oleObj>
              </mc:Choice>
              <mc:Fallback>
                <p:oleObj name="公式" r:id="rId5" imgW="2362200" imgH="254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938" y="3881438"/>
                        <a:ext cx="5473700" cy="525462"/>
                      </a:xfrm>
                      <a:prstGeom prst="rect">
                        <a:avLst/>
                      </a:prstGeom>
                      <a:noFill/>
                      <a:ln>
                        <a:noFill/>
                      </a:ln>
                      <a:extLst>
                        <a:ext uri="{909E8E84-426E-40DD-AFC4-6F175D3DCCD1}">
                          <a14:hiddenFill xmlns:a14="http://schemas.microsoft.com/office/drawing/2010/main">
                            <a:solidFill>
                              <a:srgbClr val="FEEDCE"/>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634" name="Rectangle 10"/>
          <p:cNvSpPr>
            <a:spLocks noChangeArrowheads="1"/>
          </p:cNvSpPr>
          <p:nvPr/>
        </p:nvSpPr>
        <p:spPr bwMode="auto">
          <a:xfrm>
            <a:off x="1023938" y="4602163"/>
            <a:ext cx="1619250" cy="457200"/>
          </a:xfrm>
          <a:prstGeom prst="rect">
            <a:avLst/>
          </a:prstGeom>
          <a:noFill/>
          <a:ln>
            <a:noFill/>
          </a:ln>
          <a:effectLst/>
          <a:extLst>
            <a:ext uri="{909E8E84-426E-40DD-AFC4-6F175D3DCCD1}">
              <a14:hiddenFill xmlns:a14="http://schemas.microsoft.com/office/drawing/2010/main">
                <a:solidFill>
                  <a:srgbClr val="FEEDC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en-US" altLang="zh-CN" b="1">
                <a:latin typeface="Times New Roman" panose="02020603050405020304" pitchFamily="18" charset="0"/>
              </a:rPr>
              <a:t>B-IR = M</a:t>
            </a:r>
            <a:r>
              <a:rPr lang="en-US" altLang="zh-CN" b="1" baseline="-25000">
                <a:latin typeface="Times New Roman" panose="02020603050405020304" pitchFamily="18" charset="0"/>
              </a:rPr>
              <a:t>1</a:t>
            </a:r>
            <a:r>
              <a:rPr lang="en-US" altLang="zh-CN" b="1">
                <a:latin typeface="Times New Roman" panose="02020603050405020304" pitchFamily="18" charset="0"/>
              </a:rPr>
              <a:t> </a:t>
            </a:r>
          </a:p>
        </p:txBody>
      </p:sp>
      <p:graphicFrame>
        <p:nvGraphicFramePr>
          <p:cNvPr id="410635" name="Object 11"/>
          <p:cNvGraphicFramePr>
            <a:graphicFrameLocks noChangeAspect="1"/>
          </p:cNvGraphicFramePr>
          <p:nvPr/>
        </p:nvGraphicFramePr>
        <p:xfrm>
          <a:off x="3184525" y="4602163"/>
          <a:ext cx="998538" cy="503237"/>
        </p:xfrm>
        <a:graphic>
          <a:graphicData uri="http://schemas.openxmlformats.org/presentationml/2006/ole">
            <mc:AlternateContent xmlns:mc="http://schemas.openxmlformats.org/markup-compatibility/2006">
              <mc:Choice xmlns:v="urn:schemas-microsoft-com:vml" Requires="v">
                <p:oleObj spid="_x0000_s118827" name="公式" r:id="rId7" imgW="583947" imgH="241195" progId="Equation.3">
                  <p:embed/>
                </p:oleObj>
              </mc:Choice>
              <mc:Fallback>
                <p:oleObj name="公式" r:id="rId7" imgW="583947" imgH="241195"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4525" y="4602163"/>
                        <a:ext cx="998538" cy="503237"/>
                      </a:xfrm>
                      <a:prstGeom prst="rect">
                        <a:avLst/>
                      </a:prstGeom>
                      <a:noFill/>
                      <a:ln>
                        <a:noFill/>
                      </a:ln>
                      <a:extLst>
                        <a:ext uri="{909E8E84-426E-40DD-AFC4-6F175D3DCCD1}">
                          <a14:hiddenFill xmlns:a14="http://schemas.microsoft.com/office/drawing/2010/main">
                            <a:solidFill>
                              <a:srgbClr val="FEEDCE"/>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8795" name="Rectangle 12"/>
          <p:cNvSpPr>
            <a:spLocks noChangeArrowheads="1"/>
          </p:cNvSpPr>
          <p:nvPr/>
        </p:nvSpPr>
        <p:spPr bwMode="auto">
          <a:xfrm>
            <a:off x="0" y="3116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410637" name="Rectangle 13"/>
          <p:cNvSpPr>
            <a:spLocks noChangeArrowheads="1"/>
          </p:cNvSpPr>
          <p:nvPr/>
        </p:nvSpPr>
        <p:spPr bwMode="auto">
          <a:xfrm>
            <a:off x="4552950" y="4602163"/>
            <a:ext cx="2611438" cy="457200"/>
          </a:xfrm>
          <a:prstGeom prst="rect">
            <a:avLst/>
          </a:prstGeom>
          <a:noFill/>
          <a:ln>
            <a:noFill/>
          </a:ln>
          <a:effectLst/>
          <a:extLst>
            <a:ext uri="{909E8E84-426E-40DD-AFC4-6F175D3DCCD1}">
              <a14:hiddenFill xmlns:a14="http://schemas.microsoft.com/office/drawing/2010/main">
                <a:solidFill>
                  <a:srgbClr val="FEEDCE"/>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en-US" altLang="zh-CN" b="1">
                <a:latin typeface="Times New Roman" panose="02020603050405020304" pitchFamily="18" charset="0"/>
              </a:rPr>
              <a:t>B-DA1 = ADD·M</a:t>
            </a:r>
            <a:r>
              <a:rPr lang="en-US" altLang="zh-CN" b="1" baseline="-25000">
                <a:latin typeface="Times New Roman" panose="02020603050405020304" pitchFamily="18" charset="0"/>
              </a:rPr>
              <a:t>3</a:t>
            </a:r>
            <a:r>
              <a:rPr lang="en-US" altLang="zh-CN" b="1">
                <a:latin typeface="Times New Roman" panose="02020603050405020304" pitchFamily="18" charset="0"/>
              </a:rPr>
              <a:t> </a:t>
            </a:r>
          </a:p>
        </p:txBody>
      </p:sp>
      <p:sp>
        <p:nvSpPr>
          <p:cNvPr id="410638" name="Rectangle 14"/>
          <p:cNvSpPr>
            <a:spLocks noChangeArrowheads="1"/>
          </p:cNvSpPr>
          <p:nvPr/>
        </p:nvSpPr>
        <p:spPr bwMode="auto">
          <a:xfrm>
            <a:off x="1023938" y="5348288"/>
            <a:ext cx="869950" cy="457200"/>
          </a:xfrm>
          <a:prstGeom prst="rect">
            <a:avLst/>
          </a:prstGeom>
          <a:noFill/>
          <a:ln>
            <a:noFill/>
          </a:ln>
          <a:effectLst/>
          <a:extLst>
            <a:ext uri="{909E8E84-426E-40DD-AFC4-6F175D3DCCD1}">
              <a14:hiddenFill xmlns:a14="http://schemas.microsoft.com/office/drawing/2010/main">
                <a:solidFill>
                  <a:srgbClr val="FEEDCE"/>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en-US" altLang="zh-CN" b="1">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10628"/>
                                        </p:tgtEl>
                                        <p:attrNameLst>
                                          <p:attrName>style.visibility</p:attrName>
                                        </p:attrNameLst>
                                      </p:cBhvr>
                                      <p:to>
                                        <p:strVal val="visible"/>
                                      </p:to>
                                    </p:set>
                                    <p:anim to="" calcmode="lin" valueType="num">
                                      <p:cBhvr>
                                        <p:cTn id="7" dur="1" fill="hold"/>
                                        <p:tgtEl>
                                          <p:spTgt spid="410628"/>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410629"/>
                                        </p:tgtEl>
                                        <p:attrNameLst>
                                          <p:attrName>style.visibility</p:attrName>
                                        </p:attrNameLst>
                                      </p:cBhvr>
                                      <p:to>
                                        <p:strVal val="visible"/>
                                      </p:to>
                                    </p:set>
                                    <p:anim to="" calcmode="lin" valueType="num">
                                      <p:cBhvr>
                                        <p:cTn id="10" dur="1" fill="hold"/>
                                        <p:tgtEl>
                                          <p:spTgt spid="410629"/>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410630"/>
                                        </p:tgtEl>
                                        <p:attrNameLst>
                                          <p:attrName>style.visibility</p:attrName>
                                        </p:attrNameLst>
                                      </p:cBhvr>
                                      <p:to>
                                        <p:strVal val="visible"/>
                                      </p:to>
                                    </p:set>
                                    <p:anim to="" calcmode="lin" valueType="num">
                                      <p:cBhvr>
                                        <p:cTn id="13" dur="1" fill="hold"/>
                                        <p:tgtEl>
                                          <p:spTgt spid="410630"/>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410631"/>
                                        </p:tgtEl>
                                        <p:attrNameLst>
                                          <p:attrName>style.visibility</p:attrName>
                                        </p:attrNameLst>
                                      </p:cBhvr>
                                      <p:to>
                                        <p:strVal val="visible"/>
                                      </p:to>
                                    </p:set>
                                    <p:anim to="" calcmode="lin" valueType="num">
                                      <p:cBhvr>
                                        <p:cTn id="16" dur="1" fill="hold"/>
                                        <p:tgtEl>
                                          <p:spTgt spid="410631"/>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410634"/>
                                        </p:tgtEl>
                                        <p:attrNameLst>
                                          <p:attrName>style.visibility</p:attrName>
                                        </p:attrNameLst>
                                      </p:cBhvr>
                                      <p:to>
                                        <p:strVal val="visible"/>
                                      </p:to>
                                    </p:set>
                                    <p:anim to="" calcmode="lin" valueType="num">
                                      <p:cBhvr>
                                        <p:cTn id="19" dur="1" fill="hold"/>
                                        <p:tgtEl>
                                          <p:spTgt spid="410634"/>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410635"/>
                                        </p:tgtEl>
                                        <p:attrNameLst>
                                          <p:attrName>style.visibility</p:attrName>
                                        </p:attrNameLst>
                                      </p:cBhvr>
                                      <p:to>
                                        <p:strVal val="visible"/>
                                      </p:to>
                                    </p:set>
                                    <p:anim to="" calcmode="lin" valueType="num">
                                      <p:cBhvr>
                                        <p:cTn id="22" dur="1" fill="hold"/>
                                        <p:tgtEl>
                                          <p:spTgt spid="410635"/>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410637"/>
                                        </p:tgtEl>
                                        <p:attrNameLst>
                                          <p:attrName>style.visibility</p:attrName>
                                        </p:attrNameLst>
                                      </p:cBhvr>
                                      <p:to>
                                        <p:strVal val="visible"/>
                                      </p:to>
                                    </p:set>
                                    <p:anim to="" calcmode="lin" valueType="num">
                                      <p:cBhvr>
                                        <p:cTn id="25" dur="1" fill="hold"/>
                                        <p:tgtEl>
                                          <p:spTgt spid="410637"/>
                                        </p:tgtEl>
                                        <p:attrNameLst>
                                          <p:attrName/>
                                        </p:attrNameLst>
                                      </p:cBhvr>
                                    </p:anim>
                                  </p:childTnLst>
                                </p:cTn>
                              </p:par>
                              <p:par>
                                <p:cTn id="26" presetID="24" presetClass="entr" presetSubtype="0" fill="hold" grpId="0" nodeType="withEffect">
                                  <p:stCondLst>
                                    <p:cond delay="0"/>
                                  </p:stCondLst>
                                  <p:childTnLst>
                                    <p:set>
                                      <p:cBhvr>
                                        <p:cTn id="27" dur="1" fill="hold">
                                          <p:stCondLst>
                                            <p:cond delay="0"/>
                                          </p:stCondLst>
                                        </p:cTn>
                                        <p:tgtEl>
                                          <p:spTgt spid="410638"/>
                                        </p:tgtEl>
                                        <p:attrNameLst>
                                          <p:attrName>style.visibility</p:attrName>
                                        </p:attrNameLst>
                                      </p:cBhvr>
                                      <p:to>
                                        <p:strVal val="visible"/>
                                      </p:to>
                                    </p:set>
                                    <p:anim to="" calcmode="lin" valueType="num">
                                      <p:cBhvr>
                                        <p:cTn id="28" dur="1" fill="hold"/>
                                        <p:tgtEl>
                                          <p:spTgt spid="41063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9" grpId="0"/>
      <p:bldP spid="410630" grpId="0"/>
      <p:bldP spid="410634" grpId="0"/>
      <p:bldP spid="410637" grpId="0"/>
      <p:bldP spid="4106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4"/>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6A7AA4DD-DE8E-4265-B187-16484C8D1DBD}" type="slidenum">
              <a:rPr lang="en-US" altLang="zh-CN" sz="1000">
                <a:solidFill>
                  <a:schemeClr val="bg1"/>
                </a:solidFill>
                <a:latin typeface="Verdana" panose="020B0604030504040204" pitchFamily="34" charset="0"/>
                <a:ea typeface="宋体" panose="02010600030101010101" pitchFamily="2" charset="-122"/>
              </a:rPr>
              <a:pPr/>
              <a:t>3</a:t>
            </a:fld>
            <a:endParaRPr lang="en-US" altLang="zh-CN" sz="1000">
              <a:solidFill>
                <a:schemeClr val="bg1"/>
              </a:solidFill>
              <a:latin typeface="Verdana" panose="020B0604030504040204" pitchFamily="34" charset="0"/>
              <a:ea typeface="宋体" panose="02010600030101010101" pitchFamily="2" charset="-122"/>
            </a:endParaRPr>
          </a:p>
        </p:txBody>
      </p:sp>
      <p:sp>
        <p:nvSpPr>
          <p:cNvPr id="93187" name="Rectangle 2"/>
          <p:cNvSpPr>
            <a:spLocks noGrp="1" noChangeArrowheads="1"/>
          </p:cNvSpPr>
          <p:nvPr>
            <p:ph type="title"/>
          </p:nvPr>
        </p:nvSpPr>
        <p:spPr/>
        <p:txBody>
          <a:bodyPr/>
          <a:lstStyle/>
          <a:p>
            <a:pPr eaLnBrk="1" hangingPunct="1"/>
            <a:r>
              <a:rPr lang="en-US" altLang="zh-CN" dirty="0" smtClean="0"/>
              <a:t>7.3 </a:t>
            </a:r>
            <a:r>
              <a:rPr lang="zh-CN" altLang="en-US" dirty="0" smtClean="0"/>
              <a:t>硬布线控制器</a:t>
            </a:r>
          </a:p>
        </p:txBody>
      </p:sp>
      <p:sp>
        <p:nvSpPr>
          <p:cNvPr id="93188" name="Rectangle 3"/>
          <p:cNvSpPr>
            <a:spLocks noGrp="1" noChangeArrowheads="1"/>
          </p:cNvSpPr>
          <p:nvPr>
            <p:ph type="body" sz="half" idx="1"/>
          </p:nvPr>
        </p:nvSpPr>
        <p:spPr>
          <a:xfrm>
            <a:off x="684213" y="1052513"/>
            <a:ext cx="7488237" cy="3960812"/>
          </a:xfrm>
        </p:spPr>
        <p:txBody>
          <a:bodyPr/>
          <a:lstStyle/>
          <a:p>
            <a:pPr eaLnBrk="1" hangingPunct="1">
              <a:lnSpc>
                <a:spcPct val="120000"/>
              </a:lnSpc>
              <a:buClr>
                <a:srgbClr val="0000FF"/>
              </a:buClr>
            </a:pPr>
            <a:r>
              <a:rPr lang="zh-CN" altLang="en-US" sz="2400" dirty="0" smtClean="0"/>
              <a:t>定义：控制器的操作控制信号形成部件是由复杂的组合逻辑门电路和一些触发器构成，因此又称为</a:t>
            </a:r>
            <a:r>
              <a:rPr lang="zh-CN" altLang="en-US" sz="2400" dirty="0" smtClean="0">
                <a:solidFill>
                  <a:srgbClr val="FF0000"/>
                </a:solidFill>
              </a:rPr>
              <a:t>组合逻辑控制器</a:t>
            </a:r>
            <a:r>
              <a:rPr lang="zh-CN" altLang="en-US" sz="2400" dirty="0" smtClean="0"/>
              <a:t>，或</a:t>
            </a:r>
            <a:r>
              <a:rPr lang="zh-CN" altLang="en-US" sz="2400" dirty="0" smtClean="0">
                <a:solidFill>
                  <a:srgbClr val="FF0000"/>
                </a:solidFill>
              </a:rPr>
              <a:t>常规逻辑控制器。</a:t>
            </a:r>
          </a:p>
          <a:p>
            <a:pPr eaLnBrk="1" hangingPunct="1">
              <a:lnSpc>
                <a:spcPct val="120000"/>
              </a:lnSpc>
              <a:buClr>
                <a:srgbClr val="0000FF"/>
              </a:buClr>
            </a:pPr>
            <a:r>
              <a:rPr lang="zh-CN" altLang="en-US" sz="2400" dirty="0" smtClean="0"/>
              <a:t>基本原理：根据</a:t>
            </a:r>
            <a:r>
              <a:rPr lang="zh-CN" altLang="en-US" sz="2400" dirty="0" smtClean="0">
                <a:solidFill>
                  <a:srgbClr val="FF0000"/>
                </a:solidFill>
              </a:rPr>
              <a:t>指令的功能</a:t>
            </a:r>
            <a:r>
              <a:rPr lang="zh-CN" altLang="en-US" sz="2400" dirty="0" smtClean="0"/>
              <a:t>、</a:t>
            </a:r>
            <a:r>
              <a:rPr lang="zh-CN" altLang="en-US" sz="2400" dirty="0" smtClean="0">
                <a:solidFill>
                  <a:srgbClr val="FF0000"/>
                </a:solidFill>
              </a:rPr>
              <a:t>当前的时序</a:t>
            </a:r>
            <a:r>
              <a:rPr lang="zh-CN" altLang="en-US" sz="2400" dirty="0" smtClean="0"/>
              <a:t>及</a:t>
            </a:r>
            <a:r>
              <a:rPr lang="zh-CN" altLang="en-US" sz="2400" dirty="0" smtClean="0">
                <a:solidFill>
                  <a:srgbClr val="FF0000"/>
                </a:solidFill>
              </a:rPr>
              <a:t>外部和内部的状态情况</a:t>
            </a:r>
            <a:r>
              <a:rPr lang="zh-CN" altLang="en-US" sz="2400" dirty="0" smtClean="0"/>
              <a:t>，</a:t>
            </a:r>
            <a:r>
              <a:rPr lang="zh-CN" altLang="en-US" sz="2400" dirty="0" smtClean="0">
                <a:solidFill>
                  <a:srgbClr val="0000CC"/>
                </a:solidFill>
              </a:rPr>
              <a:t>按时间的顺序</a:t>
            </a:r>
            <a:r>
              <a:rPr lang="zh-CN" altLang="en-US" sz="2400" dirty="0" smtClean="0"/>
              <a:t>发送一系列微操作控制信号。</a:t>
            </a:r>
          </a:p>
          <a:p>
            <a:pPr eaLnBrk="1" hangingPunct="1">
              <a:lnSpc>
                <a:spcPct val="120000"/>
              </a:lnSpc>
              <a:buClr>
                <a:srgbClr val="0000FF"/>
              </a:buClr>
            </a:pPr>
            <a:r>
              <a:rPr lang="zh-CN" altLang="en-US" sz="2400" dirty="0" smtClean="0"/>
              <a:t>特点：速度快，设计较为繁琐、不规整，修改、扩充较难。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FAF0F10A-24AE-4D2F-9B06-AC23856591D4}" type="slidenum">
              <a:rPr lang="en-US" altLang="zh-CN" sz="1000">
                <a:solidFill>
                  <a:schemeClr val="bg1"/>
                </a:solidFill>
                <a:latin typeface="Verdana" panose="020B0604030504040204" pitchFamily="34" charset="0"/>
                <a:ea typeface="宋体" panose="02010600030101010101" pitchFamily="2" charset="-122"/>
              </a:rPr>
              <a:pPr/>
              <a:t>30</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19811"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19812" name="Rectangle 3"/>
          <p:cNvSpPr>
            <a:spLocks noGrp="1" noChangeArrowheads="1"/>
          </p:cNvSpPr>
          <p:nvPr>
            <p:ph type="body" idx="1"/>
          </p:nvPr>
        </p:nvSpPr>
        <p:spPr>
          <a:xfrm>
            <a:off x="468313" y="1125538"/>
            <a:ext cx="7632700" cy="552450"/>
          </a:xfrm>
        </p:spPr>
        <p:txBody>
          <a:bodyPr/>
          <a:lstStyle/>
          <a:p>
            <a:pPr marL="533400" indent="-533400" eaLnBrk="1" hangingPunct="1">
              <a:lnSpc>
                <a:spcPct val="90000"/>
              </a:lnSpc>
              <a:buClr>
                <a:srgbClr val="FF0000"/>
              </a:buClr>
              <a:buFont typeface="Wingdings" panose="05000000000000000000" pitchFamily="2" charset="2"/>
              <a:buAutoNum type="arabicPeriod" startAt="4"/>
            </a:pPr>
            <a:r>
              <a:rPr lang="zh-CN" altLang="en-US" smtClean="0">
                <a:solidFill>
                  <a:srgbClr val="FF0000"/>
                </a:solidFill>
              </a:rPr>
              <a:t>综合微操作控制信号的逻辑函数 </a:t>
            </a:r>
          </a:p>
        </p:txBody>
      </p:sp>
      <p:graphicFrame>
        <p:nvGraphicFramePr>
          <p:cNvPr id="433160" name="Object 8"/>
          <p:cNvGraphicFramePr>
            <a:graphicFrameLocks noChangeAspect="1"/>
          </p:cNvGraphicFramePr>
          <p:nvPr/>
        </p:nvGraphicFramePr>
        <p:xfrm>
          <a:off x="971550" y="3860800"/>
          <a:ext cx="6467475" cy="539750"/>
        </p:xfrm>
        <a:graphic>
          <a:graphicData uri="http://schemas.openxmlformats.org/presentationml/2006/ole">
            <mc:AlternateContent xmlns:mc="http://schemas.openxmlformats.org/markup-compatibility/2006">
              <mc:Choice xmlns:v="urn:schemas-microsoft-com:vml" Requires="v">
                <p:oleObj spid="_x0000_s119826" name="公式" r:id="rId3" imgW="2730500" imgH="254000" progId="Equation.3">
                  <p:embed/>
                </p:oleObj>
              </mc:Choice>
              <mc:Fallback>
                <p:oleObj name="公式" r:id="rId3" imgW="2730500" imgH="2540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860800"/>
                        <a:ext cx="6467475" cy="539750"/>
                      </a:xfrm>
                      <a:prstGeom prst="rect">
                        <a:avLst/>
                      </a:prstGeom>
                      <a:solidFill>
                        <a:srgbClr val="FEEDCE"/>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3161" name="Rectangle 9"/>
          <p:cNvSpPr>
            <a:spLocks noChangeArrowheads="1"/>
          </p:cNvSpPr>
          <p:nvPr/>
        </p:nvSpPr>
        <p:spPr bwMode="auto">
          <a:xfrm>
            <a:off x="971550" y="4668838"/>
            <a:ext cx="2376488" cy="519112"/>
          </a:xfrm>
          <a:prstGeom prst="rect">
            <a:avLst/>
          </a:prstGeom>
          <a:solidFill>
            <a:srgbClr val="FEEDC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en-US" altLang="zh-CN" sz="2800" b="1">
                <a:latin typeface="Times New Roman" panose="02020603050405020304" pitchFamily="18" charset="0"/>
              </a:rPr>
              <a:t>B-IR = M</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·T</a:t>
            </a:r>
            <a:r>
              <a:rPr lang="en-US" altLang="zh-CN" sz="2800" b="1" baseline="-25000">
                <a:latin typeface="Times New Roman" panose="02020603050405020304" pitchFamily="18" charset="0"/>
              </a:rPr>
              <a:t>3</a:t>
            </a:r>
            <a:r>
              <a:rPr lang="en-US" altLang="zh-CN" sz="2800" b="1">
                <a:latin typeface="Times New Roman" panose="02020603050405020304" pitchFamily="18" charset="0"/>
              </a:rPr>
              <a:t> </a:t>
            </a:r>
          </a:p>
        </p:txBody>
      </p:sp>
      <p:sp>
        <p:nvSpPr>
          <p:cNvPr id="119815" name="Rectangle 12"/>
          <p:cNvSpPr>
            <a:spLocks noChangeArrowheads="1"/>
          </p:cNvSpPr>
          <p:nvPr/>
        </p:nvSpPr>
        <p:spPr bwMode="auto">
          <a:xfrm>
            <a:off x="0" y="3116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433167" name="Rectangle 15"/>
          <p:cNvSpPr>
            <a:spLocks noChangeArrowheads="1"/>
          </p:cNvSpPr>
          <p:nvPr/>
        </p:nvSpPr>
        <p:spPr bwMode="auto">
          <a:xfrm>
            <a:off x="539750" y="1773238"/>
            <a:ext cx="7561263"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0850" indent="-450850">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lnSpc>
                <a:spcPct val="110000"/>
              </a:lnSpc>
              <a:spcBef>
                <a:spcPct val="20000"/>
              </a:spcBef>
              <a:buClr>
                <a:schemeClr val="hlink"/>
              </a:buClr>
              <a:buFont typeface="Wingdings" panose="05000000000000000000" pitchFamily="2" charset="2"/>
              <a:buChar char="v"/>
            </a:pPr>
            <a:r>
              <a:rPr lang="zh-CN" altLang="en-US" b="1"/>
              <a:t>注意：</a:t>
            </a:r>
          </a:p>
          <a:p>
            <a:pPr eaLnBrk="1" hangingPunct="1">
              <a:lnSpc>
                <a:spcPct val="110000"/>
              </a:lnSpc>
              <a:spcBef>
                <a:spcPct val="20000"/>
              </a:spcBef>
              <a:buClr>
                <a:srgbClr val="FF0000"/>
              </a:buClr>
              <a:buFont typeface="Wingdings" panose="05000000000000000000" pitchFamily="2" charset="2"/>
              <a:buAutoNum type="circleNumDbPlain"/>
            </a:pPr>
            <a:r>
              <a:rPr lang="zh-CN" altLang="en-US" b="1"/>
              <a:t>假设某个微操作控制信号必须在某个机器周期内的</a:t>
            </a:r>
            <a:r>
              <a:rPr lang="en-US" altLang="zh-CN" b="1"/>
              <a:t>Tn</a:t>
            </a:r>
            <a:r>
              <a:rPr lang="zh-CN" altLang="en-US" b="1"/>
              <a:t>时刻有效，则该信号表达式还要和</a:t>
            </a:r>
            <a:r>
              <a:rPr lang="en-US" altLang="zh-CN" b="1"/>
              <a:t>Tn</a:t>
            </a:r>
            <a:r>
              <a:rPr lang="zh-CN" altLang="en-US" b="1"/>
              <a:t>时钟周期信号相与。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33167"/>
                                        </p:tgtEl>
                                        <p:attrNameLst>
                                          <p:attrName>style.visibility</p:attrName>
                                        </p:attrNameLst>
                                      </p:cBhvr>
                                      <p:to>
                                        <p:strVal val="visible"/>
                                      </p:to>
                                    </p:set>
                                    <p:anim to="" calcmode="lin" valueType="num">
                                      <p:cBhvr>
                                        <p:cTn id="7" dur="1" fill="hold"/>
                                        <p:tgtEl>
                                          <p:spTgt spid="433167"/>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433160"/>
                                        </p:tgtEl>
                                        <p:attrNameLst>
                                          <p:attrName>style.visibility</p:attrName>
                                        </p:attrNameLst>
                                      </p:cBhvr>
                                      <p:to>
                                        <p:strVal val="visible"/>
                                      </p:to>
                                    </p:set>
                                    <p:anim to="" calcmode="lin" valueType="num">
                                      <p:cBhvr>
                                        <p:cTn id="12" dur="1" fill="hold"/>
                                        <p:tgtEl>
                                          <p:spTgt spid="433160"/>
                                        </p:tgtEl>
                                        <p:attrNameLst>
                                          <p:attrName/>
                                        </p:attrNameLst>
                                      </p:cBhvr>
                                    </p:anim>
                                  </p:childTnLst>
                                </p:cTn>
                              </p:par>
                              <p:par>
                                <p:cTn id="13" presetID="24" presetClass="entr" presetSubtype="0" fill="hold" grpId="0" nodeType="withEffect">
                                  <p:stCondLst>
                                    <p:cond delay="0"/>
                                  </p:stCondLst>
                                  <p:childTnLst>
                                    <p:set>
                                      <p:cBhvr>
                                        <p:cTn id="14" dur="1" fill="hold">
                                          <p:stCondLst>
                                            <p:cond delay="0"/>
                                          </p:stCondLst>
                                        </p:cTn>
                                        <p:tgtEl>
                                          <p:spTgt spid="433161"/>
                                        </p:tgtEl>
                                        <p:attrNameLst>
                                          <p:attrName>style.visibility</p:attrName>
                                        </p:attrNameLst>
                                      </p:cBhvr>
                                      <p:to>
                                        <p:strVal val="visible"/>
                                      </p:to>
                                    </p:set>
                                    <p:anim to="" calcmode="lin" valueType="num">
                                      <p:cBhvr>
                                        <p:cTn id="15" dur="1" fill="hold"/>
                                        <p:tgtEl>
                                          <p:spTgt spid="43316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61" grpId="0" animBg="1"/>
      <p:bldP spid="43316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4"/>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C7F43DA8-DA6F-4F76-9CB1-6C91E3D95BEF}" type="slidenum">
              <a:rPr lang="en-US" altLang="zh-CN" sz="1000">
                <a:solidFill>
                  <a:schemeClr val="bg1"/>
                </a:solidFill>
                <a:latin typeface="Verdana" panose="020B0604030504040204" pitchFamily="34" charset="0"/>
                <a:ea typeface="宋体" panose="02010600030101010101" pitchFamily="2" charset="-122"/>
              </a:rPr>
              <a:pPr/>
              <a:t>31</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20835"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20836" name="Rectangle 3"/>
          <p:cNvSpPr>
            <a:spLocks noGrp="1" noChangeArrowheads="1"/>
          </p:cNvSpPr>
          <p:nvPr>
            <p:ph type="body" sz="half" idx="1"/>
          </p:nvPr>
        </p:nvSpPr>
        <p:spPr>
          <a:xfrm>
            <a:off x="827088" y="1076325"/>
            <a:ext cx="7345362" cy="2857500"/>
          </a:xfrm>
        </p:spPr>
        <p:txBody>
          <a:bodyPr/>
          <a:lstStyle/>
          <a:p>
            <a:pPr marL="457200" indent="-457200" eaLnBrk="1" hangingPunct="1">
              <a:lnSpc>
                <a:spcPct val="110000"/>
              </a:lnSpc>
            </a:pPr>
            <a:r>
              <a:rPr lang="zh-CN" altLang="en-US" sz="2400" smtClean="0"/>
              <a:t>注意：</a:t>
            </a:r>
          </a:p>
          <a:p>
            <a:pPr marL="457200" indent="-457200" eaLnBrk="1" hangingPunct="1">
              <a:lnSpc>
                <a:spcPct val="110000"/>
              </a:lnSpc>
              <a:buClr>
                <a:srgbClr val="FF0000"/>
              </a:buClr>
              <a:buFont typeface="Wingdings" panose="05000000000000000000" pitchFamily="2" charset="2"/>
              <a:buAutoNum type="circleNumDbPlain" startAt="2"/>
            </a:pPr>
            <a:r>
              <a:rPr lang="zh-CN" altLang="en-US" sz="2400" smtClean="0"/>
              <a:t>当</a:t>
            </a:r>
            <a:r>
              <a:rPr lang="zh-CN" altLang="en-US" sz="2400" smtClean="0">
                <a:solidFill>
                  <a:srgbClr val="FF0000"/>
                </a:solidFill>
              </a:rPr>
              <a:t>指令系统被扩充</a:t>
            </a:r>
            <a:r>
              <a:rPr lang="zh-CN" altLang="en-US" sz="2400" smtClean="0"/>
              <a:t>时，需要更新相关微操作控制信号的逻辑函数；</a:t>
            </a:r>
          </a:p>
          <a:p>
            <a:pPr marL="457200" indent="-457200" eaLnBrk="1" hangingPunct="1">
              <a:lnSpc>
                <a:spcPct val="110000"/>
              </a:lnSpc>
              <a:buClr>
                <a:srgbClr val="FF0000"/>
              </a:buClr>
              <a:buFont typeface="Wingdings" panose="05000000000000000000" pitchFamily="2" charset="2"/>
              <a:buAutoNum type="circleNumDbPlain" startAt="2"/>
            </a:pPr>
            <a:r>
              <a:rPr lang="zh-CN" altLang="en-US" sz="2400" smtClean="0"/>
              <a:t>对各信号的逻辑函数进行化简、优化时，不仅要从逻辑代数的角度来进行，还要从</a:t>
            </a:r>
            <a:r>
              <a:rPr lang="zh-CN" altLang="en-US" sz="2400" smtClean="0">
                <a:solidFill>
                  <a:srgbClr val="FF0000"/>
                </a:solidFill>
              </a:rPr>
              <a:t>指令系统的整体逻辑关系</a:t>
            </a:r>
            <a:r>
              <a:rPr lang="zh-CN" altLang="en-US" sz="2400" smtClean="0"/>
              <a:t>上来考虑。</a:t>
            </a:r>
          </a:p>
        </p:txBody>
      </p:sp>
      <p:graphicFrame>
        <p:nvGraphicFramePr>
          <p:cNvPr id="120837" name="Object 4"/>
          <p:cNvGraphicFramePr>
            <a:graphicFrameLocks noGrp="1" noChangeAspect="1"/>
          </p:cNvGraphicFramePr>
          <p:nvPr>
            <p:ph sz="half" idx="2"/>
          </p:nvPr>
        </p:nvGraphicFramePr>
        <p:xfrm>
          <a:off x="250825" y="3902075"/>
          <a:ext cx="5184775" cy="534988"/>
        </p:xfrm>
        <a:graphic>
          <a:graphicData uri="http://schemas.openxmlformats.org/presentationml/2006/ole">
            <mc:AlternateContent xmlns:mc="http://schemas.openxmlformats.org/markup-compatibility/2006">
              <mc:Choice xmlns:v="urn:schemas-microsoft-com:vml" Requires="v">
                <p:oleObj spid="_x0000_s120880" name="公式" r:id="rId3" imgW="2463800" imgH="254000" progId="Equation.3">
                  <p:embed/>
                </p:oleObj>
              </mc:Choice>
              <mc:Fallback>
                <p:oleObj name="公式" r:id="rId3" imgW="24638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3902075"/>
                        <a:ext cx="5184775" cy="534988"/>
                      </a:xfrm>
                      <a:prstGeom prst="rect">
                        <a:avLst/>
                      </a:prstGeom>
                      <a:solidFill>
                        <a:srgbClr val="FEEDC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653" name="AutoShape 5"/>
          <p:cNvSpPr>
            <a:spLocks noChangeArrowheads="1"/>
          </p:cNvSpPr>
          <p:nvPr/>
        </p:nvSpPr>
        <p:spPr bwMode="auto">
          <a:xfrm>
            <a:off x="5435600" y="4046538"/>
            <a:ext cx="792163" cy="288925"/>
          </a:xfrm>
          <a:prstGeom prst="rightArrow">
            <a:avLst>
              <a:gd name="adj1" fmla="val 50000"/>
              <a:gd name="adj2" fmla="val 685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aphicFrame>
        <p:nvGraphicFramePr>
          <p:cNvPr id="411654" name="Object 6"/>
          <p:cNvGraphicFramePr>
            <a:graphicFrameLocks noChangeAspect="1"/>
          </p:cNvGraphicFramePr>
          <p:nvPr/>
        </p:nvGraphicFramePr>
        <p:xfrm>
          <a:off x="6300788" y="3902075"/>
          <a:ext cx="2565400" cy="534988"/>
        </p:xfrm>
        <a:graphic>
          <a:graphicData uri="http://schemas.openxmlformats.org/presentationml/2006/ole">
            <mc:AlternateContent xmlns:mc="http://schemas.openxmlformats.org/markup-compatibility/2006">
              <mc:Choice xmlns:v="urn:schemas-microsoft-com:vml" Requires="v">
                <p:oleObj spid="_x0000_s120881" name="公式" r:id="rId5" imgW="1218671" imgH="253890" progId="Equation.3">
                  <p:embed/>
                </p:oleObj>
              </mc:Choice>
              <mc:Fallback>
                <p:oleObj name="公式" r:id="rId5" imgW="1218671" imgH="25389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788" y="3902075"/>
                        <a:ext cx="2565400" cy="534988"/>
                      </a:xfrm>
                      <a:prstGeom prst="rect">
                        <a:avLst/>
                      </a:prstGeom>
                      <a:solidFill>
                        <a:srgbClr val="FEEDCE"/>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1657" name="Object 9"/>
          <p:cNvGraphicFramePr>
            <a:graphicFrameLocks noChangeAspect="1"/>
          </p:cNvGraphicFramePr>
          <p:nvPr/>
        </p:nvGraphicFramePr>
        <p:xfrm>
          <a:off x="250825" y="4797425"/>
          <a:ext cx="5473700" cy="525463"/>
        </p:xfrm>
        <a:graphic>
          <a:graphicData uri="http://schemas.openxmlformats.org/presentationml/2006/ole">
            <mc:AlternateContent xmlns:mc="http://schemas.openxmlformats.org/markup-compatibility/2006">
              <mc:Choice xmlns:v="urn:schemas-microsoft-com:vml" Requires="v">
                <p:oleObj spid="_x0000_s120882" name="公式" r:id="rId7" imgW="2362200" imgH="254000" progId="Equation.3">
                  <p:embed/>
                </p:oleObj>
              </mc:Choice>
              <mc:Fallback>
                <p:oleObj name="公式" r:id="rId7" imgW="2362200" imgH="2540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4797425"/>
                        <a:ext cx="5473700" cy="525463"/>
                      </a:xfrm>
                      <a:prstGeom prst="rect">
                        <a:avLst/>
                      </a:prstGeom>
                      <a:solidFill>
                        <a:srgbClr val="FEEDCE"/>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1662" name="AutoShape 14"/>
          <p:cNvSpPr>
            <a:spLocks noChangeArrowheads="1"/>
          </p:cNvSpPr>
          <p:nvPr/>
        </p:nvSpPr>
        <p:spPr bwMode="auto">
          <a:xfrm>
            <a:off x="5724525" y="5013325"/>
            <a:ext cx="576263" cy="215900"/>
          </a:xfrm>
          <a:prstGeom prst="rightArrow">
            <a:avLst>
              <a:gd name="adj1" fmla="val 50000"/>
              <a:gd name="adj2" fmla="val 66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aphicFrame>
        <p:nvGraphicFramePr>
          <p:cNvPr id="411663" name="Object 15"/>
          <p:cNvGraphicFramePr>
            <a:graphicFrameLocks noChangeAspect="1"/>
          </p:cNvGraphicFramePr>
          <p:nvPr/>
        </p:nvGraphicFramePr>
        <p:xfrm>
          <a:off x="6300788" y="4797425"/>
          <a:ext cx="2619375" cy="525463"/>
        </p:xfrm>
        <a:graphic>
          <a:graphicData uri="http://schemas.openxmlformats.org/presentationml/2006/ole">
            <mc:AlternateContent xmlns:mc="http://schemas.openxmlformats.org/markup-compatibility/2006">
              <mc:Choice xmlns:v="urn:schemas-microsoft-com:vml" Requires="v">
                <p:oleObj spid="_x0000_s120883" name="公式" r:id="rId9" imgW="1129810" imgH="253890" progId="Equation.3">
                  <p:embed/>
                </p:oleObj>
              </mc:Choice>
              <mc:Fallback>
                <p:oleObj name="公式" r:id="rId9" imgW="1129810" imgH="25389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0788" y="4797425"/>
                        <a:ext cx="2619375" cy="525463"/>
                      </a:xfrm>
                      <a:prstGeom prst="rect">
                        <a:avLst/>
                      </a:prstGeom>
                      <a:solidFill>
                        <a:srgbClr val="FEEDCE"/>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1664" name="Rectangle 16"/>
          <p:cNvSpPr>
            <a:spLocks noChangeArrowheads="1"/>
          </p:cNvSpPr>
          <p:nvPr/>
        </p:nvSpPr>
        <p:spPr bwMode="auto">
          <a:xfrm>
            <a:off x="1979613" y="5559425"/>
            <a:ext cx="59769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sz="2800" b="1"/>
              <a:t>化简基础：</a:t>
            </a:r>
            <a:r>
              <a:rPr lang="en-US" altLang="zh-CN" sz="2800" b="1">
                <a:solidFill>
                  <a:srgbClr val="FF0000"/>
                </a:solidFill>
              </a:rPr>
              <a:t>ADD+JMP=1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1653"/>
                                        </p:tgtEl>
                                        <p:attrNameLst>
                                          <p:attrName>style.visibility</p:attrName>
                                        </p:attrNameLst>
                                      </p:cBhvr>
                                      <p:to>
                                        <p:strVal val="visible"/>
                                      </p:to>
                                    </p:set>
                                    <p:animEffect transition="in" filter="wipe(left)">
                                      <p:cBhvr>
                                        <p:cTn id="7" dur="500"/>
                                        <p:tgtEl>
                                          <p:spTgt spid="41165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11654"/>
                                        </p:tgtEl>
                                        <p:attrNameLst>
                                          <p:attrName>style.visibility</p:attrName>
                                        </p:attrNameLst>
                                      </p:cBhvr>
                                      <p:to>
                                        <p:strVal val="visible"/>
                                      </p:to>
                                    </p:set>
                                    <p:animEffect transition="in" filter="wipe(left)">
                                      <p:cBhvr>
                                        <p:cTn id="11" dur="500"/>
                                        <p:tgtEl>
                                          <p:spTgt spid="41165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11657"/>
                                        </p:tgtEl>
                                        <p:attrNameLst>
                                          <p:attrName>style.visibility</p:attrName>
                                        </p:attrNameLst>
                                      </p:cBhvr>
                                      <p:to>
                                        <p:strVal val="visible"/>
                                      </p:to>
                                    </p:set>
                                    <p:animEffect transition="in" filter="wipe(left)">
                                      <p:cBhvr>
                                        <p:cTn id="16" dur="500"/>
                                        <p:tgtEl>
                                          <p:spTgt spid="411657"/>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11662"/>
                                        </p:tgtEl>
                                        <p:attrNameLst>
                                          <p:attrName>style.visibility</p:attrName>
                                        </p:attrNameLst>
                                      </p:cBhvr>
                                      <p:to>
                                        <p:strVal val="visible"/>
                                      </p:to>
                                    </p:set>
                                    <p:animEffect transition="in" filter="wipe(left)">
                                      <p:cBhvr>
                                        <p:cTn id="20" dur="500"/>
                                        <p:tgtEl>
                                          <p:spTgt spid="411662"/>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411663"/>
                                        </p:tgtEl>
                                        <p:attrNameLst>
                                          <p:attrName>style.visibility</p:attrName>
                                        </p:attrNameLst>
                                      </p:cBhvr>
                                      <p:to>
                                        <p:strVal val="visible"/>
                                      </p:to>
                                    </p:set>
                                    <p:animEffect transition="in" filter="wipe(left)">
                                      <p:cBhvr>
                                        <p:cTn id="24" dur="500"/>
                                        <p:tgtEl>
                                          <p:spTgt spid="41166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4" presetClass="entr" presetSubtype="0" fill="hold" grpId="0" nodeType="clickEffect">
                                  <p:stCondLst>
                                    <p:cond delay="0"/>
                                  </p:stCondLst>
                                  <p:childTnLst>
                                    <p:set>
                                      <p:cBhvr>
                                        <p:cTn id="28" dur="1" fill="hold">
                                          <p:stCondLst>
                                            <p:cond delay="0"/>
                                          </p:stCondLst>
                                        </p:cTn>
                                        <p:tgtEl>
                                          <p:spTgt spid="411664"/>
                                        </p:tgtEl>
                                        <p:attrNameLst>
                                          <p:attrName>style.visibility</p:attrName>
                                        </p:attrNameLst>
                                      </p:cBhvr>
                                      <p:to>
                                        <p:strVal val="visible"/>
                                      </p:to>
                                    </p:set>
                                    <p:anim to="" calcmode="lin" valueType="num">
                                      <p:cBhvr>
                                        <p:cTn id="29" dur="1" fill="hold"/>
                                        <p:tgtEl>
                                          <p:spTgt spid="41166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3" grpId="0" animBg="1"/>
      <p:bldP spid="411662" grpId="0" animBg="1"/>
      <p:bldP spid="41166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5187CE20-BB6A-402E-A4DC-76C0416B4156}" type="slidenum">
              <a:rPr lang="en-US" altLang="zh-CN" sz="1000">
                <a:solidFill>
                  <a:schemeClr val="bg1"/>
                </a:solidFill>
                <a:latin typeface="Verdana" panose="020B0604030504040204" pitchFamily="34" charset="0"/>
                <a:ea typeface="宋体" panose="02010600030101010101" pitchFamily="2" charset="-122"/>
              </a:rPr>
              <a:pPr/>
              <a:t>32</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21859"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21860" name="Rectangle 3"/>
          <p:cNvSpPr>
            <a:spLocks noGrp="1" noChangeArrowheads="1"/>
          </p:cNvSpPr>
          <p:nvPr>
            <p:ph type="body" idx="1"/>
          </p:nvPr>
        </p:nvSpPr>
        <p:spPr>
          <a:xfrm>
            <a:off x="457200" y="1076325"/>
            <a:ext cx="1738313" cy="2065338"/>
          </a:xfrm>
        </p:spPr>
        <p:txBody>
          <a:bodyPr/>
          <a:lstStyle/>
          <a:p>
            <a:pPr eaLnBrk="1" hangingPunct="1"/>
            <a:r>
              <a:rPr lang="en-US" altLang="zh-CN" dirty="0" smtClean="0">
                <a:solidFill>
                  <a:srgbClr val="FF0000"/>
                </a:solidFill>
              </a:rPr>
              <a:t>5</a:t>
            </a:r>
            <a:r>
              <a:rPr lang="zh-CN" altLang="en-US" dirty="0" smtClean="0">
                <a:solidFill>
                  <a:srgbClr val="FF0000"/>
                </a:solidFill>
              </a:rPr>
              <a:t>、逻辑实现</a:t>
            </a:r>
          </a:p>
        </p:txBody>
      </p:sp>
      <p:sp>
        <p:nvSpPr>
          <p:cNvPr id="121861" name="Rectangle 4"/>
          <p:cNvSpPr>
            <a:spLocks noChangeArrowheads="1"/>
          </p:cNvSpPr>
          <p:nvPr/>
        </p:nvSpPr>
        <p:spPr bwMode="auto">
          <a:xfrm>
            <a:off x="0" y="976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aphicFrame>
        <p:nvGraphicFramePr>
          <p:cNvPr id="412677" name="Object 5"/>
          <p:cNvGraphicFramePr>
            <a:graphicFrameLocks noChangeAspect="1"/>
          </p:cNvGraphicFramePr>
          <p:nvPr/>
        </p:nvGraphicFramePr>
        <p:xfrm>
          <a:off x="2339975" y="1125538"/>
          <a:ext cx="5832475" cy="5440362"/>
        </p:xfrm>
        <a:graphic>
          <a:graphicData uri="http://schemas.openxmlformats.org/presentationml/2006/ole">
            <mc:AlternateContent xmlns:mc="http://schemas.openxmlformats.org/markup-compatibility/2006">
              <mc:Choice xmlns:v="urn:schemas-microsoft-com:vml" Requires="v">
                <p:oleObj spid="_x0000_s121873" name="Visio" r:id="rId3" imgW="5924556" imgH="5524470" progId="Visio.Drawing.11">
                  <p:embed/>
                </p:oleObj>
              </mc:Choice>
              <mc:Fallback>
                <p:oleObj name="Visio" r:id="rId3" imgW="5924556" imgH="552447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125538"/>
                        <a:ext cx="5832475" cy="5440362"/>
                      </a:xfrm>
                      <a:prstGeom prst="rect">
                        <a:avLst/>
                      </a:prstGeom>
                      <a:solidFill>
                        <a:srgbClr val="FEEDCE"/>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2678" name="Rectangle 6"/>
          <p:cNvSpPr>
            <a:spLocks noChangeArrowheads="1"/>
          </p:cNvSpPr>
          <p:nvPr/>
        </p:nvSpPr>
        <p:spPr bwMode="auto">
          <a:xfrm>
            <a:off x="8243888" y="981075"/>
            <a:ext cx="549275" cy="534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b="1">
                <a:solidFill>
                  <a:srgbClr val="FF0000"/>
                </a:solidFill>
                <a:latin typeface="黑体" panose="02010609060101010101" pitchFamily="49" charset="-122"/>
              </a:rPr>
              <a:t>模型计算机的硬布线控制器的电路框图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12677"/>
                                        </p:tgtEl>
                                        <p:attrNameLst>
                                          <p:attrName>style.visibility</p:attrName>
                                        </p:attrNameLst>
                                      </p:cBhvr>
                                      <p:to>
                                        <p:strVal val="visible"/>
                                      </p:to>
                                    </p:set>
                                    <p:anim to="" calcmode="lin" valueType="num">
                                      <p:cBhvr>
                                        <p:cTn id="7" dur="1" fill="hold"/>
                                        <p:tgtEl>
                                          <p:spTgt spid="412677"/>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12678"/>
                                        </p:tgtEl>
                                        <p:attrNameLst>
                                          <p:attrName>style.visibility</p:attrName>
                                        </p:attrNameLst>
                                      </p:cBhvr>
                                      <p:to>
                                        <p:strVal val="visible"/>
                                      </p:to>
                                    </p:set>
                                    <p:anim to="" calcmode="lin" valueType="num">
                                      <p:cBhvr>
                                        <p:cTn id="12" dur="1" fill="hold"/>
                                        <p:tgtEl>
                                          <p:spTgt spid="41267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F242F9DA-C8AF-4CBA-872E-A1DD06111C89}" type="slidenum">
              <a:rPr lang="en-US" altLang="zh-CN" sz="1000">
                <a:solidFill>
                  <a:schemeClr val="bg1"/>
                </a:solidFill>
                <a:latin typeface="Verdana" panose="020B0604030504040204" pitchFamily="34" charset="0"/>
                <a:ea typeface="宋体" panose="02010600030101010101" pitchFamily="2" charset="-122"/>
              </a:rPr>
              <a:pPr/>
              <a:t>33</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22883"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22884" name="Rectangle 3"/>
          <p:cNvSpPr>
            <a:spLocks noGrp="1" noChangeArrowheads="1"/>
          </p:cNvSpPr>
          <p:nvPr>
            <p:ph type="body" idx="1"/>
          </p:nvPr>
        </p:nvSpPr>
        <p:spPr>
          <a:xfrm>
            <a:off x="755650" y="1052513"/>
            <a:ext cx="7426325" cy="4584700"/>
          </a:xfrm>
        </p:spPr>
        <p:txBody>
          <a:bodyPr/>
          <a:lstStyle/>
          <a:p>
            <a:pPr marL="533400" indent="-533400" eaLnBrk="1" hangingPunct="1">
              <a:lnSpc>
                <a:spcPct val="110000"/>
              </a:lnSpc>
            </a:pPr>
            <a:r>
              <a:rPr lang="zh-CN" altLang="en-US" smtClean="0">
                <a:latin typeface="Arial" panose="020B0604020202020204" pitchFamily="34" charset="0"/>
              </a:rPr>
              <a:t>指令如何被执行的呢？</a:t>
            </a:r>
          </a:p>
          <a:p>
            <a:pPr marL="533400" indent="-533400" eaLnBrk="1" hangingPunct="1">
              <a:lnSpc>
                <a:spcPct val="110000"/>
              </a:lnSpc>
              <a:buClr>
                <a:srgbClr val="0000FF"/>
              </a:buClr>
              <a:buFont typeface="Wingdings" panose="05000000000000000000" pitchFamily="2" charset="2"/>
              <a:buAutoNum type="circleNumDbPlain"/>
            </a:pPr>
            <a:r>
              <a:rPr lang="zh-CN" altLang="en-US" sz="2400" smtClean="0">
                <a:latin typeface="Arial" panose="020B0604020202020204" pitchFamily="34" charset="0"/>
              </a:rPr>
              <a:t>开机上电后，硬件产生</a:t>
            </a:r>
            <a:r>
              <a:rPr lang="en-US" altLang="zh-CN" sz="2400" smtClean="0">
                <a:solidFill>
                  <a:srgbClr val="FF0000"/>
                </a:solidFill>
                <a:latin typeface="Arial" panose="020B0604020202020204" pitchFamily="34" charset="0"/>
              </a:rPr>
              <a:t>Reset</a:t>
            </a:r>
            <a:r>
              <a:rPr lang="zh-CN" altLang="en-US" sz="2400" smtClean="0">
                <a:latin typeface="Arial" panose="020B0604020202020204" pitchFamily="34" charset="0"/>
              </a:rPr>
              <a:t>信号，该信号</a:t>
            </a:r>
            <a:r>
              <a:rPr lang="zh-CN" altLang="en-US" sz="2400" smtClean="0">
                <a:solidFill>
                  <a:srgbClr val="FF0000"/>
                </a:solidFill>
                <a:latin typeface="Arial" panose="020B0604020202020204" pitchFamily="34" charset="0"/>
              </a:rPr>
              <a:t>使得</a:t>
            </a:r>
            <a:r>
              <a:rPr lang="en-US" altLang="zh-CN" sz="2400" smtClean="0">
                <a:solidFill>
                  <a:srgbClr val="FF0000"/>
                </a:solidFill>
                <a:latin typeface="Arial" panose="020B0604020202020204" pitchFamily="34" charset="0"/>
              </a:rPr>
              <a:t>PC</a:t>
            </a:r>
            <a:r>
              <a:rPr lang="zh-CN" altLang="en-US" sz="2400" smtClean="0">
                <a:solidFill>
                  <a:srgbClr val="FF0000"/>
                </a:solidFill>
                <a:latin typeface="Arial" panose="020B0604020202020204" pitchFamily="34" charset="0"/>
              </a:rPr>
              <a:t>置初值</a:t>
            </a:r>
            <a:r>
              <a:rPr lang="zh-CN" altLang="en-US" sz="2400" smtClean="0">
                <a:latin typeface="Arial" panose="020B0604020202020204" pitchFamily="34" charset="0"/>
              </a:rPr>
              <a:t>，即为第一条指令在内存中的地址；同时，时序电路开始工作，机器周期计数器被清零，即产生的</a:t>
            </a:r>
            <a:r>
              <a:rPr lang="zh-CN" altLang="en-US" sz="2400" smtClean="0">
                <a:solidFill>
                  <a:srgbClr val="FF0000"/>
                </a:solidFill>
                <a:latin typeface="Arial" panose="020B0604020202020204" pitchFamily="34" charset="0"/>
              </a:rPr>
              <a:t>第一个机器周期信号为</a:t>
            </a:r>
            <a:r>
              <a:rPr lang="en-US" altLang="zh-CN" sz="2400" smtClean="0">
                <a:solidFill>
                  <a:srgbClr val="FF0000"/>
                </a:solidFill>
                <a:latin typeface="Arial" panose="020B0604020202020204" pitchFamily="34" charset="0"/>
              </a:rPr>
              <a:t>M0</a:t>
            </a:r>
            <a:r>
              <a:rPr lang="zh-CN" altLang="en-US" sz="2400" smtClean="0">
                <a:latin typeface="Arial" panose="020B0604020202020204" pitchFamily="34" charset="0"/>
              </a:rPr>
              <a:t>。</a:t>
            </a:r>
          </a:p>
          <a:p>
            <a:pPr marL="533400" indent="-533400" eaLnBrk="1" hangingPunct="1">
              <a:lnSpc>
                <a:spcPct val="110000"/>
              </a:lnSpc>
              <a:buClr>
                <a:srgbClr val="0000FF"/>
              </a:buClr>
              <a:buFont typeface="Wingdings" panose="05000000000000000000" pitchFamily="2" charset="2"/>
              <a:buAutoNum type="circleNumDbPlain"/>
            </a:pPr>
            <a:r>
              <a:rPr lang="en-US" altLang="zh-CN" sz="2400" smtClean="0">
                <a:solidFill>
                  <a:srgbClr val="FF0000"/>
                </a:solidFill>
                <a:latin typeface="Arial" panose="020B0604020202020204" pitchFamily="34" charset="0"/>
              </a:rPr>
              <a:t>M0</a:t>
            </a:r>
            <a:r>
              <a:rPr lang="zh-CN" altLang="en-US" sz="2400" smtClean="0">
                <a:latin typeface="Arial" panose="020B0604020202020204" pitchFamily="34" charset="0"/>
              </a:rPr>
              <a:t>信号送入操作控制信号形成部件后，由图中的逻辑可知，驱动</a:t>
            </a:r>
            <a:r>
              <a:rPr lang="en-US" altLang="zh-CN" sz="2400" smtClean="0">
                <a:latin typeface="Arial" panose="020B0604020202020204" pitchFamily="34" charset="0"/>
              </a:rPr>
              <a:t>1</a:t>
            </a:r>
            <a:r>
              <a:rPr lang="zh-CN" altLang="en-US" sz="2400" smtClean="0">
                <a:latin typeface="Arial" panose="020B0604020202020204" pitchFamily="34" charset="0"/>
              </a:rPr>
              <a:t>号或非门输出</a:t>
            </a:r>
            <a:r>
              <a:rPr lang="en-US" altLang="zh-CN" sz="2400" smtClean="0">
                <a:latin typeface="Arial" panose="020B0604020202020204" pitchFamily="34" charset="0"/>
              </a:rPr>
              <a:t>0</a:t>
            </a:r>
            <a:r>
              <a:rPr lang="zh-CN" altLang="en-US" sz="2400" smtClean="0">
                <a:latin typeface="Arial" panose="020B0604020202020204" pitchFamily="34" charset="0"/>
              </a:rPr>
              <a:t>，则信号</a:t>
            </a:r>
            <a:r>
              <a:rPr lang="en-US" altLang="zh-CN" sz="2400" smtClean="0">
                <a:solidFill>
                  <a:srgbClr val="FF0000"/>
                </a:solidFill>
                <a:latin typeface="Arial" panose="020B0604020202020204" pitchFamily="34" charset="0"/>
              </a:rPr>
              <a:t>PC-B#=0</a:t>
            </a:r>
            <a:r>
              <a:rPr lang="zh-CN" altLang="en-US" sz="2400" smtClean="0">
                <a:solidFill>
                  <a:srgbClr val="FF0000"/>
                </a:solidFill>
                <a:latin typeface="Arial" panose="020B0604020202020204" pitchFamily="34" charset="0"/>
              </a:rPr>
              <a:t>、</a:t>
            </a:r>
            <a:r>
              <a:rPr lang="en-US" altLang="zh-CN" sz="2400" smtClean="0">
                <a:solidFill>
                  <a:srgbClr val="FF0000"/>
                </a:solidFill>
                <a:latin typeface="Arial" panose="020B0604020202020204" pitchFamily="34" charset="0"/>
              </a:rPr>
              <a:t>B-AR=1</a:t>
            </a:r>
            <a:r>
              <a:rPr lang="zh-CN" altLang="en-US" sz="2400" smtClean="0">
                <a:solidFill>
                  <a:srgbClr val="FF0000"/>
                </a:solidFill>
                <a:latin typeface="Arial" panose="020B0604020202020204" pitchFamily="34" charset="0"/>
              </a:rPr>
              <a:t>、</a:t>
            </a:r>
            <a:r>
              <a:rPr lang="en-US" altLang="zh-CN" sz="2400" smtClean="0">
                <a:solidFill>
                  <a:srgbClr val="FF0000"/>
                </a:solidFill>
                <a:latin typeface="Arial" panose="020B0604020202020204" pitchFamily="34" charset="0"/>
              </a:rPr>
              <a:t>PC+1=1</a:t>
            </a:r>
            <a:r>
              <a:rPr lang="zh-CN" altLang="en-US" sz="2400" smtClean="0">
                <a:latin typeface="Arial" panose="020B0604020202020204" pitchFamily="34" charset="0"/>
              </a:rPr>
              <a:t>，这些信号发送到相应的部件后，也就执行了送指令地址的操作：</a:t>
            </a:r>
            <a:r>
              <a:rPr lang="en-US" altLang="zh-CN" sz="2400" smtClean="0">
                <a:solidFill>
                  <a:srgbClr val="FF0000"/>
                </a:solidFill>
                <a:latin typeface="Arial" panose="020B0604020202020204" pitchFamily="34" charset="0"/>
              </a:rPr>
              <a:t>PC→AR</a:t>
            </a:r>
            <a:r>
              <a:rPr lang="zh-CN" altLang="en-US" sz="2400" smtClean="0">
                <a:solidFill>
                  <a:srgbClr val="FF0000"/>
                </a:solidFill>
                <a:latin typeface="Arial" panose="020B0604020202020204" pitchFamily="34" charset="0"/>
              </a:rPr>
              <a:t>，</a:t>
            </a:r>
            <a:r>
              <a:rPr lang="en-US" altLang="zh-CN" sz="2400" smtClean="0">
                <a:solidFill>
                  <a:srgbClr val="FF0000"/>
                </a:solidFill>
                <a:latin typeface="Arial" panose="020B0604020202020204" pitchFamily="34" charset="0"/>
              </a:rPr>
              <a:t>PC+1→PC</a:t>
            </a:r>
            <a:r>
              <a:rPr lang="zh-CN" altLang="en-US" sz="2400" smtClean="0">
                <a:latin typeface="Arial" panose="020B0604020202020204" pitchFamily="34" charset="0"/>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6E6E5424-7583-4EC5-B502-CD3D3BF308D8}" type="slidenum">
              <a:rPr lang="en-US" altLang="zh-CN" sz="1000">
                <a:solidFill>
                  <a:schemeClr val="bg1"/>
                </a:solidFill>
                <a:latin typeface="Verdana" panose="020B0604030504040204" pitchFamily="34" charset="0"/>
                <a:ea typeface="宋体" panose="02010600030101010101" pitchFamily="2" charset="-122"/>
              </a:rPr>
              <a:pPr/>
              <a:t>34</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23907"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23908" name="Rectangle 3"/>
          <p:cNvSpPr>
            <a:spLocks noGrp="1" noChangeArrowheads="1"/>
          </p:cNvSpPr>
          <p:nvPr>
            <p:ph type="body" idx="1"/>
          </p:nvPr>
        </p:nvSpPr>
        <p:spPr>
          <a:xfrm>
            <a:off x="827088" y="1076325"/>
            <a:ext cx="7345362" cy="4008438"/>
          </a:xfrm>
        </p:spPr>
        <p:txBody>
          <a:bodyPr/>
          <a:lstStyle/>
          <a:p>
            <a:pPr marL="533400" indent="-533400" eaLnBrk="1" hangingPunct="1">
              <a:lnSpc>
                <a:spcPct val="120000"/>
              </a:lnSpc>
              <a:buFont typeface="Wingdings" panose="05000000000000000000" pitchFamily="2" charset="2"/>
              <a:buAutoNum type="circleNumDbPlain" startAt="3"/>
            </a:pPr>
            <a:r>
              <a:rPr lang="en-US" altLang="zh-CN" sz="2400" smtClean="0">
                <a:latin typeface="Arial" panose="020B0604020202020204" pitchFamily="34" charset="0"/>
              </a:rPr>
              <a:t>M0</a:t>
            </a:r>
            <a:r>
              <a:rPr lang="zh-CN" altLang="en-US" sz="2400" smtClean="0">
                <a:latin typeface="Arial" panose="020B0604020202020204" pitchFamily="34" charset="0"/>
              </a:rPr>
              <a:t>机器周期结束后，</a:t>
            </a:r>
            <a:r>
              <a:rPr lang="zh-CN" altLang="en-US" sz="2400" smtClean="0">
                <a:solidFill>
                  <a:srgbClr val="FF0000"/>
                </a:solidFill>
                <a:latin typeface="Arial" panose="020B0604020202020204" pitchFamily="34" charset="0"/>
              </a:rPr>
              <a:t>进入</a:t>
            </a:r>
            <a:r>
              <a:rPr lang="en-US" altLang="zh-CN" sz="2400" smtClean="0">
                <a:solidFill>
                  <a:srgbClr val="FF0000"/>
                </a:solidFill>
                <a:latin typeface="Arial" panose="020B0604020202020204" pitchFamily="34" charset="0"/>
              </a:rPr>
              <a:t>M1</a:t>
            </a:r>
            <a:r>
              <a:rPr lang="zh-CN" altLang="en-US" sz="2400" smtClean="0">
                <a:solidFill>
                  <a:srgbClr val="FF0000"/>
                </a:solidFill>
                <a:latin typeface="Arial" panose="020B0604020202020204" pitchFamily="34" charset="0"/>
              </a:rPr>
              <a:t>机器周期</a:t>
            </a:r>
            <a:r>
              <a:rPr lang="zh-CN" altLang="en-US" sz="2400" smtClean="0">
                <a:latin typeface="Arial" panose="020B0604020202020204" pitchFamily="34" charset="0"/>
              </a:rPr>
              <a:t>，此时</a:t>
            </a:r>
            <a:r>
              <a:rPr lang="en-US" altLang="zh-CN" sz="2400" smtClean="0">
                <a:latin typeface="Arial" panose="020B0604020202020204" pitchFamily="34" charset="0"/>
              </a:rPr>
              <a:t>M1=1</a:t>
            </a:r>
            <a:r>
              <a:rPr lang="zh-CN" altLang="en-US" sz="2400" smtClean="0">
                <a:latin typeface="Arial" panose="020B0604020202020204" pitchFamily="34" charset="0"/>
              </a:rPr>
              <a:t>，同上，它驱动</a:t>
            </a:r>
            <a:r>
              <a:rPr lang="en-US" altLang="zh-CN" sz="2400" smtClean="0">
                <a:latin typeface="Arial" panose="020B0604020202020204" pitchFamily="34" charset="0"/>
              </a:rPr>
              <a:t>7</a:t>
            </a:r>
            <a:r>
              <a:rPr lang="zh-CN" altLang="en-US" sz="2400" smtClean="0">
                <a:latin typeface="Arial" panose="020B0604020202020204" pitchFamily="34" charset="0"/>
              </a:rPr>
              <a:t>号和</a:t>
            </a:r>
            <a:r>
              <a:rPr lang="en-US" altLang="zh-CN" sz="2400" smtClean="0">
                <a:latin typeface="Arial" panose="020B0604020202020204" pitchFamily="34" charset="0"/>
              </a:rPr>
              <a:t>9</a:t>
            </a:r>
            <a:r>
              <a:rPr lang="zh-CN" altLang="en-US" sz="2400" smtClean="0">
                <a:latin typeface="Arial" panose="020B0604020202020204" pitchFamily="34" charset="0"/>
              </a:rPr>
              <a:t>号门输出信号</a:t>
            </a:r>
            <a:r>
              <a:rPr lang="en-US" altLang="zh-CN" sz="2400" smtClean="0">
                <a:solidFill>
                  <a:srgbClr val="FF0000"/>
                </a:solidFill>
                <a:latin typeface="Arial" panose="020B0604020202020204" pitchFamily="34" charset="0"/>
              </a:rPr>
              <a:t>M-R#=0</a:t>
            </a:r>
            <a:r>
              <a:rPr lang="zh-CN" altLang="en-US" sz="2400" smtClean="0">
                <a:solidFill>
                  <a:srgbClr val="FF0000"/>
                </a:solidFill>
                <a:latin typeface="Arial" panose="020B0604020202020204" pitchFamily="34" charset="0"/>
              </a:rPr>
              <a:t>、</a:t>
            </a:r>
            <a:r>
              <a:rPr lang="en-US" altLang="zh-CN" sz="2400" smtClean="0">
                <a:solidFill>
                  <a:srgbClr val="FF0000"/>
                </a:solidFill>
                <a:latin typeface="Arial" panose="020B0604020202020204" pitchFamily="34" charset="0"/>
              </a:rPr>
              <a:t>B-IR=1</a:t>
            </a:r>
            <a:r>
              <a:rPr lang="zh-CN" altLang="en-US" sz="2400" smtClean="0">
                <a:solidFill>
                  <a:srgbClr val="FF0000"/>
                </a:solidFill>
                <a:latin typeface="Arial" panose="020B0604020202020204" pitchFamily="34" charset="0"/>
              </a:rPr>
              <a:t>、</a:t>
            </a:r>
            <a:r>
              <a:rPr lang="en-US" altLang="zh-CN" sz="2400" smtClean="0">
                <a:solidFill>
                  <a:srgbClr val="FF0000"/>
                </a:solidFill>
                <a:latin typeface="Arial" panose="020B0604020202020204" pitchFamily="34" charset="0"/>
              </a:rPr>
              <a:t>J1#=0</a:t>
            </a:r>
            <a:r>
              <a:rPr lang="zh-CN" altLang="en-US" sz="2400" smtClean="0">
                <a:latin typeface="Arial" panose="020B0604020202020204" pitchFamily="34" charset="0"/>
              </a:rPr>
              <a:t>，也即执行了</a:t>
            </a:r>
            <a:r>
              <a:rPr lang="zh-CN" altLang="en-US" sz="2400" smtClean="0">
                <a:solidFill>
                  <a:srgbClr val="FF0000"/>
                </a:solidFill>
                <a:latin typeface="Arial" panose="020B0604020202020204" pitchFamily="34" charset="0"/>
              </a:rPr>
              <a:t>取指令到</a:t>
            </a:r>
            <a:r>
              <a:rPr lang="en-US" altLang="zh-CN" sz="2400" smtClean="0">
                <a:solidFill>
                  <a:srgbClr val="FF0000"/>
                </a:solidFill>
                <a:latin typeface="Arial" panose="020B0604020202020204" pitchFamily="34" charset="0"/>
              </a:rPr>
              <a:t>IR</a:t>
            </a:r>
            <a:r>
              <a:rPr lang="zh-CN" altLang="en-US" sz="2400" smtClean="0">
                <a:solidFill>
                  <a:srgbClr val="FF0000"/>
                </a:solidFill>
                <a:latin typeface="Arial" panose="020B0604020202020204" pitchFamily="34" charset="0"/>
              </a:rPr>
              <a:t>并译码的工作</a:t>
            </a:r>
            <a:r>
              <a:rPr lang="zh-CN" altLang="en-US" sz="2400" smtClean="0">
                <a:latin typeface="Arial" panose="020B0604020202020204" pitchFamily="34" charset="0"/>
              </a:rPr>
              <a:t>；</a:t>
            </a:r>
          </a:p>
          <a:p>
            <a:pPr marL="533400" indent="-533400" eaLnBrk="1" hangingPunct="1">
              <a:lnSpc>
                <a:spcPct val="120000"/>
              </a:lnSpc>
              <a:buFont typeface="Wingdings" panose="05000000000000000000" pitchFamily="2" charset="2"/>
              <a:buAutoNum type="circleNumDbPlain" startAt="4"/>
            </a:pPr>
            <a:r>
              <a:rPr lang="zh-CN" altLang="en-US" sz="2400" smtClean="0">
                <a:latin typeface="Arial" panose="020B0604020202020204" pitchFamily="34" charset="0"/>
              </a:rPr>
              <a:t>指令译码器译码使得相应</a:t>
            </a:r>
            <a:r>
              <a:rPr lang="zh-CN" altLang="en-US" sz="2400" smtClean="0">
                <a:solidFill>
                  <a:srgbClr val="FF0000"/>
                </a:solidFill>
                <a:latin typeface="Arial" panose="020B0604020202020204" pitchFamily="34" charset="0"/>
              </a:rPr>
              <a:t>指令信号线输出为有效</a:t>
            </a:r>
            <a:r>
              <a:rPr lang="zh-CN" altLang="en-US" sz="2400" smtClean="0">
                <a:latin typeface="Arial" panose="020B0604020202020204" pitchFamily="34" charset="0"/>
              </a:rPr>
              <a:t>。</a:t>
            </a:r>
            <a:r>
              <a:rPr lang="zh-CN" altLang="en-US" sz="2400" smtClean="0">
                <a:solidFill>
                  <a:srgbClr val="006600"/>
                </a:solidFill>
                <a:latin typeface="Arial" panose="020B0604020202020204" pitchFamily="34" charset="0"/>
              </a:rPr>
              <a:t>假设此时取到的是</a:t>
            </a:r>
            <a:r>
              <a:rPr lang="en-US" altLang="zh-CN" sz="2400" smtClean="0">
                <a:solidFill>
                  <a:srgbClr val="006600"/>
                </a:solidFill>
                <a:latin typeface="Arial" panose="020B0604020202020204" pitchFamily="34" charset="0"/>
              </a:rPr>
              <a:t>JMP</a:t>
            </a:r>
            <a:r>
              <a:rPr lang="zh-CN" altLang="en-US" sz="2400" smtClean="0">
                <a:solidFill>
                  <a:srgbClr val="006600"/>
                </a:solidFill>
                <a:latin typeface="Arial" panose="020B0604020202020204" pitchFamily="34" charset="0"/>
              </a:rPr>
              <a:t>指令</a:t>
            </a:r>
            <a:r>
              <a:rPr lang="zh-CN" altLang="en-US" sz="2400" smtClean="0">
                <a:latin typeface="Arial" panose="020B0604020202020204" pitchFamily="34" charset="0"/>
              </a:rPr>
              <a:t>，则</a:t>
            </a:r>
            <a:r>
              <a:rPr lang="en-US" altLang="zh-CN" sz="2400" smtClean="0">
                <a:latin typeface="Arial" panose="020B0604020202020204" pitchFamily="34" charset="0"/>
              </a:rPr>
              <a:t>JMP</a:t>
            </a:r>
            <a:r>
              <a:rPr lang="zh-CN" altLang="en-US" sz="2400" smtClean="0">
                <a:latin typeface="Arial" panose="020B0604020202020204" pitchFamily="34" charset="0"/>
              </a:rPr>
              <a:t>信号有效，送入时序系统后，时序电路则按照</a:t>
            </a:r>
            <a:r>
              <a:rPr lang="en-US" altLang="zh-CN" sz="2400" smtClean="0">
                <a:latin typeface="Arial" panose="020B0604020202020204" pitchFamily="34" charset="0"/>
              </a:rPr>
              <a:t>JMP</a:t>
            </a:r>
            <a:r>
              <a:rPr lang="zh-CN" altLang="en-US" sz="2400" smtClean="0">
                <a:latin typeface="Arial" panose="020B0604020202020204" pitchFamily="34" charset="0"/>
              </a:rPr>
              <a:t>指令所需的机器周期序列</a:t>
            </a:r>
            <a:r>
              <a:rPr lang="zh-CN" altLang="en-US" sz="2400" smtClean="0">
                <a:solidFill>
                  <a:srgbClr val="006600"/>
                </a:solidFill>
                <a:latin typeface="Arial" panose="020B0604020202020204" pitchFamily="34" charset="0"/>
              </a:rPr>
              <a:t>将会顺序产生</a:t>
            </a:r>
            <a:r>
              <a:rPr lang="en-US" altLang="zh-CN" sz="2400" smtClean="0">
                <a:solidFill>
                  <a:srgbClr val="006600"/>
                </a:solidFill>
                <a:latin typeface="Arial" panose="020B0604020202020204" pitchFamily="34" charset="0"/>
              </a:rPr>
              <a:t>M2</a:t>
            </a:r>
            <a:r>
              <a:rPr lang="zh-CN" altLang="en-US" sz="2400" smtClean="0">
                <a:solidFill>
                  <a:srgbClr val="006600"/>
                </a:solidFill>
                <a:latin typeface="Arial" panose="020B0604020202020204" pitchFamily="34" charset="0"/>
              </a:rPr>
              <a:t>、</a:t>
            </a:r>
            <a:r>
              <a:rPr lang="en-US" altLang="zh-CN" sz="2400" smtClean="0">
                <a:solidFill>
                  <a:srgbClr val="006600"/>
                </a:solidFill>
                <a:latin typeface="Arial" panose="020B0604020202020204" pitchFamily="34" charset="0"/>
              </a:rPr>
              <a:t>M3</a:t>
            </a:r>
            <a:r>
              <a:rPr lang="zh-CN" altLang="en-US" sz="2400" smtClean="0">
                <a:solidFill>
                  <a:srgbClr val="006600"/>
                </a:solidFill>
                <a:latin typeface="Arial" panose="020B0604020202020204" pitchFamily="34" charset="0"/>
              </a:rPr>
              <a:t>、</a:t>
            </a:r>
            <a:r>
              <a:rPr lang="en-US" altLang="zh-CN" sz="2400" smtClean="0">
                <a:solidFill>
                  <a:srgbClr val="006600"/>
                </a:solidFill>
                <a:latin typeface="Arial" panose="020B0604020202020204" pitchFamily="34" charset="0"/>
              </a:rPr>
              <a:t>M0</a:t>
            </a:r>
            <a:r>
              <a:rPr lang="zh-CN" altLang="en-US" sz="2400" smtClean="0">
                <a:latin typeface="Arial" panose="020B0604020202020204" pitchFamily="34"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AE013404-FCC3-410A-8697-6EA04B835A39}" type="slidenum">
              <a:rPr lang="en-US" altLang="zh-CN" sz="1000">
                <a:solidFill>
                  <a:schemeClr val="bg1"/>
                </a:solidFill>
                <a:latin typeface="Verdana" panose="020B0604030504040204" pitchFamily="34" charset="0"/>
                <a:ea typeface="宋体" panose="02010600030101010101" pitchFamily="2" charset="-122"/>
              </a:rPr>
              <a:pPr/>
              <a:t>35</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24931"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24932" name="Rectangle 3"/>
          <p:cNvSpPr>
            <a:spLocks noGrp="1" noChangeArrowheads="1"/>
          </p:cNvSpPr>
          <p:nvPr>
            <p:ph type="body" idx="1"/>
          </p:nvPr>
        </p:nvSpPr>
        <p:spPr>
          <a:xfrm>
            <a:off x="900113" y="1076325"/>
            <a:ext cx="7127875" cy="4440238"/>
          </a:xfrm>
        </p:spPr>
        <p:txBody>
          <a:bodyPr/>
          <a:lstStyle/>
          <a:p>
            <a:pPr marL="533400" indent="-533400" eaLnBrk="1" hangingPunct="1">
              <a:lnSpc>
                <a:spcPct val="110000"/>
              </a:lnSpc>
              <a:buFont typeface="Wingdings" panose="05000000000000000000" pitchFamily="2" charset="2"/>
              <a:buAutoNum type="circleNumDbPlain" startAt="5"/>
            </a:pPr>
            <a:r>
              <a:rPr lang="zh-CN" altLang="en-US" sz="2400" smtClean="0">
                <a:latin typeface="Arial" panose="020B0604020202020204" pitchFamily="34" charset="0"/>
              </a:rPr>
              <a:t>由于</a:t>
            </a:r>
            <a:r>
              <a:rPr lang="en-US" altLang="zh-CN" sz="2400" smtClean="0">
                <a:solidFill>
                  <a:srgbClr val="FF0000"/>
                </a:solidFill>
                <a:latin typeface="Arial" panose="020B0604020202020204" pitchFamily="34" charset="0"/>
              </a:rPr>
              <a:t>JMP=1</a:t>
            </a:r>
            <a:r>
              <a:rPr lang="zh-CN" altLang="en-US" sz="2400" smtClean="0">
                <a:solidFill>
                  <a:srgbClr val="FF0000"/>
                </a:solidFill>
                <a:latin typeface="Arial" panose="020B0604020202020204" pitchFamily="34" charset="0"/>
              </a:rPr>
              <a:t>，</a:t>
            </a:r>
            <a:r>
              <a:rPr lang="en-US" altLang="zh-CN" sz="2400" smtClean="0">
                <a:solidFill>
                  <a:srgbClr val="FF0000"/>
                </a:solidFill>
                <a:latin typeface="Arial" panose="020B0604020202020204" pitchFamily="34" charset="0"/>
              </a:rPr>
              <a:t>M2=1</a:t>
            </a:r>
            <a:r>
              <a:rPr lang="zh-CN" altLang="en-US" sz="2400" smtClean="0">
                <a:latin typeface="Arial" panose="020B0604020202020204" pitchFamily="34" charset="0"/>
              </a:rPr>
              <a:t>，表明此时进入</a:t>
            </a:r>
            <a:r>
              <a:rPr lang="en-US" altLang="zh-CN" sz="2400" smtClean="0">
                <a:latin typeface="Arial" panose="020B0604020202020204" pitchFamily="34" charset="0"/>
              </a:rPr>
              <a:t>JMP</a:t>
            </a:r>
            <a:r>
              <a:rPr lang="zh-CN" altLang="en-US" sz="2400" smtClean="0">
                <a:latin typeface="Arial" panose="020B0604020202020204" pitchFamily="34" charset="0"/>
              </a:rPr>
              <a:t>指令的</a:t>
            </a:r>
            <a:r>
              <a:rPr lang="en-US" altLang="zh-CN" sz="2400" smtClean="0">
                <a:latin typeface="Arial" panose="020B0604020202020204" pitchFamily="34" charset="0"/>
              </a:rPr>
              <a:t>M2</a:t>
            </a:r>
            <a:r>
              <a:rPr lang="zh-CN" altLang="en-US" sz="2400" smtClean="0">
                <a:latin typeface="Arial" panose="020B0604020202020204" pitchFamily="34" charset="0"/>
              </a:rPr>
              <a:t>机器周期，这两个信号</a:t>
            </a:r>
            <a:r>
              <a:rPr lang="zh-CN" altLang="en-US" sz="2400" smtClean="0">
                <a:solidFill>
                  <a:srgbClr val="FF0000"/>
                </a:solidFill>
                <a:latin typeface="Arial" panose="020B0604020202020204" pitchFamily="34" charset="0"/>
              </a:rPr>
              <a:t>驱动</a:t>
            </a:r>
            <a:r>
              <a:rPr lang="en-US" altLang="zh-CN" sz="2400" smtClean="0">
                <a:latin typeface="Arial" panose="020B0604020202020204" pitchFamily="34" charset="0"/>
              </a:rPr>
              <a:t>4</a:t>
            </a:r>
            <a:r>
              <a:rPr lang="zh-CN" altLang="en-US" sz="2400" smtClean="0">
                <a:latin typeface="Arial" panose="020B0604020202020204" pitchFamily="34" charset="0"/>
              </a:rPr>
              <a:t>号和</a:t>
            </a:r>
            <a:r>
              <a:rPr lang="en-US" altLang="zh-CN" sz="2400" smtClean="0">
                <a:latin typeface="Arial" panose="020B0604020202020204" pitchFamily="34" charset="0"/>
              </a:rPr>
              <a:t>1</a:t>
            </a:r>
            <a:r>
              <a:rPr lang="zh-CN" altLang="en-US" sz="2400" smtClean="0">
                <a:latin typeface="Arial" panose="020B0604020202020204" pitchFamily="34" charset="0"/>
              </a:rPr>
              <a:t>号、</a:t>
            </a:r>
            <a:r>
              <a:rPr lang="en-US" altLang="zh-CN" sz="2400" smtClean="0">
                <a:latin typeface="Arial" panose="020B0604020202020204" pitchFamily="34" charset="0"/>
              </a:rPr>
              <a:t>2</a:t>
            </a:r>
            <a:r>
              <a:rPr lang="zh-CN" altLang="en-US" sz="2400" smtClean="0">
                <a:latin typeface="Arial" panose="020B0604020202020204" pitchFamily="34" charset="0"/>
              </a:rPr>
              <a:t>号门，同样产生信号</a:t>
            </a:r>
            <a:r>
              <a:rPr lang="en-US" altLang="zh-CN" sz="2400" smtClean="0">
                <a:solidFill>
                  <a:srgbClr val="FF0000"/>
                </a:solidFill>
                <a:latin typeface="Arial" panose="020B0604020202020204" pitchFamily="34" charset="0"/>
              </a:rPr>
              <a:t>PC-B#=0</a:t>
            </a:r>
            <a:r>
              <a:rPr lang="zh-CN" altLang="en-US" sz="2400" smtClean="0">
                <a:solidFill>
                  <a:srgbClr val="FF0000"/>
                </a:solidFill>
                <a:latin typeface="Arial" panose="020B0604020202020204" pitchFamily="34" charset="0"/>
              </a:rPr>
              <a:t>、</a:t>
            </a:r>
            <a:r>
              <a:rPr lang="en-US" altLang="zh-CN" sz="2400" smtClean="0">
                <a:solidFill>
                  <a:srgbClr val="FF0000"/>
                </a:solidFill>
                <a:latin typeface="Arial" panose="020B0604020202020204" pitchFamily="34" charset="0"/>
              </a:rPr>
              <a:t>B-AR=1</a:t>
            </a:r>
            <a:r>
              <a:rPr lang="zh-CN" altLang="en-US" sz="2400" smtClean="0">
                <a:solidFill>
                  <a:srgbClr val="FF0000"/>
                </a:solidFill>
                <a:latin typeface="Arial" panose="020B0604020202020204" pitchFamily="34" charset="0"/>
              </a:rPr>
              <a:t>、</a:t>
            </a:r>
            <a:r>
              <a:rPr lang="en-US" altLang="zh-CN" sz="2400" smtClean="0">
                <a:solidFill>
                  <a:srgbClr val="FF0000"/>
                </a:solidFill>
                <a:latin typeface="Arial" panose="020B0604020202020204" pitchFamily="34" charset="0"/>
              </a:rPr>
              <a:t>PC+1=1</a:t>
            </a:r>
            <a:r>
              <a:rPr lang="zh-CN" altLang="en-US" sz="2400" smtClean="0">
                <a:latin typeface="Arial" panose="020B0604020202020204" pitchFamily="34" charset="0"/>
              </a:rPr>
              <a:t>，执行送指令（第二字）地址的操作：</a:t>
            </a:r>
            <a:r>
              <a:rPr lang="en-US" altLang="zh-CN" sz="2400" smtClean="0">
                <a:solidFill>
                  <a:srgbClr val="FF0000"/>
                </a:solidFill>
                <a:latin typeface="Arial" panose="020B0604020202020204" pitchFamily="34" charset="0"/>
              </a:rPr>
              <a:t>PC→AR</a:t>
            </a:r>
            <a:r>
              <a:rPr lang="zh-CN" altLang="en-US" sz="2400" smtClean="0">
                <a:solidFill>
                  <a:srgbClr val="FF0000"/>
                </a:solidFill>
                <a:latin typeface="Arial" panose="020B0604020202020204" pitchFamily="34" charset="0"/>
              </a:rPr>
              <a:t>，</a:t>
            </a:r>
            <a:r>
              <a:rPr lang="en-US" altLang="zh-CN" sz="2400" smtClean="0">
                <a:solidFill>
                  <a:srgbClr val="FF0000"/>
                </a:solidFill>
                <a:latin typeface="Arial" panose="020B0604020202020204" pitchFamily="34" charset="0"/>
              </a:rPr>
              <a:t>PC+1→PC</a:t>
            </a:r>
            <a:r>
              <a:rPr lang="zh-CN" altLang="en-US" sz="2400" smtClean="0">
                <a:latin typeface="Arial" panose="020B0604020202020204" pitchFamily="34" charset="0"/>
              </a:rPr>
              <a:t>；</a:t>
            </a:r>
          </a:p>
          <a:p>
            <a:pPr marL="533400" indent="-533400" eaLnBrk="1" hangingPunct="1">
              <a:lnSpc>
                <a:spcPct val="110000"/>
              </a:lnSpc>
              <a:buFont typeface="Wingdings" panose="05000000000000000000" pitchFamily="2" charset="2"/>
              <a:buAutoNum type="circleNumDbPlain" startAt="5"/>
            </a:pPr>
            <a:r>
              <a:rPr lang="en-US" altLang="zh-CN" sz="2400" smtClean="0">
                <a:latin typeface="Arial" panose="020B0604020202020204" pitchFamily="34" charset="0"/>
              </a:rPr>
              <a:t>M2</a:t>
            </a:r>
            <a:r>
              <a:rPr lang="zh-CN" altLang="en-US" sz="2400" smtClean="0">
                <a:latin typeface="Arial" panose="020B0604020202020204" pitchFamily="34" charset="0"/>
              </a:rPr>
              <a:t>机器周期结束，</a:t>
            </a:r>
            <a:r>
              <a:rPr lang="zh-CN" altLang="en-US" sz="2400" smtClean="0">
                <a:solidFill>
                  <a:srgbClr val="FF0000"/>
                </a:solidFill>
                <a:latin typeface="Arial" panose="020B0604020202020204" pitchFamily="34" charset="0"/>
              </a:rPr>
              <a:t>进入</a:t>
            </a:r>
            <a:r>
              <a:rPr lang="en-US" altLang="zh-CN" sz="2400" smtClean="0">
                <a:solidFill>
                  <a:srgbClr val="FF0000"/>
                </a:solidFill>
                <a:latin typeface="Arial" panose="020B0604020202020204" pitchFamily="34" charset="0"/>
              </a:rPr>
              <a:t>M3</a:t>
            </a:r>
            <a:r>
              <a:rPr lang="zh-CN" altLang="en-US" sz="2400" smtClean="0">
                <a:solidFill>
                  <a:srgbClr val="FF0000"/>
                </a:solidFill>
                <a:latin typeface="Arial" panose="020B0604020202020204" pitchFamily="34" charset="0"/>
              </a:rPr>
              <a:t>机器周期</a:t>
            </a:r>
            <a:r>
              <a:rPr lang="zh-CN" altLang="en-US" sz="2400" smtClean="0">
                <a:latin typeface="Arial" panose="020B0604020202020204" pitchFamily="34" charset="0"/>
              </a:rPr>
              <a:t>，而</a:t>
            </a:r>
            <a:r>
              <a:rPr lang="en-US" altLang="zh-CN" sz="2400" smtClean="0">
                <a:latin typeface="Arial" panose="020B0604020202020204" pitchFamily="34" charset="0"/>
              </a:rPr>
              <a:t>JMP</a:t>
            </a:r>
            <a:r>
              <a:rPr lang="zh-CN" altLang="en-US" sz="2400" smtClean="0">
                <a:latin typeface="Arial" panose="020B0604020202020204" pitchFamily="34" charset="0"/>
              </a:rPr>
              <a:t>仍旧有效（</a:t>
            </a:r>
            <a:r>
              <a:rPr lang="en-US" altLang="zh-CN" sz="2400" smtClean="0">
                <a:latin typeface="Arial" panose="020B0604020202020204" pitchFamily="34" charset="0"/>
              </a:rPr>
              <a:t>IR</a:t>
            </a:r>
            <a:r>
              <a:rPr lang="zh-CN" altLang="en-US" sz="2400" smtClean="0">
                <a:latin typeface="Arial" panose="020B0604020202020204" pitchFamily="34" charset="0"/>
              </a:rPr>
              <a:t>内容没有更改），则将驱动</a:t>
            </a:r>
            <a:r>
              <a:rPr lang="en-US" altLang="zh-CN" sz="2400" smtClean="0">
                <a:latin typeface="Arial" panose="020B0604020202020204" pitchFamily="34" charset="0"/>
              </a:rPr>
              <a:t>5</a:t>
            </a:r>
            <a:r>
              <a:rPr lang="zh-CN" altLang="en-US" sz="2400" smtClean="0">
                <a:latin typeface="Arial" panose="020B0604020202020204" pitchFamily="34" charset="0"/>
              </a:rPr>
              <a:t>号和</a:t>
            </a:r>
            <a:r>
              <a:rPr lang="en-US" altLang="zh-CN" sz="2400" smtClean="0">
                <a:latin typeface="Arial" panose="020B0604020202020204" pitchFamily="34" charset="0"/>
              </a:rPr>
              <a:t>7</a:t>
            </a:r>
            <a:r>
              <a:rPr lang="zh-CN" altLang="en-US" sz="2400" smtClean="0">
                <a:latin typeface="Arial" panose="020B0604020202020204" pitchFamily="34" charset="0"/>
              </a:rPr>
              <a:t>号、</a:t>
            </a:r>
            <a:r>
              <a:rPr lang="en-US" altLang="zh-CN" sz="2400" smtClean="0">
                <a:latin typeface="Arial" panose="020B0604020202020204" pitchFamily="34" charset="0"/>
              </a:rPr>
              <a:t>8</a:t>
            </a:r>
            <a:r>
              <a:rPr lang="zh-CN" altLang="en-US" sz="2400" smtClean="0">
                <a:latin typeface="Arial" panose="020B0604020202020204" pitchFamily="34" charset="0"/>
              </a:rPr>
              <a:t>号门，产生信号</a:t>
            </a:r>
            <a:r>
              <a:rPr lang="en-US" altLang="zh-CN" sz="2400" smtClean="0">
                <a:solidFill>
                  <a:srgbClr val="FF0000"/>
                </a:solidFill>
                <a:latin typeface="Arial" panose="020B0604020202020204" pitchFamily="34" charset="0"/>
              </a:rPr>
              <a:t>M-R#=0</a:t>
            </a:r>
            <a:r>
              <a:rPr lang="zh-CN" altLang="en-US" sz="2400" smtClean="0">
                <a:solidFill>
                  <a:srgbClr val="FF0000"/>
                </a:solidFill>
                <a:latin typeface="Arial" panose="020B0604020202020204" pitchFamily="34" charset="0"/>
              </a:rPr>
              <a:t>，</a:t>
            </a:r>
            <a:r>
              <a:rPr lang="en-US" altLang="zh-CN" sz="2400" smtClean="0">
                <a:solidFill>
                  <a:srgbClr val="FF0000"/>
                </a:solidFill>
                <a:latin typeface="Arial" panose="020B0604020202020204" pitchFamily="34" charset="0"/>
              </a:rPr>
              <a:t>B-PC#=0</a:t>
            </a:r>
            <a:r>
              <a:rPr lang="zh-CN" altLang="en-US" sz="2400" smtClean="0">
                <a:solidFill>
                  <a:srgbClr val="FF0000"/>
                </a:solidFill>
                <a:latin typeface="Arial" panose="020B0604020202020204" pitchFamily="34" charset="0"/>
              </a:rPr>
              <a:t>，</a:t>
            </a:r>
            <a:r>
              <a:rPr lang="zh-CN" altLang="en-US" sz="2400" smtClean="0">
                <a:latin typeface="Arial" panose="020B0604020202020204" pitchFamily="34" charset="0"/>
              </a:rPr>
              <a:t>也就是从内存读出指令第二字（转移地址）送入</a:t>
            </a:r>
            <a:r>
              <a:rPr lang="en-US" altLang="zh-CN" sz="2400" smtClean="0">
                <a:latin typeface="Arial" panose="020B0604020202020204" pitchFamily="34" charset="0"/>
              </a:rPr>
              <a:t>PC</a:t>
            </a:r>
            <a:r>
              <a:rPr lang="zh-CN" altLang="en-US" sz="2400" smtClean="0">
                <a:latin typeface="Arial" panose="020B0604020202020204" pitchFamily="34" charset="0"/>
              </a:rPr>
              <a:t>，实现转移。</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CD745CD7-0F5D-4CB6-ACD3-6F22F9E02878}" type="slidenum">
              <a:rPr lang="en-US" altLang="zh-CN" sz="1000">
                <a:solidFill>
                  <a:schemeClr val="bg1"/>
                </a:solidFill>
                <a:latin typeface="Verdana" panose="020B0604030504040204" pitchFamily="34" charset="0"/>
                <a:ea typeface="宋体" panose="02010600030101010101" pitchFamily="2" charset="-122"/>
              </a:rPr>
              <a:pPr/>
              <a:t>36</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25955"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25956" name="Rectangle 3"/>
          <p:cNvSpPr>
            <a:spLocks noGrp="1" noChangeArrowheads="1"/>
          </p:cNvSpPr>
          <p:nvPr>
            <p:ph type="body" idx="1"/>
          </p:nvPr>
        </p:nvSpPr>
        <p:spPr>
          <a:xfrm>
            <a:off x="900113" y="1125538"/>
            <a:ext cx="7272337" cy="2087562"/>
          </a:xfrm>
        </p:spPr>
        <p:txBody>
          <a:bodyPr/>
          <a:lstStyle/>
          <a:p>
            <a:pPr marL="381000" indent="-381000" eaLnBrk="1" hangingPunct="1">
              <a:lnSpc>
                <a:spcPct val="110000"/>
              </a:lnSpc>
              <a:buFont typeface="Wingdings" panose="05000000000000000000" pitchFamily="2" charset="2"/>
              <a:buNone/>
            </a:pPr>
            <a:r>
              <a:rPr lang="en-US" altLang="zh-CN" sz="2400" smtClean="0">
                <a:solidFill>
                  <a:srgbClr val="0000FF"/>
                </a:solidFill>
                <a:latin typeface="Arial" panose="020B0604020202020204" pitchFamily="34" charset="0"/>
              </a:rPr>
              <a:t>⑦</a:t>
            </a:r>
            <a:r>
              <a:rPr lang="zh-CN" altLang="en-US" sz="2400" smtClean="0">
                <a:latin typeface="Arial" panose="020B0604020202020204" pitchFamily="34" charset="0"/>
              </a:rPr>
              <a:t>至此</a:t>
            </a:r>
            <a:r>
              <a:rPr lang="en-US" altLang="zh-CN" sz="2400" smtClean="0">
                <a:latin typeface="Arial" panose="020B0604020202020204" pitchFamily="34" charset="0"/>
              </a:rPr>
              <a:t>JMP</a:t>
            </a:r>
            <a:r>
              <a:rPr lang="zh-CN" altLang="en-US" sz="2400" smtClean="0">
                <a:latin typeface="Arial" panose="020B0604020202020204" pitchFamily="34" charset="0"/>
              </a:rPr>
              <a:t>指令周期已结束，按照</a:t>
            </a:r>
            <a:r>
              <a:rPr lang="en-US" altLang="zh-CN" sz="2400" smtClean="0">
                <a:latin typeface="Arial" panose="020B0604020202020204" pitchFamily="34" charset="0"/>
              </a:rPr>
              <a:t>JMP</a:t>
            </a:r>
            <a:r>
              <a:rPr lang="zh-CN" altLang="en-US" sz="2400" smtClean="0">
                <a:latin typeface="Arial" panose="020B0604020202020204" pitchFamily="34" charset="0"/>
              </a:rPr>
              <a:t>指令的机器周期序列，</a:t>
            </a:r>
            <a:r>
              <a:rPr lang="zh-CN" altLang="en-US" sz="2400" smtClean="0">
                <a:solidFill>
                  <a:srgbClr val="FF0000"/>
                </a:solidFill>
                <a:latin typeface="Arial" panose="020B0604020202020204" pitchFamily="34" charset="0"/>
              </a:rPr>
              <a:t>下一个机器周期是</a:t>
            </a:r>
            <a:r>
              <a:rPr lang="en-US" altLang="zh-CN" sz="2400" smtClean="0">
                <a:solidFill>
                  <a:srgbClr val="FF0000"/>
                </a:solidFill>
                <a:latin typeface="Arial" panose="020B0604020202020204" pitchFamily="34" charset="0"/>
              </a:rPr>
              <a:t>M0</a:t>
            </a:r>
            <a:r>
              <a:rPr lang="zh-CN" altLang="en-US" sz="2400" smtClean="0">
                <a:latin typeface="Arial" panose="020B0604020202020204" pitchFamily="34" charset="0"/>
              </a:rPr>
              <a:t>，即又进入</a:t>
            </a:r>
            <a:r>
              <a:rPr lang="zh-CN" altLang="en-US" sz="2400" smtClean="0">
                <a:solidFill>
                  <a:srgbClr val="FF0000"/>
                </a:solidFill>
                <a:latin typeface="Arial" panose="020B0604020202020204" pitchFamily="34" charset="0"/>
              </a:rPr>
              <a:t>取指令机器周期</a:t>
            </a:r>
            <a:r>
              <a:rPr lang="zh-CN" altLang="en-US" sz="2400" smtClean="0">
                <a:latin typeface="Arial" panose="020B0604020202020204" pitchFamily="34" charset="0"/>
              </a:rPr>
              <a:t>了，回到</a:t>
            </a:r>
            <a:r>
              <a:rPr lang="zh-CN" altLang="en-US" sz="2400" smtClean="0"/>
              <a:t>②</a:t>
            </a:r>
            <a:r>
              <a:rPr lang="zh-CN" altLang="en-US" sz="2400" smtClean="0">
                <a:latin typeface="Arial" panose="020B0604020202020204" pitchFamily="34" charset="0"/>
              </a:rPr>
              <a:t>，如此这般，循环往复，直至电源断电。</a:t>
            </a:r>
          </a:p>
        </p:txBody>
      </p:sp>
      <p:sp>
        <p:nvSpPr>
          <p:cNvPr id="415749" name="Rectangle 5"/>
          <p:cNvSpPr>
            <a:spLocks noChangeArrowheads="1"/>
          </p:cNvSpPr>
          <p:nvPr/>
        </p:nvSpPr>
        <p:spPr bwMode="auto">
          <a:xfrm>
            <a:off x="1042988" y="3503613"/>
            <a:ext cx="705643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lnSpc>
                <a:spcPct val="110000"/>
              </a:lnSpc>
              <a:spcBef>
                <a:spcPct val="20000"/>
              </a:spcBef>
            </a:pPr>
            <a:r>
              <a:rPr lang="zh-CN" altLang="en-US" sz="2800" b="1">
                <a:solidFill>
                  <a:srgbClr val="A50021"/>
                </a:solidFill>
              </a:rPr>
              <a:t>计算机工作的过程的就是循环往复地取指令、分析指令、执行指令的过程。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15749"/>
                                        </p:tgtEl>
                                        <p:attrNameLst>
                                          <p:attrName>style.visibility</p:attrName>
                                        </p:attrNameLst>
                                      </p:cBhvr>
                                      <p:to>
                                        <p:strVal val="visible"/>
                                      </p:to>
                                    </p:set>
                                    <p:anim to="" calcmode="lin" valueType="num">
                                      <p:cBhvr>
                                        <p:cTn id="7" dur="1" fill="hold"/>
                                        <p:tgtEl>
                                          <p:spTgt spid="41574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B938F911-EE1C-483C-A2F4-B566D7174E9E}" type="slidenum">
              <a:rPr lang="en-US" altLang="zh-CN" sz="1000">
                <a:solidFill>
                  <a:schemeClr val="bg1"/>
                </a:solidFill>
                <a:latin typeface="Verdana" panose="020B0604030504040204" pitchFamily="34" charset="0"/>
                <a:ea typeface="宋体" panose="02010600030101010101" pitchFamily="2" charset="-122"/>
              </a:rPr>
              <a:pPr/>
              <a:t>37</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26979" name="Rectangle 2"/>
          <p:cNvSpPr>
            <a:spLocks noGrp="1" noChangeArrowheads="1"/>
          </p:cNvSpPr>
          <p:nvPr>
            <p:ph type="title"/>
          </p:nvPr>
        </p:nvSpPr>
        <p:spPr/>
        <p:txBody>
          <a:bodyPr/>
          <a:lstStyle/>
          <a:p>
            <a:pPr eaLnBrk="1" hangingPunct="1"/>
            <a:r>
              <a:rPr lang="zh-CN" altLang="en-US" dirty="0" smtClean="0"/>
              <a:t>硬布线控制器的特点</a:t>
            </a:r>
          </a:p>
        </p:txBody>
      </p:sp>
      <p:pic>
        <p:nvPicPr>
          <p:cNvPr id="456708"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3924300" y="58054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1" name="Rectangle 5"/>
          <p:cNvSpPr>
            <a:spLocks noGrp="1" noChangeArrowheads="1"/>
          </p:cNvSpPr>
          <p:nvPr>
            <p:ph type="body" idx="1"/>
          </p:nvPr>
        </p:nvSpPr>
        <p:spPr>
          <a:xfrm>
            <a:off x="457200" y="1076325"/>
            <a:ext cx="7715250" cy="4657725"/>
          </a:xfrm>
        </p:spPr>
        <p:txBody>
          <a:bodyPr/>
          <a:lstStyle/>
          <a:p>
            <a:pPr eaLnBrk="1" hangingPunct="1">
              <a:lnSpc>
                <a:spcPct val="110000"/>
              </a:lnSpc>
            </a:pPr>
            <a:r>
              <a:rPr lang="zh-CN" altLang="en-US" sz="2400" smtClean="0"/>
              <a:t>微操作控制信号</a:t>
            </a:r>
            <a:r>
              <a:rPr lang="zh-CN" altLang="en-US" sz="2400" smtClean="0">
                <a:solidFill>
                  <a:srgbClr val="FF0000"/>
                </a:solidFill>
              </a:rPr>
              <a:t>由组合逻辑电路即时产生</a:t>
            </a:r>
            <a:r>
              <a:rPr lang="zh-CN" altLang="en-US" sz="2400" smtClean="0"/>
              <a:t>。</a:t>
            </a:r>
          </a:p>
          <a:p>
            <a:pPr eaLnBrk="1" hangingPunct="1">
              <a:lnSpc>
                <a:spcPct val="110000"/>
              </a:lnSpc>
            </a:pPr>
            <a:r>
              <a:rPr lang="zh-CN" altLang="en-US" sz="2400" smtClean="0"/>
              <a:t>硬布线控制器电路</a:t>
            </a:r>
            <a:r>
              <a:rPr lang="zh-CN" altLang="en-US" sz="2400" smtClean="0">
                <a:solidFill>
                  <a:srgbClr val="FF0000"/>
                </a:solidFill>
              </a:rPr>
              <a:t>设计较为繁琐、不规整</a:t>
            </a:r>
            <a:r>
              <a:rPr lang="zh-CN" altLang="en-US" sz="2400" smtClean="0"/>
              <a:t>。</a:t>
            </a:r>
          </a:p>
          <a:p>
            <a:pPr eaLnBrk="1" hangingPunct="1">
              <a:lnSpc>
                <a:spcPct val="110000"/>
              </a:lnSpc>
            </a:pPr>
            <a:r>
              <a:rPr lang="zh-CN" altLang="en-US" sz="2400" smtClean="0"/>
              <a:t>硬布线控制器非常</a:t>
            </a:r>
            <a:r>
              <a:rPr lang="zh-CN" altLang="en-US" sz="2400" smtClean="0">
                <a:solidFill>
                  <a:srgbClr val="FF0000"/>
                </a:solidFill>
              </a:rPr>
              <a:t>不利于指令的修改和扩充</a:t>
            </a:r>
            <a:r>
              <a:rPr lang="zh-CN" altLang="en-US" sz="2400" smtClean="0"/>
              <a:t>。 现代微电子设计技术的自动化程度日益增高，极大地弥补了这个缺陷。</a:t>
            </a:r>
          </a:p>
          <a:p>
            <a:pPr eaLnBrk="1" hangingPunct="1">
              <a:lnSpc>
                <a:spcPct val="110000"/>
              </a:lnSpc>
            </a:pPr>
            <a:r>
              <a:rPr lang="zh-CN" altLang="en-US" sz="2400" smtClean="0">
                <a:solidFill>
                  <a:srgbClr val="FF0000"/>
                </a:solidFill>
              </a:rPr>
              <a:t>执行速度快，节省芯片面积</a:t>
            </a:r>
            <a:r>
              <a:rPr lang="zh-CN" altLang="en-US" sz="2400" smtClean="0"/>
              <a:t>。</a:t>
            </a:r>
          </a:p>
          <a:p>
            <a:pPr eaLnBrk="1" hangingPunct="1">
              <a:lnSpc>
                <a:spcPct val="110000"/>
              </a:lnSpc>
            </a:pPr>
            <a:r>
              <a:rPr lang="zh-CN" altLang="en-US" sz="2400" smtClean="0"/>
              <a:t>硬布线控制器</a:t>
            </a:r>
            <a:r>
              <a:rPr lang="zh-CN" altLang="en-US" sz="2400" smtClean="0">
                <a:solidFill>
                  <a:srgbClr val="FF0000"/>
                </a:solidFill>
              </a:rPr>
              <a:t>多应用于</a:t>
            </a:r>
            <a:r>
              <a:rPr lang="en-US" altLang="zh-CN" sz="2400" smtClean="0">
                <a:solidFill>
                  <a:srgbClr val="FF0000"/>
                </a:solidFill>
              </a:rPr>
              <a:t>RISC</a:t>
            </a:r>
            <a:r>
              <a:rPr lang="zh-CN" altLang="en-US" sz="2400" smtClean="0">
                <a:solidFill>
                  <a:srgbClr val="FF0000"/>
                </a:solidFill>
              </a:rPr>
              <a:t>系统</a:t>
            </a:r>
            <a:r>
              <a:rPr lang="zh-CN" altLang="en-US" sz="240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456708"/>
                                        </p:tgtEl>
                                        <p:attrNameLst>
                                          <p:attrName>style.visibility</p:attrName>
                                        </p:attrNameLst>
                                      </p:cBhvr>
                                      <p:to>
                                        <p:strVal val="visible"/>
                                      </p:to>
                                    </p:set>
                                    <p:anim to="" calcmode="lin" valueType="num">
                                      <p:cBhvr>
                                        <p:cTn id="7" dur="1" fill="hold"/>
                                        <p:tgtEl>
                                          <p:spTgt spid="45670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20B06178-B056-46A3-B772-FA51AF44A8B0}"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38</a:t>
            </a:fld>
            <a:endParaRPr lang="en-US" altLang="zh-CN" sz="1000" b="0">
              <a:solidFill>
                <a:srgbClr val="FFFFFF"/>
              </a:solidFill>
              <a:latin typeface="Verdana" panose="020B0604030504040204" pitchFamily="34" charset="0"/>
              <a:ea typeface="宋体" panose="02010600030101010101" pitchFamily="2" charset="-122"/>
            </a:endParaRPr>
          </a:p>
        </p:txBody>
      </p:sp>
      <p:pic>
        <p:nvPicPr>
          <p:cNvPr id="532484"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333055" y="5945923"/>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Rectangle 7"/>
          <p:cNvSpPr>
            <a:spLocks noGrp="1" noChangeArrowheads="1"/>
          </p:cNvSpPr>
          <p:nvPr>
            <p:ph type="body" idx="1"/>
          </p:nvPr>
        </p:nvSpPr>
        <p:spPr>
          <a:xfrm>
            <a:off x="611188" y="1052513"/>
            <a:ext cx="8229600" cy="2520950"/>
          </a:xfrm>
        </p:spPr>
        <p:txBody>
          <a:bodyPr/>
          <a:lstStyle/>
          <a:p>
            <a:pPr eaLnBrk="1" hangingPunct="1"/>
            <a:r>
              <a:rPr lang="zh-CN" altLang="en-US" dirty="0" smtClean="0"/>
              <a:t>多周期</a:t>
            </a:r>
            <a:r>
              <a:rPr lang="en-US" altLang="zh-CN" dirty="0" smtClean="0"/>
              <a:t>CPU</a:t>
            </a:r>
            <a:r>
              <a:rPr lang="zh-CN" altLang="en-US" dirty="0" smtClean="0"/>
              <a:t>：指令周期可包含多个时钟周期，每个时钟周期执行指令的一步操作。</a:t>
            </a:r>
          </a:p>
          <a:p>
            <a:pPr eaLnBrk="1" hangingPunct="1"/>
            <a:r>
              <a:rPr lang="zh-CN" altLang="en-US" dirty="0" smtClean="0">
                <a:solidFill>
                  <a:srgbClr val="FF0000"/>
                </a:solidFill>
              </a:rPr>
              <a:t>特征：</a:t>
            </a:r>
          </a:p>
          <a:p>
            <a:pPr lvl="1" eaLnBrk="1" hangingPunct="1"/>
            <a:r>
              <a:rPr lang="zh-CN" altLang="en-US" b="1" dirty="0" smtClean="0">
                <a:solidFill>
                  <a:srgbClr val="0000FF"/>
                </a:solidFill>
              </a:rPr>
              <a:t>功能部件可在单指令周期中共享（多次使用）；</a:t>
            </a:r>
          </a:p>
          <a:p>
            <a:pPr lvl="1" eaLnBrk="1" hangingPunct="1"/>
            <a:r>
              <a:rPr lang="zh-CN" altLang="en-US" b="1" dirty="0" smtClean="0">
                <a:solidFill>
                  <a:srgbClr val="0000FF"/>
                </a:solidFill>
              </a:rPr>
              <a:t>不同指令所占用的时钟周期可以不同。</a:t>
            </a:r>
          </a:p>
        </p:txBody>
      </p:sp>
      <p:sp>
        <p:nvSpPr>
          <p:cNvPr id="532488" name="Rectangle 8"/>
          <p:cNvSpPr>
            <a:spLocks noChangeArrowheads="1"/>
          </p:cNvSpPr>
          <p:nvPr/>
        </p:nvSpPr>
        <p:spPr bwMode="auto">
          <a:xfrm>
            <a:off x="1331912" y="3716338"/>
            <a:ext cx="6840487"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buClr>
                <a:srgbClr val="4C59D2"/>
              </a:buClr>
            </a:pPr>
            <a:r>
              <a:rPr lang="en-US" altLang="zh-CN" dirty="0">
                <a:solidFill>
                  <a:srgbClr val="003366"/>
                </a:solidFill>
                <a:hlinkClick r:id="rId4" action="ppaction://hlinksldjump"/>
              </a:rPr>
              <a:t>1</a:t>
            </a:r>
            <a:r>
              <a:rPr lang="zh-CN" altLang="en-US" dirty="0" smtClean="0">
                <a:solidFill>
                  <a:srgbClr val="003366"/>
                </a:solidFill>
                <a:hlinkClick r:id="rId4" action="ppaction://hlinksldjump"/>
              </a:rPr>
              <a:t>、</a:t>
            </a:r>
            <a:r>
              <a:rPr lang="en-US" altLang="zh-CN" dirty="0" smtClean="0">
                <a:solidFill>
                  <a:srgbClr val="003366"/>
                </a:solidFill>
                <a:hlinkClick r:id="rId4" action="ppaction://hlinksldjump"/>
              </a:rPr>
              <a:t>MIPS</a:t>
            </a:r>
            <a:r>
              <a:rPr lang="zh-CN" altLang="en-US" dirty="0" smtClean="0">
                <a:solidFill>
                  <a:srgbClr val="003366"/>
                </a:solidFill>
                <a:hlinkClick r:id="rId4" action="ppaction://hlinksldjump"/>
              </a:rPr>
              <a:t>多</a:t>
            </a:r>
            <a:r>
              <a:rPr lang="zh-CN" altLang="en-US" dirty="0">
                <a:solidFill>
                  <a:srgbClr val="003366"/>
                </a:solidFill>
                <a:hlinkClick r:id="rId4" action="ppaction://hlinksldjump"/>
              </a:rPr>
              <a:t>周期</a:t>
            </a:r>
            <a:r>
              <a:rPr lang="en-US" altLang="zh-CN" dirty="0">
                <a:solidFill>
                  <a:srgbClr val="003366"/>
                </a:solidFill>
                <a:hlinkClick r:id="rId4" action="ppaction://hlinksldjump"/>
              </a:rPr>
              <a:t>CPU</a:t>
            </a:r>
            <a:r>
              <a:rPr lang="zh-CN" altLang="en-US" dirty="0">
                <a:solidFill>
                  <a:srgbClr val="003366"/>
                </a:solidFill>
                <a:hlinkClick r:id="rId4" action="ppaction://hlinksldjump"/>
              </a:rPr>
              <a:t>的数据通路</a:t>
            </a:r>
            <a:endParaRPr lang="zh-CN" altLang="en-US" dirty="0">
              <a:solidFill>
                <a:srgbClr val="003366"/>
              </a:solidFill>
            </a:endParaRPr>
          </a:p>
          <a:p>
            <a:pPr eaLnBrk="1" hangingPunct="1">
              <a:buClr>
                <a:srgbClr val="4C59D2"/>
              </a:buClr>
            </a:pPr>
            <a:r>
              <a:rPr lang="en-US" altLang="zh-CN" dirty="0">
                <a:solidFill>
                  <a:srgbClr val="003366"/>
                </a:solidFill>
                <a:hlinkClick r:id="rId5" action="ppaction://hlinksldjump"/>
              </a:rPr>
              <a:t>2</a:t>
            </a:r>
            <a:r>
              <a:rPr lang="zh-CN" altLang="en-US" dirty="0">
                <a:solidFill>
                  <a:srgbClr val="003366"/>
                </a:solidFill>
                <a:hlinkClick r:id="rId5" action="ppaction://hlinksldjump"/>
              </a:rPr>
              <a:t>、</a:t>
            </a:r>
            <a:r>
              <a:rPr lang="en-US" altLang="zh-CN" dirty="0">
                <a:solidFill>
                  <a:srgbClr val="003366"/>
                </a:solidFill>
                <a:hlinkClick r:id="rId5" action="ppaction://hlinksldjump"/>
              </a:rPr>
              <a:t>MIPS</a:t>
            </a:r>
            <a:r>
              <a:rPr lang="zh-CN" altLang="en-US" dirty="0">
                <a:solidFill>
                  <a:srgbClr val="003366"/>
                </a:solidFill>
                <a:hlinkClick r:id="rId5" action="ppaction://hlinksldjump"/>
              </a:rPr>
              <a:t>指令子集的执行过程</a:t>
            </a:r>
            <a:endParaRPr lang="zh-CN" altLang="en-US" dirty="0">
              <a:solidFill>
                <a:srgbClr val="003366"/>
              </a:solidFill>
            </a:endParaRPr>
          </a:p>
          <a:p>
            <a:pPr eaLnBrk="1" hangingPunct="1">
              <a:buClr>
                <a:srgbClr val="4C59D2"/>
              </a:buClr>
            </a:pPr>
            <a:r>
              <a:rPr lang="en-US" altLang="zh-CN" dirty="0">
                <a:solidFill>
                  <a:srgbClr val="003366"/>
                </a:solidFill>
                <a:hlinkClick r:id="rId6" action="ppaction://hlinksldjump"/>
              </a:rPr>
              <a:t>3</a:t>
            </a:r>
            <a:r>
              <a:rPr lang="zh-CN" altLang="en-US" dirty="0" smtClean="0">
                <a:solidFill>
                  <a:srgbClr val="003366"/>
                </a:solidFill>
                <a:hlinkClick r:id="rId6" action="ppaction://hlinksldjump"/>
              </a:rPr>
              <a:t>、</a:t>
            </a:r>
            <a:r>
              <a:rPr lang="en-US" altLang="zh-CN" dirty="0" smtClean="0">
                <a:solidFill>
                  <a:srgbClr val="003366"/>
                </a:solidFill>
                <a:hlinkClick r:id="rId6" action="ppaction://hlinksldjump"/>
              </a:rPr>
              <a:t>MIPS</a:t>
            </a:r>
            <a:r>
              <a:rPr lang="zh-CN" altLang="en-US" dirty="0" smtClean="0">
                <a:solidFill>
                  <a:srgbClr val="003366"/>
                </a:solidFill>
                <a:hlinkClick r:id="rId6" action="ppaction://hlinksldjump"/>
              </a:rPr>
              <a:t>多</a:t>
            </a:r>
            <a:r>
              <a:rPr lang="zh-CN" altLang="en-US" dirty="0">
                <a:solidFill>
                  <a:srgbClr val="003366"/>
                </a:solidFill>
                <a:hlinkClick r:id="rId6" action="ppaction://hlinksldjump"/>
              </a:rPr>
              <a:t>周期</a:t>
            </a:r>
            <a:r>
              <a:rPr lang="en-US" altLang="zh-CN" dirty="0">
                <a:solidFill>
                  <a:srgbClr val="003366"/>
                </a:solidFill>
                <a:hlinkClick r:id="rId6" action="ppaction://hlinksldjump"/>
              </a:rPr>
              <a:t>CPU</a:t>
            </a:r>
            <a:r>
              <a:rPr lang="zh-CN" altLang="en-US" dirty="0">
                <a:solidFill>
                  <a:srgbClr val="003366"/>
                </a:solidFill>
                <a:hlinkClick r:id="rId6" action="ppaction://hlinksldjump"/>
              </a:rPr>
              <a:t>的</a:t>
            </a:r>
            <a:r>
              <a:rPr lang="zh-CN" altLang="en-US" dirty="0" smtClean="0">
                <a:solidFill>
                  <a:srgbClr val="003366"/>
                </a:solidFill>
                <a:hlinkClick r:id="rId6" action="ppaction://hlinksldjump"/>
              </a:rPr>
              <a:t>实现</a:t>
            </a:r>
            <a:endParaRPr lang="en-US" altLang="zh-CN" dirty="0" smtClean="0">
              <a:solidFill>
                <a:srgbClr val="003366"/>
              </a:solidFill>
            </a:endParaRPr>
          </a:p>
          <a:p>
            <a:pPr eaLnBrk="1" hangingPunct="1">
              <a:buClr>
                <a:srgbClr val="4C59D2"/>
              </a:buClr>
            </a:pPr>
            <a:r>
              <a:rPr lang="en-US" altLang="zh-CN" dirty="0" smtClean="0">
                <a:solidFill>
                  <a:srgbClr val="003366"/>
                </a:solidFill>
                <a:hlinkClick r:id="rId7" action="ppaction://hlinksldjump"/>
              </a:rPr>
              <a:t>4</a:t>
            </a:r>
            <a:r>
              <a:rPr lang="zh-CN" altLang="en-US" dirty="0" smtClean="0">
                <a:solidFill>
                  <a:srgbClr val="003366"/>
                </a:solidFill>
                <a:hlinkClick r:id="rId7" action="ppaction://hlinksldjump"/>
              </a:rPr>
              <a:t>、</a:t>
            </a:r>
            <a:r>
              <a:rPr lang="en-US" altLang="zh-CN" dirty="0" smtClean="0">
                <a:solidFill>
                  <a:srgbClr val="003366"/>
                </a:solidFill>
                <a:hlinkClick r:id="rId7" action="ppaction://hlinksldjump"/>
              </a:rPr>
              <a:t>MIPS</a:t>
            </a:r>
            <a:r>
              <a:rPr lang="zh-CN" altLang="en-US" dirty="0" smtClean="0">
                <a:solidFill>
                  <a:srgbClr val="003366"/>
                </a:solidFill>
                <a:hlinkClick r:id="rId7" action="ppaction://hlinksldjump"/>
              </a:rPr>
              <a:t>多周期</a:t>
            </a:r>
            <a:r>
              <a:rPr lang="en-US" altLang="zh-CN" dirty="0" smtClean="0">
                <a:solidFill>
                  <a:srgbClr val="003366"/>
                </a:solidFill>
                <a:hlinkClick r:id="rId7" action="ppaction://hlinksldjump"/>
              </a:rPr>
              <a:t>CPU</a:t>
            </a:r>
            <a:r>
              <a:rPr lang="zh-CN" altLang="en-US" dirty="0" smtClean="0">
                <a:solidFill>
                  <a:srgbClr val="003366"/>
                </a:solidFill>
                <a:hlinkClick r:id="rId7" action="ppaction://hlinksldjump"/>
              </a:rPr>
              <a:t>硬布线控制器的设计</a:t>
            </a:r>
            <a:endParaRPr lang="zh-CN" altLang="en-US" dirty="0">
              <a:solidFill>
                <a:srgbClr val="003366"/>
              </a:solidFill>
            </a:endParaRPr>
          </a:p>
        </p:txBody>
      </p:sp>
      <p:sp>
        <p:nvSpPr>
          <p:cNvPr id="14342" name="Rectangle 10"/>
          <p:cNvSpPr>
            <a:spLocks noGrp="1" noChangeArrowheads="1"/>
          </p:cNvSpPr>
          <p:nvPr>
            <p:ph type="title"/>
          </p:nvPr>
        </p:nvSpPr>
        <p:spPr/>
        <p:txBody>
          <a:bodyPr/>
          <a:lstStyle/>
          <a:p>
            <a:pPr eaLnBrk="1" hangingPunct="1"/>
            <a:r>
              <a:rPr lang="zh-CN" altLang="en-US" dirty="0" smtClean="0">
                <a:latin typeface="黑体" panose="02010609060101010101" pitchFamily="49" charset="-122"/>
              </a:rPr>
              <a:t>五、</a:t>
            </a:r>
            <a:r>
              <a:rPr lang="en-US" altLang="zh-CN" dirty="0" smtClean="0">
                <a:latin typeface="黑体" panose="02010609060101010101" pitchFamily="49" charset="-122"/>
              </a:rPr>
              <a:t>MIPS</a:t>
            </a:r>
            <a:r>
              <a:rPr lang="zh-CN" altLang="en-US" dirty="0">
                <a:latin typeface="黑体" panose="02010609060101010101" pitchFamily="49" charset="-122"/>
              </a:rPr>
              <a:t>硬布线多周期</a:t>
            </a:r>
            <a:r>
              <a:rPr lang="en-US" altLang="zh-CN" dirty="0">
                <a:latin typeface="黑体" panose="02010609060101010101" pitchFamily="49" charset="-122"/>
              </a:rPr>
              <a:t>CPU</a:t>
            </a:r>
            <a:r>
              <a:rPr lang="zh-CN" altLang="en-US" dirty="0">
                <a:latin typeface="黑体" panose="02010609060101010101" pitchFamily="49" charset="-122"/>
              </a:rPr>
              <a:t>的设计</a:t>
            </a:r>
            <a:endParaRPr lang="zh-CN" altLang="en-US" dirty="0" smtClean="0"/>
          </a:p>
        </p:txBody>
      </p:sp>
    </p:spTree>
    <p:extLst>
      <p:ext uri="{BB962C8B-B14F-4D97-AF65-F5344CB8AC3E}">
        <p14:creationId xmlns:p14="http://schemas.microsoft.com/office/powerpoint/2010/main" val="1543401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532484"/>
                                        </p:tgtEl>
                                        <p:attrNameLst>
                                          <p:attrName>style.visibility</p:attrName>
                                        </p:attrNameLst>
                                      </p:cBhvr>
                                      <p:to>
                                        <p:strVal val="visible"/>
                                      </p:to>
                                    </p:set>
                                    <p:anim to="" calcmode="lin" valueType="num">
                                      <p:cBhvr>
                                        <p:cTn id="7" dur="1" fill="hold"/>
                                        <p:tgtEl>
                                          <p:spTgt spid="532484"/>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32488"/>
                                        </p:tgtEl>
                                        <p:attrNameLst>
                                          <p:attrName>style.visibility</p:attrName>
                                        </p:attrNameLst>
                                      </p:cBhvr>
                                      <p:to>
                                        <p:strVal val="visible"/>
                                      </p:to>
                                    </p:set>
                                    <p:anim to="" calcmode="lin" valueType="num">
                                      <p:cBhvr>
                                        <p:cTn id="12" dur="1" fill="hold"/>
                                        <p:tgtEl>
                                          <p:spTgt spid="53248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BBFB112D-22DA-499E-823F-21F760FF8350}"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39</a:t>
            </a:fld>
            <a:endParaRPr lang="en-US" altLang="zh-CN" sz="1000" b="0">
              <a:solidFill>
                <a:srgbClr val="FFFFFF"/>
              </a:solidFill>
              <a:latin typeface="Verdana" panose="020B0604030504040204" pitchFamily="34" charset="0"/>
              <a:ea typeface="宋体" panose="02010600030101010101" pitchFamily="2" charset="-122"/>
            </a:endParaRPr>
          </a:p>
        </p:txBody>
      </p:sp>
      <p:graphicFrame>
        <p:nvGraphicFramePr>
          <p:cNvPr id="15363" name="Object 7"/>
          <p:cNvGraphicFramePr>
            <a:graphicFrameLocks noChangeAspect="1"/>
          </p:cNvGraphicFramePr>
          <p:nvPr/>
        </p:nvGraphicFramePr>
        <p:xfrm>
          <a:off x="179388" y="1412875"/>
          <a:ext cx="8532812" cy="3273425"/>
        </p:xfrm>
        <a:graphic>
          <a:graphicData uri="http://schemas.openxmlformats.org/presentationml/2006/ole">
            <mc:AlternateContent xmlns:mc="http://schemas.openxmlformats.org/markup-compatibility/2006">
              <mc:Choice xmlns:v="urn:schemas-microsoft-com:vml" Requires="v">
                <p:oleObj spid="_x0000_s134153" name="Visio" r:id="rId3" imgW="6726936" imgH="2580132" progId="Visio.Drawing.11">
                  <p:embed/>
                </p:oleObj>
              </mc:Choice>
              <mc:Fallback>
                <p:oleObj name="Visio" r:id="rId3" imgW="6726936" imgH="258013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412875"/>
                        <a:ext cx="8532812" cy="32734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4" name="Rectangle 10"/>
          <p:cNvSpPr>
            <a:spLocks noGrp="1" noChangeArrowheads="1"/>
          </p:cNvSpPr>
          <p:nvPr>
            <p:ph type="title"/>
          </p:nvPr>
        </p:nvSpPr>
        <p:spPr/>
        <p:txBody>
          <a:bodyPr/>
          <a:lstStyle/>
          <a:p>
            <a:pPr eaLnBrk="1" hangingPunct="1"/>
            <a:r>
              <a:rPr lang="en-US" altLang="zh-CN" smtClean="0"/>
              <a:t>1</a:t>
            </a:r>
            <a:r>
              <a:rPr lang="zh-CN" altLang="en-US" smtClean="0"/>
              <a:t>、多周期</a:t>
            </a:r>
            <a:r>
              <a:rPr lang="en-US" altLang="zh-CN" smtClean="0"/>
              <a:t>CPU</a:t>
            </a:r>
            <a:r>
              <a:rPr lang="zh-CN" altLang="en-US" smtClean="0"/>
              <a:t>的数据通路</a:t>
            </a:r>
          </a:p>
        </p:txBody>
      </p:sp>
    </p:spTree>
    <p:extLst>
      <p:ext uri="{BB962C8B-B14F-4D97-AF65-F5344CB8AC3E}">
        <p14:creationId xmlns:p14="http://schemas.microsoft.com/office/powerpoint/2010/main" val="1604538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4"/>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2D014F2B-D9A5-4DD1-B6B0-6340C539C74F}" type="slidenum">
              <a:rPr lang="en-US" altLang="zh-CN" sz="1000">
                <a:solidFill>
                  <a:schemeClr val="bg1"/>
                </a:solidFill>
                <a:latin typeface="Verdana" panose="020B0604030504040204" pitchFamily="34" charset="0"/>
                <a:ea typeface="宋体" panose="02010600030101010101" pitchFamily="2" charset="-122"/>
              </a:rPr>
              <a:pPr/>
              <a:t>4</a:t>
            </a:fld>
            <a:endParaRPr lang="en-US" altLang="zh-CN" sz="1000">
              <a:solidFill>
                <a:schemeClr val="bg1"/>
              </a:solidFill>
              <a:latin typeface="Verdana" panose="020B0604030504040204" pitchFamily="34" charset="0"/>
              <a:ea typeface="宋体" panose="02010600030101010101" pitchFamily="2" charset="-122"/>
            </a:endParaRPr>
          </a:p>
        </p:txBody>
      </p:sp>
      <p:sp>
        <p:nvSpPr>
          <p:cNvPr id="94211" name="Rectangle 2"/>
          <p:cNvSpPr>
            <a:spLocks noGrp="1" noChangeArrowheads="1"/>
          </p:cNvSpPr>
          <p:nvPr>
            <p:ph type="title"/>
          </p:nvPr>
        </p:nvSpPr>
        <p:spPr/>
        <p:txBody>
          <a:bodyPr/>
          <a:lstStyle/>
          <a:p>
            <a:pPr eaLnBrk="1" hangingPunct="1"/>
            <a:r>
              <a:rPr lang="en-US" altLang="zh-CN" dirty="0" smtClean="0"/>
              <a:t>7.3 </a:t>
            </a:r>
            <a:r>
              <a:rPr lang="zh-CN" altLang="en-US" dirty="0" smtClean="0"/>
              <a:t>硬布线控制器</a:t>
            </a:r>
          </a:p>
        </p:txBody>
      </p:sp>
      <p:graphicFrame>
        <p:nvGraphicFramePr>
          <p:cNvPr id="94212" name="Object 4"/>
          <p:cNvGraphicFramePr>
            <a:graphicFrameLocks noGrp="1" noChangeAspect="1"/>
          </p:cNvGraphicFramePr>
          <p:nvPr>
            <p:ph sz="half" idx="2"/>
          </p:nvPr>
        </p:nvGraphicFramePr>
        <p:xfrm>
          <a:off x="1042988" y="1052513"/>
          <a:ext cx="6875462" cy="4918075"/>
        </p:xfrm>
        <a:graphic>
          <a:graphicData uri="http://schemas.openxmlformats.org/presentationml/2006/ole">
            <mc:AlternateContent xmlns:mc="http://schemas.openxmlformats.org/markup-compatibility/2006">
              <mc:Choice xmlns:v="urn:schemas-microsoft-com:vml" Requires="v">
                <p:oleObj spid="_x0000_s94221" name="Visio" r:id="rId3" imgW="3474720" imgH="2485644" progId="Visio.Drawing.11">
                  <p:embed/>
                </p:oleObj>
              </mc:Choice>
              <mc:Fallback>
                <p:oleObj name="Visio" r:id="rId3" imgW="3474720" imgH="2485644"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052513"/>
                        <a:ext cx="6875462" cy="491807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23CB721E-A238-4C3A-8A11-27C2FE7ED7E0}"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40</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16387" name="Rectangle 2"/>
          <p:cNvSpPr>
            <a:spLocks noGrp="1" noChangeArrowheads="1"/>
          </p:cNvSpPr>
          <p:nvPr>
            <p:ph type="title"/>
          </p:nvPr>
        </p:nvSpPr>
        <p:spPr>
          <a:xfrm>
            <a:off x="1258888" y="333375"/>
            <a:ext cx="6705600" cy="563563"/>
          </a:xfrm>
        </p:spPr>
        <p:txBody>
          <a:bodyPr/>
          <a:lstStyle/>
          <a:p>
            <a:pPr eaLnBrk="1" hangingPunct="1"/>
            <a:r>
              <a:rPr lang="en-US" altLang="zh-CN" sz="2800" smtClean="0"/>
              <a:t>1</a:t>
            </a:r>
            <a:r>
              <a:rPr lang="zh-CN" altLang="en-US" sz="2800" smtClean="0"/>
              <a:t>、多周期</a:t>
            </a:r>
            <a:r>
              <a:rPr lang="en-US" altLang="zh-CN" sz="2800" smtClean="0"/>
              <a:t>CPU</a:t>
            </a:r>
            <a:r>
              <a:rPr lang="zh-CN" altLang="en-US" sz="2800" smtClean="0"/>
              <a:t>的数据通路</a:t>
            </a:r>
          </a:p>
        </p:txBody>
      </p:sp>
      <p:sp>
        <p:nvSpPr>
          <p:cNvPr id="16388" name="Rectangle 3"/>
          <p:cNvSpPr>
            <a:spLocks noGrp="1" noChangeArrowheads="1"/>
          </p:cNvSpPr>
          <p:nvPr>
            <p:ph type="body" idx="1"/>
          </p:nvPr>
        </p:nvSpPr>
        <p:spPr>
          <a:xfrm>
            <a:off x="457200" y="1076325"/>
            <a:ext cx="8229600" cy="5232400"/>
          </a:xfrm>
        </p:spPr>
        <p:txBody>
          <a:bodyPr/>
          <a:lstStyle/>
          <a:p>
            <a:pPr eaLnBrk="1" hangingPunct="1">
              <a:lnSpc>
                <a:spcPct val="90000"/>
              </a:lnSpc>
            </a:pPr>
            <a:r>
              <a:rPr lang="zh-CN" altLang="en-US" smtClean="0"/>
              <a:t>与单周期</a:t>
            </a:r>
            <a:r>
              <a:rPr lang="en-US" altLang="zh-CN" smtClean="0"/>
              <a:t>CPU</a:t>
            </a:r>
            <a:r>
              <a:rPr lang="zh-CN" altLang="en-US" smtClean="0"/>
              <a:t>的差异：</a:t>
            </a:r>
          </a:p>
          <a:p>
            <a:pPr lvl="1" eaLnBrk="1" hangingPunct="1">
              <a:lnSpc>
                <a:spcPct val="90000"/>
              </a:lnSpc>
            </a:pPr>
            <a:r>
              <a:rPr lang="zh-CN" altLang="en-US" b="1" smtClean="0">
                <a:solidFill>
                  <a:srgbClr val="0000FF"/>
                </a:solidFill>
              </a:rPr>
              <a:t>指令存储器和数据存储器合二为一；</a:t>
            </a:r>
          </a:p>
          <a:p>
            <a:pPr lvl="1" eaLnBrk="1" hangingPunct="1">
              <a:lnSpc>
                <a:spcPct val="90000"/>
              </a:lnSpc>
            </a:pPr>
            <a:r>
              <a:rPr lang="zh-CN" altLang="en-US" b="1" smtClean="0">
                <a:solidFill>
                  <a:srgbClr val="0000FF"/>
                </a:solidFill>
              </a:rPr>
              <a:t>节省了</a:t>
            </a:r>
            <a:r>
              <a:rPr lang="en-US" altLang="zh-CN" b="1" smtClean="0">
                <a:solidFill>
                  <a:srgbClr val="0000FF"/>
                </a:solidFill>
              </a:rPr>
              <a:t>2</a:t>
            </a:r>
            <a:r>
              <a:rPr lang="zh-CN" altLang="en-US" b="1" smtClean="0">
                <a:solidFill>
                  <a:srgbClr val="0000FF"/>
                </a:solidFill>
              </a:rPr>
              <a:t>个加法器：</a:t>
            </a:r>
            <a:r>
              <a:rPr lang="en-US" altLang="zh-CN" b="1" smtClean="0"/>
              <a:t>PC+4</a:t>
            </a:r>
            <a:r>
              <a:rPr lang="zh-CN" altLang="en-US" b="1" smtClean="0"/>
              <a:t>的加法器和相对转移地址加法器，使用</a:t>
            </a:r>
            <a:r>
              <a:rPr lang="en-US" altLang="zh-CN" b="1" smtClean="0"/>
              <a:t>ALU</a:t>
            </a:r>
            <a:r>
              <a:rPr lang="zh-CN" altLang="en-US" b="1" smtClean="0"/>
              <a:t>完成</a:t>
            </a:r>
            <a:r>
              <a:rPr lang="en-US" altLang="zh-CN" b="1" smtClean="0"/>
              <a:t>PC</a:t>
            </a:r>
            <a:r>
              <a:rPr lang="zh-CN" altLang="en-US" b="1" smtClean="0"/>
              <a:t>的自增和转移地址的计算；</a:t>
            </a:r>
          </a:p>
          <a:p>
            <a:pPr lvl="1" eaLnBrk="1" hangingPunct="1">
              <a:lnSpc>
                <a:spcPct val="90000"/>
              </a:lnSpc>
            </a:pPr>
            <a:r>
              <a:rPr lang="zh-CN" altLang="en-US" b="1" smtClean="0">
                <a:solidFill>
                  <a:srgbClr val="0000FF"/>
                </a:solidFill>
              </a:rPr>
              <a:t>添加了</a:t>
            </a:r>
            <a:r>
              <a:rPr lang="en-US" altLang="zh-CN" b="1" smtClean="0">
                <a:solidFill>
                  <a:srgbClr val="0000FF"/>
                </a:solidFill>
              </a:rPr>
              <a:t>5</a:t>
            </a:r>
            <a:r>
              <a:rPr lang="zh-CN" altLang="en-US" b="1" smtClean="0">
                <a:solidFill>
                  <a:srgbClr val="0000FF"/>
                </a:solidFill>
              </a:rPr>
              <a:t>个专用、附加寄存器：</a:t>
            </a:r>
          </a:p>
          <a:p>
            <a:pPr lvl="2" eaLnBrk="1" hangingPunct="1">
              <a:lnSpc>
                <a:spcPct val="90000"/>
              </a:lnSpc>
            </a:pPr>
            <a:r>
              <a:rPr lang="zh-CN" altLang="en-US" b="1" smtClean="0">
                <a:solidFill>
                  <a:srgbClr val="FF0000"/>
                </a:solidFill>
              </a:rPr>
              <a:t>指令寄存器</a:t>
            </a:r>
            <a:r>
              <a:rPr lang="en-US" altLang="zh-CN" b="1" smtClean="0">
                <a:solidFill>
                  <a:srgbClr val="FF0000"/>
                </a:solidFill>
              </a:rPr>
              <a:t>IR</a:t>
            </a:r>
            <a:r>
              <a:rPr lang="zh-CN" altLang="en-US" b="1" smtClean="0"/>
              <a:t>：存储从主存读出的指令码；</a:t>
            </a:r>
          </a:p>
          <a:p>
            <a:pPr lvl="2" eaLnBrk="1" hangingPunct="1">
              <a:lnSpc>
                <a:spcPct val="90000"/>
              </a:lnSpc>
            </a:pPr>
            <a:r>
              <a:rPr lang="zh-CN" altLang="en-US" b="1" smtClean="0">
                <a:solidFill>
                  <a:srgbClr val="FF0000"/>
                </a:solidFill>
              </a:rPr>
              <a:t>存储器数据寄存器</a:t>
            </a:r>
            <a:r>
              <a:rPr lang="en-US" altLang="zh-CN" b="1" smtClean="0">
                <a:solidFill>
                  <a:srgbClr val="FF0000"/>
                </a:solidFill>
              </a:rPr>
              <a:t>MDR</a:t>
            </a:r>
            <a:r>
              <a:rPr lang="zh-CN" altLang="en-US" b="1" smtClean="0">
                <a:solidFill>
                  <a:srgbClr val="FF0000"/>
                </a:solidFill>
              </a:rPr>
              <a:t>：</a:t>
            </a:r>
            <a:r>
              <a:rPr lang="zh-CN" altLang="en-US" b="1" smtClean="0"/>
              <a:t>存储从主存读出的数据；</a:t>
            </a:r>
          </a:p>
          <a:p>
            <a:pPr lvl="2" eaLnBrk="1" hangingPunct="1">
              <a:lnSpc>
                <a:spcPct val="90000"/>
              </a:lnSpc>
            </a:pPr>
            <a:r>
              <a:rPr lang="zh-CN" altLang="en-US" b="1" smtClean="0">
                <a:solidFill>
                  <a:srgbClr val="FF0000"/>
                </a:solidFill>
              </a:rPr>
              <a:t>暂存器</a:t>
            </a:r>
            <a:r>
              <a:rPr lang="en-US" altLang="zh-CN" b="1" smtClean="0">
                <a:solidFill>
                  <a:srgbClr val="FF0000"/>
                </a:solidFill>
              </a:rPr>
              <a:t>A</a:t>
            </a:r>
            <a:r>
              <a:rPr lang="zh-CN" altLang="en-US" b="1" smtClean="0">
                <a:solidFill>
                  <a:srgbClr val="FF0000"/>
                </a:solidFill>
              </a:rPr>
              <a:t>和</a:t>
            </a:r>
            <a:r>
              <a:rPr lang="en-US" altLang="zh-CN" b="1" smtClean="0">
                <a:solidFill>
                  <a:srgbClr val="FF0000"/>
                </a:solidFill>
              </a:rPr>
              <a:t>B</a:t>
            </a:r>
            <a:r>
              <a:rPr lang="zh-CN" altLang="en-US" b="1" smtClean="0">
                <a:solidFill>
                  <a:srgbClr val="FF0000"/>
                </a:solidFill>
              </a:rPr>
              <a:t>：</a:t>
            </a:r>
            <a:r>
              <a:rPr lang="zh-CN" altLang="en-US" b="1" smtClean="0"/>
              <a:t>存储从寄存器堆读出的</a:t>
            </a:r>
            <a:r>
              <a:rPr lang="en-US" altLang="zh-CN" b="1" smtClean="0"/>
              <a:t>A</a:t>
            </a:r>
            <a:r>
              <a:rPr lang="zh-CN" altLang="en-US" b="1" smtClean="0"/>
              <a:t>口和</a:t>
            </a:r>
            <a:r>
              <a:rPr lang="en-US" altLang="zh-CN" b="1" smtClean="0"/>
              <a:t>B</a:t>
            </a:r>
            <a:r>
              <a:rPr lang="zh-CN" altLang="en-US" b="1" smtClean="0"/>
              <a:t>口数据；</a:t>
            </a:r>
          </a:p>
          <a:p>
            <a:pPr lvl="2" eaLnBrk="1" hangingPunct="1">
              <a:lnSpc>
                <a:spcPct val="90000"/>
              </a:lnSpc>
            </a:pPr>
            <a:r>
              <a:rPr lang="zh-CN" altLang="en-US" b="1" smtClean="0">
                <a:solidFill>
                  <a:srgbClr val="FF0000"/>
                </a:solidFill>
              </a:rPr>
              <a:t>暂存器</a:t>
            </a:r>
            <a:r>
              <a:rPr lang="en-US" altLang="zh-CN" b="1" smtClean="0">
                <a:solidFill>
                  <a:srgbClr val="FF0000"/>
                </a:solidFill>
              </a:rPr>
              <a:t>F</a:t>
            </a:r>
            <a:r>
              <a:rPr lang="zh-CN" altLang="en-US" b="1" smtClean="0">
                <a:solidFill>
                  <a:srgbClr val="FF0000"/>
                </a:solidFill>
              </a:rPr>
              <a:t>：</a:t>
            </a:r>
            <a:r>
              <a:rPr lang="zh-CN" altLang="en-US" b="1" smtClean="0"/>
              <a:t>存储</a:t>
            </a:r>
            <a:r>
              <a:rPr lang="en-US" altLang="zh-CN" b="1" smtClean="0"/>
              <a:t>ALU</a:t>
            </a:r>
            <a:r>
              <a:rPr lang="zh-CN" altLang="en-US" b="1" smtClean="0"/>
              <a:t>的运算结果（数据或地址）</a:t>
            </a:r>
          </a:p>
          <a:p>
            <a:pPr eaLnBrk="1" hangingPunct="1">
              <a:lnSpc>
                <a:spcPct val="90000"/>
              </a:lnSpc>
            </a:pPr>
            <a:r>
              <a:rPr lang="zh-CN" altLang="en-US" smtClean="0"/>
              <a:t>为什么要添加专用或附加寄存器？</a:t>
            </a:r>
          </a:p>
          <a:p>
            <a:pPr lvl="1" eaLnBrk="1" hangingPunct="1">
              <a:lnSpc>
                <a:spcPct val="90000"/>
              </a:lnSpc>
            </a:pPr>
            <a:r>
              <a:rPr lang="zh-CN" altLang="en-US" b="1" smtClean="0">
                <a:solidFill>
                  <a:srgbClr val="0000FF"/>
                </a:solidFill>
              </a:rPr>
              <a:t>每个时钟周期下跳沿，均需将操作结果存入暂存器或者专用寄存器保存</a:t>
            </a:r>
          </a:p>
        </p:txBody>
      </p:sp>
      <p:pic>
        <p:nvPicPr>
          <p:cNvPr id="534532"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356100" y="60928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9359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534532"/>
                                        </p:tgtEl>
                                        <p:attrNameLst>
                                          <p:attrName>style.visibility</p:attrName>
                                        </p:attrNameLst>
                                      </p:cBhvr>
                                      <p:to>
                                        <p:strVal val="visible"/>
                                      </p:to>
                                    </p:set>
                                    <p:anim to="" calcmode="lin" valueType="num">
                                      <p:cBhvr>
                                        <p:cTn id="7" dur="1" fill="hold"/>
                                        <p:tgtEl>
                                          <p:spTgt spid="53453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9531AB29-E93F-47F6-8F62-CE84FA1325F0}"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41</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17411" name="Rectangle 2"/>
          <p:cNvSpPr>
            <a:spLocks noGrp="1" noChangeArrowheads="1"/>
          </p:cNvSpPr>
          <p:nvPr>
            <p:ph type="title"/>
          </p:nvPr>
        </p:nvSpPr>
        <p:spPr/>
        <p:txBody>
          <a:bodyPr/>
          <a:lstStyle/>
          <a:p>
            <a:pPr eaLnBrk="1" hangingPunct="1"/>
            <a:r>
              <a:rPr lang="en-US" altLang="zh-CN" sz="2800" smtClean="0"/>
              <a:t>2</a:t>
            </a:r>
            <a:r>
              <a:rPr lang="zh-CN" altLang="en-US" sz="2800" smtClean="0"/>
              <a:t>、</a:t>
            </a:r>
            <a:r>
              <a:rPr lang="en-US" altLang="zh-CN" sz="2800" smtClean="0"/>
              <a:t>MIPS</a:t>
            </a:r>
            <a:r>
              <a:rPr lang="zh-CN" altLang="en-US" sz="2800" smtClean="0"/>
              <a:t>指令子集的执行过程</a:t>
            </a:r>
          </a:p>
        </p:txBody>
      </p:sp>
      <p:sp>
        <p:nvSpPr>
          <p:cNvPr id="17412" name="Rectangle 3"/>
          <p:cNvSpPr>
            <a:spLocks noGrp="1" noChangeArrowheads="1"/>
          </p:cNvSpPr>
          <p:nvPr>
            <p:ph type="body" idx="1"/>
          </p:nvPr>
        </p:nvSpPr>
        <p:spPr>
          <a:xfrm>
            <a:off x="2339975" y="2060575"/>
            <a:ext cx="4176713" cy="2590800"/>
          </a:xfrm>
        </p:spPr>
        <p:txBody>
          <a:bodyPr/>
          <a:lstStyle/>
          <a:p>
            <a:pPr eaLnBrk="1" hangingPunct="1"/>
            <a:r>
              <a:rPr lang="zh-CN" altLang="en-US" smtClean="0">
                <a:latin typeface="Arial" panose="020B0604020202020204" pitchFamily="34" charset="0"/>
                <a:hlinkClick r:id="rId2" action="ppaction://hlinksldjump"/>
              </a:rPr>
              <a:t>（</a:t>
            </a:r>
            <a:r>
              <a:rPr lang="en-US" altLang="zh-CN" smtClean="0">
                <a:latin typeface="Arial" panose="020B0604020202020204" pitchFamily="34" charset="0"/>
                <a:hlinkClick r:id="rId2" action="ppaction://hlinksldjump"/>
              </a:rPr>
              <a:t>1</a:t>
            </a:r>
            <a:r>
              <a:rPr lang="zh-CN" altLang="en-US" smtClean="0">
                <a:latin typeface="Arial" panose="020B0604020202020204" pitchFamily="34" charset="0"/>
                <a:hlinkClick r:id="rId2" action="ppaction://hlinksldjump"/>
              </a:rPr>
              <a:t>）</a:t>
            </a:r>
            <a:r>
              <a:rPr lang="en-US" altLang="zh-CN" smtClean="0">
                <a:latin typeface="Arial" panose="020B0604020202020204" pitchFamily="34" charset="0"/>
                <a:hlinkClick r:id="rId2" action="ppaction://hlinksldjump"/>
              </a:rPr>
              <a:t>R</a:t>
            </a:r>
            <a:r>
              <a:rPr lang="zh-CN" altLang="en-US" smtClean="0">
                <a:latin typeface="Arial" panose="020B0604020202020204" pitchFamily="34" charset="0"/>
                <a:hlinkClick r:id="rId2" action="ppaction://hlinksldjump"/>
              </a:rPr>
              <a:t>型指令</a:t>
            </a:r>
            <a:endParaRPr lang="zh-CN" altLang="en-US" smtClean="0">
              <a:latin typeface="Arial" panose="020B0604020202020204" pitchFamily="34" charset="0"/>
            </a:endParaRPr>
          </a:p>
          <a:p>
            <a:pPr eaLnBrk="1" hangingPunct="1"/>
            <a:r>
              <a:rPr lang="zh-CN" altLang="en-US" smtClean="0">
                <a:latin typeface="Arial" panose="020B0604020202020204" pitchFamily="34" charset="0"/>
                <a:hlinkClick r:id="rId3" action="ppaction://hlinksldjump"/>
              </a:rPr>
              <a:t>（</a:t>
            </a:r>
            <a:r>
              <a:rPr lang="en-US" altLang="zh-CN" smtClean="0">
                <a:latin typeface="Arial" panose="020B0604020202020204" pitchFamily="34" charset="0"/>
                <a:hlinkClick r:id="rId3" action="ppaction://hlinksldjump"/>
              </a:rPr>
              <a:t>2</a:t>
            </a:r>
            <a:r>
              <a:rPr lang="zh-CN" altLang="en-US" smtClean="0">
                <a:latin typeface="Arial" panose="020B0604020202020204" pitchFamily="34" charset="0"/>
                <a:hlinkClick r:id="rId3" action="ppaction://hlinksldjump"/>
              </a:rPr>
              <a:t>）</a:t>
            </a:r>
            <a:r>
              <a:rPr lang="en-US" altLang="zh-CN" smtClean="0">
                <a:latin typeface="Arial" panose="020B0604020202020204" pitchFamily="34" charset="0"/>
                <a:hlinkClick r:id="rId3" action="ppaction://hlinksldjump"/>
              </a:rPr>
              <a:t>I</a:t>
            </a:r>
            <a:r>
              <a:rPr lang="zh-CN" altLang="en-US" smtClean="0">
                <a:latin typeface="Arial" panose="020B0604020202020204" pitchFamily="34" charset="0"/>
                <a:hlinkClick r:id="rId3" action="ppaction://hlinksldjump"/>
              </a:rPr>
              <a:t>型访存指令</a:t>
            </a:r>
            <a:endParaRPr lang="zh-CN" altLang="en-US" smtClean="0">
              <a:latin typeface="Arial" panose="020B0604020202020204" pitchFamily="34" charset="0"/>
            </a:endParaRPr>
          </a:p>
          <a:p>
            <a:pPr eaLnBrk="1" hangingPunct="1"/>
            <a:r>
              <a:rPr lang="zh-CN" altLang="en-US" smtClean="0">
                <a:latin typeface="Arial" panose="020B0604020202020204" pitchFamily="34" charset="0"/>
                <a:hlinkClick r:id="rId4" action="ppaction://hlinksldjump"/>
              </a:rPr>
              <a:t>（</a:t>
            </a:r>
            <a:r>
              <a:rPr lang="en-US" altLang="zh-CN" smtClean="0">
                <a:latin typeface="Arial" panose="020B0604020202020204" pitchFamily="34" charset="0"/>
                <a:hlinkClick r:id="rId4" action="ppaction://hlinksldjump"/>
              </a:rPr>
              <a:t>3</a:t>
            </a:r>
            <a:r>
              <a:rPr lang="zh-CN" altLang="en-US" smtClean="0">
                <a:latin typeface="Arial" panose="020B0604020202020204" pitchFamily="34" charset="0"/>
                <a:hlinkClick r:id="rId4" action="ppaction://hlinksldjump"/>
              </a:rPr>
              <a:t>）</a:t>
            </a:r>
            <a:r>
              <a:rPr lang="en-US" altLang="zh-CN" smtClean="0">
                <a:latin typeface="Arial" panose="020B0604020202020204" pitchFamily="34" charset="0"/>
                <a:hlinkClick r:id="rId4" action="ppaction://hlinksldjump"/>
              </a:rPr>
              <a:t>I</a:t>
            </a:r>
            <a:r>
              <a:rPr lang="zh-CN" altLang="en-US" smtClean="0">
                <a:latin typeface="Arial" panose="020B0604020202020204" pitchFamily="34" charset="0"/>
                <a:hlinkClick r:id="rId4" action="ppaction://hlinksldjump"/>
              </a:rPr>
              <a:t>型分支指令</a:t>
            </a:r>
            <a:endParaRPr lang="zh-CN" altLang="en-US" smtClean="0">
              <a:latin typeface="Arial" panose="020B0604020202020204" pitchFamily="34" charset="0"/>
            </a:endParaRPr>
          </a:p>
          <a:p>
            <a:pPr eaLnBrk="1" hangingPunct="1"/>
            <a:r>
              <a:rPr lang="zh-CN" altLang="en-US" smtClean="0">
                <a:latin typeface="Arial" panose="020B0604020202020204" pitchFamily="34" charset="0"/>
                <a:hlinkClick r:id="rId5" action="ppaction://hlinksldjump"/>
              </a:rPr>
              <a:t>（</a:t>
            </a:r>
            <a:r>
              <a:rPr lang="en-US" altLang="zh-CN" smtClean="0">
                <a:latin typeface="Arial" panose="020B0604020202020204" pitchFamily="34" charset="0"/>
                <a:hlinkClick r:id="rId5" action="ppaction://hlinksldjump"/>
              </a:rPr>
              <a:t>4</a:t>
            </a:r>
            <a:r>
              <a:rPr lang="zh-CN" altLang="en-US" smtClean="0">
                <a:latin typeface="Arial" panose="020B0604020202020204" pitchFamily="34" charset="0"/>
                <a:hlinkClick r:id="rId5" action="ppaction://hlinksldjump"/>
              </a:rPr>
              <a:t>）</a:t>
            </a:r>
            <a:r>
              <a:rPr lang="en-US" altLang="zh-CN" smtClean="0">
                <a:latin typeface="Arial" panose="020B0604020202020204" pitchFamily="34" charset="0"/>
                <a:hlinkClick r:id="rId5" action="ppaction://hlinksldjump"/>
              </a:rPr>
              <a:t>J</a:t>
            </a:r>
            <a:r>
              <a:rPr lang="zh-CN" altLang="en-US" smtClean="0">
                <a:latin typeface="Arial" panose="020B0604020202020204" pitchFamily="34" charset="0"/>
                <a:hlinkClick r:id="rId5" action="ppaction://hlinksldjump"/>
              </a:rPr>
              <a:t>型跳转指令</a:t>
            </a:r>
            <a:endParaRPr lang="zh-CN" altLang="en-US" smtClean="0">
              <a:latin typeface="Arial" panose="020B0604020202020204" pitchFamily="34" charset="0"/>
            </a:endParaRPr>
          </a:p>
        </p:txBody>
      </p:sp>
      <p:pic>
        <p:nvPicPr>
          <p:cNvPr id="536580" name="Picture 4" descr="back11">
            <a:hlinkClick r:id="rId6" action="ppaction://hlinksldjump"/>
          </p:cNvPr>
          <p:cNvPicPr>
            <a:picLocks noChangeAspect="1" noChangeArrowheads="1"/>
          </p:cNvPicPr>
          <p:nvPr/>
        </p:nvPicPr>
        <p:blipFill>
          <a:blip r:embed="rId7">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356100" y="60928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0191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536580"/>
                                        </p:tgtEl>
                                        <p:attrNameLst>
                                          <p:attrName>style.visibility</p:attrName>
                                        </p:attrNameLst>
                                      </p:cBhvr>
                                      <p:to>
                                        <p:strVal val="visible"/>
                                      </p:to>
                                    </p:set>
                                    <p:anim to="" calcmode="lin" valueType="num">
                                      <p:cBhvr>
                                        <p:cTn id="7" dur="1" fill="hold"/>
                                        <p:tgtEl>
                                          <p:spTgt spid="53658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26086CB3-6237-4B87-A6FC-3D3EA1DAC6EC}"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42</a:t>
            </a:fld>
            <a:endParaRPr lang="en-US" altLang="zh-CN" sz="1000" b="0">
              <a:solidFill>
                <a:srgbClr val="FFFFFF"/>
              </a:solidFill>
              <a:latin typeface="Verdana" panose="020B0604030504040204" pitchFamily="34" charset="0"/>
              <a:ea typeface="宋体" panose="02010600030101010101" pitchFamily="2" charset="-122"/>
            </a:endParaRPr>
          </a:p>
        </p:txBody>
      </p:sp>
      <p:graphicFrame>
        <p:nvGraphicFramePr>
          <p:cNvPr id="535557" name="Object 5"/>
          <p:cNvGraphicFramePr>
            <a:graphicFrameLocks noChangeAspect="1"/>
          </p:cNvGraphicFramePr>
          <p:nvPr/>
        </p:nvGraphicFramePr>
        <p:xfrm>
          <a:off x="179388" y="1700213"/>
          <a:ext cx="8675687" cy="3332162"/>
        </p:xfrm>
        <a:graphic>
          <a:graphicData uri="http://schemas.openxmlformats.org/presentationml/2006/ole">
            <mc:AlternateContent xmlns:mc="http://schemas.openxmlformats.org/markup-compatibility/2006">
              <mc:Choice xmlns:v="urn:schemas-microsoft-com:vml" Requires="v">
                <p:oleObj spid="_x0000_s135177" name="Visio" r:id="rId3" imgW="6733032" imgH="2586228" progId="Visio.Drawing.11">
                  <p:embed/>
                </p:oleObj>
              </mc:Choice>
              <mc:Fallback>
                <p:oleObj name="Visio" r:id="rId3" imgW="6733032" imgH="258622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700213"/>
                        <a:ext cx="8675687" cy="33321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6" name="Rectangle 7"/>
          <p:cNvSpPr>
            <a:spLocks noGrp="1" noChangeArrowheads="1"/>
          </p:cNvSpPr>
          <p:nvPr>
            <p:ph type="body" idx="1"/>
          </p:nvPr>
        </p:nvSpPr>
        <p:spPr>
          <a:xfrm>
            <a:off x="457200" y="1076325"/>
            <a:ext cx="8229600" cy="696913"/>
          </a:xfrm>
        </p:spPr>
        <p:txBody>
          <a:bodyPr/>
          <a:lstStyle/>
          <a:p>
            <a:pPr eaLnBrk="1" hangingPunct="1"/>
            <a:r>
              <a:rPr lang="en-US" altLang="zh-CN" smtClean="0"/>
              <a:t>R</a:t>
            </a:r>
            <a:r>
              <a:rPr lang="zh-CN" altLang="en-US" smtClean="0"/>
              <a:t>型指令数据通路：</a:t>
            </a:r>
          </a:p>
        </p:txBody>
      </p:sp>
      <p:sp>
        <p:nvSpPr>
          <p:cNvPr id="18437" name="Rectangle 8"/>
          <p:cNvSpPr>
            <a:spLocks noGrp="1" noChangeArrowheads="1"/>
          </p:cNvSpPr>
          <p:nvPr>
            <p:ph type="title"/>
          </p:nvPr>
        </p:nvSpPr>
        <p:spPr/>
        <p:txBody>
          <a:bodyPr/>
          <a:lstStyle/>
          <a:p>
            <a:pPr eaLnBrk="1" hangingPunct="1"/>
            <a:r>
              <a:rPr lang="zh-CN" altLang="en-US" sz="2800" smtClean="0">
                <a:latin typeface="Arial" panose="020B0604020202020204" pitchFamily="34" charset="0"/>
              </a:rPr>
              <a:t>（</a:t>
            </a:r>
            <a:r>
              <a:rPr lang="en-US" altLang="zh-CN" sz="2800" smtClean="0">
                <a:latin typeface="Arial" panose="020B0604020202020204" pitchFamily="34" charset="0"/>
              </a:rPr>
              <a:t>1</a:t>
            </a:r>
            <a:r>
              <a:rPr lang="zh-CN" altLang="en-US" sz="2800" smtClean="0">
                <a:latin typeface="Arial" panose="020B0604020202020204" pitchFamily="34" charset="0"/>
              </a:rPr>
              <a:t>）</a:t>
            </a:r>
            <a:r>
              <a:rPr lang="en-US" altLang="zh-CN" sz="2800" smtClean="0">
                <a:latin typeface="Arial" panose="020B0604020202020204" pitchFamily="34" charset="0"/>
              </a:rPr>
              <a:t>R</a:t>
            </a:r>
            <a:r>
              <a:rPr lang="zh-CN" altLang="en-US" sz="2800" smtClean="0">
                <a:latin typeface="Arial" panose="020B0604020202020204" pitchFamily="34" charset="0"/>
              </a:rPr>
              <a:t>型指令</a:t>
            </a:r>
          </a:p>
        </p:txBody>
      </p:sp>
      <p:sp>
        <p:nvSpPr>
          <p:cNvPr id="6" name="Rectangle 7"/>
          <p:cNvSpPr txBox="1">
            <a:spLocks noChangeArrowheads="1"/>
          </p:cNvSpPr>
          <p:nvPr/>
        </p:nvSpPr>
        <p:spPr bwMode="auto">
          <a:xfrm>
            <a:off x="395288" y="5373688"/>
            <a:ext cx="8229600"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mn-lt"/>
                <a:ea typeface="+mn-ea"/>
              </a:defRPr>
            </a:lvl2pPr>
            <a:lvl3pPr marL="1143000" indent="-228600" algn="l" rtl="0" fontAlgn="base">
              <a:spcBef>
                <a:spcPct val="20000"/>
              </a:spcBef>
              <a:spcAft>
                <a:spcPct val="0"/>
              </a:spcAft>
              <a:buClr>
                <a:schemeClr val="tx1"/>
              </a:buClr>
              <a:buChar char="•"/>
              <a:defRPr sz="2400">
                <a:solidFill>
                  <a:schemeClr val="tx1"/>
                </a:solidFill>
                <a:latin typeface="+mn-lt"/>
                <a:ea typeface="+mn-ea"/>
              </a:defRPr>
            </a:lvl3pPr>
            <a:lvl4pPr marL="1600200" indent="-228600" algn="l" rtl="0" fontAlgn="base">
              <a:spcBef>
                <a:spcPct val="20000"/>
              </a:spcBef>
              <a:spcAft>
                <a:spcPct val="0"/>
              </a:spcAft>
              <a:buChar char="–"/>
              <a:defRPr sz="2400">
                <a:solidFill>
                  <a:schemeClr val="tx1"/>
                </a:solidFill>
                <a:latin typeface="+mn-lt"/>
                <a:ea typeface="+mn-ea"/>
              </a:defRPr>
            </a:lvl4pPr>
            <a:lvl5pPr marL="2057400" indent="-228600" algn="l" rtl="0" fontAlgn="base">
              <a:spcBef>
                <a:spcPct val="20000"/>
              </a:spcBef>
              <a:spcAft>
                <a:spcPct val="0"/>
              </a:spcAft>
              <a:buChar char="»"/>
              <a:defRPr sz="2400">
                <a:solidFill>
                  <a:schemeClr val="tx1"/>
                </a:solidFill>
                <a:latin typeface="+mn-lt"/>
                <a:ea typeface="+mn-ea"/>
              </a:defRPr>
            </a:lvl5pPr>
            <a:lvl6pPr marL="2514600" indent="-228600" algn="l" rtl="0" fontAlgn="base">
              <a:spcBef>
                <a:spcPct val="20000"/>
              </a:spcBef>
              <a:spcAft>
                <a:spcPct val="0"/>
              </a:spcAft>
              <a:buChar char="»"/>
              <a:defRPr sz="2400">
                <a:solidFill>
                  <a:schemeClr val="tx1"/>
                </a:solidFill>
                <a:latin typeface="+mn-lt"/>
                <a:ea typeface="+mn-ea"/>
              </a:defRPr>
            </a:lvl6pPr>
            <a:lvl7pPr marL="2971800" indent="-228600" algn="l" rtl="0" fontAlgn="base">
              <a:spcBef>
                <a:spcPct val="20000"/>
              </a:spcBef>
              <a:spcAft>
                <a:spcPct val="0"/>
              </a:spcAft>
              <a:buChar char="»"/>
              <a:defRPr sz="2400">
                <a:solidFill>
                  <a:schemeClr val="tx1"/>
                </a:solidFill>
                <a:latin typeface="+mn-lt"/>
                <a:ea typeface="+mn-ea"/>
              </a:defRPr>
            </a:lvl7pPr>
            <a:lvl8pPr marL="3429000" indent="-228600" algn="l" rtl="0" fontAlgn="base">
              <a:spcBef>
                <a:spcPct val="20000"/>
              </a:spcBef>
              <a:spcAft>
                <a:spcPct val="0"/>
              </a:spcAft>
              <a:buChar char="»"/>
              <a:defRPr sz="2400">
                <a:solidFill>
                  <a:schemeClr val="tx1"/>
                </a:solidFill>
                <a:latin typeface="+mn-lt"/>
                <a:ea typeface="+mn-ea"/>
              </a:defRPr>
            </a:lvl8pPr>
            <a:lvl9pPr marL="3886200" indent="-228600" algn="l" rtl="0" fontAlgn="base">
              <a:spcBef>
                <a:spcPct val="20000"/>
              </a:spcBef>
              <a:spcAft>
                <a:spcPct val="0"/>
              </a:spcAft>
              <a:buChar char="»"/>
              <a:defRPr sz="2400">
                <a:solidFill>
                  <a:schemeClr val="tx1"/>
                </a:solidFill>
                <a:latin typeface="+mn-lt"/>
                <a:ea typeface="+mn-ea"/>
              </a:defRPr>
            </a:lvl9pPr>
          </a:lstStyle>
          <a:p>
            <a:pPr eaLnBrk="1" hangingPunct="1">
              <a:buClr>
                <a:srgbClr val="4C59D2"/>
              </a:buClr>
              <a:defRPr/>
            </a:pPr>
            <a:r>
              <a:rPr lang="zh-CN" altLang="en-US" dirty="0" smtClean="0">
                <a:solidFill>
                  <a:srgbClr val="003366"/>
                </a:solidFill>
                <a:latin typeface="Arial" charset="0"/>
              </a:rPr>
              <a:t>功能：（</a:t>
            </a:r>
            <a:r>
              <a:rPr lang="en-US" altLang="zh-CN" dirty="0" err="1" smtClean="0">
                <a:solidFill>
                  <a:srgbClr val="003366"/>
                </a:solidFill>
                <a:latin typeface="Arial" charset="0"/>
              </a:rPr>
              <a:t>rs</a:t>
            </a:r>
            <a:r>
              <a:rPr lang="zh-CN" altLang="en-US" dirty="0" smtClean="0">
                <a:solidFill>
                  <a:srgbClr val="003366"/>
                </a:solidFill>
                <a:latin typeface="Arial" charset="0"/>
              </a:rPr>
              <a:t>）</a:t>
            </a:r>
            <a:r>
              <a:rPr lang="en-US" altLang="zh-CN" dirty="0" smtClean="0">
                <a:solidFill>
                  <a:srgbClr val="FF0000"/>
                </a:solidFill>
                <a:latin typeface="Arial" charset="0"/>
              </a:rPr>
              <a:t>op</a:t>
            </a:r>
            <a:r>
              <a:rPr lang="en-US" altLang="zh-CN" dirty="0" smtClean="0">
                <a:solidFill>
                  <a:srgbClr val="003366"/>
                </a:solidFill>
                <a:latin typeface="Arial" charset="0"/>
              </a:rPr>
              <a:t> </a:t>
            </a:r>
            <a:r>
              <a:rPr lang="zh-CN" altLang="en-US" dirty="0" smtClean="0">
                <a:solidFill>
                  <a:srgbClr val="003366"/>
                </a:solidFill>
                <a:latin typeface="Arial" charset="0"/>
              </a:rPr>
              <a:t>（</a:t>
            </a:r>
            <a:r>
              <a:rPr lang="en-US" altLang="zh-CN" dirty="0" err="1" smtClean="0">
                <a:solidFill>
                  <a:srgbClr val="003366"/>
                </a:solidFill>
                <a:latin typeface="Arial" charset="0"/>
              </a:rPr>
              <a:t>rt</a:t>
            </a:r>
            <a:r>
              <a:rPr lang="zh-CN" altLang="en-US" dirty="0" smtClean="0">
                <a:solidFill>
                  <a:srgbClr val="003366"/>
                </a:solidFill>
                <a:latin typeface="Arial" charset="0"/>
              </a:rPr>
              <a:t>）</a:t>
            </a:r>
            <a:r>
              <a:rPr lang="zh-CN" altLang="en-US" kern="0" dirty="0" smtClean="0">
                <a:solidFill>
                  <a:srgbClr val="003366"/>
                </a:solidFill>
              </a:rPr>
              <a:t> →</a:t>
            </a:r>
            <a:r>
              <a:rPr lang="zh-CN" altLang="en-US" dirty="0" smtClean="0">
                <a:solidFill>
                  <a:srgbClr val="003366"/>
                </a:solidFill>
                <a:latin typeface="Arial" charset="0"/>
              </a:rPr>
              <a:t> </a:t>
            </a:r>
            <a:r>
              <a:rPr lang="en-US" altLang="zh-CN" dirty="0" err="1" smtClean="0">
                <a:solidFill>
                  <a:srgbClr val="003366"/>
                </a:solidFill>
                <a:latin typeface="Arial" charset="0"/>
              </a:rPr>
              <a:t>rd</a:t>
            </a:r>
            <a:r>
              <a:rPr lang="en-US" altLang="zh-CN" dirty="0" smtClean="0">
                <a:solidFill>
                  <a:srgbClr val="003366"/>
                </a:solidFill>
                <a:latin typeface="Arial" charset="0"/>
              </a:rPr>
              <a:t> </a:t>
            </a:r>
          </a:p>
        </p:txBody>
      </p:sp>
    </p:spTree>
    <p:extLst>
      <p:ext uri="{BB962C8B-B14F-4D97-AF65-F5344CB8AC3E}">
        <p14:creationId xmlns:p14="http://schemas.microsoft.com/office/powerpoint/2010/main" val="2375828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35557"/>
                                        </p:tgtEl>
                                        <p:attrNameLst>
                                          <p:attrName>style.visibility</p:attrName>
                                        </p:attrNameLst>
                                      </p:cBhvr>
                                      <p:to>
                                        <p:strVal val="visible"/>
                                      </p:to>
                                    </p:set>
                                    <p:anim to="" calcmode="lin" valueType="num">
                                      <p:cBhvr>
                                        <p:cTn id="7" dur="1" fill="hold"/>
                                        <p:tgtEl>
                                          <p:spTgt spid="53555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75BA9D51-D1E5-4648-990C-C773AC9920A1}"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43</a:t>
            </a:fld>
            <a:endParaRPr lang="en-US" altLang="zh-CN" sz="1000" b="0">
              <a:solidFill>
                <a:srgbClr val="FFFFFF"/>
              </a:solidFill>
              <a:latin typeface="Verdana" panose="020B0604030504040204" pitchFamily="34" charset="0"/>
              <a:ea typeface="宋体" panose="02010600030101010101" pitchFamily="2" charset="-122"/>
            </a:endParaRPr>
          </a:p>
        </p:txBody>
      </p:sp>
      <p:pic>
        <p:nvPicPr>
          <p:cNvPr id="537602" name="Picture 2"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356100" y="58054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4"/>
          <p:cNvSpPr>
            <a:spLocks noGrp="1" noChangeArrowheads="1"/>
          </p:cNvSpPr>
          <p:nvPr>
            <p:ph type="body" idx="1"/>
          </p:nvPr>
        </p:nvSpPr>
        <p:spPr>
          <a:xfrm>
            <a:off x="1258888" y="1076325"/>
            <a:ext cx="6626225" cy="4729163"/>
          </a:xfrm>
        </p:spPr>
        <p:txBody>
          <a:bodyPr/>
          <a:lstStyle/>
          <a:p>
            <a:pPr eaLnBrk="1" hangingPunct="1"/>
            <a:r>
              <a:rPr lang="en-US" altLang="zh-CN" smtClean="0">
                <a:latin typeface="Arial" panose="020B0604020202020204" pitchFamily="34" charset="0"/>
              </a:rPr>
              <a:t>R</a:t>
            </a:r>
            <a:r>
              <a:rPr lang="zh-CN" altLang="en-US" smtClean="0">
                <a:latin typeface="Arial" panose="020B0604020202020204" pitchFamily="34" charset="0"/>
              </a:rPr>
              <a:t>型指令执行过程：</a:t>
            </a:r>
          </a:p>
          <a:p>
            <a:pPr eaLnBrk="1" hangingPunct="1"/>
            <a:r>
              <a:rPr lang="zh-CN" altLang="en-US" smtClean="0">
                <a:solidFill>
                  <a:srgbClr val="0000FF"/>
                </a:solidFill>
                <a:latin typeface="Arial" panose="020B0604020202020204" pitchFamily="34" charset="0"/>
              </a:rPr>
              <a:t>①取指令，</a:t>
            </a:r>
            <a:r>
              <a:rPr lang="en-US" altLang="zh-CN" smtClean="0">
                <a:solidFill>
                  <a:srgbClr val="0000FF"/>
                </a:solidFill>
                <a:latin typeface="Arial" panose="020B0604020202020204" pitchFamily="34" charset="0"/>
              </a:rPr>
              <a:t>PC</a:t>
            </a:r>
            <a:r>
              <a:rPr lang="zh-CN" altLang="en-US" smtClean="0">
                <a:solidFill>
                  <a:srgbClr val="0000FF"/>
                </a:solidFill>
                <a:latin typeface="Arial" panose="020B0604020202020204" pitchFamily="34" charset="0"/>
              </a:rPr>
              <a:t>自增</a:t>
            </a:r>
          </a:p>
          <a:p>
            <a:pPr lvl="1" eaLnBrk="1" hangingPunct="1"/>
            <a:r>
              <a:rPr lang="en-US" altLang="zh-CN" b="1" smtClean="0">
                <a:solidFill>
                  <a:srgbClr val="CC3399"/>
                </a:solidFill>
                <a:latin typeface="Arial" panose="020B0604020202020204" pitchFamily="34" charset="0"/>
              </a:rPr>
              <a:t>Mem[PC]→IR</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PC+4→PC</a:t>
            </a:r>
          </a:p>
          <a:p>
            <a:pPr eaLnBrk="1" hangingPunct="1"/>
            <a:r>
              <a:rPr lang="en-US" altLang="zh-CN" smtClean="0">
                <a:solidFill>
                  <a:srgbClr val="0000FF"/>
                </a:solidFill>
                <a:latin typeface="Arial" panose="020B0604020202020204" pitchFamily="34" charset="0"/>
              </a:rPr>
              <a:t>②</a:t>
            </a:r>
            <a:r>
              <a:rPr lang="zh-CN" altLang="en-US" smtClean="0">
                <a:solidFill>
                  <a:srgbClr val="0000FF"/>
                </a:solidFill>
                <a:latin typeface="Arial" panose="020B0604020202020204" pitchFamily="34" charset="0"/>
              </a:rPr>
              <a:t>读寄存器</a:t>
            </a:r>
          </a:p>
          <a:p>
            <a:pPr lvl="1" eaLnBrk="1" hangingPunct="1"/>
            <a:r>
              <a:rPr lang="en-US" altLang="zh-CN" b="1" smtClean="0">
                <a:solidFill>
                  <a:srgbClr val="CC3399"/>
                </a:solidFill>
                <a:latin typeface="Arial" panose="020B0604020202020204" pitchFamily="34" charset="0"/>
              </a:rPr>
              <a:t>Reg[rs]→A</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Reg[rt]→B</a:t>
            </a:r>
          </a:p>
          <a:p>
            <a:pPr eaLnBrk="1" hangingPunct="1"/>
            <a:r>
              <a:rPr lang="en-US" altLang="zh-CN" smtClean="0">
                <a:solidFill>
                  <a:srgbClr val="0000FF"/>
                </a:solidFill>
                <a:latin typeface="Arial" panose="020B0604020202020204" pitchFamily="34" charset="0"/>
              </a:rPr>
              <a:t>③ALU</a:t>
            </a:r>
            <a:r>
              <a:rPr lang="zh-CN" altLang="en-US" smtClean="0">
                <a:solidFill>
                  <a:srgbClr val="0000FF"/>
                </a:solidFill>
                <a:latin typeface="Arial" panose="020B0604020202020204" pitchFamily="34" charset="0"/>
              </a:rPr>
              <a:t>运算</a:t>
            </a:r>
          </a:p>
          <a:p>
            <a:pPr lvl="1" eaLnBrk="1" hangingPunct="1"/>
            <a:r>
              <a:rPr lang="en-US" altLang="zh-CN" b="1" smtClean="0">
                <a:solidFill>
                  <a:srgbClr val="CC3399"/>
                </a:solidFill>
                <a:latin typeface="Arial" panose="020B0604020202020204" pitchFamily="34" charset="0"/>
              </a:rPr>
              <a:t>A </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op</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B→F</a:t>
            </a:r>
          </a:p>
          <a:p>
            <a:pPr eaLnBrk="1" hangingPunct="1"/>
            <a:r>
              <a:rPr lang="en-US" altLang="zh-CN" smtClean="0">
                <a:solidFill>
                  <a:srgbClr val="0000FF"/>
                </a:solidFill>
                <a:latin typeface="Arial" panose="020B0604020202020204" pitchFamily="34" charset="0"/>
              </a:rPr>
              <a:t>④</a:t>
            </a:r>
            <a:r>
              <a:rPr lang="zh-CN" altLang="en-US" smtClean="0">
                <a:solidFill>
                  <a:srgbClr val="0000FF"/>
                </a:solidFill>
                <a:latin typeface="Arial" panose="020B0604020202020204" pitchFamily="34" charset="0"/>
              </a:rPr>
              <a:t>写结果寄存器</a:t>
            </a:r>
          </a:p>
          <a:p>
            <a:pPr lvl="1" eaLnBrk="1" hangingPunct="1"/>
            <a:r>
              <a:rPr lang="en-US" altLang="zh-CN" b="1" smtClean="0">
                <a:solidFill>
                  <a:srgbClr val="CC3399"/>
                </a:solidFill>
                <a:latin typeface="Arial" panose="020B0604020202020204" pitchFamily="34" charset="0"/>
              </a:rPr>
              <a:t>F→ Reg[rd]</a:t>
            </a:r>
          </a:p>
        </p:txBody>
      </p:sp>
      <p:sp>
        <p:nvSpPr>
          <p:cNvPr id="19461" name="Rectangle 5"/>
          <p:cNvSpPr>
            <a:spLocks noGrp="1" noChangeArrowheads="1"/>
          </p:cNvSpPr>
          <p:nvPr>
            <p:ph type="title"/>
          </p:nvPr>
        </p:nvSpPr>
        <p:spPr/>
        <p:txBody>
          <a:bodyPr/>
          <a:lstStyle/>
          <a:p>
            <a:pPr eaLnBrk="1" hangingPunct="1"/>
            <a:r>
              <a:rPr lang="zh-CN" altLang="en-US" sz="2800" smtClean="0">
                <a:latin typeface="Arial" panose="020B0604020202020204" pitchFamily="34" charset="0"/>
              </a:rPr>
              <a:t>（</a:t>
            </a:r>
            <a:r>
              <a:rPr lang="en-US" altLang="zh-CN" sz="2800" smtClean="0">
                <a:latin typeface="Arial" panose="020B0604020202020204" pitchFamily="34" charset="0"/>
              </a:rPr>
              <a:t>1</a:t>
            </a:r>
            <a:r>
              <a:rPr lang="zh-CN" altLang="en-US" sz="2800" smtClean="0">
                <a:latin typeface="Arial" panose="020B0604020202020204" pitchFamily="34" charset="0"/>
              </a:rPr>
              <a:t>）</a:t>
            </a:r>
            <a:r>
              <a:rPr lang="en-US" altLang="zh-CN" sz="2800" smtClean="0">
                <a:latin typeface="Arial" panose="020B0604020202020204" pitchFamily="34" charset="0"/>
              </a:rPr>
              <a:t>R</a:t>
            </a:r>
            <a:r>
              <a:rPr lang="zh-CN" altLang="en-US" sz="2800" smtClean="0">
                <a:latin typeface="Arial" panose="020B0604020202020204" pitchFamily="34" charset="0"/>
              </a:rPr>
              <a:t>型指令</a:t>
            </a:r>
          </a:p>
        </p:txBody>
      </p:sp>
    </p:spTree>
    <p:extLst>
      <p:ext uri="{BB962C8B-B14F-4D97-AF65-F5344CB8AC3E}">
        <p14:creationId xmlns:p14="http://schemas.microsoft.com/office/powerpoint/2010/main" val="1792026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537602"/>
                                        </p:tgtEl>
                                        <p:attrNameLst>
                                          <p:attrName>style.visibility</p:attrName>
                                        </p:attrNameLst>
                                      </p:cBhvr>
                                      <p:to>
                                        <p:strVal val="visible"/>
                                      </p:to>
                                    </p:set>
                                    <p:anim to="" calcmode="lin" valueType="num">
                                      <p:cBhvr>
                                        <p:cTn id="7" dur="1" fill="hold"/>
                                        <p:tgtEl>
                                          <p:spTgt spid="53760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2595712F-35F9-41E0-B2BC-94FE764AC1A9}"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44</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20483" name="Rectangle 3"/>
          <p:cNvSpPr>
            <a:spLocks noGrp="1" noChangeArrowheads="1"/>
          </p:cNvSpPr>
          <p:nvPr>
            <p:ph type="body" idx="1"/>
          </p:nvPr>
        </p:nvSpPr>
        <p:spPr>
          <a:xfrm>
            <a:off x="457200" y="1076325"/>
            <a:ext cx="8229600" cy="696913"/>
          </a:xfrm>
        </p:spPr>
        <p:txBody>
          <a:bodyPr/>
          <a:lstStyle/>
          <a:p>
            <a:pPr eaLnBrk="1" hangingPunct="1"/>
            <a:r>
              <a:rPr lang="zh-CN" altLang="en-US" smtClean="0"/>
              <a:t>取数指令</a:t>
            </a:r>
            <a:r>
              <a:rPr lang="en-US" altLang="zh-CN" smtClean="0"/>
              <a:t>lw</a:t>
            </a:r>
            <a:r>
              <a:rPr lang="zh-CN" altLang="en-US" smtClean="0"/>
              <a:t>数据通路：</a:t>
            </a:r>
          </a:p>
        </p:txBody>
      </p:sp>
      <p:sp>
        <p:nvSpPr>
          <p:cNvPr id="20484" name="Rectangle 4"/>
          <p:cNvSpPr>
            <a:spLocks noGrp="1" noChangeArrowheads="1"/>
          </p:cNvSpPr>
          <p:nvPr>
            <p:ph type="title"/>
          </p:nvPr>
        </p:nvSpPr>
        <p:spPr/>
        <p:txBody>
          <a:bodyPr/>
          <a:lstStyle/>
          <a:p>
            <a:pPr eaLnBrk="1" hangingPunct="1"/>
            <a:r>
              <a:rPr lang="zh-CN" altLang="en-US" sz="2800" smtClean="0">
                <a:latin typeface="Arial" panose="020B0604020202020204" pitchFamily="34" charset="0"/>
              </a:rPr>
              <a:t>（</a:t>
            </a:r>
            <a:r>
              <a:rPr lang="en-US" altLang="zh-CN" sz="2800" smtClean="0">
                <a:latin typeface="Arial" panose="020B0604020202020204" pitchFamily="34" charset="0"/>
              </a:rPr>
              <a:t>2</a:t>
            </a:r>
            <a:r>
              <a:rPr lang="zh-CN" altLang="en-US" sz="2800" smtClean="0">
                <a:latin typeface="Arial" panose="020B0604020202020204" pitchFamily="34" charset="0"/>
              </a:rPr>
              <a:t>）</a:t>
            </a:r>
            <a:r>
              <a:rPr lang="en-US" altLang="zh-CN" sz="2800" smtClean="0">
                <a:latin typeface="Arial" panose="020B0604020202020204" pitchFamily="34" charset="0"/>
              </a:rPr>
              <a:t>I</a:t>
            </a:r>
            <a:r>
              <a:rPr lang="zh-CN" altLang="en-US" sz="2800" smtClean="0">
                <a:latin typeface="Arial" panose="020B0604020202020204" pitchFamily="34" charset="0"/>
              </a:rPr>
              <a:t>型访存指令</a:t>
            </a:r>
          </a:p>
        </p:txBody>
      </p:sp>
      <p:graphicFrame>
        <p:nvGraphicFramePr>
          <p:cNvPr id="538630" name="Object 6"/>
          <p:cNvGraphicFramePr>
            <a:graphicFrameLocks noChangeAspect="1"/>
          </p:cNvGraphicFramePr>
          <p:nvPr/>
        </p:nvGraphicFramePr>
        <p:xfrm>
          <a:off x="179388" y="1773238"/>
          <a:ext cx="8569325" cy="3298825"/>
        </p:xfrm>
        <a:graphic>
          <a:graphicData uri="http://schemas.openxmlformats.org/presentationml/2006/ole">
            <mc:AlternateContent xmlns:mc="http://schemas.openxmlformats.org/markup-compatibility/2006">
              <mc:Choice xmlns:v="urn:schemas-microsoft-com:vml" Requires="v">
                <p:oleObj spid="_x0000_s136201" name="Visio" r:id="rId3" imgW="6733032" imgH="2592324" progId="Visio.Drawing.11">
                  <p:embed/>
                </p:oleObj>
              </mc:Choice>
              <mc:Fallback>
                <p:oleObj name="Visio" r:id="rId3" imgW="6733032" imgH="259232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773238"/>
                        <a:ext cx="8569325" cy="32988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3"/>
          <p:cNvSpPr txBox="1">
            <a:spLocks noChangeArrowheads="1"/>
          </p:cNvSpPr>
          <p:nvPr/>
        </p:nvSpPr>
        <p:spPr bwMode="auto">
          <a:xfrm>
            <a:off x="323850" y="5373688"/>
            <a:ext cx="8229600"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mn-lt"/>
                <a:ea typeface="+mn-ea"/>
              </a:defRPr>
            </a:lvl2pPr>
            <a:lvl3pPr marL="1143000" indent="-228600" algn="l" rtl="0" fontAlgn="base">
              <a:spcBef>
                <a:spcPct val="20000"/>
              </a:spcBef>
              <a:spcAft>
                <a:spcPct val="0"/>
              </a:spcAft>
              <a:buClr>
                <a:schemeClr val="tx1"/>
              </a:buClr>
              <a:buChar char="•"/>
              <a:defRPr sz="2400">
                <a:solidFill>
                  <a:schemeClr val="tx1"/>
                </a:solidFill>
                <a:latin typeface="+mn-lt"/>
                <a:ea typeface="+mn-ea"/>
              </a:defRPr>
            </a:lvl3pPr>
            <a:lvl4pPr marL="1600200" indent="-228600" algn="l" rtl="0" fontAlgn="base">
              <a:spcBef>
                <a:spcPct val="20000"/>
              </a:spcBef>
              <a:spcAft>
                <a:spcPct val="0"/>
              </a:spcAft>
              <a:buChar char="–"/>
              <a:defRPr sz="2400">
                <a:solidFill>
                  <a:schemeClr val="tx1"/>
                </a:solidFill>
                <a:latin typeface="+mn-lt"/>
                <a:ea typeface="+mn-ea"/>
              </a:defRPr>
            </a:lvl4pPr>
            <a:lvl5pPr marL="2057400" indent="-228600" algn="l" rtl="0" fontAlgn="base">
              <a:spcBef>
                <a:spcPct val="20000"/>
              </a:spcBef>
              <a:spcAft>
                <a:spcPct val="0"/>
              </a:spcAft>
              <a:buChar char="»"/>
              <a:defRPr sz="2400">
                <a:solidFill>
                  <a:schemeClr val="tx1"/>
                </a:solidFill>
                <a:latin typeface="+mn-lt"/>
                <a:ea typeface="+mn-ea"/>
              </a:defRPr>
            </a:lvl5pPr>
            <a:lvl6pPr marL="2514600" indent="-228600" algn="l" rtl="0" fontAlgn="base">
              <a:spcBef>
                <a:spcPct val="20000"/>
              </a:spcBef>
              <a:spcAft>
                <a:spcPct val="0"/>
              </a:spcAft>
              <a:buChar char="»"/>
              <a:defRPr sz="2400">
                <a:solidFill>
                  <a:schemeClr val="tx1"/>
                </a:solidFill>
                <a:latin typeface="+mn-lt"/>
                <a:ea typeface="+mn-ea"/>
              </a:defRPr>
            </a:lvl6pPr>
            <a:lvl7pPr marL="2971800" indent="-228600" algn="l" rtl="0" fontAlgn="base">
              <a:spcBef>
                <a:spcPct val="20000"/>
              </a:spcBef>
              <a:spcAft>
                <a:spcPct val="0"/>
              </a:spcAft>
              <a:buChar char="»"/>
              <a:defRPr sz="2400">
                <a:solidFill>
                  <a:schemeClr val="tx1"/>
                </a:solidFill>
                <a:latin typeface="+mn-lt"/>
                <a:ea typeface="+mn-ea"/>
              </a:defRPr>
            </a:lvl7pPr>
            <a:lvl8pPr marL="3429000" indent="-228600" algn="l" rtl="0" fontAlgn="base">
              <a:spcBef>
                <a:spcPct val="20000"/>
              </a:spcBef>
              <a:spcAft>
                <a:spcPct val="0"/>
              </a:spcAft>
              <a:buChar char="»"/>
              <a:defRPr sz="2400">
                <a:solidFill>
                  <a:schemeClr val="tx1"/>
                </a:solidFill>
                <a:latin typeface="+mn-lt"/>
                <a:ea typeface="+mn-ea"/>
              </a:defRPr>
            </a:lvl8pPr>
            <a:lvl9pPr marL="3886200" indent="-228600" algn="l" rtl="0" fontAlgn="base">
              <a:spcBef>
                <a:spcPct val="20000"/>
              </a:spcBef>
              <a:spcAft>
                <a:spcPct val="0"/>
              </a:spcAft>
              <a:buChar char="»"/>
              <a:defRPr sz="2400">
                <a:solidFill>
                  <a:schemeClr val="tx1"/>
                </a:solidFill>
                <a:latin typeface="+mn-lt"/>
                <a:ea typeface="+mn-ea"/>
              </a:defRPr>
            </a:lvl9pPr>
          </a:lstStyle>
          <a:p>
            <a:pPr eaLnBrk="1" hangingPunct="1">
              <a:buClr>
                <a:srgbClr val="4C59D2"/>
              </a:buClr>
              <a:defRPr/>
            </a:pPr>
            <a:r>
              <a:rPr lang="en-US" altLang="zh-CN" kern="0" dirty="0" err="1" smtClean="0">
                <a:solidFill>
                  <a:srgbClr val="003366"/>
                </a:solidFill>
              </a:rPr>
              <a:t>Lw</a:t>
            </a:r>
            <a:r>
              <a:rPr lang="zh-CN" altLang="en-US" kern="0" dirty="0" smtClean="0">
                <a:solidFill>
                  <a:srgbClr val="003366"/>
                </a:solidFill>
              </a:rPr>
              <a:t>功能：</a:t>
            </a:r>
            <a:r>
              <a:rPr lang="en-US" altLang="zh-CN" kern="0" dirty="0" smtClean="0">
                <a:solidFill>
                  <a:srgbClr val="003366"/>
                </a:solidFill>
              </a:rPr>
              <a:t>Mem[ (</a:t>
            </a:r>
            <a:r>
              <a:rPr lang="en-US" altLang="zh-CN" kern="0" dirty="0" err="1" smtClean="0">
                <a:solidFill>
                  <a:srgbClr val="003366"/>
                </a:solidFill>
              </a:rPr>
              <a:t>rs</a:t>
            </a:r>
            <a:r>
              <a:rPr lang="en-US" altLang="zh-CN" kern="0" dirty="0" smtClean="0">
                <a:solidFill>
                  <a:srgbClr val="003366"/>
                </a:solidFill>
              </a:rPr>
              <a:t>)+offset ] </a:t>
            </a:r>
            <a:r>
              <a:rPr lang="zh-CN" altLang="en-US" kern="0" dirty="0" smtClean="0">
                <a:solidFill>
                  <a:srgbClr val="003366"/>
                </a:solidFill>
              </a:rPr>
              <a:t>→ </a:t>
            </a:r>
            <a:r>
              <a:rPr lang="en-US" altLang="zh-CN" kern="0" dirty="0" err="1" smtClean="0">
                <a:solidFill>
                  <a:srgbClr val="003366"/>
                </a:solidFill>
              </a:rPr>
              <a:t>rt</a:t>
            </a:r>
            <a:endParaRPr lang="zh-CN" altLang="en-US" kern="0" dirty="0" smtClean="0">
              <a:solidFill>
                <a:srgbClr val="003366"/>
              </a:solidFill>
            </a:endParaRPr>
          </a:p>
        </p:txBody>
      </p:sp>
    </p:spTree>
    <p:extLst>
      <p:ext uri="{BB962C8B-B14F-4D97-AF65-F5344CB8AC3E}">
        <p14:creationId xmlns:p14="http://schemas.microsoft.com/office/powerpoint/2010/main" val="3108745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38630"/>
                                        </p:tgtEl>
                                        <p:attrNameLst>
                                          <p:attrName>style.visibility</p:attrName>
                                        </p:attrNameLst>
                                      </p:cBhvr>
                                      <p:to>
                                        <p:strVal val="visible"/>
                                      </p:to>
                                    </p:set>
                                    <p:anim to="" calcmode="lin" valueType="num">
                                      <p:cBhvr>
                                        <p:cTn id="7" dur="1" fill="hold"/>
                                        <p:tgtEl>
                                          <p:spTgt spid="53863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CC9113D9-8C7D-4CE7-AEFF-B1A9E50FEB25}"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45</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21507" name="Rectangle 3"/>
          <p:cNvSpPr>
            <a:spLocks noGrp="1" noChangeArrowheads="1"/>
          </p:cNvSpPr>
          <p:nvPr>
            <p:ph type="body" idx="1"/>
          </p:nvPr>
        </p:nvSpPr>
        <p:spPr>
          <a:xfrm>
            <a:off x="1258888" y="1076325"/>
            <a:ext cx="6626225" cy="5376863"/>
          </a:xfrm>
        </p:spPr>
        <p:txBody>
          <a:bodyPr/>
          <a:lstStyle/>
          <a:p>
            <a:pPr eaLnBrk="1" hangingPunct="1"/>
            <a:r>
              <a:rPr lang="zh-CN" altLang="en-US" smtClean="0">
                <a:latin typeface="Arial" panose="020B0604020202020204" pitchFamily="34" charset="0"/>
              </a:rPr>
              <a:t>取数指令</a:t>
            </a:r>
            <a:r>
              <a:rPr lang="en-US" altLang="zh-CN" smtClean="0">
                <a:latin typeface="Arial" panose="020B0604020202020204" pitchFamily="34" charset="0"/>
              </a:rPr>
              <a:t>lw</a:t>
            </a:r>
            <a:r>
              <a:rPr lang="zh-CN" altLang="en-US" smtClean="0">
                <a:latin typeface="Arial" panose="020B0604020202020204" pitchFamily="34" charset="0"/>
              </a:rPr>
              <a:t>执行过程：</a:t>
            </a:r>
          </a:p>
          <a:p>
            <a:pPr eaLnBrk="1" hangingPunct="1"/>
            <a:r>
              <a:rPr lang="zh-CN" altLang="en-US" smtClean="0">
                <a:solidFill>
                  <a:srgbClr val="0000FF"/>
                </a:solidFill>
                <a:latin typeface="Arial" panose="020B0604020202020204" pitchFamily="34" charset="0"/>
              </a:rPr>
              <a:t>①取指令，</a:t>
            </a:r>
            <a:r>
              <a:rPr lang="en-US" altLang="zh-CN" smtClean="0">
                <a:solidFill>
                  <a:srgbClr val="0000FF"/>
                </a:solidFill>
                <a:latin typeface="Arial" panose="020B0604020202020204" pitchFamily="34" charset="0"/>
              </a:rPr>
              <a:t>PC</a:t>
            </a:r>
            <a:r>
              <a:rPr lang="zh-CN" altLang="en-US" smtClean="0">
                <a:solidFill>
                  <a:srgbClr val="0000FF"/>
                </a:solidFill>
                <a:latin typeface="Arial" panose="020B0604020202020204" pitchFamily="34" charset="0"/>
              </a:rPr>
              <a:t>自增</a:t>
            </a:r>
          </a:p>
          <a:p>
            <a:pPr lvl="1" eaLnBrk="1" hangingPunct="1"/>
            <a:r>
              <a:rPr lang="en-US" altLang="zh-CN" b="1" smtClean="0">
                <a:solidFill>
                  <a:srgbClr val="CC3399"/>
                </a:solidFill>
                <a:latin typeface="Arial" panose="020B0604020202020204" pitchFamily="34" charset="0"/>
              </a:rPr>
              <a:t>Mem[PC]→IR</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PC+4→PC</a:t>
            </a:r>
          </a:p>
          <a:p>
            <a:pPr eaLnBrk="1" hangingPunct="1"/>
            <a:r>
              <a:rPr lang="en-US" altLang="zh-CN" smtClean="0">
                <a:solidFill>
                  <a:srgbClr val="0000FF"/>
                </a:solidFill>
                <a:latin typeface="Arial" panose="020B0604020202020204" pitchFamily="34" charset="0"/>
              </a:rPr>
              <a:t>②</a:t>
            </a:r>
            <a:r>
              <a:rPr lang="zh-CN" altLang="en-US" smtClean="0">
                <a:solidFill>
                  <a:srgbClr val="0000FF"/>
                </a:solidFill>
                <a:latin typeface="Arial" panose="020B0604020202020204" pitchFamily="34" charset="0"/>
              </a:rPr>
              <a:t>读寄存器</a:t>
            </a:r>
          </a:p>
          <a:p>
            <a:pPr lvl="1" eaLnBrk="1" hangingPunct="1"/>
            <a:r>
              <a:rPr lang="en-US" altLang="zh-CN" b="1" smtClean="0">
                <a:solidFill>
                  <a:srgbClr val="CC3399"/>
                </a:solidFill>
                <a:latin typeface="Arial" panose="020B0604020202020204" pitchFamily="34" charset="0"/>
              </a:rPr>
              <a:t>Reg[rs]→A</a:t>
            </a:r>
            <a:r>
              <a:rPr lang="zh-CN" altLang="en-US" b="1" smtClean="0">
                <a:solidFill>
                  <a:srgbClr val="CC3399"/>
                </a:solidFill>
                <a:latin typeface="Arial" panose="020B0604020202020204" pitchFamily="34" charset="0"/>
              </a:rPr>
              <a:t>，</a:t>
            </a:r>
            <a:r>
              <a:rPr lang="en-US" altLang="zh-CN" b="1" smtClean="0">
                <a:solidFill>
                  <a:srgbClr val="00CC66"/>
                </a:solidFill>
                <a:latin typeface="Arial" panose="020B0604020202020204" pitchFamily="34" charset="0"/>
              </a:rPr>
              <a:t>Reg[rt]→B</a:t>
            </a:r>
          </a:p>
          <a:p>
            <a:pPr eaLnBrk="1" hangingPunct="1"/>
            <a:r>
              <a:rPr lang="en-US" altLang="zh-CN" smtClean="0">
                <a:solidFill>
                  <a:srgbClr val="0000FF"/>
                </a:solidFill>
                <a:latin typeface="Arial" panose="020B0604020202020204" pitchFamily="34" charset="0"/>
              </a:rPr>
              <a:t>③</a:t>
            </a:r>
            <a:r>
              <a:rPr lang="zh-CN" altLang="en-US" smtClean="0">
                <a:solidFill>
                  <a:srgbClr val="0000FF"/>
                </a:solidFill>
                <a:latin typeface="Arial" panose="020B0604020202020204" pitchFamily="34" charset="0"/>
              </a:rPr>
              <a:t>计算有效地址</a:t>
            </a:r>
            <a:r>
              <a:rPr lang="en-US" altLang="zh-CN" smtClean="0">
                <a:solidFill>
                  <a:srgbClr val="0000FF"/>
                </a:solidFill>
                <a:latin typeface="Arial" panose="020B0604020202020204" pitchFamily="34" charset="0"/>
              </a:rPr>
              <a:t>EA</a:t>
            </a:r>
          </a:p>
          <a:p>
            <a:pPr lvl="1" eaLnBrk="1" hangingPunct="1"/>
            <a:r>
              <a:rPr lang="en-US" altLang="zh-CN" b="1" smtClean="0">
                <a:solidFill>
                  <a:srgbClr val="CC3399"/>
                </a:solidFill>
                <a:latin typeface="Arial" panose="020B0604020202020204" pitchFamily="34" charset="0"/>
              </a:rPr>
              <a:t>A +  offset →F</a:t>
            </a:r>
          </a:p>
          <a:p>
            <a:pPr eaLnBrk="1" hangingPunct="1"/>
            <a:r>
              <a:rPr lang="en-US" altLang="zh-CN" smtClean="0">
                <a:solidFill>
                  <a:srgbClr val="0000FF"/>
                </a:solidFill>
                <a:latin typeface="Arial" panose="020B0604020202020204" pitchFamily="34" charset="0"/>
              </a:rPr>
              <a:t>④</a:t>
            </a:r>
            <a:r>
              <a:rPr lang="zh-CN" altLang="en-US" smtClean="0">
                <a:solidFill>
                  <a:srgbClr val="0000FF"/>
                </a:solidFill>
                <a:latin typeface="Arial" panose="020B0604020202020204" pitchFamily="34" charset="0"/>
              </a:rPr>
              <a:t>读存储器</a:t>
            </a:r>
          </a:p>
          <a:p>
            <a:pPr lvl="1" eaLnBrk="1" hangingPunct="1"/>
            <a:r>
              <a:rPr lang="en-US" altLang="zh-CN" b="1" smtClean="0">
                <a:solidFill>
                  <a:srgbClr val="CC3399"/>
                </a:solidFill>
                <a:latin typeface="Arial" panose="020B0604020202020204" pitchFamily="34" charset="0"/>
              </a:rPr>
              <a:t>Mem[F]→MDR</a:t>
            </a:r>
          </a:p>
          <a:p>
            <a:pPr eaLnBrk="1" hangingPunct="1"/>
            <a:r>
              <a:rPr lang="en-US" altLang="zh-CN" smtClean="0">
                <a:solidFill>
                  <a:srgbClr val="0000FF"/>
                </a:solidFill>
                <a:latin typeface="Arial" panose="020B0604020202020204" pitchFamily="34" charset="0"/>
              </a:rPr>
              <a:t>⑤</a:t>
            </a:r>
            <a:r>
              <a:rPr lang="zh-CN" altLang="en-US" smtClean="0">
                <a:solidFill>
                  <a:srgbClr val="0000FF"/>
                </a:solidFill>
                <a:latin typeface="Arial" panose="020B0604020202020204" pitchFamily="34" charset="0"/>
              </a:rPr>
              <a:t>写结果寄存器</a:t>
            </a:r>
          </a:p>
          <a:p>
            <a:pPr lvl="1" eaLnBrk="1" hangingPunct="1"/>
            <a:r>
              <a:rPr lang="en-US" altLang="zh-CN" b="1" smtClean="0">
                <a:solidFill>
                  <a:srgbClr val="CC3399"/>
                </a:solidFill>
                <a:latin typeface="Arial" panose="020B0604020202020204" pitchFamily="34" charset="0"/>
              </a:rPr>
              <a:t>MDR→ Reg[rt]</a:t>
            </a:r>
          </a:p>
        </p:txBody>
      </p:sp>
      <p:sp>
        <p:nvSpPr>
          <p:cNvPr id="21508" name="Rectangle 4"/>
          <p:cNvSpPr>
            <a:spLocks noGrp="1" noChangeArrowheads="1"/>
          </p:cNvSpPr>
          <p:nvPr>
            <p:ph type="title"/>
          </p:nvPr>
        </p:nvSpPr>
        <p:spPr/>
        <p:txBody>
          <a:bodyPr/>
          <a:lstStyle/>
          <a:p>
            <a:pPr eaLnBrk="1" hangingPunct="1"/>
            <a:r>
              <a:rPr lang="zh-CN" altLang="en-US" sz="2800" smtClean="0">
                <a:latin typeface="Arial" panose="020B0604020202020204" pitchFamily="34" charset="0"/>
              </a:rPr>
              <a:t>（</a:t>
            </a:r>
            <a:r>
              <a:rPr lang="en-US" altLang="zh-CN" sz="2800" smtClean="0">
                <a:latin typeface="Arial" panose="020B0604020202020204" pitchFamily="34" charset="0"/>
              </a:rPr>
              <a:t>2</a:t>
            </a:r>
            <a:r>
              <a:rPr lang="zh-CN" altLang="en-US" sz="2800" smtClean="0">
                <a:latin typeface="Arial" panose="020B0604020202020204" pitchFamily="34" charset="0"/>
              </a:rPr>
              <a:t>）</a:t>
            </a:r>
            <a:r>
              <a:rPr lang="en-US" altLang="zh-CN" sz="2800" smtClean="0">
                <a:latin typeface="Arial" panose="020B0604020202020204" pitchFamily="34" charset="0"/>
              </a:rPr>
              <a:t>I</a:t>
            </a:r>
            <a:r>
              <a:rPr lang="zh-CN" altLang="en-US" sz="2800" smtClean="0">
                <a:latin typeface="Arial" panose="020B0604020202020204" pitchFamily="34" charset="0"/>
              </a:rPr>
              <a:t>型访存指令</a:t>
            </a:r>
          </a:p>
        </p:txBody>
      </p:sp>
      <p:sp>
        <p:nvSpPr>
          <p:cNvPr id="539653" name="AutoShape 5"/>
          <p:cNvSpPr>
            <a:spLocks noChangeArrowheads="1"/>
          </p:cNvSpPr>
          <p:nvPr/>
        </p:nvSpPr>
        <p:spPr bwMode="auto">
          <a:xfrm>
            <a:off x="5724525" y="2133600"/>
            <a:ext cx="2232025" cy="790575"/>
          </a:xfrm>
          <a:prstGeom prst="cloudCallout">
            <a:avLst>
              <a:gd name="adj1" fmla="val -74824"/>
              <a:gd name="adj2" fmla="val 88755"/>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2400">
                <a:solidFill>
                  <a:srgbClr val="FF0000"/>
                </a:solidFill>
                <a:latin typeface="Arial" panose="020B0604020202020204" pitchFamily="34" charset="0"/>
              </a:rPr>
              <a:t>无关操作</a:t>
            </a:r>
          </a:p>
        </p:txBody>
      </p:sp>
    </p:spTree>
    <p:extLst>
      <p:ext uri="{BB962C8B-B14F-4D97-AF65-F5344CB8AC3E}">
        <p14:creationId xmlns:p14="http://schemas.microsoft.com/office/powerpoint/2010/main" val="872340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39653"/>
                                        </p:tgtEl>
                                        <p:attrNameLst>
                                          <p:attrName>style.visibility</p:attrName>
                                        </p:attrNameLst>
                                      </p:cBhvr>
                                      <p:to>
                                        <p:strVal val="visible"/>
                                      </p:to>
                                    </p:set>
                                    <p:anim to="" calcmode="lin" valueType="num">
                                      <p:cBhvr>
                                        <p:cTn id="7" dur="1" fill="hold"/>
                                        <p:tgtEl>
                                          <p:spTgt spid="5396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4327EAEB-4E82-4938-962D-2A8E506B9A61}"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46</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22531" name="Rectangle 2"/>
          <p:cNvSpPr>
            <a:spLocks noGrp="1" noChangeArrowheads="1"/>
          </p:cNvSpPr>
          <p:nvPr>
            <p:ph type="body" idx="1"/>
          </p:nvPr>
        </p:nvSpPr>
        <p:spPr>
          <a:xfrm>
            <a:off x="457200" y="1076325"/>
            <a:ext cx="8229600" cy="696913"/>
          </a:xfrm>
        </p:spPr>
        <p:txBody>
          <a:bodyPr/>
          <a:lstStyle/>
          <a:p>
            <a:pPr eaLnBrk="1" hangingPunct="1"/>
            <a:r>
              <a:rPr lang="zh-CN" altLang="en-US" smtClean="0"/>
              <a:t>存数指令</a:t>
            </a:r>
            <a:r>
              <a:rPr lang="en-US" altLang="zh-CN" smtClean="0"/>
              <a:t>sw</a:t>
            </a:r>
            <a:r>
              <a:rPr lang="zh-CN" altLang="en-US" smtClean="0"/>
              <a:t>数据通路：</a:t>
            </a:r>
          </a:p>
        </p:txBody>
      </p:sp>
      <p:sp>
        <p:nvSpPr>
          <p:cNvPr id="22532" name="Rectangle 3"/>
          <p:cNvSpPr>
            <a:spLocks noGrp="1" noChangeArrowheads="1"/>
          </p:cNvSpPr>
          <p:nvPr>
            <p:ph type="title"/>
          </p:nvPr>
        </p:nvSpPr>
        <p:spPr/>
        <p:txBody>
          <a:bodyPr/>
          <a:lstStyle/>
          <a:p>
            <a:pPr eaLnBrk="1" hangingPunct="1"/>
            <a:r>
              <a:rPr lang="zh-CN" altLang="en-US" sz="2800" smtClean="0">
                <a:latin typeface="Arial" panose="020B0604020202020204" pitchFamily="34" charset="0"/>
              </a:rPr>
              <a:t>（</a:t>
            </a:r>
            <a:r>
              <a:rPr lang="en-US" altLang="zh-CN" sz="2800" smtClean="0">
                <a:latin typeface="Arial" panose="020B0604020202020204" pitchFamily="34" charset="0"/>
              </a:rPr>
              <a:t>2</a:t>
            </a:r>
            <a:r>
              <a:rPr lang="zh-CN" altLang="en-US" sz="2800" smtClean="0">
                <a:latin typeface="Arial" panose="020B0604020202020204" pitchFamily="34" charset="0"/>
              </a:rPr>
              <a:t>）</a:t>
            </a:r>
            <a:r>
              <a:rPr lang="en-US" altLang="zh-CN" sz="2800" smtClean="0">
                <a:latin typeface="Arial" panose="020B0604020202020204" pitchFamily="34" charset="0"/>
              </a:rPr>
              <a:t>I</a:t>
            </a:r>
            <a:r>
              <a:rPr lang="zh-CN" altLang="en-US" sz="2800" smtClean="0">
                <a:latin typeface="Arial" panose="020B0604020202020204" pitchFamily="34" charset="0"/>
              </a:rPr>
              <a:t>型访存指令</a:t>
            </a:r>
          </a:p>
        </p:txBody>
      </p:sp>
      <p:graphicFrame>
        <p:nvGraphicFramePr>
          <p:cNvPr id="540677" name="Object 5"/>
          <p:cNvGraphicFramePr>
            <a:graphicFrameLocks noChangeAspect="1"/>
          </p:cNvGraphicFramePr>
          <p:nvPr/>
        </p:nvGraphicFramePr>
        <p:xfrm>
          <a:off x="250825" y="1700213"/>
          <a:ext cx="8642350" cy="3327400"/>
        </p:xfrm>
        <a:graphic>
          <a:graphicData uri="http://schemas.openxmlformats.org/presentationml/2006/ole">
            <mc:AlternateContent xmlns:mc="http://schemas.openxmlformats.org/markup-compatibility/2006">
              <mc:Choice xmlns:v="urn:schemas-microsoft-com:vml" Requires="v">
                <p:oleObj spid="_x0000_s137225" name="Visio" r:id="rId3" imgW="6733032" imgH="2592324" progId="Visio.Drawing.11">
                  <p:embed/>
                </p:oleObj>
              </mc:Choice>
              <mc:Fallback>
                <p:oleObj name="Visio" r:id="rId3" imgW="6733032" imgH="259232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700213"/>
                        <a:ext cx="8642350" cy="3327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3"/>
          <p:cNvSpPr txBox="1">
            <a:spLocks noChangeArrowheads="1"/>
          </p:cNvSpPr>
          <p:nvPr/>
        </p:nvSpPr>
        <p:spPr bwMode="auto">
          <a:xfrm>
            <a:off x="323850" y="5373688"/>
            <a:ext cx="8229600"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mn-lt"/>
                <a:ea typeface="+mn-ea"/>
              </a:defRPr>
            </a:lvl2pPr>
            <a:lvl3pPr marL="1143000" indent="-228600" algn="l" rtl="0" fontAlgn="base">
              <a:spcBef>
                <a:spcPct val="20000"/>
              </a:spcBef>
              <a:spcAft>
                <a:spcPct val="0"/>
              </a:spcAft>
              <a:buClr>
                <a:schemeClr val="tx1"/>
              </a:buClr>
              <a:buChar char="•"/>
              <a:defRPr sz="2400">
                <a:solidFill>
                  <a:schemeClr val="tx1"/>
                </a:solidFill>
                <a:latin typeface="+mn-lt"/>
                <a:ea typeface="+mn-ea"/>
              </a:defRPr>
            </a:lvl3pPr>
            <a:lvl4pPr marL="1600200" indent="-228600" algn="l" rtl="0" fontAlgn="base">
              <a:spcBef>
                <a:spcPct val="20000"/>
              </a:spcBef>
              <a:spcAft>
                <a:spcPct val="0"/>
              </a:spcAft>
              <a:buChar char="–"/>
              <a:defRPr sz="2400">
                <a:solidFill>
                  <a:schemeClr val="tx1"/>
                </a:solidFill>
                <a:latin typeface="+mn-lt"/>
                <a:ea typeface="+mn-ea"/>
              </a:defRPr>
            </a:lvl4pPr>
            <a:lvl5pPr marL="2057400" indent="-228600" algn="l" rtl="0" fontAlgn="base">
              <a:spcBef>
                <a:spcPct val="20000"/>
              </a:spcBef>
              <a:spcAft>
                <a:spcPct val="0"/>
              </a:spcAft>
              <a:buChar char="»"/>
              <a:defRPr sz="2400">
                <a:solidFill>
                  <a:schemeClr val="tx1"/>
                </a:solidFill>
                <a:latin typeface="+mn-lt"/>
                <a:ea typeface="+mn-ea"/>
              </a:defRPr>
            </a:lvl5pPr>
            <a:lvl6pPr marL="2514600" indent="-228600" algn="l" rtl="0" fontAlgn="base">
              <a:spcBef>
                <a:spcPct val="20000"/>
              </a:spcBef>
              <a:spcAft>
                <a:spcPct val="0"/>
              </a:spcAft>
              <a:buChar char="»"/>
              <a:defRPr sz="2400">
                <a:solidFill>
                  <a:schemeClr val="tx1"/>
                </a:solidFill>
                <a:latin typeface="+mn-lt"/>
                <a:ea typeface="+mn-ea"/>
              </a:defRPr>
            </a:lvl6pPr>
            <a:lvl7pPr marL="2971800" indent="-228600" algn="l" rtl="0" fontAlgn="base">
              <a:spcBef>
                <a:spcPct val="20000"/>
              </a:spcBef>
              <a:spcAft>
                <a:spcPct val="0"/>
              </a:spcAft>
              <a:buChar char="»"/>
              <a:defRPr sz="2400">
                <a:solidFill>
                  <a:schemeClr val="tx1"/>
                </a:solidFill>
                <a:latin typeface="+mn-lt"/>
                <a:ea typeface="+mn-ea"/>
              </a:defRPr>
            </a:lvl7pPr>
            <a:lvl8pPr marL="3429000" indent="-228600" algn="l" rtl="0" fontAlgn="base">
              <a:spcBef>
                <a:spcPct val="20000"/>
              </a:spcBef>
              <a:spcAft>
                <a:spcPct val="0"/>
              </a:spcAft>
              <a:buChar char="»"/>
              <a:defRPr sz="2400">
                <a:solidFill>
                  <a:schemeClr val="tx1"/>
                </a:solidFill>
                <a:latin typeface="+mn-lt"/>
                <a:ea typeface="+mn-ea"/>
              </a:defRPr>
            </a:lvl8pPr>
            <a:lvl9pPr marL="3886200" indent="-228600" algn="l" rtl="0" fontAlgn="base">
              <a:spcBef>
                <a:spcPct val="20000"/>
              </a:spcBef>
              <a:spcAft>
                <a:spcPct val="0"/>
              </a:spcAft>
              <a:buChar char="»"/>
              <a:defRPr sz="2400">
                <a:solidFill>
                  <a:schemeClr val="tx1"/>
                </a:solidFill>
                <a:latin typeface="+mn-lt"/>
                <a:ea typeface="+mn-ea"/>
              </a:defRPr>
            </a:lvl9pPr>
          </a:lstStyle>
          <a:p>
            <a:pPr eaLnBrk="1" hangingPunct="1">
              <a:buClr>
                <a:srgbClr val="4C59D2"/>
              </a:buClr>
              <a:defRPr/>
            </a:pPr>
            <a:r>
              <a:rPr lang="en-US" altLang="zh-CN" kern="0" dirty="0" err="1" smtClean="0">
                <a:solidFill>
                  <a:srgbClr val="003366"/>
                </a:solidFill>
              </a:rPr>
              <a:t>sw</a:t>
            </a:r>
            <a:r>
              <a:rPr lang="zh-CN" altLang="en-US" kern="0" dirty="0" smtClean="0">
                <a:solidFill>
                  <a:srgbClr val="003366"/>
                </a:solidFill>
              </a:rPr>
              <a:t>功能：</a:t>
            </a:r>
            <a:r>
              <a:rPr lang="en-US" altLang="zh-CN" kern="0" dirty="0" err="1" smtClean="0">
                <a:solidFill>
                  <a:srgbClr val="003366"/>
                </a:solidFill>
              </a:rPr>
              <a:t>rt</a:t>
            </a:r>
            <a:r>
              <a:rPr lang="en-US" altLang="zh-CN" kern="0" dirty="0" smtClean="0">
                <a:solidFill>
                  <a:srgbClr val="003366"/>
                </a:solidFill>
              </a:rPr>
              <a:t> </a:t>
            </a:r>
            <a:r>
              <a:rPr lang="zh-CN" altLang="en-US" kern="0" dirty="0" smtClean="0">
                <a:solidFill>
                  <a:srgbClr val="003366"/>
                </a:solidFill>
              </a:rPr>
              <a:t>→ </a:t>
            </a:r>
            <a:r>
              <a:rPr lang="en-US" altLang="zh-CN" kern="0" dirty="0" smtClean="0">
                <a:solidFill>
                  <a:srgbClr val="003366"/>
                </a:solidFill>
              </a:rPr>
              <a:t>Mem[ (</a:t>
            </a:r>
            <a:r>
              <a:rPr lang="en-US" altLang="zh-CN" kern="0" dirty="0" err="1" smtClean="0">
                <a:solidFill>
                  <a:srgbClr val="003366"/>
                </a:solidFill>
              </a:rPr>
              <a:t>rs</a:t>
            </a:r>
            <a:r>
              <a:rPr lang="en-US" altLang="zh-CN" kern="0" dirty="0" smtClean="0">
                <a:solidFill>
                  <a:srgbClr val="003366"/>
                </a:solidFill>
              </a:rPr>
              <a:t>)+offset ]</a:t>
            </a:r>
            <a:endParaRPr lang="zh-CN" altLang="en-US" kern="0" dirty="0" smtClean="0">
              <a:solidFill>
                <a:srgbClr val="003366"/>
              </a:solidFill>
            </a:endParaRPr>
          </a:p>
        </p:txBody>
      </p:sp>
    </p:spTree>
    <p:extLst>
      <p:ext uri="{BB962C8B-B14F-4D97-AF65-F5344CB8AC3E}">
        <p14:creationId xmlns:p14="http://schemas.microsoft.com/office/powerpoint/2010/main" val="4100631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40677"/>
                                        </p:tgtEl>
                                        <p:attrNameLst>
                                          <p:attrName>style.visibility</p:attrName>
                                        </p:attrNameLst>
                                      </p:cBhvr>
                                      <p:to>
                                        <p:strVal val="visible"/>
                                      </p:to>
                                    </p:set>
                                    <p:anim to="" calcmode="lin" valueType="num">
                                      <p:cBhvr>
                                        <p:cTn id="7" dur="1" fill="hold"/>
                                        <p:tgtEl>
                                          <p:spTgt spid="54067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54788C50-CC0E-463B-86BB-15D27CCF98E2}"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47</a:t>
            </a:fld>
            <a:endParaRPr lang="en-US" altLang="zh-CN" sz="1000" b="0">
              <a:solidFill>
                <a:srgbClr val="FFFFFF"/>
              </a:solidFill>
              <a:latin typeface="Verdana" panose="020B0604030504040204" pitchFamily="34" charset="0"/>
              <a:ea typeface="宋体" panose="02010600030101010101" pitchFamily="2" charset="-122"/>
            </a:endParaRPr>
          </a:p>
        </p:txBody>
      </p:sp>
      <p:pic>
        <p:nvPicPr>
          <p:cNvPr id="541698" name="Picture 2"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356100" y="58054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3"/>
          <p:cNvSpPr>
            <a:spLocks noGrp="1" noChangeArrowheads="1"/>
          </p:cNvSpPr>
          <p:nvPr>
            <p:ph type="body" idx="1"/>
          </p:nvPr>
        </p:nvSpPr>
        <p:spPr>
          <a:xfrm>
            <a:off x="1258888" y="1076325"/>
            <a:ext cx="6626225" cy="4729163"/>
          </a:xfrm>
        </p:spPr>
        <p:txBody>
          <a:bodyPr/>
          <a:lstStyle/>
          <a:p>
            <a:pPr eaLnBrk="1" hangingPunct="1"/>
            <a:r>
              <a:rPr lang="zh-CN" altLang="en-US" smtClean="0">
                <a:latin typeface="Arial" panose="020B0604020202020204" pitchFamily="34" charset="0"/>
              </a:rPr>
              <a:t>存数指令</a:t>
            </a:r>
            <a:r>
              <a:rPr lang="en-US" altLang="zh-CN" smtClean="0">
                <a:latin typeface="Arial" panose="020B0604020202020204" pitchFamily="34" charset="0"/>
              </a:rPr>
              <a:t>sw</a:t>
            </a:r>
            <a:r>
              <a:rPr lang="zh-CN" altLang="en-US" smtClean="0">
                <a:latin typeface="Arial" panose="020B0604020202020204" pitchFamily="34" charset="0"/>
              </a:rPr>
              <a:t>执行过程：</a:t>
            </a:r>
          </a:p>
          <a:p>
            <a:pPr eaLnBrk="1" hangingPunct="1"/>
            <a:r>
              <a:rPr lang="zh-CN" altLang="en-US" smtClean="0">
                <a:solidFill>
                  <a:srgbClr val="0000FF"/>
                </a:solidFill>
                <a:latin typeface="Arial" panose="020B0604020202020204" pitchFamily="34" charset="0"/>
              </a:rPr>
              <a:t>①取指令，</a:t>
            </a:r>
            <a:r>
              <a:rPr lang="en-US" altLang="zh-CN" smtClean="0">
                <a:solidFill>
                  <a:srgbClr val="0000FF"/>
                </a:solidFill>
                <a:latin typeface="Arial" panose="020B0604020202020204" pitchFamily="34" charset="0"/>
              </a:rPr>
              <a:t>PC</a:t>
            </a:r>
            <a:r>
              <a:rPr lang="zh-CN" altLang="en-US" smtClean="0">
                <a:solidFill>
                  <a:srgbClr val="0000FF"/>
                </a:solidFill>
                <a:latin typeface="Arial" panose="020B0604020202020204" pitchFamily="34" charset="0"/>
              </a:rPr>
              <a:t>自增</a:t>
            </a:r>
          </a:p>
          <a:p>
            <a:pPr lvl="1" eaLnBrk="1" hangingPunct="1"/>
            <a:r>
              <a:rPr lang="en-US" altLang="zh-CN" b="1" smtClean="0">
                <a:solidFill>
                  <a:srgbClr val="CC3399"/>
                </a:solidFill>
                <a:latin typeface="Arial" panose="020B0604020202020204" pitchFamily="34" charset="0"/>
              </a:rPr>
              <a:t>Mem[PC]→IR</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PC+4→PC</a:t>
            </a:r>
          </a:p>
          <a:p>
            <a:pPr eaLnBrk="1" hangingPunct="1"/>
            <a:r>
              <a:rPr lang="en-US" altLang="zh-CN" smtClean="0">
                <a:solidFill>
                  <a:srgbClr val="0000FF"/>
                </a:solidFill>
                <a:latin typeface="Arial" panose="020B0604020202020204" pitchFamily="34" charset="0"/>
              </a:rPr>
              <a:t>②</a:t>
            </a:r>
            <a:r>
              <a:rPr lang="zh-CN" altLang="en-US" smtClean="0">
                <a:solidFill>
                  <a:srgbClr val="0000FF"/>
                </a:solidFill>
                <a:latin typeface="Arial" panose="020B0604020202020204" pitchFamily="34" charset="0"/>
              </a:rPr>
              <a:t>读寄存器</a:t>
            </a:r>
          </a:p>
          <a:p>
            <a:pPr lvl="1" eaLnBrk="1" hangingPunct="1"/>
            <a:r>
              <a:rPr lang="en-US" altLang="zh-CN" b="1" smtClean="0">
                <a:solidFill>
                  <a:srgbClr val="CC3399"/>
                </a:solidFill>
                <a:latin typeface="Arial" panose="020B0604020202020204" pitchFamily="34" charset="0"/>
              </a:rPr>
              <a:t>Reg[rs]→A</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Reg[rt]→B</a:t>
            </a:r>
          </a:p>
          <a:p>
            <a:pPr eaLnBrk="1" hangingPunct="1"/>
            <a:r>
              <a:rPr lang="en-US" altLang="zh-CN" smtClean="0">
                <a:solidFill>
                  <a:srgbClr val="0000FF"/>
                </a:solidFill>
                <a:latin typeface="Arial" panose="020B0604020202020204" pitchFamily="34" charset="0"/>
              </a:rPr>
              <a:t>③</a:t>
            </a:r>
            <a:r>
              <a:rPr lang="zh-CN" altLang="en-US" smtClean="0">
                <a:solidFill>
                  <a:srgbClr val="0000FF"/>
                </a:solidFill>
                <a:latin typeface="Arial" panose="020B0604020202020204" pitchFamily="34" charset="0"/>
              </a:rPr>
              <a:t>计算有效地址</a:t>
            </a:r>
            <a:r>
              <a:rPr lang="en-US" altLang="zh-CN" smtClean="0">
                <a:solidFill>
                  <a:srgbClr val="0000FF"/>
                </a:solidFill>
                <a:latin typeface="Arial" panose="020B0604020202020204" pitchFamily="34" charset="0"/>
              </a:rPr>
              <a:t>EA</a:t>
            </a:r>
          </a:p>
          <a:p>
            <a:pPr lvl="1" eaLnBrk="1" hangingPunct="1"/>
            <a:r>
              <a:rPr lang="en-US" altLang="zh-CN" b="1" smtClean="0">
                <a:solidFill>
                  <a:srgbClr val="CC3399"/>
                </a:solidFill>
                <a:latin typeface="Arial" panose="020B0604020202020204" pitchFamily="34" charset="0"/>
              </a:rPr>
              <a:t>A +  offset →F</a:t>
            </a:r>
          </a:p>
          <a:p>
            <a:pPr eaLnBrk="1" hangingPunct="1"/>
            <a:r>
              <a:rPr lang="en-US" altLang="zh-CN" smtClean="0">
                <a:solidFill>
                  <a:srgbClr val="0000FF"/>
                </a:solidFill>
                <a:latin typeface="Arial" panose="020B0604020202020204" pitchFamily="34" charset="0"/>
              </a:rPr>
              <a:t>④</a:t>
            </a:r>
            <a:r>
              <a:rPr lang="zh-CN" altLang="en-US" smtClean="0">
                <a:solidFill>
                  <a:srgbClr val="0000FF"/>
                </a:solidFill>
                <a:latin typeface="Arial" panose="020B0604020202020204" pitchFamily="34" charset="0"/>
              </a:rPr>
              <a:t>写存储器</a:t>
            </a:r>
          </a:p>
          <a:p>
            <a:pPr lvl="1" eaLnBrk="1" hangingPunct="1"/>
            <a:r>
              <a:rPr lang="en-US" altLang="zh-CN" b="1" smtClean="0">
                <a:solidFill>
                  <a:srgbClr val="CC3399"/>
                </a:solidFill>
                <a:latin typeface="Arial" panose="020B0604020202020204" pitchFamily="34" charset="0"/>
              </a:rPr>
              <a:t>B→Mem[F]</a:t>
            </a:r>
          </a:p>
        </p:txBody>
      </p:sp>
      <p:sp>
        <p:nvSpPr>
          <p:cNvPr id="23557" name="Rectangle 4"/>
          <p:cNvSpPr>
            <a:spLocks noGrp="1" noChangeArrowheads="1"/>
          </p:cNvSpPr>
          <p:nvPr>
            <p:ph type="title"/>
          </p:nvPr>
        </p:nvSpPr>
        <p:spPr/>
        <p:txBody>
          <a:bodyPr/>
          <a:lstStyle/>
          <a:p>
            <a:pPr eaLnBrk="1" hangingPunct="1"/>
            <a:r>
              <a:rPr lang="zh-CN" altLang="en-US" sz="2800" smtClean="0">
                <a:latin typeface="Arial" panose="020B0604020202020204" pitchFamily="34" charset="0"/>
              </a:rPr>
              <a:t>（</a:t>
            </a:r>
            <a:r>
              <a:rPr lang="en-US" altLang="zh-CN" sz="2800" smtClean="0">
                <a:latin typeface="Arial" panose="020B0604020202020204" pitchFamily="34" charset="0"/>
              </a:rPr>
              <a:t>2</a:t>
            </a:r>
            <a:r>
              <a:rPr lang="zh-CN" altLang="en-US" sz="2800" smtClean="0">
                <a:latin typeface="Arial" panose="020B0604020202020204" pitchFamily="34" charset="0"/>
              </a:rPr>
              <a:t>）</a:t>
            </a:r>
            <a:r>
              <a:rPr lang="en-US" altLang="zh-CN" sz="2800" smtClean="0">
                <a:latin typeface="Arial" panose="020B0604020202020204" pitchFamily="34" charset="0"/>
              </a:rPr>
              <a:t>I</a:t>
            </a:r>
            <a:r>
              <a:rPr lang="zh-CN" altLang="en-US" sz="2800" smtClean="0">
                <a:latin typeface="Arial" panose="020B0604020202020204" pitchFamily="34" charset="0"/>
              </a:rPr>
              <a:t>型访存指令</a:t>
            </a:r>
          </a:p>
        </p:txBody>
      </p:sp>
    </p:spTree>
    <p:extLst>
      <p:ext uri="{BB962C8B-B14F-4D97-AF65-F5344CB8AC3E}">
        <p14:creationId xmlns:p14="http://schemas.microsoft.com/office/powerpoint/2010/main" val="1368536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541698"/>
                                        </p:tgtEl>
                                        <p:attrNameLst>
                                          <p:attrName>style.visibility</p:attrName>
                                        </p:attrNameLst>
                                      </p:cBhvr>
                                      <p:to>
                                        <p:strVal val="visible"/>
                                      </p:to>
                                    </p:set>
                                    <p:anim to="" calcmode="lin" valueType="num">
                                      <p:cBhvr>
                                        <p:cTn id="7" dur="1" fill="hold"/>
                                        <p:tgtEl>
                                          <p:spTgt spid="54169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B57A90A6-4476-459B-88FF-CF33D09E2E24}"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48</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24579" name="Rectangle 2"/>
          <p:cNvSpPr>
            <a:spLocks noGrp="1" noChangeArrowheads="1"/>
          </p:cNvSpPr>
          <p:nvPr>
            <p:ph type="body" idx="1"/>
          </p:nvPr>
        </p:nvSpPr>
        <p:spPr>
          <a:xfrm>
            <a:off x="457200" y="1076325"/>
            <a:ext cx="8229600" cy="1128713"/>
          </a:xfrm>
        </p:spPr>
        <p:txBody>
          <a:bodyPr/>
          <a:lstStyle/>
          <a:p>
            <a:pPr eaLnBrk="1" hangingPunct="1"/>
            <a:r>
              <a:rPr lang="zh-CN" altLang="en-US" smtClean="0">
                <a:latin typeface="Arial" panose="020B0604020202020204" pitchFamily="34" charset="0"/>
              </a:rPr>
              <a:t>分支指令</a:t>
            </a:r>
            <a:r>
              <a:rPr lang="en-US" altLang="zh-CN" smtClean="0">
                <a:latin typeface="Arial" panose="020B0604020202020204" pitchFamily="34" charset="0"/>
              </a:rPr>
              <a:t>beq</a:t>
            </a:r>
            <a:r>
              <a:rPr lang="zh-CN" altLang="en-US" smtClean="0"/>
              <a:t>数据通路：</a:t>
            </a:r>
          </a:p>
          <a:p>
            <a:pPr lvl="1" eaLnBrk="1" hangingPunct="1"/>
            <a:r>
              <a:rPr lang="zh-CN" altLang="en-US" b="1" smtClean="0"/>
              <a:t>红色线：新添加的数据通路</a:t>
            </a:r>
          </a:p>
        </p:txBody>
      </p:sp>
      <p:sp>
        <p:nvSpPr>
          <p:cNvPr id="24580" name="Rectangle 3"/>
          <p:cNvSpPr>
            <a:spLocks noGrp="1" noChangeArrowheads="1"/>
          </p:cNvSpPr>
          <p:nvPr>
            <p:ph type="title"/>
          </p:nvPr>
        </p:nvSpPr>
        <p:spPr/>
        <p:txBody>
          <a:bodyPr/>
          <a:lstStyle/>
          <a:p>
            <a:pPr eaLnBrk="1" hangingPunct="1"/>
            <a:r>
              <a:rPr lang="zh-CN" altLang="en-US" sz="2800" smtClean="0">
                <a:latin typeface="Arial" panose="020B0604020202020204" pitchFamily="34" charset="0"/>
              </a:rPr>
              <a:t>（</a:t>
            </a:r>
            <a:r>
              <a:rPr lang="en-US" altLang="zh-CN" sz="2800" smtClean="0">
                <a:latin typeface="Arial" panose="020B0604020202020204" pitchFamily="34" charset="0"/>
              </a:rPr>
              <a:t>3</a:t>
            </a:r>
            <a:r>
              <a:rPr lang="zh-CN" altLang="en-US" sz="2800" smtClean="0">
                <a:latin typeface="Arial" panose="020B0604020202020204" pitchFamily="34" charset="0"/>
              </a:rPr>
              <a:t>）</a:t>
            </a:r>
            <a:r>
              <a:rPr lang="en-US" altLang="zh-CN" sz="2800" smtClean="0">
                <a:latin typeface="Arial" panose="020B0604020202020204" pitchFamily="34" charset="0"/>
              </a:rPr>
              <a:t>I</a:t>
            </a:r>
            <a:r>
              <a:rPr lang="zh-CN" altLang="en-US" sz="2800" smtClean="0">
                <a:latin typeface="Arial" panose="020B0604020202020204" pitchFamily="34" charset="0"/>
              </a:rPr>
              <a:t>型分支指令</a:t>
            </a:r>
          </a:p>
        </p:txBody>
      </p:sp>
      <p:graphicFrame>
        <p:nvGraphicFramePr>
          <p:cNvPr id="542727" name="Object 7"/>
          <p:cNvGraphicFramePr>
            <a:graphicFrameLocks noChangeAspect="1"/>
          </p:cNvGraphicFramePr>
          <p:nvPr/>
        </p:nvGraphicFramePr>
        <p:xfrm>
          <a:off x="323850" y="2259013"/>
          <a:ext cx="8496300" cy="3402012"/>
        </p:xfrm>
        <a:graphic>
          <a:graphicData uri="http://schemas.openxmlformats.org/presentationml/2006/ole">
            <mc:AlternateContent xmlns:mc="http://schemas.openxmlformats.org/markup-compatibility/2006">
              <mc:Choice xmlns:v="urn:schemas-microsoft-com:vml" Requires="v">
                <p:oleObj spid="_x0000_s138249" name="Visio" r:id="rId3" imgW="6950202" imgH="2782824" progId="Visio.Drawing.11">
                  <p:embed/>
                </p:oleObj>
              </mc:Choice>
              <mc:Fallback>
                <p:oleObj name="Visio" r:id="rId3" imgW="6950202" imgH="278282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259013"/>
                        <a:ext cx="8496300" cy="34020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3"/>
          <p:cNvSpPr txBox="1">
            <a:spLocks noChangeArrowheads="1"/>
          </p:cNvSpPr>
          <p:nvPr/>
        </p:nvSpPr>
        <p:spPr bwMode="auto">
          <a:xfrm>
            <a:off x="323850" y="5949950"/>
            <a:ext cx="8229600"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mn-lt"/>
                <a:ea typeface="+mn-ea"/>
              </a:defRPr>
            </a:lvl2pPr>
            <a:lvl3pPr marL="1143000" indent="-228600" algn="l" rtl="0" fontAlgn="base">
              <a:spcBef>
                <a:spcPct val="20000"/>
              </a:spcBef>
              <a:spcAft>
                <a:spcPct val="0"/>
              </a:spcAft>
              <a:buClr>
                <a:schemeClr val="tx1"/>
              </a:buClr>
              <a:buChar char="•"/>
              <a:defRPr sz="2400">
                <a:solidFill>
                  <a:schemeClr val="tx1"/>
                </a:solidFill>
                <a:latin typeface="+mn-lt"/>
                <a:ea typeface="+mn-ea"/>
              </a:defRPr>
            </a:lvl3pPr>
            <a:lvl4pPr marL="1600200" indent="-228600" algn="l" rtl="0" fontAlgn="base">
              <a:spcBef>
                <a:spcPct val="20000"/>
              </a:spcBef>
              <a:spcAft>
                <a:spcPct val="0"/>
              </a:spcAft>
              <a:buChar char="–"/>
              <a:defRPr sz="2400">
                <a:solidFill>
                  <a:schemeClr val="tx1"/>
                </a:solidFill>
                <a:latin typeface="+mn-lt"/>
                <a:ea typeface="+mn-ea"/>
              </a:defRPr>
            </a:lvl4pPr>
            <a:lvl5pPr marL="2057400" indent="-228600" algn="l" rtl="0" fontAlgn="base">
              <a:spcBef>
                <a:spcPct val="20000"/>
              </a:spcBef>
              <a:spcAft>
                <a:spcPct val="0"/>
              </a:spcAft>
              <a:buChar char="»"/>
              <a:defRPr sz="2400">
                <a:solidFill>
                  <a:schemeClr val="tx1"/>
                </a:solidFill>
                <a:latin typeface="+mn-lt"/>
                <a:ea typeface="+mn-ea"/>
              </a:defRPr>
            </a:lvl5pPr>
            <a:lvl6pPr marL="2514600" indent="-228600" algn="l" rtl="0" fontAlgn="base">
              <a:spcBef>
                <a:spcPct val="20000"/>
              </a:spcBef>
              <a:spcAft>
                <a:spcPct val="0"/>
              </a:spcAft>
              <a:buChar char="»"/>
              <a:defRPr sz="2400">
                <a:solidFill>
                  <a:schemeClr val="tx1"/>
                </a:solidFill>
                <a:latin typeface="+mn-lt"/>
                <a:ea typeface="+mn-ea"/>
              </a:defRPr>
            </a:lvl6pPr>
            <a:lvl7pPr marL="2971800" indent="-228600" algn="l" rtl="0" fontAlgn="base">
              <a:spcBef>
                <a:spcPct val="20000"/>
              </a:spcBef>
              <a:spcAft>
                <a:spcPct val="0"/>
              </a:spcAft>
              <a:buChar char="»"/>
              <a:defRPr sz="2400">
                <a:solidFill>
                  <a:schemeClr val="tx1"/>
                </a:solidFill>
                <a:latin typeface="+mn-lt"/>
                <a:ea typeface="+mn-ea"/>
              </a:defRPr>
            </a:lvl7pPr>
            <a:lvl8pPr marL="3429000" indent="-228600" algn="l" rtl="0" fontAlgn="base">
              <a:spcBef>
                <a:spcPct val="20000"/>
              </a:spcBef>
              <a:spcAft>
                <a:spcPct val="0"/>
              </a:spcAft>
              <a:buChar char="»"/>
              <a:defRPr sz="2400">
                <a:solidFill>
                  <a:schemeClr val="tx1"/>
                </a:solidFill>
                <a:latin typeface="+mn-lt"/>
                <a:ea typeface="+mn-ea"/>
              </a:defRPr>
            </a:lvl8pPr>
            <a:lvl9pPr marL="3886200" indent="-228600" algn="l" rtl="0" fontAlgn="base">
              <a:spcBef>
                <a:spcPct val="20000"/>
              </a:spcBef>
              <a:spcAft>
                <a:spcPct val="0"/>
              </a:spcAft>
              <a:buChar char="»"/>
              <a:defRPr sz="2400">
                <a:solidFill>
                  <a:schemeClr val="tx1"/>
                </a:solidFill>
                <a:latin typeface="+mn-lt"/>
                <a:ea typeface="+mn-ea"/>
              </a:defRPr>
            </a:lvl9pPr>
          </a:lstStyle>
          <a:p>
            <a:pPr eaLnBrk="1" hangingPunct="1">
              <a:buClr>
                <a:srgbClr val="4C59D2"/>
              </a:buClr>
              <a:defRPr/>
            </a:pPr>
            <a:r>
              <a:rPr lang="en-US" altLang="zh-CN" kern="0" dirty="0" err="1" smtClean="0">
                <a:solidFill>
                  <a:srgbClr val="003366"/>
                </a:solidFill>
              </a:rPr>
              <a:t>beq</a:t>
            </a:r>
            <a:r>
              <a:rPr lang="zh-CN" altLang="en-US" kern="0" dirty="0" smtClean="0">
                <a:solidFill>
                  <a:srgbClr val="003366"/>
                </a:solidFill>
              </a:rPr>
              <a:t>功能：</a:t>
            </a:r>
            <a:r>
              <a:rPr lang="en-US" altLang="zh-CN" dirty="0" smtClean="0">
                <a:solidFill>
                  <a:srgbClr val="003366"/>
                </a:solidFill>
                <a:latin typeface="Arial" charset="0"/>
              </a:rPr>
              <a:t>If (</a:t>
            </a:r>
            <a:r>
              <a:rPr lang="en-US" altLang="zh-CN" dirty="0" err="1" smtClean="0">
                <a:solidFill>
                  <a:srgbClr val="003366"/>
                </a:solidFill>
                <a:latin typeface="Arial" charset="0"/>
              </a:rPr>
              <a:t>rs</a:t>
            </a:r>
            <a:r>
              <a:rPr lang="en-US" altLang="zh-CN" dirty="0" smtClean="0">
                <a:solidFill>
                  <a:srgbClr val="003366"/>
                </a:solidFill>
                <a:latin typeface="Arial" charset="0"/>
              </a:rPr>
              <a:t>=</a:t>
            </a:r>
            <a:r>
              <a:rPr lang="en-US" altLang="zh-CN" dirty="0" err="1" smtClean="0">
                <a:solidFill>
                  <a:srgbClr val="003366"/>
                </a:solidFill>
                <a:latin typeface="Arial" charset="0"/>
              </a:rPr>
              <a:t>rt</a:t>
            </a:r>
            <a:r>
              <a:rPr lang="en-US" altLang="zh-CN" dirty="0" smtClean="0">
                <a:solidFill>
                  <a:srgbClr val="003366"/>
                </a:solidFill>
                <a:latin typeface="Arial" charset="0"/>
              </a:rPr>
              <a:t>)   </a:t>
            </a:r>
            <a:r>
              <a:rPr lang="en-US" altLang="zh-CN" dirty="0" err="1" smtClean="0">
                <a:solidFill>
                  <a:srgbClr val="003366"/>
                </a:solidFill>
                <a:latin typeface="Arial" charset="0"/>
              </a:rPr>
              <a:t>PC+offset</a:t>
            </a:r>
            <a:r>
              <a:rPr lang="en-US" altLang="zh-CN" dirty="0" smtClean="0">
                <a:solidFill>
                  <a:srgbClr val="003366"/>
                </a:solidFill>
                <a:latin typeface="Arial" charset="0"/>
              </a:rPr>
              <a:t>*4 → PC</a:t>
            </a:r>
          </a:p>
        </p:txBody>
      </p:sp>
    </p:spTree>
    <p:extLst>
      <p:ext uri="{BB962C8B-B14F-4D97-AF65-F5344CB8AC3E}">
        <p14:creationId xmlns:p14="http://schemas.microsoft.com/office/powerpoint/2010/main" val="3272035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42727"/>
                                        </p:tgtEl>
                                        <p:attrNameLst>
                                          <p:attrName>style.visibility</p:attrName>
                                        </p:attrNameLst>
                                      </p:cBhvr>
                                      <p:to>
                                        <p:strVal val="visible"/>
                                      </p:to>
                                    </p:set>
                                    <p:anim to="" calcmode="lin" valueType="num">
                                      <p:cBhvr>
                                        <p:cTn id="7" dur="1" fill="hold"/>
                                        <p:tgtEl>
                                          <p:spTgt spid="54272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F4BDEBE0-19A0-4DB8-BFD0-A9C726520769}"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49</a:t>
            </a:fld>
            <a:endParaRPr lang="en-US" altLang="zh-CN" sz="1000" b="0">
              <a:solidFill>
                <a:srgbClr val="FFFFFF"/>
              </a:solidFill>
              <a:latin typeface="Verdana" panose="020B0604030504040204" pitchFamily="34" charset="0"/>
              <a:ea typeface="宋体" panose="02010600030101010101" pitchFamily="2" charset="-122"/>
            </a:endParaRPr>
          </a:p>
        </p:txBody>
      </p:sp>
      <p:pic>
        <p:nvPicPr>
          <p:cNvPr id="543746" name="Picture 2"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356100" y="58054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3"/>
          <p:cNvSpPr>
            <a:spLocks noGrp="1" noChangeArrowheads="1"/>
          </p:cNvSpPr>
          <p:nvPr>
            <p:ph type="body" idx="1"/>
          </p:nvPr>
        </p:nvSpPr>
        <p:spPr>
          <a:xfrm>
            <a:off x="1258888" y="1076325"/>
            <a:ext cx="6626225" cy="4729163"/>
          </a:xfrm>
        </p:spPr>
        <p:txBody>
          <a:bodyPr/>
          <a:lstStyle/>
          <a:p>
            <a:pPr eaLnBrk="1" hangingPunct="1"/>
            <a:r>
              <a:rPr lang="zh-CN" altLang="en-US" smtClean="0">
                <a:latin typeface="Arial" panose="020B0604020202020204" pitchFamily="34" charset="0"/>
              </a:rPr>
              <a:t>分支指令</a:t>
            </a:r>
            <a:r>
              <a:rPr lang="en-US" altLang="zh-CN" smtClean="0">
                <a:latin typeface="Arial" panose="020B0604020202020204" pitchFamily="34" charset="0"/>
              </a:rPr>
              <a:t>beq</a:t>
            </a:r>
            <a:r>
              <a:rPr lang="zh-CN" altLang="en-US" smtClean="0">
                <a:latin typeface="Arial" panose="020B0604020202020204" pitchFamily="34" charset="0"/>
              </a:rPr>
              <a:t>执行过程：</a:t>
            </a:r>
          </a:p>
          <a:p>
            <a:pPr eaLnBrk="1" hangingPunct="1"/>
            <a:r>
              <a:rPr lang="zh-CN" altLang="en-US" smtClean="0">
                <a:solidFill>
                  <a:srgbClr val="0000FF"/>
                </a:solidFill>
                <a:latin typeface="Arial" panose="020B0604020202020204" pitchFamily="34" charset="0"/>
              </a:rPr>
              <a:t>①取指令，</a:t>
            </a:r>
            <a:r>
              <a:rPr lang="en-US" altLang="zh-CN" smtClean="0">
                <a:solidFill>
                  <a:srgbClr val="0000FF"/>
                </a:solidFill>
                <a:latin typeface="Arial" panose="020B0604020202020204" pitchFamily="34" charset="0"/>
              </a:rPr>
              <a:t>PC</a:t>
            </a:r>
            <a:r>
              <a:rPr lang="zh-CN" altLang="en-US" smtClean="0">
                <a:solidFill>
                  <a:srgbClr val="0000FF"/>
                </a:solidFill>
                <a:latin typeface="Arial" panose="020B0604020202020204" pitchFamily="34" charset="0"/>
              </a:rPr>
              <a:t>自增</a:t>
            </a:r>
          </a:p>
          <a:p>
            <a:pPr lvl="1" eaLnBrk="1" hangingPunct="1"/>
            <a:r>
              <a:rPr lang="en-US" altLang="zh-CN" b="1" smtClean="0">
                <a:solidFill>
                  <a:srgbClr val="CC3399"/>
                </a:solidFill>
                <a:latin typeface="Arial" panose="020B0604020202020204" pitchFamily="34" charset="0"/>
              </a:rPr>
              <a:t>Mem[PC]→IR</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PC+4→PC</a:t>
            </a:r>
          </a:p>
          <a:p>
            <a:pPr eaLnBrk="1" hangingPunct="1"/>
            <a:r>
              <a:rPr lang="en-US" altLang="zh-CN" smtClean="0">
                <a:solidFill>
                  <a:srgbClr val="0000FF"/>
                </a:solidFill>
                <a:latin typeface="Arial" panose="020B0604020202020204" pitchFamily="34" charset="0"/>
              </a:rPr>
              <a:t>②</a:t>
            </a:r>
            <a:r>
              <a:rPr lang="zh-CN" altLang="en-US" smtClean="0">
                <a:solidFill>
                  <a:srgbClr val="0000FF"/>
                </a:solidFill>
                <a:latin typeface="Arial" panose="020B0604020202020204" pitchFamily="34" charset="0"/>
              </a:rPr>
              <a:t>读寄存器和转移地址计算</a:t>
            </a:r>
          </a:p>
          <a:p>
            <a:pPr lvl="1" eaLnBrk="1" hangingPunct="1"/>
            <a:r>
              <a:rPr lang="en-US" altLang="zh-CN" b="1" smtClean="0">
                <a:solidFill>
                  <a:srgbClr val="CC3399"/>
                </a:solidFill>
                <a:latin typeface="Arial" panose="020B0604020202020204" pitchFamily="34" charset="0"/>
              </a:rPr>
              <a:t>Reg[rs]→A</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Reg[rt]→B</a:t>
            </a:r>
          </a:p>
          <a:p>
            <a:pPr lvl="1" eaLnBrk="1" hangingPunct="1"/>
            <a:r>
              <a:rPr lang="en-US" altLang="zh-CN" b="1" smtClean="0">
                <a:solidFill>
                  <a:srgbClr val="CC3399"/>
                </a:solidFill>
                <a:latin typeface="Arial" panose="020B0604020202020204" pitchFamily="34" charset="0"/>
              </a:rPr>
              <a:t>PC+offset*4→F</a:t>
            </a:r>
          </a:p>
          <a:p>
            <a:pPr eaLnBrk="1" hangingPunct="1"/>
            <a:r>
              <a:rPr lang="en-US" altLang="zh-CN" smtClean="0">
                <a:solidFill>
                  <a:srgbClr val="0000FF"/>
                </a:solidFill>
                <a:latin typeface="Arial" panose="020B0604020202020204" pitchFamily="34" charset="0"/>
              </a:rPr>
              <a:t>③</a:t>
            </a:r>
            <a:r>
              <a:rPr lang="zh-CN" altLang="en-US" smtClean="0">
                <a:solidFill>
                  <a:srgbClr val="0000FF"/>
                </a:solidFill>
                <a:latin typeface="Arial" panose="020B0604020202020204" pitchFamily="34" charset="0"/>
              </a:rPr>
              <a:t>完成分支</a:t>
            </a:r>
          </a:p>
          <a:p>
            <a:pPr lvl="1" eaLnBrk="1" hangingPunct="1"/>
            <a:r>
              <a:rPr lang="en-US" altLang="zh-CN" b="1" smtClean="0">
                <a:solidFill>
                  <a:srgbClr val="CC3399"/>
                </a:solidFill>
                <a:latin typeface="Arial" panose="020B0604020202020204" pitchFamily="34" charset="0"/>
              </a:rPr>
              <a:t>A - B </a:t>
            </a:r>
            <a:r>
              <a:rPr lang="zh-CN" altLang="en-US" b="1" smtClean="0">
                <a:solidFill>
                  <a:srgbClr val="CC3399"/>
                </a:solidFill>
                <a:latin typeface="Arial" panose="020B0604020202020204" pitchFamily="34" charset="0"/>
              </a:rPr>
              <a:t>，产生</a:t>
            </a:r>
            <a:r>
              <a:rPr lang="en-US" altLang="zh-CN" b="1" smtClean="0">
                <a:solidFill>
                  <a:srgbClr val="CC3399"/>
                </a:solidFill>
                <a:latin typeface="Arial" panose="020B0604020202020204" pitchFamily="34" charset="0"/>
              </a:rPr>
              <a:t>ZF</a:t>
            </a:r>
          </a:p>
          <a:p>
            <a:pPr lvl="1" eaLnBrk="1" hangingPunct="1"/>
            <a:r>
              <a:rPr lang="en-US" altLang="zh-CN" b="1" smtClean="0">
                <a:solidFill>
                  <a:srgbClr val="CC3399"/>
                </a:solidFill>
                <a:latin typeface="Arial" panose="020B0604020202020204" pitchFamily="34" charset="0"/>
              </a:rPr>
              <a:t>zero=1</a:t>
            </a:r>
            <a:r>
              <a:rPr lang="zh-CN" altLang="en-US" b="1" smtClean="0">
                <a:solidFill>
                  <a:srgbClr val="CC3399"/>
                </a:solidFill>
                <a:latin typeface="Arial" panose="020B0604020202020204" pitchFamily="34" charset="0"/>
              </a:rPr>
              <a:t>，则</a:t>
            </a:r>
            <a:r>
              <a:rPr lang="en-US" altLang="zh-CN" b="1" smtClean="0">
                <a:solidFill>
                  <a:srgbClr val="CC3399"/>
                </a:solidFill>
                <a:latin typeface="Arial" panose="020B0604020202020204" pitchFamily="34" charset="0"/>
              </a:rPr>
              <a:t>F→PC</a:t>
            </a:r>
          </a:p>
          <a:p>
            <a:pPr lvl="1" eaLnBrk="1" hangingPunct="1"/>
            <a:r>
              <a:rPr lang="en-US" altLang="zh-CN" b="1" smtClean="0">
                <a:solidFill>
                  <a:srgbClr val="CC3399"/>
                </a:solidFill>
                <a:latin typeface="Arial" panose="020B0604020202020204" pitchFamily="34" charset="0"/>
              </a:rPr>
              <a:t>zero=0</a:t>
            </a:r>
            <a:r>
              <a:rPr lang="zh-CN" altLang="en-US" b="1" smtClean="0">
                <a:solidFill>
                  <a:srgbClr val="CC3399"/>
                </a:solidFill>
                <a:latin typeface="Arial" panose="020B0604020202020204" pitchFamily="34" charset="0"/>
              </a:rPr>
              <a:t>，空操作</a:t>
            </a:r>
          </a:p>
        </p:txBody>
      </p:sp>
      <p:sp>
        <p:nvSpPr>
          <p:cNvPr id="25605" name="Rectangle 4"/>
          <p:cNvSpPr>
            <a:spLocks noGrp="1" noChangeArrowheads="1"/>
          </p:cNvSpPr>
          <p:nvPr>
            <p:ph type="title"/>
          </p:nvPr>
        </p:nvSpPr>
        <p:spPr/>
        <p:txBody>
          <a:bodyPr/>
          <a:lstStyle/>
          <a:p>
            <a:pPr eaLnBrk="1" hangingPunct="1"/>
            <a:r>
              <a:rPr lang="zh-CN" altLang="en-US" sz="2800" smtClean="0">
                <a:latin typeface="Arial" panose="020B0604020202020204" pitchFamily="34" charset="0"/>
              </a:rPr>
              <a:t>（</a:t>
            </a:r>
            <a:r>
              <a:rPr lang="en-US" altLang="zh-CN" sz="2800" smtClean="0">
                <a:latin typeface="Arial" panose="020B0604020202020204" pitchFamily="34" charset="0"/>
              </a:rPr>
              <a:t>3</a:t>
            </a:r>
            <a:r>
              <a:rPr lang="zh-CN" altLang="en-US" sz="2800" smtClean="0">
                <a:latin typeface="Arial" panose="020B0604020202020204" pitchFamily="34" charset="0"/>
              </a:rPr>
              <a:t>）</a:t>
            </a:r>
            <a:r>
              <a:rPr lang="en-US" altLang="zh-CN" sz="2800" smtClean="0">
                <a:latin typeface="Arial" panose="020B0604020202020204" pitchFamily="34" charset="0"/>
              </a:rPr>
              <a:t>I</a:t>
            </a:r>
            <a:r>
              <a:rPr lang="zh-CN" altLang="en-US" sz="2800" smtClean="0">
                <a:latin typeface="Arial" panose="020B0604020202020204" pitchFamily="34" charset="0"/>
              </a:rPr>
              <a:t>型分支指令</a:t>
            </a:r>
          </a:p>
        </p:txBody>
      </p:sp>
    </p:spTree>
    <p:extLst>
      <p:ext uri="{BB962C8B-B14F-4D97-AF65-F5344CB8AC3E}">
        <p14:creationId xmlns:p14="http://schemas.microsoft.com/office/powerpoint/2010/main" val="1888142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543746"/>
                                        </p:tgtEl>
                                        <p:attrNameLst>
                                          <p:attrName>style.visibility</p:attrName>
                                        </p:attrNameLst>
                                      </p:cBhvr>
                                      <p:to>
                                        <p:strVal val="visible"/>
                                      </p:to>
                                    </p:set>
                                    <p:anim to="" calcmode="lin" valueType="num">
                                      <p:cBhvr>
                                        <p:cTn id="7" dur="1" fill="hold"/>
                                        <p:tgtEl>
                                          <p:spTgt spid="54374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C655F6EE-EA65-4606-9465-B930004DE8DA}" type="slidenum">
              <a:rPr lang="en-US" altLang="zh-CN" sz="1000">
                <a:solidFill>
                  <a:schemeClr val="bg1"/>
                </a:solidFill>
                <a:latin typeface="Verdana" panose="020B0604030504040204" pitchFamily="34" charset="0"/>
                <a:ea typeface="宋体" panose="02010600030101010101" pitchFamily="2" charset="-122"/>
              </a:rPr>
              <a:pPr/>
              <a:t>5</a:t>
            </a:fld>
            <a:endParaRPr lang="en-US" altLang="zh-CN" sz="1000">
              <a:solidFill>
                <a:schemeClr val="bg1"/>
              </a:solidFill>
              <a:latin typeface="Verdana" panose="020B0604030504040204" pitchFamily="34" charset="0"/>
              <a:ea typeface="宋体" panose="02010600030101010101" pitchFamily="2" charset="-122"/>
            </a:endParaRPr>
          </a:p>
        </p:txBody>
      </p:sp>
      <p:sp>
        <p:nvSpPr>
          <p:cNvPr id="95235" name="Rectangle 2"/>
          <p:cNvSpPr>
            <a:spLocks noGrp="1" noChangeArrowheads="1"/>
          </p:cNvSpPr>
          <p:nvPr>
            <p:ph type="title"/>
          </p:nvPr>
        </p:nvSpPr>
        <p:spPr/>
        <p:txBody>
          <a:bodyPr/>
          <a:lstStyle/>
          <a:p>
            <a:pPr eaLnBrk="1" hangingPunct="1"/>
            <a:r>
              <a:rPr lang="en-US" altLang="zh-CN" dirty="0" smtClean="0"/>
              <a:t>7.3 </a:t>
            </a:r>
            <a:r>
              <a:rPr lang="zh-CN" altLang="en-US" dirty="0" smtClean="0"/>
              <a:t>硬布线控制器 </a:t>
            </a:r>
          </a:p>
        </p:txBody>
      </p:sp>
      <p:sp>
        <p:nvSpPr>
          <p:cNvPr id="391172" name="AutoShape 4"/>
          <p:cNvSpPr>
            <a:spLocks noChangeArrowheads="1"/>
          </p:cNvSpPr>
          <p:nvPr/>
        </p:nvSpPr>
        <p:spPr bwMode="gray">
          <a:xfrm>
            <a:off x="1928664" y="1531839"/>
            <a:ext cx="5019600" cy="457200"/>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endParaRPr lang="zh-CN" altLang="en-US"/>
          </a:p>
        </p:txBody>
      </p:sp>
      <p:sp>
        <p:nvSpPr>
          <p:cNvPr id="95239" name="AutoShape 5"/>
          <p:cNvSpPr>
            <a:spLocks noChangeArrowheads="1"/>
          </p:cNvSpPr>
          <p:nvPr/>
        </p:nvSpPr>
        <p:spPr bwMode="gray">
          <a:xfrm>
            <a:off x="1547664" y="1412776"/>
            <a:ext cx="685800" cy="685800"/>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95240" name="Text Box 6"/>
          <p:cNvSpPr txBox="1">
            <a:spLocks noChangeArrowheads="1"/>
          </p:cNvSpPr>
          <p:nvPr/>
        </p:nvSpPr>
        <p:spPr bwMode="gray">
          <a:xfrm>
            <a:off x="2157263" y="1587401"/>
            <a:ext cx="396352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en-US" altLang="zh-CN" b="1">
                <a:latin typeface="黑体" panose="02010609060101010101" pitchFamily="49" charset="-122"/>
              </a:rPr>
              <a:t>  </a:t>
            </a:r>
            <a:r>
              <a:rPr lang="zh-CN" altLang="en-US" b="1">
                <a:latin typeface="黑体" panose="02010609060101010101" pitchFamily="49" charset="-122"/>
                <a:hlinkClick r:id="rId2" action="ppaction://hlinksldjump"/>
              </a:rPr>
              <a:t>控制器的设计方法</a:t>
            </a:r>
            <a:endParaRPr lang="zh-CN" altLang="en-US" b="1">
              <a:latin typeface="黑体" panose="02010609060101010101" pitchFamily="49" charset="-122"/>
            </a:endParaRPr>
          </a:p>
        </p:txBody>
      </p:sp>
      <p:sp>
        <p:nvSpPr>
          <p:cNvPr id="95241" name="Text Box 7"/>
          <p:cNvSpPr txBox="1">
            <a:spLocks noChangeArrowheads="1"/>
          </p:cNvSpPr>
          <p:nvPr/>
        </p:nvSpPr>
        <p:spPr bwMode="gray">
          <a:xfrm>
            <a:off x="1634976" y="1492151"/>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a:r>
              <a:rPr lang="zh-CN" altLang="en-US" b="1" dirty="0">
                <a:solidFill>
                  <a:schemeClr val="bg1"/>
                </a:solidFill>
                <a:latin typeface="黑体" panose="02010609060101010101" pitchFamily="49" charset="-122"/>
              </a:rPr>
              <a:t>一</a:t>
            </a:r>
          </a:p>
        </p:txBody>
      </p:sp>
      <p:sp>
        <p:nvSpPr>
          <p:cNvPr id="391176" name="AutoShape 8"/>
          <p:cNvSpPr>
            <a:spLocks noChangeArrowheads="1"/>
          </p:cNvSpPr>
          <p:nvPr/>
        </p:nvSpPr>
        <p:spPr bwMode="gray">
          <a:xfrm>
            <a:off x="1928664" y="2370039"/>
            <a:ext cx="5019600" cy="457200"/>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endParaRPr lang="zh-CN" altLang="en-US"/>
          </a:p>
        </p:txBody>
      </p:sp>
      <p:sp>
        <p:nvSpPr>
          <p:cNvPr id="95243" name="AutoShape 9"/>
          <p:cNvSpPr>
            <a:spLocks noChangeArrowheads="1"/>
          </p:cNvSpPr>
          <p:nvPr/>
        </p:nvSpPr>
        <p:spPr bwMode="gray">
          <a:xfrm>
            <a:off x="1547664" y="2250976"/>
            <a:ext cx="685800" cy="685800"/>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95244" name="Text Box 10"/>
          <p:cNvSpPr txBox="1">
            <a:spLocks noChangeArrowheads="1"/>
          </p:cNvSpPr>
          <p:nvPr/>
        </p:nvSpPr>
        <p:spPr bwMode="gray">
          <a:xfrm>
            <a:off x="2157263" y="2425601"/>
            <a:ext cx="434416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en-US" altLang="zh-CN" b="1">
                <a:latin typeface="黑体" panose="02010609060101010101" pitchFamily="49" charset="-122"/>
              </a:rPr>
              <a:t>  </a:t>
            </a:r>
            <a:r>
              <a:rPr lang="zh-CN" altLang="en-US" b="1">
                <a:latin typeface="黑体" panose="02010609060101010101" pitchFamily="49" charset="-122"/>
                <a:hlinkClick r:id="rId3" action="ppaction://hlinksldjump"/>
              </a:rPr>
              <a:t>硬布线控制器的结构与原理</a:t>
            </a:r>
            <a:endParaRPr lang="zh-CN" altLang="en-US" b="1">
              <a:latin typeface="黑体" panose="02010609060101010101" pitchFamily="49" charset="-122"/>
            </a:endParaRPr>
          </a:p>
        </p:txBody>
      </p:sp>
      <p:sp>
        <p:nvSpPr>
          <p:cNvPr id="95245" name="Text Box 11"/>
          <p:cNvSpPr txBox="1">
            <a:spLocks noChangeArrowheads="1"/>
          </p:cNvSpPr>
          <p:nvPr/>
        </p:nvSpPr>
        <p:spPr bwMode="gray">
          <a:xfrm>
            <a:off x="1634976" y="2330351"/>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a:r>
              <a:rPr lang="zh-CN" altLang="en-US" b="1">
                <a:solidFill>
                  <a:schemeClr val="bg1"/>
                </a:solidFill>
                <a:latin typeface="黑体" panose="02010609060101010101" pitchFamily="49" charset="-122"/>
              </a:rPr>
              <a:t>二</a:t>
            </a:r>
          </a:p>
        </p:txBody>
      </p:sp>
      <p:sp>
        <p:nvSpPr>
          <p:cNvPr id="391180" name="AutoShape 12"/>
          <p:cNvSpPr>
            <a:spLocks noChangeArrowheads="1"/>
          </p:cNvSpPr>
          <p:nvPr/>
        </p:nvSpPr>
        <p:spPr bwMode="gray">
          <a:xfrm>
            <a:off x="1928664" y="3208239"/>
            <a:ext cx="5019600" cy="457200"/>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endParaRPr lang="zh-CN" altLang="en-US"/>
          </a:p>
        </p:txBody>
      </p:sp>
      <p:sp>
        <p:nvSpPr>
          <p:cNvPr id="95247" name="AutoShape 13"/>
          <p:cNvSpPr>
            <a:spLocks noChangeArrowheads="1"/>
          </p:cNvSpPr>
          <p:nvPr/>
        </p:nvSpPr>
        <p:spPr bwMode="gray">
          <a:xfrm>
            <a:off x="1547664" y="3089176"/>
            <a:ext cx="685800" cy="685800"/>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95248" name="Text Box 14"/>
          <p:cNvSpPr txBox="1">
            <a:spLocks noChangeArrowheads="1"/>
          </p:cNvSpPr>
          <p:nvPr/>
        </p:nvSpPr>
        <p:spPr bwMode="gray">
          <a:xfrm>
            <a:off x="2157262" y="3263801"/>
            <a:ext cx="42149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en-US" altLang="zh-CN" b="1" dirty="0">
                <a:latin typeface="黑体" panose="02010609060101010101" pitchFamily="49" charset="-122"/>
              </a:rPr>
              <a:t>  </a:t>
            </a:r>
            <a:r>
              <a:rPr lang="zh-CN" altLang="en-US" b="1" dirty="0">
                <a:latin typeface="黑体" panose="02010609060101010101" pitchFamily="49" charset="-122"/>
                <a:hlinkClick r:id="rId4" action="ppaction://hlinksldjump"/>
              </a:rPr>
              <a:t>硬布线控制器的时序系统</a:t>
            </a:r>
            <a:endParaRPr lang="zh-CN" altLang="en-US" b="1" dirty="0">
              <a:latin typeface="黑体" panose="02010609060101010101" pitchFamily="49" charset="-122"/>
            </a:endParaRPr>
          </a:p>
        </p:txBody>
      </p:sp>
      <p:sp>
        <p:nvSpPr>
          <p:cNvPr id="95249" name="Text Box 15"/>
          <p:cNvSpPr txBox="1">
            <a:spLocks noChangeArrowheads="1"/>
          </p:cNvSpPr>
          <p:nvPr/>
        </p:nvSpPr>
        <p:spPr bwMode="gray">
          <a:xfrm>
            <a:off x="1634976" y="3168551"/>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a:r>
              <a:rPr lang="zh-CN" altLang="en-US" b="1">
                <a:solidFill>
                  <a:schemeClr val="bg1"/>
                </a:solidFill>
                <a:latin typeface="黑体" panose="02010609060101010101" pitchFamily="49" charset="-122"/>
              </a:rPr>
              <a:t>三</a:t>
            </a:r>
          </a:p>
        </p:txBody>
      </p:sp>
      <p:sp>
        <p:nvSpPr>
          <p:cNvPr id="391184" name="AutoShape 16"/>
          <p:cNvSpPr>
            <a:spLocks noChangeArrowheads="1"/>
          </p:cNvSpPr>
          <p:nvPr/>
        </p:nvSpPr>
        <p:spPr bwMode="gray">
          <a:xfrm>
            <a:off x="1928664" y="4122639"/>
            <a:ext cx="5019600" cy="457200"/>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endParaRPr lang="zh-CN" altLang="en-US"/>
          </a:p>
        </p:txBody>
      </p:sp>
      <p:sp>
        <p:nvSpPr>
          <p:cNvPr id="95251" name="AutoShape 17"/>
          <p:cNvSpPr>
            <a:spLocks noChangeArrowheads="1"/>
          </p:cNvSpPr>
          <p:nvPr/>
        </p:nvSpPr>
        <p:spPr bwMode="gray">
          <a:xfrm>
            <a:off x="1547664" y="4003576"/>
            <a:ext cx="685800" cy="685800"/>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95252" name="Text Box 18"/>
          <p:cNvSpPr txBox="1">
            <a:spLocks noChangeArrowheads="1"/>
          </p:cNvSpPr>
          <p:nvPr/>
        </p:nvSpPr>
        <p:spPr bwMode="gray">
          <a:xfrm>
            <a:off x="2157264" y="4178201"/>
            <a:ext cx="49437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en-US" altLang="zh-CN" b="1" dirty="0">
                <a:latin typeface="黑体" panose="02010609060101010101" pitchFamily="49" charset="-122"/>
              </a:rPr>
              <a:t>  </a:t>
            </a:r>
            <a:r>
              <a:rPr lang="zh-CN" altLang="en-US" b="1" dirty="0" smtClean="0">
                <a:latin typeface="黑体" panose="02010609060101010101" pitchFamily="49" charset="-122"/>
                <a:hlinkClick r:id="rId5" action="ppaction://hlinksldjump"/>
              </a:rPr>
              <a:t>简单计算机硬</a:t>
            </a:r>
            <a:r>
              <a:rPr lang="zh-CN" altLang="en-US" b="1" dirty="0">
                <a:latin typeface="黑体" panose="02010609060101010101" pitchFamily="49" charset="-122"/>
                <a:hlinkClick r:id="rId5" action="ppaction://hlinksldjump"/>
              </a:rPr>
              <a:t>布线控制器</a:t>
            </a:r>
            <a:r>
              <a:rPr lang="zh-CN" altLang="en-US" b="1" dirty="0" smtClean="0">
                <a:latin typeface="黑体" panose="02010609060101010101" pitchFamily="49" charset="-122"/>
                <a:hlinkClick r:id="rId5" action="ppaction://hlinksldjump"/>
              </a:rPr>
              <a:t>设计</a:t>
            </a:r>
            <a:endParaRPr lang="zh-CN" altLang="en-US" b="1" dirty="0">
              <a:latin typeface="黑体" panose="02010609060101010101" pitchFamily="49" charset="-122"/>
            </a:endParaRPr>
          </a:p>
        </p:txBody>
      </p:sp>
      <p:sp>
        <p:nvSpPr>
          <p:cNvPr id="95253" name="Text Box 19"/>
          <p:cNvSpPr txBox="1">
            <a:spLocks noChangeArrowheads="1"/>
          </p:cNvSpPr>
          <p:nvPr/>
        </p:nvSpPr>
        <p:spPr bwMode="gray">
          <a:xfrm>
            <a:off x="1634976" y="4082951"/>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a:r>
              <a:rPr lang="zh-CN" altLang="en-US" b="1">
                <a:solidFill>
                  <a:schemeClr val="bg1"/>
                </a:solidFill>
                <a:latin typeface="黑体" panose="02010609060101010101" pitchFamily="49" charset="-122"/>
              </a:rPr>
              <a:t>四</a:t>
            </a:r>
          </a:p>
        </p:txBody>
      </p:sp>
      <p:pic>
        <p:nvPicPr>
          <p:cNvPr id="391188" name="Picture 20" descr="back11">
            <a:hlinkClick r:id="rId6" action="ppaction://hlinksldjump"/>
          </p:cNvPr>
          <p:cNvPicPr>
            <a:picLocks noChangeAspect="1" noChangeArrowheads="1"/>
          </p:cNvPicPr>
          <p:nvPr/>
        </p:nvPicPr>
        <p:blipFill>
          <a:blip r:embed="rId7">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067944" y="5956022"/>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AutoShape 4"/>
          <p:cNvSpPr>
            <a:spLocks noChangeArrowheads="1"/>
          </p:cNvSpPr>
          <p:nvPr/>
        </p:nvSpPr>
        <p:spPr bwMode="gray">
          <a:xfrm>
            <a:off x="1936506" y="5041622"/>
            <a:ext cx="5019600" cy="457200"/>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endParaRPr lang="zh-CN" altLang="en-US"/>
          </a:p>
        </p:txBody>
      </p:sp>
      <p:sp>
        <p:nvSpPr>
          <p:cNvPr id="23" name="AutoShape 5"/>
          <p:cNvSpPr>
            <a:spLocks noChangeArrowheads="1"/>
          </p:cNvSpPr>
          <p:nvPr/>
        </p:nvSpPr>
        <p:spPr bwMode="gray">
          <a:xfrm>
            <a:off x="1555506" y="4922559"/>
            <a:ext cx="685800" cy="685800"/>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24" name="Text Box 6"/>
          <p:cNvSpPr txBox="1">
            <a:spLocks noChangeArrowheads="1"/>
          </p:cNvSpPr>
          <p:nvPr/>
        </p:nvSpPr>
        <p:spPr bwMode="gray">
          <a:xfrm>
            <a:off x="2165104" y="5097184"/>
            <a:ext cx="59352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en-US" altLang="zh-CN" b="1" dirty="0">
                <a:latin typeface="黑体" panose="02010609060101010101" pitchFamily="49" charset="-122"/>
              </a:rPr>
              <a:t>  </a:t>
            </a:r>
            <a:r>
              <a:rPr lang="en-US" altLang="zh-CN" b="1" dirty="0" smtClean="0">
                <a:latin typeface="黑体" panose="02010609060101010101" pitchFamily="49" charset="-122"/>
                <a:hlinkClick r:id="rId8" action="ppaction://hlinksldjump"/>
              </a:rPr>
              <a:t>MIPS</a:t>
            </a:r>
            <a:r>
              <a:rPr lang="zh-CN" altLang="en-US" b="1" dirty="0" smtClean="0">
                <a:latin typeface="黑体" panose="02010609060101010101" pitchFamily="49" charset="-122"/>
                <a:hlinkClick r:id="rId8" action="ppaction://hlinksldjump"/>
              </a:rPr>
              <a:t>硬布线多周期</a:t>
            </a:r>
            <a:r>
              <a:rPr lang="en-US" altLang="zh-CN" b="1" dirty="0" smtClean="0">
                <a:latin typeface="黑体" panose="02010609060101010101" pitchFamily="49" charset="-122"/>
                <a:hlinkClick r:id="rId8" action="ppaction://hlinksldjump"/>
              </a:rPr>
              <a:t>CPU</a:t>
            </a:r>
            <a:r>
              <a:rPr lang="zh-CN" altLang="en-US" b="1" dirty="0" smtClean="0">
                <a:latin typeface="黑体" panose="02010609060101010101" pitchFamily="49" charset="-122"/>
                <a:hlinkClick r:id="rId8" action="ppaction://hlinksldjump"/>
              </a:rPr>
              <a:t>的设计</a:t>
            </a:r>
            <a:endParaRPr lang="zh-CN" altLang="en-US" b="1" dirty="0">
              <a:latin typeface="黑体" panose="02010609060101010101" pitchFamily="49" charset="-122"/>
            </a:endParaRPr>
          </a:p>
        </p:txBody>
      </p:sp>
      <p:sp>
        <p:nvSpPr>
          <p:cNvPr id="25" name="Text Box 7"/>
          <p:cNvSpPr txBox="1">
            <a:spLocks noChangeArrowheads="1"/>
          </p:cNvSpPr>
          <p:nvPr/>
        </p:nvSpPr>
        <p:spPr bwMode="gray">
          <a:xfrm>
            <a:off x="1640270" y="500193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a:r>
              <a:rPr lang="zh-CN" altLang="en-US" b="1" dirty="0">
                <a:solidFill>
                  <a:schemeClr val="bg1"/>
                </a:solidFill>
                <a:latin typeface="黑体" panose="02010609060101010101" pitchFamily="49" charset="-122"/>
              </a:rPr>
              <a:t>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391188"/>
                                        </p:tgtEl>
                                        <p:attrNameLst>
                                          <p:attrName>style.visibility</p:attrName>
                                        </p:attrNameLst>
                                      </p:cBhvr>
                                      <p:to>
                                        <p:strVal val="visible"/>
                                      </p:to>
                                    </p:set>
                                    <p:anim to="" calcmode="lin" valueType="num">
                                      <p:cBhvr>
                                        <p:cTn id="7" dur="1" fill="hold"/>
                                        <p:tgtEl>
                                          <p:spTgt spid="39118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1A0EA469-7E77-4280-8261-9FEC75610046}"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50</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26627" name="Rectangle 2"/>
          <p:cNvSpPr>
            <a:spLocks noGrp="1" noChangeArrowheads="1"/>
          </p:cNvSpPr>
          <p:nvPr>
            <p:ph type="body" idx="1"/>
          </p:nvPr>
        </p:nvSpPr>
        <p:spPr>
          <a:xfrm>
            <a:off x="457200" y="1076325"/>
            <a:ext cx="8229600" cy="1128713"/>
          </a:xfrm>
        </p:spPr>
        <p:txBody>
          <a:bodyPr/>
          <a:lstStyle/>
          <a:p>
            <a:pPr eaLnBrk="1" hangingPunct="1"/>
            <a:r>
              <a:rPr lang="zh-CN" altLang="en-US" smtClean="0">
                <a:latin typeface="Arial" panose="020B0604020202020204" pitchFamily="34" charset="0"/>
              </a:rPr>
              <a:t>跳转指令</a:t>
            </a:r>
            <a:r>
              <a:rPr lang="en-US" altLang="zh-CN" smtClean="0">
                <a:latin typeface="Arial" panose="020B0604020202020204" pitchFamily="34" charset="0"/>
              </a:rPr>
              <a:t>J</a:t>
            </a:r>
            <a:r>
              <a:rPr lang="zh-CN" altLang="en-US" smtClean="0"/>
              <a:t>数据通路：</a:t>
            </a:r>
          </a:p>
          <a:p>
            <a:pPr lvl="1" eaLnBrk="1" hangingPunct="1"/>
            <a:r>
              <a:rPr lang="zh-CN" altLang="en-US" b="1" smtClean="0"/>
              <a:t>红色线：新添加的数据通路</a:t>
            </a:r>
          </a:p>
        </p:txBody>
      </p:sp>
      <p:sp>
        <p:nvSpPr>
          <p:cNvPr id="26628" name="Rectangle 3"/>
          <p:cNvSpPr>
            <a:spLocks noGrp="1" noChangeArrowheads="1"/>
          </p:cNvSpPr>
          <p:nvPr>
            <p:ph type="title"/>
          </p:nvPr>
        </p:nvSpPr>
        <p:spPr/>
        <p:txBody>
          <a:bodyPr/>
          <a:lstStyle/>
          <a:p>
            <a:pPr eaLnBrk="1" hangingPunct="1"/>
            <a:r>
              <a:rPr lang="zh-CN" altLang="en-US" sz="2800" smtClean="0">
                <a:latin typeface="Arial" panose="020B0604020202020204" pitchFamily="34" charset="0"/>
              </a:rPr>
              <a:t>（</a:t>
            </a:r>
            <a:r>
              <a:rPr lang="en-US" altLang="zh-CN" sz="2800" smtClean="0">
                <a:latin typeface="Arial" panose="020B0604020202020204" pitchFamily="34" charset="0"/>
              </a:rPr>
              <a:t>4</a:t>
            </a:r>
            <a:r>
              <a:rPr lang="zh-CN" altLang="en-US" sz="2800" smtClean="0">
                <a:latin typeface="Arial" panose="020B0604020202020204" pitchFamily="34" charset="0"/>
              </a:rPr>
              <a:t>）</a:t>
            </a:r>
            <a:r>
              <a:rPr lang="en-US" altLang="zh-CN" sz="2800" smtClean="0">
                <a:latin typeface="Arial" panose="020B0604020202020204" pitchFamily="34" charset="0"/>
              </a:rPr>
              <a:t>J</a:t>
            </a:r>
            <a:r>
              <a:rPr lang="zh-CN" altLang="en-US" sz="2800" smtClean="0">
                <a:latin typeface="Arial" panose="020B0604020202020204" pitchFamily="34" charset="0"/>
              </a:rPr>
              <a:t>型跳转指令</a:t>
            </a:r>
          </a:p>
        </p:txBody>
      </p:sp>
      <p:graphicFrame>
        <p:nvGraphicFramePr>
          <p:cNvPr id="544773" name="Object 5"/>
          <p:cNvGraphicFramePr>
            <a:graphicFrameLocks noChangeAspect="1"/>
          </p:cNvGraphicFramePr>
          <p:nvPr/>
        </p:nvGraphicFramePr>
        <p:xfrm>
          <a:off x="323850" y="2133600"/>
          <a:ext cx="8569325" cy="3425825"/>
        </p:xfrm>
        <a:graphic>
          <a:graphicData uri="http://schemas.openxmlformats.org/presentationml/2006/ole">
            <mc:AlternateContent xmlns:mc="http://schemas.openxmlformats.org/markup-compatibility/2006">
              <mc:Choice xmlns:v="urn:schemas-microsoft-com:vml" Requires="v">
                <p:oleObj spid="_x0000_s139273" name="Visio" r:id="rId3" imgW="7197326" imgH="3201481" progId="Visio.Drawing.11">
                  <p:embed/>
                </p:oleObj>
              </mc:Choice>
              <mc:Fallback>
                <p:oleObj name="Visio" r:id="rId3" imgW="7197326" imgH="320148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133600"/>
                        <a:ext cx="8569325" cy="34258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p:cNvSpPr txBox="1">
            <a:spLocks noChangeArrowheads="1"/>
          </p:cNvSpPr>
          <p:nvPr/>
        </p:nvSpPr>
        <p:spPr bwMode="auto">
          <a:xfrm>
            <a:off x="468313" y="5695950"/>
            <a:ext cx="822960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mn-lt"/>
                <a:ea typeface="+mn-ea"/>
              </a:defRPr>
            </a:lvl2pPr>
            <a:lvl3pPr marL="1143000" indent="-228600" algn="l" rtl="0" fontAlgn="base">
              <a:spcBef>
                <a:spcPct val="20000"/>
              </a:spcBef>
              <a:spcAft>
                <a:spcPct val="0"/>
              </a:spcAft>
              <a:buClr>
                <a:schemeClr val="tx1"/>
              </a:buClr>
              <a:buChar char="•"/>
              <a:defRPr sz="2400">
                <a:solidFill>
                  <a:schemeClr val="tx1"/>
                </a:solidFill>
                <a:latin typeface="+mn-lt"/>
                <a:ea typeface="+mn-ea"/>
              </a:defRPr>
            </a:lvl3pPr>
            <a:lvl4pPr marL="1600200" indent="-228600" algn="l" rtl="0" fontAlgn="base">
              <a:spcBef>
                <a:spcPct val="20000"/>
              </a:spcBef>
              <a:spcAft>
                <a:spcPct val="0"/>
              </a:spcAft>
              <a:buChar char="–"/>
              <a:defRPr sz="2400">
                <a:solidFill>
                  <a:schemeClr val="tx1"/>
                </a:solidFill>
                <a:latin typeface="+mn-lt"/>
                <a:ea typeface="+mn-ea"/>
              </a:defRPr>
            </a:lvl4pPr>
            <a:lvl5pPr marL="2057400" indent="-228600" algn="l" rtl="0" fontAlgn="base">
              <a:spcBef>
                <a:spcPct val="20000"/>
              </a:spcBef>
              <a:spcAft>
                <a:spcPct val="0"/>
              </a:spcAft>
              <a:buChar char="»"/>
              <a:defRPr sz="2400">
                <a:solidFill>
                  <a:schemeClr val="tx1"/>
                </a:solidFill>
                <a:latin typeface="+mn-lt"/>
                <a:ea typeface="+mn-ea"/>
              </a:defRPr>
            </a:lvl5pPr>
            <a:lvl6pPr marL="2514600" indent="-228600" algn="l" rtl="0" fontAlgn="base">
              <a:spcBef>
                <a:spcPct val="20000"/>
              </a:spcBef>
              <a:spcAft>
                <a:spcPct val="0"/>
              </a:spcAft>
              <a:buChar char="»"/>
              <a:defRPr sz="2400">
                <a:solidFill>
                  <a:schemeClr val="tx1"/>
                </a:solidFill>
                <a:latin typeface="+mn-lt"/>
                <a:ea typeface="+mn-ea"/>
              </a:defRPr>
            </a:lvl6pPr>
            <a:lvl7pPr marL="2971800" indent="-228600" algn="l" rtl="0" fontAlgn="base">
              <a:spcBef>
                <a:spcPct val="20000"/>
              </a:spcBef>
              <a:spcAft>
                <a:spcPct val="0"/>
              </a:spcAft>
              <a:buChar char="»"/>
              <a:defRPr sz="2400">
                <a:solidFill>
                  <a:schemeClr val="tx1"/>
                </a:solidFill>
                <a:latin typeface="+mn-lt"/>
                <a:ea typeface="+mn-ea"/>
              </a:defRPr>
            </a:lvl7pPr>
            <a:lvl8pPr marL="3429000" indent="-228600" algn="l" rtl="0" fontAlgn="base">
              <a:spcBef>
                <a:spcPct val="20000"/>
              </a:spcBef>
              <a:spcAft>
                <a:spcPct val="0"/>
              </a:spcAft>
              <a:buChar char="»"/>
              <a:defRPr sz="2400">
                <a:solidFill>
                  <a:schemeClr val="tx1"/>
                </a:solidFill>
                <a:latin typeface="+mn-lt"/>
                <a:ea typeface="+mn-ea"/>
              </a:defRPr>
            </a:lvl8pPr>
            <a:lvl9pPr marL="3886200" indent="-228600" algn="l" rtl="0" fontAlgn="base">
              <a:spcBef>
                <a:spcPct val="20000"/>
              </a:spcBef>
              <a:spcAft>
                <a:spcPct val="0"/>
              </a:spcAft>
              <a:buChar char="»"/>
              <a:defRPr sz="2400">
                <a:solidFill>
                  <a:schemeClr val="tx1"/>
                </a:solidFill>
                <a:latin typeface="+mn-lt"/>
                <a:ea typeface="+mn-ea"/>
              </a:defRPr>
            </a:lvl9pPr>
          </a:lstStyle>
          <a:p>
            <a:pPr eaLnBrk="1" hangingPunct="1">
              <a:buClr>
                <a:srgbClr val="4C59D2"/>
              </a:buClr>
              <a:defRPr/>
            </a:pPr>
            <a:r>
              <a:rPr lang="en-US" altLang="zh-CN" kern="0" dirty="0" smtClean="0">
                <a:solidFill>
                  <a:srgbClr val="003366"/>
                </a:solidFill>
                <a:latin typeface="Arial" charset="0"/>
              </a:rPr>
              <a:t>J</a:t>
            </a:r>
            <a:r>
              <a:rPr lang="zh-CN" altLang="en-US" kern="0" dirty="0" smtClean="0">
                <a:solidFill>
                  <a:srgbClr val="003366"/>
                </a:solidFill>
                <a:latin typeface="Arial" charset="0"/>
              </a:rPr>
              <a:t>功能</a:t>
            </a:r>
            <a:r>
              <a:rPr lang="zh-CN" altLang="en-US" kern="0" dirty="0" smtClean="0">
                <a:solidFill>
                  <a:srgbClr val="003366"/>
                </a:solidFill>
              </a:rPr>
              <a:t>：</a:t>
            </a:r>
            <a:r>
              <a:rPr lang="en-US" altLang="zh-CN" dirty="0" smtClean="0">
                <a:solidFill>
                  <a:srgbClr val="003366"/>
                </a:solidFill>
                <a:latin typeface="Arial" charset="0"/>
              </a:rPr>
              <a:t>{PC[31:28],target,2’b00}→PC</a:t>
            </a:r>
          </a:p>
        </p:txBody>
      </p:sp>
    </p:spTree>
    <p:extLst>
      <p:ext uri="{BB962C8B-B14F-4D97-AF65-F5344CB8AC3E}">
        <p14:creationId xmlns:p14="http://schemas.microsoft.com/office/powerpoint/2010/main" val="3362047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44773"/>
                                        </p:tgtEl>
                                        <p:attrNameLst>
                                          <p:attrName>style.visibility</p:attrName>
                                        </p:attrNameLst>
                                      </p:cBhvr>
                                      <p:to>
                                        <p:strVal val="visible"/>
                                      </p:to>
                                    </p:set>
                                    <p:anim to="" calcmode="lin" valueType="num">
                                      <p:cBhvr>
                                        <p:cTn id="7" dur="1" fill="hold"/>
                                        <p:tgtEl>
                                          <p:spTgt spid="54477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63ADC472-7A63-461F-B92C-31DD20A86A4A}"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51</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27651" name="Rectangle 3"/>
          <p:cNvSpPr>
            <a:spLocks noGrp="1" noChangeArrowheads="1"/>
          </p:cNvSpPr>
          <p:nvPr>
            <p:ph type="body" idx="1"/>
          </p:nvPr>
        </p:nvSpPr>
        <p:spPr>
          <a:xfrm>
            <a:off x="1258888" y="1052513"/>
            <a:ext cx="6626225" cy="3384550"/>
          </a:xfrm>
        </p:spPr>
        <p:txBody>
          <a:bodyPr/>
          <a:lstStyle/>
          <a:p>
            <a:pPr eaLnBrk="1" hangingPunct="1"/>
            <a:r>
              <a:rPr lang="zh-CN" altLang="en-US" smtClean="0">
                <a:latin typeface="Arial" panose="020B0604020202020204" pitchFamily="34" charset="0"/>
              </a:rPr>
              <a:t>跳转指令</a:t>
            </a:r>
            <a:r>
              <a:rPr lang="en-US" altLang="zh-CN" smtClean="0">
                <a:latin typeface="Arial" panose="020B0604020202020204" pitchFamily="34" charset="0"/>
              </a:rPr>
              <a:t>J</a:t>
            </a:r>
            <a:r>
              <a:rPr lang="zh-CN" altLang="en-US" smtClean="0">
                <a:latin typeface="Arial" panose="020B0604020202020204" pitchFamily="34" charset="0"/>
              </a:rPr>
              <a:t>执行过程：</a:t>
            </a:r>
          </a:p>
          <a:p>
            <a:pPr eaLnBrk="1" hangingPunct="1"/>
            <a:r>
              <a:rPr lang="zh-CN" altLang="en-US" smtClean="0">
                <a:solidFill>
                  <a:srgbClr val="0000FF"/>
                </a:solidFill>
                <a:latin typeface="Arial" panose="020B0604020202020204" pitchFamily="34" charset="0"/>
              </a:rPr>
              <a:t>①取指令，</a:t>
            </a:r>
            <a:r>
              <a:rPr lang="en-US" altLang="zh-CN" smtClean="0">
                <a:solidFill>
                  <a:srgbClr val="0000FF"/>
                </a:solidFill>
                <a:latin typeface="Arial" panose="020B0604020202020204" pitchFamily="34" charset="0"/>
              </a:rPr>
              <a:t>PC</a:t>
            </a:r>
            <a:r>
              <a:rPr lang="zh-CN" altLang="en-US" smtClean="0">
                <a:solidFill>
                  <a:srgbClr val="0000FF"/>
                </a:solidFill>
                <a:latin typeface="Arial" panose="020B0604020202020204" pitchFamily="34" charset="0"/>
              </a:rPr>
              <a:t>自增</a:t>
            </a:r>
          </a:p>
          <a:p>
            <a:pPr lvl="1" eaLnBrk="1" hangingPunct="1"/>
            <a:r>
              <a:rPr lang="en-US" altLang="zh-CN" b="1" smtClean="0">
                <a:solidFill>
                  <a:srgbClr val="CC3399"/>
                </a:solidFill>
                <a:latin typeface="Arial" panose="020B0604020202020204" pitchFamily="34" charset="0"/>
              </a:rPr>
              <a:t>Mem[PC]→IR</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PC+4→PC</a:t>
            </a:r>
          </a:p>
          <a:p>
            <a:pPr eaLnBrk="1" hangingPunct="1"/>
            <a:r>
              <a:rPr lang="en-US" altLang="zh-CN" smtClean="0">
                <a:solidFill>
                  <a:srgbClr val="0000FF"/>
                </a:solidFill>
                <a:latin typeface="Arial" panose="020B0604020202020204" pitchFamily="34" charset="0"/>
              </a:rPr>
              <a:t>②</a:t>
            </a:r>
            <a:r>
              <a:rPr lang="zh-CN" altLang="en-US" smtClean="0">
                <a:solidFill>
                  <a:srgbClr val="0000FF"/>
                </a:solidFill>
                <a:latin typeface="Arial" panose="020B0604020202020204" pitchFamily="34" charset="0"/>
              </a:rPr>
              <a:t>完成跳转</a:t>
            </a:r>
          </a:p>
          <a:p>
            <a:pPr lvl="1" eaLnBrk="1" hangingPunct="1"/>
            <a:r>
              <a:rPr lang="en-US" altLang="zh-CN" b="1" smtClean="0">
                <a:solidFill>
                  <a:srgbClr val="CC3399"/>
                </a:solidFill>
                <a:latin typeface="Arial" panose="020B0604020202020204" pitchFamily="34" charset="0"/>
              </a:rPr>
              <a:t>{PC[31:28]</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address</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2‘b00}→PC</a:t>
            </a:r>
          </a:p>
        </p:txBody>
      </p:sp>
      <p:sp>
        <p:nvSpPr>
          <p:cNvPr id="27652" name="Rectangle 4"/>
          <p:cNvSpPr>
            <a:spLocks noGrp="1" noChangeArrowheads="1"/>
          </p:cNvSpPr>
          <p:nvPr>
            <p:ph type="title"/>
          </p:nvPr>
        </p:nvSpPr>
        <p:spPr/>
        <p:txBody>
          <a:bodyPr/>
          <a:lstStyle/>
          <a:p>
            <a:pPr eaLnBrk="1" hangingPunct="1"/>
            <a:r>
              <a:rPr lang="zh-CN" altLang="en-US" sz="2800" smtClean="0">
                <a:latin typeface="Arial" panose="020B0604020202020204" pitchFamily="34" charset="0"/>
              </a:rPr>
              <a:t>（</a:t>
            </a:r>
            <a:r>
              <a:rPr lang="en-US" altLang="zh-CN" sz="2800" smtClean="0">
                <a:latin typeface="Arial" panose="020B0604020202020204" pitchFamily="34" charset="0"/>
              </a:rPr>
              <a:t>4</a:t>
            </a:r>
            <a:r>
              <a:rPr lang="zh-CN" altLang="en-US" sz="2800" smtClean="0">
                <a:latin typeface="Arial" panose="020B0604020202020204" pitchFamily="34" charset="0"/>
              </a:rPr>
              <a:t>）</a:t>
            </a:r>
            <a:r>
              <a:rPr lang="en-US" altLang="zh-CN" sz="2800" smtClean="0">
                <a:latin typeface="Arial" panose="020B0604020202020204" pitchFamily="34" charset="0"/>
              </a:rPr>
              <a:t>J</a:t>
            </a:r>
            <a:r>
              <a:rPr lang="zh-CN" altLang="en-US" sz="2800" smtClean="0">
                <a:latin typeface="Arial" panose="020B0604020202020204" pitchFamily="34" charset="0"/>
              </a:rPr>
              <a:t>型跳转指令</a:t>
            </a:r>
          </a:p>
        </p:txBody>
      </p:sp>
    </p:spTree>
    <p:extLst>
      <p:ext uri="{BB962C8B-B14F-4D97-AF65-F5344CB8AC3E}">
        <p14:creationId xmlns:p14="http://schemas.microsoft.com/office/powerpoint/2010/main" val="17184230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执行过程</a:t>
            </a:r>
            <a:r>
              <a:rPr lang="en-US" altLang="zh-CN" smtClean="0"/>
              <a:t>——</a:t>
            </a:r>
            <a:r>
              <a:rPr lang="zh-CN" altLang="en-US" smtClean="0"/>
              <a:t>总结与对比</a:t>
            </a:r>
          </a:p>
        </p:txBody>
      </p:sp>
      <p:graphicFrame>
        <p:nvGraphicFramePr>
          <p:cNvPr id="6" name="内容占位符 5"/>
          <p:cNvGraphicFramePr>
            <a:graphicFrameLocks noGrp="1"/>
          </p:cNvGraphicFramePr>
          <p:nvPr>
            <p:ph idx="1"/>
          </p:nvPr>
        </p:nvGraphicFramePr>
        <p:xfrm>
          <a:off x="107950" y="1125538"/>
          <a:ext cx="8785225" cy="5472111"/>
        </p:xfrm>
        <a:graphic>
          <a:graphicData uri="http://schemas.openxmlformats.org/drawingml/2006/table">
            <a:tbl>
              <a:tblPr firstRow="1" bandRow="1">
                <a:tableStyleId>{5C22544A-7EE6-4342-B048-85BDC9FD1C3A}</a:tableStyleId>
              </a:tblPr>
              <a:tblGrid>
                <a:gridCol w="428070"/>
                <a:gridCol w="1516201"/>
                <a:gridCol w="1800251"/>
                <a:gridCol w="1656231"/>
                <a:gridCol w="1872261"/>
                <a:gridCol w="1512211"/>
              </a:tblGrid>
              <a:tr h="378240">
                <a:tc>
                  <a:txBody>
                    <a:bodyPr/>
                    <a:lstStyle/>
                    <a:p>
                      <a:pPr algn="ctr">
                        <a:lnSpc>
                          <a:spcPts val="2000"/>
                        </a:lnSpc>
                      </a:pPr>
                      <a:endParaRPr lang="zh-CN" altLang="en-US" sz="1600" dirty="0">
                        <a:latin typeface="微软雅黑" panose="020B0503020204020204" pitchFamily="34" charset="-122"/>
                        <a:ea typeface="微软雅黑" panose="020B0503020204020204" pitchFamily="34" charset="-122"/>
                      </a:endParaRPr>
                    </a:p>
                  </a:txBody>
                  <a:tcPr marL="91443" marR="91443" marT="45716" marB="45716"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ctr">
                        <a:lnSpc>
                          <a:spcPts val="2000"/>
                        </a:lnSpc>
                      </a:pPr>
                      <a:r>
                        <a:rPr lang="en-US" altLang="zh-CN" sz="1600" dirty="0" smtClean="0">
                          <a:latin typeface="微软雅黑" panose="020B0503020204020204" pitchFamily="34" charset="-122"/>
                          <a:ea typeface="微软雅黑" panose="020B0503020204020204" pitchFamily="34" charset="-122"/>
                        </a:rPr>
                        <a:t>R</a:t>
                      </a:r>
                      <a:r>
                        <a:rPr lang="zh-CN" altLang="en-US" sz="1600" dirty="0" smtClean="0">
                          <a:latin typeface="微软雅黑" panose="020B0503020204020204" pitchFamily="34" charset="-122"/>
                          <a:ea typeface="微软雅黑" panose="020B0503020204020204" pitchFamily="34" charset="-122"/>
                        </a:rPr>
                        <a:t>型指令</a:t>
                      </a:r>
                      <a:endParaRPr lang="en-US" altLang="zh-CN" sz="1600" dirty="0" smtClean="0">
                        <a:latin typeface="微软雅黑" panose="020B0503020204020204" pitchFamily="34" charset="-122"/>
                        <a:ea typeface="微软雅黑" panose="020B0503020204020204" pitchFamily="34" charset="-122"/>
                      </a:endParaRPr>
                    </a:p>
                  </a:txBody>
                  <a:tcPr marL="91443" marR="91443" marT="45716" marB="45716"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ctr">
                        <a:lnSpc>
                          <a:spcPts val="2000"/>
                        </a:lnSpc>
                      </a:pPr>
                      <a:r>
                        <a:rPr lang="en-US" altLang="zh-CN" sz="1600" dirty="0" err="1" smtClean="0">
                          <a:latin typeface="微软雅黑" panose="020B0503020204020204" pitchFamily="34" charset="-122"/>
                          <a:ea typeface="微软雅黑" panose="020B0503020204020204" pitchFamily="34" charset="-122"/>
                        </a:rPr>
                        <a:t>Lw</a:t>
                      </a:r>
                      <a:r>
                        <a:rPr lang="zh-CN" altLang="en-US" sz="1600" dirty="0" smtClean="0">
                          <a:latin typeface="微软雅黑" panose="020B0503020204020204" pitchFamily="34" charset="-122"/>
                          <a:ea typeface="微软雅黑" panose="020B0503020204020204" pitchFamily="34" charset="-122"/>
                        </a:rPr>
                        <a:t>指令</a:t>
                      </a:r>
                      <a:endParaRPr lang="zh-CN" altLang="en-US" sz="1600" dirty="0">
                        <a:latin typeface="微软雅黑" panose="020B0503020204020204" pitchFamily="34" charset="-122"/>
                        <a:ea typeface="微软雅黑" panose="020B0503020204020204" pitchFamily="34" charset="-122"/>
                      </a:endParaRPr>
                    </a:p>
                  </a:txBody>
                  <a:tcPr marL="91443" marR="91443" marT="45716" marB="45716"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ctr">
                        <a:lnSpc>
                          <a:spcPts val="2000"/>
                        </a:lnSpc>
                      </a:pPr>
                      <a:r>
                        <a:rPr lang="en-US" altLang="zh-CN" sz="1600" dirty="0" err="1" smtClean="0">
                          <a:latin typeface="微软雅黑" panose="020B0503020204020204" pitchFamily="34" charset="-122"/>
                          <a:ea typeface="微软雅黑" panose="020B0503020204020204" pitchFamily="34" charset="-122"/>
                        </a:rPr>
                        <a:t>Sw</a:t>
                      </a:r>
                      <a:r>
                        <a:rPr lang="zh-CN" altLang="en-US" sz="1600" dirty="0" smtClean="0">
                          <a:latin typeface="微软雅黑" panose="020B0503020204020204" pitchFamily="34" charset="-122"/>
                          <a:ea typeface="微软雅黑" panose="020B0503020204020204" pitchFamily="34" charset="-122"/>
                        </a:rPr>
                        <a:t>指令</a:t>
                      </a:r>
                      <a:endParaRPr lang="zh-CN" altLang="en-US" sz="1600" dirty="0">
                        <a:latin typeface="微软雅黑" panose="020B0503020204020204" pitchFamily="34" charset="-122"/>
                        <a:ea typeface="微软雅黑" panose="020B0503020204020204" pitchFamily="34" charset="-122"/>
                      </a:endParaRPr>
                    </a:p>
                  </a:txBody>
                  <a:tcPr marL="91443" marR="91443" marT="45716" marB="45716"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ctr">
                        <a:lnSpc>
                          <a:spcPts val="2000"/>
                        </a:lnSpc>
                      </a:pPr>
                      <a:r>
                        <a:rPr lang="en-US" altLang="zh-CN" sz="1600" dirty="0" err="1" smtClean="0">
                          <a:latin typeface="微软雅黑" panose="020B0503020204020204" pitchFamily="34" charset="-122"/>
                          <a:ea typeface="微软雅黑" panose="020B0503020204020204" pitchFamily="34" charset="-122"/>
                        </a:rPr>
                        <a:t>Beq</a:t>
                      </a:r>
                      <a:r>
                        <a:rPr lang="zh-CN" altLang="en-US" sz="1600" dirty="0" smtClean="0">
                          <a:latin typeface="微软雅黑" panose="020B0503020204020204" pitchFamily="34" charset="-122"/>
                          <a:ea typeface="微软雅黑" panose="020B0503020204020204" pitchFamily="34" charset="-122"/>
                        </a:rPr>
                        <a:t>指令</a:t>
                      </a:r>
                      <a:endParaRPr lang="zh-CN" altLang="en-US" sz="1600" dirty="0">
                        <a:latin typeface="微软雅黑" panose="020B0503020204020204" pitchFamily="34" charset="-122"/>
                        <a:ea typeface="微软雅黑" panose="020B0503020204020204" pitchFamily="34" charset="-122"/>
                      </a:endParaRPr>
                    </a:p>
                  </a:txBody>
                  <a:tcPr marL="91443" marR="91443" marT="45716" marB="45716"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ctr">
                        <a:lnSpc>
                          <a:spcPts val="2000"/>
                        </a:lnSpc>
                      </a:pPr>
                      <a:r>
                        <a:rPr lang="en-US" altLang="zh-CN" sz="1600" dirty="0" smtClean="0">
                          <a:latin typeface="微软雅黑" panose="020B0503020204020204" pitchFamily="34" charset="-122"/>
                          <a:ea typeface="微软雅黑" panose="020B0503020204020204" pitchFamily="34" charset="-122"/>
                        </a:rPr>
                        <a:t>J</a:t>
                      </a:r>
                      <a:r>
                        <a:rPr lang="zh-CN" altLang="en-US" sz="1600" dirty="0" smtClean="0">
                          <a:latin typeface="微软雅黑" panose="020B0503020204020204" pitchFamily="34" charset="-122"/>
                          <a:ea typeface="微软雅黑" panose="020B0503020204020204" pitchFamily="34" charset="-122"/>
                        </a:rPr>
                        <a:t>指令</a:t>
                      </a:r>
                      <a:endParaRPr lang="zh-CN" altLang="en-US" sz="1600" dirty="0">
                        <a:latin typeface="微软雅黑" panose="020B0503020204020204" pitchFamily="34" charset="-122"/>
                        <a:ea typeface="微软雅黑" panose="020B0503020204020204" pitchFamily="34" charset="-122"/>
                      </a:endParaRPr>
                    </a:p>
                  </a:txBody>
                  <a:tcPr marL="91443" marR="91443" marT="45716" marB="45716"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r>
              <a:tr h="533986">
                <a:tc rowSpan="2">
                  <a:txBody>
                    <a:bodyPr/>
                    <a:lstStyle/>
                    <a:p>
                      <a:pPr algn="ctr">
                        <a:lnSpc>
                          <a:spcPts val="2000"/>
                        </a:lnSpc>
                      </a:pPr>
                      <a:r>
                        <a:rPr lang="en-US" altLang="zh-CN" sz="1600" dirty="0" smtClean="0">
                          <a:solidFill>
                            <a:srgbClr val="FF0000"/>
                          </a:solidFill>
                          <a:latin typeface="微软雅黑" panose="020B0503020204020204" pitchFamily="34" charset="-122"/>
                          <a:ea typeface="微软雅黑" panose="020B0503020204020204" pitchFamily="34" charset="-122"/>
                        </a:rPr>
                        <a:t>1</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L="91443" marR="91443" marT="45716" marB="45716"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just">
                        <a:lnSpc>
                          <a:spcPts val="2000"/>
                        </a:lnSpc>
                        <a:spcAft>
                          <a:spcPts val="0"/>
                        </a:spcAft>
                      </a:pPr>
                      <a:r>
                        <a:rPr lang="zh-CN" sz="1600" b="1" kern="100" dirty="0">
                          <a:effectLst/>
                          <a:latin typeface="微软雅黑" panose="020B0503020204020204" pitchFamily="34" charset="-122"/>
                          <a:ea typeface="微软雅黑" panose="020B0503020204020204" pitchFamily="34" charset="-122"/>
                          <a:cs typeface="Times New Roman"/>
                        </a:rPr>
                        <a:t>取指</a:t>
                      </a:r>
                      <a:r>
                        <a:rPr lang="zh-CN" sz="1600" b="1" kern="100" dirty="0" smtClean="0">
                          <a:effectLst/>
                          <a:latin typeface="微软雅黑" panose="020B0503020204020204" pitchFamily="34" charset="-122"/>
                          <a:ea typeface="微软雅黑" panose="020B0503020204020204" pitchFamily="34" charset="-122"/>
                          <a:cs typeface="Times New Roman"/>
                        </a:rPr>
                        <a:t>令</a:t>
                      </a:r>
                      <a:r>
                        <a:rPr lang="en-US" altLang="zh-CN" sz="1600" b="1" kern="100" dirty="0" smtClean="0">
                          <a:effectLst/>
                          <a:latin typeface="微软雅黑" panose="020B0503020204020204" pitchFamily="34" charset="-122"/>
                          <a:ea typeface="微软雅黑" panose="020B0503020204020204" pitchFamily="34" charset="-122"/>
                          <a:cs typeface="Times New Roman"/>
                        </a:rPr>
                        <a:t>,</a:t>
                      </a:r>
                      <a:r>
                        <a:rPr lang="en-US" sz="1600" b="1" kern="100" dirty="0" smtClean="0">
                          <a:effectLst/>
                          <a:latin typeface="微软雅黑" panose="020B0503020204020204" pitchFamily="34" charset="-122"/>
                          <a:ea typeface="微软雅黑" panose="020B0503020204020204" pitchFamily="34" charset="-122"/>
                          <a:cs typeface="Times New Roman"/>
                        </a:rPr>
                        <a:t>PC</a:t>
                      </a:r>
                      <a:r>
                        <a:rPr lang="zh-CN" sz="1600" b="1" kern="100" dirty="0">
                          <a:effectLst/>
                          <a:latin typeface="微软雅黑" panose="020B0503020204020204" pitchFamily="34" charset="-122"/>
                          <a:ea typeface="微软雅黑" panose="020B0503020204020204" pitchFamily="34" charset="-122"/>
                          <a:cs typeface="Times New Roman"/>
                        </a:rPr>
                        <a:t>自增</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r>
                        <a:rPr lang="zh-CN" sz="1600" b="1" kern="100" dirty="0">
                          <a:effectLst/>
                          <a:latin typeface="微软雅黑" panose="020B0503020204020204" pitchFamily="34" charset="-122"/>
                          <a:ea typeface="微软雅黑" panose="020B0503020204020204" pitchFamily="34" charset="-122"/>
                          <a:cs typeface="Times New Roman"/>
                        </a:rPr>
                        <a:t>取指</a:t>
                      </a:r>
                      <a:r>
                        <a:rPr lang="zh-CN" sz="1600" b="1" kern="100" dirty="0" smtClean="0">
                          <a:effectLst/>
                          <a:latin typeface="微软雅黑" panose="020B0503020204020204" pitchFamily="34" charset="-122"/>
                          <a:ea typeface="微软雅黑" panose="020B0503020204020204" pitchFamily="34" charset="-122"/>
                          <a:cs typeface="Times New Roman"/>
                        </a:rPr>
                        <a:t>令</a:t>
                      </a:r>
                      <a:r>
                        <a:rPr lang="en-US" altLang="zh-CN" sz="1600" b="1" kern="100" dirty="0" smtClean="0">
                          <a:effectLst/>
                          <a:latin typeface="微软雅黑" panose="020B0503020204020204" pitchFamily="34" charset="-122"/>
                          <a:ea typeface="微软雅黑" panose="020B0503020204020204" pitchFamily="34" charset="-122"/>
                          <a:cs typeface="Times New Roman"/>
                        </a:rPr>
                        <a:t>,</a:t>
                      </a:r>
                      <a:r>
                        <a:rPr lang="en-US" sz="1600" b="1" kern="100" dirty="0" smtClean="0">
                          <a:effectLst/>
                          <a:latin typeface="微软雅黑" panose="020B0503020204020204" pitchFamily="34" charset="-122"/>
                          <a:ea typeface="微软雅黑" panose="020B0503020204020204" pitchFamily="34" charset="-122"/>
                          <a:cs typeface="Times New Roman"/>
                        </a:rPr>
                        <a:t>PC</a:t>
                      </a:r>
                      <a:r>
                        <a:rPr lang="zh-CN" sz="1600" b="1" kern="100" dirty="0">
                          <a:effectLst/>
                          <a:latin typeface="微软雅黑" panose="020B0503020204020204" pitchFamily="34" charset="-122"/>
                          <a:ea typeface="微软雅黑" panose="020B0503020204020204" pitchFamily="34" charset="-122"/>
                          <a:cs typeface="Times New Roman"/>
                        </a:rPr>
                        <a:t>自增</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zh-CN" sz="1600" b="1" kern="100" dirty="0">
                          <a:solidFill>
                            <a:schemeClr val="dk1"/>
                          </a:solidFill>
                          <a:effectLst/>
                          <a:latin typeface="微软雅黑" panose="020B0503020204020204" pitchFamily="34" charset="-122"/>
                          <a:ea typeface="微软雅黑" panose="020B0503020204020204" pitchFamily="34" charset="-122"/>
                          <a:cs typeface="Times New Roman"/>
                        </a:rPr>
                        <a:t>取指</a:t>
                      </a:r>
                      <a:r>
                        <a:rPr lang="zh-CN" sz="1600" b="1" kern="100" dirty="0" smtClean="0">
                          <a:solidFill>
                            <a:schemeClr val="dk1"/>
                          </a:solidFill>
                          <a:effectLst/>
                          <a:latin typeface="微软雅黑" panose="020B0503020204020204" pitchFamily="34" charset="-122"/>
                          <a:ea typeface="微软雅黑" panose="020B0503020204020204" pitchFamily="34" charset="-122"/>
                          <a:cs typeface="Times New Roman"/>
                        </a:rPr>
                        <a:t>令</a:t>
                      </a:r>
                      <a:r>
                        <a:rPr lang="en-US" altLang="zh-CN" sz="1600" b="1" kern="100" dirty="0" smtClean="0">
                          <a:solidFill>
                            <a:schemeClr val="dk1"/>
                          </a:solidFill>
                          <a:effectLst/>
                          <a:latin typeface="微软雅黑" panose="020B0503020204020204" pitchFamily="34" charset="-122"/>
                          <a:ea typeface="微软雅黑" panose="020B0503020204020204" pitchFamily="34" charset="-122"/>
                          <a:cs typeface="Times New Roman"/>
                        </a:rPr>
                        <a:t>,</a:t>
                      </a:r>
                      <a:r>
                        <a:rPr lang="en-US" sz="1600" b="1" kern="100" dirty="0" smtClean="0">
                          <a:solidFill>
                            <a:schemeClr val="dk1"/>
                          </a:solidFill>
                          <a:effectLst/>
                          <a:latin typeface="微软雅黑" panose="020B0503020204020204" pitchFamily="34" charset="-122"/>
                          <a:ea typeface="微软雅黑" panose="020B0503020204020204" pitchFamily="34" charset="-122"/>
                          <a:cs typeface="Times New Roman"/>
                        </a:rPr>
                        <a:t>PC</a:t>
                      </a:r>
                      <a:r>
                        <a:rPr lang="zh-CN" sz="1600" b="1" kern="100" dirty="0">
                          <a:solidFill>
                            <a:schemeClr val="dk1"/>
                          </a:solidFill>
                          <a:effectLst/>
                          <a:latin typeface="微软雅黑" panose="020B0503020204020204" pitchFamily="34" charset="-122"/>
                          <a:ea typeface="微软雅黑" panose="020B0503020204020204" pitchFamily="34" charset="-122"/>
                          <a:cs typeface="Times New Roman"/>
                        </a:rPr>
                        <a:t>自增</a:t>
                      </a: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zh-CN" sz="1600" b="1" kern="100" dirty="0">
                          <a:solidFill>
                            <a:schemeClr val="dk1"/>
                          </a:solidFill>
                          <a:effectLst/>
                          <a:latin typeface="微软雅黑" panose="020B0503020204020204" pitchFamily="34" charset="-122"/>
                          <a:ea typeface="微软雅黑" panose="020B0503020204020204" pitchFamily="34" charset="-122"/>
                          <a:cs typeface="Times New Roman"/>
                        </a:rPr>
                        <a:t>取指</a:t>
                      </a:r>
                      <a:r>
                        <a:rPr lang="zh-CN" sz="1600" b="1" kern="100" dirty="0" smtClean="0">
                          <a:solidFill>
                            <a:schemeClr val="dk1"/>
                          </a:solidFill>
                          <a:effectLst/>
                          <a:latin typeface="微软雅黑" panose="020B0503020204020204" pitchFamily="34" charset="-122"/>
                          <a:ea typeface="微软雅黑" panose="020B0503020204020204" pitchFamily="34" charset="-122"/>
                          <a:cs typeface="Times New Roman"/>
                        </a:rPr>
                        <a:t>令</a:t>
                      </a:r>
                      <a:r>
                        <a:rPr lang="en-US" altLang="zh-CN" sz="1600" b="1" kern="100" dirty="0" smtClean="0">
                          <a:solidFill>
                            <a:schemeClr val="dk1"/>
                          </a:solidFill>
                          <a:effectLst/>
                          <a:latin typeface="微软雅黑" panose="020B0503020204020204" pitchFamily="34" charset="-122"/>
                          <a:ea typeface="微软雅黑" panose="020B0503020204020204" pitchFamily="34" charset="-122"/>
                          <a:cs typeface="Times New Roman"/>
                        </a:rPr>
                        <a:t>,</a:t>
                      </a:r>
                      <a:r>
                        <a:rPr lang="en-US" sz="1600" b="1" kern="100" dirty="0" smtClean="0">
                          <a:solidFill>
                            <a:schemeClr val="dk1"/>
                          </a:solidFill>
                          <a:effectLst/>
                          <a:latin typeface="微软雅黑" panose="020B0503020204020204" pitchFamily="34" charset="-122"/>
                          <a:ea typeface="微软雅黑" panose="020B0503020204020204" pitchFamily="34" charset="-122"/>
                          <a:cs typeface="Times New Roman"/>
                        </a:rPr>
                        <a:t>PC</a:t>
                      </a:r>
                      <a:r>
                        <a:rPr lang="zh-CN" sz="1600" b="1" kern="100" dirty="0">
                          <a:solidFill>
                            <a:schemeClr val="dk1"/>
                          </a:solidFill>
                          <a:effectLst/>
                          <a:latin typeface="微软雅黑" panose="020B0503020204020204" pitchFamily="34" charset="-122"/>
                          <a:ea typeface="微软雅黑" panose="020B0503020204020204" pitchFamily="34" charset="-122"/>
                          <a:cs typeface="Times New Roman"/>
                        </a:rPr>
                        <a:t>自增</a:t>
                      </a: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1" kern="100" dirty="0" smtClean="0">
                          <a:solidFill>
                            <a:schemeClr val="dk1"/>
                          </a:solidFill>
                          <a:effectLst/>
                          <a:latin typeface="微软雅黑" panose="020B0503020204020204" pitchFamily="34" charset="-122"/>
                          <a:ea typeface="微软雅黑" panose="020B0503020204020204" pitchFamily="34" charset="-122"/>
                          <a:cs typeface="Times New Roman"/>
                        </a:rPr>
                        <a:t>取指令</a:t>
                      </a:r>
                      <a:r>
                        <a:rPr lang="en-US" altLang="zh-CN" sz="1600" b="1" kern="100" dirty="0" smtClean="0">
                          <a:solidFill>
                            <a:schemeClr val="dk1"/>
                          </a:solidFill>
                          <a:effectLst/>
                          <a:latin typeface="微软雅黑" panose="020B0503020204020204" pitchFamily="34" charset="-122"/>
                          <a:ea typeface="微软雅黑" panose="020B0503020204020204" pitchFamily="34" charset="-122"/>
                          <a:cs typeface="Times New Roman"/>
                        </a:rPr>
                        <a:t>,PC</a:t>
                      </a:r>
                      <a:r>
                        <a:rPr lang="zh-CN" altLang="en-US" sz="1600" b="1" kern="100" dirty="0" smtClean="0">
                          <a:solidFill>
                            <a:schemeClr val="dk1"/>
                          </a:solidFill>
                          <a:effectLst/>
                          <a:latin typeface="微软雅黑" panose="020B0503020204020204" pitchFamily="34" charset="-122"/>
                          <a:ea typeface="微软雅黑" panose="020B0503020204020204" pitchFamily="34" charset="-122"/>
                          <a:cs typeface="Times New Roman"/>
                        </a:rPr>
                        <a:t>自增</a:t>
                      </a: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r>
              <a:tr h="599806">
                <a:tc vMerge="1">
                  <a:txBody>
                    <a:bodyPr/>
                    <a:lstStyle/>
                    <a:p>
                      <a:pPr algn="ctr">
                        <a:lnSpc>
                          <a:spcPts val="2000"/>
                        </a:lnSpc>
                      </a:pPr>
                      <a:endParaRPr lang="zh-CN" altLang="en-US" sz="2000" dirty="0"/>
                    </a:p>
                  </a:txBody>
                  <a:tcPr anchor="ctr"/>
                </a:tc>
                <a:tc>
                  <a:txBody>
                    <a:bodyPr/>
                    <a:lstStyle/>
                    <a:p>
                      <a:pPr algn="l">
                        <a:lnSpc>
                          <a:spcPts val="2000"/>
                        </a:lnSpc>
                        <a:spcAft>
                          <a:spcPts val="0"/>
                        </a:spcAft>
                      </a:pP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Mem[</a:t>
                      </a:r>
                      <a:r>
                        <a:rPr lang="en-US" sz="1600" b="1" kern="100" dirty="0">
                          <a:solidFill>
                            <a:schemeClr val="tx1">
                              <a:lumMod val="60000"/>
                              <a:lumOff val="40000"/>
                            </a:schemeClr>
                          </a:solidFill>
                          <a:effectLst/>
                          <a:latin typeface="微软雅黑" panose="020B0503020204020204" pitchFamily="34" charset="-122"/>
                          <a:ea typeface="微软雅黑" panose="020B0503020204020204" pitchFamily="34" charset="-122"/>
                          <a:cs typeface="Times New Roman"/>
                        </a:rPr>
                        <a:t>PC</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IR</a:t>
                      </a:r>
                    </a:p>
                    <a:p>
                      <a:pPr algn="l">
                        <a:lnSpc>
                          <a:spcPts val="2000"/>
                        </a:lnSpc>
                        <a:spcAft>
                          <a:spcPts val="0"/>
                        </a:spcAft>
                      </a:pP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PC</a:t>
                      </a:r>
                      <a:r>
                        <a:rPr lang="en-US" sz="1600" b="1" kern="100" dirty="0" smtClean="0">
                          <a:solidFill>
                            <a:srgbClr val="FF0000"/>
                          </a:solidFill>
                          <a:effectLst/>
                          <a:latin typeface="微软雅黑" panose="020B0503020204020204" pitchFamily="34" charset="-122"/>
                          <a:ea typeface="微软雅黑" panose="020B0503020204020204" pitchFamily="34" charset="-122"/>
                          <a:cs typeface="Times New Roman"/>
                        </a:rPr>
                        <a:t>+</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4</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a:solidFill>
                            <a:srgbClr val="CC9900"/>
                          </a:solidFill>
                          <a:effectLst/>
                          <a:latin typeface="微软雅黑" panose="020B0503020204020204" pitchFamily="34" charset="-122"/>
                          <a:ea typeface="微软雅黑" panose="020B0503020204020204" pitchFamily="34" charset="-122"/>
                          <a:cs typeface="Times New Roman"/>
                        </a:rPr>
                        <a:t>PC</a:t>
                      </a:r>
                      <a:endParaRPr lang="zh-CN" sz="1600" kern="100" dirty="0">
                        <a:solidFill>
                          <a:srgbClr val="CC9900"/>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Mem[PC]→</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IR</a:t>
                      </a:r>
                      <a:endParaRPr lang="en-US" altLang="zh-CN" sz="1600" b="1" kern="100" dirty="0" smtClean="0">
                        <a:solidFill>
                          <a:srgbClr val="339933"/>
                        </a:solidFill>
                        <a:effectLst/>
                        <a:latin typeface="微软雅黑" panose="020B0503020204020204" pitchFamily="34" charset="-122"/>
                        <a:ea typeface="微软雅黑" panose="020B0503020204020204" pitchFamily="34" charset="-122"/>
                        <a:cs typeface="Times New Roman"/>
                      </a:endParaRPr>
                    </a:p>
                    <a:p>
                      <a:pPr algn="l">
                        <a:spcAft>
                          <a:spcPts val="0"/>
                        </a:spcAft>
                      </a:pP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PC+4</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→PC</a:t>
                      </a:r>
                      <a:endParaRPr lang="zh-CN" sz="1600"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Mem[PC]→</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IR</a:t>
                      </a:r>
                    </a:p>
                    <a:p>
                      <a:pPr marL="0" algn="l" defTabSz="914400" rtl="0" eaLnBrk="1" latinLnBrk="0" hangingPunct="1">
                        <a:spcAft>
                          <a:spcPts val="0"/>
                        </a:spcAft>
                      </a:pP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PC+4</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→PC</a:t>
                      </a:r>
                      <a:endParaRPr lang="zh-CN" sz="1600" b="1"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Mem[PC]→</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IR</a:t>
                      </a:r>
                    </a:p>
                    <a:p>
                      <a:pPr marL="0" algn="l" defTabSz="914400" rtl="0" eaLnBrk="1" latinLnBrk="0" hangingPunct="1">
                        <a:spcAft>
                          <a:spcPts val="0"/>
                        </a:spcAft>
                      </a:pP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PC+4</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→PC</a:t>
                      </a:r>
                      <a:endParaRPr lang="zh-CN" sz="1600" b="1"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Mem[PC]→IR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PC+4→PC</a:t>
                      </a: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r>
              <a:tr h="533986">
                <a:tc rowSpan="2">
                  <a:txBody>
                    <a:bodyPr/>
                    <a:lstStyle/>
                    <a:p>
                      <a:pPr algn="ctr">
                        <a:lnSpc>
                          <a:spcPts val="2000"/>
                        </a:lnSpc>
                      </a:pPr>
                      <a:r>
                        <a:rPr lang="en-US" altLang="zh-CN" sz="1600" dirty="0" smtClean="0">
                          <a:solidFill>
                            <a:srgbClr val="FF0000"/>
                          </a:solidFill>
                          <a:latin typeface="微软雅黑" panose="020B0503020204020204" pitchFamily="34" charset="-122"/>
                          <a:ea typeface="微软雅黑" panose="020B0503020204020204" pitchFamily="34" charset="-122"/>
                        </a:rPr>
                        <a:t>2</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L="91443" marR="91443" marT="45716" marB="45716"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lnSpc>
                          <a:spcPts val="2000"/>
                        </a:lnSpc>
                        <a:spcAft>
                          <a:spcPts val="0"/>
                        </a:spcAft>
                      </a:pPr>
                      <a:r>
                        <a:rPr lang="zh-CN" sz="1600" b="1" kern="100" dirty="0">
                          <a:effectLst/>
                          <a:latin typeface="微软雅黑" panose="020B0503020204020204" pitchFamily="34" charset="-122"/>
                          <a:ea typeface="微软雅黑" panose="020B0503020204020204" pitchFamily="34" charset="-122"/>
                          <a:cs typeface="Times New Roman"/>
                        </a:rPr>
                        <a:t>读寄存器</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r>
                        <a:rPr lang="zh-CN" sz="1600" b="1" kern="100" dirty="0">
                          <a:effectLst/>
                          <a:latin typeface="微软雅黑" panose="020B0503020204020204" pitchFamily="34" charset="-122"/>
                          <a:ea typeface="微软雅黑" panose="020B0503020204020204" pitchFamily="34" charset="-122"/>
                          <a:cs typeface="Times New Roman"/>
                        </a:rPr>
                        <a:t>读寄存器</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zh-CN" sz="1600" b="1" kern="100" dirty="0">
                          <a:solidFill>
                            <a:schemeClr val="dk1"/>
                          </a:solidFill>
                          <a:effectLst/>
                          <a:latin typeface="微软雅黑" panose="020B0503020204020204" pitchFamily="34" charset="-122"/>
                          <a:ea typeface="微软雅黑" panose="020B0503020204020204" pitchFamily="34" charset="-122"/>
                          <a:cs typeface="Times New Roman"/>
                        </a:rPr>
                        <a:t>读寄存器</a:t>
                      </a: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zh-CN" sz="1600" b="1" kern="100" dirty="0">
                          <a:solidFill>
                            <a:schemeClr val="dk1"/>
                          </a:solidFill>
                          <a:effectLst/>
                          <a:latin typeface="微软雅黑" panose="020B0503020204020204" pitchFamily="34" charset="-122"/>
                          <a:ea typeface="微软雅黑" panose="020B0503020204020204" pitchFamily="34" charset="-122"/>
                          <a:cs typeface="Times New Roman"/>
                        </a:rPr>
                        <a:t>读寄存</a:t>
                      </a:r>
                      <a:r>
                        <a:rPr lang="zh-CN" sz="1600" b="1" kern="100" dirty="0" smtClean="0">
                          <a:solidFill>
                            <a:schemeClr val="dk1"/>
                          </a:solidFill>
                          <a:effectLst/>
                          <a:latin typeface="微软雅黑" panose="020B0503020204020204" pitchFamily="34" charset="-122"/>
                          <a:ea typeface="微软雅黑" panose="020B0503020204020204" pitchFamily="34" charset="-122"/>
                          <a:cs typeface="Times New Roman"/>
                        </a:rPr>
                        <a:t>器</a:t>
                      </a:r>
                      <a:endParaRPr lang="en-US" altLang="zh-CN" sz="1600" b="1" kern="100" dirty="0" smtClean="0">
                        <a:solidFill>
                          <a:schemeClr val="dk1"/>
                        </a:solidFill>
                        <a:effectLst/>
                        <a:latin typeface="微软雅黑" panose="020B0503020204020204" pitchFamily="34" charset="-122"/>
                        <a:ea typeface="微软雅黑" panose="020B0503020204020204" pitchFamily="34" charset="-122"/>
                        <a:cs typeface="Times New Roman"/>
                      </a:endParaRPr>
                    </a:p>
                    <a:p>
                      <a:pPr marL="0" algn="l" defTabSz="914400" rtl="0" eaLnBrk="1" latinLnBrk="0" hangingPunct="1">
                        <a:spcAft>
                          <a:spcPts val="0"/>
                        </a:spcAft>
                      </a:pPr>
                      <a:r>
                        <a:rPr lang="zh-CN" sz="1600" b="1" kern="100" dirty="0" smtClean="0">
                          <a:solidFill>
                            <a:schemeClr val="dk1"/>
                          </a:solidFill>
                          <a:effectLst/>
                          <a:latin typeface="微软雅黑" panose="020B0503020204020204" pitchFamily="34" charset="-122"/>
                          <a:ea typeface="微软雅黑" panose="020B0503020204020204" pitchFamily="34" charset="-122"/>
                          <a:cs typeface="Times New Roman"/>
                        </a:rPr>
                        <a:t>转</a:t>
                      </a:r>
                      <a:r>
                        <a:rPr lang="zh-CN" sz="1600" b="1" kern="100" dirty="0">
                          <a:solidFill>
                            <a:schemeClr val="dk1"/>
                          </a:solidFill>
                          <a:effectLst/>
                          <a:latin typeface="微软雅黑" panose="020B0503020204020204" pitchFamily="34" charset="-122"/>
                          <a:ea typeface="微软雅黑" panose="020B0503020204020204" pitchFamily="34" charset="-122"/>
                          <a:cs typeface="Times New Roman"/>
                        </a:rPr>
                        <a:t>移地址计算</a:t>
                      </a: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zh-CN" altLang="en-US" sz="1600" b="1" kern="100" dirty="0" smtClean="0">
                          <a:solidFill>
                            <a:schemeClr val="dk1"/>
                          </a:solidFill>
                          <a:effectLst/>
                          <a:latin typeface="微软雅黑" panose="020B0503020204020204" pitchFamily="34" charset="-122"/>
                          <a:ea typeface="微软雅黑" panose="020B0503020204020204" pitchFamily="34" charset="-122"/>
                          <a:cs typeface="Times New Roman"/>
                        </a:rPr>
                        <a:t>完成跳转</a:t>
                      </a:r>
                      <a:endParaRPr lang="zh-CN" sz="1600" b="1"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r>
              <a:tr h="800977">
                <a:tc vMerge="1">
                  <a:txBody>
                    <a:bodyPr/>
                    <a:lstStyle/>
                    <a:p>
                      <a:pPr algn="ctr">
                        <a:lnSpc>
                          <a:spcPts val="2000"/>
                        </a:lnSpc>
                      </a:pPr>
                      <a:endParaRPr lang="zh-CN" altLang="en-US" sz="2000" dirty="0"/>
                    </a:p>
                  </a:txBody>
                  <a:tcPr anchor="ctr"/>
                </a:tc>
                <a:tc>
                  <a:txBody>
                    <a:bodyPr/>
                    <a:lstStyle/>
                    <a:p>
                      <a:pPr algn="l">
                        <a:lnSpc>
                          <a:spcPts val="2000"/>
                        </a:lnSpc>
                        <a:spcAft>
                          <a:spcPts val="0"/>
                        </a:spcAft>
                      </a:pP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Reg</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rs</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A</a:t>
                      </a:r>
                    </a:p>
                    <a:p>
                      <a:pPr algn="l">
                        <a:lnSpc>
                          <a:spcPts val="2000"/>
                        </a:lnSpc>
                        <a:spcAft>
                          <a:spcPts val="0"/>
                        </a:spcAft>
                      </a:pPr>
                      <a:r>
                        <a:rPr lang="en-US" sz="1600" b="1" kern="100" dirty="0" err="1" smtClean="0">
                          <a:solidFill>
                            <a:srgbClr val="339933"/>
                          </a:solidFill>
                          <a:effectLst/>
                          <a:latin typeface="微软雅黑" panose="020B0503020204020204" pitchFamily="34" charset="-122"/>
                          <a:ea typeface="微软雅黑" panose="020B0503020204020204" pitchFamily="34" charset="-122"/>
                          <a:cs typeface="Times New Roman"/>
                        </a:rPr>
                        <a:t>Reg</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err="1" smtClean="0">
                          <a:solidFill>
                            <a:srgbClr val="339933"/>
                          </a:solidFill>
                          <a:effectLst/>
                          <a:latin typeface="微软雅黑" panose="020B0503020204020204" pitchFamily="34" charset="-122"/>
                          <a:ea typeface="微软雅黑" panose="020B0503020204020204" pitchFamily="34" charset="-122"/>
                          <a:cs typeface="Times New Roman"/>
                        </a:rPr>
                        <a:t>rt</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]→B</a:t>
                      </a:r>
                      <a:endParaRPr lang="zh-CN" sz="1600"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Reg</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rs</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A</a:t>
                      </a:r>
                    </a:p>
                    <a:p>
                      <a:pPr algn="l">
                        <a:spcAft>
                          <a:spcPts val="0"/>
                        </a:spcAft>
                      </a:pPr>
                      <a:r>
                        <a:rPr lang="en-US" sz="1600" b="1" kern="100" dirty="0" err="1" smtClean="0">
                          <a:solidFill>
                            <a:srgbClr val="339933"/>
                          </a:solidFill>
                          <a:effectLst/>
                          <a:latin typeface="微软雅黑" panose="020B0503020204020204" pitchFamily="34" charset="-122"/>
                          <a:ea typeface="微软雅黑" panose="020B0503020204020204" pitchFamily="34" charset="-122"/>
                          <a:cs typeface="Times New Roman"/>
                        </a:rPr>
                        <a:t>Reg</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err="1" smtClean="0">
                          <a:solidFill>
                            <a:srgbClr val="339933"/>
                          </a:solidFill>
                          <a:effectLst/>
                          <a:latin typeface="微软雅黑" panose="020B0503020204020204" pitchFamily="34" charset="-122"/>
                          <a:ea typeface="微软雅黑" panose="020B0503020204020204" pitchFamily="34" charset="-122"/>
                          <a:cs typeface="Times New Roman"/>
                        </a:rPr>
                        <a:t>rt</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]→B</a:t>
                      </a:r>
                      <a:endParaRPr lang="zh-CN" sz="1600"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Reg</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rs</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A</a:t>
                      </a:r>
                    </a:p>
                    <a:p>
                      <a:pPr marL="0" algn="l" defTabSz="914400" rtl="0" eaLnBrk="1" latinLnBrk="0" hangingPunct="1">
                        <a:spcAft>
                          <a:spcPts val="0"/>
                        </a:spcAft>
                      </a:pPr>
                      <a:r>
                        <a:rPr lang="en-US" sz="1600" b="1" kern="100" dirty="0" err="1" smtClean="0">
                          <a:solidFill>
                            <a:srgbClr val="339933"/>
                          </a:solidFill>
                          <a:effectLst/>
                          <a:latin typeface="微软雅黑" panose="020B0503020204020204" pitchFamily="34" charset="-122"/>
                          <a:ea typeface="微软雅黑" panose="020B0503020204020204" pitchFamily="34" charset="-122"/>
                          <a:cs typeface="Times New Roman"/>
                        </a:rPr>
                        <a:t>Reg</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err="1" smtClean="0">
                          <a:solidFill>
                            <a:srgbClr val="339933"/>
                          </a:solidFill>
                          <a:effectLst/>
                          <a:latin typeface="微软雅黑" panose="020B0503020204020204" pitchFamily="34" charset="-122"/>
                          <a:ea typeface="微软雅黑" panose="020B0503020204020204" pitchFamily="34" charset="-122"/>
                          <a:cs typeface="Times New Roman"/>
                        </a:rPr>
                        <a:t>rt</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]→B</a:t>
                      </a:r>
                      <a:endParaRPr lang="zh-CN" sz="1600" b="1"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Reg</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rs</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A</a:t>
                      </a:r>
                    </a:p>
                    <a:p>
                      <a:pPr marL="0" algn="l" defTabSz="914400" rtl="0" eaLnBrk="1" latinLnBrk="0" hangingPunct="1">
                        <a:spcAft>
                          <a:spcPts val="0"/>
                        </a:spcAft>
                      </a:pPr>
                      <a:r>
                        <a:rPr lang="en-US" sz="1600" b="1" kern="100" dirty="0" err="1" smtClean="0">
                          <a:solidFill>
                            <a:srgbClr val="339933"/>
                          </a:solidFill>
                          <a:effectLst/>
                          <a:latin typeface="微软雅黑" panose="020B0503020204020204" pitchFamily="34" charset="-122"/>
                          <a:ea typeface="微软雅黑" panose="020B0503020204020204" pitchFamily="34" charset="-122"/>
                          <a:cs typeface="Times New Roman"/>
                        </a:rPr>
                        <a:t>Reg</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err="1" smtClean="0">
                          <a:solidFill>
                            <a:srgbClr val="339933"/>
                          </a:solidFill>
                          <a:effectLst/>
                          <a:latin typeface="微软雅黑" panose="020B0503020204020204" pitchFamily="34" charset="-122"/>
                          <a:ea typeface="微软雅黑" panose="020B0503020204020204" pitchFamily="34" charset="-122"/>
                          <a:cs typeface="Times New Roman"/>
                        </a:rPr>
                        <a:t>rt</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]→B </a:t>
                      </a:r>
                      <a:endParaRPr lang="zh-CN" sz="1600" b="1" kern="100" dirty="0">
                        <a:solidFill>
                          <a:srgbClr val="339933"/>
                        </a:solidFill>
                        <a:effectLst/>
                        <a:latin typeface="微软雅黑" panose="020B0503020204020204" pitchFamily="34" charset="-122"/>
                        <a:ea typeface="微软雅黑" panose="020B0503020204020204" pitchFamily="34" charset="-122"/>
                        <a:cs typeface="Times New Roman"/>
                      </a:endParaRPr>
                    </a:p>
                    <a:p>
                      <a:pPr marL="0" algn="l" defTabSz="914400" rtl="0" eaLnBrk="1" latinLnBrk="0" hangingPunct="1">
                        <a:spcAft>
                          <a:spcPts val="0"/>
                        </a:spcAft>
                      </a:pP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PC</a:t>
                      </a:r>
                      <a:r>
                        <a:rPr lang="en-US" sz="1600" b="1" kern="100" dirty="0" err="1">
                          <a:solidFill>
                            <a:srgbClr val="FF0000"/>
                          </a:solidFill>
                          <a:effectLst/>
                          <a:latin typeface="微软雅黑" panose="020B0503020204020204" pitchFamily="34" charset="-122"/>
                          <a:ea typeface="微软雅黑" panose="020B0503020204020204" pitchFamily="34" charset="-122"/>
                          <a:cs typeface="Times New Roman"/>
                        </a:rPr>
                        <a:t>+</a:t>
                      </a: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offset</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*4→F</a:t>
                      </a:r>
                      <a:endParaRPr lang="zh-CN" sz="1600" b="1"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{PC[31:28]</a:t>
                      </a:r>
                      <a:r>
                        <a:rPr lang="zh-CN" alt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a:t>
                      </a:r>
                      <a:r>
                        <a:rPr lang="en-US" altLang="zh-CN"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address</a:t>
                      </a:r>
                      <a:r>
                        <a:rPr lang="zh-CN" alt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a:t>
                      </a:r>
                      <a:r>
                        <a:rPr lang="en-US" altLang="zh-CN"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2‘b00}→</a:t>
                      </a:r>
                      <a:r>
                        <a:rPr lang="en-US" altLang="zh-CN" sz="1600" b="1" kern="100" dirty="0" smtClean="0">
                          <a:solidFill>
                            <a:srgbClr val="CC9900"/>
                          </a:solidFill>
                          <a:effectLst/>
                          <a:latin typeface="微软雅黑" panose="020B0503020204020204" pitchFamily="34" charset="-122"/>
                          <a:ea typeface="微软雅黑" panose="020B0503020204020204" pitchFamily="34" charset="-122"/>
                          <a:cs typeface="Times New Roman"/>
                        </a:rPr>
                        <a:t>PC</a:t>
                      </a: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r>
              <a:tr h="393072">
                <a:tc rowSpan="2">
                  <a:txBody>
                    <a:bodyPr/>
                    <a:lstStyle/>
                    <a:p>
                      <a:pPr algn="ctr">
                        <a:lnSpc>
                          <a:spcPts val="2000"/>
                        </a:lnSpc>
                      </a:pPr>
                      <a:r>
                        <a:rPr lang="en-US" altLang="zh-CN" sz="1600" dirty="0" smtClean="0">
                          <a:solidFill>
                            <a:srgbClr val="FF0000"/>
                          </a:solidFill>
                          <a:latin typeface="微软雅黑" panose="020B0503020204020204" pitchFamily="34" charset="-122"/>
                          <a:ea typeface="微软雅黑" panose="020B0503020204020204" pitchFamily="34" charset="-122"/>
                        </a:rPr>
                        <a:t>3</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L="91443" marR="91443" marT="45716" marB="45716"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lnSpc>
                          <a:spcPts val="2000"/>
                        </a:lnSpc>
                        <a:spcAft>
                          <a:spcPts val="0"/>
                        </a:spcAft>
                      </a:pPr>
                      <a:r>
                        <a:rPr lang="en-US" sz="1600" b="1" kern="100" dirty="0">
                          <a:effectLst/>
                          <a:latin typeface="微软雅黑" panose="020B0503020204020204" pitchFamily="34" charset="-122"/>
                          <a:ea typeface="微软雅黑" panose="020B0503020204020204" pitchFamily="34" charset="-122"/>
                          <a:cs typeface="Times New Roman"/>
                        </a:rPr>
                        <a:t>ALU</a:t>
                      </a:r>
                      <a:r>
                        <a:rPr lang="zh-CN" sz="1600" b="1" kern="100" dirty="0">
                          <a:effectLst/>
                          <a:latin typeface="微软雅黑" panose="020B0503020204020204" pitchFamily="34" charset="-122"/>
                          <a:ea typeface="微软雅黑" panose="020B0503020204020204" pitchFamily="34" charset="-122"/>
                          <a:cs typeface="Times New Roman"/>
                        </a:rPr>
                        <a:t>运算</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r>
                        <a:rPr lang="zh-CN" sz="1600" b="1" kern="100" dirty="0">
                          <a:effectLst/>
                          <a:latin typeface="微软雅黑" panose="020B0503020204020204" pitchFamily="34" charset="-122"/>
                          <a:ea typeface="微软雅黑" panose="020B0503020204020204" pitchFamily="34" charset="-122"/>
                          <a:cs typeface="Times New Roman"/>
                        </a:rPr>
                        <a:t>计算有效地址</a:t>
                      </a:r>
                      <a:r>
                        <a:rPr lang="en-US" sz="1600" b="1" kern="100" dirty="0">
                          <a:effectLst/>
                          <a:latin typeface="微软雅黑" panose="020B0503020204020204" pitchFamily="34" charset="-122"/>
                          <a:ea typeface="微软雅黑" panose="020B0503020204020204" pitchFamily="34" charset="-122"/>
                          <a:cs typeface="Times New Roman"/>
                        </a:rPr>
                        <a:t>EA</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zh-CN" sz="1600" b="1" kern="100" dirty="0">
                          <a:solidFill>
                            <a:schemeClr val="dk1"/>
                          </a:solidFill>
                          <a:effectLst/>
                          <a:latin typeface="微软雅黑" panose="020B0503020204020204" pitchFamily="34" charset="-122"/>
                          <a:ea typeface="微软雅黑" panose="020B0503020204020204" pitchFamily="34" charset="-122"/>
                          <a:cs typeface="Times New Roman"/>
                        </a:rPr>
                        <a:t>计算有效地址</a:t>
                      </a:r>
                      <a:r>
                        <a:rPr lang="en-US" sz="1600" b="1" kern="100" dirty="0">
                          <a:solidFill>
                            <a:schemeClr val="dk1"/>
                          </a:solidFill>
                          <a:effectLst/>
                          <a:latin typeface="微软雅黑" panose="020B0503020204020204" pitchFamily="34" charset="-122"/>
                          <a:ea typeface="微软雅黑" panose="020B0503020204020204" pitchFamily="34" charset="-122"/>
                          <a:cs typeface="Times New Roman"/>
                        </a:rPr>
                        <a:t>EA</a:t>
                      </a:r>
                      <a:endParaRPr lang="zh-CN" sz="1600" b="1"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zh-CN" sz="1600" b="1" kern="100" dirty="0">
                          <a:solidFill>
                            <a:schemeClr val="dk1"/>
                          </a:solidFill>
                          <a:effectLst/>
                          <a:latin typeface="微软雅黑" panose="020B0503020204020204" pitchFamily="34" charset="-122"/>
                          <a:ea typeface="微软雅黑" panose="020B0503020204020204" pitchFamily="34" charset="-122"/>
                          <a:cs typeface="Times New Roman"/>
                        </a:rPr>
                        <a:t>完成分支</a:t>
                      </a: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endParaRPr lang="zh-CN" sz="1600" b="1"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r>
              <a:tr h="800977">
                <a:tc vMerge="1">
                  <a:txBody>
                    <a:bodyPr/>
                    <a:lstStyle/>
                    <a:p>
                      <a:pPr algn="ctr">
                        <a:lnSpc>
                          <a:spcPts val="2000"/>
                        </a:lnSpc>
                      </a:pPr>
                      <a:endParaRPr lang="zh-CN" altLang="en-US" sz="2000" dirty="0"/>
                    </a:p>
                  </a:txBody>
                  <a:tcPr anchor="ctr"/>
                </a:tc>
                <a:tc>
                  <a:txBody>
                    <a:bodyPr/>
                    <a:lstStyle/>
                    <a:p>
                      <a:pPr algn="l">
                        <a:lnSpc>
                          <a:spcPts val="2000"/>
                        </a:lnSpc>
                        <a:spcAft>
                          <a:spcPts val="0"/>
                        </a:spcAft>
                      </a:pP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 </a:t>
                      </a:r>
                      <a:r>
                        <a:rPr lang="zh-CN"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a:solidFill>
                            <a:srgbClr val="FF0000"/>
                          </a:solidFill>
                          <a:effectLst/>
                          <a:latin typeface="微软雅黑" panose="020B0503020204020204" pitchFamily="34" charset="-122"/>
                          <a:ea typeface="微软雅黑" panose="020B0503020204020204" pitchFamily="34" charset="-122"/>
                          <a:cs typeface="Times New Roman"/>
                        </a:rPr>
                        <a:t>op</a:t>
                      </a:r>
                      <a:r>
                        <a:rPr lang="zh-CN"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B→F</a:t>
                      </a:r>
                      <a:endParaRPr lang="zh-CN" sz="1600"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 </a:t>
                      </a:r>
                      <a:r>
                        <a:rPr lang="en-US" sz="1600" b="1" kern="100" dirty="0">
                          <a:solidFill>
                            <a:srgbClr val="FF0000"/>
                          </a:solidFill>
                          <a:effectLst/>
                          <a:latin typeface="微软雅黑" panose="020B0503020204020204" pitchFamily="34" charset="-122"/>
                          <a:ea typeface="微软雅黑" panose="020B0503020204020204" pitchFamily="34" charset="-122"/>
                          <a:cs typeface="Times New Roman"/>
                        </a:rPr>
                        <a:t>+</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  offset →F</a:t>
                      </a:r>
                      <a:endParaRPr lang="zh-CN" sz="1600"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 +  offset →F</a:t>
                      </a:r>
                      <a:endParaRPr lang="zh-CN" sz="1600" b="1"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 - B </a:t>
                      </a:r>
                      <a:r>
                        <a:rPr lang="zh-CN" sz="1600" b="1" kern="100" dirty="0">
                          <a:solidFill>
                            <a:srgbClr val="339933"/>
                          </a:solidFill>
                          <a:effectLst/>
                          <a:latin typeface="微软雅黑" panose="020B0503020204020204" pitchFamily="34" charset="-122"/>
                          <a:ea typeface="微软雅黑" panose="020B0503020204020204" pitchFamily="34" charset="-122"/>
                          <a:cs typeface="Times New Roman"/>
                        </a:rPr>
                        <a:t>，产生</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ZF </a:t>
                      </a:r>
                      <a:endParaRPr lang="zh-CN" sz="1600" b="1" kern="100" dirty="0">
                        <a:solidFill>
                          <a:srgbClr val="339933"/>
                        </a:solidFill>
                        <a:effectLst/>
                        <a:latin typeface="微软雅黑" panose="020B0503020204020204" pitchFamily="34" charset="-122"/>
                        <a:ea typeface="微软雅黑" panose="020B0503020204020204" pitchFamily="34" charset="-122"/>
                        <a:cs typeface="Times New Roman"/>
                      </a:endParaRPr>
                    </a:p>
                    <a:p>
                      <a:pPr marL="0" algn="l" defTabSz="914400" rtl="0" eaLnBrk="1" latinLnBrk="0" hangingPunct="1">
                        <a:lnSpc>
                          <a:spcPts val="2000"/>
                        </a:lnSpc>
                        <a:spcAft>
                          <a:spcPts val="0"/>
                        </a:spcAft>
                      </a:pP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zero=1</a:t>
                      </a:r>
                      <a:r>
                        <a:rPr lang="zh-CN" sz="1600" b="1" kern="100" dirty="0">
                          <a:solidFill>
                            <a:srgbClr val="339933"/>
                          </a:solidFill>
                          <a:effectLst/>
                          <a:latin typeface="微软雅黑" panose="020B0503020204020204" pitchFamily="34" charset="-122"/>
                          <a:ea typeface="微软雅黑" panose="020B0503020204020204" pitchFamily="34" charset="-122"/>
                          <a:cs typeface="Times New Roman"/>
                        </a:rPr>
                        <a:t>，则</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F→</a:t>
                      </a:r>
                      <a:r>
                        <a:rPr lang="en-US" sz="1600" b="1" kern="100" dirty="0">
                          <a:solidFill>
                            <a:srgbClr val="CC9900"/>
                          </a:solidFill>
                          <a:effectLst/>
                          <a:latin typeface="微软雅黑" panose="020B0503020204020204" pitchFamily="34" charset="-122"/>
                          <a:ea typeface="微软雅黑" panose="020B0503020204020204" pitchFamily="34" charset="-122"/>
                          <a:cs typeface="Times New Roman"/>
                        </a:rPr>
                        <a:t>PC</a:t>
                      </a:r>
                      <a:endParaRPr lang="zh-CN" sz="1600" b="1" kern="100" dirty="0">
                        <a:solidFill>
                          <a:srgbClr val="CC9900"/>
                        </a:solidFill>
                        <a:effectLst/>
                        <a:latin typeface="微软雅黑" panose="020B0503020204020204" pitchFamily="34" charset="-122"/>
                        <a:ea typeface="微软雅黑" panose="020B0503020204020204" pitchFamily="34" charset="-122"/>
                        <a:cs typeface="Times New Roman"/>
                      </a:endParaRPr>
                    </a:p>
                    <a:p>
                      <a:pPr marL="0" algn="l" defTabSz="914400" rtl="0" eaLnBrk="1" latinLnBrk="0" hangingPunct="1">
                        <a:spcAft>
                          <a:spcPts val="0"/>
                        </a:spcAft>
                      </a:pP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zero=0</a:t>
                      </a:r>
                      <a:r>
                        <a:rPr lang="zh-CN" sz="1600" b="1" kern="100" dirty="0">
                          <a:solidFill>
                            <a:srgbClr val="339933"/>
                          </a:solidFill>
                          <a:effectLst/>
                          <a:latin typeface="微软雅黑" panose="020B0503020204020204" pitchFamily="34" charset="-122"/>
                          <a:ea typeface="微软雅黑" panose="020B0503020204020204" pitchFamily="34" charset="-122"/>
                          <a:cs typeface="Times New Roman"/>
                        </a:rPr>
                        <a:t>，空操作</a:t>
                      </a: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endParaRPr lang="zh-CN" sz="1600" b="1"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r>
              <a:tr h="351046">
                <a:tc rowSpan="2">
                  <a:txBody>
                    <a:bodyPr/>
                    <a:lstStyle/>
                    <a:p>
                      <a:pPr algn="ctr">
                        <a:lnSpc>
                          <a:spcPts val="2000"/>
                        </a:lnSpc>
                      </a:pPr>
                      <a:r>
                        <a:rPr lang="en-US" altLang="zh-CN" sz="1600" dirty="0" smtClean="0">
                          <a:solidFill>
                            <a:srgbClr val="FF0000"/>
                          </a:solidFill>
                          <a:latin typeface="微软雅黑" panose="020B0503020204020204" pitchFamily="34" charset="-122"/>
                          <a:ea typeface="微软雅黑" panose="020B0503020204020204" pitchFamily="34" charset="-122"/>
                        </a:rPr>
                        <a:t>4</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L="91443" marR="91443" marT="45716" marB="45716"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lnSpc>
                          <a:spcPts val="2000"/>
                        </a:lnSpc>
                        <a:spcAft>
                          <a:spcPts val="0"/>
                        </a:spcAft>
                      </a:pPr>
                      <a:r>
                        <a:rPr lang="zh-CN" sz="1600" b="1" kern="100" dirty="0" smtClean="0">
                          <a:effectLst/>
                          <a:latin typeface="微软雅黑" panose="020B0503020204020204" pitchFamily="34" charset="-122"/>
                          <a:ea typeface="微软雅黑" panose="020B0503020204020204" pitchFamily="34" charset="-122"/>
                          <a:cs typeface="Times New Roman"/>
                        </a:rPr>
                        <a:t>写寄</a:t>
                      </a:r>
                      <a:r>
                        <a:rPr lang="zh-CN" sz="1600" b="1" kern="100" dirty="0">
                          <a:effectLst/>
                          <a:latin typeface="微软雅黑" panose="020B0503020204020204" pitchFamily="34" charset="-122"/>
                          <a:ea typeface="微软雅黑" panose="020B0503020204020204" pitchFamily="34" charset="-122"/>
                          <a:cs typeface="Times New Roman"/>
                        </a:rPr>
                        <a:t>存器</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r>
                        <a:rPr lang="zh-CN" sz="1600" b="1" kern="100">
                          <a:effectLst/>
                          <a:latin typeface="微软雅黑" panose="020B0503020204020204" pitchFamily="34" charset="-122"/>
                          <a:ea typeface="微软雅黑" panose="020B0503020204020204" pitchFamily="34" charset="-122"/>
                          <a:cs typeface="Times New Roman"/>
                        </a:rPr>
                        <a:t>读存储器</a:t>
                      </a:r>
                      <a:endParaRPr lang="zh-CN" sz="1600" kern="10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zh-CN" sz="1600" b="1" kern="100" dirty="0">
                          <a:solidFill>
                            <a:schemeClr val="dk1"/>
                          </a:solidFill>
                          <a:effectLst/>
                          <a:latin typeface="微软雅黑" panose="020B0503020204020204" pitchFamily="34" charset="-122"/>
                          <a:ea typeface="微软雅黑" panose="020B0503020204020204" pitchFamily="34" charset="-122"/>
                          <a:cs typeface="Times New Roman"/>
                        </a:rPr>
                        <a:t>写存储器</a:t>
                      </a: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endParaRPr lang="zh-CN" sz="1600" b="1"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endParaRPr lang="zh-CN" sz="1600" b="1"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r>
              <a:tr h="360007">
                <a:tc vMerge="1">
                  <a:txBody>
                    <a:bodyPr/>
                    <a:lstStyle/>
                    <a:p>
                      <a:pPr algn="ctr">
                        <a:lnSpc>
                          <a:spcPts val="2000"/>
                        </a:lnSpc>
                      </a:pPr>
                      <a:endParaRPr lang="zh-CN" altLang="en-US" sz="2000" dirty="0"/>
                    </a:p>
                  </a:txBody>
                  <a:tcPr anchor="ctr"/>
                </a:tc>
                <a:tc>
                  <a:txBody>
                    <a:bodyPr/>
                    <a:lstStyle/>
                    <a:p>
                      <a:pPr algn="l">
                        <a:lnSpc>
                          <a:spcPts val="2000"/>
                        </a:lnSpc>
                        <a:spcAft>
                          <a:spcPts val="0"/>
                        </a:spcAft>
                      </a:pPr>
                      <a:r>
                        <a:rPr lang="en-US" sz="1600" b="1" kern="100" dirty="0">
                          <a:solidFill>
                            <a:srgbClr val="0000FF"/>
                          </a:solidFill>
                          <a:effectLst/>
                          <a:latin typeface="微软雅黑" panose="020B0503020204020204" pitchFamily="34" charset="-122"/>
                          <a:ea typeface="微软雅黑" panose="020B0503020204020204" pitchFamily="34" charset="-122"/>
                          <a:cs typeface="Times New Roman"/>
                        </a:rPr>
                        <a:t>F</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 </a:t>
                      </a: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Reg</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err="1">
                          <a:solidFill>
                            <a:srgbClr val="7030A0"/>
                          </a:solidFill>
                          <a:effectLst/>
                          <a:latin typeface="微软雅黑" panose="020B0503020204020204" pitchFamily="34" charset="-122"/>
                          <a:ea typeface="微软雅黑" panose="020B0503020204020204" pitchFamily="34" charset="-122"/>
                          <a:cs typeface="Times New Roman"/>
                        </a:rPr>
                        <a:t>rd</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endParaRPr lang="zh-CN" sz="1600"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Mem[</a:t>
                      </a:r>
                      <a:r>
                        <a:rPr lang="en-US" sz="1600" b="1" kern="100" dirty="0">
                          <a:solidFill>
                            <a:schemeClr val="tx1">
                              <a:lumMod val="60000"/>
                              <a:lumOff val="40000"/>
                            </a:schemeClr>
                          </a:solidFill>
                          <a:effectLst/>
                          <a:latin typeface="微软雅黑" panose="020B0503020204020204" pitchFamily="34" charset="-122"/>
                          <a:ea typeface="微软雅黑" panose="020B0503020204020204" pitchFamily="34" charset="-122"/>
                          <a:cs typeface="Times New Roman"/>
                        </a:rPr>
                        <a:t>F</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]→MDR</a:t>
                      </a:r>
                      <a:endParaRPr lang="zh-CN" sz="1600"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B→Mem</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[F]</a:t>
                      </a:r>
                      <a:endParaRPr lang="zh-CN" sz="1600" b="1"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r>
              <a:tr h="360007">
                <a:tc rowSpan="2">
                  <a:txBody>
                    <a:bodyPr/>
                    <a:lstStyle/>
                    <a:p>
                      <a:pPr algn="ctr">
                        <a:lnSpc>
                          <a:spcPts val="2000"/>
                        </a:lnSpc>
                      </a:pPr>
                      <a:r>
                        <a:rPr lang="en-US" altLang="zh-CN" sz="1600" dirty="0" smtClean="0">
                          <a:solidFill>
                            <a:srgbClr val="FF0000"/>
                          </a:solidFill>
                          <a:latin typeface="微软雅黑" panose="020B0503020204020204" pitchFamily="34" charset="-122"/>
                          <a:ea typeface="微软雅黑" panose="020B0503020204020204" pitchFamily="34" charset="-122"/>
                        </a:rPr>
                        <a:t>5</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L="91443" marR="91443" marT="45716" marB="45716"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endParaRPr lang="zh-CN" altLang="en-US" sz="1600" dirty="0">
                        <a:latin typeface="微软雅黑" panose="020B0503020204020204" pitchFamily="34" charset="-122"/>
                        <a:ea typeface="微软雅黑" panose="020B0503020204020204" pitchFamily="34" charset="-122"/>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r>
                        <a:rPr lang="zh-CN" sz="1600" b="1" kern="100" dirty="0" smtClean="0">
                          <a:effectLst/>
                          <a:latin typeface="微软雅黑" panose="020B0503020204020204" pitchFamily="34" charset="-122"/>
                          <a:ea typeface="微软雅黑" panose="020B0503020204020204" pitchFamily="34" charset="-122"/>
                          <a:cs typeface="Times New Roman"/>
                        </a:rPr>
                        <a:t>写寄</a:t>
                      </a:r>
                      <a:r>
                        <a:rPr lang="zh-CN" sz="1600" b="1" kern="100" dirty="0">
                          <a:effectLst/>
                          <a:latin typeface="微软雅黑" panose="020B0503020204020204" pitchFamily="34" charset="-122"/>
                          <a:ea typeface="微软雅黑" panose="020B0503020204020204" pitchFamily="34" charset="-122"/>
                          <a:cs typeface="Times New Roman"/>
                        </a:rPr>
                        <a:t>存器</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r>
              <a:tr h="360007">
                <a:tc vMerge="1">
                  <a:txBody>
                    <a:bodyPr/>
                    <a:lstStyle/>
                    <a:p>
                      <a:pPr algn="ctr">
                        <a:lnSpc>
                          <a:spcPts val="2000"/>
                        </a:lnSpc>
                      </a:pPr>
                      <a:endParaRPr lang="zh-CN" altLang="en-US" sz="2000" dirty="0"/>
                    </a:p>
                  </a:txBody>
                  <a:tcPr anchor="ctr"/>
                </a:tc>
                <a:tc>
                  <a:txBody>
                    <a:bodyPr/>
                    <a:lstStyle/>
                    <a:p>
                      <a:endParaRPr lang="zh-CN" altLang="en-US" sz="1600" dirty="0">
                        <a:latin typeface="微软雅黑" panose="020B0503020204020204" pitchFamily="34" charset="-122"/>
                        <a:ea typeface="微软雅黑" panose="020B0503020204020204" pitchFamily="34" charset="-122"/>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r>
                        <a:rPr lang="en-US" sz="1600" b="1" kern="100" dirty="0">
                          <a:solidFill>
                            <a:srgbClr val="0000FF"/>
                          </a:solidFill>
                          <a:effectLst/>
                          <a:latin typeface="微软雅黑" panose="020B0503020204020204" pitchFamily="34" charset="-122"/>
                          <a:ea typeface="微软雅黑" panose="020B0503020204020204" pitchFamily="34" charset="-122"/>
                          <a:cs typeface="Times New Roman"/>
                        </a:rPr>
                        <a:t>MDR</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 </a:t>
                      </a: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Reg</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err="1">
                          <a:solidFill>
                            <a:srgbClr val="7030A0"/>
                          </a:solidFill>
                          <a:effectLst/>
                          <a:latin typeface="微软雅黑" panose="020B0503020204020204" pitchFamily="34" charset="-122"/>
                          <a:ea typeface="微软雅黑" panose="020B0503020204020204" pitchFamily="34" charset="-122"/>
                          <a:cs typeface="Times New Roman"/>
                        </a:rPr>
                        <a:t>rt</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endParaRPr lang="zh-CN" sz="1600"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r>
            </a:tbl>
          </a:graphicData>
        </a:graphic>
      </p:graphicFrame>
      <p:sp>
        <p:nvSpPr>
          <p:cNvPr id="2875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EB9488AC-E954-440E-B65F-863CC4EE048F}"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52</a:t>
            </a:fld>
            <a:endParaRPr lang="en-US" altLang="zh-CN" sz="1000" b="0">
              <a:solidFill>
                <a:srgbClr val="FFFFFF"/>
              </a:solidFill>
              <a:latin typeface="Verdana" panose="020B0604030504040204" pitchFamily="34" charset="0"/>
              <a:ea typeface="宋体" panose="02010600030101010101" pitchFamily="2" charset="-122"/>
            </a:endParaRPr>
          </a:p>
        </p:txBody>
      </p:sp>
      <p:pic>
        <p:nvPicPr>
          <p:cNvPr id="5" name="Picture 2"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356100" y="6424613"/>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8131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4B91434F-469F-4716-AEB6-E16F7C86B38E}"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53</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29699" name="Rectangle 2"/>
          <p:cNvSpPr>
            <a:spLocks noGrp="1" noChangeArrowheads="1"/>
          </p:cNvSpPr>
          <p:nvPr>
            <p:ph type="title"/>
          </p:nvPr>
        </p:nvSpPr>
        <p:spPr/>
        <p:txBody>
          <a:bodyPr/>
          <a:lstStyle/>
          <a:p>
            <a:pPr eaLnBrk="1" hangingPunct="1"/>
            <a:r>
              <a:rPr lang="en-US" altLang="zh-CN" sz="2800" smtClean="0"/>
              <a:t>3</a:t>
            </a:r>
            <a:r>
              <a:rPr lang="zh-CN" altLang="en-US" sz="2800" smtClean="0"/>
              <a:t>、多周期</a:t>
            </a:r>
            <a:r>
              <a:rPr lang="en-US" altLang="zh-CN" sz="2800" smtClean="0"/>
              <a:t>CPU</a:t>
            </a:r>
            <a:r>
              <a:rPr lang="zh-CN" altLang="en-US" sz="2800" smtClean="0"/>
              <a:t>的实现</a:t>
            </a:r>
          </a:p>
        </p:txBody>
      </p:sp>
      <p:sp>
        <p:nvSpPr>
          <p:cNvPr id="29700" name="Rectangle 3"/>
          <p:cNvSpPr>
            <a:spLocks noGrp="1" noChangeArrowheads="1"/>
          </p:cNvSpPr>
          <p:nvPr>
            <p:ph type="body" idx="1"/>
          </p:nvPr>
        </p:nvSpPr>
        <p:spPr>
          <a:xfrm>
            <a:off x="457200" y="1076325"/>
            <a:ext cx="8229600" cy="552450"/>
          </a:xfrm>
        </p:spPr>
        <p:txBody>
          <a:bodyPr/>
          <a:lstStyle/>
          <a:p>
            <a:pPr eaLnBrk="1" hangingPunct="1"/>
            <a:r>
              <a:rPr lang="zh-CN" altLang="en-US" smtClean="0"/>
              <a:t>（</a:t>
            </a:r>
            <a:r>
              <a:rPr lang="en-US" altLang="zh-CN" smtClean="0"/>
              <a:t>1</a:t>
            </a:r>
            <a:r>
              <a:rPr lang="zh-CN" altLang="en-US" smtClean="0"/>
              <a:t>）细化数据通路的多路选择器：</a:t>
            </a:r>
          </a:p>
        </p:txBody>
      </p:sp>
      <p:graphicFrame>
        <p:nvGraphicFramePr>
          <p:cNvPr id="546827" name="Object 11"/>
          <p:cNvGraphicFramePr>
            <a:graphicFrameLocks noChangeAspect="1"/>
          </p:cNvGraphicFramePr>
          <p:nvPr/>
        </p:nvGraphicFramePr>
        <p:xfrm>
          <a:off x="179388" y="1622425"/>
          <a:ext cx="8893175" cy="5119688"/>
        </p:xfrm>
        <a:graphic>
          <a:graphicData uri="http://schemas.openxmlformats.org/presentationml/2006/ole">
            <mc:AlternateContent xmlns:mc="http://schemas.openxmlformats.org/markup-compatibility/2006">
              <mc:Choice xmlns:v="urn:schemas-microsoft-com:vml" Requires="v">
                <p:oleObj spid="_x0000_s140297" name="Visio" r:id="rId3" imgW="7246620" imgH="4172331" progId="Visio.Drawing.11">
                  <p:embed/>
                </p:oleObj>
              </mc:Choice>
              <mc:Fallback>
                <p:oleObj name="Visio" r:id="rId3" imgW="7246620" imgH="417233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622425"/>
                        <a:ext cx="8893175" cy="51196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12157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46827"/>
                                        </p:tgtEl>
                                        <p:attrNameLst>
                                          <p:attrName>style.visibility</p:attrName>
                                        </p:attrNameLst>
                                      </p:cBhvr>
                                      <p:to>
                                        <p:strVal val="visible"/>
                                      </p:to>
                                    </p:set>
                                    <p:anim to="" calcmode="lin" valueType="num">
                                      <p:cBhvr>
                                        <p:cTn id="7" dur="1" fill="hold"/>
                                        <p:tgtEl>
                                          <p:spTgt spid="54682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7F3A0ECA-49ED-4A86-9E0F-F82A81E44915}"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54</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30723" name="Rectangle 2"/>
          <p:cNvSpPr>
            <a:spLocks noGrp="1" noChangeArrowheads="1"/>
          </p:cNvSpPr>
          <p:nvPr>
            <p:ph type="title"/>
          </p:nvPr>
        </p:nvSpPr>
        <p:spPr/>
        <p:txBody>
          <a:bodyPr/>
          <a:lstStyle/>
          <a:p>
            <a:pPr eaLnBrk="1" hangingPunct="1"/>
            <a:r>
              <a:rPr lang="en-US" altLang="zh-CN" sz="2800" smtClean="0"/>
              <a:t>3</a:t>
            </a:r>
            <a:r>
              <a:rPr lang="zh-CN" altLang="en-US" sz="2800" smtClean="0"/>
              <a:t>、多周期</a:t>
            </a:r>
            <a:r>
              <a:rPr lang="en-US" altLang="zh-CN" sz="2800" smtClean="0"/>
              <a:t>CPU</a:t>
            </a:r>
            <a:r>
              <a:rPr lang="zh-CN" altLang="en-US" sz="2800" smtClean="0"/>
              <a:t>的实现</a:t>
            </a:r>
          </a:p>
        </p:txBody>
      </p:sp>
      <p:sp>
        <p:nvSpPr>
          <p:cNvPr id="30724" name="Rectangle 3"/>
          <p:cNvSpPr>
            <a:spLocks noGrp="1" noChangeArrowheads="1"/>
          </p:cNvSpPr>
          <p:nvPr>
            <p:ph type="body" idx="1"/>
          </p:nvPr>
        </p:nvSpPr>
        <p:spPr>
          <a:xfrm>
            <a:off x="457200" y="1076325"/>
            <a:ext cx="8229600" cy="552450"/>
          </a:xfrm>
        </p:spPr>
        <p:txBody>
          <a:bodyPr/>
          <a:lstStyle/>
          <a:p>
            <a:pPr eaLnBrk="1" hangingPunct="1"/>
            <a:r>
              <a:rPr lang="zh-CN" altLang="en-US" smtClean="0"/>
              <a:t>多路选择器的控制信号</a:t>
            </a:r>
            <a:r>
              <a:rPr lang="zh-CN" altLang="en-US" smtClean="0">
                <a:sym typeface="Wingdings" panose="05000000000000000000" pitchFamily="2" charset="2"/>
              </a:rPr>
              <a:t>： 图中</a:t>
            </a:r>
            <a:r>
              <a:rPr lang="zh-CN" altLang="en-US" smtClean="0">
                <a:solidFill>
                  <a:srgbClr val="9900CC"/>
                </a:solidFill>
                <a:sym typeface="Wingdings" panose="05000000000000000000" pitchFamily="2" charset="2"/>
              </a:rPr>
              <a:t>紫色</a:t>
            </a:r>
            <a:endParaRPr lang="zh-CN" altLang="en-US" smtClean="0">
              <a:solidFill>
                <a:srgbClr val="9900CC"/>
              </a:solidFill>
            </a:endParaRPr>
          </a:p>
        </p:txBody>
      </p:sp>
      <p:graphicFrame>
        <p:nvGraphicFramePr>
          <p:cNvPr id="549015" name="Group 151"/>
          <p:cNvGraphicFramePr>
            <a:graphicFrameLocks noGrp="1"/>
          </p:cNvGraphicFramePr>
          <p:nvPr/>
        </p:nvGraphicFramePr>
        <p:xfrm>
          <a:off x="539750" y="1773238"/>
          <a:ext cx="8208963" cy="4468814"/>
        </p:xfrm>
        <a:graphic>
          <a:graphicData uri="http://schemas.openxmlformats.org/drawingml/2006/table">
            <a:tbl>
              <a:tblPr/>
              <a:tblGrid>
                <a:gridCol w="1306513"/>
                <a:gridCol w="1243012"/>
                <a:gridCol w="835025"/>
                <a:gridCol w="4824413"/>
              </a:tblGrid>
              <a:tr h="431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信号</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作用</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值</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选择操作</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474662">
                <a:tc rowSpan="3">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PC_s</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rowSpan="3">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选择更新</a:t>
                      </a:r>
                      <a:r>
                        <a:rPr kumimoji="0" lang="en-US" altLang="zh-CN" sz="2000" b="1" i="0" u="none" strike="noStrike" cap="none" normalizeH="0" baseline="0" smtClean="0">
                          <a:ln>
                            <a:noFill/>
                          </a:ln>
                          <a:solidFill>
                            <a:srgbClr val="FF0000"/>
                          </a:solidFill>
                          <a:effectLst/>
                          <a:latin typeface="Arial" charset="0"/>
                          <a:ea typeface="黑体" pitchFamily="2" charset="-122"/>
                        </a:rPr>
                        <a:t>PC</a:t>
                      </a:r>
                      <a:r>
                        <a:rPr kumimoji="0" lang="zh-CN" altLang="en-US" sz="2000" b="1" i="0" u="none" strike="noStrike" cap="none" normalizeH="0" baseline="0" smtClean="0">
                          <a:ln>
                            <a:noFill/>
                          </a:ln>
                          <a:solidFill>
                            <a:srgbClr val="FF0000"/>
                          </a:solidFill>
                          <a:effectLst/>
                          <a:latin typeface="Arial" charset="0"/>
                          <a:ea typeface="黑体" pitchFamily="2" charset="-122"/>
                        </a:rPr>
                        <a:t>的数据源</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00"/>
                          </a:solidFill>
                          <a:effectLst/>
                          <a:latin typeface="Arial" charset="0"/>
                          <a:ea typeface="黑体" pitchFamily="2" charset="-122"/>
                        </a:rPr>
                        <a:t>ALU</a:t>
                      </a:r>
                      <a:r>
                        <a:rPr kumimoji="0" lang="zh-CN" altLang="en-US" sz="2000" b="1" i="0" u="none" strike="noStrike" cap="none" normalizeH="0" baseline="0" smtClean="0">
                          <a:ln>
                            <a:noFill/>
                          </a:ln>
                          <a:solidFill>
                            <a:srgbClr val="FF0000"/>
                          </a:solidFill>
                          <a:effectLst/>
                          <a:latin typeface="Arial" charset="0"/>
                          <a:ea typeface="黑体" pitchFamily="2" charset="-122"/>
                        </a:rPr>
                        <a:t>的输出</a:t>
                      </a:r>
                      <a:r>
                        <a:rPr kumimoji="0" lang="zh-CN" altLang="en-US" sz="2000" b="1" i="0" u="none" strike="noStrike" cap="none" normalizeH="0" baseline="0" smtClean="0">
                          <a:ln>
                            <a:noFill/>
                          </a:ln>
                          <a:solidFill>
                            <a:schemeClr val="tx1"/>
                          </a:solidFill>
                          <a:effectLst/>
                          <a:latin typeface="Arial" charset="0"/>
                          <a:ea typeface="黑体" pitchFamily="2" charset="-122"/>
                        </a:rPr>
                        <a:t>（</a:t>
                      </a:r>
                      <a:r>
                        <a:rPr kumimoji="0" lang="en-US" altLang="zh-CN" sz="2000" b="1" i="0" u="none" strike="noStrike" cap="none" normalizeH="0" baseline="0" smtClean="0">
                          <a:ln>
                            <a:noFill/>
                          </a:ln>
                          <a:solidFill>
                            <a:schemeClr val="tx1"/>
                          </a:solidFill>
                          <a:effectLst/>
                          <a:latin typeface="Arial" charset="0"/>
                          <a:ea typeface="黑体" pitchFamily="2" charset="-122"/>
                        </a:rPr>
                        <a:t>PC+4</a:t>
                      </a:r>
                      <a:r>
                        <a:rPr kumimoji="0" lang="zh-CN" altLang="en-US" sz="2000" b="1" i="0" u="none" strike="noStrike" cap="none" normalizeH="0" baseline="0" smtClean="0">
                          <a:ln>
                            <a:noFill/>
                          </a:ln>
                          <a:solidFill>
                            <a:schemeClr val="tx1"/>
                          </a:solidFill>
                          <a:effectLst/>
                          <a:latin typeface="Arial" charset="0"/>
                          <a:ea typeface="黑体" pitchFamily="2" charset="-122"/>
                        </a:rPr>
                        <a:t>）送</a:t>
                      </a:r>
                      <a:r>
                        <a:rPr kumimoji="0" lang="en-US" altLang="zh-CN" sz="2000" b="1" i="0" u="none" strike="noStrike" cap="none" normalizeH="0" baseline="0" smtClean="0">
                          <a:ln>
                            <a:noFill/>
                          </a:ln>
                          <a:solidFill>
                            <a:schemeClr val="tx1"/>
                          </a:solidFill>
                          <a:effectLst/>
                          <a:latin typeface="Arial" charset="0"/>
                          <a:ea typeface="黑体" pitchFamily="2" charset="-122"/>
                        </a:rPr>
                        <a:t>PC</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61962">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00"/>
                          </a:solidFill>
                          <a:effectLst/>
                          <a:latin typeface="Arial" charset="0"/>
                          <a:ea typeface="黑体" pitchFamily="2" charset="-122"/>
                        </a:rPr>
                        <a:t>F</a:t>
                      </a:r>
                      <a:r>
                        <a:rPr kumimoji="0" lang="zh-CN" altLang="en-US" sz="2000" b="1" i="0" u="none" strike="noStrike" cap="none" normalizeH="0" baseline="0" smtClean="0">
                          <a:ln>
                            <a:noFill/>
                          </a:ln>
                          <a:solidFill>
                            <a:srgbClr val="FF0000"/>
                          </a:solidFill>
                          <a:effectLst/>
                          <a:latin typeface="Arial" charset="0"/>
                          <a:ea typeface="黑体" pitchFamily="2" charset="-122"/>
                        </a:rPr>
                        <a:t>暂存器</a:t>
                      </a:r>
                      <a:r>
                        <a:rPr kumimoji="0" lang="zh-CN" altLang="en-US" sz="2000" b="1" i="0" u="none" strike="noStrike" cap="none" normalizeH="0" baseline="0" smtClean="0">
                          <a:ln>
                            <a:noFill/>
                          </a:ln>
                          <a:solidFill>
                            <a:schemeClr val="tx1"/>
                          </a:solidFill>
                          <a:effectLst/>
                          <a:latin typeface="Arial" charset="0"/>
                          <a:ea typeface="黑体" pitchFamily="2" charset="-122"/>
                        </a:rPr>
                        <a:t>的内容（分支目标地址）送</a:t>
                      </a:r>
                      <a:r>
                        <a:rPr kumimoji="0" lang="en-US" altLang="zh-CN" sz="2000" b="1" i="0" u="none" strike="noStrike" cap="none" normalizeH="0" baseline="0" smtClean="0">
                          <a:ln>
                            <a:noFill/>
                          </a:ln>
                          <a:solidFill>
                            <a:schemeClr val="tx1"/>
                          </a:solidFill>
                          <a:effectLst/>
                          <a:latin typeface="Arial" charset="0"/>
                          <a:ea typeface="黑体" pitchFamily="2" charset="-122"/>
                        </a:rPr>
                        <a:t>PC</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503237">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跳转目标地址</a:t>
                      </a:r>
                      <a:r>
                        <a:rPr kumimoji="0" lang="zh-CN" altLang="en-US" sz="2000" b="1" i="0" u="none" strike="noStrike" cap="none" normalizeH="0" baseline="0" smtClean="0">
                          <a:ln>
                            <a:noFill/>
                          </a:ln>
                          <a:solidFill>
                            <a:schemeClr val="tx1"/>
                          </a:solidFill>
                          <a:effectLst/>
                          <a:latin typeface="Arial" charset="0"/>
                          <a:ea typeface="黑体" pitchFamily="2" charset="-122"/>
                        </a:rPr>
                        <a:t>送</a:t>
                      </a:r>
                      <a:r>
                        <a:rPr kumimoji="0" lang="en-US" altLang="zh-CN" sz="2000" b="1" i="0" u="none" strike="noStrike" cap="none" normalizeH="0" baseline="0" smtClean="0">
                          <a:ln>
                            <a:noFill/>
                          </a:ln>
                          <a:solidFill>
                            <a:schemeClr val="tx1"/>
                          </a:solidFill>
                          <a:effectLst/>
                          <a:latin typeface="Arial" charset="0"/>
                          <a:ea typeface="黑体" pitchFamily="2" charset="-122"/>
                        </a:rPr>
                        <a:t>PC</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33388">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I_D_s</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选择</a:t>
                      </a:r>
                      <a:r>
                        <a:rPr kumimoji="0" lang="zh-CN" altLang="en-US" sz="2000" b="1" i="0" u="none" strike="noStrike" cap="none" normalizeH="0" baseline="0" smtClean="0">
                          <a:ln>
                            <a:noFill/>
                          </a:ln>
                          <a:solidFill>
                            <a:srgbClr val="FF0000"/>
                          </a:solidFill>
                          <a:effectLst/>
                          <a:latin typeface="Arial" charset="0"/>
                          <a:ea typeface="黑体" pitchFamily="2" charset="-122"/>
                        </a:rPr>
                        <a:t>主存地址来源</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00"/>
                          </a:solidFill>
                          <a:effectLst/>
                          <a:latin typeface="Arial" charset="0"/>
                          <a:ea typeface="黑体" pitchFamily="2" charset="-122"/>
                        </a:rPr>
                        <a:t>PC</a:t>
                      </a:r>
                      <a:r>
                        <a:rPr kumimoji="0" lang="zh-CN" altLang="en-US" sz="2000" b="1" i="0" u="none" strike="noStrike" cap="none" normalizeH="0" baseline="0" smtClean="0">
                          <a:ln>
                            <a:noFill/>
                          </a:ln>
                          <a:solidFill>
                            <a:schemeClr val="tx1"/>
                          </a:solidFill>
                          <a:effectLst/>
                          <a:latin typeface="Arial" charset="0"/>
                          <a:ea typeface="黑体" pitchFamily="2" charset="-122"/>
                        </a:rPr>
                        <a:t>提供主存地址（</a:t>
                      </a:r>
                      <a:r>
                        <a:rPr kumimoji="0" lang="zh-CN" altLang="en-US" sz="2000" b="1" i="0" u="none" strike="noStrike" cap="none" normalizeH="0" baseline="0" smtClean="0">
                          <a:ln>
                            <a:noFill/>
                          </a:ln>
                          <a:solidFill>
                            <a:srgbClr val="FF0000"/>
                          </a:solidFill>
                          <a:effectLst/>
                          <a:latin typeface="Arial" charset="0"/>
                          <a:ea typeface="黑体" pitchFamily="2" charset="-122"/>
                        </a:rPr>
                        <a:t>指令地址</a:t>
                      </a:r>
                      <a:r>
                        <a:rPr kumimoji="0" lang="zh-CN" altLang="en-US" sz="2000" b="1" i="0" u="none" strike="noStrike" cap="none" normalizeH="0" baseline="0" smtClean="0">
                          <a:ln>
                            <a:noFill/>
                          </a:ln>
                          <a:solidFill>
                            <a:schemeClr val="tx1"/>
                          </a:solidFill>
                          <a:effectLst/>
                          <a:latin typeface="Arial" charset="0"/>
                          <a:ea typeface="黑体" pitchFamily="2"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30213">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00"/>
                          </a:solidFill>
                          <a:effectLst/>
                          <a:latin typeface="Arial" charset="0"/>
                          <a:ea typeface="黑体" pitchFamily="2" charset="-122"/>
                        </a:rPr>
                        <a:t>F</a:t>
                      </a:r>
                      <a:r>
                        <a:rPr kumimoji="0" lang="zh-CN" altLang="en-US" sz="2000" b="1" i="0" u="none" strike="noStrike" cap="none" normalizeH="0" baseline="0" smtClean="0">
                          <a:ln>
                            <a:noFill/>
                          </a:ln>
                          <a:solidFill>
                            <a:srgbClr val="FF0000"/>
                          </a:solidFill>
                          <a:effectLst/>
                          <a:latin typeface="Arial" charset="0"/>
                          <a:ea typeface="黑体" pitchFamily="2" charset="-122"/>
                        </a:rPr>
                        <a:t>暂存器</a:t>
                      </a:r>
                      <a:r>
                        <a:rPr kumimoji="0" lang="zh-CN" altLang="en-US" sz="2000" b="1" i="0" u="none" strike="noStrike" cap="none" normalizeH="0" baseline="0" smtClean="0">
                          <a:ln>
                            <a:noFill/>
                          </a:ln>
                          <a:solidFill>
                            <a:schemeClr val="tx1"/>
                          </a:solidFill>
                          <a:effectLst/>
                          <a:latin typeface="Arial" charset="0"/>
                          <a:ea typeface="黑体" pitchFamily="2" charset="-122"/>
                        </a:rPr>
                        <a:t>提供主存地址（</a:t>
                      </a:r>
                      <a:r>
                        <a:rPr kumimoji="0" lang="zh-CN" altLang="en-US" sz="2000" b="1" i="0" u="none" strike="noStrike" cap="none" normalizeH="0" baseline="0" smtClean="0">
                          <a:ln>
                            <a:noFill/>
                          </a:ln>
                          <a:solidFill>
                            <a:srgbClr val="FF0000"/>
                          </a:solidFill>
                          <a:effectLst/>
                          <a:latin typeface="Arial" charset="0"/>
                          <a:ea typeface="黑体" pitchFamily="2" charset="-122"/>
                        </a:rPr>
                        <a:t>数据地址</a:t>
                      </a:r>
                      <a:r>
                        <a:rPr kumimoji="0" lang="zh-CN" altLang="en-US" sz="2000" b="1" i="0" u="none" strike="noStrike" cap="none" normalizeH="0" baseline="0" smtClean="0">
                          <a:ln>
                            <a:noFill/>
                          </a:ln>
                          <a:solidFill>
                            <a:schemeClr val="tx1"/>
                          </a:solidFill>
                          <a:effectLst/>
                          <a:latin typeface="Arial" charset="0"/>
                          <a:ea typeface="黑体" pitchFamily="2"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33388">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rd_rt_s</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选择</a:t>
                      </a:r>
                      <a:r>
                        <a:rPr kumimoji="0" lang="zh-CN" altLang="en-US" sz="2000" b="1" i="0" u="none" strike="noStrike" cap="none" normalizeH="0" baseline="0" smtClean="0">
                          <a:ln>
                            <a:noFill/>
                          </a:ln>
                          <a:solidFill>
                            <a:srgbClr val="FF0000"/>
                          </a:solidFill>
                          <a:effectLst/>
                          <a:latin typeface="Arial" charset="0"/>
                          <a:ea typeface="黑体" pitchFamily="2" charset="-122"/>
                        </a:rPr>
                        <a:t>寄存器写地址</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写入指令</a:t>
                      </a:r>
                      <a:r>
                        <a:rPr kumimoji="0" lang="en-US" altLang="zh-CN" sz="2000" b="1" i="0" u="none" strike="noStrike" cap="none" normalizeH="0" baseline="0" smtClean="0">
                          <a:ln>
                            <a:noFill/>
                          </a:ln>
                          <a:solidFill>
                            <a:srgbClr val="FF0000"/>
                          </a:solidFill>
                          <a:effectLst/>
                          <a:latin typeface="Arial" charset="0"/>
                          <a:ea typeface="黑体" pitchFamily="2" charset="-122"/>
                        </a:rPr>
                        <a:t>rd</a:t>
                      </a:r>
                      <a:r>
                        <a:rPr kumimoji="0" lang="zh-CN" altLang="en-US" sz="2000" b="1" i="0" u="none" strike="noStrike" cap="none" normalizeH="0" baseline="0" smtClean="0">
                          <a:ln>
                            <a:noFill/>
                          </a:ln>
                          <a:solidFill>
                            <a:schemeClr val="tx1"/>
                          </a:solidFill>
                          <a:effectLst/>
                          <a:latin typeface="Arial" charset="0"/>
                          <a:ea typeface="黑体" pitchFamily="2" charset="-122"/>
                        </a:rPr>
                        <a:t>字段指定的寄存器</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33388">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写入指令</a:t>
                      </a:r>
                      <a:r>
                        <a:rPr kumimoji="0" lang="en-US" altLang="zh-CN" sz="2000" b="1" i="0" u="none" strike="noStrike" cap="none" normalizeH="0" baseline="0" smtClean="0">
                          <a:ln>
                            <a:noFill/>
                          </a:ln>
                          <a:solidFill>
                            <a:srgbClr val="FF0000"/>
                          </a:solidFill>
                          <a:effectLst/>
                          <a:latin typeface="Arial" charset="0"/>
                          <a:ea typeface="黑体" pitchFamily="2" charset="-122"/>
                        </a:rPr>
                        <a:t>rt</a:t>
                      </a:r>
                      <a:r>
                        <a:rPr kumimoji="0" lang="zh-CN" altLang="en-US" sz="2000" b="1" i="0" u="none" strike="noStrike" cap="none" normalizeH="0" baseline="0" smtClean="0">
                          <a:ln>
                            <a:noFill/>
                          </a:ln>
                          <a:solidFill>
                            <a:schemeClr val="tx1"/>
                          </a:solidFill>
                          <a:effectLst/>
                          <a:latin typeface="Arial" charset="0"/>
                          <a:ea typeface="黑体" pitchFamily="2" charset="-122"/>
                        </a:rPr>
                        <a:t>字段指定的寄存器</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33388">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alu_mem_s</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选择</a:t>
                      </a:r>
                      <a:r>
                        <a:rPr kumimoji="0" lang="zh-CN" altLang="en-US" sz="2000" b="1" i="0" u="none" strike="noStrike" cap="none" normalizeH="0" baseline="0" smtClean="0">
                          <a:ln>
                            <a:noFill/>
                          </a:ln>
                          <a:solidFill>
                            <a:srgbClr val="FF0000"/>
                          </a:solidFill>
                          <a:effectLst/>
                          <a:latin typeface="Arial" charset="0"/>
                          <a:ea typeface="黑体" pitchFamily="2" charset="-122"/>
                        </a:rPr>
                        <a:t>寄存器写数据</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选择</a:t>
                      </a:r>
                      <a:r>
                        <a:rPr kumimoji="0" lang="zh-CN" altLang="en-US" sz="2000" b="1" i="0" u="none" strike="noStrike" cap="none" normalizeH="0" baseline="0" smtClean="0">
                          <a:ln>
                            <a:noFill/>
                          </a:ln>
                          <a:solidFill>
                            <a:srgbClr val="FF0000"/>
                          </a:solidFill>
                          <a:effectLst/>
                          <a:latin typeface="Arial" charset="0"/>
                          <a:ea typeface="黑体" pitchFamily="2" charset="-122"/>
                        </a:rPr>
                        <a:t>暂存器</a:t>
                      </a:r>
                      <a:r>
                        <a:rPr kumimoji="0" lang="en-US" altLang="zh-CN" sz="2000" b="1" i="0" u="none" strike="noStrike" cap="none" normalizeH="0" baseline="0" smtClean="0">
                          <a:ln>
                            <a:noFill/>
                          </a:ln>
                          <a:solidFill>
                            <a:srgbClr val="FF0000"/>
                          </a:solidFill>
                          <a:effectLst/>
                          <a:latin typeface="Arial" charset="0"/>
                          <a:ea typeface="黑体" pitchFamily="2" charset="-122"/>
                        </a:rPr>
                        <a:t>F</a:t>
                      </a:r>
                      <a:r>
                        <a:rPr kumimoji="0" lang="zh-CN" altLang="en-US" sz="2000" b="1" i="0" u="none" strike="noStrike" cap="none" normalizeH="0" baseline="0" smtClean="0">
                          <a:ln>
                            <a:noFill/>
                          </a:ln>
                          <a:solidFill>
                            <a:schemeClr val="tx1"/>
                          </a:solidFill>
                          <a:effectLst/>
                          <a:latin typeface="Arial" charset="0"/>
                          <a:ea typeface="黑体" pitchFamily="2" charset="-122"/>
                        </a:rPr>
                        <a:t>的内容写入寄存器</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33388">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选择</a:t>
                      </a:r>
                      <a:r>
                        <a:rPr kumimoji="0" lang="en-US" altLang="zh-CN" sz="2000" b="1" i="0" u="none" strike="noStrike" cap="none" normalizeH="0" baseline="0" smtClean="0">
                          <a:ln>
                            <a:noFill/>
                          </a:ln>
                          <a:solidFill>
                            <a:srgbClr val="FF0000"/>
                          </a:solidFill>
                          <a:effectLst/>
                          <a:latin typeface="Arial" charset="0"/>
                          <a:ea typeface="黑体" pitchFamily="2" charset="-122"/>
                        </a:rPr>
                        <a:t>MDR</a:t>
                      </a:r>
                      <a:r>
                        <a:rPr kumimoji="0" lang="zh-CN" altLang="en-US" sz="2000" b="1" i="0" u="none" strike="noStrike" cap="none" normalizeH="0" baseline="0" smtClean="0">
                          <a:ln>
                            <a:noFill/>
                          </a:ln>
                          <a:solidFill>
                            <a:schemeClr val="tx1"/>
                          </a:solidFill>
                          <a:effectLst/>
                          <a:latin typeface="Arial" charset="0"/>
                          <a:ea typeface="黑体" pitchFamily="2" charset="-122"/>
                        </a:rPr>
                        <a:t>的内容写入寄存器</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Tree>
    <p:extLst>
      <p:ext uri="{BB962C8B-B14F-4D97-AF65-F5344CB8AC3E}">
        <p14:creationId xmlns:p14="http://schemas.microsoft.com/office/powerpoint/2010/main" val="2030069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49015"/>
                                        </p:tgtEl>
                                        <p:attrNameLst>
                                          <p:attrName>style.visibility</p:attrName>
                                        </p:attrNameLst>
                                      </p:cBhvr>
                                      <p:to>
                                        <p:strVal val="visible"/>
                                      </p:to>
                                    </p:set>
                                    <p:anim to="" calcmode="lin" valueType="num">
                                      <p:cBhvr>
                                        <p:cTn id="7" dur="1" fill="hold"/>
                                        <p:tgtEl>
                                          <p:spTgt spid="54901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C4DDBF1A-0BC5-4423-BE35-E6BDAB1BB2A9}"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55</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31747" name="Rectangle 2"/>
          <p:cNvSpPr>
            <a:spLocks noGrp="1" noChangeArrowheads="1"/>
          </p:cNvSpPr>
          <p:nvPr>
            <p:ph type="title"/>
          </p:nvPr>
        </p:nvSpPr>
        <p:spPr/>
        <p:txBody>
          <a:bodyPr/>
          <a:lstStyle/>
          <a:p>
            <a:pPr eaLnBrk="1" hangingPunct="1"/>
            <a:r>
              <a:rPr lang="en-US" altLang="zh-CN" sz="2800" smtClean="0"/>
              <a:t>3</a:t>
            </a:r>
            <a:r>
              <a:rPr lang="zh-CN" altLang="en-US" sz="2800" smtClean="0"/>
              <a:t>、多周期</a:t>
            </a:r>
            <a:r>
              <a:rPr lang="en-US" altLang="zh-CN" sz="2800" smtClean="0"/>
              <a:t>CPU</a:t>
            </a:r>
            <a:r>
              <a:rPr lang="zh-CN" altLang="en-US" sz="2800" smtClean="0"/>
              <a:t>的实现</a:t>
            </a:r>
          </a:p>
        </p:txBody>
      </p:sp>
      <p:sp>
        <p:nvSpPr>
          <p:cNvPr id="31748" name="Rectangle 3"/>
          <p:cNvSpPr>
            <a:spLocks noGrp="1" noChangeArrowheads="1"/>
          </p:cNvSpPr>
          <p:nvPr>
            <p:ph type="body" idx="1"/>
          </p:nvPr>
        </p:nvSpPr>
        <p:spPr>
          <a:xfrm>
            <a:off x="457200" y="1076325"/>
            <a:ext cx="8229600" cy="552450"/>
          </a:xfrm>
        </p:spPr>
        <p:txBody>
          <a:bodyPr/>
          <a:lstStyle/>
          <a:p>
            <a:pPr eaLnBrk="1" hangingPunct="1"/>
            <a:r>
              <a:rPr lang="zh-CN" altLang="en-US" smtClean="0"/>
              <a:t>多路选择器的控制信号： </a:t>
            </a:r>
            <a:r>
              <a:rPr lang="zh-CN" altLang="en-US" smtClean="0">
                <a:sym typeface="Wingdings" panose="05000000000000000000" pitchFamily="2" charset="2"/>
              </a:rPr>
              <a:t>图中</a:t>
            </a:r>
            <a:r>
              <a:rPr lang="zh-CN" altLang="en-US" smtClean="0">
                <a:solidFill>
                  <a:srgbClr val="9900CC"/>
                </a:solidFill>
                <a:sym typeface="Wingdings" panose="05000000000000000000" pitchFamily="2" charset="2"/>
              </a:rPr>
              <a:t>紫色</a:t>
            </a:r>
          </a:p>
        </p:txBody>
      </p:sp>
      <p:graphicFrame>
        <p:nvGraphicFramePr>
          <p:cNvPr id="550076" name="Group 188"/>
          <p:cNvGraphicFramePr>
            <a:graphicFrameLocks noGrp="1"/>
          </p:cNvGraphicFramePr>
          <p:nvPr/>
        </p:nvGraphicFramePr>
        <p:xfrm>
          <a:off x="468313" y="1773238"/>
          <a:ext cx="8208962" cy="4603751"/>
        </p:xfrm>
        <a:graphic>
          <a:graphicData uri="http://schemas.openxmlformats.org/drawingml/2006/table">
            <a:tbl>
              <a:tblPr/>
              <a:tblGrid>
                <a:gridCol w="1223962"/>
                <a:gridCol w="1511300"/>
                <a:gridCol w="649288"/>
                <a:gridCol w="4824412"/>
              </a:tblGrid>
              <a:tr h="431812">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信号</a:t>
                      </a:r>
                    </a:p>
                  </a:txBody>
                  <a:tcPr marL="90000" marR="90000" marT="46801" marB="4680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作用</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值</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选择操作</a:t>
                      </a:r>
                    </a:p>
                  </a:txBody>
                  <a:tcPr marL="90000" marR="90000" marT="46801" marB="4680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431812">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imm_s</a:t>
                      </a:r>
                    </a:p>
                  </a:txBody>
                  <a:tcPr marL="90000" marR="90000" marT="46801" marB="4680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选择符号</a:t>
                      </a:r>
                      <a:r>
                        <a:rPr kumimoji="0" lang="en-US" altLang="zh-CN" sz="2000" b="1" i="0" u="none" strike="noStrike" cap="none" normalizeH="0" baseline="0" smtClean="0">
                          <a:ln>
                            <a:noFill/>
                          </a:ln>
                          <a:solidFill>
                            <a:schemeClr val="tx1"/>
                          </a:solidFill>
                          <a:effectLst/>
                          <a:latin typeface="Arial" charset="0"/>
                          <a:ea typeface="黑体" pitchFamily="2" charset="-122"/>
                        </a:rPr>
                        <a:t>/</a:t>
                      </a:r>
                      <a:r>
                        <a:rPr kumimoji="0" lang="zh-CN" altLang="en-US" sz="2000" b="1" i="0" u="none" strike="noStrike" cap="none" normalizeH="0" baseline="0" smtClean="0">
                          <a:ln>
                            <a:noFill/>
                          </a:ln>
                          <a:solidFill>
                            <a:schemeClr val="tx1"/>
                          </a:solidFill>
                          <a:effectLst/>
                          <a:latin typeface="Arial" charset="0"/>
                          <a:ea typeface="黑体" pitchFamily="2" charset="-122"/>
                        </a:rPr>
                        <a:t>无</a:t>
                      </a:r>
                      <a:r>
                        <a:rPr kumimoji="0" lang="zh-CN" altLang="en-US" sz="2000" b="1" i="0" u="none" strike="noStrike" cap="none" normalizeH="0" baseline="0" smtClean="0">
                          <a:ln>
                            <a:noFill/>
                          </a:ln>
                          <a:solidFill>
                            <a:srgbClr val="FF0000"/>
                          </a:solidFill>
                          <a:effectLst/>
                          <a:latin typeface="Arial" charset="0"/>
                          <a:ea typeface="黑体" pitchFamily="2" charset="-122"/>
                        </a:rPr>
                        <a:t>符号扩展</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对指令的</a:t>
                      </a:r>
                      <a:r>
                        <a:rPr kumimoji="0" lang="en-US" altLang="zh-CN" sz="2000" b="1" i="0" u="none" strike="noStrike" cap="none" normalizeH="0" baseline="0" smtClean="0">
                          <a:ln>
                            <a:noFill/>
                          </a:ln>
                          <a:solidFill>
                            <a:schemeClr val="tx1"/>
                          </a:solidFill>
                          <a:effectLst/>
                          <a:latin typeface="Arial" charset="0"/>
                          <a:ea typeface="黑体" pitchFamily="2" charset="-122"/>
                        </a:rPr>
                        <a:t>imm/offset</a:t>
                      </a:r>
                      <a:r>
                        <a:rPr kumimoji="0" lang="zh-CN" altLang="en-US" sz="2000" b="1" i="0" u="none" strike="noStrike" cap="none" normalizeH="0" baseline="0" smtClean="0">
                          <a:ln>
                            <a:noFill/>
                          </a:ln>
                          <a:solidFill>
                            <a:schemeClr val="tx1"/>
                          </a:solidFill>
                          <a:effectLst/>
                          <a:latin typeface="Arial" charset="0"/>
                          <a:ea typeface="黑体" pitchFamily="2" charset="-122"/>
                        </a:rPr>
                        <a:t>字段进行</a:t>
                      </a:r>
                      <a:r>
                        <a:rPr kumimoji="0" lang="zh-CN" altLang="en-US" sz="2000" b="1" i="0" u="none" strike="noStrike" cap="none" normalizeH="0" baseline="0" smtClean="0">
                          <a:ln>
                            <a:noFill/>
                          </a:ln>
                          <a:solidFill>
                            <a:srgbClr val="FF0000"/>
                          </a:solidFill>
                          <a:effectLst/>
                          <a:latin typeface="Arial" charset="0"/>
                          <a:ea typeface="黑体" pitchFamily="2" charset="-122"/>
                        </a:rPr>
                        <a:t>无符号扩展</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31812">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对指令的</a:t>
                      </a:r>
                      <a:r>
                        <a:rPr kumimoji="0" lang="en-US" altLang="zh-CN" sz="2000" b="1" i="0" u="none" strike="noStrike" cap="none" normalizeH="0" baseline="0" smtClean="0">
                          <a:ln>
                            <a:noFill/>
                          </a:ln>
                          <a:solidFill>
                            <a:schemeClr val="tx1"/>
                          </a:solidFill>
                          <a:effectLst/>
                          <a:latin typeface="Arial" charset="0"/>
                          <a:ea typeface="黑体" pitchFamily="2" charset="-122"/>
                        </a:rPr>
                        <a:t>imm/offset</a:t>
                      </a:r>
                      <a:r>
                        <a:rPr kumimoji="0" lang="zh-CN" altLang="en-US" sz="2000" b="1" i="0" u="none" strike="noStrike" cap="none" normalizeH="0" baseline="0" smtClean="0">
                          <a:ln>
                            <a:noFill/>
                          </a:ln>
                          <a:solidFill>
                            <a:schemeClr val="tx1"/>
                          </a:solidFill>
                          <a:effectLst/>
                          <a:latin typeface="Arial" charset="0"/>
                          <a:ea typeface="黑体" pitchFamily="2" charset="-122"/>
                        </a:rPr>
                        <a:t>字段进行</a:t>
                      </a:r>
                      <a:r>
                        <a:rPr kumimoji="0" lang="zh-CN" altLang="en-US" sz="2000" b="1" i="0" u="none" strike="noStrike" cap="none" normalizeH="0" baseline="0" smtClean="0">
                          <a:ln>
                            <a:noFill/>
                          </a:ln>
                          <a:solidFill>
                            <a:srgbClr val="FF0000"/>
                          </a:solidFill>
                          <a:effectLst/>
                          <a:latin typeface="Arial" charset="0"/>
                          <a:ea typeface="黑体" pitchFamily="2" charset="-122"/>
                        </a:rPr>
                        <a:t>符号扩展</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4676">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ALU_A_s</a:t>
                      </a:r>
                    </a:p>
                  </a:txBody>
                  <a:tcPr marL="90000" marR="90000" marT="46801" marB="4680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选择</a:t>
                      </a:r>
                      <a:r>
                        <a:rPr kumimoji="0" lang="en-US" altLang="zh-CN" sz="2000" b="1" i="0" u="none" strike="noStrike" cap="none" normalizeH="0" baseline="0" smtClean="0">
                          <a:ln>
                            <a:noFill/>
                          </a:ln>
                          <a:solidFill>
                            <a:schemeClr val="tx1"/>
                          </a:solidFill>
                          <a:effectLst/>
                          <a:latin typeface="Arial" charset="0"/>
                          <a:ea typeface="黑体" pitchFamily="2" charset="-122"/>
                        </a:rPr>
                        <a:t>ALU</a:t>
                      </a:r>
                      <a:r>
                        <a:rPr kumimoji="0" lang="zh-CN" altLang="en-US" sz="2000" b="1" i="0" u="none" strike="noStrike" cap="none" normalizeH="0" baseline="0" smtClean="0">
                          <a:ln>
                            <a:noFill/>
                          </a:ln>
                          <a:solidFill>
                            <a:schemeClr val="tx1"/>
                          </a:solidFill>
                          <a:effectLst/>
                          <a:latin typeface="Arial" charset="0"/>
                          <a:ea typeface="黑体" pitchFamily="2" charset="-122"/>
                        </a:rPr>
                        <a:t>的</a:t>
                      </a:r>
                      <a:r>
                        <a:rPr kumimoji="0" lang="en-US" altLang="zh-CN" sz="2000" b="1" i="0" u="none" strike="noStrike" cap="none" normalizeH="0" baseline="0" smtClean="0">
                          <a:ln>
                            <a:noFill/>
                          </a:ln>
                          <a:solidFill>
                            <a:srgbClr val="FF0000"/>
                          </a:solidFill>
                          <a:effectLst/>
                          <a:latin typeface="Arial" charset="0"/>
                          <a:ea typeface="黑体" pitchFamily="2" charset="-122"/>
                        </a:rPr>
                        <a:t>A</a:t>
                      </a:r>
                      <a:r>
                        <a:rPr kumimoji="0" lang="zh-CN" altLang="en-US" sz="2000" b="1" i="0" u="none" strike="noStrike" cap="none" normalizeH="0" baseline="0" smtClean="0">
                          <a:ln>
                            <a:noFill/>
                          </a:ln>
                          <a:solidFill>
                            <a:srgbClr val="FF0000"/>
                          </a:solidFill>
                          <a:effectLst/>
                          <a:latin typeface="Arial" charset="0"/>
                          <a:ea typeface="黑体" pitchFamily="2" charset="-122"/>
                        </a:rPr>
                        <a:t>操作数</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00"/>
                          </a:solidFill>
                          <a:effectLst/>
                          <a:latin typeface="Arial" charset="0"/>
                          <a:ea typeface="黑体" pitchFamily="2" charset="-122"/>
                        </a:rPr>
                        <a:t>PC</a:t>
                      </a:r>
                      <a:r>
                        <a:rPr kumimoji="0" lang="zh-CN" altLang="en-US" sz="2000" b="1" i="0" u="none" strike="noStrike" cap="none" normalizeH="0" baseline="0" smtClean="0">
                          <a:ln>
                            <a:noFill/>
                          </a:ln>
                          <a:solidFill>
                            <a:schemeClr val="tx1"/>
                          </a:solidFill>
                          <a:effectLst/>
                          <a:latin typeface="Arial" charset="0"/>
                          <a:ea typeface="黑体" pitchFamily="2" charset="-122"/>
                        </a:rPr>
                        <a:t>的内容作为</a:t>
                      </a:r>
                      <a:r>
                        <a:rPr kumimoji="0" lang="en-US" altLang="zh-CN" sz="2000" b="1" i="0" u="none" strike="noStrike" cap="none" normalizeH="0" baseline="0" smtClean="0">
                          <a:ln>
                            <a:noFill/>
                          </a:ln>
                          <a:solidFill>
                            <a:schemeClr val="tx1"/>
                          </a:solidFill>
                          <a:effectLst/>
                          <a:latin typeface="Arial" charset="0"/>
                          <a:ea typeface="黑体" pitchFamily="2" charset="-122"/>
                        </a:rPr>
                        <a:t>ALU</a:t>
                      </a:r>
                      <a:r>
                        <a:rPr kumimoji="0" lang="zh-CN" altLang="en-US" sz="2000" b="1" i="0" u="none" strike="noStrike" cap="none" normalizeH="0" baseline="0" smtClean="0">
                          <a:ln>
                            <a:noFill/>
                          </a:ln>
                          <a:solidFill>
                            <a:schemeClr val="tx1"/>
                          </a:solidFill>
                          <a:effectLst/>
                          <a:latin typeface="Arial" charset="0"/>
                          <a:ea typeface="黑体" pitchFamily="2" charset="-122"/>
                        </a:rPr>
                        <a:t>的</a:t>
                      </a:r>
                      <a:r>
                        <a:rPr kumimoji="0" lang="en-US" altLang="zh-CN" sz="2000" b="1" i="0" u="none" strike="noStrike" cap="none" normalizeH="0" baseline="0" smtClean="0">
                          <a:ln>
                            <a:noFill/>
                          </a:ln>
                          <a:solidFill>
                            <a:schemeClr val="tx1"/>
                          </a:solidFill>
                          <a:effectLst/>
                          <a:latin typeface="Arial" charset="0"/>
                          <a:ea typeface="黑体" pitchFamily="2" charset="-122"/>
                        </a:rPr>
                        <a:t>A</a:t>
                      </a:r>
                      <a:r>
                        <a:rPr kumimoji="0" lang="zh-CN" altLang="en-US" sz="2000" b="1" i="0" u="none" strike="noStrike" cap="none" normalizeH="0" baseline="0" smtClean="0">
                          <a:ln>
                            <a:noFill/>
                          </a:ln>
                          <a:solidFill>
                            <a:schemeClr val="tx1"/>
                          </a:solidFill>
                          <a:effectLst/>
                          <a:latin typeface="Arial" charset="0"/>
                          <a:ea typeface="黑体" pitchFamily="2" charset="-122"/>
                        </a:rPr>
                        <a:t>操作数</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61975">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00"/>
                          </a:solidFill>
                          <a:effectLst/>
                          <a:latin typeface="Arial" charset="0"/>
                          <a:ea typeface="黑体" pitchFamily="2" charset="-122"/>
                        </a:rPr>
                        <a:t>A</a:t>
                      </a:r>
                      <a:r>
                        <a:rPr kumimoji="0" lang="zh-CN" altLang="en-US" sz="2000" b="1" i="0" u="none" strike="noStrike" cap="none" normalizeH="0" baseline="0" smtClean="0">
                          <a:ln>
                            <a:noFill/>
                          </a:ln>
                          <a:solidFill>
                            <a:srgbClr val="FF0000"/>
                          </a:solidFill>
                          <a:effectLst/>
                          <a:latin typeface="Arial" charset="0"/>
                          <a:ea typeface="黑体" pitchFamily="2" charset="-122"/>
                        </a:rPr>
                        <a:t>暂存器</a:t>
                      </a:r>
                      <a:r>
                        <a:rPr kumimoji="0" lang="zh-CN" altLang="en-US" sz="2000" b="1" i="0" u="none" strike="noStrike" cap="none" normalizeH="0" baseline="0" smtClean="0">
                          <a:ln>
                            <a:noFill/>
                          </a:ln>
                          <a:solidFill>
                            <a:schemeClr val="tx1"/>
                          </a:solidFill>
                          <a:effectLst/>
                          <a:latin typeface="Arial" charset="0"/>
                          <a:ea typeface="黑体" pitchFamily="2" charset="-122"/>
                        </a:rPr>
                        <a:t>的内容作为</a:t>
                      </a:r>
                      <a:r>
                        <a:rPr kumimoji="0" lang="en-US" altLang="zh-CN" sz="2000" b="1" i="0" u="none" strike="noStrike" cap="none" normalizeH="0" baseline="0" smtClean="0">
                          <a:ln>
                            <a:noFill/>
                          </a:ln>
                          <a:solidFill>
                            <a:schemeClr val="tx1"/>
                          </a:solidFill>
                          <a:effectLst/>
                          <a:latin typeface="Arial" charset="0"/>
                          <a:ea typeface="黑体" pitchFamily="2" charset="-122"/>
                        </a:rPr>
                        <a:t>ALU</a:t>
                      </a:r>
                      <a:r>
                        <a:rPr kumimoji="0" lang="zh-CN" altLang="en-US" sz="2000" b="1" i="0" u="none" strike="noStrike" cap="none" normalizeH="0" baseline="0" smtClean="0">
                          <a:ln>
                            <a:noFill/>
                          </a:ln>
                          <a:solidFill>
                            <a:schemeClr val="tx1"/>
                          </a:solidFill>
                          <a:effectLst/>
                          <a:latin typeface="Arial" charset="0"/>
                          <a:ea typeface="黑体" pitchFamily="2" charset="-122"/>
                        </a:rPr>
                        <a:t>的</a:t>
                      </a:r>
                      <a:r>
                        <a:rPr kumimoji="0" lang="en-US" altLang="zh-CN" sz="2000" b="1" i="0" u="none" strike="noStrike" cap="none" normalizeH="0" baseline="0" smtClean="0">
                          <a:ln>
                            <a:noFill/>
                          </a:ln>
                          <a:solidFill>
                            <a:schemeClr val="tx1"/>
                          </a:solidFill>
                          <a:effectLst/>
                          <a:latin typeface="Arial" charset="0"/>
                          <a:ea typeface="黑体" pitchFamily="2" charset="-122"/>
                        </a:rPr>
                        <a:t>A</a:t>
                      </a:r>
                      <a:r>
                        <a:rPr kumimoji="0" lang="zh-CN" altLang="en-US" sz="2000" b="1" i="0" u="none" strike="noStrike" cap="none" normalizeH="0" baseline="0" smtClean="0">
                          <a:ln>
                            <a:noFill/>
                          </a:ln>
                          <a:solidFill>
                            <a:schemeClr val="tx1"/>
                          </a:solidFill>
                          <a:effectLst/>
                          <a:latin typeface="Arial" charset="0"/>
                          <a:ea typeface="黑体" pitchFamily="2" charset="-122"/>
                        </a:rPr>
                        <a:t>操作数</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61975">
                <a:tc rowSpan="4">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ALU_B_s</a:t>
                      </a:r>
                    </a:p>
                  </a:txBody>
                  <a:tcPr marL="90000" marR="90000" marT="46801" marB="4680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rowSpan="4">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选择</a:t>
                      </a:r>
                      <a:r>
                        <a:rPr kumimoji="0" lang="en-US" altLang="zh-CN" sz="2000" b="1" i="0" u="none" strike="noStrike" cap="none" normalizeH="0" baseline="0" smtClean="0">
                          <a:ln>
                            <a:noFill/>
                          </a:ln>
                          <a:solidFill>
                            <a:schemeClr val="tx1"/>
                          </a:solidFill>
                          <a:effectLst/>
                          <a:latin typeface="Arial" charset="0"/>
                          <a:ea typeface="黑体" pitchFamily="2" charset="-122"/>
                        </a:rPr>
                        <a:t>ALU</a:t>
                      </a:r>
                      <a:r>
                        <a:rPr kumimoji="0" lang="zh-CN" altLang="en-US" sz="2000" b="1" i="0" u="none" strike="noStrike" cap="none" normalizeH="0" baseline="0" smtClean="0">
                          <a:ln>
                            <a:noFill/>
                          </a:ln>
                          <a:solidFill>
                            <a:schemeClr val="tx1"/>
                          </a:solidFill>
                          <a:effectLst/>
                          <a:latin typeface="Arial" charset="0"/>
                          <a:ea typeface="黑体" pitchFamily="2" charset="-122"/>
                        </a:rPr>
                        <a:t>的</a:t>
                      </a:r>
                      <a:r>
                        <a:rPr kumimoji="0" lang="en-US" altLang="zh-CN" sz="2000" b="1" i="0" u="none" strike="noStrike" cap="none" normalizeH="0" baseline="0" smtClean="0">
                          <a:ln>
                            <a:noFill/>
                          </a:ln>
                          <a:solidFill>
                            <a:srgbClr val="FF0000"/>
                          </a:solidFill>
                          <a:effectLst/>
                          <a:latin typeface="Arial" charset="0"/>
                          <a:ea typeface="黑体" pitchFamily="2" charset="-122"/>
                        </a:rPr>
                        <a:t>B</a:t>
                      </a:r>
                      <a:r>
                        <a:rPr kumimoji="0" lang="zh-CN" altLang="en-US" sz="2000" b="1" i="0" u="none" strike="noStrike" cap="none" normalizeH="0" baseline="0" smtClean="0">
                          <a:ln>
                            <a:noFill/>
                          </a:ln>
                          <a:solidFill>
                            <a:srgbClr val="FF0000"/>
                          </a:solidFill>
                          <a:effectLst/>
                          <a:latin typeface="Arial" charset="0"/>
                          <a:ea typeface="黑体" pitchFamily="2" charset="-122"/>
                        </a:rPr>
                        <a:t>操作数</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00</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常数</a:t>
                      </a:r>
                      <a:r>
                        <a:rPr kumimoji="0" lang="en-US" altLang="zh-CN" sz="2000" b="1" i="0" u="none" strike="noStrike" cap="none" normalizeH="0" baseline="0" smtClean="0">
                          <a:ln>
                            <a:noFill/>
                          </a:ln>
                          <a:solidFill>
                            <a:srgbClr val="FF0000"/>
                          </a:solidFill>
                          <a:effectLst/>
                          <a:latin typeface="Arial" charset="0"/>
                          <a:ea typeface="黑体" pitchFamily="2" charset="-122"/>
                        </a:rPr>
                        <a:t>4</a:t>
                      </a:r>
                      <a:r>
                        <a:rPr kumimoji="0" lang="zh-CN" altLang="en-US" sz="2000" b="1" i="0" u="none" strike="noStrike" cap="none" normalizeH="0" baseline="0" smtClean="0">
                          <a:ln>
                            <a:noFill/>
                          </a:ln>
                          <a:solidFill>
                            <a:schemeClr val="tx1"/>
                          </a:solidFill>
                          <a:effectLst/>
                          <a:latin typeface="Arial" charset="0"/>
                          <a:ea typeface="黑体" pitchFamily="2" charset="-122"/>
                        </a:rPr>
                        <a:t>作为</a:t>
                      </a:r>
                      <a:r>
                        <a:rPr kumimoji="0" lang="en-US" altLang="zh-CN" sz="2000" b="1" i="0" u="none" strike="noStrike" cap="none" normalizeH="0" baseline="0" smtClean="0">
                          <a:ln>
                            <a:noFill/>
                          </a:ln>
                          <a:solidFill>
                            <a:schemeClr val="tx1"/>
                          </a:solidFill>
                          <a:effectLst/>
                          <a:latin typeface="Arial" charset="0"/>
                          <a:ea typeface="黑体" pitchFamily="2" charset="-122"/>
                        </a:rPr>
                        <a:t>ALU</a:t>
                      </a:r>
                      <a:r>
                        <a:rPr kumimoji="0" lang="zh-CN" altLang="en-US" sz="2000" b="1" i="0" u="none" strike="noStrike" cap="none" normalizeH="0" baseline="0" smtClean="0">
                          <a:ln>
                            <a:noFill/>
                          </a:ln>
                          <a:solidFill>
                            <a:schemeClr val="tx1"/>
                          </a:solidFill>
                          <a:effectLst/>
                          <a:latin typeface="Arial" charset="0"/>
                          <a:ea typeface="黑体" pitchFamily="2" charset="-122"/>
                        </a:rPr>
                        <a:t>的</a:t>
                      </a:r>
                      <a:r>
                        <a:rPr kumimoji="0" lang="en-US" altLang="zh-CN" sz="2000" b="1" i="0" u="none" strike="noStrike" cap="none" normalizeH="0" baseline="0" smtClean="0">
                          <a:ln>
                            <a:noFill/>
                          </a:ln>
                          <a:solidFill>
                            <a:schemeClr val="tx1"/>
                          </a:solidFill>
                          <a:effectLst/>
                          <a:latin typeface="Arial" charset="0"/>
                          <a:ea typeface="黑体" pitchFamily="2" charset="-122"/>
                        </a:rPr>
                        <a:t>B</a:t>
                      </a:r>
                      <a:r>
                        <a:rPr kumimoji="0" lang="zh-CN" altLang="en-US" sz="2000" b="1" i="0" u="none" strike="noStrike" cap="none" normalizeH="0" baseline="0" smtClean="0">
                          <a:ln>
                            <a:noFill/>
                          </a:ln>
                          <a:solidFill>
                            <a:schemeClr val="tx1"/>
                          </a:solidFill>
                          <a:effectLst/>
                          <a:latin typeface="Arial" charset="0"/>
                          <a:ea typeface="黑体" pitchFamily="2" charset="-122"/>
                        </a:rPr>
                        <a:t>操作数</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03251">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01</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暂存器</a:t>
                      </a:r>
                      <a:r>
                        <a:rPr kumimoji="0" lang="en-US" altLang="zh-CN" sz="2000" b="1" i="0" u="none" strike="noStrike" cap="none" normalizeH="0" baseline="0" smtClean="0">
                          <a:ln>
                            <a:noFill/>
                          </a:ln>
                          <a:solidFill>
                            <a:srgbClr val="FF0000"/>
                          </a:solidFill>
                          <a:effectLst/>
                          <a:latin typeface="Arial" charset="0"/>
                          <a:ea typeface="黑体" pitchFamily="2" charset="-122"/>
                        </a:rPr>
                        <a:t>B</a:t>
                      </a:r>
                      <a:r>
                        <a:rPr kumimoji="0" lang="zh-CN" altLang="en-US" sz="2000" b="1" i="0" u="none" strike="noStrike" cap="none" normalizeH="0" baseline="0" smtClean="0">
                          <a:ln>
                            <a:noFill/>
                          </a:ln>
                          <a:solidFill>
                            <a:schemeClr val="tx1"/>
                          </a:solidFill>
                          <a:effectLst/>
                          <a:latin typeface="Arial" charset="0"/>
                          <a:ea typeface="黑体" pitchFamily="2" charset="-122"/>
                        </a:rPr>
                        <a:t>的内容作为</a:t>
                      </a:r>
                      <a:r>
                        <a:rPr kumimoji="0" lang="en-US" altLang="zh-CN" sz="2000" b="1" i="0" u="none" strike="noStrike" cap="none" normalizeH="0" baseline="0" smtClean="0">
                          <a:ln>
                            <a:noFill/>
                          </a:ln>
                          <a:solidFill>
                            <a:schemeClr val="tx1"/>
                          </a:solidFill>
                          <a:effectLst/>
                          <a:latin typeface="Arial" charset="0"/>
                          <a:ea typeface="黑体" pitchFamily="2" charset="-122"/>
                        </a:rPr>
                        <a:t>ALU</a:t>
                      </a:r>
                      <a:r>
                        <a:rPr kumimoji="0" lang="zh-CN" altLang="en-US" sz="2000" b="1" i="0" u="none" strike="noStrike" cap="none" normalizeH="0" baseline="0" smtClean="0">
                          <a:ln>
                            <a:noFill/>
                          </a:ln>
                          <a:solidFill>
                            <a:schemeClr val="tx1"/>
                          </a:solidFill>
                          <a:effectLst/>
                          <a:latin typeface="Arial" charset="0"/>
                          <a:ea typeface="黑体" pitchFamily="2" charset="-122"/>
                        </a:rPr>
                        <a:t>的</a:t>
                      </a:r>
                      <a:r>
                        <a:rPr kumimoji="0" lang="en-US" altLang="zh-CN" sz="2000" b="1" i="0" u="none" strike="noStrike" cap="none" normalizeH="0" baseline="0" smtClean="0">
                          <a:ln>
                            <a:noFill/>
                          </a:ln>
                          <a:solidFill>
                            <a:schemeClr val="tx1"/>
                          </a:solidFill>
                          <a:effectLst/>
                          <a:latin typeface="Arial" charset="0"/>
                          <a:ea typeface="黑体" pitchFamily="2" charset="-122"/>
                        </a:rPr>
                        <a:t>B</a:t>
                      </a:r>
                      <a:r>
                        <a:rPr kumimoji="0" lang="zh-CN" altLang="en-US" sz="2000" b="1" i="0" u="none" strike="noStrike" cap="none" normalizeH="0" baseline="0" smtClean="0">
                          <a:ln>
                            <a:noFill/>
                          </a:ln>
                          <a:solidFill>
                            <a:schemeClr val="tx1"/>
                          </a:solidFill>
                          <a:effectLst/>
                          <a:latin typeface="Arial" charset="0"/>
                          <a:ea typeface="黑体" pitchFamily="2" charset="-122"/>
                        </a:rPr>
                        <a:t>操作数</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03219">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10</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指令的</a:t>
                      </a:r>
                      <a:r>
                        <a:rPr kumimoji="0" lang="en-US" altLang="zh-CN" sz="2000" b="1" i="0" u="none" strike="noStrike" cap="none" normalizeH="0" baseline="0" smtClean="0">
                          <a:ln>
                            <a:noFill/>
                          </a:ln>
                          <a:solidFill>
                            <a:schemeClr val="tx1"/>
                          </a:solidFill>
                          <a:effectLst/>
                          <a:latin typeface="Arial" charset="0"/>
                          <a:ea typeface="黑体" pitchFamily="2" charset="-122"/>
                        </a:rPr>
                        <a:t>imm/offset</a:t>
                      </a:r>
                      <a:r>
                        <a:rPr kumimoji="0" lang="zh-CN" altLang="en-US" sz="2000" b="1" i="0" u="none" strike="noStrike" cap="none" normalizeH="0" baseline="0" smtClean="0">
                          <a:ln>
                            <a:noFill/>
                          </a:ln>
                          <a:solidFill>
                            <a:schemeClr val="tx1"/>
                          </a:solidFill>
                          <a:effectLst/>
                          <a:latin typeface="Arial" charset="0"/>
                          <a:ea typeface="黑体" pitchFamily="2" charset="-122"/>
                        </a:rPr>
                        <a:t>字段</a:t>
                      </a:r>
                      <a:r>
                        <a:rPr kumimoji="0" lang="zh-CN" altLang="en-US" sz="2000" b="1" i="0" u="none" strike="noStrike" cap="none" normalizeH="0" baseline="0" smtClean="0">
                          <a:ln>
                            <a:noFill/>
                          </a:ln>
                          <a:solidFill>
                            <a:srgbClr val="FF0000"/>
                          </a:solidFill>
                          <a:effectLst/>
                          <a:latin typeface="Arial" charset="0"/>
                          <a:ea typeface="黑体" pitchFamily="2" charset="-122"/>
                        </a:rPr>
                        <a:t>扩展后的</a:t>
                      </a:r>
                      <a:r>
                        <a:rPr kumimoji="0" lang="en-US" altLang="zh-CN" sz="2000" b="1" i="0" u="none" strike="noStrike" cap="none" normalizeH="0" baseline="0" smtClean="0">
                          <a:ln>
                            <a:noFill/>
                          </a:ln>
                          <a:solidFill>
                            <a:srgbClr val="FF0000"/>
                          </a:solidFill>
                          <a:effectLst/>
                          <a:latin typeface="Arial" charset="0"/>
                          <a:ea typeface="黑体" pitchFamily="2" charset="-122"/>
                        </a:rPr>
                        <a:t>32</a:t>
                      </a:r>
                      <a:r>
                        <a:rPr kumimoji="0" lang="zh-CN" altLang="en-US" sz="2000" b="1" i="0" u="none" strike="noStrike" cap="none" normalizeH="0" baseline="0" smtClean="0">
                          <a:ln>
                            <a:noFill/>
                          </a:ln>
                          <a:solidFill>
                            <a:srgbClr val="FF0000"/>
                          </a:solidFill>
                          <a:effectLst/>
                          <a:latin typeface="Arial" charset="0"/>
                          <a:ea typeface="黑体" pitchFamily="2" charset="-122"/>
                        </a:rPr>
                        <a:t>位数</a:t>
                      </a:r>
                      <a:r>
                        <a:rPr kumimoji="0" lang="zh-CN" altLang="en-US" sz="2000" b="1" i="0" u="none" strike="noStrike" cap="none" normalizeH="0" baseline="0" smtClean="0">
                          <a:ln>
                            <a:noFill/>
                          </a:ln>
                          <a:solidFill>
                            <a:schemeClr val="tx1"/>
                          </a:solidFill>
                          <a:effectLst/>
                          <a:latin typeface="Arial" charset="0"/>
                          <a:ea typeface="黑体" pitchFamily="2" charset="-122"/>
                        </a:rPr>
                        <a:t>作为</a:t>
                      </a:r>
                      <a:r>
                        <a:rPr kumimoji="0" lang="en-US" altLang="zh-CN" sz="2000" b="1" i="0" u="none" strike="noStrike" cap="none" normalizeH="0" baseline="0" smtClean="0">
                          <a:ln>
                            <a:noFill/>
                          </a:ln>
                          <a:solidFill>
                            <a:schemeClr val="tx1"/>
                          </a:solidFill>
                          <a:effectLst/>
                          <a:latin typeface="Arial" charset="0"/>
                          <a:ea typeface="黑体" pitchFamily="2" charset="-122"/>
                        </a:rPr>
                        <a:t>ALU</a:t>
                      </a:r>
                      <a:r>
                        <a:rPr kumimoji="0" lang="zh-CN" altLang="en-US" sz="2000" b="1" i="0" u="none" strike="noStrike" cap="none" normalizeH="0" baseline="0" smtClean="0">
                          <a:ln>
                            <a:noFill/>
                          </a:ln>
                          <a:solidFill>
                            <a:schemeClr val="tx1"/>
                          </a:solidFill>
                          <a:effectLst/>
                          <a:latin typeface="Arial" charset="0"/>
                          <a:ea typeface="黑体" pitchFamily="2" charset="-122"/>
                        </a:rPr>
                        <a:t>的</a:t>
                      </a:r>
                      <a:r>
                        <a:rPr kumimoji="0" lang="en-US" altLang="zh-CN" sz="2000" b="1" i="0" u="none" strike="noStrike" cap="none" normalizeH="0" baseline="0" smtClean="0">
                          <a:ln>
                            <a:noFill/>
                          </a:ln>
                          <a:solidFill>
                            <a:schemeClr val="tx1"/>
                          </a:solidFill>
                          <a:effectLst/>
                          <a:latin typeface="Arial" charset="0"/>
                          <a:ea typeface="黑体" pitchFamily="2" charset="-122"/>
                        </a:rPr>
                        <a:t>B</a:t>
                      </a:r>
                      <a:r>
                        <a:rPr kumimoji="0" lang="zh-CN" altLang="en-US" sz="2000" b="1" i="0" u="none" strike="noStrike" cap="none" normalizeH="0" baseline="0" smtClean="0">
                          <a:ln>
                            <a:noFill/>
                          </a:ln>
                          <a:solidFill>
                            <a:schemeClr val="tx1"/>
                          </a:solidFill>
                          <a:effectLst/>
                          <a:latin typeface="Arial" charset="0"/>
                          <a:ea typeface="黑体" pitchFamily="2" charset="-122"/>
                        </a:rPr>
                        <a:t>操作数</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03219">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11</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指令的</a:t>
                      </a:r>
                      <a:r>
                        <a:rPr kumimoji="0" lang="en-US" altLang="zh-CN" sz="2000" b="1" i="0" u="none" strike="noStrike" cap="none" normalizeH="0" baseline="0" smtClean="0">
                          <a:ln>
                            <a:noFill/>
                          </a:ln>
                          <a:solidFill>
                            <a:schemeClr val="tx1"/>
                          </a:solidFill>
                          <a:effectLst/>
                          <a:latin typeface="Arial" charset="0"/>
                          <a:ea typeface="黑体" pitchFamily="2" charset="-122"/>
                        </a:rPr>
                        <a:t>imm/offset</a:t>
                      </a:r>
                      <a:r>
                        <a:rPr kumimoji="0" lang="zh-CN" altLang="en-US" sz="2000" b="1" i="0" u="none" strike="noStrike" cap="none" normalizeH="0" baseline="0" smtClean="0">
                          <a:ln>
                            <a:noFill/>
                          </a:ln>
                          <a:solidFill>
                            <a:schemeClr val="tx1"/>
                          </a:solidFill>
                          <a:effectLst/>
                          <a:latin typeface="Arial" charset="0"/>
                          <a:ea typeface="黑体" pitchFamily="2" charset="-122"/>
                        </a:rPr>
                        <a:t>字段</a:t>
                      </a:r>
                      <a:r>
                        <a:rPr kumimoji="0" lang="zh-CN" altLang="en-US" sz="2000" b="1" i="0" u="none" strike="noStrike" cap="none" normalizeH="0" baseline="0" smtClean="0">
                          <a:ln>
                            <a:noFill/>
                          </a:ln>
                          <a:solidFill>
                            <a:srgbClr val="FF0000"/>
                          </a:solidFill>
                          <a:effectLst/>
                          <a:latin typeface="Arial" charset="0"/>
                          <a:ea typeface="黑体" pitchFamily="2" charset="-122"/>
                        </a:rPr>
                        <a:t>扩展后的</a:t>
                      </a:r>
                      <a:r>
                        <a:rPr kumimoji="0" lang="en-US" altLang="zh-CN" sz="2000" b="1" i="0" u="none" strike="noStrike" cap="none" normalizeH="0" baseline="0" smtClean="0">
                          <a:ln>
                            <a:noFill/>
                          </a:ln>
                          <a:solidFill>
                            <a:srgbClr val="FF0000"/>
                          </a:solidFill>
                          <a:effectLst/>
                          <a:latin typeface="Arial" charset="0"/>
                          <a:ea typeface="黑体" pitchFamily="2" charset="-122"/>
                        </a:rPr>
                        <a:t>32</a:t>
                      </a:r>
                      <a:r>
                        <a:rPr kumimoji="0" lang="zh-CN" altLang="en-US" sz="2000" b="1" i="0" u="none" strike="noStrike" cap="none" normalizeH="0" baseline="0" smtClean="0">
                          <a:ln>
                            <a:noFill/>
                          </a:ln>
                          <a:solidFill>
                            <a:srgbClr val="FF0000"/>
                          </a:solidFill>
                          <a:effectLst/>
                          <a:latin typeface="Arial" charset="0"/>
                          <a:ea typeface="黑体" pitchFamily="2" charset="-122"/>
                        </a:rPr>
                        <a:t>位数又左移</a:t>
                      </a:r>
                      <a:r>
                        <a:rPr kumimoji="0" lang="en-US" altLang="zh-CN" sz="2000" b="1" i="0" u="none" strike="noStrike" cap="none" normalizeH="0" baseline="0" smtClean="0">
                          <a:ln>
                            <a:noFill/>
                          </a:ln>
                          <a:solidFill>
                            <a:srgbClr val="FF0000"/>
                          </a:solidFill>
                          <a:effectLst/>
                          <a:latin typeface="Arial" charset="0"/>
                          <a:ea typeface="黑体" pitchFamily="2" charset="-122"/>
                        </a:rPr>
                        <a:t>2</a:t>
                      </a:r>
                      <a:r>
                        <a:rPr kumimoji="0" lang="zh-CN" altLang="en-US" sz="2000" b="1" i="0" u="none" strike="noStrike" cap="none" normalizeH="0" baseline="0" smtClean="0">
                          <a:ln>
                            <a:noFill/>
                          </a:ln>
                          <a:solidFill>
                            <a:srgbClr val="FF0000"/>
                          </a:solidFill>
                          <a:effectLst/>
                          <a:latin typeface="Arial" charset="0"/>
                          <a:ea typeface="黑体" pitchFamily="2" charset="-122"/>
                        </a:rPr>
                        <a:t>为得到的数</a:t>
                      </a:r>
                      <a:r>
                        <a:rPr kumimoji="0" lang="zh-CN" altLang="en-US" sz="2000" b="1" i="0" u="none" strike="noStrike" cap="none" normalizeH="0" baseline="0" smtClean="0">
                          <a:ln>
                            <a:noFill/>
                          </a:ln>
                          <a:solidFill>
                            <a:schemeClr val="tx1"/>
                          </a:solidFill>
                          <a:effectLst/>
                          <a:latin typeface="Arial" charset="0"/>
                          <a:ea typeface="黑体" pitchFamily="2" charset="-122"/>
                        </a:rPr>
                        <a:t>作为</a:t>
                      </a:r>
                      <a:r>
                        <a:rPr kumimoji="0" lang="en-US" altLang="zh-CN" sz="2000" b="1" i="0" u="none" strike="noStrike" cap="none" normalizeH="0" baseline="0" smtClean="0">
                          <a:ln>
                            <a:noFill/>
                          </a:ln>
                          <a:solidFill>
                            <a:schemeClr val="tx1"/>
                          </a:solidFill>
                          <a:effectLst/>
                          <a:latin typeface="Arial" charset="0"/>
                          <a:ea typeface="黑体" pitchFamily="2" charset="-122"/>
                        </a:rPr>
                        <a:t>ALU</a:t>
                      </a:r>
                      <a:r>
                        <a:rPr kumimoji="0" lang="zh-CN" altLang="en-US" sz="2000" b="1" i="0" u="none" strike="noStrike" cap="none" normalizeH="0" baseline="0" smtClean="0">
                          <a:ln>
                            <a:noFill/>
                          </a:ln>
                          <a:solidFill>
                            <a:schemeClr val="tx1"/>
                          </a:solidFill>
                          <a:effectLst/>
                          <a:latin typeface="Arial" charset="0"/>
                          <a:ea typeface="黑体" pitchFamily="2" charset="-122"/>
                        </a:rPr>
                        <a:t>的</a:t>
                      </a:r>
                      <a:r>
                        <a:rPr kumimoji="0" lang="en-US" altLang="zh-CN" sz="2000" b="1" i="0" u="none" strike="noStrike" cap="none" normalizeH="0" baseline="0" smtClean="0">
                          <a:ln>
                            <a:noFill/>
                          </a:ln>
                          <a:solidFill>
                            <a:schemeClr val="tx1"/>
                          </a:solidFill>
                          <a:effectLst/>
                          <a:latin typeface="Arial" charset="0"/>
                          <a:ea typeface="黑体" pitchFamily="2" charset="-122"/>
                        </a:rPr>
                        <a:t>B</a:t>
                      </a:r>
                      <a:r>
                        <a:rPr kumimoji="0" lang="zh-CN" altLang="en-US" sz="2000" b="1" i="0" u="none" strike="noStrike" cap="none" normalizeH="0" baseline="0" smtClean="0">
                          <a:ln>
                            <a:noFill/>
                          </a:ln>
                          <a:solidFill>
                            <a:schemeClr val="tx1"/>
                          </a:solidFill>
                          <a:effectLst/>
                          <a:latin typeface="Arial" charset="0"/>
                          <a:ea typeface="黑体" pitchFamily="2" charset="-122"/>
                        </a:rPr>
                        <a:t>操作数</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Tree>
    <p:extLst>
      <p:ext uri="{BB962C8B-B14F-4D97-AF65-F5344CB8AC3E}">
        <p14:creationId xmlns:p14="http://schemas.microsoft.com/office/powerpoint/2010/main" val="258442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50076"/>
                                        </p:tgtEl>
                                        <p:attrNameLst>
                                          <p:attrName>style.visibility</p:attrName>
                                        </p:attrNameLst>
                                      </p:cBhvr>
                                      <p:to>
                                        <p:strVal val="visible"/>
                                      </p:to>
                                    </p:set>
                                    <p:anim to="" calcmode="lin" valueType="num">
                                      <p:cBhvr>
                                        <p:cTn id="7" dur="1" fill="hold"/>
                                        <p:tgtEl>
                                          <p:spTgt spid="55007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6C8E49BF-16D8-4730-9C22-B4CD5564DCF5}"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56</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32771" name="Rectangle 2"/>
          <p:cNvSpPr>
            <a:spLocks noGrp="1" noChangeArrowheads="1"/>
          </p:cNvSpPr>
          <p:nvPr>
            <p:ph type="title"/>
          </p:nvPr>
        </p:nvSpPr>
        <p:spPr/>
        <p:txBody>
          <a:bodyPr/>
          <a:lstStyle/>
          <a:p>
            <a:pPr eaLnBrk="1" hangingPunct="1"/>
            <a:r>
              <a:rPr lang="en-US" altLang="zh-CN" sz="2800" smtClean="0"/>
              <a:t>3</a:t>
            </a:r>
            <a:r>
              <a:rPr lang="zh-CN" altLang="en-US" sz="2800" smtClean="0"/>
              <a:t>、多周期</a:t>
            </a:r>
            <a:r>
              <a:rPr lang="en-US" altLang="zh-CN" sz="2800" smtClean="0"/>
              <a:t>CPU</a:t>
            </a:r>
            <a:r>
              <a:rPr lang="zh-CN" altLang="en-US" sz="2800" smtClean="0"/>
              <a:t>的实现</a:t>
            </a:r>
          </a:p>
        </p:txBody>
      </p:sp>
      <p:sp>
        <p:nvSpPr>
          <p:cNvPr id="32772" name="Rectangle 3"/>
          <p:cNvSpPr>
            <a:spLocks noGrp="1" noChangeArrowheads="1"/>
          </p:cNvSpPr>
          <p:nvPr>
            <p:ph type="body" idx="1"/>
          </p:nvPr>
        </p:nvSpPr>
        <p:spPr>
          <a:xfrm>
            <a:off x="457200" y="1076325"/>
            <a:ext cx="8229600" cy="552450"/>
          </a:xfrm>
        </p:spPr>
        <p:txBody>
          <a:bodyPr/>
          <a:lstStyle/>
          <a:p>
            <a:pPr eaLnBrk="1" hangingPunct="1"/>
            <a:r>
              <a:rPr lang="zh-CN" altLang="en-US" smtClean="0"/>
              <a:t>（</a:t>
            </a:r>
            <a:r>
              <a:rPr lang="en-US" altLang="zh-CN" smtClean="0"/>
              <a:t>2</a:t>
            </a:r>
            <a:r>
              <a:rPr lang="zh-CN" altLang="en-US" smtClean="0"/>
              <a:t>）添加部件的控制信号：读、写信号 </a:t>
            </a:r>
            <a:r>
              <a:rPr lang="zh-CN" altLang="en-US" smtClean="0">
                <a:solidFill>
                  <a:srgbClr val="FF0000"/>
                </a:solidFill>
              </a:rPr>
              <a:t>红色</a:t>
            </a:r>
          </a:p>
        </p:txBody>
      </p:sp>
      <p:graphicFrame>
        <p:nvGraphicFramePr>
          <p:cNvPr id="550918" name="Object 6"/>
          <p:cNvGraphicFramePr>
            <a:graphicFrameLocks noChangeAspect="1"/>
          </p:cNvGraphicFramePr>
          <p:nvPr/>
        </p:nvGraphicFramePr>
        <p:xfrm>
          <a:off x="107950" y="1557338"/>
          <a:ext cx="8964613" cy="5154612"/>
        </p:xfrm>
        <a:graphic>
          <a:graphicData uri="http://schemas.openxmlformats.org/presentationml/2006/ole">
            <mc:AlternateContent xmlns:mc="http://schemas.openxmlformats.org/markup-compatibility/2006">
              <mc:Choice xmlns:v="urn:schemas-microsoft-com:vml" Requires="v">
                <p:oleObj spid="_x0000_s141321" name="Visio" r:id="rId3" imgW="7246620" imgH="4167378" progId="Visio.Drawing.11">
                  <p:embed/>
                </p:oleObj>
              </mc:Choice>
              <mc:Fallback>
                <p:oleObj name="Visio" r:id="rId3" imgW="7246620" imgH="416737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557338"/>
                        <a:ext cx="8964613" cy="51546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25789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50918"/>
                                        </p:tgtEl>
                                        <p:attrNameLst>
                                          <p:attrName>style.visibility</p:attrName>
                                        </p:attrNameLst>
                                      </p:cBhvr>
                                      <p:to>
                                        <p:strVal val="visible"/>
                                      </p:to>
                                    </p:set>
                                    <p:anim to="" calcmode="lin" valueType="num">
                                      <p:cBhvr>
                                        <p:cTn id="7" dur="1" fill="hold"/>
                                        <p:tgtEl>
                                          <p:spTgt spid="55091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725CF6ED-4585-4334-84C5-CCC929A6FBDB}"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57</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33795" name="Rectangle 2"/>
          <p:cNvSpPr>
            <a:spLocks noGrp="1" noChangeArrowheads="1"/>
          </p:cNvSpPr>
          <p:nvPr>
            <p:ph type="title"/>
          </p:nvPr>
        </p:nvSpPr>
        <p:spPr/>
        <p:txBody>
          <a:bodyPr/>
          <a:lstStyle/>
          <a:p>
            <a:pPr eaLnBrk="1" hangingPunct="1"/>
            <a:r>
              <a:rPr lang="en-US" altLang="zh-CN" sz="2800" smtClean="0"/>
              <a:t>3</a:t>
            </a:r>
            <a:r>
              <a:rPr lang="zh-CN" altLang="en-US" sz="2800" smtClean="0"/>
              <a:t>、多周期</a:t>
            </a:r>
            <a:r>
              <a:rPr lang="en-US" altLang="zh-CN" sz="2800" smtClean="0"/>
              <a:t>CPU</a:t>
            </a:r>
            <a:r>
              <a:rPr lang="zh-CN" altLang="en-US" sz="2800" smtClean="0"/>
              <a:t>的实现</a:t>
            </a:r>
          </a:p>
        </p:txBody>
      </p:sp>
      <p:sp>
        <p:nvSpPr>
          <p:cNvPr id="33796" name="Rectangle 3"/>
          <p:cNvSpPr>
            <a:spLocks noGrp="1" noChangeArrowheads="1"/>
          </p:cNvSpPr>
          <p:nvPr>
            <p:ph type="body" idx="1"/>
          </p:nvPr>
        </p:nvSpPr>
        <p:spPr>
          <a:xfrm>
            <a:off x="457200" y="1076325"/>
            <a:ext cx="8229600" cy="623888"/>
          </a:xfrm>
        </p:spPr>
        <p:txBody>
          <a:bodyPr/>
          <a:lstStyle/>
          <a:p>
            <a:pPr eaLnBrk="1" hangingPunct="1"/>
            <a:r>
              <a:rPr lang="zh-CN" altLang="en-US" smtClean="0"/>
              <a:t>部件控制信号：均为高电平有效</a:t>
            </a:r>
          </a:p>
        </p:txBody>
      </p:sp>
      <p:graphicFrame>
        <p:nvGraphicFramePr>
          <p:cNvPr id="548101" name="Group 261"/>
          <p:cNvGraphicFramePr>
            <a:graphicFrameLocks noGrp="1"/>
          </p:cNvGraphicFramePr>
          <p:nvPr/>
        </p:nvGraphicFramePr>
        <p:xfrm>
          <a:off x="468313" y="1773238"/>
          <a:ext cx="8280400" cy="4392613"/>
        </p:xfrm>
        <a:graphic>
          <a:graphicData uri="http://schemas.openxmlformats.org/drawingml/2006/table">
            <a:tbl>
              <a:tblPr/>
              <a:tblGrid>
                <a:gridCol w="1223962"/>
                <a:gridCol w="1584325"/>
                <a:gridCol w="2735263"/>
                <a:gridCol w="2736850"/>
              </a:tblGrid>
              <a:tr h="431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dirty="0" smtClean="0">
                          <a:ln>
                            <a:noFill/>
                          </a:ln>
                          <a:solidFill>
                            <a:schemeClr val="bg1"/>
                          </a:solidFill>
                          <a:effectLst/>
                          <a:latin typeface="Arial" charset="0"/>
                          <a:ea typeface="黑体" pitchFamily="2" charset="-122"/>
                        </a:rPr>
                        <a:t>部件</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控制信号</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作用</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有效边沿</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431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PC</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PC_write</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写入</a:t>
                      </a:r>
                      <a:r>
                        <a:rPr kumimoji="0" lang="en-US" altLang="zh-CN" sz="2000" b="1" i="0" u="none" strike="noStrike" cap="none" normalizeH="0" baseline="0" smtClean="0">
                          <a:ln>
                            <a:noFill/>
                          </a:ln>
                          <a:solidFill>
                            <a:schemeClr val="tx1"/>
                          </a:solidFill>
                          <a:effectLst/>
                          <a:latin typeface="Arial" charset="0"/>
                          <a:ea typeface="黑体" pitchFamily="2" charset="-122"/>
                        </a:rPr>
                        <a:t>PC</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指定</a:t>
                      </a:r>
                      <a:r>
                        <a:rPr kumimoji="0" lang="zh-CN" altLang="en-US" sz="2000" b="1" i="0" u="none" strike="noStrike" cap="none" normalizeH="0" baseline="0" smtClean="0">
                          <a:ln>
                            <a:noFill/>
                          </a:ln>
                          <a:solidFill>
                            <a:schemeClr val="tx1"/>
                          </a:solidFill>
                          <a:effectLst/>
                          <a:latin typeface="Arial" charset="0"/>
                          <a:ea typeface="黑体" pitchFamily="2" charset="-122"/>
                        </a:rPr>
                        <a:t>周期</a:t>
                      </a:r>
                      <a:r>
                        <a:rPr kumimoji="0" lang="zh-CN" altLang="en-US" sz="2000" b="1" i="0" u="none" strike="noStrike" cap="none" normalizeH="0" baseline="0" smtClean="0">
                          <a:ln>
                            <a:noFill/>
                          </a:ln>
                          <a:solidFill>
                            <a:srgbClr val="FF0000"/>
                          </a:solidFill>
                          <a:effectLst/>
                          <a:latin typeface="Arial" charset="0"/>
                          <a:ea typeface="黑体" pitchFamily="2" charset="-122"/>
                        </a:rPr>
                        <a:t>下跳沿</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31800">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存储器</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Mem_write</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存储器写操作</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指定</a:t>
                      </a:r>
                      <a:r>
                        <a:rPr kumimoji="0" lang="zh-CN" altLang="en-US" sz="2000" b="1" i="0" u="none" strike="noStrike" cap="none" normalizeH="0" baseline="0" smtClean="0">
                          <a:ln>
                            <a:noFill/>
                          </a:ln>
                          <a:solidFill>
                            <a:schemeClr val="tx1"/>
                          </a:solidFill>
                          <a:effectLst/>
                          <a:latin typeface="Arial" charset="0"/>
                          <a:ea typeface="黑体" pitchFamily="2" charset="-122"/>
                        </a:rPr>
                        <a:t>周期</a:t>
                      </a:r>
                      <a:r>
                        <a:rPr kumimoji="0" lang="zh-CN" altLang="en-US" sz="2000" b="1" i="0" u="none" strike="noStrike" cap="none" normalizeH="0" baseline="0" smtClean="0">
                          <a:ln>
                            <a:noFill/>
                          </a:ln>
                          <a:solidFill>
                            <a:srgbClr val="FF0000"/>
                          </a:solidFill>
                          <a:effectLst/>
                          <a:latin typeface="Arial" charset="0"/>
                          <a:ea typeface="黑体" pitchFamily="2" charset="-122"/>
                        </a:rPr>
                        <a:t>下跳沿</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r>
              <a:tr h="431800">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Mem_read</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黑体" pitchFamily="2" charset="-122"/>
                        </a:rPr>
                        <a:t>存储器读操作</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dirty="0" smtClean="0">
                          <a:ln>
                            <a:noFill/>
                          </a:ln>
                          <a:solidFill>
                            <a:srgbClr val="FF0000"/>
                          </a:solidFill>
                          <a:effectLst/>
                          <a:latin typeface="Arial" charset="0"/>
                          <a:ea typeface="黑体" pitchFamily="2" charset="-122"/>
                        </a:rPr>
                        <a:t>电平控制</a:t>
                      </a:r>
                      <a:r>
                        <a:rPr kumimoji="0" lang="en-US" altLang="zh-CN" sz="2000" b="1" i="0" u="none" strike="noStrike" cap="none" normalizeH="0" baseline="0" dirty="0" smtClean="0">
                          <a:ln>
                            <a:noFill/>
                          </a:ln>
                          <a:solidFill>
                            <a:srgbClr val="FF0000"/>
                          </a:solidFill>
                          <a:effectLst/>
                          <a:latin typeface="Arial" charset="0"/>
                          <a:ea typeface="黑体" pitchFamily="2" charset="-122"/>
                        </a:rPr>
                        <a:t>/</a:t>
                      </a:r>
                      <a:r>
                        <a:rPr kumimoji="0" lang="zh-CN" altLang="en-US" sz="2000" b="1" i="0" u="none" strike="noStrike" cap="none" normalizeH="0" baseline="0" dirty="0" smtClean="0">
                          <a:ln>
                            <a:noFill/>
                          </a:ln>
                          <a:solidFill>
                            <a:srgbClr val="FF0000"/>
                          </a:solidFill>
                          <a:effectLst/>
                          <a:latin typeface="Arial" charset="0"/>
                          <a:ea typeface="黑体" pitchFamily="2" charset="-122"/>
                        </a:rPr>
                        <a:t>上跳沿</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r>
              <a:tr h="5048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IR</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IR_write</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写入</a:t>
                      </a:r>
                      <a:r>
                        <a:rPr kumimoji="0" lang="en-US" altLang="zh-CN" sz="2000" b="1" i="0" u="none" strike="noStrike" cap="none" normalizeH="0" baseline="0" smtClean="0">
                          <a:ln>
                            <a:noFill/>
                          </a:ln>
                          <a:solidFill>
                            <a:schemeClr val="tx1"/>
                          </a:solidFill>
                          <a:effectLst/>
                          <a:latin typeface="Arial" charset="0"/>
                          <a:ea typeface="黑体" pitchFamily="2" charset="-122"/>
                        </a:rPr>
                        <a:t>IR</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指定</a:t>
                      </a:r>
                      <a:r>
                        <a:rPr kumimoji="0" lang="zh-CN" altLang="en-US" sz="2000" b="1" i="0" u="none" strike="noStrike" cap="none" normalizeH="0" baseline="0" smtClean="0">
                          <a:ln>
                            <a:noFill/>
                          </a:ln>
                          <a:solidFill>
                            <a:schemeClr val="tx1"/>
                          </a:solidFill>
                          <a:effectLst/>
                          <a:latin typeface="Arial" charset="0"/>
                          <a:ea typeface="黑体" pitchFamily="2" charset="-122"/>
                        </a:rPr>
                        <a:t>周期</a:t>
                      </a:r>
                      <a:r>
                        <a:rPr kumimoji="0" lang="zh-CN" altLang="en-US" sz="2000" b="1" i="0" u="none" strike="noStrike" cap="none" normalizeH="0" baseline="0" smtClean="0">
                          <a:ln>
                            <a:noFill/>
                          </a:ln>
                          <a:solidFill>
                            <a:srgbClr val="FF0000"/>
                          </a:solidFill>
                          <a:effectLst/>
                          <a:latin typeface="Arial" charset="0"/>
                          <a:ea typeface="黑体" pitchFamily="2" charset="-122"/>
                        </a:rPr>
                        <a:t>下跳沿</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31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寄存器堆</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Reg_write</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写入寄存器</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指定</a:t>
                      </a:r>
                      <a:r>
                        <a:rPr kumimoji="0" lang="zh-CN" altLang="en-US" sz="2000" b="1" i="0" u="none" strike="noStrike" cap="none" normalizeH="0" baseline="0" smtClean="0">
                          <a:ln>
                            <a:noFill/>
                          </a:ln>
                          <a:solidFill>
                            <a:schemeClr val="tx1"/>
                          </a:solidFill>
                          <a:effectLst/>
                          <a:latin typeface="Arial" charset="0"/>
                          <a:ea typeface="黑体" pitchFamily="2" charset="-122"/>
                        </a:rPr>
                        <a:t>周期</a:t>
                      </a:r>
                      <a:r>
                        <a:rPr kumimoji="0" lang="zh-CN" altLang="en-US" sz="2000" b="1" i="0" u="none" strike="noStrike" cap="none" normalizeH="0" baseline="0" smtClean="0">
                          <a:ln>
                            <a:noFill/>
                          </a:ln>
                          <a:solidFill>
                            <a:srgbClr val="FF0000"/>
                          </a:solidFill>
                          <a:effectLst/>
                          <a:latin typeface="Arial" charset="0"/>
                          <a:ea typeface="黑体" pitchFamily="2" charset="-122"/>
                        </a:rPr>
                        <a:t>下跳沿</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r>
              <a:tr h="431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MDR</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无</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装入存储器读出数据</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rowSpan="4">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每个</a:t>
                      </a:r>
                      <a:r>
                        <a:rPr kumimoji="0" lang="zh-CN" altLang="en-US" sz="2000" b="1" i="0" u="none" strike="noStrike" cap="none" normalizeH="0" baseline="0" smtClean="0">
                          <a:ln>
                            <a:noFill/>
                          </a:ln>
                          <a:solidFill>
                            <a:schemeClr val="tx1"/>
                          </a:solidFill>
                          <a:effectLst/>
                          <a:latin typeface="Arial" charset="0"/>
                          <a:ea typeface="黑体" pitchFamily="2" charset="-122"/>
                        </a:rPr>
                        <a:t>时钟周期</a:t>
                      </a:r>
                      <a:r>
                        <a:rPr kumimoji="0" lang="zh-CN" altLang="en-US" sz="2000" b="1" i="0" u="none" strike="noStrike" cap="none" normalizeH="0" baseline="0" smtClean="0">
                          <a:ln>
                            <a:noFill/>
                          </a:ln>
                          <a:solidFill>
                            <a:srgbClr val="FF0000"/>
                          </a:solidFill>
                          <a:effectLst/>
                          <a:latin typeface="Arial" charset="0"/>
                          <a:ea typeface="黑体" pitchFamily="2" charset="-122"/>
                        </a:rPr>
                        <a:t>下跳沿</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r h="431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A</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无</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装入</a:t>
                      </a:r>
                      <a:r>
                        <a:rPr kumimoji="0" lang="en-US" altLang="zh-CN" sz="2000" b="1" i="0" u="none" strike="noStrike" cap="none" normalizeH="0" baseline="0" smtClean="0">
                          <a:ln>
                            <a:noFill/>
                          </a:ln>
                          <a:solidFill>
                            <a:schemeClr val="tx1"/>
                          </a:solidFill>
                          <a:effectLst/>
                          <a:latin typeface="Arial" charset="0"/>
                          <a:ea typeface="黑体" pitchFamily="2" charset="-122"/>
                        </a:rPr>
                        <a:t>rs</a:t>
                      </a:r>
                      <a:r>
                        <a:rPr kumimoji="0" lang="zh-CN" altLang="en-US" sz="2000" b="1" i="0" u="none" strike="noStrike" cap="none" normalizeH="0" baseline="0" smtClean="0">
                          <a:ln>
                            <a:noFill/>
                          </a:ln>
                          <a:solidFill>
                            <a:schemeClr val="tx1"/>
                          </a:solidFill>
                          <a:effectLst/>
                          <a:latin typeface="Arial" charset="0"/>
                          <a:ea typeface="黑体" pitchFamily="2" charset="-122"/>
                        </a:rPr>
                        <a:t>寄存器读出数据</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c vMerge="1">
                  <a:txBody>
                    <a:bodyPr/>
                    <a:lstStyle/>
                    <a:p>
                      <a:endParaRPr lang="zh-CN" altLang="en-US"/>
                    </a:p>
                  </a:txBody>
                  <a:tcPr/>
                </a:tc>
              </a:tr>
              <a:tr h="431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B</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无</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装入</a:t>
                      </a:r>
                      <a:r>
                        <a:rPr kumimoji="0" lang="en-US" altLang="zh-CN" sz="2000" b="1" i="0" u="none" strike="noStrike" cap="none" normalizeH="0" baseline="0" smtClean="0">
                          <a:ln>
                            <a:noFill/>
                          </a:ln>
                          <a:solidFill>
                            <a:schemeClr val="tx1"/>
                          </a:solidFill>
                          <a:effectLst/>
                          <a:latin typeface="Arial" charset="0"/>
                          <a:ea typeface="黑体" pitchFamily="2" charset="-122"/>
                        </a:rPr>
                        <a:t>rt</a:t>
                      </a:r>
                      <a:r>
                        <a:rPr kumimoji="0" lang="zh-CN" altLang="en-US" sz="2000" b="1" i="0" u="none" strike="noStrike" cap="none" normalizeH="0" baseline="0" smtClean="0">
                          <a:ln>
                            <a:noFill/>
                          </a:ln>
                          <a:solidFill>
                            <a:schemeClr val="tx1"/>
                          </a:solidFill>
                          <a:effectLst/>
                          <a:latin typeface="Arial" charset="0"/>
                          <a:ea typeface="黑体" pitchFamily="2" charset="-122"/>
                        </a:rPr>
                        <a:t>寄存器读出数据</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vMerge="1">
                  <a:txBody>
                    <a:bodyPr/>
                    <a:lstStyle/>
                    <a:p>
                      <a:endParaRPr lang="zh-CN" altLang="en-US"/>
                    </a:p>
                  </a:txBody>
                  <a:tcPr/>
                </a:tc>
              </a:tr>
              <a:tr h="433388">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F</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无</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装入</a:t>
                      </a:r>
                      <a:r>
                        <a:rPr kumimoji="0" lang="en-US" altLang="zh-CN" sz="2000" b="1" i="0" u="none" strike="noStrike" cap="none" normalizeH="0" baseline="0" smtClean="0">
                          <a:ln>
                            <a:noFill/>
                          </a:ln>
                          <a:solidFill>
                            <a:schemeClr val="tx1"/>
                          </a:solidFill>
                          <a:effectLst/>
                          <a:latin typeface="Arial" charset="0"/>
                          <a:ea typeface="黑体" pitchFamily="2" charset="-122"/>
                        </a:rPr>
                        <a:t>ALU</a:t>
                      </a:r>
                      <a:r>
                        <a:rPr kumimoji="0" lang="zh-CN" altLang="en-US" sz="2000" b="1" i="0" u="none" strike="noStrike" cap="none" normalizeH="0" baseline="0" smtClean="0">
                          <a:ln>
                            <a:noFill/>
                          </a:ln>
                          <a:solidFill>
                            <a:schemeClr val="tx1"/>
                          </a:solidFill>
                          <a:effectLst/>
                          <a:latin typeface="Arial" charset="0"/>
                          <a:ea typeface="黑体" pitchFamily="2" charset="-122"/>
                        </a:rPr>
                        <a:t>运算结果</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5FF"/>
                    </a:solidFill>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2053008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48101"/>
                                        </p:tgtEl>
                                        <p:attrNameLst>
                                          <p:attrName>style.visibility</p:attrName>
                                        </p:attrNameLst>
                                      </p:cBhvr>
                                      <p:to>
                                        <p:strVal val="visible"/>
                                      </p:to>
                                    </p:set>
                                    <p:anim to="" calcmode="lin" valueType="num">
                                      <p:cBhvr>
                                        <p:cTn id="7" dur="1" fill="hold"/>
                                        <p:tgtEl>
                                          <p:spTgt spid="54810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347E63C0-F06A-473F-BFAA-07B800E5DD00}"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58</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34819" name="Rectangle 2"/>
          <p:cNvSpPr>
            <a:spLocks noGrp="1" noChangeArrowheads="1"/>
          </p:cNvSpPr>
          <p:nvPr>
            <p:ph type="title"/>
          </p:nvPr>
        </p:nvSpPr>
        <p:spPr/>
        <p:txBody>
          <a:bodyPr/>
          <a:lstStyle/>
          <a:p>
            <a:pPr eaLnBrk="1" hangingPunct="1"/>
            <a:r>
              <a:rPr lang="en-US" altLang="zh-CN" sz="2800" smtClean="0"/>
              <a:t>3</a:t>
            </a:r>
            <a:r>
              <a:rPr lang="zh-CN" altLang="en-US" sz="2800" smtClean="0"/>
              <a:t>、多周期</a:t>
            </a:r>
            <a:r>
              <a:rPr lang="en-US" altLang="zh-CN" sz="2800" smtClean="0"/>
              <a:t>CPU</a:t>
            </a:r>
            <a:r>
              <a:rPr lang="zh-CN" altLang="en-US" sz="2800" smtClean="0"/>
              <a:t>的实现</a:t>
            </a:r>
          </a:p>
        </p:txBody>
      </p:sp>
      <p:sp>
        <p:nvSpPr>
          <p:cNvPr id="34820" name="Rectangle 3"/>
          <p:cNvSpPr>
            <a:spLocks noGrp="1" noChangeArrowheads="1"/>
          </p:cNvSpPr>
          <p:nvPr>
            <p:ph type="body" idx="1"/>
          </p:nvPr>
        </p:nvSpPr>
        <p:spPr>
          <a:xfrm>
            <a:off x="457200" y="1076325"/>
            <a:ext cx="8229600" cy="4873625"/>
          </a:xfrm>
        </p:spPr>
        <p:txBody>
          <a:bodyPr/>
          <a:lstStyle/>
          <a:p>
            <a:pPr eaLnBrk="1" hangingPunct="1"/>
            <a:r>
              <a:rPr lang="zh-CN" altLang="en-US" smtClean="0">
                <a:solidFill>
                  <a:srgbClr val="0000CC"/>
                </a:solidFill>
                <a:latin typeface="Arial" panose="020B0604020202020204" pitchFamily="34" charset="0"/>
              </a:rPr>
              <a:t>如何产生部件控制信号？</a:t>
            </a:r>
          </a:p>
          <a:p>
            <a:pPr eaLnBrk="1" hangingPunct="1"/>
            <a:r>
              <a:rPr lang="zh-CN" altLang="en-US" smtClean="0">
                <a:latin typeface="Arial" panose="020B0604020202020204" pitchFamily="34" charset="0"/>
              </a:rPr>
              <a:t>由</a:t>
            </a:r>
            <a:r>
              <a:rPr lang="zh-CN" altLang="en-US" smtClean="0">
                <a:solidFill>
                  <a:srgbClr val="FF0000"/>
                </a:solidFill>
                <a:latin typeface="Arial" panose="020B0604020202020204" pitchFamily="34" charset="0"/>
              </a:rPr>
              <a:t>操作控制信号形成部件</a:t>
            </a:r>
            <a:r>
              <a:rPr lang="zh-CN" altLang="en-US" smtClean="0">
                <a:latin typeface="Arial" panose="020B0604020202020204" pitchFamily="34" charset="0"/>
              </a:rPr>
              <a:t>产生。</a:t>
            </a:r>
          </a:p>
          <a:p>
            <a:pPr eaLnBrk="1" hangingPunct="1"/>
            <a:r>
              <a:rPr lang="zh-CN" altLang="en-US" smtClean="0">
                <a:latin typeface="Arial" panose="020B0604020202020204" pitchFamily="34" charset="0"/>
              </a:rPr>
              <a:t>其实现方法：有两种：</a:t>
            </a:r>
          </a:p>
          <a:p>
            <a:pPr lvl="1" eaLnBrk="1" hangingPunct="1"/>
            <a:r>
              <a:rPr lang="zh-CN" altLang="en-US" b="1" smtClean="0">
                <a:latin typeface="Arial" panose="020B0604020202020204" pitchFamily="34" charset="0"/>
              </a:rPr>
              <a:t>组合逻辑电路：</a:t>
            </a:r>
            <a:r>
              <a:rPr lang="zh-CN" altLang="en-US" b="1" smtClean="0">
                <a:solidFill>
                  <a:srgbClr val="FF0000"/>
                </a:solidFill>
                <a:latin typeface="Arial" panose="020B0604020202020204" pitchFamily="34" charset="0"/>
              </a:rPr>
              <a:t>硬布线控制器</a:t>
            </a:r>
            <a:r>
              <a:rPr lang="zh-CN" altLang="en-US" b="1" smtClean="0">
                <a:latin typeface="Arial" panose="020B0604020202020204" pitchFamily="34" charset="0"/>
              </a:rPr>
              <a:t>；</a:t>
            </a:r>
          </a:p>
          <a:p>
            <a:pPr lvl="2" eaLnBrk="1" hangingPunct="1"/>
            <a:r>
              <a:rPr lang="zh-CN" altLang="en-US" b="1" smtClean="0">
                <a:solidFill>
                  <a:srgbClr val="0000CC"/>
                </a:solidFill>
                <a:latin typeface="Arial" panose="020B0604020202020204" pitchFamily="34" charset="0"/>
              </a:rPr>
              <a:t>输入：</a:t>
            </a:r>
            <a:r>
              <a:rPr lang="en-US" altLang="zh-CN" b="1" smtClean="0">
                <a:latin typeface="Arial" panose="020B0604020202020204" pitchFamily="34" charset="0"/>
              </a:rPr>
              <a:t>IR</a:t>
            </a:r>
            <a:r>
              <a:rPr lang="zh-CN" altLang="en-US" b="1" smtClean="0">
                <a:latin typeface="Arial" panose="020B0604020202020204" pitchFamily="34" charset="0"/>
              </a:rPr>
              <a:t>的</a:t>
            </a:r>
            <a:r>
              <a:rPr lang="en-US" altLang="zh-CN" b="1" smtClean="0">
                <a:latin typeface="Arial" panose="020B0604020202020204" pitchFamily="34" charset="0"/>
              </a:rPr>
              <a:t>OP</a:t>
            </a:r>
            <a:r>
              <a:rPr lang="zh-CN" altLang="en-US" b="1" smtClean="0">
                <a:latin typeface="Arial" panose="020B0604020202020204" pitchFamily="34" charset="0"/>
              </a:rPr>
              <a:t>、</a:t>
            </a:r>
            <a:r>
              <a:rPr lang="en-US" altLang="zh-CN" b="1" smtClean="0">
                <a:latin typeface="Arial" panose="020B0604020202020204" pitchFamily="34" charset="0"/>
              </a:rPr>
              <a:t>func</a:t>
            </a:r>
            <a:r>
              <a:rPr lang="zh-CN" altLang="en-US" b="1" smtClean="0">
                <a:latin typeface="Arial" panose="020B0604020202020204" pitchFamily="34" charset="0"/>
              </a:rPr>
              <a:t>字段、</a:t>
            </a:r>
            <a:r>
              <a:rPr lang="en-US" altLang="zh-CN" b="1" smtClean="0">
                <a:latin typeface="Arial" panose="020B0604020202020204" pitchFamily="34" charset="0"/>
              </a:rPr>
              <a:t>ALU</a:t>
            </a:r>
            <a:r>
              <a:rPr lang="zh-CN" altLang="en-US" b="1" smtClean="0">
                <a:latin typeface="Arial" panose="020B0604020202020204" pitchFamily="34" charset="0"/>
              </a:rPr>
              <a:t>的</a:t>
            </a:r>
            <a:r>
              <a:rPr lang="en-US" altLang="zh-CN" b="1" smtClean="0">
                <a:latin typeface="Arial" panose="020B0604020202020204" pitchFamily="34" charset="0"/>
              </a:rPr>
              <a:t>zero</a:t>
            </a:r>
            <a:r>
              <a:rPr lang="zh-CN" altLang="en-US" b="1" smtClean="0">
                <a:latin typeface="Arial" panose="020B0604020202020204" pitchFamily="34" charset="0"/>
              </a:rPr>
              <a:t>标志、周期（状态）信号；</a:t>
            </a:r>
          </a:p>
          <a:p>
            <a:pPr lvl="2" eaLnBrk="1" hangingPunct="1"/>
            <a:r>
              <a:rPr lang="zh-CN" altLang="en-US" b="1" smtClean="0">
                <a:solidFill>
                  <a:srgbClr val="0000CC"/>
                </a:solidFill>
                <a:latin typeface="Arial" panose="020B0604020202020204" pitchFamily="34" charset="0"/>
              </a:rPr>
              <a:t>输出：</a:t>
            </a:r>
            <a:r>
              <a:rPr lang="zh-CN" altLang="en-US" b="1" smtClean="0">
                <a:latin typeface="Arial" panose="020B0604020202020204" pitchFamily="34" charset="0"/>
              </a:rPr>
              <a:t>各个控制信号</a:t>
            </a:r>
          </a:p>
          <a:p>
            <a:pPr lvl="1" eaLnBrk="1" hangingPunct="1"/>
            <a:r>
              <a:rPr lang="zh-CN" altLang="en-US" b="1" smtClean="0">
                <a:latin typeface="Arial" panose="020B0604020202020204" pitchFamily="34" charset="0"/>
              </a:rPr>
              <a:t>存储逻辑电路：</a:t>
            </a:r>
            <a:r>
              <a:rPr lang="zh-CN" altLang="en-US" b="1" smtClean="0">
                <a:solidFill>
                  <a:srgbClr val="FF0000"/>
                </a:solidFill>
                <a:latin typeface="Arial" panose="020B0604020202020204" pitchFamily="34" charset="0"/>
              </a:rPr>
              <a:t>微程序控制器</a:t>
            </a:r>
            <a:r>
              <a:rPr lang="zh-CN" altLang="en-US" b="1" smtClean="0">
                <a:latin typeface="Arial" panose="020B0604020202020204" pitchFamily="34" charset="0"/>
              </a:rPr>
              <a:t>；</a:t>
            </a:r>
          </a:p>
          <a:p>
            <a:pPr lvl="2" eaLnBrk="1" hangingPunct="1"/>
            <a:endParaRPr lang="en-US" altLang="zh-CN" b="1" smtClean="0">
              <a:latin typeface="Arial" panose="020B0604020202020204" pitchFamily="34" charset="0"/>
            </a:endParaRPr>
          </a:p>
        </p:txBody>
      </p:sp>
      <p:pic>
        <p:nvPicPr>
          <p:cNvPr id="560200" name="Picture 72"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356100" y="63087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024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560200"/>
                                        </p:tgtEl>
                                        <p:attrNameLst>
                                          <p:attrName>style.visibility</p:attrName>
                                        </p:attrNameLst>
                                      </p:cBhvr>
                                      <p:to>
                                        <p:strVal val="visible"/>
                                      </p:to>
                                    </p:set>
                                    <p:anim to="" calcmode="lin" valueType="num">
                                      <p:cBhvr>
                                        <p:cTn id="7" dur="1" fill="hold"/>
                                        <p:tgtEl>
                                          <p:spTgt spid="56020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41A40A42-4467-4416-A5F4-1F5524616336}"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59</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35843"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400" b="0">
              <a:solidFill>
                <a:srgbClr val="003366"/>
              </a:solidFill>
              <a:latin typeface="Arial" panose="020B0604020202020204" pitchFamily="34" charset="0"/>
            </a:endParaRPr>
          </a:p>
        </p:txBody>
      </p:sp>
      <p:sp>
        <p:nvSpPr>
          <p:cNvPr id="35844" name="Rectangle 4"/>
          <p:cNvSpPr>
            <a:spLocks noGrp="1" noChangeArrowheads="1"/>
          </p:cNvSpPr>
          <p:nvPr>
            <p:ph type="title"/>
          </p:nvPr>
        </p:nvSpPr>
        <p:spPr>
          <a:xfrm>
            <a:off x="1143000" y="381000"/>
            <a:ext cx="7533456"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35845" name="Rectangle 5"/>
          <p:cNvSpPr>
            <a:spLocks noGrp="1" noChangeArrowheads="1"/>
          </p:cNvSpPr>
          <p:nvPr>
            <p:ph type="body" idx="1"/>
          </p:nvPr>
        </p:nvSpPr>
        <p:spPr>
          <a:xfrm>
            <a:off x="611188" y="1196975"/>
            <a:ext cx="7632700" cy="5327650"/>
          </a:xfrm>
        </p:spPr>
        <p:txBody>
          <a:bodyPr/>
          <a:lstStyle/>
          <a:p>
            <a:pPr eaLnBrk="1" hangingPunct="1"/>
            <a:r>
              <a:rPr lang="zh-CN" altLang="en-US" dirty="0" smtClean="0">
                <a:latin typeface="Arial" panose="020B0604020202020204" pitchFamily="34" charset="0"/>
              </a:rPr>
              <a:t>目标：设计实现一个</a:t>
            </a:r>
            <a:r>
              <a:rPr lang="en-US" altLang="zh-CN" dirty="0" smtClean="0">
                <a:solidFill>
                  <a:srgbClr val="FF0000"/>
                </a:solidFill>
                <a:latin typeface="Arial" panose="020B0604020202020204" pitchFamily="34" charset="0"/>
              </a:rPr>
              <a:t>MIPS</a:t>
            </a:r>
            <a:r>
              <a:rPr lang="zh-CN" altLang="en-US" dirty="0" smtClean="0">
                <a:solidFill>
                  <a:srgbClr val="FF0000"/>
                </a:solidFill>
                <a:latin typeface="Arial" panose="020B0604020202020204" pitchFamily="34" charset="0"/>
              </a:rPr>
              <a:t>的多周期</a:t>
            </a:r>
            <a:r>
              <a:rPr lang="en-US" altLang="zh-CN" dirty="0" smtClean="0">
                <a:solidFill>
                  <a:srgbClr val="FF0000"/>
                </a:solidFill>
                <a:latin typeface="Arial" panose="020B0604020202020204" pitchFamily="34" charset="0"/>
              </a:rPr>
              <a:t>CPU</a:t>
            </a:r>
          </a:p>
          <a:p>
            <a:pPr eaLnBrk="1" hangingPunct="1"/>
            <a:r>
              <a:rPr lang="zh-CN" altLang="en-US" dirty="0" smtClean="0">
                <a:solidFill>
                  <a:srgbClr val="0000CC"/>
                </a:solidFill>
                <a:latin typeface="Arial" panose="020B0604020202020204" pitchFamily="34" charset="0"/>
              </a:rPr>
              <a:t>（</a:t>
            </a:r>
            <a:r>
              <a:rPr lang="en-US" altLang="zh-CN" dirty="0" smtClean="0">
                <a:solidFill>
                  <a:srgbClr val="0000CC"/>
                </a:solidFill>
                <a:latin typeface="Arial" panose="020B0604020202020204" pitchFamily="34" charset="0"/>
              </a:rPr>
              <a:t>1</a:t>
            </a:r>
            <a:r>
              <a:rPr lang="zh-CN" altLang="en-US" dirty="0" smtClean="0">
                <a:solidFill>
                  <a:srgbClr val="0000CC"/>
                </a:solidFill>
                <a:latin typeface="Arial" panose="020B0604020202020204" pitchFamily="34" charset="0"/>
              </a:rPr>
              <a:t>）确定指令系统：</a:t>
            </a:r>
          </a:p>
          <a:p>
            <a:pPr lvl="1" eaLnBrk="1" hangingPunct="1"/>
            <a:r>
              <a:rPr lang="en-US" altLang="zh-CN" b="1" dirty="0" smtClean="0">
                <a:latin typeface="Arial" panose="020B0604020202020204" pitchFamily="34" charset="0"/>
              </a:rPr>
              <a:t>MIPS</a:t>
            </a:r>
            <a:r>
              <a:rPr lang="zh-CN" altLang="en-US" b="1" dirty="0" smtClean="0">
                <a:latin typeface="Arial" panose="020B0604020202020204" pitchFamily="34" charset="0"/>
              </a:rPr>
              <a:t>核心指令子集</a:t>
            </a:r>
          </a:p>
          <a:p>
            <a:pPr lvl="2" eaLnBrk="1" hangingPunct="1"/>
            <a:r>
              <a:rPr lang="en-US" altLang="zh-CN" b="1" dirty="0" smtClean="0">
                <a:latin typeface="Arial" panose="020B0604020202020204" pitchFamily="34" charset="0"/>
              </a:rPr>
              <a:t>R</a:t>
            </a:r>
            <a:r>
              <a:rPr lang="zh-CN" altLang="en-US" b="1" dirty="0" smtClean="0">
                <a:latin typeface="Arial" panose="020B0604020202020204" pitchFamily="34" charset="0"/>
              </a:rPr>
              <a:t>型指令（</a:t>
            </a:r>
            <a:r>
              <a:rPr lang="en-US" altLang="zh-CN" b="1" dirty="0" smtClean="0">
                <a:latin typeface="Arial" panose="020B0604020202020204" pitchFamily="34" charset="0"/>
              </a:rPr>
              <a:t>8</a:t>
            </a:r>
            <a:r>
              <a:rPr lang="zh-CN" altLang="en-US" b="1" dirty="0" smtClean="0">
                <a:latin typeface="Arial" panose="020B0604020202020204" pitchFamily="34" charset="0"/>
              </a:rPr>
              <a:t>条）；</a:t>
            </a:r>
          </a:p>
          <a:p>
            <a:pPr lvl="2" eaLnBrk="1" hangingPunct="1"/>
            <a:r>
              <a:rPr lang="en-US" altLang="zh-CN" b="1" dirty="0" smtClean="0">
                <a:latin typeface="Arial" panose="020B0604020202020204" pitchFamily="34" charset="0"/>
              </a:rPr>
              <a:t>I</a:t>
            </a:r>
            <a:r>
              <a:rPr lang="zh-CN" altLang="en-US" b="1" dirty="0" smtClean="0">
                <a:latin typeface="Arial" panose="020B0604020202020204" pitchFamily="34" charset="0"/>
              </a:rPr>
              <a:t>型访存指令（</a:t>
            </a:r>
            <a:r>
              <a:rPr lang="en-US" altLang="zh-CN" b="1" dirty="0" smtClean="0">
                <a:latin typeface="Arial" panose="020B0604020202020204" pitchFamily="34" charset="0"/>
              </a:rPr>
              <a:t>2</a:t>
            </a:r>
            <a:r>
              <a:rPr lang="zh-CN" altLang="en-US" b="1" dirty="0" smtClean="0">
                <a:latin typeface="Arial" panose="020B0604020202020204" pitchFamily="34" charset="0"/>
              </a:rPr>
              <a:t>条：</a:t>
            </a:r>
            <a:r>
              <a:rPr lang="en-US" altLang="zh-CN" b="1" dirty="0" err="1" smtClean="0">
                <a:latin typeface="Arial" panose="020B0604020202020204" pitchFamily="34" charset="0"/>
              </a:rPr>
              <a:t>lw</a:t>
            </a:r>
            <a:r>
              <a:rPr lang="zh-CN" altLang="en-US" b="1" dirty="0" smtClean="0">
                <a:latin typeface="Arial" panose="020B0604020202020204" pitchFamily="34" charset="0"/>
              </a:rPr>
              <a:t>、</a:t>
            </a:r>
            <a:r>
              <a:rPr lang="en-US" altLang="zh-CN" b="1" dirty="0" err="1" smtClean="0">
                <a:latin typeface="Arial" panose="020B0604020202020204" pitchFamily="34" charset="0"/>
              </a:rPr>
              <a:t>sw</a:t>
            </a:r>
            <a:r>
              <a:rPr lang="zh-CN" altLang="en-US" b="1" dirty="0" smtClean="0">
                <a:latin typeface="Arial" panose="020B0604020202020204" pitchFamily="34" charset="0"/>
              </a:rPr>
              <a:t>）；</a:t>
            </a:r>
          </a:p>
          <a:p>
            <a:pPr lvl="2" eaLnBrk="1" hangingPunct="1"/>
            <a:r>
              <a:rPr lang="en-US" altLang="zh-CN" b="1" dirty="0" smtClean="0">
                <a:latin typeface="Arial" panose="020B0604020202020204" pitchFamily="34" charset="0"/>
              </a:rPr>
              <a:t>I</a:t>
            </a:r>
            <a:r>
              <a:rPr lang="zh-CN" altLang="en-US" b="1" dirty="0" smtClean="0">
                <a:latin typeface="Arial" panose="020B0604020202020204" pitchFamily="34" charset="0"/>
              </a:rPr>
              <a:t>型分支指令（</a:t>
            </a:r>
            <a:r>
              <a:rPr lang="en-US" altLang="zh-CN" b="1" dirty="0" smtClean="0">
                <a:latin typeface="Arial" panose="020B0604020202020204" pitchFamily="34" charset="0"/>
              </a:rPr>
              <a:t>1</a:t>
            </a:r>
            <a:r>
              <a:rPr lang="zh-CN" altLang="en-US" b="1" dirty="0" smtClean="0">
                <a:latin typeface="Arial" panose="020B0604020202020204" pitchFamily="34" charset="0"/>
              </a:rPr>
              <a:t>条：</a:t>
            </a:r>
            <a:r>
              <a:rPr lang="en-US" altLang="zh-CN" b="1" dirty="0" err="1" smtClean="0">
                <a:latin typeface="Arial" panose="020B0604020202020204" pitchFamily="34" charset="0"/>
              </a:rPr>
              <a:t>beq</a:t>
            </a:r>
            <a:r>
              <a:rPr lang="zh-CN" altLang="en-US" b="1" dirty="0" smtClean="0">
                <a:latin typeface="Arial" panose="020B0604020202020204" pitchFamily="34" charset="0"/>
              </a:rPr>
              <a:t>）；</a:t>
            </a:r>
          </a:p>
          <a:p>
            <a:pPr lvl="2" eaLnBrk="1" hangingPunct="1"/>
            <a:r>
              <a:rPr lang="en-US" altLang="zh-CN" b="1" dirty="0" smtClean="0">
                <a:latin typeface="Arial" panose="020B0604020202020204" pitchFamily="34" charset="0"/>
              </a:rPr>
              <a:t>J</a:t>
            </a:r>
            <a:r>
              <a:rPr lang="zh-CN" altLang="en-US" b="1" dirty="0" smtClean="0">
                <a:latin typeface="Arial" panose="020B0604020202020204" pitchFamily="34" charset="0"/>
              </a:rPr>
              <a:t>型跳转指令（</a:t>
            </a:r>
            <a:r>
              <a:rPr lang="en-US" altLang="zh-CN" b="1" dirty="0" smtClean="0">
                <a:latin typeface="Arial" panose="020B0604020202020204" pitchFamily="34" charset="0"/>
              </a:rPr>
              <a:t>1</a:t>
            </a:r>
            <a:r>
              <a:rPr lang="zh-CN" altLang="en-US" b="1" dirty="0" smtClean="0">
                <a:latin typeface="Arial" panose="020B0604020202020204" pitchFamily="34" charset="0"/>
              </a:rPr>
              <a:t>条：</a:t>
            </a:r>
            <a:r>
              <a:rPr lang="en-US" altLang="zh-CN" b="1" dirty="0" smtClean="0">
                <a:latin typeface="Arial" panose="020B0604020202020204" pitchFamily="34" charset="0"/>
              </a:rPr>
              <a:t>J</a:t>
            </a:r>
            <a:r>
              <a:rPr lang="zh-CN" altLang="en-US" b="1" dirty="0" smtClean="0">
                <a:latin typeface="Arial" panose="020B0604020202020204" pitchFamily="34" charset="0"/>
              </a:rPr>
              <a:t>）；</a:t>
            </a:r>
          </a:p>
          <a:p>
            <a:pPr eaLnBrk="1" hangingPunct="1"/>
            <a:endParaRPr lang="en-US" altLang="zh-CN" dirty="0" smtClean="0">
              <a:solidFill>
                <a:srgbClr val="0000CC"/>
              </a:solidFill>
              <a:latin typeface="Arial" panose="020B0604020202020204" pitchFamily="34" charset="0"/>
            </a:endParaRPr>
          </a:p>
        </p:txBody>
      </p:sp>
    </p:spTree>
    <p:extLst>
      <p:ext uri="{BB962C8B-B14F-4D97-AF65-F5344CB8AC3E}">
        <p14:creationId xmlns:p14="http://schemas.microsoft.com/office/powerpoint/2010/main" val="301877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灯片编号占位符 2"/>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79BE445A-F945-4111-9E2A-4831D96F372E}" type="slidenum">
              <a:rPr lang="en-US" altLang="zh-CN" sz="1000">
                <a:solidFill>
                  <a:schemeClr val="bg1"/>
                </a:solidFill>
                <a:latin typeface="Verdana" panose="020B0604030504040204" pitchFamily="34" charset="0"/>
                <a:ea typeface="宋体" panose="02010600030101010101" pitchFamily="2" charset="-122"/>
              </a:rPr>
              <a:pPr/>
              <a:t>6</a:t>
            </a:fld>
            <a:endParaRPr lang="en-US" altLang="zh-CN" sz="1000">
              <a:solidFill>
                <a:schemeClr val="bg1"/>
              </a:solidFill>
              <a:latin typeface="Verdana" panose="020B0604030504040204" pitchFamily="34" charset="0"/>
              <a:ea typeface="宋体" panose="02010600030101010101" pitchFamily="2" charset="-122"/>
            </a:endParaRPr>
          </a:p>
        </p:txBody>
      </p:sp>
      <p:sp>
        <p:nvSpPr>
          <p:cNvPr id="96259" name="Rectangle 2"/>
          <p:cNvSpPr>
            <a:spLocks noGrp="1" noChangeArrowheads="1"/>
          </p:cNvSpPr>
          <p:nvPr>
            <p:ph type="title"/>
          </p:nvPr>
        </p:nvSpPr>
        <p:spPr/>
        <p:txBody>
          <a:bodyPr/>
          <a:lstStyle/>
          <a:p>
            <a:pPr eaLnBrk="1" hangingPunct="1"/>
            <a:r>
              <a:rPr lang="zh-CN" altLang="en-US" smtClean="0"/>
              <a:t>一、控制器的设计方法</a:t>
            </a:r>
          </a:p>
        </p:txBody>
      </p:sp>
      <p:sp>
        <p:nvSpPr>
          <p:cNvPr id="96260" name="Rectangle 3"/>
          <p:cNvSpPr>
            <a:spLocks noGrp="1" noChangeArrowheads="1"/>
          </p:cNvSpPr>
          <p:nvPr>
            <p:ph type="body" idx="4294967295"/>
          </p:nvPr>
        </p:nvSpPr>
        <p:spPr>
          <a:xfrm>
            <a:off x="539750" y="1052513"/>
            <a:ext cx="7561263" cy="4968875"/>
          </a:xfrm>
        </p:spPr>
        <p:txBody>
          <a:bodyPr/>
          <a:lstStyle/>
          <a:p>
            <a:pPr marL="0" indent="0" eaLnBrk="1" hangingPunct="1">
              <a:lnSpc>
                <a:spcPct val="110000"/>
              </a:lnSpc>
              <a:buFont typeface="Wingdings" panose="05000000000000000000" pitchFamily="2" charset="2"/>
              <a:buNone/>
            </a:pPr>
            <a:r>
              <a:rPr lang="en-US" altLang="zh-CN" smtClean="0">
                <a:solidFill>
                  <a:srgbClr val="0000FF"/>
                </a:solidFill>
                <a:latin typeface="Arial" panose="020B0604020202020204" pitchFamily="34" charset="0"/>
              </a:rPr>
              <a:t>1</a:t>
            </a:r>
            <a:r>
              <a:rPr lang="zh-CN" altLang="en-US" smtClean="0">
                <a:solidFill>
                  <a:srgbClr val="0000FF"/>
                </a:solidFill>
                <a:latin typeface="Arial" panose="020B0604020202020204" pitchFamily="34" charset="0"/>
              </a:rPr>
              <a:t>、硬布线控制器的</a:t>
            </a:r>
            <a:r>
              <a:rPr lang="en-US" altLang="zh-CN" smtClean="0">
                <a:solidFill>
                  <a:srgbClr val="0000FF"/>
                </a:solidFill>
                <a:latin typeface="Arial" panose="020B0604020202020204" pitchFamily="34" charset="0"/>
              </a:rPr>
              <a:t>CPU</a:t>
            </a:r>
            <a:r>
              <a:rPr lang="zh-CN" altLang="en-US" smtClean="0">
                <a:solidFill>
                  <a:srgbClr val="0000FF"/>
                </a:solidFill>
                <a:latin typeface="Arial" panose="020B0604020202020204" pitchFamily="34" charset="0"/>
              </a:rPr>
              <a:t>设计步骤：</a:t>
            </a:r>
          </a:p>
          <a:p>
            <a:pPr marL="627063" lvl="1" indent="-444500" eaLnBrk="1" hangingPunct="1">
              <a:lnSpc>
                <a:spcPct val="110000"/>
              </a:lnSpc>
              <a:buClr>
                <a:srgbClr val="FF0000"/>
              </a:buClr>
              <a:buFont typeface="Wingdings" panose="05000000000000000000" pitchFamily="2" charset="2"/>
              <a:buAutoNum type="circleNumDbPlain"/>
            </a:pPr>
            <a:r>
              <a:rPr lang="zh-CN" altLang="en-US" b="1" smtClean="0">
                <a:solidFill>
                  <a:srgbClr val="FF0000"/>
                </a:solidFill>
                <a:latin typeface="Arial" panose="020B0604020202020204" pitchFamily="34" charset="0"/>
              </a:rPr>
              <a:t>确定指令系统，</a:t>
            </a:r>
            <a:r>
              <a:rPr lang="zh-CN" altLang="en-US" b="1" smtClean="0">
                <a:latin typeface="Arial" panose="020B0604020202020204" pitchFamily="34" charset="0"/>
              </a:rPr>
              <a:t>包括每条指令的格式、功能和寻址方式， 分配操作码。</a:t>
            </a:r>
          </a:p>
          <a:p>
            <a:pPr marL="627063" lvl="1" indent="-444500" eaLnBrk="1" hangingPunct="1">
              <a:lnSpc>
                <a:spcPct val="110000"/>
              </a:lnSpc>
              <a:buClr>
                <a:srgbClr val="FF0000"/>
              </a:buClr>
              <a:buFont typeface="Wingdings" panose="05000000000000000000" pitchFamily="2" charset="2"/>
              <a:buAutoNum type="circleNumDbPlain"/>
            </a:pPr>
            <a:r>
              <a:rPr lang="zh-CN" altLang="en-US" b="1" smtClean="0">
                <a:latin typeface="Arial" panose="020B0604020202020204" pitchFamily="34" charset="0"/>
              </a:rPr>
              <a:t>围绕着指令系统的实现，</a:t>
            </a:r>
            <a:r>
              <a:rPr lang="zh-CN" altLang="en-US" b="1" smtClean="0">
                <a:solidFill>
                  <a:srgbClr val="FF0000"/>
                </a:solidFill>
                <a:latin typeface="Arial" panose="020B0604020202020204" pitchFamily="34" charset="0"/>
              </a:rPr>
              <a:t>确定</a:t>
            </a:r>
            <a:r>
              <a:rPr lang="en-US" altLang="zh-CN" b="1" smtClean="0">
                <a:solidFill>
                  <a:srgbClr val="FF0000"/>
                </a:solidFill>
                <a:latin typeface="Arial" panose="020B0604020202020204" pitchFamily="34" charset="0"/>
              </a:rPr>
              <a:t>CPU</a:t>
            </a:r>
            <a:r>
              <a:rPr lang="zh-CN" altLang="en-US" b="1" smtClean="0">
                <a:solidFill>
                  <a:srgbClr val="FF0000"/>
                </a:solidFill>
                <a:latin typeface="Arial" panose="020B0604020202020204" pitchFamily="34" charset="0"/>
              </a:rPr>
              <a:t>的内部结构</a:t>
            </a:r>
            <a:r>
              <a:rPr lang="zh-CN" altLang="en-US" b="1" smtClean="0">
                <a:latin typeface="Arial" panose="020B0604020202020204" pitchFamily="34" charset="0"/>
              </a:rPr>
              <a:t>，包括运算器的功能和组成，控制器的组成及它们的连接方式和数据通路，时序系统的构成。</a:t>
            </a:r>
          </a:p>
          <a:p>
            <a:pPr marL="627063" lvl="1" indent="-444500" eaLnBrk="1" hangingPunct="1">
              <a:lnSpc>
                <a:spcPct val="110000"/>
              </a:lnSpc>
              <a:buClr>
                <a:srgbClr val="FF0000"/>
              </a:buClr>
              <a:buFont typeface="Wingdings" panose="05000000000000000000" pitchFamily="2" charset="2"/>
              <a:buAutoNum type="circleNumDbPlain"/>
            </a:pPr>
            <a:r>
              <a:rPr lang="zh-CN" altLang="en-US" b="1" smtClean="0">
                <a:solidFill>
                  <a:srgbClr val="FF0000"/>
                </a:solidFill>
                <a:latin typeface="Arial" panose="020B0604020202020204" pitchFamily="34" charset="0"/>
              </a:rPr>
              <a:t>分析每条指令的执行过程</a:t>
            </a:r>
            <a:r>
              <a:rPr lang="zh-CN" altLang="en-US" b="1" smtClean="0">
                <a:latin typeface="Arial" panose="020B0604020202020204" pitchFamily="34" charset="0"/>
              </a:rPr>
              <a:t>，按机器周期顺序，写出所必需发送的微操作控制信号序列。</a:t>
            </a:r>
          </a:p>
          <a:p>
            <a:pPr marL="627063" lvl="1" indent="-444500" eaLnBrk="1" hangingPunct="1">
              <a:lnSpc>
                <a:spcPct val="110000"/>
              </a:lnSpc>
              <a:buClr>
                <a:srgbClr val="FF0000"/>
              </a:buClr>
              <a:buFont typeface="Wingdings" panose="05000000000000000000" pitchFamily="2" charset="2"/>
              <a:buAutoNum type="circleNumDbPlain"/>
            </a:pPr>
            <a:r>
              <a:rPr lang="zh-CN" altLang="en-US" b="1" smtClean="0">
                <a:solidFill>
                  <a:srgbClr val="FF0000"/>
                </a:solidFill>
                <a:latin typeface="Arial" panose="020B0604020202020204" pitchFamily="34" charset="0"/>
              </a:rPr>
              <a:t>综合每个微操作控制信号的逻辑函数</a:t>
            </a:r>
            <a:r>
              <a:rPr lang="zh-CN" altLang="en-US" b="1" smtClean="0">
                <a:latin typeface="Arial" panose="020B0604020202020204" pitchFamily="34" charset="0"/>
              </a:rPr>
              <a:t>，化简和优化。</a:t>
            </a:r>
          </a:p>
          <a:p>
            <a:pPr marL="627063" lvl="1" indent="-444500" eaLnBrk="1" hangingPunct="1">
              <a:lnSpc>
                <a:spcPct val="110000"/>
              </a:lnSpc>
              <a:buClr>
                <a:srgbClr val="FF0000"/>
              </a:buClr>
              <a:buFont typeface="Wingdings" panose="05000000000000000000" pitchFamily="2" charset="2"/>
              <a:buAutoNum type="circleNumDbPlain"/>
            </a:pPr>
            <a:r>
              <a:rPr lang="zh-CN" altLang="en-US" b="1" smtClean="0">
                <a:latin typeface="Arial" panose="020B0604020202020204" pitchFamily="34" charset="0"/>
              </a:rPr>
              <a:t>用逻辑</a:t>
            </a:r>
            <a:r>
              <a:rPr lang="zh-CN" altLang="en-US" b="1" smtClean="0">
                <a:solidFill>
                  <a:srgbClr val="FF0000"/>
                </a:solidFill>
                <a:latin typeface="Arial" panose="020B0604020202020204" pitchFamily="34" charset="0"/>
              </a:rPr>
              <a:t>电路实现</a:t>
            </a:r>
            <a:r>
              <a:rPr lang="zh-CN" altLang="en-US" b="1" smtClean="0">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6260">
                                            <p:txEl>
                                              <p:pRg st="0" end="0"/>
                                            </p:txEl>
                                          </p:spTgt>
                                        </p:tgtEl>
                                        <p:attrNameLst>
                                          <p:attrName>style.visibility</p:attrName>
                                        </p:attrNameLst>
                                      </p:cBhvr>
                                      <p:to>
                                        <p:strVal val="visible"/>
                                      </p:to>
                                    </p:set>
                                    <p:anim to="" calcmode="lin" valueType="num">
                                      <p:cBhvr>
                                        <p:cTn id="7" dur="1" fill="hold"/>
                                        <p:tgtEl>
                                          <p:spTgt spid="96260">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96260">
                                            <p:txEl>
                                              <p:pRg st="1" end="1"/>
                                            </p:txEl>
                                          </p:spTgt>
                                        </p:tgtEl>
                                        <p:attrNameLst>
                                          <p:attrName>style.visibility</p:attrName>
                                        </p:attrNameLst>
                                      </p:cBhvr>
                                      <p:to>
                                        <p:strVal val="visible"/>
                                      </p:to>
                                    </p:set>
                                    <p:anim to="" calcmode="lin" valueType="num">
                                      <p:cBhvr>
                                        <p:cTn id="10" dur="1" fill="hold"/>
                                        <p:tgtEl>
                                          <p:spTgt spid="96260">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96260">
                                            <p:txEl>
                                              <p:pRg st="2" end="2"/>
                                            </p:txEl>
                                          </p:spTgt>
                                        </p:tgtEl>
                                        <p:attrNameLst>
                                          <p:attrName>style.visibility</p:attrName>
                                        </p:attrNameLst>
                                      </p:cBhvr>
                                      <p:to>
                                        <p:strVal val="visible"/>
                                      </p:to>
                                    </p:set>
                                    <p:anim to="" calcmode="lin" valueType="num">
                                      <p:cBhvr>
                                        <p:cTn id="13" dur="1" fill="hold"/>
                                        <p:tgtEl>
                                          <p:spTgt spid="96260">
                                            <p:txEl>
                                              <p:pRg st="2" end="2"/>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96260">
                                            <p:txEl>
                                              <p:pRg st="3" end="3"/>
                                            </p:txEl>
                                          </p:spTgt>
                                        </p:tgtEl>
                                        <p:attrNameLst>
                                          <p:attrName>style.visibility</p:attrName>
                                        </p:attrNameLst>
                                      </p:cBhvr>
                                      <p:to>
                                        <p:strVal val="visible"/>
                                      </p:to>
                                    </p:set>
                                    <p:anim to="" calcmode="lin" valueType="num">
                                      <p:cBhvr>
                                        <p:cTn id="16" dur="1" fill="hold"/>
                                        <p:tgtEl>
                                          <p:spTgt spid="96260">
                                            <p:txEl>
                                              <p:pRg st="3" end="3"/>
                                            </p:txEl>
                                          </p:spTgt>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96260">
                                            <p:txEl>
                                              <p:pRg st="4" end="4"/>
                                            </p:txEl>
                                          </p:spTgt>
                                        </p:tgtEl>
                                        <p:attrNameLst>
                                          <p:attrName>style.visibility</p:attrName>
                                        </p:attrNameLst>
                                      </p:cBhvr>
                                      <p:to>
                                        <p:strVal val="visible"/>
                                      </p:to>
                                    </p:set>
                                    <p:anim to="" calcmode="lin" valueType="num">
                                      <p:cBhvr>
                                        <p:cTn id="19" dur="1" fill="hold"/>
                                        <p:tgtEl>
                                          <p:spTgt spid="96260">
                                            <p:txEl>
                                              <p:pRg st="4" end="4"/>
                                            </p:txEl>
                                          </p:spTgt>
                                        </p:tgtEl>
                                        <p:attrNameLst>
                                          <p:attrName/>
                                        </p:attrNameLst>
                                      </p:cBhvr>
                                    </p:anim>
                                  </p:childTnLst>
                                </p:cTn>
                              </p:par>
                              <p:par>
                                <p:cTn id="20" presetID="24" presetClass="entr" presetSubtype="0" fill="hold" grpId="0" nodeType="withEffect">
                                  <p:stCondLst>
                                    <p:cond delay="0"/>
                                  </p:stCondLst>
                                  <p:childTnLst>
                                    <p:set>
                                      <p:cBhvr>
                                        <p:cTn id="21" dur="1" fill="hold">
                                          <p:stCondLst>
                                            <p:cond delay="0"/>
                                          </p:stCondLst>
                                        </p:cTn>
                                        <p:tgtEl>
                                          <p:spTgt spid="96260">
                                            <p:txEl>
                                              <p:pRg st="5" end="5"/>
                                            </p:txEl>
                                          </p:spTgt>
                                        </p:tgtEl>
                                        <p:attrNameLst>
                                          <p:attrName>style.visibility</p:attrName>
                                        </p:attrNameLst>
                                      </p:cBhvr>
                                      <p:to>
                                        <p:strVal val="visible"/>
                                      </p:to>
                                    </p:set>
                                    <p:anim to="" calcmode="lin" valueType="num">
                                      <p:cBhvr>
                                        <p:cTn id="22" dur="1" fill="hold"/>
                                        <p:tgtEl>
                                          <p:spTgt spid="96260">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8CE600AA-A4B1-4628-8A05-939ABB843931}"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60</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36867"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400" b="0">
              <a:solidFill>
                <a:srgbClr val="003366"/>
              </a:solidFill>
              <a:latin typeface="Arial" panose="020B0604020202020204" pitchFamily="34" charset="0"/>
            </a:endParaRPr>
          </a:p>
        </p:txBody>
      </p:sp>
      <p:sp>
        <p:nvSpPr>
          <p:cNvPr id="36868" name="Rectangle 3"/>
          <p:cNvSpPr>
            <a:spLocks noGrp="1" noChangeArrowheads="1"/>
          </p:cNvSpPr>
          <p:nvPr>
            <p:ph type="title"/>
          </p:nvPr>
        </p:nvSpPr>
        <p:spPr>
          <a:xfrm>
            <a:off x="1143000" y="381000"/>
            <a:ext cx="7389440"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36869" name="Rectangle 4"/>
          <p:cNvSpPr>
            <a:spLocks noGrp="1" noChangeArrowheads="1"/>
          </p:cNvSpPr>
          <p:nvPr>
            <p:ph type="body" idx="1"/>
          </p:nvPr>
        </p:nvSpPr>
        <p:spPr>
          <a:xfrm>
            <a:off x="611188" y="1052513"/>
            <a:ext cx="7632700" cy="647700"/>
          </a:xfrm>
        </p:spPr>
        <p:txBody>
          <a:bodyPr/>
          <a:lstStyle/>
          <a:p>
            <a:pPr eaLnBrk="1" hangingPunct="1"/>
            <a:r>
              <a:rPr lang="zh-CN" altLang="en-US" dirty="0" smtClean="0">
                <a:solidFill>
                  <a:srgbClr val="0000CC"/>
                </a:solidFill>
                <a:latin typeface="Arial" panose="020B0604020202020204" pitchFamily="34" charset="0"/>
              </a:rPr>
              <a:t>（</a:t>
            </a:r>
            <a:r>
              <a:rPr lang="en-US" altLang="zh-CN" dirty="0" smtClean="0">
                <a:solidFill>
                  <a:srgbClr val="0000CC"/>
                </a:solidFill>
                <a:latin typeface="Arial" panose="020B0604020202020204" pitchFamily="34" charset="0"/>
              </a:rPr>
              <a:t>2</a:t>
            </a:r>
            <a:r>
              <a:rPr lang="zh-CN" altLang="en-US" dirty="0" smtClean="0">
                <a:solidFill>
                  <a:srgbClr val="0000CC"/>
                </a:solidFill>
                <a:latin typeface="Arial" panose="020B0604020202020204" pitchFamily="34" charset="0"/>
              </a:rPr>
              <a:t>）确定系统结构与数据通路：</a:t>
            </a:r>
            <a:r>
              <a:rPr lang="zh-CN" altLang="en-US" dirty="0" smtClean="0">
                <a:latin typeface="Arial" panose="020B0604020202020204" pitchFamily="34" charset="0"/>
              </a:rPr>
              <a:t>同上节；</a:t>
            </a:r>
          </a:p>
        </p:txBody>
      </p:sp>
      <p:graphicFrame>
        <p:nvGraphicFramePr>
          <p:cNvPr id="559109" name="Object 5"/>
          <p:cNvGraphicFramePr>
            <a:graphicFrameLocks noChangeAspect="1"/>
          </p:cNvGraphicFramePr>
          <p:nvPr/>
        </p:nvGraphicFramePr>
        <p:xfrm>
          <a:off x="107950" y="1557338"/>
          <a:ext cx="8964613" cy="5154612"/>
        </p:xfrm>
        <a:graphic>
          <a:graphicData uri="http://schemas.openxmlformats.org/presentationml/2006/ole">
            <mc:AlternateContent xmlns:mc="http://schemas.openxmlformats.org/markup-compatibility/2006">
              <mc:Choice xmlns:v="urn:schemas-microsoft-com:vml" Requires="v">
                <p:oleObj spid="_x0000_s142346" name="Visio" r:id="rId3" imgW="7246620" imgH="4167378" progId="Visio.Drawing.11">
                  <p:embed/>
                </p:oleObj>
              </mc:Choice>
              <mc:Fallback>
                <p:oleObj name="Visio" r:id="rId3" imgW="7246620" imgH="416737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557338"/>
                        <a:ext cx="8964613" cy="51546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21982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59109"/>
                                        </p:tgtEl>
                                        <p:attrNameLst>
                                          <p:attrName>style.visibility</p:attrName>
                                        </p:attrNameLst>
                                      </p:cBhvr>
                                      <p:to>
                                        <p:strVal val="visible"/>
                                      </p:to>
                                    </p:set>
                                    <p:anim to="" calcmode="lin" valueType="num">
                                      <p:cBhvr>
                                        <p:cTn id="7" dur="1" fill="hold"/>
                                        <p:tgtEl>
                                          <p:spTgt spid="55910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0CBCA297-8CCF-4842-9BB7-BEA90D89496D}"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61</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37891"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400" b="0">
              <a:solidFill>
                <a:srgbClr val="003366"/>
              </a:solidFill>
              <a:latin typeface="Arial" panose="020B0604020202020204" pitchFamily="34" charset="0"/>
            </a:endParaRPr>
          </a:p>
        </p:txBody>
      </p:sp>
      <p:sp>
        <p:nvSpPr>
          <p:cNvPr id="37892" name="Rectangle 3"/>
          <p:cNvSpPr>
            <a:spLocks noGrp="1" noChangeArrowheads="1"/>
          </p:cNvSpPr>
          <p:nvPr>
            <p:ph type="title"/>
          </p:nvPr>
        </p:nvSpPr>
        <p:spPr>
          <a:xfrm>
            <a:off x="1143000" y="381000"/>
            <a:ext cx="7143750"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37893" name="Rectangle 4"/>
          <p:cNvSpPr>
            <a:spLocks noGrp="1" noChangeArrowheads="1"/>
          </p:cNvSpPr>
          <p:nvPr>
            <p:ph type="body" idx="1"/>
          </p:nvPr>
        </p:nvSpPr>
        <p:spPr>
          <a:xfrm>
            <a:off x="611188" y="1196975"/>
            <a:ext cx="7632700" cy="1079500"/>
          </a:xfrm>
        </p:spPr>
        <p:txBody>
          <a:bodyPr/>
          <a:lstStyle/>
          <a:p>
            <a:pPr eaLnBrk="1" hangingPunct="1"/>
            <a:r>
              <a:rPr lang="zh-CN" altLang="en-US" dirty="0" smtClean="0">
                <a:solidFill>
                  <a:srgbClr val="0000CC"/>
                </a:solidFill>
                <a:latin typeface="Arial" panose="020B0604020202020204" pitchFamily="34" charset="0"/>
              </a:rPr>
              <a:t>（</a:t>
            </a:r>
            <a:r>
              <a:rPr lang="en-US" altLang="zh-CN" dirty="0" smtClean="0">
                <a:solidFill>
                  <a:srgbClr val="0000CC"/>
                </a:solidFill>
                <a:latin typeface="Arial" panose="020B0604020202020204" pitchFamily="34" charset="0"/>
              </a:rPr>
              <a:t>3</a:t>
            </a:r>
            <a:r>
              <a:rPr lang="zh-CN" altLang="en-US" dirty="0" smtClean="0">
                <a:solidFill>
                  <a:srgbClr val="0000CC"/>
                </a:solidFill>
                <a:latin typeface="Arial" panose="020B0604020202020204" pitchFamily="34" charset="0"/>
              </a:rPr>
              <a:t>）分析每条指令的执行过程，写出发送的微操作控制信号序列</a:t>
            </a:r>
          </a:p>
        </p:txBody>
      </p:sp>
      <p:graphicFrame>
        <p:nvGraphicFramePr>
          <p:cNvPr id="558234" name="Group 154"/>
          <p:cNvGraphicFramePr>
            <a:graphicFrameLocks noGrp="1"/>
          </p:cNvGraphicFramePr>
          <p:nvPr>
            <p:extLst>
              <p:ext uri="{D42A27DB-BD31-4B8C-83A1-F6EECF244321}">
                <p14:modId xmlns:p14="http://schemas.microsoft.com/office/powerpoint/2010/main" val="3205360436"/>
              </p:ext>
            </p:extLst>
          </p:nvPr>
        </p:nvGraphicFramePr>
        <p:xfrm>
          <a:off x="395288" y="2276475"/>
          <a:ext cx="8424862" cy="3802063"/>
        </p:xfrm>
        <a:graphic>
          <a:graphicData uri="http://schemas.openxmlformats.org/drawingml/2006/table">
            <a:tbl>
              <a:tblPr/>
              <a:tblGrid>
                <a:gridCol w="1295400"/>
                <a:gridCol w="2881312"/>
                <a:gridCol w="4248150"/>
              </a:tblGrid>
              <a:tr h="431821">
                <a:tc gridSpan="3">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rgbClr val="FFFF66"/>
                          </a:solidFill>
                          <a:effectLst/>
                          <a:latin typeface="Arial" charset="0"/>
                          <a:ea typeface="黑体" pitchFamily="2" charset="-122"/>
                        </a:rPr>
                        <a:t>1</a:t>
                      </a:r>
                      <a:r>
                        <a:rPr kumimoji="0" lang="zh-CN" altLang="en-US" sz="2000" b="1" i="0" u="none" strike="noStrike" cap="none" normalizeH="0" baseline="0" dirty="0" smtClean="0">
                          <a:ln>
                            <a:noFill/>
                          </a:ln>
                          <a:solidFill>
                            <a:srgbClr val="FFFF66"/>
                          </a:solidFill>
                          <a:effectLst/>
                          <a:latin typeface="Arial" charset="0"/>
                          <a:ea typeface="黑体" pitchFamily="2" charset="-122"/>
                        </a:rPr>
                        <a:t>）</a:t>
                      </a:r>
                      <a:r>
                        <a:rPr kumimoji="0" lang="en-US" altLang="zh-CN" sz="2000" b="1" i="0" u="none" strike="noStrike" cap="none" normalizeH="0" baseline="0" dirty="0" smtClean="0">
                          <a:ln>
                            <a:noFill/>
                          </a:ln>
                          <a:solidFill>
                            <a:srgbClr val="FFFF66"/>
                          </a:solidFill>
                          <a:effectLst/>
                          <a:latin typeface="Arial" charset="0"/>
                          <a:ea typeface="黑体" pitchFamily="2" charset="-122"/>
                        </a:rPr>
                        <a:t>R</a:t>
                      </a:r>
                      <a:r>
                        <a:rPr kumimoji="0" lang="zh-CN" altLang="en-US" sz="2000" b="1" i="0" u="none" strike="noStrike" cap="none" normalizeH="0" baseline="0" dirty="0" smtClean="0">
                          <a:ln>
                            <a:noFill/>
                          </a:ln>
                          <a:solidFill>
                            <a:srgbClr val="FFFF66"/>
                          </a:solidFill>
                          <a:effectLst/>
                          <a:latin typeface="Arial" charset="0"/>
                          <a:ea typeface="黑体" pitchFamily="2" charset="-122"/>
                        </a:rPr>
                        <a:t>型指令</a:t>
                      </a:r>
                    </a:p>
                  </a:txBody>
                  <a:tcPr marL="90000" marR="90000" marT="46802" marB="46802"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hMerge="1">
                  <a:txBody>
                    <a:bodyPr/>
                    <a:lstStyle/>
                    <a:p>
                      <a:endParaRPr lang="zh-CN" altLang="en-US"/>
                    </a:p>
                  </a:txBody>
                  <a:tcPr/>
                </a:tc>
                <a:tc hMerge="1">
                  <a:txBody>
                    <a:bodyPr/>
                    <a:lstStyle/>
                    <a:p>
                      <a:endParaRPr lang="zh-CN" altLang="en-US"/>
                    </a:p>
                  </a:txBody>
                  <a:tcPr/>
                </a:tc>
              </a:tr>
              <a:tr h="431821">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时钟周期</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操作</a:t>
                      </a:r>
                    </a:p>
                  </a:txBody>
                  <a:tcPr marL="90000" marR="90000"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发送控制信号</a:t>
                      </a:r>
                    </a:p>
                  </a:txBody>
                  <a:tcPr marL="90000" marR="90000" marT="46802" marB="4680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100805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M0</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Mem[PC]→IR,</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PC+4→PC</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I_D_s=0,Mem_read,IR_write;</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ALU_A_s=0, ALU_B_s=00, PC_s=00, PC_write;</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23901">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M1</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Reg[rs]→A,Reg[rt]→B</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无</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0323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M2</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A </a:t>
                      </a:r>
                      <a:r>
                        <a:rPr kumimoji="0" lang="zh-CN" altLang="en-US" sz="2000" b="1" i="0" u="none" strike="noStrike" cap="none" normalizeH="0" baseline="0" smtClean="0">
                          <a:ln>
                            <a:noFill/>
                          </a:ln>
                          <a:solidFill>
                            <a:schemeClr val="tx1"/>
                          </a:solidFill>
                          <a:effectLst/>
                          <a:latin typeface="Arial" charset="0"/>
                          <a:ea typeface="黑体" pitchFamily="2" charset="-122"/>
                        </a:rPr>
                        <a:t>（</a:t>
                      </a:r>
                      <a:r>
                        <a:rPr kumimoji="0" lang="en-US" altLang="zh-CN" sz="2000" b="1" i="0" u="none" strike="noStrike" cap="none" normalizeH="0" baseline="0" smtClean="0">
                          <a:ln>
                            <a:noFill/>
                          </a:ln>
                          <a:solidFill>
                            <a:schemeClr val="tx1"/>
                          </a:solidFill>
                          <a:effectLst/>
                          <a:latin typeface="Arial" charset="0"/>
                          <a:ea typeface="黑体" pitchFamily="2" charset="-122"/>
                        </a:rPr>
                        <a:t>op</a:t>
                      </a:r>
                      <a:r>
                        <a:rPr kumimoji="0" lang="zh-CN" altLang="en-US" sz="2000" b="1" i="0" u="none" strike="noStrike" cap="none" normalizeH="0" baseline="0" smtClean="0">
                          <a:ln>
                            <a:noFill/>
                          </a:ln>
                          <a:solidFill>
                            <a:schemeClr val="tx1"/>
                          </a:solidFill>
                          <a:effectLst/>
                          <a:latin typeface="Arial" charset="0"/>
                          <a:ea typeface="黑体" pitchFamily="2" charset="-122"/>
                        </a:rPr>
                        <a:t>）</a:t>
                      </a:r>
                      <a:r>
                        <a:rPr kumimoji="0" lang="en-US" altLang="zh-CN" sz="2000" b="1" i="0" u="none" strike="noStrike" cap="none" normalizeH="0" baseline="0" smtClean="0">
                          <a:ln>
                            <a:noFill/>
                          </a:ln>
                          <a:solidFill>
                            <a:schemeClr val="tx1"/>
                          </a:solidFill>
                          <a:effectLst/>
                          <a:latin typeface="Arial" charset="0"/>
                          <a:ea typeface="黑体" pitchFamily="2" charset="-122"/>
                        </a:rPr>
                        <a:t>B→F</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ALU_A_s=1, ALU_B_s=01, ALU_OP=***;</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0323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M3</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F→ Reg[rd]</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rd_rt_s=0,</a:t>
                      </a:r>
                      <a:r>
                        <a:rPr kumimoji="0" lang="en-US" altLang="en-US" sz="2000" b="1" i="0" u="none" strike="noStrike" cap="none" normalizeH="0" baseline="0" smtClean="0">
                          <a:ln>
                            <a:noFill/>
                          </a:ln>
                          <a:solidFill>
                            <a:schemeClr val="tx1"/>
                          </a:solidFill>
                          <a:effectLst/>
                          <a:latin typeface="Arial" charset="0"/>
                          <a:ea typeface="黑体" pitchFamily="2" charset="-122"/>
                        </a:rPr>
                        <a:t>alu_mem_s</a:t>
                      </a:r>
                      <a:r>
                        <a:rPr kumimoji="0" lang="en-US" altLang="zh-CN" sz="2000" b="1" i="0" u="none" strike="noStrike" cap="none" normalizeH="0" baseline="0" smtClean="0">
                          <a:ln>
                            <a:noFill/>
                          </a:ln>
                          <a:solidFill>
                            <a:schemeClr val="tx1"/>
                          </a:solidFill>
                          <a:effectLst/>
                          <a:latin typeface="Arial" charset="0"/>
                          <a:ea typeface="黑体" pitchFamily="2" charset="-122"/>
                        </a:rPr>
                        <a:t>=0, Reg_write;</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Tree>
    <p:extLst>
      <p:ext uri="{BB962C8B-B14F-4D97-AF65-F5344CB8AC3E}">
        <p14:creationId xmlns:p14="http://schemas.microsoft.com/office/powerpoint/2010/main" val="2590874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58234"/>
                                        </p:tgtEl>
                                        <p:attrNameLst>
                                          <p:attrName>style.visibility</p:attrName>
                                        </p:attrNameLst>
                                      </p:cBhvr>
                                      <p:to>
                                        <p:strVal val="visible"/>
                                      </p:to>
                                    </p:set>
                                    <p:anim to="" calcmode="lin" valueType="num">
                                      <p:cBhvr>
                                        <p:cTn id="7" dur="1" fill="hold"/>
                                        <p:tgtEl>
                                          <p:spTgt spid="55823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C8E92E93-86EB-4114-A4ED-13808BFB7F6F}"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62</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38915"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400" b="0">
              <a:solidFill>
                <a:srgbClr val="003366"/>
              </a:solidFill>
              <a:latin typeface="Arial" panose="020B0604020202020204" pitchFamily="34" charset="0"/>
            </a:endParaRPr>
          </a:p>
        </p:txBody>
      </p:sp>
      <p:sp>
        <p:nvSpPr>
          <p:cNvPr id="38916" name="Rectangle 3"/>
          <p:cNvSpPr>
            <a:spLocks noGrp="1" noChangeArrowheads="1"/>
          </p:cNvSpPr>
          <p:nvPr>
            <p:ph type="title"/>
          </p:nvPr>
        </p:nvSpPr>
        <p:spPr>
          <a:xfrm>
            <a:off x="1143000" y="381000"/>
            <a:ext cx="7143750"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38917" name="Rectangle 4"/>
          <p:cNvSpPr>
            <a:spLocks noGrp="1" noChangeArrowheads="1"/>
          </p:cNvSpPr>
          <p:nvPr>
            <p:ph type="body" idx="1"/>
          </p:nvPr>
        </p:nvSpPr>
        <p:spPr>
          <a:xfrm>
            <a:off x="611188" y="1196975"/>
            <a:ext cx="7632700" cy="1079500"/>
          </a:xfrm>
        </p:spPr>
        <p:txBody>
          <a:bodyPr/>
          <a:lstStyle/>
          <a:p>
            <a:pPr eaLnBrk="1" hangingPunct="1"/>
            <a:r>
              <a:rPr lang="zh-CN" altLang="en-US" dirty="0" smtClean="0">
                <a:solidFill>
                  <a:srgbClr val="0000CC"/>
                </a:solidFill>
                <a:latin typeface="Arial" panose="020B0604020202020204" pitchFamily="34" charset="0"/>
              </a:rPr>
              <a:t>（</a:t>
            </a:r>
            <a:r>
              <a:rPr lang="en-US" altLang="zh-CN" dirty="0" smtClean="0">
                <a:solidFill>
                  <a:srgbClr val="0000CC"/>
                </a:solidFill>
                <a:latin typeface="Arial" panose="020B0604020202020204" pitchFamily="34" charset="0"/>
              </a:rPr>
              <a:t>3</a:t>
            </a:r>
            <a:r>
              <a:rPr lang="zh-CN" altLang="en-US" dirty="0" smtClean="0">
                <a:solidFill>
                  <a:srgbClr val="0000CC"/>
                </a:solidFill>
                <a:latin typeface="Arial" panose="020B0604020202020204" pitchFamily="34" charset="0"/>
              </a:rPr>
              <a:t>）分析每条指令的执行过程，写出发送的微操作控制信号序列</a:t>
            </a:r>
          </a:p>
        </p:txBody>
      </p:sp>
      <p:graphicFrame>
        <p:nvGraphicFramePr>
          <p:cNvPr id="561203" name="Group 51"/>
          <p:cNvGraphicFramePr>
            <a:graphicFrameLocks noGrp="1"/>
          </p:cNvGraphicFramePr>
          <p:nvPr>
            <p:extLst>
              <p:ext uri="{D42A27DB-BD31-4B8C-83A1-F6EECF244321}">
                <p14:modId xmlns:p14="http://schemas.microsoft.com/office/powerpoint/2010/main" val="1749187337"/>
              </p:ext>
            </p:extLst>
          </p:nvPr>
        </p:nvGraphicFramePr>
        <p:xfrm>
          <a:off x="395288" y="2276475"/>
          <a:ext cx="8424862" cy="4306889"/>
        </p:xfrm>
        <a:graphic>
          <a:graphicData uri="http://schemas.openxmlformats.org/drawingml/2006/table">
            <a:tbl>
              <a:tblPr/>
              <a:tblGrid>
                <a:gridCol w="1295400"/>
                <a:gridCol w="2881312"/>
                <a:gridCol w="4248150"/>
              </a:tblGrid>
              <a:tr h="431819">
                <a:tc gridSpan="3">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rgbClr val="FFFF66"/>
                          </a:solidFill>
                          <a:effectLst/>
                          <a:latin typeface="Arial" charset="0"/>
                          <a:ea typeface="黑体" pitchFamily="2" charset="-122"/>
                        </a:rPr>
                        <a:t>2</a:t>
                      </a:r>
                      <a:r>
                        <a:rPr kumimoji="0" lang="zh-CN" altLang="en-US" sz="2000" b="1" i="0" u="none" strike="noStrike" cap="none" normalizeH="0" baseline="0" dirty="0" smtClean="0">
                          <a:ln>
                            <a:noFill/>
                          </a:ln>
                          <a:solidFill>
                            <a:srgbClr val="FFFF66"/>
                          </a:solidFill>
                          <a:effectLst/>
                          <a:latin typeface="Arial" charset="0"/>
                          <a:ea typeface="黑体" pitchFamily="2" charset="-122"/>
                        </a:rPr>
                        <a:t>）</a:t>
                      </a:r>
                      <a:r>
                        <a:rPr kumimoji="0" lang="en-US" altLang="zh-CN" sz="2000" b="1" i="0" u="none" strike="noStrike" cap="none" normalizeH="0" baseline="0" dirty="0" smtClean="0">
                          <a:ln>
                            <a:noFill/>
                          </a:ln>
                          <a:solidFill>
                            <a:srgbClr val="FFFF66"/>
                          </a:solidFill>
                          <a:effectLst/>
                          <a:latin typeface="Arial" charset="0"/>
                          <a:ea typeface="黑体" pitchFamily="2" charset="-122"/>
                        </a:rPr>
                        <a:t>I</a:t>
                      </a:r>
                      <a:r>
                        <a:rPr kumimoji="0" lang="zh-CN" altLang="en-US" sz="2000" b="1" i="0" u="none" strike="noStrike" cap="none" normalizeH="0" baseline="0" dirty="0" smtClean="0">
                          <a:ln>
                            <a:noFill/>
                          </a:ln>
                          <a:solidFill>
                            <a:srgbClr val="FFFF66"/>
                          </a:solidFill>
                          <a:effectLst/>
                          <a:latin typeface="Arial" charset="0"/>
                          <a:ea typeface="黑体" pitchFamily="2" charset="-122"/>
                        </a:rPr>
                        <a:t>型访存指令：</a:t>
                      </a:r>
                      <a:r>
                        <a:rPr kumimoji="0" lang="en-US" altLang="zh-CN" sz="2000" b="1" i="0" u="none" strike="noStrike" cap="none" normalizeH="0" baseline="0" dirty="0" err="1" smtClean="0">
                          <a:ln>
                            <a:noFill/>
                          </a:ln>
                          <a:solidFill>
                            <a:srgbClr val="FFFF66"/>
                          </a:solidFill>
                          <a:effectLst/>
                          <a:latin typeface="Arial" charset="0"/>
                          <a:ea typeface="黑体" pitchFamily="2" charset="-122"/>
                        </a:rPr>
                        <a:t>lw</a:t>
                      </a:r>
                      <a:endParaRPr kumimoji="0" lang="en-US" altLang="zh-CN" sz="2000" b="1" i="0" u="none" strike="noStrike" cap="none" normalizeH="0" baseline="0" dirty="0" smtClean="0">
                        <a:ln>
                          <a:noFill/>
                        </a:ln>
                        <a:solidFill>
                          <a:srgbClr val="FFFF66"/>
                        </a:solidFill>
                        <a:effectLst/>
                        <a:latin typeface="Arial" charset="0"/>
                        <a:ea typeface="黑体" pitchFamily="2" charset="-122"/>
                      </a:endParaRPr>
                    </a:p>
                  </a:txBody>
                  <a:tcPr marL="90000" marR="90000" marT="46802" marB="46802"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hMerge="1">
                  <a:txBody>
                    <a:bodyPr/>
                    <a:lstStyle/>
                    <a:p>
                      <a:endParaRPr lang="zh-CN" altLang="en-US"/>
                    </a:p>
                  </a:txBody>
                  <a:tcPr/>
                </a:tc>
                <a:tc hMerge="1">
                  <a:txBody>
                    <a:bodyPr/>
                    <a:lstStyle/>
                    <a:p>
                      <a:endParaRPr lang="zh-CN" altLang="en-US"/>
                    </a:p>
                  </a:txBody>
                  <a:tcPr/>
                </a:tc>
              </a:tr>
              <a:tr h="431819">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时钟周期</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操作</a:t>
                      </a:r>
                    </a:p>
                  </a:txBody>
                  <a:tcPr marL="90000" marR="90000"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发送控制信号</a:t>
                      </a:r>
                    </a:p>
                  </a:txBody>
                  <a:tcPr marL="90000" marR="90000" marT="46802" marB="4680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100804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M0</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Mem[PC]→IR,</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PC+4→PC</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I_D_s=0,Mem_read,IR_write;</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ALU_A_s=0, ALU_B_s=00, PC_s=00, PC_write;</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23898">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M1</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Reg[rs]→A,Reg[rt]→B</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无</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03231">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M2</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A +  offset →F</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ALU_A_s=1, ALU_B_s=10, imm_s=1,ALU_OP=100;</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04847">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M3</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Mem[F]→MDR</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I_D_s=1,Mem_read;</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03231">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M4</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MDR→ Reg[rt]</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rd_rt_s=1,</a:t>
                      </a:r>
                      <a:r>
                        <a:rPr kumimoji="0" lang="en-US" altLang="en-US" sz="2000" b="1" i="0" u="none" strike="noStrike" cap="none" normalizeH="0" baseline="0" smtClean="0">
                          <a:ln>
                            <a:noFill/>
                          </a:ln>
                          <a:solidFill>
                            <a:schemeClr val="tx1"/>
                          </a:solidFill>
                          <a:effectLst/>
                          <a:latin typeface="Arial" charset="0"/>
                          <a:ea typeface="黑体" pitchFamily="2" charset="-122"/>
                        </a:rPr>
                        <a:t>alu_mem_s</a:t>
                      </a:r>
                      <a:r>
                        <a:rPr kumimoji="0" lang="en-US" altLang="zh-CN" sz="2000" b="1" i="0" u="none" strike="noStrike" cap="none" normalizeH="0" baseline="0" smtClean="0">
                          <a:ln>
                            <a:noFill/>
                          </a:ln>
                          <a:solidFill>
                            <a:schemeClr val="tx1"/>
                          </a:solidFill>
                          <a:effectLst/>
                          <a:latin typeface="Arial" charset="0"/>
                          <a:ea typeface="黑体" pitchFamily="2" charset="-122"/>
                        </a:rPr>
                        <a:t>=1, Reg_write;</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Tree>
    <p:extLst>
      <p:ext uri="{BB962C8B-B14F-4D97-AF65-F5344CB8AC3E}">
        <p14:creationId xmlns:p14="http://schemas.microsoft.com/office/powerpoint/2010/main" val="381982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61203"/>
                                        </p:tgtEl>
                                        <p:attrNameLst>
                                          <p:attrName>style.visibility</p:attrName>
                                        </p:attrNameLst>
                                      </p:cBhvr>
                                      <p:to>
                                        <p:strVal val="visible"/>
                                      </p:to>
                                    </p:set>
                                    <p:anim to="" calcmode="lin" valueType="num">
                                      <p:cBhvr>
                                        <p:cTn id="7" dur="1" fill="hold"/>
                                        <p:tgtEl>
                                          <p:spTgt spid="5612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E0636808-1873-49D6-9A00-ACFDB5D91EDF}"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63</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39939"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400" b="0">
              <a:solidFill>
                <a:srgbClr val="003366"/>
              </a:solidFill>
              <a:latin typeface="Arial" panose="020B0604020202020204" pitchFamily="34" charset="0"/>
            </a:endParaRPr>
          </a:p>
        </p:txBody>
      </p:sp>
      <p:sp>
        <p:nvSpPr>
          <p:cNvPr id="39940" name="Rectangle 3"/>
          <p:cNvSpPr>
            <a:spLocks noGrp="1" noChangeArrowheads="1"/>
          </p:cNvSpPr>
          <p:nvPr>
            <p:ph type="title"/>
          </p:nvPr>
        </p:nvSpPr>
        <p:spPr>
          <a:xfrm>
            <a:off x="1143000" y="381000"/>
            <a:ext cx="7749480"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39941" name="Rectangle 4"/>
          <p:cNvSpPr>
            <a:spLocks noGrp="1" noChangeArrowheads="1"/>
          </p:cNvSpPr>
          <p:nvPr>
            <p:ph type="body" idx="1"/>
          </p:nvPr>
        </p:nvSpPr>
        <p:spPr>
          <a:xfrm>
            <a:off x="611188" y="1196975"/>
            <a:ext cx="7632700" cy="1079500"/>
          </a:xfrm>
        </p:spPr>
        <p:txBody>
          <a:bodyPr/>
          <a:lstStyle/>
          <a:p>
            <a:pPr eaLnBrk="1" hangingPunct="1"/>
            <a:r>
              <a:rPr lang="zh-CN" altLang="en-US" dirty="0" smtClean="0">
                <a:solidFill>
                  <a:srgbClr val="0000CC"/>
                </a:solidFill>
                <a:latin typeface="Arial" panose="020B0604020202020204" pitchFamily="34" charset="0"/>
              </a:rPr>
              <a:t>（</a:t>
            </a:r>
            <a:r>
              <a:rPr lang="en-US" altLang="zh-CN" dirty="0" smtClean="0">
                <a:solidFill>
                  <a:srgbClr val="0000CC"/>
                </a:solidFill>
                <a:latin typeface="Arial" panose="020B0604020202020204" pitchFamily="34" charset="0"/>
              </a:rPr>
              <a:t>3</a:t>
            </a:r>
            <a:r>
              <a:rPr lang="zh-CN" altLang="en-US" dirty="0" smtClean="0">
                <a:solidFill>
                  <a:srgbClr val="0000CC"/>
                </a:solidFill>
                <a:latin typeface="Arial" panose="020B0604020202020204" pitchFamily="34" charset="0"/>
              </a:rPr>
              <a:t>）分析每条指令的执行过程，写出发送的微操作控制信号序列</a:t>
            </a:r>
          </a:p>
        </p:txBody>
      </p:sp>
      <p:graphicFrame>
        <p:nvGraphicFramePr>
          <p:cNvPr id="562214" name="Group 38"/>
          <p:cNvGraphicFramePr>
            <a:graphicFrameLocks noGrp="1"/>
          </p:cNvGraphicFramePr>
          <p:nvPr>
            <p:extLst>
              <p:ext uri="{D42A27DB-BD31-4B8C-83A1-F6EECF244321}">
                <p14:modId xmlns:p14="http://schemas.microsoft.com/office/powerpoint/2010/main" val="2803459238"/>
              </p:ext>
            </p:extLst>
          </p:nvPr>
        </p:nvGraphicFramePr>
        <p:xfrm>
          <a:off x="395288" y="2276475"/>
          <a:ext cx="8424862" cy="3676651"/>
        </p:xfrm>
        <a:graphic>
          <a:graphicData uri="http://schemas.openxmlformats.org/drawingml/2006/table">
            <a:tbl>
              <a:tblPr/>
              <a:tblGrid>
                <a:gridCol w="1295400"/>
                <a:gridCol w="2881312"/>
                <a:gridCol w="4248150"/>
              </a:tblGrid>
              <a:tr h="431815">
                <a:tc gridSpan="3">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rgbClr val="FFFF66"/>
                          </a:solidFill>
                          <a:effectLst/>
                          <a:latin typeface="Arial" charset="0"/>
                          <a:ea typeface="黑体" pitchFamily="2" charset="-122"/>
                        </a:rPr>
                        <a:t>2</a:t>
                      </a:r>
                      <a:r>
                        <a:rPr kumimoji="0" lang="zh-CN" altLang="en-US" sz="2000" b="1" i="0" u="none" strike="noStrike" cap="none" normalizeH="0" baseline="0" dirty="0" smtClean="0">
                          <a:ln>
                            <a:noFill/>
                          </a:ln>
                          <a:solidFill>
                            <a:srgbClr val="FFFF66"/>
                          </a:solidFill>
                          <a:effectLst/>
                          <a:latin typeface="Arial" charset="0"/>
                          <a:ea typeface="黑体" pitchFamily="2" charset="-122"/>
                        </a:rPr>
                        <a:t>）</a:t>
                      </a:r>
                      <a:r>
                        <a:rPr kumimoji="0" lang="en-US" altLang="zh-CN" sz="2000" b="1" i="0" u="none" strike="noStrike" cap="none" normalizeH="0" baseline="0" dirty="0" smtClean="0">
                          <a:ln>
                            <a:noFill/>
                          </a:ln>
                          <a:solidFill>
                            <a:srgbClr val="FFFF66"/>
                          </a:solidFill>
                          <a:effectLst/>
                          <a:latin typeface="Arial" charset="0"/>
                          <a:ea typeface="黑体" pitchFamily="2" charset="-122"/>
                        </a:rPr>
                        <a:t>I</a:t>
                      </a:r>
                      <a:r>
                        <a:rPr kumimoji="0" lang="zh-CN" altLang="en-US" sz="2000" b="1" i="0" u="none" strike="noStrike" cap="none" normalizeH="0" baseline="0" dirty="0" smtClean="0">
                          <a:ln>
                            <a:noFill/>
                          </a:ln>
                          <a:solidFill>
                            <a:srgbClr val="FFFF66"/>
                          </a:solidFill>
                          <a:effectLst/>
                          <a:latin typeface="Arial" charset="0"/>
                          <a:ea typeface="黑体" pitchFamily="2" charset="-122"/>
                        </a:rPr>
                        <a:t>型访存指令：</a:t>
                      </a:r>
                      <a:r>
                        <a:rPr kumimoji="0" lang="en-US" altLang="zh-CN" sz="2000" b="1" i="0" u="none" strike="noStrike" cap="none" normalizeH="0" baseline="0" dirty="0" err="1" smtClean="0">
                          <a:ln>
                            <a:noFill/>
                          </a:ln>
                          <a:solidFill>
                            <a:srgbClr val="FFFF66"/>
                          </a:solidFill>
                          <a:effectLst/>
                          <a:latin typeface="Arial" charset="0"/>
                          <a:ea typeface="黑体" pitchFamily="2" charset="-122"/>
                        </a:rPr>
                        <a:t>sw</a:t>
                      </a:r>
                      <a:endParaRPr kumimoji="0" lang="en-US" altLang="zh-CN" sz="2000" b="1" i="0" u="none" strike="noStrike" cap="none" normalizeH="0" baseline="0" dirty="0" smtClean="0">
                        <a:ln>
                          <a:noFill/>
                        </a:ln>
                        <a:solidFill>
                          <a:srgbClr val="FFFF66"/>
                        </a:solidFill>
                        <a:effectLst/>
                        <a:latin typeface="Arial" charset="0"/>
                        <a:ea typeface="黑体" pitchFamily="2" charset="-122"/>
                      </a:endParaRPr>
                    </a:p>
                  </a:txBody>
                  <a:tcPr marL="90000" marR="90000" marT="46802" marB="46802"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hMerge="1">
                  <a:txBody>
                    <a:bodyPr/>
                    <a:lstStyle/>
                    <a:p>
                      <a:endParaRPr lang="zh-CN" altLang="en-US"/>
                    </a:p>
                  </a:txBody>
                  <a:tcPr/>
                </a:tc>
                <a:tc hMerge="1">
                  <a:txBody>
                    <a:bodyPr/>
                    <a:lstStyle/>
                    <a:p>
                      <a:endParaRPr lang="zh-CN" altLang="en-US"/>
                    </a:p>
                  </a:txBody>
                  <a:tcPr/>
                </a:tc>
              </a:tr>
              <a:tr h="431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时钟周期</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操作</a:t>
                      </a:r>
                    </a:p>
                  </a:txBody>
                  <a:tcPr marL="90000" marR="90000"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发送控制信号</a:t>
                      </a:r>
                    </a:p>
                  </a:txBody>
                  <a:tcPr marL="90000" marR="90000" marT="46802" marB="4680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100803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M0</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Mem[PC]→IR,</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PC+4→PC</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I_D_s=0,Mem_read,IR_write;</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ALU_A_s=0, ALU_B_s=00, PC_s=00, PC_write;</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23893">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M1</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Reg[rs]→A,Reg[rt]→B</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无</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0322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M2</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A +  offset →F</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ALU_A_s=1, ALU_B_s=10, imm_s=1,ALU_OP=100;</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7787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M3</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B → Mem[F]</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I_D_s=1,Mem_write;</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Tree>
    <p:extLst>
      <p:ext uri="{BB962C8B-B14F-4D97-AF65-F5344CB8AC3E}">
        <p14:creationId xmlns:p14="http://schemas.microsoft.com/office/powerpoint/2010/main" val="2646748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62214"/>
                                        </p:tgtEl>
                                        <p:attrNameLst>
                                          <p:attrName>style.visibility</p:attrName>
                                        </p:attrNameLst>
                                      </p:cBhvr>
                                      <p:to>
                                        <p:strVal val="visible"/>
                                      </p:to>
                                    </p:set>
                                    <p:anim to="" calcmode="lin" valueType="num">
                                      <p:cBhvr>
                                        <p:cTn id="7" dur="1" fill="hold"/>
                                        <p:tgtEl>
                                          <p:spTgt spid="56221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D368DC56-6924-4D36-91BA-E9C02CA0581F}"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64</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40963"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400" b="0">
              <a:solidFill>
                <a:srgbClr val="003366"/>
              </a:solidFill>
              <a:latin typeface="Arial" panose="020B0604020202020204" pitchFamily="34" charset="0"/>
            </a:endParaRPr>
          </a:p>
        </p:txBody>
      </p:sp>
      <p:sp>
        <p:nvSpPr>
          <p:cNvPr id="40964" name="Rectangle 3"/>
          <p:cNvSpPr>
            <a:spLocks noGrp="1" noChangeArrowheads="1"/>
          </p:cNvSpPr>
          <p:nvPr>
            <p:ph type="title"/>
          </p:nvPr>
        </p:nvSpPr>
        <p:spPr>
          <a:xfrm>
            <a:off x="1143000" y="381000"/>
            <a:ext cx="7317432"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40965" name="Rectangle 4"/>
          <p:cNvSpPr>
            <a:spLocks noGrp="1" noChangeArrowheads="1"/>
          </p:cNvSpPr>
          <p:nvPr>
            <p:ph type="body" idx="1"/>
          </p:nvPr>
        </p:nvSpPr>
        <p:spPr>
          <a:xfrm>
            <a:off x="611188" y="1196975"/>
            <a:ext cx="7632700" cy="1079500"/>
          </a:xfrm>
        </p:spPr>
        <p:txBody>
          <a:bodyPr/>
          <a:lstStyle/>
          <a:p>
            <a:pPr eaLnBrk="1" hangingPunct="1"/>
            <a:r>
              <a:rPr lang="zh-CN" altLang="en-US" dirty="0" smtClean="0">
                <a:solidFill>
                  <a:srgbClr val="0000CC"/>
                </a:solidFill>
                <a:latin typeface="Arial" panose="020B0604020202020204" pitchFamily="34" charset="0"/>
              </a:rPr>
              <a:t>（</a:t>
            </a:r>
            <a:r>
              <a:rPr lang="en-US" altLang="zh-CN" dirty="0" smtClean="0">
                <a:solidFill>
                  <a:srgbClr val="0000CC"/>
                </a:solidFill>
                <a:latin typeface="Arial" panose="020B0604020202020204" pitchFamily="34" charset="0"/>
              </a:rPr>
              <a:t>3</a:t>
            </a:r>
            <a:r>
              <a:rPr lang="zh-CN" altLang="en-US" dirty="0" smtClean="0">
                <a:solidFill>
                  <a:srgbClr val="0000CC"/>
                </a:solidFill>
                <a:latin typeface="Arial" panose="020B0604020202020204" pitchFamily="34" charset="0"/>
              </a:rPr>
              <a:t>）分析每条指令的执行过程，写出发送的微操作控制信号序列</a:t>
            </a:r>
          </a:p>
        </p:txBody>
      </p:sp>
      <p:graphicFrame>
        <p:nvGraphicFramePr>
          <p:cNvPr id="563274" name="Group 74"/>
          <p:cNvGraphicFramePr>
            <a:graphicFrameLocks noGrp="1"/>
          </p:cNvGraphicFramePr>
          <p:nvPr>
            <p:extLst>
              <p:ext uri="{D42A27DB-BD31-4B8C-83A1-F6EECF244321}">
                <p14:modId xmlns:p14="http://schemas.microsoft.com/office/powerpoint/2010/main" val="2066153126"/>
              </p:ext>
            </p:extLst>
          </p:nvPr>
        </p:nvGraphicFramePr>
        <p:xfrm>
          <a:off x="395288" y="2276475"/>
          <a:ext cx="8424862" cy="3705225"/>
        </p:xfrm>
        <a:graphic>
          <a:graphicData uri="http://schemas.openxmlformats.org/drawingml/2006/table">
            <a:tbl>
              <a:tblPr/>
              <a:tblGrid>
                <a:gridCol w="1295400"/>
                <a:gridCol w="2881312"/>
                <a:gridCol w="4248150"/>
              </a:tblGrid>
              <a:tr h="431859">
                <a:tc gridSpan="3">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rgbClr val="FFFF66"/>
                          </a:solidFill>
                          <a:effectLst/>
                          <a:latin typeface="Arial" charset="0"/>
                          <a:ea typeface="黑体" pitchFamily="2" charset="-122"/>
                        </a:rPr>
                        <a:t>3</a:t>
                      </a:r>
                      <a:r>
                        <a:rPr kumimoji="0" lang="zh-CN" altLang="en-US" sz="2000" b="1" i="0" u="none" strike="noStrike" cap="none" normalizeH="0" baseline="0" dirty="0" smtClean="0">
                          <a:ln>
                            <a:noFill/>
                          </a:ln>
                          <a:solidFill>
                            <a:srgbClr val="FFFF66"/>
                          </a:solidFill>
                          <a:effectLst/>
                          <a:latin typeface="Arial" charset="0"/>
                          <a:ea typeface="黑体" pitchFamily="2" charset="-122"/>
                        </a:rPr>
                        <a:t>）</a:t>
                      </a:r>
                      <a:r>
                        <a:rPr kumimoji="0" lang="en-US" altLang="zh-CN" sz="2000" b="1" i="0" u="none" strike="noStrike" cap="none" normalizeH="0" baseline="0" dirty="0" smtClean="0">
                          <a:ln>
                            <a:noFill/>
                          </a:ln>
                          <a:solidFill>
                            <a:srgbClr val="FFFF66"/>
                          </a:solidFill>
                          <a:effectLst/>
                          <a:latin typeface="Arial" charset="0"/>
                          <a:ea typeface="黑体" pitchFamily="2" charset="-122"/>
                        </a:rPr>
                        <a:t>I</a:t>
                      </a:r>
                      <a:r>
                        <a:rPr kumimoji="0" lang="zh-CN" altLang="en-US" sz="2000" b="1" i="0" u="none" strike="noStrike" cap="none" normalizeH="0" baseline="0" dirty="0" smtClean="0">
                          <a:ln>
                            <a:noFill/>
                          </a:ln>
                          <a:solidFill>
                            <a:srgbClr val="FFFF66"/>
                          </a:solidFill>
                          <a:effectLst/>
                          <a:latin typeface="Arial" charset="0"/>
                          <a:ea typeface="黑体" pitchFamily="2" charset="-122"/>
                        </a:rPr>
                        <a:t>型分支指令：</a:t>
                      </a:r>
                      <a:r>
                        <a:rPr kumimoji="0" lang="en-US" altLang="zh-CN" sz="2000" b="1" i="0" u="none" strike="noStrike" cap="none" normalizeH="0" baseline="0" dirty="0" err="1" smtClean="0">
                          <a:ln>
                            <a:noFill/>
                          </a:ln>
                          <a:solidFill>
                            <a:srgbClr val="FFFF66"/>
                          </a:solidFill>
                          <a:effectLst/>
                          <a:latin typeface="Arial" charset="0"/>
                          <a:ea typeface="黑体" pitchFamily="2" charset="-122"/>
                        </a:rPr>
                        <a:t>beq</a:t>
                      </a:r>
                      <a:endParaRPr kumimoji="0" lang="en-US" altLang="zh-CN" sz="2000" b="1" i="0" u="none" strike="noStrike" cap="none" normalizeH="0" baseline="0" dirty="0" smtClean="0">
                        <a:ln>
                          <a:noFill/>
                        </a:ln>
                        <a:solidFill>
                          <a:srgbClr val="FFFF66"/>
                        </a:solidFill>
                        <a:effectLst/>
                        <a:latin typeface="Arial" charset="0"/>
                        <a:ea typeface="黑体" pitchFamily="2" charset="-122"/>
                      </a:endParaRPr>
                    </a:p>
                  </a:txBody>
                  <a:tcPr marL="90000" marR="90000" marT="46806" marB="46806"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hMerge="1">
                  <a:txBody>
                    <a:bodyPr/>
                    <a:lstStyle/>
                    <a:p>
                      <a:endParaRPr lang="zh-CN" altLang="en-US"/>
                    </a:p>
                  </a:txBody>
                  <a:tcPr/>
                </a:tc>
                <a:tc hMerge="1">
                  <a:txBody>
                    <a:bodyPr/>
                    <a:lstStyle/>
                    <a:p>
                      <a:endParaRPr lang="zh-CN" altLang="en-US"/>
                    </a:p>
                  </a:txBody>
                  <a:tcPr/>
                </a:tc>
              </a:tr>
              <a:tr h="431859">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时钟周期</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操作</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发送控制信号</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1008137">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M0</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Mem[PC]→IR,</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PC+4→PC</a:t>
                      </a:r>
                    </a:p>
                  </a:txBody>
                  <a:tcPr marL="90000" marR="90000" marT="46806" marB="468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I_D_s=0,Mem_read,IR_write;</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ALU_A_s=0, ALU_B_s=00, ALU_OP=100,PC_s=00, PC_write</a:t>
                      </a:r>
                      <a:r>
                        <a:rPr kumimoji="0" lang="en-US" altLang="zh-CN" sz="2000" b="1" i="0" u="none" strike="noStrike" cap="none" normalizeH="0" baseline="0" smtClean="0">
                          <a:ln>
                            <a:noFill/>
                          </a:ln>
                          <a:solidFill>
                            <a:schemeClr val="tx1"/>
                          </a:solidFill>
                          <a:effectLst/>
                          <a:latin typeface="Arial" charset="0"/>
                          <a:ea typeface="黑体" pitchFamily="2" charset="-122"/>
                        </a:rPr>
                        <a:t>;</a:t>
                      </a:r>
                    </a:p>
                  </a:txBody>
                  <a:tcPr marL="90000" marR="90000" marT="46806" marB="468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0329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M1</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Reg[rs]→A,Reg[rt]→B</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PC+offset*4→F</a:t>
                      </a:r>
                    </a:p>
                  </a:txBody>
                  <a:tcPr marL="90000" marR="90000" marT="46806" marB="468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ALU_A_s=0, ALU_B_s=11, ALU_OP=100,imm_s=1;</a:t>
                      </a:r>
                    </a:p>
                  </a:txBody>
                  <a:tcPr marL="90000" marR="90000" marT="46806" marB="468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3007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M2</a:t>
                      </a:r>
                      <a:endParaRPr kumimoji="0" lang="en-US" altLang="zh-CN" sz="2000" b="1" i="0" u="none" strike="noStrike" cap="none" normalizeH="0" baseline="0" smtClean="0">
                        <a:ln>
                          <a:noFill/>
                        </a:ln>
                        <a:solidFill>
                          <a:srgbClr val="0000FF"/>
                        </a:solidFill>
                        <a:effectLst/>
                        <a:latin typeface="Arial" charset="0"/>
                        <a:ea typeface="黑体" pitchFamily="2" charset="-122"/>
                      </a:endParaRP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A - B </a:t>
                      </a:r>
                      <a:r>
                        <a:rPr kumimoji="0" lang="zh-CN" altLang="en-US" sz="2000" b="1" i="0" u="none" strike="noStrike" cap="none" normalizeH="0" baseline="0" smtClean="0">
                          <a:ln>
                            <a:noFill/>
                          </a:ln>
                          <a:solidFill>
                            <a:srgbClr val="0000FF"/>
                          </a:solidFill>
                          <a:effectLst/>
                          <a:latin typeface="Arial" charset="0"/>
                          <a:ea typeface="黑体" pitchFamily="2" charset="-122"/>
                        </a:rPr>
                        <a:t>，产生</a:t>
                      </a:r>
                      <a:r>
                        <a:rPr kumimoji="0" lang="en-US" altLang="zh-CN" sz="2000" b="1" i="0" u="none" strike="noStrike" cap="none" normalizeH="0" baseline="0" smtClean="0">
                          <a:ln>
                            <a:noFill/>
                          </a:ln>
                          <a:solidFill>
                            <a:srgbClr val="0000FF"/>
                          </a:solidFill>
                          <a:effectLst/>
                          <a:latin typeface="Arial" charset="0"/>
                          <a:ea typeface="黑体" pitchFamily="2" charset="-122"/>
                        </a:rPr>
                        <a:t>zero</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zero=1</a:t>
                      </a:r>
                      <a:r>
                        <a:rPr kumimoji="0" lang="zh-CN" altLang="en-US" sz="2000" b="1" i="0" u="none" strike="noStrike" cap="none" normalizeH="0" baseline="0" smtClean="0">
                          <a:ln>
                            <a:noFill/>
                          </a:ln>
                          <a:solidFill>
                            <a:srgbClr val="FF00FF"/>
                          </a:solidFill>
                          <a:effectLst/>
                          <a:latin typeface="Arial" charset="0"/>
                          <a:ea typeface="黑体" pitchFamily="2" charset="-122"/>
                        </a:rPr>
                        <a:t>，则</a:t>
                      </a:r>
                      <a:r>
                        <a:rPr kumimoji="0" lang="en-US" altLang="zh-CN" sz="2000" b="1" i="0" u="none" strike="noStrike" cap="none" normalizeH="0" baseline="0" smtClean="0">
                          <a:ln>
                            <a:noFill/>
                          </a:ln>
                          <a:solidFill>
                            <a:srgbClr val="FF00FF"/>
                          </a:solidFill>
                          <a:effectLst/>
                          <a:latin typeface="Arial" charset="0"/>
                          <a:ea typeface="黑体" pitchFamily="2" charset="-122"/>
                        </a:rPr>
                        <a:t>F→PC</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zero=0</a:t>
                      </a:r>
                      <a:r>
                        <a:rPr kumimoji="0" lang="zh-CN" altLang="en-US" sz="2000" b="1" i="0" u="none" strike="noStrike" cap="none" normalizeH="0" baseline="0" smtClean="0">
                          <a:ln>
                            <a:noFill/>
                          </a:ln>
                          <a:solidFill>
                            <a:schemeClr val="tx1"/>
                          </a:solidFill>
                          <a:effectLst/>
                          <a:latin typeface="Arial" charset="0"/>
                          <a:ea typeface="黑体" pitchFamily="2" charset="-122"/>
                        </a:rPr>
                        <a:t>，空操作</a:t>
                      </a:r>
                    </a:p>
                  </a:txBody>
                  <a:tcPr marL="90000" marR="90000" marT="46806" marB="468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ALU_A_s=1, ALU_B_s=01, ALU_OP=101;</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zero=1:PC_s=01,PC_write</a:t>
                      </a:r>
                    </a:p>
                  </a:txBody>
                  <a:tcPr marL="90000" marR="90000" marT="46806" marB="468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Tree>
    <p:extLst>
      <p:ext uri="{BB962C8B-B14F-4D97-AF65-F5344CB8AC3E}">
        <p14:creationId xmlns:p14="http://schemas.microsoft.com/office/powerpoint/2010/main" val="2335448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63274"/>
                                        </p:tgtEl>
                                        <p:attrNameLst>
                                          <p:attrName>style.visibility</p:attrName>
                                        </p:attrNameLst>
                                      </p:cBhvr>
                                      <p:to>
                                        <p:strVal val="visible"/>
                                      </p:to>
                                    </p:set>
                                    <p:anim to="" calcmode="lin" valueType="num">
                                      <p:cBhvr>
                                        <p:cTn id="7" dur="1" fill="hold"/>
                                        <p:tgtEl>
                                          <p:spTgt spid="56327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F275D4B9-BC52-473B-A0FF-B15B1D454D00}"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65</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41987"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400" b="0">
              <a:solidFill>
                <a:srgbClr val="003366"/>
              </a:solidFill>
              <a:latin typeface="Arial" panose="020B0604020202020204" pitchFamily="34" charset="0"/>
            </a:endParaRPr>
          </a:p>
        </p:txBody>
      </p:sp>
      <p:sp>
        <p:nvSpPr>
          <p:cNvPr id="41988" name="Rectangle 3"/>
          <p:cNvSpPr>
            <a:spLocks noGrp="1" noChangeArrowheads="1"/>
          </p:cNvSpPr>
          <p:nvPr>
            <p:ph type="title"/>
          </p:nvPr>
        </p:nvSpPr>
        <p:spPr>
          <a:xfrm>
            <a:off x="1143000" y="381000"/>
            <a:ext cx="7389440"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41989" name="Rectangle 4"/>
          <p:cNvSpPr>
            <a:spLocks noGrp="1" noChangeArrowheads="1"/>
          </p:cNvSpPr>
          <p:nvPr>
            <p:ph type="body" idx="1"/>
          </p:nvPr>
        </p:nvSpPr>
        <p:spPr>
          <a:xfrm>
            <a:off x="611188" y="1196975"/>
            <a:ext cx="7632700" cy="1079500"/>
          </a:xfrm>
        </p:spPr>
        <p:txBody>
          <a:bodyPr/>
          <a:lstStyle/>
          <a:p>
            <a:pPr eaLnBrk="1" hangingPunct="1"/>
            <a:r>
              <a:rPr lang="zh-CN" altLang="en-US" dirty="0" smtClean="0">
                <a:solidFill>
                  <a:srgbClr val="0000CC"/>
                </a:solidFill>
                <a:latin typeface="Arial" panose="020B0604020202020204" pitchFamily="34" charset="0"/>
              </a:rPr>
              <a:t>（</a:t>
            </a:r>
            <a:r>
              <a:rPr lang="en-US" altLang="zh-CN" dirty="0" smtClean="0">
                <a:solidFill>
                  <a:srgbClr val="0000CC"/>
                </a:solidFill>
                <a:latin typeface="Arial" panose="020B0604020202020204" pitchFamily="34" charset="0"/>
              </a:rPr>
              <a:t>3</a:t>
            </a:r>
            <a:r>
              <a:rPr lang="zh-CN" altLang="en-US" dirty="0" smtClean="0">
                <a:solidFill>
                  <a:srgbClr val="0000CC"/>
                </a:solidFill>
                <a:latin typeface="Arial" panose="020B0604020202020204" pitchFamily="34" charset="0"/>
              </a:rPr>
              <a:t>）分析每条指令的执行过程，写出发送的微操作控制信号序列</a:t>
            </a:r>
          </a:p>
        </p:txBody>
      </p:sp>
      <p:graphicFrame>
        <p:nvGraphicFramePr>
          <p:cNvPr id="564256" name="Group 32"/>
          <p:cNvGraphicFramePr>
            <a:graphicFrameLocks noGrp="1"/>
          </p:cNvGraphicFramePr>
          <p:nvPr>
            <p:extLst>
              <p:ext uri="{D42A27DB-BD31-4B8C-83A1-F6EECF244321}">
                <p14:modId xmlns:p14="http://schemas.microsoft.com/office/powerpoint/2010/main" val="4182161078"/>
              </p:ext>
            </p:extLst>
          </p:nvPr>
        </p:nvGraphicFramePr>
        <p:xfrm>
          <a:off x="395288" y="2276475"/>
          <a:ext cx="8424862" cy="2574925"/>
        </p:xfrm>
        <a:graphic>
          <a:graphicData uri="http://schemas.openxmlformats.org/drawingml/2006/table">
            <a:tbl>
              <a:tblPr/>
              <a:tblGrid>
                <a:gridCol w="1296987"/>
                <a:gridCol w="2879725"/>
                <a:gridCol w="4248150"/>
              </a:tblGrid>
              <a:tr h="431821">
                <a:tc gridSpan="3">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rgbClr val="FFFF66"/>
                          </a:solidFill>
                          <a:effectLst/>
                          <a:latin typeface="Arial" charset="0"/>
                          <a:ea typeface="黑体" pitchFamily="2" charset="-122"/>
                        </a:rPr>
                        <a:t>4</a:t>
                      </a:r>
                      <a:r>
                        <a:rPr kumimoji="0" lang="zh-CN" altLang="en-US" sz="2000" b="1" i="0" u="none" strike="noStrike" cap="none" normalizeH="0" baseline="0" dirty="0" smtClean="0">
                          <a:ln>
                            <a:noFill/>
                          </a:ln>
                          <a:solidFill>
                            <a:srgbClr val="FFFF66"/>
                          </a:solidFill>
                          <a:effectLst/>
                          <a:latin typeface="Arial" charset="0"/>
                          <a:ea typeface="黑体" pitchFamily="2" charset="-122"/>
                        </a:rPr>
                        <a:t>）</a:t>
                      </a:r>
                      <a:r>
                        <a:rPr kumimoji="0" lang="en-US" altLang="zh-CN" sz="2000" b="1" i="0" u="none" strike="noStrike" cap="none" normalizeH="0" baseline="0" dirty="0" smtClean="0">
                          <a:ln>
                            <a:noFill/>
                          </a:ln>
                          <a:solidFill>
                            <a:srgbClr val="FFFF66"/>
                          </a:solidFill>
                          <a:effectLst/>
                          <a:latin typeface="Arial" charset="0"/>
                          <a:ea typeface="黑体" pitchFamily="2" charset="-122"/>
                        </a:rPr>
                        <a:t>J</a:t>
                      </a:r>
                      <a:r>
                        <a:rPr kumimoji="0" lang="zh-CN" altLang="en-US" sz="2000" b="1" i="0" u="none" strike="noStrike" cap="none" normalizeH="0" baseline="0" dirty="0" smtClean="0">
                          <a:ln>
                            <a:noFill/>
                          </a:ln>
                          <a:solidFill>
                            <a:srgbClr val="FFFF66"/>
                          </a:solidFill>
                          <a:effectLst/>
                          <a:latin typeface="Arial" charset="0"/>
                          <a:ea typeface="黑体" pitchFamily="2" charset="-122"/>
                        </a:rPr>
                        <a:t>型跳转指令：</a:t>
                      </a:r>
                      <a:r>
                        <a:rPr kumimoji="0" lang="en-US" altLang="zh-CN" sz="2000" b="1" i="0" u="none" strike="noStrike" cap="none" normalizeH="0" baseline="0" dirty="0" smtClean="0">
                          <a:ln>
                            <a:noFill/>
                          </a:ln>
                          <a:solidFill>
                            <a:srgbClr val="FFFF66"/>
                          </a:solidFill>
                          <a:effectLst/>
                          <a:latin typeface="Arial" charset="0"/>
                          <a:ea typeface="黑体" pitchFamily="2" charset="-122"/>
                        </a:rPr>
                        <a:t>J</a:t>
                      </a:r>
                    </a:p>
                  </a:txBody>
                  <a:tcPr marL="90000" marR="90000" marT="46802" marB="46802"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hMerge="1">
                  <a:txBody>
                    <a:bodyPr/>
                    <a:lstStyle/>
                    <a:p>
                      <a:endParaRPr lang="zh-CN" altLang="en-US"/>
                    </a:p>
                  </a:txBody>
                  <a:tcPr/>
                </a:tc>
                <a:tc hMerge="1">
                  <a:txBody>
                    <a:bodyPr/>
                    <a:lstStyle/>
                    <a:p>
                      <a:endParaRPr lang="zh-CN" altLang="en-US"/>
                    </a:p>
                  </a:txBody>
                  <a:tcPr/>
                </a:tc>
              </a:tr>
              <a:tr h="431821">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时钟周期</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操作</a:t>
                      </a:r>
                    </a:p>
                  </a:txBody>
                  <a:tcPr marL="90000" marR="90000"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发送控制信号</a:t>
                      </a:r>
                    </a:p>
                  </a:txBody>
                  <a:tcPr marL="90000" marR="90000" marT="46802" marB="4680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1008049">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M0</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Mem[PC]→IR,</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PC+4→PC</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I_D_s=0,Mem_read,IR_write;</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ALU_A_s=0, ALU_B_s=00, ALU_OP=100,PC_s=00, PC_write</a:t>
                      </a:r>
                      <a:r>
                        <a:rPr kumimoji="0" lang="en-US" altLang="zh-CN" sz="2000" b="1" i="0" u="none" strike="noStrike" cap="none" normalizeH="0" baseline="0" smtClean="0">
                          <a:ln>
                            <a:noFill/>
                          </a:ln>
                          <a:solidFill>
                            <a:schemeClr val="tx1"/>
                          </a:solidFill>
                          <a:effectLst/>
                          <a:latin typeface="Arial" charset="0"/>
                          <a:ea typeface="黑体" pitchFamily="2" charset="-122"/>
                        </a:rPr>
                        <a:t>;</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0323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M1</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{PC[31:28],address, 2‘b00}→PC</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PC_s=10,PC_write</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Tree>
    <p:extLst>
      <p:ext uri="{BB962C8B-B14F-4D97-AF65-F5344CB8AC3E}">
        <p14:creationId xmlns:p14="http://schemas.microsoft.com/office/powerpoint/2010/main" val="3943015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64256"/>
                                        </p:tgtEl>
                                        <p:attrNameLst>
                                          <p:attrName>style.visibility</p:attrName>
                                        </p:attrNameLst>
                                      </p:cBhvr>
                                      <p:to>
                                        <p:strVal val="visible"/>
                                      </p:to>
                                    </p:set>
                                    <p:anim to="" calcmode="lin" valueType="num">
                                      <p:cBhvr>
                                        <p:cTn id="7" dur="1" fill="hold"/>
                                        <p:tgtEl>
                                          <p:spTgt spid="56425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E2BF3DAA-0E3C-4FC7-ADF4-6344310E3670}"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66</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43011"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400" b="0">
              <a:solidFill>
                <a:srgbClr val="003366"/>
              </a:solidFill>
              <a:latin typeface="Arial" panose="020B0604020202020204" pitchFamily="34" charset="0"/>
            </a:endParaRPr>
          </a:p>
        </p:txBody>
      </p:sp>
      <p:sp>
        <p:nvSpPr>
          <p:cNvPr id="43012" name="Rectangle 3"/>
          <p:cNvSpPr>
            <a:spLocks noGrp="1" noChangeArrowheads="1"/>
          </p:cNvSpPr>
          <p:nvPr>
            <p:ph type="title"/>
          </p:nvPr>
        </p:nvSpPr>
        <p:spPr>
          <a:xfrm>
            <a:off x="1143000" y="381000"/>
            <a:ext cx="7600950"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43013" name="Rectangle 4"/>
          <p:cNvSpPr>
            <a:spLocks noGrp="1" noChangeArrowheads="1"/>
          </p:cNvSpPr>
          <p:nvPr>
            <p:ph type="body" idx="1"/>
          </p:nvPr>
        </p:nvSpPr>
        <p:spPr>
          <a:xfrm>
            <a:off x="611188" y="1196975"/>
            <a:ext cx="7632700" cy="4824413"/>
          </a:xfrm>
        </p:spPr>
        <p:txBody>
          <a:bodyPr/>
          <a:lstStyle/>
          <a:p>
            <a:pPr eaLnBrk="1" hangingPunct="1"/>
            <a:r>
              <a:rPr lang="zh-CN" altLang="en-US" dirty="0" smtClean="0">
                <a:solidFill>
                  <a:srgbClr val="0000CC"/>
                </a:solidFill>
                <a:latin typeface="Arial" panose="020B0604020202020204" pitchFamily="34" charset="0"/>
              </a:rPr>
              <a:t>（</a:t>
            </a:r>
            <a:r>
              <a:rPr lang="en-US" altLang="zh-CN" dirty="0" smtClean="0">
                <a:solidFill>
                  <a:srgbClr val="0000CC"/>
                </a:solidFill>
                <a:latin typeface="Arial" panose="020B0604020202020204" pitchFamily="34" charset="0"/>
              </a:rPr>
              <a:t>4</a:t>
            </a:r>
            <a:r>
              <a:rPr lang="zh-CN" altLang="en-US" dirty="0" smtClean="0">
                <a:solidFill>
                  <a:srgbClr val="0000CC"/>
                </a:solidFill>
                <a:latin typeface="Arial" panose="020B0604020202020204" pitchFamily="34" charset="0"/>
              </a:rPr>
              <a:t>）综合每个微操作控制信号的逻辑函数</a:t>
            </a:r>
          </a:p>
          <a:p>
            <a:pPr eaLnBrk="1" hangingPunct="1"/>
            <a:r>
              <a:rPr lang="zh-CN" altLang="en-US" dirty="0" smtClean="0">
                <a:solidFill>
                  <a:srgbClr val="0000CC"/>
                </a:solidFill>
                <a:latin typeface="Arial" panose="020B0604020202020204" pitchFamily="34" charset="0"/>
              </a:rPr>
              <a:t>输入变量：</a:t>
            </a:r>
          </a:p>
          <a:p>
            <a:pPr lvl="1" eaLnBrk="1" hangingPunct="1"/>
            <a:r>
              <a:rPr lang="zh-CN" altLang="en-US" b="1" dirty="0" smtClean="0">
                <a:solidFill>
                  <a:srgbClr val="339933"/>
                </a:solidFill>
                <a:latin typeface="Arial" panose="020B0604020202020204" pitchFamily="34" charset="0"/>
              </a:rPr>
              <a:t>指令操作码：</a:t>
            </a:r>
            <a:r>
              <a:rPr lang="en-US" altLang="zh-CN" b="1" dirty="0" smtClean="0">
                <a:solidFill>
                  <a:srgbClr val="339933"/>
                </a:solidFill>
                <a:latin typeface="Arial" panose="020B0604020202020204" pitchFamily="34" charset="0"/>
              </a:rPr>
              <a:t>OP</a:t>
            </a:r>
            <a:r>
              <a:rPr lang="zh-CN" altLang="en-US" b="1" dirty="0" smtClean="0">
                <a:solidFill>
                  <a:srgbClr val="339933"/>
                </a:solidFill>
                <a:latin typeface="Arial" panose="020B0604020202020204" pitchFamily="34" charset="0"/>
              </a:rPr>
              <a:t>（</a:t>
            </a:r>
            <a:r>
              <a:rPr lang="en-US" altLang="zh-CN" b="1" dirty="0" smtClean="0">
                <a:solidFill>
                  <a:srgbClr val="339933"/>
                </a:solidFill>
                <a:latin typeface="Arial" panose="020B0604020202020204" pitchFamily="34" charset="0"/>
              </a:rPr>
              <a:t>IR[31:26]</a:t>
            </a:r>
            <a:r>
              <a:rPr lang="zh-CN" altLang="en-US" b="1" dirty="0" smtClean="0">
                <a:solidFill>
                  <a:srgbClr val="339933"/>
                </a:solidFill>
                <a:latin typeface="Arial" panose="020B0604020202020204" pitchFamily="34" charset="0"/>
              </a:rPr>
              <a:t>）</a:t>
            </a:r>
          </a:p>
          <a:p>
            <a:pPr lvl="1" eaLnBrk="1" hangingPunct="1"/>
            <a:r>
              <a:rPr lang="zh-CN" altLang="en-US" b="1" dirty="0" smtClean="0">
                <a:solidFill>
                  <a:srgbClr val="339933"/>
                </a:solidFill>
                <a:latin typeface="Arial" panose="020B0604020202020204" pitchFamily="34" charset="0"/>
              </a:rPr>
              <a:t>功能码：</a:t>
            </a:r>
            <a:r>
              <a:rPr lang="en-US" altLang="zh-CN" b="1" dirty="0" err="1" smtClean="0">
                <a:solidFill>
                  <a:srgbClr val="339933"/>
                </a:solidFill>
                <a:latin typeface="Arial" panose="020B0604020202020204" pitchFamily="34" charset="0"/>
              </a:rPr>
              <a:t>func</a:t>
            </a:r>
            <a:r>
              <a:rPr lang="zh-CN" altLang="en-US" b="1" dirty="0" smtClean="0">
                <a:solidFill>
                  <a:srgbClr val="339933"/>
                </a:solidFill>
                <a:latin typeface="Arial" panose="020B0604020202020204" pitchFamily="34" charset="0"/>
              </a:rPr>
              <a:t>（ </a:t>
            </a:r>
            <a:r>
              <a:rPr lang="en-US" altLang="zh-CN" b="1" dirty="0" smtClean="0">
                <a:solidFill>
                  <a:srgbClr val="339933"/>
                </a:solidFill>
                <a:latin typeface="Arial" panose="020B0604020202020204" pitchFamily="34" charset="0"/>
              </a:rPr>
              <a:t>IR[5:0] </a:t>
            </a:r>
            <a:r>
              <a:rPr lang="zh-CN" altLang="en-US" b="1" dirty="0" smtClean="0">
                <a:solidFill>
                  <a:srgbClr val="339933"/>
                </a:solidFill>
                <a:latin typeface="Arial" panose="020B0604020202020204" pitchFamily="34" charset="0"/>
              </a:rPr>
              <a:t>）</a:t>
            </a:r>
          </a:p>
          <a:p>
            <a:pPr lvl="1" eaLnBrk="1" hangingPunct="1"/>
            <a:r>
              <a:rPr lang="zh-CN" altLang="en-US" b="1" dirty="0" smtClean="0">
                <a:solidFill>
                  <a:srgbClr val="339933"/>
                </a:solidFill>
                <a:latin typeface="Arial" panose="020B0604020202020204" pitchFamily="34" charset="0"/>
              </a:rPr>
              <a:t>时钟周期：</a:t>
            </a:r>
            <a:r>
              <a:rPr lang="en-US" altLang="zh-CN" b="1" dirty="0" smtClean="0">
                <a:solidFill>
                  <a:srgbClr val="339933"/>
                </a:solidFill>
                <a:latin typeface="Arial" panose="020B0604020202020204" pitchFamily="34" charset="0"/>
              </a:rPr>
              <a:t>M0~M4</a:t>
            </a:r>
          </a:p>
          <a:p>
            <a:pPr lvl="1" eaLnBrk="1" hangingPunct="1"/>
            <a:r>
              <a:rPr lang="en-US" altLang="zh-CN" b="1" dirty="0" smtClean="0">
                <a:solidFill>
                  <a:srgbClr val="339933"/>
                </a:solidFill>
                <a:latin typeface="Arial" panose="020B0604020202020204" pitchFamily="34" charset="0"/>
              </a:rPr>
              <a:t>ALU</a:t>
            </a:r>
            <a:r>
              <a:rPr lang="zh-CN" altLang="en-US" b="1" dirty="0" smtClean="0">
                <a:solidFill>
                  <a:srgbClr val="339933"/>
                </a:solidFill>
                <a:latin typeface="Arial" panose="020B0604020202020204" pitchFamily="34" charset="0"/>
              </a:rPr>
              <a:t>结果状态：</a:t>
            </a:r>
            <a:r>
              <a:rPr lang="en-US" altLang="zh-CN" b="1" dirty="0" smtClean="0">
                <a:solidFill>
                  <a:srgbClr val="339933"/>
                </a:solidFill>
                <a:latin typeface="Arial" panose="020B0604020202020204" pitchFamily="34" charset="0"/>
              </a:rPr>
              <a:t>zero</a:t>
            </a:r>
          </a:p>
          <a:p>
            <a:pPr eaLnBrk="1" hangingPunct="1"/>
            <a:r>
              <a:rPr lang="zh-CN" altLang="en-US" dirty="0" smtClean="0">
                <a:solidFill>
                  <a:srgbClr val="0000CC"/>
                </a:solidFill>
                <a:latin typeface="Arial" panose="020B0604020202020204" pitchFamily="34" charset="0"/>
              </a:rPr>
              <a:t>输出变量：各个控制信号</a:t>
            </a:r>
          </a:p>
        </p:txBody>
      </p:sp>
    </p:spTree>
    <p:extLst>
      <p:ext uri="{BB962C8B-B14F-4D97-AF65-F5344CB8AC3E}">
        <p14:creationId xmlns:p14="http://schemas.microsoft.com/office/powerpoint/2010/main" val="38696104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8047CFBF-ED2B-49F6-9B8A-CC00B7DDEBF5}"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67</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44035"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400" b="0">
              <a:solidFill>
                <a:srgbClr val="003366"/>
              </a:solidFill>
              <a:latin typeface="Arial" panose="020B0604020202020204" pitchFamily="34" charset="0"/>
            </a:endParaRPr>
          </a:p>
        </p:txBody>
      </p:sp>
      <p:sp>
        <p:nvSpPr>
          <p:cNvPr id="44036" name="Rectangle 3"/>
          <p:cNvSpPr>
            <a:spLocks noGrp="1" noChangeArrowheads="1"/>
          </p:cNvSpPr>
          <p:nvPr>
            <p:ph type="title"/>
          </p:nvPr>
        </p:nvSpPr>
        <p:spPr>
          <a:xfrm>
            <a:off x="1143000" y="381000"/>
            <a:ext cx="7143750"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44037" name="Rectangle 4"/>
          <p:cNvSpPr>
            <a:spLocks noGrp="1" noChangeArrowheads="1"/>
          </p:cNvSpPr>
          <p:nvPr>
            <p:ph type="body" idx="1"/>
          </p:nvPr>
        </p:nvSpPr>
        <p:spPr>
          <a:xfrm>
            <a:off x="611188" y="1196975"/>
            <a:ext cx="7632700" cy="503238"/>
          </a:xfrm>
        </p:spPr>
        <p:txBody>
          <a:bodyPr/>
          <a:lstStyle/>
          <a:p>
            <a:pPr eaLnBrk="1" hangingPunct="1">
              <a:lnSpc>
                <a:spcPct val="90000"/>
              </a:lnSpc>
            </a:pPr>
            <a:r>
              <a:rPr lang="zh-CN" altLang="en-US" dirty="0" smtClean="0">
                <a:solidFill>
                  <a:srgbClr val="0000CC"/>
                </a:solidFill>
                <a:latin typeface="Arial" panose="020B0604020202020204" pitchFamily="34" charset="0"/>
              </a:rPr>
              <a:t>（</a:t>
            </a:r>
            <a:r>
              <a:rPr lang="en-US" altLang="zh-CN" dirty="0" smtClean="0">
                <a:solidFill>
                  <a:srgbClr val="0000CC"/>
                </a:solidFill>
                <a:latin typeface="Arial" panose="020B0604020202020204" pitchFamily="34" charset="0"/>
              </a:rPr>
              <a:t>4</a:t>
            </a:r>
            <a:r>
              <a:rPr lang="zh-CN" altLang="en-US" dirty="0" smtClean="0">
                <a:solidFill>
                  <a:srgbClr val="0000CC"/>
                </a:solidFill>
                <a:latin typeface="Arial" panose="020B0604020202020204" pitchFamily="34" charset="0"/>
              </a:rPr>
              <a:t>）综合每个微操作控制信号的逻辑函数</a:t>
            </a:r>
          </a:p>
        </p:txBody>
      </p:sp>
      <p:graphicFrame>
        <p:nvGraphicFramePr>
          <p:cNvPr id="566277" name="Object 5"/>
          <p:cNvGraphicFramePr>
            <a:graphicFrameLocks noChangeAspect="1"/>
          </p:cNvGraphicFramePr>
          <p:nvPr/>
        </p:nvGraphicFramePr>
        <p:xfrm>
          <a:off x="611188" y="1773238"/>
          <a:ext cx="7777162" cy="4219575"/>
        </p:xfrm>
        <a:graphic>
          <a:graphicData uri="http://schemas.openxmlformats.org/presentationml/2006/ole">
            <mc:AlternateContent xmlns:mc="http://schemas.openxmlformats.org/markup-compatibility/2006">
              <mc:Choice xmlns:v="urn:schemas-microsoft-com:vml" Requires="v">
                <p:oleObj spid="_x0000_s143370" name="Visio" r:id="rId3" imgW="4067175" imgH="2207133" progId="Visio.Drawing.11">
                  <p:embed/>
                </p:oleObj>
              </mc:Choice>
              <mc:Fallback>
                <p:oleObj name="Visio" r:id="rId3" imgW="4067175" imgH="220713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773238"/>
                        <a:ext cx="7777162"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02511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66277"/>
                                        </p:tgtEl>
                                        <p:attrNameLst>
                                          <p:attrName>style.visibility</p:attrName>
                                        </p:attrNameLst>
                                      </p:cBhvr>
                                      <p:to>
                                        <p:strVal val="visible"/>
                                      </p:to>
                                    </p:set>
                                    <p:anim to="" calcmode="lin" valueType="num">
                                      <p:cBhvr>
                                        <p:cTn id="7" dur="1" fill="hold"/>
                                        <p:tgtEl>
                                          <p:spTgt spid="56627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EEDD2ADD-E565-4948-B8D9-507CE4C53CD6}"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68</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45059"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400" b="0">
              <a:solidFill>
                <a:srgbClr val="003366"/>
              </a:solidFill>
              <a:latin typeface="Arial" panose="020B0604020202020204" pitchFamily="34" charset="0"/>
            </a:endParaRPr>
          </a:p>
        </p:txBody>
      </p:sp>
      <p:sp>
        <p:nvSpPr>
          <p:cNvPr id="45060" name="Rectangle 3"/>
          <p:cNvSpPr>
            <a:spLocks noGrp="1" noChangeArrowheads="1"/>
          </p:cNvSpPr>
          <p:nvPr>
            <p:ph type="title"/>
          </p:nvPr>
        </p:nvSpPr>
        <p:spPr>
          <a:xfrm>
            <a:off x="1143000" y="381000"/>
            <a:ext cx="7143750"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45061" name="Rectangle 4"/>
          <p:cNvSpPr>
            <a:spLocks noGrp="1" noChangeArrowheads="1"/>
          </p:cNvSpPr>
          <p:nvPr>
            <p:ph type="body" idx="1"/>
          </p:nvPr>
        </p:nvSpPr>
        <p:spPr>
          <a:xfrm>
            <a:off x="611188" y="1196975"/>
            <a:ext cx="7632700" cy="4824413"/>
          </a:xfrm>
        </p:spPr>
        <p:txBody>
          <a:bodyPr/>
          <a:lstStyle/>
          <a:p>
            <a:pPr eaLnBrk="1" hangingPunct="1"/>
            <a:r>
              <a:rPr lang="zh-CN" altLang="en-US" dirty="0" smtClean="0">
                <a:solidFill>
                  <a:srgbClr val="0000CC"/>
                </a:solidFill>
                <a:latin typeface="Arial" panose="020B0604020202020204" pitchFamily="34" charset="0"/>
              </a:rPr>
              <a:t>（</a:t>
            </a:r>
            <a:r>
              <a:rPr lang="en-US" altLang="zh-CN" dirty="0" smtClean="0">
                <a:solidFill>
                  <a:srgbClr val="0000CC"/>
                </a:solidFill>
                <a:latin typeface="Arial" panose="020B0604020202020204" pitchFamily="34" charset="0"/>
              </a:rPr>
              <a:t>4</a:t>
            </a:r>
            <a:r>
              <a:rPr lang="zh-CN" altLang="en-US" dirty="0" smtClean="0">
                <a:solidFill>
                  <a:srgbClr val="0000CC"/>
                </a:solidFill>
                <a:latin typeface="Arial" panose="020B0604020202020204" pitchFamily="34" charset="0"/>
              </a:rPr>
              <a:t>）综合每个微操作控制信号的逻辑函数</a:t>
            </a:r>
          </a:p>
          <a:p>
            <a:pPr eaLnBrk="1" hangingPunct="1"/>
            <a:r>
              <a:rPr lang="zh-CN" altLang="en-US" dirty="0" smtClean="0">
                <a:solidFill>
                  <a:srgbClr val="0000CC"/>
                </a:solidFill>
                <a:latin typeface="Arial" panose="020B0604020202020204" pitchFamily="34" charset="0"/>
              </a:rPr>
              <a:t>为降低电路的复杂度，减少输入信号的个数，可以分块处理，譬如：</a:t>
            </a:r>
          </a:p>
          <a:p>
            <a:pPr lvl="1" eaLnBrk="1" hangingPunct="1"/>
            <a:r>
              <a:rPr lang="zh-CN" altLang="en-US" b="1" dirty="0" smtClean="0">
                <a:solidFill>
                  <a:srgbClr val="339933"/>
                </a:solidFill>
                <a:latin typeface="Arial" panose="020B0604020202020204" pitchFamily="34" charset="0"/>
              </a:rPr>
              <a:t>单独设置指令译码器：</a:t>
            </a:r>
          </a:p>
          <a:p>
            <a:pPr lvl="2" eaLnBrk="1" hangingPunct="1"/>
            <a:r>
              <a:rPr lang="zh-CN" altLang="en-US" b="1" dirty="0" smtClean="0">
                <a:solidFill>
                  <a:srgbClr val="339933"/>
                </a:solidFill>
                <a:latin typeface="Arial" panose="020B0604020202020204" pitchFamily="34" charset="0"/>
              </a:rPr>
              <a:t>输入：</a:t>
            </a:r>
            <a:r>
              <a:rPr lang="en-US" altLang="zh-CN" b="1" dirty="0" smtClean="0">
                <a:solidFill>
                  <a:srgbClr val="339933"/>
                </a:solidFill>
                <a:latin typeface="Arial" panose="020B0604020202020204" pitchFamily="34" charset="0"/>
              </a:rPr>
              <a:t>OP</a:t>
            </a:r>
            <a:r>
              <a:rPr lang="zh-CN" altLang="en-US" b="1" dirty="0" smtClean="0">
                <a:solidFill>
                  <a:srgbClr val="339933"/>
                </a:solidFill>
                <a:latin typeface="Arial" panose="020B0604020202020204" pitchFamily="34" charset="0"/>
              </a:rPr>
              <a:t>和</a:t>
            </a:r>
            <a:r>
              <a:rPr lang="en-US" altLang="zh-CN" b="1" dirty="0" err="1" smtClean="0">
                <a:solidFill>
                  <a:srgbClr val="339933"/>
                </a:solidFill>
                <a:latin typeface="Arial" panose="020B0604020202020204" pitchFamily="34" charset="0"/>
              </a:rPr>
              <a:t>func</a:t>
            </a:r>
            <a:endParaRPr lang="en-US" altLang="zh-CN" b="1" dirty="0" smtClean="0">
              <a:solidFill>
                <a:srgbClr val="339933"/>
              </a:solidFill>
              <a:latin typeface="Arial" panose="020B0604020202020204" pitchFamily="34" charset="0"/>
            </a:endParaRPr>
          </a:p>
          <a:p>
            <a:pPr lvl="2" eaLnBrk="1" hangingPunct="1"/>
            <a:r>
              <a:rPr lang="zh-CN" altLang="en-US" b="1" dirty="0" smtClean="0">
                <a:solidFill>
                  <a:srgbClr val="339933"/>
                </a:solidFill>
                <a:latin typeface="Arial" panose="020B0604020202020204" pitchFamily="34" charset="0"/>
              </a:rPr>
              <a:t>输出：指令信号</a:t>
            </a:r>
          </a:p>
        </p:txBody>
      </p:sp>
      <p:graphicFrame>
        <p:nvGraphicFramePr>
          <p:cNvPr id="568327" name="Object 7"/>
          <p:cNvGraphicFramePr>
            <a:graphicFrameLocks noChangeAspect="1"/>
          </p:cNvGraphicFramePr>
          <p:nvPr/>
        </p:nvGraphicFramePr>
        <p:xfrm>
          <a:off x="4067175" y="2852738"/>
          <a:ext cx="4752975" cy="3624262"/>
        </p:xfrm>
        <a:graphic>
          <a:graphicData uri="http://schemas.openxmlformats.org/presentationml/2006/ole">
            <mc:AlternateContent xmlns:mc="http://schemas.openxmlformats.org/markup-compatibility/2006">
              <mc:Choice xmlns:v="urn:schemas-microsoft-com:vml" Requires="v">
                <p:oleObj spid="_x0000_s144394" name="Visio" r:id="rId3" imgW="3078861" imgH="2347722" progId="Visio.Drawing.11">
                  <p:embed/>
                </p:oleObj>
              </mc:Choice>
              <mc:Fallback>
                <p:oleObj name="Visio" r:id="rId3" imgW="3078861" imgH="234772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2852738"/>
                        <a:ext cx="4752975" cy="3624262"/>
                      </a:xfrm>
                      <a:prstGeom prst="rect">
                        <a:avLst/>
                      </a:prstGeom>
                      <a:solidFill>
                        <a:srgbClr val="FFD1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50765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68327"/>
                                        </p:tgtEl>
                                        <p:attrNameLst>
                                          <p:attrName>style.visibility</p:attrName>
                                        </p:attrNameLst>
                                      </p:cBhvr>
                                      <p:to>
                                        <p:strVal val="visible"/>
                                      </p:to>
                                    </p:set>
                                    <p:anim to="" calcmode="lin" valueType="num">
                                      <p:cBhvr>
                                        <p:cTn id="7" dur="1" fill="hold"/>
                                        <p:tgtEl>
                                          <p:spTgt spid="56832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B32D84A8-4ADD-4B74-AD7F-826FEE6C9371}"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69</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46083" name="Rectangle 2"/>
          <p:cNvSpPr>
            <a:spLocks noGrp="1" noChangeArrowheads="1"/>
          </p:cNvSpPr>
          <p:nvPr>
            <p:ph type="title"/>
          </p:nvPr>
        </p:nvSpPr>
        <p:spPr>
          <a:xfrm>
            <a:off x="1143000" y="381000"/>
            <a:ext cx="7143750" cy="563563"/>
          </a:xfrm>
        </p:spPr>
        <p:txBody>
          <a:bodyPr/>
          <a:lstStyle/>
          <a:p>
            <a:pPr eaLnBrk="1" hangingPunct="1"/>
            <a:r>
              <a:rPr lang="zh-CN" altLang="en-US" sz="2800" dirty="0" smtClean="0">
                <a:latin typeface="Arial" panose="020B0604020202020204" pitchFamily="34" charset="0"/>
              </a:rPr>
              <a:t>（</a:t>
            </a:r>
            <a:r>
              <a:rPr lang="en-US" altLang="zh-CN" sz="2800" dirty="0" smtClean="0">
                <a:latin typeface="Arial" panose="020B0604020202020204" pitchFamily="34" charset="0"/>
              </a:rPr>
              <a:t>4</a:t>
            </a:r>
            <a:r>
              <a:rPr lang="zh-CN" altLang="en-US" sz="2800" dirty="0" smtClean="0">
                <a:latin typeface="Arial" panose="020B0604020202020204" pitchFamily="34" charset="0"/>
              </a:rPr>
              <a:t>）综合每个微操作控制信号的逻辑函数</a:t>
            </a:r>
          </a:p>
        </p:txBody>
      </p:sp>
      <p:sp>
        <p:nvSpPr>
          <p:cNvPr id="46084" name="Rectangle 8"/>
          <p:cNvSpPr>
            <a:spLocks noGrp="1" noChangeArrowheads="1"/>
          </p:cNvSpPr>
          <p:nvPr>
            <p:ph type="body" idx="1"/>
          </p:nvPr>
        </p:nvSpPr>
        <p:spPr>
          <a:xfrm>
            <a:off x="457200" y="1076325"/>
            <a:ext cx="8229600" cy="623888"/>
          </a:xfrm>
        </p:spPr>
        <p:txBody>
          <a:bodyPr/>
          <a:lstStyle/>
          <a:p>
            <a:pPr eaLnBrk="1" hangingPunct="1"/>
            <a:r>
              <a:rPr lang="zh-CN" altLang="en-US" smtClean="0"/>
              <a:t>控制单元的组合逻辑电路框图简化为：</a:t>
            </a:r>
          </a:p>
        </p:txBody>
      </p:sp>
      <p:graphicFrame>
        <p:nvGraphicFramePr>
          <p:cNvPr id="405510" name="Object 6"/>
          <p:cNvGraphicFramePr>
            <a:graphicFrameLocks noChangeAspect="1"/>
          </p:cNvGraphicFramePr>
          <p:nvPr/>
        </p:nvGraphicFramePr>
        <p:xfrm>
          <a:off x="684213" y="1773238"/>
          <a:ext cx="7416800" cy="4691062"/>
        </p:xfrm>
        <a:graphic>
          <a:graphicData uri="http://schemas.openxmlformats.org/presentationml/2006/ole">
            <mc:AlternateContent xmlns:mc="http://schemas.openxmlformats.org/markup-compatibility/2006">
              <mc:Choice xmlns:v="urn:schemas-microsoft-com:vml" Requires="v">
                <p:oleObj spid="_x0000_s145418" name="Visio" r:id="rId3" imgW="4053078" imgH="2563749" progId="Visio.Drawing.11">
                  <p:embed/>
                </p:oleObj>
              </mc:Choice>
              <mc:Fallback>
                <p:oleObj name="Visio" r:id="rId3" imgW="4053078" imgH="256374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73238"/>
                        <a:ext cx="74168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92159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05510"/>
                                        </p:tgtEl>
                                        <p:attrNameLst>
                                          <p:attrName>style.visibility</p:attrName>
                                        </p:attrNameLst>
                                      </p:cBhvr>
                                      <p:to>
                                        <p:strVal val="visible"/>
                                      </p:to>
                                    </p:set>
                                    <p:anim to="" calcmode="lin" valueType="num">
                                      <p:cBhvr>
                                        <p:cTn id="7" dur="1" fill="hold"/>
                                        <p:tgtEl>
                                          <p:spTgt spid="40551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灯片编号占位符 2"/>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D161885C-10A0-46F5-9385-F9988ABAA7FF}" type="slidenum">
              <a:rPr lang="en-US" altLang="zh-CN" sz="1000">
                <a:solidFill>
                  <a:schemeClr val="bg1"/>
                </a:solidFill>
                <a:latin typeface="Verdana" panose="020B0604030504040204" pitchFamily="34" charset="0"/>
                <a:ea typeface="宋体" panose="02010600030101010101" pitchFamily="2" charset="-122"/>
              </a:rPr>
              <a:pPr/>
              <a:t>7</a:t>
            </a:fld>
            <a:endParaRPr lang="en-US" altLang="zh-CN" sz="1000">
              <a:solidFill>
                <a:schemeClr val="bg1"/>
              </a:solidFill>
              <a:latin typeface="Verdana" panose="020B0604030504040204" pitchFamily="34" charset="0"/>
              <a:ea typeface="宋体" panose="02010600030101010101" pitchFamily="2" charset="-122"/>
            </a:endParaRPr>
          </a:p>
        </p:txBody>
      </p:sp>
      <p:sp>
        <p:nvSpPr>
          <p:cNvPr id="97283" name="Rectangle 2"/>
          <p:cNvSpPr>
            <a:spLocks noGrp="1" noChangeArrowheads="1"/>
          </p:cNvSpPr>
          <p:nvPr>
            <p:ph type="title"/>
          </p:nvPr>
        </p:nvSpPr>
        <p:spPr/>
        <p:txBody>
          <a:bodyPr/>
          <a:lstStyle/>
          <a:p>
            <a:pPr eaLnBrk="1" hangingPunct="1"/>
            <a:r>
              <a:rPr lang="zh-CN" altLang="en-US" smtClean="0"/>
              <a:t>一、控制器的设计方法</a:t>
            </a:r>
          </a:p>
        </p:txBody>
      </p:sp>
      <p:sp>
        <p:nvSpPr>
          <p:cNvPr id="97284" name="Rectangle 3"/>
          <p:cNvSpPr>
            <a:spLocks noGrp="1" noChangeArrowheads="1"/>
          </p:cNvSpPr>
          <p:nvPr>
            <p:ph type="body" idx="4294967295"/>
          </p:nvPr>
        </p:nvSpPr>
        <p:spPr>
          <a:xfrm>
            <a:off x="539750" y="1196975"/>
            <a:ext cx="7561263" cy="4537075"/>
          </a:xfrm>
        </p:spPr>
        <p:txBody>
          <a:bodyPr/>
          <a:lstStyle/>
          <a:p>
            <a:pPr marL="0" indent="0" eaLnBrk="1" hangingPunct="1">
              <a:lnSpc>
                <a:spcPct val="110000"/>
              </a:lnSpc>
              <a:buFont typeface="Wingdings" panose="05000000000000000000" pitchFamily="2" charset="2"/>
              <a:buNone/>
            </a:pPr>
            <a:r>
              <a:rPr lang="en-US" altLang="zh-CN" smtClean="0">
                <a:solidFill>
                  <a:srgbClr val="0000FF"/>
                </a:solidFill>
                <a:latin typeface="Arial" panose="020B0604020202020204" pitchFamily="34" charset="0"/>
              </a:rPr>
              <a:t>2</a:t>
            </a:r>
            <a:r>
              <a:rPr lang="zh-CN" altLang="en-US" smtClean="0">
                <a:solidFill>
                  <a:srgbClr val="0000FF"/>
                </a:solidFill>
                <a:latin typeface="Arial" panose="020B0604020202020204" pitchFamily="34" charset="0"/>
              </a:rPr>
              <a:t>、微程序控制器的</a:t>
            </a:r>
            <a:r>
              <a:rPr lang="en-US" altLang="zh-CN" smtClean="0">
                <a:solidFill>
                  <a:srgbClr val="0000FF"/>
                </a:solidFill>
                <a:latin typeface="Arial" panose="020B0604020202020204" pitchFamily="34" charset="0"/>
              </a:rPr>
              <a:t>CPU</a:t>
            </a:r>
            <a:r>
              <a:rPr lang="zh-CN" altLang="en-US" smtClean="0">
                <a:solidFill>
                  <a:srgbClr val="0000FF"/>
                </a:solidFill>
                <a:latin typeface="Arial" panose="020B0604020202020204" pitchFamily="34" charset="0"/>
              </a:rPr>
              <a:t>设计步骤：</a:t>
            </a:r>
          </a:p>
          <a:p>
            <a:pPr marL="627063" lvl="1" indent="-444500" eaLnBrk="1" hangingPunct="1">
              <a:lnSpc>
                <a:spcPct val="110000"/>
              </a:lnSpc>
              <a:buClr>
                <a:srgbClr val="FF0000"/>
              </a:buClr>
              <a:buFont typeface="Wingdings" panose="05000000000000000000" pitchFamily="2" charset="2"/>
              <a:buAutoNum type="circleNumDbPlain"/>
            </a:pPr>
            <a:r>
              <a:rPr lang="zh-CN" altLang="en-US" b="1" smtClean="0">
                <a:solidFill>
                  <a:srgbClr val="FF0000"/>
                </a:solidFill>
                <a:latin typeface="Arial" panose="020B0604020202020204" pitchFamily="34" charset="0"/>
              </a:rPr>
              <a:t>确定指令系统</a:t>
            </a:r>
            <a:r>
              <a:rPr lang="zh-CN" altLang="en-US" b="1" smtClean="0">
                <a:latin typeface="Arial" panose="020B0604020202020204" pitchFamily="34" charset="0"/>
              </a:rPr>
              <a:t>，包括每条指令的格式、功能和寻址方式，分配操作码。</a:t>
            </a:r>
          </a:p>
          <a:p>
            <a:pPr marL="627063" lvl="1" indent="-444500" eaLnBrk="1" hangingPunct="1">
              <a:lnSpc>
                <a:spcPct val="110000"/>
              </a:lnSpc>
              <a:buClr>
                <a:srgbClr val="FF0000"/>
              </a:buClr>
              <a:buFont typeface="Wingdings" panose="05000000000000000000" pitchFamily="2" charset="2"/>
              <a:buAutoNum type="circleNumDbPlain"/>
            </a:pPr>
            <a:r>
              <a:rPr lang="zh-CN" altLang="en-US" b="1" smtClean="0">
                <a:latin typeface="Arial" panose="020B0604020202020204" pitchFamily="34" charset="0"/>
              </a:rPr>
              <a:t>围绕着指令系统的实现，</a:t>
            </a:r>
            <a:r>
              <a:rPr lang="zh-CN" altLang="en-US" b="1" smtClean="0">
                <a:solidFill>
                  <a:srgbClr val="FF0000"/>
                </a:solidFill>
                <a:latin typeface="Arial" panose="020B0604020202020204" pitchFamily="34" charset="0"/>
              </a:rPr>
              <a:t>确定</a:t>
            </a:r>
            <a:r>
              <a:rPr lang="en-US" altLang="zh-CN" b="1" smtClean="0">
                <a:solidFill>
                  <a:srgbClr val="FF0000"/>
                </a:solidFill>
                <a:latin typeface="Arial" panose="020B0604020202020204" pitchFamily="34" charset="0"/>
              </a:rPr>
              <a:t>CPU</a:t>
            </a:r>
            <a:r>
              <a:rPr lang="zh-CN" altLang="en-US" b="1" smtClean="0">
                <a:solidFill>
                  <a:srgbClr val="FF0000"/>
                </a:solidFill>
                <a:latin typeface="Arial" panose="020B0604020202020204" pitchFamily="34" charset="0"/>
              </a:rPr>
              <a:t>的内部结构，</a:t>
            </a:r>
            <a:r>
              <a:rPr lang="zh-CN" altLang="en-US" b="1" smtClean="0">
                <a:latin typeface="Arial" panose="020B0604020202020204" pitchFamily="34" charset="0"/>
              </a:rPr>
              <a:t>包括运算器的功能和组成，</a:t>
            </a:r>
            <a:r>
              <a:rPr lang="zh-CN" altLang="en-US" b="1" smtClean="0">
                <a:solidFill>
                  <a:srgbClr val="FF0000"/>
                </a:solidFill>
                <a:latin typeface="Arial" panose="020B0604020202020204" pitchFamily="34" charset="0"/>
              </a:rPr>
              <a:t>微程序控制器的结构</a:t>
            </a:r>
            <a:r>
              <a:rPr lang="zh-CN" altLang="en-US" b="1" smtClean="0">
                <a:latin typeface="Arial" panose="020B0604020202020204" pitchFamily="34" charset="0"/>
              </a:rPr>
              <a:t>、组成及各部件的连接方式和数据通路，时序系统的构成。</a:t>
            </a:r>
          </a:p>
          <a:p>
            <a:pPr marL="627063" lvl="1" indent="-444500" eaLnBrk="1" hangingPunct="1">
              <a:lnSpc>
                <a:spcPct val="110000"/>
              </a:lnSpc>
              <a:buClr>
                <a:srgbClr val="FF0000"/>
              </a:buClr>
              <a:buFont typeface="Wingdings" panose="05000000000000000000" pitchFamily="2" charset="2"/>
              <a:buAutoNum type="circleNumDbPlain"/>
            </a:pPr>
            <a:r>
              <a:rPr lang="zh-CN" altLang="en-US" b="1" smtClean="0">
                <a:latin typeface="Arial" panose="020B0604020202020204" pitchFamily="34" charset="0"/>
              </a:rPr>
              <a:t>在以上基础上，</a:t>
            </a:r>
            <a:r>
              <a:rPr lang="zh-CN" altLang="en-US" b="1" smtClean="0">
                <a:solidFill>
                  <a:srgbClr val="FF0000"/>
                </a:solidFill>
                <a:latin typeface="Arial" panose="020B0604020202020204" pitchFamily="34" charset="0"/>
              </a:rPr>
              <a:t>分析每条指令的执行过程</a:t>
            </a:r>
            <a:r>
              <a:rPr lang="zh-CN" altLang="en-US" b="1" smtClean="0">
                <a:latin typeface="Arial" panose="020B0604020202020204" pitchFamily="34" charset="0"/>
              </a:rPr>
              <a:t>，画出指令系统的</a:t>
            </a:r>
            <a:r>
              <a:rPr lang="zh-CN" altLang="en-US" b="1" smtClean="0">
                <a:solidFill>
                  <a:srgbClr val="FF0000"/>
                </a:solidFill>
                <a:latin typeface="Arial" panose="020B0604020202020204" pitchFamily="34" charset="0"/>
              </a:rPr>
              <a:t>微程序流程图</a:t>
            </a:r>
            <a:r>
              <a:rPr lang="zh-CN" altLang="en-US" b="1" smtClean="0">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7284">
                                            <p:txEl>
                                              <p:pRg st="0" end="0"/>
                                            </p:txEl>
                                          </p:spTgt>
                                        </p:tgtEl>
                                        <p:attrNameLst>
                                          <p:attrName>style.visibility</p:attrName>
                                        </p:attrNameLst>
                                      </p:cBhvr>
                                      <p:to>
                                        <p:strVal val="visible"/>
                                      </p:to>
                                    </p:set>
                                    <p:anim to="" calcmode="lin" valueType="num">
                                      <p:cBhvr>
                                        <p:cTn id="7" dur="1" fill="hold"/>
                                        <p:tgtEl>
                                          <p:spTgt spid="97284">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97284">
                                            <p:txEl>
                                              <p:pRg st="1" end="1"/>
                                            </p:txEl>
                                          </p:spTgt>
                                        </p:tgtEl>
                                        <p:attrNameLst>
                                          <p:attrName>style.visibility</p:attrName>
                                        </p:attrNameLst>
                                      </p:cBhvr>
                                      <p:to>
                                        <p:strVal val="visible"/>
                                      </p:to>
                                    </p:set>
                                    <p:anim to="" calcmode="lin" valueType="num">
                                      <p:cBhvr>
                                        <p:cTn id="10" dur="1" fill="hold"/>
                                        <p:tgtEl>
                                          <p:spTgt spid="97284">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97284">
                                            <p:txEl>
                                              <p:pRg st="2" end="2"/>
                                            </p:txEl>
                                          </p:spTgt>
                                        </p:tgtEl>
                                        <p:attrNameLst>
                                          <p:attrName>style.visibility</p:attrName>
                                        </p:attrNameLst>
                                      </p:cBhvr>
                                      <p:to>
                                        <p:strVal val="visible"/>
                                      </p:to>
                                    </p:set>
                                    <p:anim to="" calcmode="lin" valueType="num">
                                      <p:cBhvr>
                                        <p:cTn id="13" dur="1" fill="hold"/>
                                        <p:tgtEl>
                                          <p:spTgt spid="97284">
                                            <p:txEl>
                                              <p:pRg st="2" end="2"/>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97284">
                                            <p:txEl>
                                              <p:pRg st="3" end="3"/>
                                            </p:txEl>
                                          </p:spTgt>
                                        </p:tgtEl>
                                        <p:attrNameLst>
                                          <p:attrName>style.visibility</p:attrName>
                                        </p:attrNameLst>
                                      </p:cBhvr>
                                      <p:to>
                                        <p:strVal val="visible"/>
                                      </p:to>
                                    </p:set>
                                    <p:anim to="" calcmode="lin" valueType="num">
                                      <p:cBhvr>
                                        <p:cTn id="16" dur="1" fill="hold"/>
                                        <p:tgtEl>
                                          <p:spTgt spid="97284">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6536A6E2-7C30-4FE9-A52A-DF8D075E57DF}"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70</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47107" name="Rectangle 2"/>
          <p:cNvSpPr>
            <a:spLocks noGrp="1" noChangeArrowheads="1"/>
          </p:cNvSpPr>
          <p:nvPr>
            <p:ph type="title"/>
          </p:nvPr>
        </p:nvSpPr>
        <p:spPr>
          <a:xfrm>
            <a:off x="1143000" y="381000"/>
            <a:ext cx="7029400" cy="563563"/>
          </a:xfrm>
        </p:spPr>
        <p:txBody>
          <a:bodyPr/>
          <a:lstStyle/>
          <a:p>
            <a:pPr eaLnBrk="1" hangingPunct="1"/>
            <a:r>
              <a:rPr lang="zh-CN" altLang="en-US" sz="2800" dirty="0" smtClean="0">
                <a:latin typeface="Arial" panose="020B0604020202020204" pitchFamily="34" charset="0"/>
              </a:rPr>
              <a:t>（</a:t>
            </a:r>
            <a:r>
              <a:rPr lang="en-US" altLang="zh-CN" sz="2800" dirty="0" smtClean="0">
                <a:latin typeface="Arial" panose="020B0604020202020204" pitchFamily="34" charset="0"/>
              </a:rPr>
              <a:t>4</a:t>
            </a:r>
            <a:r>
              <a:rPr lang="zh-CN" altLang="en-US" sz="2800" dirty="0" smtClean="0">
                <a:latin typeface="Arial" panose="020B0604020202020204" pitchFamily="34" charset="0"/>
              </a:rPr>
              <a:t>）综合每个微操作控制信号的逻辑函数</a:t>
            </a:r>
          </a:p>
        </p:txBody>
      </p:sp>
      <p:sp>
        <p:nvSpPr>
          <p:cNvPr id="435204" name="Rectangle 4"/>
          <p:cNvSpPr>
            <a:spLocks noChangeArrowheads="1"/>
          </p:cNvSpPr>
          <p:nvPr/>
        </p:nvSpPr>
        <p:spPr bwMode="auto">
          <a:xfrm>
            <a:off x="611188" y="1125538"/>
            <a:ext cx="8137525"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lnSpc>
                <a:spcPct val="110000"/>
              </a:lnSpc>
              <a:buClr>
                <a:srgbClr val="4C59D2"/>
              </a:buClr>
            </a:pPr>
            <a:r>
              <a:rPr lang="en-US" altLang="zh-CN" sz="2400" dirty="0">
                <a:solidFill>
                  <a:srgbClr val="6600CC"/>
                </a:solidFill>
              </a:rPr>
              <a:t>1</a:t>
            </a:r>
            <a:r>
              <a:rPr lang="zh-CN" altLang="en-US" sz="2400" dirty="0" smtClean="0">
                <a:solidFill>
                  <a:srgbClr val="6600CC"/>
                </a:solidFill>
              </a:rPr>
              <a:t>）</a:t>
            </a:r>
            <a:r>
              <a:rPr lang="zh-CN" altLang="en-US" sz="2400" dirty="0">
                <a:solidFill>
                  <a:srgbClr val="6600CC"/>
                </a:solidFill>
              </a:rPr>
              <a:t>描述每个时钟周期发送的控制信号，方法是：</a:t>
            </a:r>
          </a:p>
          <a:p>
            <a:pPr eaLnBrk="1" hangingPunct="1">
              <a:lnSpc>
                <a:spcPct val="110000"/>
              </a:lnSpc>
              <a:buClr>
                <a:srgbClr val="4C59D2"/>
              </a:buClr>
              <a:buFont typeface="Wingdings" panose="05000000000000000000" pitchFamily="2" charset="2"/>
              <a:buNone/>
            </a:pPr>
            <a:r>
              <a:rPr lang="zh-CN" altLang="en-US" sz="2400" dirty="0">
                <a:solidFill>
                  <a:srgbClr val="FF0000"/>
                </a:solidFill>
                <a:latin typeface="宋体" panose="02010600030101010101" pitchFamily="2" charset="-122"/>
              </a:rPr>
              <a:t>      指令</a:t>
            </a:r>
            <a:r>
              <a:rPr lang="en-US" altLang="zh-CN" sz="2400" dirty="0">
                <a:solidFill>
                  <a:srgbClr val="FF0000"/>
                </a:solidFill>
                <a:latin typeface="宋体" panose="02010600030101010101" pitchFamily="2" charset="-122"/>
              </a:rPr>
              <a:t>·</a:t>
            </a:r>
            <a:r>
              <a:rPr lang="zh-CN" altLang="en-US" sz="2400" dirty="0">
                <a:solidFill>
                  <a:srgbClr val="FF0000"/>
                </a:solidFill>
                <a:latin typeface="Arial" panose="020B0604020202020204" pitchFamily="34" charset="0"/>
              </a:rPr>
              <a:t>周期</a:t>
            </a:r>
            <a:r>
              <a:rPr lang="en-US" altLang="zh-CN" sz="2400" dirty="0">
                <a:solidFill>
                  <a:srgbClr val="FF0000"/>
                </a:solidFill>
                <a:latin typeface="宋体" panose="02010600030101010101" pitchFamily="2" charset="-122"/>
              </a:rPr>
              <a:t>·</a:t>
            </a:r>
            <a:r>
              <a:rPr lang="zh-CN" altLang="en-US" sz="2400" dirty="0">
                <a:solidFill>
                  <a:srgbClr val="FF0000"/>
                </a:solidFill>
                <a:latin typeface="宋体" panose="02010600030101010101" pitchFamily="2" charset="-122"/>
              </a:rPr>
              <a:t>状态：</a:t>
            </a:r>
            <a:r>
              <a:rPr lang="zh-CN" altLang="en-US" sz="2400" dirty="0">
                <a:solidFill>
                  <a:srgbClr val="0000FF"/>
                </a:solidFill>
                <a:latin typeface="宋体" panose="02010600030101010101" pitchFamily="2" charset="-122"/>
              </a:rPr>
              <a:t>发送的控制信号</a:t>
            </a:r>
            <a:endParaRPr lang="zh-CN" altLang="en-US" sz="2400" dirty="0">
              <a:solidFill>
                <a:srgbClr val="0000FF"/>
              </a:solidFill>
              <a:latin typeface="Arial" panose="020B0604020202020204" pitchFamily="34" charset="0"/>
            </a:endParaRPr>
          </a:p>
          <a:p>
            <a:pPr eaLnBrk="1" hangingPunct="1">
              <a:lnSpc>
                <a:spcPct val="110000"/>
              </a:lnSpc>
              <a:buClr>
                <a:srgbClr val="4C59D2"/>
              </a:buClr>
            </a:pPr>
            <a:r>
              <a:rPr lang="en-US" altLang="zh-CN" sz="2400" dirty="0">
                <a:solidFill>
                  <a:srgbClr val="FF0000"/>
                </a:solidFill>
                <a:latin typeface="Arial" panose="020B0604020202020204" pitchFamily="34" charset="0"/>
              </a:rPr>
              <a:t>M0</a:t>
            </a:r>
            <a:r>
              <a:rPr lang="zh-CN" altLang="en-US" sz="2400" dirty="0">
                <a:solidFill>
                  <a:srgbClr val="FF0000"/>
                </a:solidFill>
                <a:latin typeface="Arial" panose="020B0604020202020204" pitchFamily="34" charset="0"/>
              </a:rPr>
              <a:t>：</a:t>
            </a:r>
            <a:r>
              <a:rPr lang="zh-CN" altLang="en-US" sz="2400" dirty="0">
                <a:solidFill>
                  <a:srgbClr val="003366"/>
                </a:solidFill>
                <a:latin typeface="Arial" panose="020B0604020202020204" pitchFamily="34" charset="0"/>
              </a:rPr>
              <a:t> </a:t>
            </a:r>
            <a:r>
              <a:rPr lang="en-US" altLang="zh-CN" sz="2400" dirty="0">
                <a:solidFill>
                  <a:srgbClr val="0000FF"/>
                </a:solidFill>
                <a:latin typeface="Arial" panose="020B0604020202020204" pitchFamily="34" charset="0"/>
              </a:rPr>
              <a:t>I_D_s=0,Mem_read,IR_write;ALU_A_s=0, ALU_B_s=00, PC_s=00, </a:t>
            </a:r>
            <a:r>
              <a:rPr lang="en-US" altLang="zh-CN" sz="2400" dirty="0" err="1">
                <a:solidFill>
                  <a:srgbClr val="0000FF"/>
                </a:solidFill>
                <a:latin typeface="Arial" panose="020B0604020202020204" pitchFamily="34" charset="0"/>
              </a:rPr>
              <a:t>PC_write</a:t>
            </a:r>
            <a:endParaRPr lang="en-US" altLang="zh-CN" sz="2400" dirty="0">
              <a:solidFill>
                <a:srgbClr val="0000FF"/>
              </a:solidFill>
              <a:latin typeface="Arial" panose="020B0604020202020204" pitchFamily="34" charset="0"/>
            </a:endParaRPr>
          </a:p>
          <a:p>
            <a:pPr eaLnBrk="1" hangingPunct="1">
              <a:lnSpc>
                <a:spcPct val="110000"/>
              </a:lnSpc>
              <a:buClr>
                <a:srgbClr val="4C59D2"/>
              </a:buClr>
            </a:pPr>
            <a:r>
              <a:rPr lang="en-US" altLang="zh-CN" sz="2400" dirty="0">
                <a:solidFill>
                  <a:srgbClr val="FF0000"/>
                </a:solidFill>
                <a:latin typeface="Arial" panose="020B0604020202020204" pitchFamily="34" charset="0"/>
              </a:rPr>
              <a:t>R</a:t>
            </a:r>
            <a:r>
              <a:rPr lang="en-US" altLang="zh-CN" sz="2400" dirty="0">
                <a:solidFill>
                  <a:srgbClr val="FF0000"/>
                </a:solidFill>
                <a:latin typeface="宋体" panose="02010600030101010101" pitchFamily="2" charset="-122"/>
                <a:ea typeface="宋体" panose="02010600030101010101" pitchFamily="2" charset="-122"/>
              </a:rPr>
              <a:t>·</a:t>
            </a:r>
            <a:r>
              <a:rPr lang="en-US" altLang="zh-CN" sz="2400" dirty="0">
                <a:solidFill>
                  <a:srgbClr val="FF0000"/>
                </a:solidFill>
                <a:latin typeface="Arial" panose="020B0604020202020204" pitchFamily="34" charset="0"/>
              </a:rPr>
              <a:t>M1</a:t>
            </a:r>
            <a:r>
              <a:rPr lang="zh-CN" altLang="en-US" sz="2400" dirty="0">
                <a:solidFill>
                  <a:srgbClr val="FF0000"/>
                </a:solidFill>
                <a:latin typeface="Arial" panose="020B0604020202020204" pitchFamily="34" charset="0"/>
              </a:rPr>
              <a:t>：</a:t>
            </a:r>
            <a:r>
              <a:rPr lang="zh-CN" altLang="en-US" sz="2400" dirty="0">
                <a:solidFill>
                  <a:srgbClr val="0000FF"/>
                </a:solidFill>
                <a:latin typeface="Arial" panose="020B0604020202020204" pitchFamily="34" charset="0"/>
              </a:rPr>
              <a:t>无（不代表没有操作）</a:t>
            </a:r>
          </a:p>
          <a:p>
            <a:pPr eaLnBrk="1" hangingPunct="1">
              <a:lnSpc>
                <a:spcPct val="110000"/>
              </a:lnSpc>
              <a:buClr>
                <a:srgbClr val="4C59D2"/>
              </a:buClr>
            </a:pPr>
            <a:r>
              <a:rPr lang="en-US" altLang="zh-CN" sz="2400" dirty="0">
                <a:solidFill>
                  <a:srgbClr val="FF0000"/>
                </a:solidFill>
                <a:latin typeface="Arial" panose="020B0604020202020204" pitchFamily="34" charset="0"/>
              </a:rPr>
              <a:t>R</a:t>
            </a:r>
            <a:r>
              <a:rPr lang="en-US" altLang="zh-CN" sz="2400" dirty="0">
                <a:solidFill>
                  <a:srgbClr val="FF0000"/>
                </a:solidFill>
                <a:latin typeface="宋体" panose="02010600030101010101" pitchFamily="2" charset="-122"/>
                <a:ea typeface="宋体" panose="02010600030101010101" pitchFamily="2" charset="-122"/>
              </a:rPr>
              <a:t>·</a:t>
            </a:r>
            <a:r>
              <a:rPr lang="en-US" altLang="zh-CN" sz="2400" dirty="0">
                <a:solidFill>
                  <a:srgbClr val="FF0000"/>
                </a:solidFill>
                <a:latin typeface="Arial" panose="020B0604020202020204" pitchFamily="34" charset="0"/>
              </a:rPr>
              <a:t>M2</a:t>
            </a:r>
            <a:r>
              <a:rPr lang="zh-CN" altLang="en-US" sz="2400" dirty="0">
                <a:solidFill>
                  <a:srgbClr val="FF0000"/>
                </a:solidFill>
                <a:latin typeface="Arial" panose="020B0604020202020204" pitchFamily="34" charset="0"/>
              </a:rPr>
              <a:t>：</a:t>
            </a:r>
            <a:r>
              <a:rPr lang="en-US" altLang="zh-CN" sz="2400" dirty="0">
                <a:solidFill>
                  <a:srgbClr val="0000FF"/>
                </a:solidFill>
                <a:latin typeface="Arial" panose="020B0604020202020204" pitchFamily="34" charset="0"/>
              </a:rPr>
              <a:t>ALU_A_s=1, ALU_B_s=01, ALU_OP=</a:t>
            </a:r>
            <a:r>
              <a:rPr lang="en-US" altLang="zh-CN" sz="2400" dirty="0">
                <a:solidFill>
                  <a:srgbClr val="FF0000"/>
                </a:solidFill>
                <a:latin typeface="Arial" panose="020B0604020202020204" pitchFamily="34" charset="0"/>
              </a:rPr>
              <a:t>***</a:t>
            </a:r>
            <a:r>
              <a:rPr lang="en-US" altLang="zh-CN" sz="2400" dirty="0">
                <a:solidFill>
                  <a:srgbClr val="0000FF"/>
                </a:solidFill>
                <a:latin typeface="Arial" panose="020B0604020202020204" pitchFamily="34" charset="0"/>
              </a:rPr>
              <a:t>;</a:t>
            </a:r>
          </a:p>
          <a:p>
            <a:pPr eaLnBrk="1" hangingPunct="1">
              <a:lnSpc>
                <a:spcPct val="110000"/>
              </a:lnSpc>
              <a:buClr>
                <a:srgbClr val="4C59D2"/>
              </a:buClr>
            </a:pPr>
            <a:r>
              <a:rPr lang="en-US" altLang="zh-CN" sz="2400" dirty="0">
                <a:solidFill>
                  <a:srgbClr val="FF0000"/>
                </a:solidFill>
                <a:latin typeface="Arial" panose="020B0604020202020204" pitchFamily="34" charset="0"/>
              </a:rPr>
              <a:t>R</a:t>
            </a:r>
            <a:r>
              <a:rPr lang="en-US" altLang="zh-CN" sz="2400" dirty="0">
                <a:solidFill>
                  <a:srgbClr val="FF0000"/>
                </a:solidFill>
                <a:latin typeface="宋体" panose="02010600030101010101" pitchFamily="2" charset="-122"/>
                <a:ea typeface="宋体" panose="02010600030101010101" pitchFamily="2" charset="-122"/>
              </a:rPr>
              <a:t>·</a:t>
            </a:r>
            <a:r>
              <a:rPr lang="en-US" altLang="zh-CN" sz="2400" dirty="0">
                <a:solidFill>
                  <a:srgbClr val="FF0000"/>
                </a:solidFill>
                <a:latin typeface="Arial" panose="020B0604020202020204" pitchFamily="34" charset="0"/>
              </a:rPr>
              <a:t>M3</a:t>
            </a:r>
            <a:r>
              <a:rPr lang="zh-CN" altLang="en-US" sz="2400" dirty="0">
                <a:solidFill>
                  <a:srgbClr val="FF0000"/>
                </a:solidFill>
                <a:latin typeface="Arial" panose="020B0604020202020204" pitchFamily="34" charset="0"/>
              </a:rPr>
              <a:t>：</a:t>
            </a:r>
            <a:r>
              <a:rPr lang="en-US" altLang="zh-CN" sz="2400" dirty="0" err="1">
                <a:solidFill>
                  <a:srgbClr val="0000FF"/>
                </a:solidFill>
                <a:latin typeface="Arial" panose="020B0604020202020204" pitchFamily="34" charset="0"/>
              </a:rPr>
              <a:t>rd_rt_s</a:t>
            </a:r>
            <a:r>
              <a:rPr lang="en-US" altLang="zh-CN" sz="2400" dirty="0">
                <a:solidFill>
                  <a:srgbClr val="0000FF"/>
                </a:solidFill>
                <a:latin typeface="Arial" panose="020B0604020202020204" pitchFamily="34" charset="0"/>
              </a:rPr>
              <a:t>=0,</a:t>
            </a:r>
            <a:r>
              <a:rPr lang="en-US" altLang="en-US" sz="2400" dirty="0">
                <a:solidFill>
                  <a:srgbClr val="0000FF"/>
                </a:solidFill>
                <a:latin typeface="Arial" panose="020B0604020202020204" pitchFamily="34" charset="0"/>
              </a:rPr>
              <a:t>alu_mem_s</a:t>
            </a:r>
            <a:r>
              <a:rPr lang="en-US" altLang="zh-CN" sz="2400" dirty="0">
                <a:solidFill>
                  <a:srgbClr val="0000FF"/>
                </a:solidFill>
                <a:latin typeface="Arial" panose="020B0604020202020204" pitchFamily="34" charset="0"/>
              </a:rPr>
              <a:t>=0, </a:t>
            </a:r>
            <a:r>
              <a:rPr lang="en-US" altLang="zh-CN" sz="2400" dirty="0" err="1">
                <a:solidFill>
                  <a:srgbClr val="0000FF"/>
                </a:solidFill>
                <a:latin typeface="Arial" panose="020B0604020202020204" pitchFamily="34" charset="0"/>
              </a:rPr>
              <a:t>Reg_write</a:t>
            </a:r>
            <a:endParaRPr lang="en-US" altLang="zh-CN" sz="2400" dirty="0">
              <a:solidFill>
                <a:srgbClr val="0000FF"/>
              </a:solidFill>
              <a:latin typeface="Arial" panose="020B0604020202020204" pitchFamily="34" charset="0"/>
            </a:endParaRPr>
          </a:p>
          <a:p>
            <a:pPr eaLnBrk="1" hangingPunct="1">
              <a:lnSpc>
                <a:spcPct val="110000"/>
              </a:lnSpc>
              <a:buClr>
                <a:srgbClr val="4C59D2"/>
              </a:buClr>
            </a:pPr>
            <a:endParaRPr lang="en-US" altLang="zh-CN" sz="2400" dirty="0">
              <a:solidFill>
                <a:srgbClr val="0000FF"/>
              </a:solidFill>
              <a:latin typeface="Arial" panose="020B0604020202020204" pitchFamily="34" charset="0"/>
            </a:endParaRPr>
          </a:p>
          <a:p>
            <a:pPr eaLnBrk="1" hangingPunct="1">
              <a:lnSpc>
                <a:spcPct val="110000"/>
              </a:lnSpc>
              <a:buClr>
                <a:srgbClr val="4C59D2"/>
              </a:buClr>
            </a:pPr>
            <a:r>
              <a:rPr lang="en-US" altLang="zh-CN" sz="2400" dirty="0">
                <a:solidFill>
                  <a:srgbClr val="0000FF"/>
                </a:solidFill>
                <a:latin typeface="Arial" panose="020B0604020202020204" pitchFamily="34" charset="0"/>
              </a:rPr>
              <a:t>M0</a:t>
            </a:r>
            <a:r>
              <a:rPr lang="zh-CN" altLang="en-US" sz="2400" dirty="0">
                <a:solidFill>
                  <a:srgbClr val="0000FF"/>
                </a:solidFill>
                <a:latin typeface="Arial" panose="020B0604020202020204" pitchFamily="34" charset="0"/>
              </a:rPr>
              <a:t>周期时没有指令信号，是因为：</a:t>
            </a:r>
          </a:p>
          <a:p>
            <a:pPr lvl="1" eaLnBrk="1" hangingPunct="1">
              <a:lnSpc>
                <a:spcPct val="110000"/>
              </a:lnSpc>
              <a:buClr>
                <a:srgbClr val="DE8848"/>
              </a:buClr>
            </a:pPr>
            <a:r>
              <a:rPr lang="zh-CN" altLang="en-US" sz="2000" b="1" dirty="0">
                <a:solidFill>
                  <a:srgbClr val="006600"/>
                </a:solidFill>
                <a:latin typeface="Arial" panose="020B0604020202020204" pitchFamily="34" charset="0"/>
              </a:rPr>
              <a:t>不知道当前是何指令；</a:t>
            </a:r>
          </a:p>
          <a:p>
            <a:pPr lvl="1" eaLnBrk="1" hangingPunct="1">
              <a:lnSpc>
                <a:spcPct val="110000"/>
              </a:lnSpc>
              <a:buClr>
                <a:srgbClr val="DE8848"/>
              </a:buClr>
            </a:pPr>
            <a:r>
              <a:rPr lang="zh-CN" altLang="en-US" sz="2000" b="1" dirty="0">
                <a:solidFill>
                  <a:srgbClr val="006600"/>
                </a:solidFill>
                <a:latin typeface="Arial" panose="020B0604020202020204" pitchFamily="34" charset="0"/>
              </a:rPr>
              <a:t>所有指令在</a:t>
            </a:r>
            <a:r>
              <a:rPr lang="en-US" altLang="zh-CN" sz="2000" b="1" dirty="0">
                <a:solidFill>
                  <a:srgbClr val="006600"/>
                </a:solidFill>
                <a:latin typeface="Arial" panose="020B0604020202020204" pitchFamily="34" charset="0"/>
              </a:rPr>
              <a:t>M0</a:t>
            </a:r>
            <a:r>
              <a:rPr lang="zh-CN" altLang="en-US" sz="2000" b="1" dirty="0">
                <a:solidFill>
                  <a:srgbClr val="006600"/>
                </a:solidFill>
                <a:latin typeface="Arial" panose="020B0604020202020204" pitchFamily="34" charset="0"/>
              </a:rPr>
              <a:t>周期都执行相同的操作（公操作）；</a:t>
            </a:r>
          </a:p>
        </p:txBody>
      </p:sp>
      <p:sp>
        <p:nvSpPr>
          <p:cNvPr id="435600" name="AutoShape 400"/>
          <p:cNvSpPr>
            <a:spLocks noChangeArrowheads="1"/>
          </p:cNvSpPr>
          <p:nvPr/>
        </p:nvSpPr>
        <p:spPr bwMode="auto">
          <a:xfrm>
            <a:off x="6372225" y="4581525"/>
            <a:ext cx="2195513" cy="1081088"/>
          </a:xfrm>
          <a:prstGeom prst="cloudCallout">
            <a:avLst>
              <a:gd name="adj1" fmla="val 16162"/>
              <a:gd name="adj2" fmla="val -133847"/>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2400">
                <a:solidFill>
                  <a:srgbClr val="FF0000"/>
                </a:solidFill>
                <a:latin typeface="Arial" panose="020B0604020202020204" pitchFamily="34" charset="0"/>
              </a:rPr>
              <a:t>根据</a:t>
            </a:r>
            <a:r>
              <a:rPr lang="en-US" altLang="zh-CN" sz="2400">
                <a:solidFill>
                  <a:srgbClr val="FF0000"/>
                </a:solidFill>
                <a:latin typeface="Arial" panose="020B0604020202020204" pitchFamily="34" charset="0"/>
              </a:rPr>
              <a:t>func</a:t>
            </a:r>
            <a:r>
              <a:rPr lang="zh-CN" altLang="en-US" sz="2400">
                <a:solidFill>
                  <a:srgbClr val="FF0000"/>
                </a:solidFill>
                <a:latin typeface="Arial" panose="020B0604020202020204" pitchFamily="34" charset="0"/>
              </a:rPr>
              <a:t>译码</a:t>
            </a:r>
          </a:p>
        </p:txBody>
      </p:sp>
    </p:spTree>
    <p:extLst>
      <p:ext uri="{BB962C8B-B14F-4D97-AF65-F5344CB8AC3E}">
        <p14:creationId xmlns:p14="http://schemas.microsoft.com/office/powerpoint/2010/main" val="2557597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animEffect transition="in" filter="wipe(up)">
                                      <p:cBhvr>
                                        <p:cTn id="7" dur="500"/>
                                        <p:tgtEl>
                                          <p:spTgt spid="435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35600"/>
                                        </p:tgtEl>
                                        <p:attrNameLst>
                                          <p:attrName>style.visibility</p:attrName>
                                        </p:attrNameLst>
                                      </p:cBhvr>
                                      <p:to>
                                        <p:strVal val="visible"/>
                                      </p:to>
                                    </p:set>
                                    <p:anim to="" calcmode="lin" valueType="num">
                                      <p:cBhvr>
                                        <p:cTn id="12" dur="1" fill="hold"/>
                                        <p:tgtEl>
                                          <p:spTgt spid="43560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p:bldP spid="43560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2CE52793-A7C9-441F-8900-82EF1378958B}"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71</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48131" name="Rectangle 2"/>
          <p:cNvSpPr>
            <a:spLocks noGrp="1" noChangeArrowheads="1"/>
          </p:cNvSpPr>
          <p:nvPr>
            <p:ph type="title"/>
          </p:nvPr>
        </p:nvSpPr>
        <p:spPr>
          <a:xfrm>
            <a:off x="1143000" y="381000"/>
            <a:ext cx="7100888" cy="563563"/>
          </a:xfrm>
        </p:spPr>
        <p:txBody>
          <a:bodyPr/>
          <a:lstStyle/>
          <a:p>
            <a:pPr eaLnBrk="1" hangingPunct="1"/>
            <a:r>
              <a:rPr lang="zh-CN" altLang="en-US" sz="2800" dirty="0" smtClean="0">
                <a:latin typeface="Arial" panose="020B0604020202020204" pitchFamily="34" charset="0"/>
              </a:rPr>
              <a:t>（</a:t>
            </a:r>
            <a:r>
              <a:rPr lang="en-US" altLang="zh-CN" sz="2800" dirty="0" smtClean="0">
                <a:latin typeface="Arial" panose="020B0604020202020204" pitchFamily="34" charset="0"/>
              </a:rPr>
              <a:t>4</a:t>
            </a:r>
            <a:r>
              <a:rPr lang="zh-CN" altLang="en-US" sz="2800" dirty="0" smtClean="0">
                <a:latin typeface="Arial" panose="020B0604020202020204" pitchFamily="34" charset="0"/>
              </a:rPr>
              <a:t>）综合每个微操作控制信号的逻辑函数</a:t>
            </a:r>
          </a:p>
        </p:txBody>
      </p:sp>
      <p:sp>
        <p:nvSpPr>
          <p:cNvPr id="571395" name="Rectangle 3"/>
          <p:cNvSpPr>
            <a:spLocks noChangeArrowheads="1"/>
          </p:cNvSpPr>
          <p:nvPr/>
        </p:nvSpPr>
        <p:spPr bwMode="auto">
          <a:xfrm>
            <a:off x="611188" y="1125538"/>
            <a:ext cx="7632700"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lnSpc>
                <a:spcPct val="110000"/>
              </a:lnSpc>
              <a:buClr>
                <a:srgbClr val="4C59D2"/>
              </a:buClr>
            </a:pPr>
            <a:r>
              <a:rPr lang="en-US" altLang="zh-CN" sz="2400">
                <a:solidFill>
                  <a:srgbClr val="FF0000"/>
                </a:solidFill>
                <a:latin typeface="Arial" panose="020B0604020202020204" pitchFamily="34" charset="0"/>
              </a:rPr>
              <a:t>R</a:t>
            </a:r>
            <a:r>
              <a:rPr lang="zh-CN" altLang="en-US" sz="2400">
                <a:solidFill>
                  <a:srgbClr val="FF0000"/>
                </a:solidFill>
                <a:latin typeface="Arial" panose="020B0604020202020204" pitchFamily="34" charset="0"/>
              </a:rPr>
              <a:t>型指令的</a:t>
            </a:r>
            <a:r>
              <a:rPr lang="en-US" altLang="zh-CN" sz="2400">
                <a:solidFill>
                  <a:srgbClr val="FF0000"/>
                </a:solidFill>
                <a:latin typeface="Arial" panose="020B0604020202020204" pitchFamily="34" charset="0"/>
              </a:rPr>
              <a:t>M2</a:t>
            </a:r>
            <a:r>
              <a:rPr lang="zh-CN" altLang="en-US" sz="2400">
                <a:solidFill>
                  <a:srgbClr val="FF0000"/>
                </a:solidFill>
                <a:latin typeface="Arial" panose="020B0604020202020204" pitchFamily="34" charset="0"/>
              </a:rPr>
              <a:t>周期，</a:t>
            </a:r>
            <a:r>
              <a:rPr lang="en-US" altLang="zh-CN" sz="2400">
                <a:solidFill>
                  <a:srgbClr val="0000FF"/>
                </a:solidFill>
                <a:latin typeface="Arial" panose="020B0604020202020204" pitchFamily="34" charset="0"/>
              </a:rPr>
              <a:t>ALU_OP</a:t>
            </a:r>
            <a:r>
              <a:rPr lang="zh-CN" altLang="en-US" sz="2400">
                <a:solidFill>
                  <a:srgbClr val="0000FF"/>
                </a:solidFill>
                <a:latin typeface="Arial" panose="020B0604020202020204" pitchFamily="34" charset="0"/>
              </a:rPr>
              <a:t>要根据</a:t>
            </a:r>
            <a:r>
              <a:rPr lang="en-US" altLang="zh-CN" sz="2400">
                <a:solidFill>
                  <a:srgbClr val="0000FF"/>
                </a:solidFill>
                <a:latin typeface="Arial" panose="020B0604020202020204" pitchFamily="34" charset="0"/>
              </a:rPr>
              <a:t>func</a:t>
            </a:r>
            <a:r>
              <a:rPr lang="zh-CN" altLang="en-US" sz="2400">
                <a:solidFill>
                  <a:srgbClr val="0000FF"/>
                </a:solidFill>
                <a:latin typeface="Arial" panose="020B0604020202020204" pitchFamily="34" charset="0"/>
              </a:rPr>
              <a:t>字段译码，真值表如下：</a:t>
            </a:r>
            <a:endParaRPr lang="zh-CN" altLang="en-US" sz="2400">
              <a:solidFill>
                <a:srgbClr val="003366"/>
              </a:solidFill>
              <a:latin typeface="Arial" panose="020B0604020202020204" pitchFamily="34" charset="0"/>
            </a:endParaRPr>
          </a:p>
        </p:txBody>
      </p:sp>
      <p:graphicFrame>
        <p:nvGraphicFramePr>
          <p:cNvPr id="571499" name="Group 107"/>
          <p:cNvGraphicFramePr>
            <a:graphicFrameLocks noGrp="1"/>
          </p:cNvGraphicFramePr>
          <p:nvPr/>
        </p:nvGraphicFramePr>
        <p:xfrm>
          <a:off x="395288" y="2133600"/>
          <a:ext cx="4897437" cy="4032250"/>
        </p:xfrm>
        <a:graphic>
          <a:graphicData uri="http://schemas.openxmlformats.org/drawingml/2006/table">
            <a:tbl>
              <a:tblPr/>
              <a:tblGrid>
                <a:gridCol w="915987"/>
                <a:gridCol w="715963"/>
                <a:gridCol w="715962"/>
                <a:gridCol w="1195388"/>
                <a:gridCol w="1354137"/>
              </a:tblGrid>
              <a:tr h="403225">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rPr>
                        <a:t>指令</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gridSpan="3">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输出</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403225">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M2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func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Arial" charset="0"/>
                          <a:ea typeface="宋体" pitchFamily="2" charset="-122"/>
                          <a:cs typeface="Times New Roman" pitchFamily="18" charset="0"/>
                        </a:rPr>
                        <a:t>ALU_OP</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4032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add</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100000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100</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4032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sub</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100010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101</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4032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and</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100100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000</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4032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or</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100101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001</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4032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xor</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100110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010</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4032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nor</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100111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011</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4032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sltu</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101011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110</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4032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sllv</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000100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111</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graphicFrame>
        <p:nvGraphicFramePr>
          <p:cNvPr id="571500" name="Object 108"/>
          <p:cNvGraphicFramePr>
            <a:graphicFrameLocks noChangeAspect="1"/>
          </p:cNvGraphicFramePr>
          <p:nvPr/>
        </p:nvGraphicFramePr>
        <p:xfrm>
          <a:off x="5292725" y="3151188"/>
          <a:ext cx="3671888" cy="1862137"/>
        </p:xfrm>
        <a:graphic>
          <a:graphicData uri="http://schemas.openxmlformats.org/presentationml/2006/ole">
            <mc:AlternateContent xmlns:mc="http://schemas.openxmlformats.org/markup-compatibility/2006">
              <mc:Choice xmlns:v="urn:schemas-microsoft-com:vml" Requires="v">
                <p:oleObj spid="_x0000_s146442" name="Visio" r:id="rId3" imgW="2322576" imgH="1139190" progId="Visio.Drawing.11">
                  <p:embed/>
                </p:oleObj>
              </mc:Choice>
              <mc:Fallback>
                <p:oleObj name="Visio" r:id="rId3" imgW="2322576" imgH="113919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3151188"/>
                        <a:ext cx="3671888" cy="186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43120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1395"/>
                                        </p:tgtEl>
                                        <p:attrNameLst>
                                          <p:attrName>style.visibility</p:attrName>
                                        </p:attrNameLst>
                                      </p:cBhvr>
                                      <p:to>
                                        <p:strVal val="visible"/>
                                      </p:to>
                                    </p:set>
                                    <p:animEffect transition="in" filter="wipe(up)">
                                      <p:cBhvr>
                                        <p:cTn id="7" dur="500"/>
                                        <p:tgtEl>
                                          <p:spTgt spid="571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571499"/>
                                        </p:tgtEl>
                                        <p:attrNameLst>
                                          <p:attrName>style.visibility</p:attrName>
                                        </p:attrNameLst>
                                      </p:cBhvr>
                                      <p:to>
                                        <p:strVal val="visible"/>
                                      </p:to>
                                    </p:set>
                                    <p:anim to="" calcmode="lin" valueType="num">
                                      <p:cBhvr>
                                        <p:cTn id="12" dur="1" fill="hold"/>
                                        <p:tgtEl>
                                          <p:spTgt spid="571499"/>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571500"/>
                                        </p:tgtEl>
                                        <p:attrNameLst>
                                          <p:attrName>style.visibility</p:attrName>
                                        </p:attrNameLst>
                                      </p:cBhvr>
                                      <p:to>
                                        <p:strVal val="visible"/>
                                      </p:to>
                                    </p:set>
                                    <p:anim to="" calcmode="lin" valueType="num">
                                      <p:cBhvr>
                                        <p:cTn id="17" dur="1" fill="hold"/>
                                        <p:tgtEl>
                                          <p:spTgt spid="57150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97673AC8-1FCD-4EFE-A3F7-2DB16945E2C5}"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72</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49155" name="Rectangle 2"/>
          <p:cNvSpPr>
            <a:spLocks noGrp="1" noChangeArrowheads="1"/>
          </p:cNvSpPr>
          <p:nvPr>
            <p:ph type="title"/>
          </p:nvPr>
        </p:nvSpPr>
        <p:spPr>
          <a:xfrm>
            <a:off x="1143000" y="381000"/>
            <a:ext cx="7143750" cy="563563"/>
          </a:xfrm>
        </p:spPr>
        <p:txBody>
          <a:bodyPr/>
          <a:lstStyle/>
          <a:p>
            <a:pPr eaLnBrk="1" hangingPunct="1"/>
            <a:r>
              <a:rPr lang="zh-CN" altLang="en-US" sz="2800" dirty="0" smtClean="0">
                <a:latin typeface="Arial" panose="020B0604020202020204" pitchFamily="34" charset="0"/>
              </a:rPr>
              <a:t>（</a:t>
            </a:r>
            <a:r>
              <a:rPr lang="en-US" altLang="zh-CN" sz="2800" dirty="0" smtClean="0">
                <a:latin typeface="Arial" panose="020B0604020202020204" pitchFamily="34" charset="0"/>
              </a:rPr>
              <a:t>4</a:t>
            </a:r>
            <a:r>
              <a:rPr lang="zh-CN" altLang="en-US" sz="2800" dirty="0" smtClean="0">
                <a:latin typeface="Arial" panose="020B0604020202020204" pitchFamily="34" charset="0"/>
              </a:rPr>
              <a:t>）综合每个微操作控制信号的逻辑函数</a:t>
            </a:r>
          </a:p>
        </p:txBody>
      </p:sp>
      <p:sp>
        <p:nvSpPr>
          <p:cNvPr id="49156" name="Rectangle 6"/>
          <p:cNvSpPr>
            <a:spLocks noGrp="1" noChangeArrowheads="1"/>
          </p:cNvSpPr>
          <p:nvPr>
            <p:ph type="body" idx="1"/>
          </p:nvPr>
        </p:nvSpPr>
        <p:spPr/>
        <p:txBody>
          <a:bodyPr/>
          <a:lstStyle/>
          <a:p>
            <a:pPr eaLnBrk="1" hangingPunct="1">
              <a:lnSpc>
                <a:spcPct val="110000"/>
              </a:lnSpc>
            </a:pPr>
            <a:r>
              <a:rPr lang="en-US" altLang="zh-CN" sz="2400" smtClean="0">
                <a:solidFill>
                  <a:srgbClr val="FF0000"/>
                </a:solidFill>
                <a:latin typeface="Arial" panose="020B0604020202020204" pitchFamily="34" charset="0"/>
              </a:rPr>
              <a:t>lw</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M1</a:t>
            </a:r>
            <a:r>
              <a:rPr lang="zh-CN" altLang="en-US" sz="2400" smtClean="0">
                <a:solidFill>
                  <a:srgbClr val="FF0000"/>
                </a:solidFill>
                <a:latin typeface="Arial" panose="020B0604020202020204" pitchFamily="34" charset="0"/>
              </a:rPr>
              <a:t>：</a:t>
            </a:r>
            <a:r>
              <a:rPr lang="zh-CN" altLang="en-US" sz="2400" smtClean="0">
                <a:solidFill>
                  <a:srgbClr val="0000FF"/>
                </a:solidFill>
                <a:latin typeface="Arial" panose="020B0604020202020204" pitchFamily="34" charset="0"/>
              </a:rPr>
              <a:t>无（不代表没有操作）</a:t>
            </a:r>
          </a:p>
          <a:p>
            <a:pPr eaLnBrk="1" hangingPunct="1">
              <a:lnSpc>
                <a:spcPct val="110000"/>
              </a:lnSpc>
            </a:pPr>
            <a:r>
              <a:rPr lang="en-US" altLang="zh-CN" sz="2400" smtClean="0">
                <a:solidFill>
                  <a:srgbClr val="FF0000"/>
                </a:solidFill>
                <a:latin typeface="Arial" panose="020B0604020202020204" pitchFamily="34" charset="0"/>
              </a:rPr>
              <a:t>lw</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M2</a:t>
            </a:r>
            <a:r>
              <a:rPr lang="zh-CN" altLang="en-US" sz="2400" smtClean="0">
                <a:solidFill>
                  <a:srgbClr val="FF0000"/>
                </a:solidFill>
                <a:latin typeface="Arial" panose="020B0604020202020204" pitchFamily="34" charset="0"/>
              </a:rPr>
              <a:t>： </a:t>
            </a:r>
            <a:r>
              <a:rPr lang="en-US" altLang="zh-CN" sz="2400" smtClean="0">
                <a:solidFill>
                  <a:srgbClr val="0000FF"/>
                </a:solidFill>
                <a:latin typeface="Arial" panose="020B0604020202020204" pitchFamily="34" charset="0"/>
              </a:rPr>
              <a:t>ALU_A_s=1, ALU_B_s=10, imm_s=1, ALU_OP=100</a:t>
            </a:r>
          </a:p>
          <a:p>
            <a:pPr eaLnBrk="1" hangingPunct="1">
              <a:lnSpc>
                <a:spcPct val="110000"/>
              </a:lnSpc>
            </a:pPr>
            <a:r>
              <a:rPr lang="en-US" altLang="zh-CN" sz="2400" smtClean="0">
                <a:solidFill>
                  <a:srgbClr val="FF0000"/>
                </a:solidFill>
                <a:latin typeface="Arial" panose="020B0604020202020204" pitchFamily="34" charset="0"/>
              </a:rPr>
              <a:t>lw</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M3</a:t>
            </a:r>
            <a:r>
              <a:rPr lang="zh-CN" altLang="en-US" sz="2400" smtClean="0">
                <a:solidFill>
                  <a:srgbClr val="FF0000"/>
                </a:solidFill>
                <a:latin typeface="Arial" panose="020B0604020202020204" pitchFamily="34" charset="0"/>
              </a:rPr>
              <a:t>： </a:t>
            </a:r>
            <a:r>
              <a:rPr lang="en-US" altLang="zh-CN" sz="2400" smtClean="0">
                <a:solidFill>
                  <a:srgbClr val="0000FF"/>
                </a:solidFill>
                <a:latin typeface="Arial" panose="020B0604020202020204" pitchFamily="34" charset="0"/>
              </a:rPr>
              <a:t>I_D_s=1,Mem_read</a:t>
            </a:r>
          </a:p>
          <a:p>
            <a:pPr eaLnBrk="1" hangingPunct="1">
              <a:lnSpc>
                <a:spcPct val="110000"/>
              </a:lnSpc>
            </a:pPr>
            <a:r>
              <a:rPr lang="en-US" altLang="zh-CN" sz="2400" smtClean="0">
                <a:solidFill>
                  <a:srgbClr val="FF0000"/>
                </a:solidFill>
                <a:latin typeface="Arial" panose="020B0604020202020204" pitchFamily="34" charset="0"/>
              </a:rPr>
              <a:t>lw</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M4</a:t>
            </a:r>
            <a:r>
              <a:rPr lang="zh-CN" altLang="en-US" sz="2400" smtClean="0">
                <a:solidFill>
                  <a:srgbClr val="FF0000"/>
                </a:solidFill>
                <a:latin typeface="Arial" panose="020B0604020202020204" pitchFamily="34" charset="0"/>
              </a:rPr>
              <a:t>： </a:t>
            </a:r>
            <a:r>
              <a:rPr lang="en-US" altLang="zh-CN" sz="2400" smtClean="0">
                <a:solidFill>
                  <a:srgbClr val="0000FF"/>
                </a:solidFill>
                <a:latin typeface="Arial" panose="020B0604020202020204" pitchFamily="34" charset="0"/>
              </a:rPr>
              <a:t>rd_rt_s=1,</a:t>
            </a:r>
            <a:r>
              <a:rPr lang="en-US" altLang="en-US" sz="2400" smtClean="0">
                <a:solidFill>
                  <a:srgbClr val="0000FF"/>
                </a:solidFill>
                <a:latin typeface="Arial" panose="020B0604020202020204" pitchFamily="34" charset="0"/>
              </a:rPr>
              <a:t>alu_mem_s</a:t>
            </a:r>
            <a:r>
              <a:rPr lang="en-US" altLang="zh-CN" sz="2400" smtClean="0">
                <a:solidFill>
                  <a:srgbClr val="0000FF"/>
                </a:solidFill>
                <a:latin typeface="Arial" panose="020B0604020202020204" pitchFamily="34" charset="0"/>
              </a:rPr>
              <a:t>=1, Reg_write</a:t>
            </a:r>
          </a:p>
          <a:p>
            <a:pPr eaLnBrk="1" hangingPunct="1">
              <a:lnSpc>
                <a:spcPct val="110000"/>
              </a:lnSpc>
            </a:pPr>
            <a:endParaRPr lang="en-US" altLang="zh-CN" sz="2400" smtClean="0">
              <a:solidFill>
                <a:srgbClr val="FF0000"/>
              </a:solidFill>
              <a:latin typeface="Arial" panose="020B0604020202020204" pitchFamily="34" charset="0"/>
            </a:endParaRPr>
          </a:p>
          <a:p>
            <a:pPr eaLnBrk="1" hangingPunct="1">
              <a:lnSpc>
                <a:spcPct val="110000"/>
              </a:lnSpc>
            </a:pPr>
            <a:r>
              <a:rPr lang="en-US" altLang="zh-CN" sz="2400" smtClean="0">
                <a:solidFill>
                  <a:srgbClr val="FF0000"/>
                </a:solidFill>
                <a:latin typeface="Arial" panose="020B0604020202020204" pitchFamily="34" charset="0"/>
              </a:rPr>
              <a:t>sw</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M1</a:t>
            </a:r>
            <a:r>
              <a:rPr lang="zh-CN" altLang="en-US" sz="2400" smtClean="0">
                <a:solidFill>
                  <a:srgbClr val="FF0000"/>
                </a:solidFill>
                <a:latin typeface="Arial" panose="020B0604020202020204" pitchFamily="34" charset="0"/>
              </a:rPr>
              <a:t>：</a:t>
            </a:r>
            <a:r>
              <a:rPr lang="zh-CN" altLang="en-US" sz="2400" smtClean="0">
                <a:solidFill>
                  <a:srgbClr val="0000FF"/>
                </a:solidFill>
                <a:latin typeface="Arial" panose="020B0604020202020204" pitchFamily="34" charset="0"/>
              </a:rPr>
              <a:t>无（不代表没有操作）</a:t>
            </a:r>
          </a:p>
          <a:p>
            <a:pPr eaLnBrk="1" hangingPunct="1">
              <a:lnSpc>
                <a:spcPct val="110000"/>
              </a:lnSpc>
            </a:pPr>
            <a:r>
              <a:rPr lang="en-US" altLang="zh-CN" sz="2400" smtClean="0">
                <a:solidFill>
                  <a:srgbClr val="FF0000"/>
                </a:solidFill>
                <a:latin typeface="Arial" panose="020B0604020202020204" pitchFamily="34" charset="0"/>
              </a:rPr>
              <a:t>sw</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M2</a:t>
            </a:r>
            <a:r>
              <a:rPr lang="zh-CN" altLang="en-US" sz="2400" smtClean="0">
                <a:solidFill>
                  <a:srgbClr val="FF0000"/>
                </a:solidFill>
                <a:latin typeface="Arial" panose="020B0604020202020204" pitchFamily="34" charset="0"/>
              </a:rPr>
              <a:t>： </a:t>
            </a:r>
            <a:r>
              <a:rPr lang="en-US" altLang="zh-CN" sz="2400" smtClean="0">
                <a:solidFill>
                  <a:srgbClr val="0000FF"/>
                </a:solidFill>
                <a:latin typeface="Arial" panose="020B0604020202020204" pitchFamily="34" charset="0"/>
              </a:rPr>
              <a:t>ALU_A_s=1, ALU_B_s=10, imm_s=1, ALU_OP=100</a:t>
            </a:r>
          </a:p>
          <a:p>
            <a:pPr eaLnBrk="1" hangingPunct="1">
              <a:lnSpc>
                <a:spcPct val="110000"/>
              </a:lnSpc>
            </a:pPr>
            <a:r>
              <a:rPr lang="en-US" altLang="zh-CN" sz="2400" smtClean="0">
                <a:solidFill>
                  <a:srgbClr val="FF0000"/>
                </a:solidFill>
                <a:latin typeface="Arial" panose="020B0604020202020204" pitchFamily="34" charset="0"/>
              </a:rPr>
              <a:t>sw</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M3</a:t>
            </a:r>
            <a:r>
              <a:rPr lang="zh-CN" altLang="en-US" sz="2400" smtClean="0">
                <a:solidFill>
                  <a:srgbClr val="FF0000"/>
                </a:solidFill>
                <a:latin typeface="Arial" panose="020B0604020202020204" pitchFamily="34" charset="0"/>
              </a:rPr>
              <a:t>： </a:t>
            </a:r>
            <a:r>
              <a:rPr lang="en-US" altLang="zh-CN" sz="2400" smtClean="0">
                <a:solidFill>
                  <a:srgbClr val="0000FF"/>
                </a:solidFill>
                <a:latin typeface="Arial" panose="020B0604020202020204" pitchFamily="34" charset="0"/>
              </a:rPr>
              <a:t>I_D_s=1,Mem_write</a:t>
            </a:r>
            <a:endParaRPr lang="en-US" altLang="zh-CN" smtClean="0"/>
          </a:p>
        </p:txBody>
      </p:sp>
    </p:spTree>
    <p:extLst>
      <p:ext uri="{BB962C8B-B14F-4D97-AF65-F5344CB8AC3E}">
        <p14:creationId xmlns:p14="http://schemas.microsoft.com/office/powerpoint/2010/main" val="38845097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3A0EB29F-EC70-4B9D-B0DC-DF355A78D89A}"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73</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50179" name="Rectangle 2"/>
          <p:cNvSpPr>
            <a:spLocks noGrp="1" noChangeArrowheads="1"/>
          </p:cNvSpPr>
          <p:nvPr>
            <p:ph type="title"/>
          </p:nvPr>
        </p:nvSpPr>
        <p:spPr>
          <a:xfrm>
            <a:off x="1143000" y="381000"/>
            <a:ext cx="7317432" cy="563563"/>
          </a:xfrm>
        </p:spPr>
        <p:txBody>
          <a:bodyPr/>
          <a:lstStyle/>
          <a:p>
            <a:pPr eaLnBrk="1" hangingPunct="1"/>
            <a:r>
              <a:rPr lang="zh-CN" altLang="en-US" sz="2800" dirty="0" smtClean="0">
                <a:latin typeface="Arial" panose="020B0604020202020204" pitchFamily="34" charset="0"/>
              </a:rPr>
              <a:t>（</a:t>
            </a:r>
            <a:r>
              <a:rPr lang="en-US" altLang="zh-CN" sz="2800" dirty="0" smtClean="0">
                <a:latin typeface="Arial" panose="020B0604020202020204" pitchFamily="34" charset="0"/>
              </a:rPr>
              <a:t>4</a:t>
            </a:r>
            <a:r>
              <a:rPr lang="zh-CN" altLang="en-US" sz="2800" dirty="0" smtClean="0">
                <a:latin typeface="Arial" panose="020B0604020202020204" pitchFamily="34" charset="0"/>
              </a:rPr>
              <a:t>）综合每个微操作控制信号的逻辑函数</a:t>
            </a:r>
          </a:p>
        </p:txBody>
      </p:sp>
      <p:sp>
        <p:nvSpPr>
          <p:cNvPr id="50180" name="Rectangle 4"/>
          <p:cNvSpPr>
            <a:spLocks noGrp="1" noChangeArrowheads="1"/>
          </p:cNvSpPr>
          <p:nvPr>
            <p:ph type="body" idx="1"/>
          </p:nvPr>
        </p:nvSpPr>
        <p:spPr/>
        <p:txBody>
          <a:bodyPr/>
          <a:lstStyle/>
          <a:p>
            <a:pPr eaLnBrk="1" hangingPunct="1">
              <a:lnSpc>
                <a:spcPct val="110000"/>
              </a:lnSpc>
            </a:pPr>
            <a:r>
              <a:rPr lang="en-US" altLang="zh-CN" sz="2400" smtClean="0">
                <a:solidFill>
                  <a:srgbClr val="FF0000"/>
                </a:solidFill>
                <a:latin typeface="Arial" panose="020B0604020202020204" pitchFamily="34" charset="0"/>
              </a:rPr>
              <a:t>beq</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M1</a:t>
            </a:r>
            <a:r>
              <a:rPr lang="zh-CN" altLang="en-US" sz="2400" smtClean="0">
                <a:solidFill>
                  <a:srgbClr val="FF0000"/>
                </a:solidFill>
                <a:latin typeface="Arial" panose="020B0604020202020204" pitchFamily="34" charset="0"/>
              </a:rPr>
              <a:t>： </a:t>
            </a:r>
            <a:r>
              <a:rPr lang="en-US" altLang="zh-CN" sz="2400" smtClean="0">
                <a:solidFill>
                  <a:srgbClr val="0000FF"/>
                </a:solidFill>
                <a:latin typeface="Arial" panose="020B0604020202020204" pitchFamily="34" charset="0"/>
              </a:rPr>
              <a:t>ALU_A_s=0, ALU_B_s=11, ALU_OP=100,imm_s=1</a:t>
            </a:r>
          </a:p>
          <a:p>
            <a:pPr eaLnBrk="1" hangingPunct="1">
              <a:lnSpc>
                <a:spcPct val="120000"/>
              </a:lnSpc>
            </a:pPr>
            <a:r>
              <a:rPr lang="en-US" altLang="zh-CN" sz="2400" smtClean="0">
                <a:solidFill>
                  <a:srgbClr val="FF0000"/>
                </a:solidFill>
                <a:latin typeface="Arial" panose="020B0604020202020204" pitchFamily="34" charset="0"/>
              </a:rPr>
              <a:t>beq</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M2</a:t>
            </a:r>
            <a:r>
              <a:rPr lang="zh-CN" altLang="en-US" sz="2400" smtClean="0">
                <a:solidFill>
                  <a:srgbClr val="FF0000"/>
                </a:solidFill>
                <a:latin typeface="Arial" panose="020B0604020202020204" pitchFamily="34" charset="0"/>
              </a:rPr>
              <a:t>：</a:t>
            </a:r>
            <a:r>
              <a:rPr lang="en-US" altLang="zh-CN" sz="2400" smtClean="0">
                <a:solidFill>
                  <a:srgbClr val="0000FF"/>
                </a:solidFill>
                <a:latin typeface="Arial" panose="020B0604020202020204" pitchFamily="34" charset="0"/>
              </a:rPr>
              <a:t>ALU_A_s=1, ALU_B_s=01, ALU_OP=101;</a:t>
            </a:r>
          </a:p>
          <a:p>
            <a:pPr eaLnBrk="1" hangingPunct="1">
              <a:lnSpc>
                <a:spcPct val="120000"/>
              </a:lnSpc>
            </a:pPr>
            <a:r>
              <a:rPr lang="en-US" altLang="zh-CN" sz="2400" smtClean="0">
                <a:solidFill>
                  <a:srgbClr val="FF0000"/>
                </a:solidFill>
                <a:latin typeface="Arial" panose="020B0604020202020204" pitchFamily="34" charset="0"/>
              </a:rPr>
              <a:t>beq</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M2</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zero</a:t>
            </a:r>
            <a:r>
              <a:rPr lang="zh-CN" altLang="en-US" sz="2400" smtClean="0">
                <a:solidFill>
                  <a:srgbClr val="FF0000"/>
                </a:solidFill>
                <a:latin typeface="Arial" panose="020B0604020202020204" pitchFamily="34" charset="0"/>
              </a:rPr>
              <a:t>：</a:t>
            </a:r>
            <a:r>
              <a:rPr lang="en-US" altLang="zh-CN" sz="2400" smtClean="0">
                <a:solidFill>
                  <a:srgbClr val="0000FF"/>
                </a:solidFill>
                <a:latin typeface="Arial" panose="020B0604020202020204" pitchFamily="34" charset="0"/>
              </a:rPr>
              <a:t>PC_s=01,PC_write</a:t>
            </a:r>
          </a:p>
          <a:p>
            <a:pPr eaLnBrk="1" hangingPunct="1">
              <a:lnSpc>
                <a:spcPct val="110000"/>
              </a:lnSpc>
            </a:pPr>
            <a:endParaRPr lang="en-US" altLang="zh-CN" sz="2400" smtClean="0">
              <a:solidFill>
                <a:srgbClr val="0000FF"/>
              </a:solidFill>
              <a:latin typeface="Arial" panose="020B0604020202020204" pitchFamily="34" charset="0"/>
            </a:endParaRPr>
          </a:p>
          <a:p>
            <a:pPr eaLnBrk="1" hangingPunct="1">
              <a:lnSpc>
                <a:spcPct val="110000"/>
              </a:lnSpc>
            </a:pPr>
            <a:r>
              <a:rPr lang="en-US" altLang="zh-CN" sz="2400" smtClean="0">
                <a:solidFill>
                  <a:srgbClr val="FF0000"/>
                </a:solidFill>
                <a:latin typeface="Arial" panose="020B0604020202020204" pitchFamily="34" charset="0"/>
              </a:rPr>
              <a:t>J</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M1</a:t>
            </a:r>
            <a:r>
              <a:rPr lang="zh-CN" altLang="en-US" sz="2400" smtClean="0">
                <a:solidFill>
                  <a:srgbClr val="FF0000"/>
                </a:solidFill>
                <a:latin typeface="Arial" panose="020B0604020202020204" pitchFamily="34" charset="0"/>
              </a:rPr>
              <a:t>： </a:t>
            </a:r>
            <a:r>
              <a:rPr lang="en-US" altLang="zh-CN" sz="2400" smtClean="0">
                <a:solidFill>
                  <a:srgbClr val="0000FF"/>
                </a:solidFill>
                <a:latin typeface="Arial" panose="020B0604020202020204" pitchFamily="34" charset="0"/>
              </a:rPr>
              <a:t>PC_s=10,PC_write</a:t>
            </a:r>
          </a:p>
          <a:p>
            <a:pPr eaLnBrk="1" hangingPunct="1">
              <a:lnSpc>
                <a:spcPct val="110000"/>
              </a:lnSpc>
            </a:pPr>
            <a:endParaRPr lang="en-US" altLang="zh-CN" sz="2400" smtClean="0">
              <a:solidFill>
                <a:srgbClr val="0000FF"/>
              </a:solidFill>
              <a:latin typeface="Arial" panose="020B0604020202020204" pitchFamily="34" charset="0"/>
            </a:endParaRPr>
          </a:p>
          <a:p>
            <a:pPr eaLnBrk="1" hangingPunct="1">
              <a:lnSpc>
                <a:spcPct val="110000"/>
              </a:lnSpc>
            </a:pPr>
            <a:r>
              <a:rPr lang="zh-CN" altLang="en-US" sz="2400" smtClean="0">
                <a:solidFill>
                  <a:srgbClr val="0000FF"/>
                </a:solidFill>
                <a:latin typeface="Arial" panose="020B0604020202020204" pitchFamily="34" charset="0"/>
              </a:rPr>
              <a:t>罗列成表格：</a:t>
            </a:r>
          </a:p>
          <a:p>
            <a:pPr eaLnBrk="1" hangingPunct="1"/>
            <a:endParaRPr lang="en-US" altLang="zh-CN" smtClean="0"/>
          </a:p>
        </p:txBody>
      </p:sp>
    </p:spTree>
    <p:extLst>
      <p:ext uri="{BB962C8B-B14F-4D97-AF65-F5344CB8AC3E}">
        <p14:creationId xmlns:p14="http://schemas.microsoft.com/office/powerpoint/2010/main" val="49147487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BF914C1E-15DD-44CF-B6B4-193150998503}"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74</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51203" name="Rectangle 2"/>
          <p:cNvSpPr>
            <a:spLocks noGrp="1" noChangeArrowheads="1"/>
          </p:cNvSpPr>
          <p:nvPr>
            <p:ph type="title"/>
          </p:nvPr>
        </p:nvSpPr>
        <p:spPr>
          <a:xfrm>
            <a:off x="1143000" y="381000"/>
            <a:ext cx="7317432" cy="563563"/>
          </a:xfrm>
        </p:spPr>
        <p:txBody>
          <a:bodyPr/>
          <a:lstStyle/>
          <a:p>
            <a:pPr eaLnBrk="1" hangingPunct="1"/>
            <a:r>
              <a:rPr lang="zh-CN" altLang="en-US" sz="2800" dirty="0" smtClean="0">
                <a:latin typeface="Arial" panose="020B0604020202020204" pitchFamily="34" charset="0"/>
              </a:rPr>
              <a:t>（</a:t>
            </a:r>
            <a:r>
              <a:rPr lang="en-US" altLang="zh-CN" sz="2800" dirty="0" smtClean="0">
                <a:latin typeface="Arial" panose="020B0604020202020204" pitchFamily="34" charset="0"/>
              </a:rPr>
              <a:t>4</a:t>
            </a:r>
            <a:r>
              <a:rPr lang="zh-CN" altLang="en-US" sz="2800" dirty="0" smtClean="0">
                <a:latin typeface="Arial" panose="020B0604020202020204" pitchFamily="34" charset="0"/>
              </a:rPr>
              <a:t>）综合每个微操作控制信号的逻辑函数</a:t>
            </a:r>
          </a:p>
        </p:txBody>
      </p:sp>
      <p:graphicFrame>
        <p:nvGraphicFramePr>
          <p:cNvPr id="574608" name="Group 144"/>
          <p:cNvGraphicFramePr>
            <a:graphicFrameLocks noGrp="1"/>
          </p:cNvGraphicFramePr>
          <p:nvPr>
            <p:extLst>
              <p:ext uri="{D42A27DB-BD31-4B8C-83A1-F6EECF244321}">
                <p14:modId xmlns:p14="http://schemas.microsoft.com/office/powerpoint/2010/main" val="3991979164"/>
              </p:ext>
            </p:extLst>
          </p:nvPr>
        </p:nvGraphicFramePr>
        <p:xfrm>
          <a:off x="320675" y="972436"/>
          <a:ext cx="8423275" cy="5810590"/>
        </p:xfrm>
        <a:graphic>
          <a:graphicData uri="http://schemas.openxmlformats.org/drawingml/2006/table">
            <a:tbl>
              <a:tblPr/>
              <a:tblGrid>
                <a:gridCol w="1871663"/>
                <a:gridCol w="6551612"/>
              </a:tblGrid>
              <a:tr h="32724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Arial" charset="0"/>
                          <a:ea typeface="黑体" pitchFamily="2" charset="-122"/>
                        </a:rPr>
                        <a:t>条件</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Arial" charset="0"/>
                          <a:ea typeface="黑体" pitchFamily="2" charset="-122"/>
                        </a:rPr>
                        <a:t>发送控制信号</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62176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M0</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rgbClr val="0000FF"/>
                          </a:solidFill>
                          <a:effectLst/>
                          <a:latin typeface="Arial" charset="0"/>
                          <a:ea typeface="黑体" pitchFamily="2" charset="-122"/>
                        </a:rPr>
                        <a:t>I_D_s=0,Mem_read,IR_write;ALU_A_s=0, ALU_B_s=00, PC_s=00, PC_write</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2724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R</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M1</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Arial" charset="0"/>
                          <a:ea typeface="黑体" pitchFamily="2" charset="-122"/>
                        </a:rPr>
                        <a:t>无（不代表没有操作）</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2724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R</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M2</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Arial" charset="0"/>
                          <a:ea typeface="黑体" pitchFamily="2" charset="-122"/>
                        </a:rPr>
                        <a:t>ALU_A_s=1, ALU_B_s=01, ALU_OP=</a:t>
                      </a:r>
                      <a:r>
                        <a:rPr kumimoji="0" lang="en-US" altLang="zh-CN" sz="1600" b="1" i="0" u="none" strike="noStrike" cap="none" normalizeH="0" baseline="0" smtClean="0">
                          <a:ln>
                            <a:noFill/>
                          </a:ln>
                          <a:solidFill>
                            <a:srgbClr val="FF0000"/>
                          </a:solidFill>
                          <a:effectLst/>
                          <a:latin typeface="Arial" charset="0"/>
                          <a:ea typeface="黑体" pitchFamily="2" charset="-122"/>
                        </a:rPr>
                        <a:t>***</a:t>
                      </a:r>
                      <a:r>
                        <a:rPr kumimoji="0" lang="en-US" altLang="zh-CN" sz="1600" b="1" i="0" u="none" strike="noStrike" cap="none" normalizeH="0" baseline="0" smtClean="0">
                          <a:ln>
                            <a:noFill/>
                          </a:ln>
                          <a:solidFill>
                            <a:srgbClr val="0000FF"/>
                          </a:solidFill>
                          <a:effectLst/>
                          <a:latin typeface="Arial" charset="0"/>
                          <a:ea typeface="黑体" pitchFamily="2" charset="-122"/>
                        </a:rPr>
                        <a:t>;</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2724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R</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M3</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Arial" charset="0"/>
                          <a:ea typeface="黑体" pitchFamily="2" charset="-122"/>
                        </a:rPr>
                        <a:t>rd_rt_s=0,</a:t>
                      </a:r>
                      <a:r>
                        <a:rPr kumimoji="0" lang="en-US" altLang="en-US" sz="1600" b="1" i="0" u="none" strike="noStrike" cap="none" normalizeH="0" baseline="0" smtClean="0">
                          <a:ln>
                            <a:noFill/>
                          </a:ln>
                          <a:solidFill>
                            <a:srgbClr val="0000FF"/>
                          </a:solidFill>
                          <a:effectLst/>
                          <a:latin typeface="Arial" charset="0"/>
                          <a:ea typeface="黑体" pitchFamily="2" charset="-122"/>
                        </a:rPr>
                        <a:t>alu_mem_s</a:t>
                      </a:r>
                      <a:r>
                        <a:rPr kumimoji="0" lang="en-US" altLang="zh-CN" sz="1600" b="1" i="0" u="none" strike="noStrike" cap="none" normalizeH="0" baseline="0" smtClean="0">
                          <a:ln>
                            <a:noFill/>
                          </a:ln>
                          <a:solidFill>
                            <a:srgbClr val="0000FF"/>
                          </a:solidFill>
                          <a:effectLst/>
                          <a:latin typeface="Arial" charset="0"/>
                          <a:ea typeface="黑体" pitchFamily="2" charset="-122"/>
                        </a:rPr>
                        <a:t>=0, Reg_write</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5178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lw</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M1</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smtClean="0">
                          <a:ln>
                            <a:noFill/>
                          </a:ln>
                          <a:solidFill>
                            <a:srgbClr val="0000FF"/>
                          </a:solidFill>
                          <a:effectLst/>
                          <a:latin typeface="Arial" charset="0"/>
                          <a:ea typeface="黑体" pitchFamily="2" charset="-122"/>
                        </a:rPr>
                        <a:t>无（不代表没有操作）</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2724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lw</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M2</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Arial" charset="0"/>
                          <a:ea typeface="黑体" pitchFamily="2" charset="-122"/>
                        </a:rPr>
                        <a:t>ALU_A_s=1, ALU_B_s=10, imm_s=1, ALU_OP=100</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2724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lw</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M3</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Arial" charset="0"/>
                          <a:ea typeface="黑体" pitchFamily="2" charset="-122"/>
                        </a:rPr>
                        <a:t>I_D_s=1,Mem_read</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2724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lw</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M4</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Arial" charset="0"/>
                          <a:ea typeface="黑体" pitchFamily="2" charset="-122"/>
                        </a:rPr>
                        <a:t>rd_rt_s=1,</a:t>
                      </a:r>
                      <a:r>
                        <a:rPr kumimoji="0" lang="en-US" altLang="en-US" sz="1600" b="1" i="0" u="none" strike="noStrike" cap="none" normalizeH="0" baseline="0" smtClean="0">
                          <a:ln>
                            <a:noFill/>
                          </a:ln>
                          <a:solidFill>
                            <a:srgbClr val="0000FF"/>
                          </a:solidFill>
                          <a:effectLst/>
                          <a:latin typeface="Arial" charset="0"/>
                          <a:ea typeface="黑体" pitchFamily="2" charset="-122"/>
                        </a:rPr>
                        <a:t>alu_mem_s</a:t>
                      </a:r>
                      <a:r>
                        <a:rPr kumimoji="0" lang="en-US" altLang="zh-CN" sz="1600" b="1" i="0" u="none" strike="noStrike" cap="none" normalizeH="0" baseline="0" smtClean="0">
                          <a:ln>
                            <a:noFill/>
                          </a:ln>
                          <a:solidFill>
                            <a:srgbClr val="0000FF"/>
                          </a:solidFill>
                          <a:effectLst/>
                          <a:latin typeface="Arial" charset="0"/>
                          <a:ea typeface="黑体" pitchFamily="2" charset="-122"/>
                        </a:rPr>
                        <a:t>=1, Reg_write</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60749">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sw</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M1</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smtClean="0">
                          <a:ln>
                            <a:noFill/>
                          </a:ln>
                          <a:solidFill>
                            <a:srgbClr val="0000FF"/>
                          </a:solidFill>
                          <a:effectLst/>
                          <a:latin typeface="Arial" charset="0"/>
                          <a:ea typeface="黑体" pitchFamily="2" charset="-122"/>
                        </a:rPr>
                        <a:t>无（不代表没有操作）</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60749">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sw</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M2</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rgbClr val="0000FF"/>
                          </a:solidFill>
                          <a:effectLst/>
                          <a:latin typeface="Arial" charset="0"/>
                          <a:ea typeface="黑体" pitchFamily="2" charset="-122"/>
                        </a:rPr>
                        <a:t>ALU_A_s=1, ALU_B_s=10, imm_s=1, ALU_OP=100</a:t>
                      </a:r>
                      <a:endParaRPr kumimoji="0" lang="en-US" altLang="zh-CN" sz="1600" b="1" i="0" u="none" strike="noStrike" cap="none" normalizeH="0" baseline="0" smtClean="0">
                        <a:ln>
                          <a:noFill/>
                        </a:ln>
                        <a:solidFill>
                          <a:schemeClr val="tx1"/>
                        </a:solidFill>
                        <a:effectLst/>
                        <a:latin typeface="Arial" charset="0"/>
                        <a:ea typeface="黑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8915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sw</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M3</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 </a:t>
                      </a:r>
                      <a:r>
                        <a:rPr kumimoji="0" lang="en-US" altLang="zh-CN" sz="1600" b="1" i="0" u="none" strike="noStrike" cap="none" normalizeH="0" baseline="0" smtClean="0">
                          <a:ln>
                            <a:noFill/>
                          </a:ln>
                          <a:solidFill>
                            <a:srgbClr val="0000FF"/>
                          </a:solidFill>
                          <a:effectLst/>
                          <a:latin typeface="Arial" charset="0"/>
                          <a:ea typeface="黑体" pitchFamily="2" charset="-122"/>
                        </a:rPr>
                        <a:t>I_D_s=1,Mem_write</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5178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beq</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M1</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rgbClr val="0000FF"/>
                          </a:solidFill>
                          <a:effectLst/>
                          <a:latin typeface="Arial" charset="0"/>
                          <a:ea typeface="黑体" pitchFamily="2" charset="-122"/>
                        </a:rPr>
                        <a:t>ALU_A_s=0, ALU_B_s=11, ALU_OP=100,imm_s=1</a:t>
                      </a:r>
                      <a:endParaRPr kumimoji="0" lang="en-US" altLang="zh-CN" sz="1600" b="1" i="0" u="none" strike="noStrike" cap="none" normalizeH="0" baseline="0" smtClean="0">
                        <a:ln>
                          <a:noFill/>
                        </a:ln>
                        <a:solidFill>
                          <a:schemeClr val="tx1"/>
                        </a:solidFill>
                        <a:effectLst/>
                        <a:latin typeface="Arial" charset="0"/>
                        <a:ea typeface="黑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2724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beq</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M2</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Arial" charset="0"/>
                          <a:ea typeface="黑体" pitchFamily="2" charset="-122"/>
                        </a:rPr>
                        <a:t>ALU_A_s=1, ALU_B_s=01, ALU_OP=101</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2724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beq</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M2</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zero</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Arial" charset="0"/>
                          <a:ea typeface="黑体" pitchFamily="2" charset="-122"/>
                        </a:rPr>
                        <a:t>PC_s=01,PC_write</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2724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J</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M1</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FF"/>
                          </a:solidFill>
                          <a:effectLst/>
                          <a:latin typeface="Arial" charset="0"/>
                          <a:ea typeface="黑体" pitchFamily="2" charset="-122"/>
                        </a:rPr>
                        <a:t>PC_s=10,PC_write</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Tree>
    <p:extLst>
      <p:ext uri="{BB962C8B-B14F-4D97-AF65-F5344CB8AC3E}">
        <p14:creationId xmlns:p14="http://schemas.microsoft.com/office/powerpoint/2010/main" val="1490412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74608"/>
                                        </p:tgtEl>
                                        <p:attrNameLst>
                                          <p:attrName>style.visibility</p:attrName>
                                        </p:attrNameLst>
                                      </p:cBhvr>
                                      <p:to>
                                        <p:strVal val="visible"/>
                                      </p:to>
                                    </p:set>
                                    <p:anim to="" calcmode="lin" valueType="num">
                                      <p:cBhvr>
                                        <p:cTn id="7" dur="1" fill="hold"/>
                                        <p:tgtEl>
                                          <p:spTgt spid="57460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29485183-6242-4717-BCA9-2960AEEFBD45}"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75</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52227" name="Rectangle 2"/>
          <p:cNvSpPr>
            <a:spLocks noGrp="1" noChangeArrowheads="1"/>
          </p:cNvSpPr>
          <p:nvPr>
            <p:ph type="title"/>
          </p:nvPr>
        </p:nvSpPr>
        <p:spPr>
          <a:xfrm>
            <a:off x="1143000" y="381000"/>
            <a:ext cx="7245424" cy="563563"/>
          </a:xfrm>
        </p:spPr>
        <p:txBody>
          <a:bodyPr/>
          <a:lstStyle/>
          <a:p>
            <a:pPr eaLnBrk="1" hangingPunct="1"/>
            <a:r>
              <a:rPr lang="zh-CN" altLang="en-US" sz="2800" dirty="0" smtClean="0">
                <a:latin typeface="Arial" panose="020B0604020202020204" pitchFamily="34" charset="0"/>
              </a:rPr>
              <a:t>（</a:t>
            </a:r>
            <a:r>
              <a:rPr lang="en-US" altLang="zh-CN" sz="2800" dirty="0" smtClean="0">
                <a:latin typeface="Arial" panose="020B0604020202020204" pitchFamily="34" charset="0"/>
              </a:rPr>
              <a:t>4</a:t>
            </a:r>
            <a:r>
              <a:rPr lang="zh-CN" altLang="en-US" sz="2800" dirty="0" smtClean="0">
                <a:latin typeface="Arial" panose="020B0604020202020204" pitchFamily="34" charset="0"/>
              </a:rPr>
              <a:t>）综合每个微操作控制信号的逻辑函数</a:t>
            </a:r>
          </a:p>
        </p:txBody>
      </p:sp>
      <p:sp>
        <p:nvSpPr>
          <p:cNvPr id="52228" name="Rectangle 4"/>
          <p:cNvSpPr>
            <a:spLocks noGrp="1" noChangeArrowheads="1"/>
          </p:cNvSpPr>
          <p:nvPr>
            <p:ph type="body" idx="1"/>
          </p:nvPr>
        </p:nvSpPr>
        <p:spPr/>
        <p:txBody>
          <a:bodyPr/>
          <a:lstStyle/>
          <a:p>
            <a:pPr eaLnBrk="1" hangingPunct="1">
              <a:lnSpc>
                <a:spcPct val="90000"/>
              </a:lnSpc>
            </a:pPr>
            <a:r>
              <a:rPr lang="en-US" altLang="zh-CN" sz="2400" dirty="0" smtClean="0">
                <a:solidFill>
                  <a:srgbClr val="6600CC"/>
                </a:solidFill>
              </a:rPr>
              <a:t>2</a:t>
            </a:r>
            <a:r>
              <a:rPr lang="zh-CN" altLang="en-US" sz="2400" dirty="0" smtClean="0">
                <a:solidFill>
                  <a:srgbClr val="6600CC"/>
                </a:solidFill>
              </a:rPr>
              <a:t>）逻辑函数综合：对每个控制信号，凡是</a:t>
            </a:r>
            <a:r>
              <a:rPr lang="zh-CN" altLang="en-US" sz="2400" dirty="0" smtClean="0">
                <a:solidFill>
                  <a:srgbClr val="6600CC"/>
                </a:solidFill>
                <a:latin typeface="宋体" panose="02010600030101010101" pitchFamily="2" charset="-122"/>
              </a:rPr>
              <a:t>“</a:t>
            </a:r>
            <a:r>
              <a:rPr lang="zh-CN" altLang="en-US" sz="2400" dirty="0" smtClean="0">
                <a:solidFill>
                  <a:srgbClr val="6600CC"/>
                </a:solidFill>
              </a:rPr>
              <a:t>：</a:t>
            </a:r>
            <a:r>
              <a:rPr lang="zh-CN" altLang="en-US" sz="2400" dirty="0" smtClean="0">
                <a:solidFill>
                  <a:srgbClr val="6600CC"/>
                </a:solidFill>
                <a:latin typeface="宋体" panose="02010600030101010101" pitchFamily="2" charset="-122"/>
              </a:rPr>
              <a:t>”</a:t>
            </a:r>
            <a:r>
              <a:rPr lang="zh-CN" altLang="en-US" sz="2400" dirty="0" smtClean="0">
                <a:solidFill>
                  <a:srgbClr val="6600CC"/>
                </a:solidFill>
              </a:rPr>
              <a:t>右边出现该信号（</a:t>
            </a:r>
            <a:r>
              <a:rPr lang="en-US" altLang="zh-CN" sz="2400" dirty="0" smtClean="0">
                <a:solidFill>
                  <a:srgbClr val="6600CC"/>
                </a:solidFill>
              </a:rPr>
              <a:t>=1</a:t>
            </a:r>
            <a:r>
              <a:rPr lang="zh-CN" altLang="en-US" sz="2400" dirty="0" smtClean="0">
                <a:solidFill>
                  <a:srgbClr val="6600CC"/>
                </a:solidFill>
              </a:rPr>
              <a:t>）的，将</a:t>
            </a:r>
            <a:r>
              <a:rPr lang="zh-CN" altLang="en-US" sz="2400" dirty="0" smtClean="0">
                <a:solidFill>
                  <a:srgbClr val="6600CC"/>
                </a:solidFill>
                <a:latin typeface="宋体" panose="02010600030101010101" pitchFamily="2" charset="-122"/>
              </a:rPr>
              <a:t>“</a:t>
            </a:r>
            <a:r>
              <a:rPr lang="zh-CN" altLang="en-US" sz="2400" dirty="0" smtClean="0">
                <a:solidFill>
                  <a:srgbClr val="6600CC"/>
                </a:solidFill>
              </a:rPr>
              <a:t>：</a:t>
            </a:r>
            <a:r>
              <a:rPr lang="zh-CN" altLang="en-US" sz="2400" dirty="0" smtClean="0">
                <a:solidFill>
                  <a:srgbClr val="6600CC"/>
                </a:solidFill>
                <a:latin typeface="宋体" panose="02010600030101010101" pitchFamily="2" charset="-122"/>
              </a:rPr>
              <a:t>”</a:t>
            </a:r>
            <a:r>
              <a:rPr lang="zh-CN" altLang="en-US" sz="2400" dirty="0" smtClean="0">
                <a:solidFill>
                  <a:srgbClr val="6600CC"/>
                </a:solidFill>
              </a:rPr>
              <a:t>左边的条件进行</a:t>
            </a:r>
            <a:r>
              <a:rPr lang="zh-CN" altLang="en-US" sz="2400" dirty="0" smtClean="0">
                <a:solidFill>
                  <a:srgbClr val="6600CC"/>
                </a:solidFill>
                <a:latin typeface="宋体" panose="02010600030101010101" pitchFamily="2" charset="-122"/>
              </a:rPr>
              <a:t>“</a:t>
            </a:r>
            <a:r>
              <a:rPr lang="zh-CN" altLang="en-US" sz="2400" dirty="0" smtClean="0">
                <a:solidFill>
                  <a:srgbClr val="6600CC"/>
                </a:solidFill>
              </a:rPr>
              <a:t>或</a:t>
            </a:r>
            <a:r>
              <a:rPr lang="zh-CN" altLang="en-US" sz="2400" dirty="0" smtClean="0">
                <a:solidFill>
                  <a:srgbClr val="6600CC"/>
                </a:solidFill>
                <a:latin typeface="宋体" panose="02010600030101010101" pitchFamily="2" charset="-122"/>
              </a:rPr>
              <a:t>”</a:t>
            </a:r>
            <a:r>
              <a:rPr lang="zh-CN" altLang="en-US" sz="2400" dirty="0" smtClean="0">
                <a:solidFill>
                  <a:srgbClr val="6600CC"/>
                </a:solidFill>
              </a:rPr>
              <a:t>运算；</a:t>
            </a:r>
          </a:p>
          <a:p>
            <a:pPr eaLnBrk="1" hangingPunct="1">
              <a:lnSpc>
                <a:spcPct val="90000"/>
              </a:lnSpc>
            </a:pPr>
            <a:r>
              <a:rPr lang="en-US" altLang="zh-CN" sz="2400" dirty="0" smtClean="0">
                <a:solidFill>
                  <a:srgbClr val="0000FF"/>
                </a:solidFill>
                <a:latin typeface="Arial" panose="020B0604020202020204" pitchFamily="34" charset="0"/>
              </a:rPr>
              <a:t>I_D_s = </a:t>
            </a:r>
            <a:r>
              <a:rPr lang="en-US" altLang="zh-CN" sz="2400" dirty="0" smtClean="0">
                <a:solidFill>
                  <a:srgbClr val="FF0000"/>
                </a:solidFill>
                <a:latin typeface="Arial" panose="020B0604020202020204" pitchFamily="34" charset="0"/>
              </a:rPr>
              <a:t>lw</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M3 + sw</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M3</a:t>
            </a:r>
            <a:endParaRPr lang="en-US" altLang="zh-CN" dirty="0" smtClean="0">
              <a:solidFill>
                <a:srgbClr val="0000FF"/>
              </a:solidFill>
              <a:latin typeface="Arial" panose="020B0604020202020204" pitchFamily="34" charset="0"/>
            </a:endParaRPr>
          </a:p>
          <a:p>
            <a:pPr eaLnBrk="1" hangingPunct="1">
              <a:lnSpc>
                <a:spcPct val="90000"/>
              </a:lnSpc>
            </a:pPr>
            <a:r>
              <a:rPr lang="en-US" altLang="zh-CN" sz="2400" dirty="0" err="1" smtClean="0">
                <a:solidFill>
                  <a:srgbClr val="0000FF"/>
                </a:solidFill>
                <a:latin typeface="Arial" panose="020B0604020202020204" pitchFamily="34" charset="0"/>
              </a:rPr>
              <a:t>Mem_read</a:t>
            </a:r>
            <a:r>
              <a:rPr lang="en-US" altLang="zh-CN" sz="2400" dirty="0" smtClean="0">
                <a:solidFill>
                  <a:srgbClr val="0000FF"/>
                </a:solidFill>
                <a:latin typeface="Arial" panose="020B0604020202020204" pitchFamily="34" charset="0"/>
              </a:rPr>
              <a:t> = </a:t>
            </a:r>
            <a:r>
              <a:rPr lang="en-US" altLang="zh-CN" sz="2400" dirty="0" smtClean="0">
                <a:solidFill>
                  <a:srgbClr val="FF0000"/>
                </a:solidFill>
                <a:latin typeface="Arial" panose="020B0604020202020204" pitchFamily="34" charset="0"/>
              </a:rPr>
              <a:t>M0+ lw</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M3</a:t>
            </a:r>
          </a:p>
          <a:p>
            <a:pPr eaLnBrk="1" hangingPunct="1">
              <a:lnSpc>
                <a:spcPct val="90000"/>
              </a:lnSpc>
            </a:pPr>
            <a:r>
              <a:rPr lang="en-US" altLang="zh-CN" sz="2400" dirty="0" err="1" smtClean="0">
                <a:solidFill>
                  <a:srgbClr val="0000FF"/>
                </a:solidFill>
                <a:latin typeface="Arial" panose="020B0604020202020204" pitchFamily="34" charset="0"/>
              </a:rPr>
              <a:t>IR_write</a:t>
            </a:r>
            <a:r>
              <a:rPr lang="en-US" altLang="zh-CN" sz="2400" dirty="0" smtClean="0">
                <a:solidFill>
                  <a:srgbClr val="0000FF"/>
                </a:solidFill>
                <a:latin typeface="Arial" panose="020B0604020202020204" pitchFamily="34" charset="0"/>
              </a:rPr>
              <a:t> = </a:t>
            </a:r>
            <a:r>
              <a:rPr lang="en-US" altLang="zh-CN" sz="2400" dirty="0" smtClean="0">
                <a:solidFill>
                  <a:srgbClr val="FF0000"/>
                </a:solidFill>
                <a:latin typeface="Arial" panose="020B0604020202020204" pitchFamily="34" charset="0"/>
              </a:rPr>
              <a:t>M0</a:t>
            </a:r>
            <a:r>
              <a:rPr lang="en-US" altLang="zh-CN" sz="2400" dirty="0" smtClean="0">
                <a:solidFill>
                  <a:srgbClr val="0000FF"/>
                </a:solidFill>
                <a:latin typeface="Arial" panose="020B0604020202020204" pitchFamily="34" charset="0"/>
              </a:rPr>
              <a:t> </a:t>
            </a:r>
          </a:p>
          <a:p>
            <a:pPr eaLnBrk="1" hangingPunct="1">
              <a:lnSpc>
                <a:spcPct val="90000"/>
              </a:lnSpc>
            </a:pPr>
            <a:r>
              <a:rPr lang="en-US" altLang="zh-CN" sz="2400" dirty="0" err="1" smtClean="0">
                <a:solidFill>
                  <a:srgbClr val="0000FF"/>
                </a:solidFill>
                <a:latin typeface="Arial" panose="020B0604020202020204" pitchFamily="34" charset="0"/>
              </a:rPr>
              <a:t>PC_write</a:t>
            </a:r>
            <a:r>
              <a:rPr lang="en-US" altLang="zh-CN" sz="2400" dirty="0" smtClean="0">
                <a:solidFill>
                  <a:srgbClr val="0000FF"/>
                </a:solidFill>
                <a:latin typeface="Arial" panose="020B0604020202020204" pitchFamily="34" charset="0"/>
              </a:rPr>
              <a:t> = </a:t>
            </a:r>
            <a:r>
              <a:rPr lang="en-US" altLang="zh-CN" sz="2400" dirty="0" smtClean="0">
                <a:solidFill>
                  <a:srgbClr val="FF0000"/>
                </a:solidFill>
                <a:latin typeface="Arial" panose="020B0604020202020204" pitchFamily="34" charset="0"/>
              </a:rPr>
              <a:t>M0+ beq</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zero + J</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M1</a:t>
            </a:r>
          </a:p>
          <a:p>
            <a:pPr eaLnBrk="1" hangingPunct="1">
              <a:lnSpc>
                <a:spcPct val="90000"/>
              </a:lnSpc>
            </a:pPr>
            <a:r>
              <a:rPr lang="en-US" altLang="zh-CN" sz="2400" dirty="0" err="1" smtClean="0">
                <a:solidFill>
                  <a:srgbClr val="0000FF"/>
                </a:solidFill>
                <a:latin typeface="Arial" panose="020B0604020202020204" pitchFamily="34" charset="0"/>
              </a:rPr>
              <a:t>Reg_write</a:t>
            </a:r>
            <a:r>
              <a:rPr lang="en-US" altLang="zh-CN" sz="2400" dirty="0" smtClean="0">
                <a:solidFill>
                  <a:srgbClr val="0000FF"/>
                </a:solidFill>
                <a:latin typeface="Arial" panose="020B0604020202020204" pitchFamily="34" charset="0"/>
              </a:rPr>
              <a:t> = </a:t>
            </a:r>
            <a:r>
              <a:rPr lang="en-US" altLang="zh-CN" sz="2400" dirty="0" smtClean="0">
                <a:solidFill>
                  <a:srgbClr val="FF0000"/>
                </a:solidFill>
                <a:latin typeface="Arial" panose="020B0604020202020204" pitchFamily="34" charset="0"/>
              </a:rPr>
              <a:t>R</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M3 + lw</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M4</a:t>
            </a:r>
          </a:p>
          <a:p>
            <a:pPr eaLnBrk="1" hangingPunct="1">
              <a:lnSpc>
                <a:spcPct val="90000"/>
              </a:lnSpc>
            </a:pPr>
            <a:r>
              <a:rPr lang="en-US" altLang="zh-CN" sz="2400" dirty="0" err="1" smtClean="0">
                <a:solidFill>
                  <a:srgbClr val="0000FF"/>
                </a:solidFill>
                <a:latin typeface="Arial" panose="020B0604020202020204" pitchFamily="34" charset="0"/>
              </a:rPr>
              <a:t>Mem_write</a:t>
            </a:r>
            <a:r>
              <a:rPr lang="en-US" altLang="zh-CN" sz="2400" dirty="0" smtClean="0">
                <a:solidFill>
                  <a:srgbClr val="0000FF"/>
                </a:solidFill>
                <a:latin typeface="Arial" panose="020B0604020202020204" pitchFamily="34" charset="0"/>
              </a:rPr>
              <a:t> = </a:t>
            </a:r>
            <a:r>
              <a:rPr lang="en-US" altLang="zh-CN" sz="2400" dirty="0" smtClean="0">
                <a:solidFill>
                  <a:srgbClr val="FF0000"/>
                </a:solidFill>
                <a:latin typeface="Arial" panose="020B0604020202020204" pitchFamily="34" charset="0"/>
              </a:rPr>
              <a:t>sw</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M3</a:t>
            </a:r>
            <a:endParaRPr lang="en-US" altLang="zh-CN" sz="2400" dirty="0" smtClean="0">
              <a:solidFill>
                <a:srgbClr val="0000FF"/>
              </a:solidFill>
              <a:latin typeface="Arial" panose="020B0604020202020204" pitchFamily="34" charset="0"/>
            </a:endParaRPr>
          </a:p>
          <a:p>
            <a:pPr eaLnBrk="1" hangingPunct="1">
              <a:lnSpc>
                <a:spcPct val="90000"/>
              </a:lnSpc>
            </a:pPr>
            <a:r>
              <a:rPr lang="en-US" altLang="zh-CN" sz="2400" dirty="0" smtClean="0">
                <a:solidFill>
                  <a:srgbClr val="0000FF"/>
                </a:solidFill>
                <a:latin typeface="Arial" panose="020B0604020202020204" pitchFamily="34" charset="0"/>
              </a:rPr>
              <a:t>ALU_A_s = </a:t>
            </a:r>
            <a:r>
              <a:rPr lang="en-US" altLang="zh-CN" sz="2400" dirty="0" smtClean="0">
                <a:solidFill>
                  <a:srgbClr val="FF0000"/>
                </a:solidFill>
                <a:latin typeface="Arial" panose="020B0604020202020204" pitchFamily="34" charset="0"/>
              </a:rPr>
              <a:t>R</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 + lw</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 + sw</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 + beq</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a:t>
            </a:r>
          </a:p>
          <a:p>
            <a:pPr eaLnBrk="1" hangingPunct="1">
              <a:lnSpc>
                <a:spcPct val="90000"/>
              </a:lnSpc>
            </a:pPr>
            <a:r>
              <a:rPr lang="en-US" altLang="zh-CN" sz="2400" dirty="0" smtClean="0">
                <a:solidFill>
                  <a:srgbClr val="0000FF"/>
                </a:solidFill>
                <a:latin typeface="Arial" panose="020B0604020202020204" pitchFamily="34" charset="0"/>
              </a:rPr>
              <a:t>ALU_B_s[1] = </a:t>
            </a:r>
            <a:r>
              <a:rPr lang="en-US" altLang="zh-CN" sz="2400" dirty="0" smtClean="0">
                <a:solidFill>
                  <a:srgbClr val="FF0000"/>
                </a:solidFill>
                <a:latin typeface="Arial" panose="020B0604020202020204" pitchFamily="34" charset="0"/>
              </a:rPr>
              <a:t>lw</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 + sw</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 + beq</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M1</a:t>
            </a:r>
          </a:p>
          <a:p>
            <a:pPr eaLnBrk="1" hangingPunct="1">
              <a:lnSpc>
                <a:spcPct val="90000"/>
              </a:lnSpc>
            </a:pPr>
            <a:r>
              <a:rPr lang="en-US" altLang="zh-CN" sz="2400" dirty="0" smtClean="0">
                <a:solidFill>
                  <a:srgbClr val="0000FF"/>
                </a:solidFill>
                <a:latin typeface="Arial" panose="020B0604020202020204" pitchFamily="34" charset="0"/>
              </a:rPr>
              <a:t>ALU_B_s[0] = </a:t>
            </a:r>
            <a:r>
              <a:rPr lang="en-US" altLang="zh-CN" sz="2400" dirty="0" smtClean="0">
                <a:solidFill>
                  <a:srgbClr val="FF0000"/>
                </a:solidFill>
                <a:latin typeface="Arial" panose="020B0604020202020204" pitchFamily="34" charset="0"/>
              </a:rPr>
              <a:t>R</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 + beq</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M1 + beq</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a:t>
            </a:r>
          </a:p>
          <a:p>
            <a:pPr eaLnBrk="1" hangingPunct="1">
              <a:lnSpc>
                <a:spcPct val="90000"/>
              </a:lnSpc>
            </a:pPr>
            <a:r>
              <a:rPr lang="en-US" altLang="zh-CN" sz="2400" dirty="0" smtClean="0">
                <a:solidFill>
                  <a:srgbClr val="FF0000"/>
                </a:solidFill>
                <a:latin typeface="Arial" panose="020B0604020202020204" pitchFamily="34" charset="0"/>
              </a:rPr>
              <a:t>……</a:t>
            </a:r>
          </a:p>
        </p:txBody>
      </p:sp>
    </p:spTree>
    <p:extLst>
      <p:ext uri="{BB962C8B-B14F-4D97-AF65-F5344CB8AC3E}">
        <p14:creationId xmlns:p14="http://schemas.microsoft.com/office/powerpoint/2010/main" val="17353439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BC0381B0-CD51-452C-A340-10B9CF2CF49D}"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76</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53251" name="Rectangle 2"/>
          <p:cNvSpPr>
            <a:spLocks noGrp="1" noChangeArrowheads="1"/>
          </p:cNvSpPr>
          <p:nvPr>
            <p:ph type="title"/>
          </p:nvPr>
        </p:nvSpPr>
        <p:spPr>
          <a:xfrm>
            <a:off x="1143000" y="381000"/>
            <a:ext cx="7245424" cy="563563"/>
          </a:xfrm>
        </p:spPr>
        <p:txBody>
          <a:bodyPr/>
          <a:lstStyle/>
          <a:p>
            <a:pPr eaLnBrk="1" hangingPunct="1"/>
            <a:r>
              <a:rPr lang="zh-CN" altLang="en-US" sz="2800" dirty="0" smtClean="0">
                <a:latin typeface="Arial" panose="020B0604020202020204" pitchFamily="34" charset="0"/>
              </a:rPr>
              <a:t>（</a:t>
            </a:r>
            <a:r>
              <a:rPr lang="en-US" altLang="zh-CN" sz="2800" dirty="0" smtClean="0">
                <a:latin typeface="Arial" panose="020B0604020202020204" pitchFamily="34" charset="0"/>
              </a:rPr>
              <a:t>4</a:t>
            </a:r>
            <a:r>
              <a:rPr lang="zh-CN" altLang="en-US" sz="2800" dirty="0" smtClean="0">
                <a:latin typeface="Arial" panose="020B0604020202020204" pitchFamily="34" charset="0"/>
              </a:rPr>
              <a:t>）综合每个微操作控制信号的逻辑函数</a:t>
            </a:r>
          </a:p>
        </p:txBody>
      </p:sp>
      <p:sp>
        <p:nvSpPr>
          <p:cNvPr id="53252" name="Rectangle 3"/>
          <p:cNvSpPr>
            <a:spLocks noGrp="1" noChangeArrowheads="1"/>
          </p:cNvSpPr>
          <p:nvPr>
            <p:ph type="body" idx="1"/>
          </p:nvPr>
        </p:nvSpPr>
        <p:spPr/>
        <p:txBody>
          <a:bodyPr/>
          <a:lstStyle/>
          <a:p>
            <a:pPr eaLnBrk="1" hangingPunct="1"/>
            <a:r>
              <a:rPr lang="en-US" altLang="zh-CN" sz="2400" dirty="0" smtClean="0">
                <a:solidFill>
                  <a:srgbClr val="6600CC"/>
                </a:solidFill>
              </a:rPr>
              <a:t>3</a:t>
            </a:r>
            <a:r>
              <a:rPr lang="zh-CN" altLang="en-US" sz="2400" dirty="0" smtClean="0">
                <a:solidFill>
                  <a:srgbClr val="6600CC"/>
                </a:solidFill>
              </a:rPr>
              <a:t>）优化和简化逻辑函数：</a:t>
            </a:r>
          </a:p>
          <a:p>
            <a:pPr lvl="1" eaLnBrk="1" hangingPunct="1"/>
            <a:r>
              <a:rPr lang="zh-CN" altLang="en-US" sz="2000" b="1" dirty="0" smtClean="0"/>
              <a:t>从逻辑代数的角度化简；</a:t>
            </a:r>
          </a:p>
          <a:p>
            <a:pPr lvl="1" eaLnBrk="1" hangingPunct="1"/>
            <a:r>
              <a:rPr lang="zh-CN" altLang="en-US" sz="2000" b="1" dirty="0" smtClean="0"/>
              <a:t>从指令系统的整体逻辑关系上来优化</a:t>
            </a:r>
            <a:endParaRPr lang="zh-CN" altLang="en-US" sz="2000" b="1" dirty="0" smtClean="0">
              <a:solidFill>
                <a:srgbClr val="6600CC"/>
              </a:solidFill>
            </a:endParaRPr>
          </a:p>
          <a:p>
            <a:pPr eaLnBrk="1" hangingPunct="1"/>
            <a:r>
              <a:rPr lang="zh-CN" altLang="en-US" sz="2400" dirty="0" smtClean="0">
                <a:solidFill>
                  <a:srgbClr val="0000FF"/>
                </a:solidFill>
                <a:latin typeface="Arial" panose="020B0604020202020204" pitchFamily="34" charset="0"/>
              </a:rPr>
              <a:t>譬如：</a:t>
            </a:r>
          </a:p>
          <a:p>
            <a:pPr eaLnBrk="1" hangingPunct="1"/>
            <a:r>
              <a:rPr lang="en-US" altLang="zh-CN" sz="2400" dirty="0" smtClean="0">
                <a:solidFill>
                  <a:srgbClr val="0000FF"/>
                </a:solidFill>
                <a:latin typeface="Arial" panose="020B0604020202020204" pitchFamily="34" charset="0"/>
              </a:rPr>
              <a:t>ALU_A_s = </a:t>
            </a:r>
            <a:r>
              <a:rPr lang="en-US" altLang="zh-CN" sz="2400" dirty="0" smtClean="0">
                <a:solidFill>
                  <a:srgbClr val="FF0000"/>
                </a:solidFill>
                <a:latin typeface="Arial" panose="020B0604020202020204" pitchFamily="34" charset="0"/>
              </a:rPr>
              <a:t>R</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 + lw</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 + sw</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 + beq</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a:t>
            </a:r>
          </a:p>
          <a:p>
            <a:pPr eaLnBrk="1" hangingPunct="1"/>
            <a:r>
              <a:rPr lang="zh-CN" altLang="en-US" sz="2400" dirty="0" smtClean="0">
                <a:solidFill>
                  <a:srgbClr val="0000FF"/>
                </a:solidFill>
                <a:latin typeface="Arial" panose="020B0604020202020204" pitchFamily="34" charset="0"/>
              </a:rPr>
              <a:t>优化后：</a:t>
            </a:r>
          </a:p>
          <a:p>
            <a:pPr eaLnBrk="1" hangingPunct="1"/>
            <a:r>
              <a:rPr lang="en-US" altLang="zh-CN" sz="2400" dirty="0" smtClean="0">
                <a:solidFill>
                  <a:srgbClr val="0000FF"/>
                </a:solidFill>
                <a:latin typeface="Arial" panose="020B0604020202020204" pitchFamily="34" charset="0"/>
              </a:rPr>
              <a:t>ALU_A_s = </a:t>
            </a:r>
            <a:r>
              <a:rPr lang="zh-CN" altLang="en-US" sz="2400" dirty="0" smtClean="0">
                <a:solidFill>
                  <a:srgbClr val="FF0000"/>
                </a:solidFill>
                <a:latin typeface="Arial" panose="020B0604020202020204" pitchFamily="34" charset="0"/>
              </a:rPr>
              <a:t>（</a:t>
            </a:r>
            <a:r>
              <a:rPr lang="en-US" altLang="zh-CN" sz="2400" dirty="0" smtClean="0">
                <a:solidFill>
                  <a:srgbClr val="FF0000"/>
                </a:solidFill>
                <a:latin typeface="Arial" panose="020B0604020202020204" pitchFamily="34" charset="0"/>
              </a:rPr>
              <a:t>R + </a:t>
            </a:r>
            <a:r>
              <a:rPr lang="en-US" altLang="zh-CN" sz="2400" dirty="0" err="1" smtClean="0">
                <a:solidFill>
                  <a:srgbClr val="FF0000"/>
                </a:solidFill>
                <a:latin typeface="Arial" panose="020B0604020202020204" pitchFamily="34" charset="0"/>
              </a:rPr>
              <a:t>lw</a:t>
            </a:r>
            <a:r>
              <a:rPr lang="en-US" altLang="zh-CN" sz="2400" dirty="0" smtClean="0">
                <a:solidFill>
                  <a:srgbClr val="FF0000"/>
                </a:solidFill>
                <a:latin typeface="Arial" panose="020B0604020202020204" pitchFamily="34" charset="0"/>
              </a:rPr>
              <a:t> + </a:t>
            </a:r>
            <a:r>
              <a:rPr lang="en-US" altLang="zh-CN" sz="2400" dirty="0" err="1" smtClean="0">
                <a:solidFill>
                  <a:srgbClr val="FF0000"/>
                </a:solidFill>
                <a:latin typeface="Arial" panose="020B0604020202020204" pitchFamily="34" charset="0"/>
              </a:rPr>
              <a:t>sw</a:t>
            </a:r>
            <a:r>
              <a:rPr lang="en-US" altLang="zh-CN" sz="2400" dirty="0" smtClean="0">
                <a:solidFill>
                  <a:srgbClr val="FF0000"/>
                </a:solidFill>
                <a:latin typeface="Arial" panose="020B0604020202020204" pitchFamily="34" charset="0"/>
              </a:rPr>
              <a:t> + </a:t>
            </a:r>
            <a:r>
              <a:rPr lang="en-US" altLang="zh-CN" sz="2400" dirty="0" err="1" smtClean="0">
                <a:solidFill>
                  <a:srgbClr val="FF0000"/>
                </a:solidFill>
                <a:latin typeface="Arial" panose="020B0604020202020204" pitchFamily="34" charset="0"/>
              </a:rPr>
              <a:t>beq</a:t>
            </a:r>
            <a:r>
              <a:rPr lang="zh-CN" altLang="en-US" sz="2400" dirty="0" smtClean="0">
                <a:solidFill>
                  <a:srgbClr val="FF0000"/>
                </a:solidFill>
                <a:latin typeface="Arial" panose="020B0604020202020204" pitchFamily="34" charset="0"/>
              </a:rPr>
              <a:t>）</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 = J </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 </a:t>
            </a:r>
          </a:p>
          <a:p>
            <a:pPr eaLnBrk="1" hangingPunct="1"/>
            <a:endParaRPr lang="en-US" altLang="zh-CN" sz="2400" dirty="0" smtClean="0">
              <a:solidFill>
                <a:srgbClr val="FF0000"/>
              </a:solidFill>
              <a:latin typeface="Arial" panose="020B0604020202020204" pitchFamily="34" charset="0"/>
            </a:endParaRPr>
          </a:p>
          <a:p>
            <a:pPr eaLnBrk="1" hangingPunct="1"/>
            <a:r>
              <a:rPr lang="zh-CN" altLang="en-US" sz="2400" dirty="0" smtClean="0">
                <a:solidFill>
                  <a:srgbClr val="FF0000"/>
                </a:solidFill>
                <a:latin typeface="Arial" panose="020B0604020202020204" pitchFamily="34" charset="0"/>
              </a:rPr>
              <a:t>即：将整个指令系统当做逻辑</a:t>
            </a:r>
            <a:r>
              <a:rPr lang="en-US" altLang="zh-CN" sz="2400" dirty="0" smtClean="0">
                <a:solidFill>
                  <a:srgbClr val="FF0000"/>
                </a:solidFill>
                <a:latin typeface="Arial" panose="020B0604020202020204" pitchFamily="34" charset="0"/>
              </a:rPr>
              <a:t>1</a:t>
            </a:r>
            <a:r>
              <a:rPr lang="zh-CN" altLang="en-US" sz="2400" dirty="0" smtClean="0">
                <a:solidFill>
                  <a:srgbClr val="FF0000"/>
                </a:solidFill>
                <a:latin typeface="Arial" panose="020B0604020202020204" pitchFamily="34" charset="0"/>
              </a:rPr>
              <a:t>来看待</a:t>
            </a:r>
          </a:p>
          <a:p>
            <a:pPr eaLnBrk="1" hangingPunct="1"/>
            <a:r>
              <a:rPr lang="en-US" altLang="zh-CN" sz="2400" dirty="0" smtClean="0">
                <a:solidFill>
                  <a:srgbClr val="FF0000"/>
                </a:solidFill>
                <a:latin typeface="Arial" panose="020B0604020202020204" pitchFamily="34" charset="0"/>
              </a:rPr>
              <a:t>R + </a:t>
            </a:r>
            <a:r>
              <a:rPr lang="en-US" altLang="zh-CN" sz="2400" dirty="0" err="1" smtClean="0">
                <a:solidFill>
                  <a:srgbClr val="FF0000"/>
                </a:solidFill>
                <a:latin typeface="Arial" panose="020B0604020202020204" pitchFamily="34" charset="0"/>
              </a:rPr>
              <a:t>lw</a:t>
            </a:r>
            <a:r>
              <a:rPr lang="en-US" altLang="zh-CN" sz="2400" dirty="0" smtClean="0">
                <a:solidFill>
                  <a:srgbClr val="FF0000"/>
                </a:solidFill>
                <a:latin typeface="Arial" panose="020B0604020202020204" pitchFamily="34" charset="0"/>
              </a:rPr>
              <a:t> + </a:t>
            </a:r>
            <a:r>
              <a:rPr lang="en-US" altLang="zh-CN" sz="2400" dirty="0" err="1" smtClean="0">
                <a:solidFill>
                  <a:srgbClr val="FF0000"/>
                </a:solidFill>
                <a:latin typeface="Arial" panose="020B0604020202020204" pitchFamily="34" charset="0"/>
              </a:rPr>
              <a:t>sw</a:t>
            </a:r>
            <a:r>
              <a:rPr lang="en-US" altLang="zh-CN" sz="2400" dirty="0" smtClean="0">
                <a:solidFill>
                  <a:srgbClr val="FF0000"/>
                </a:solidFill>
                <a:latin typeface="Arial" panose="020B0604020202020204" pitchFamily="34" charset="0"/>
              </a:rPr>
              <a:t> + </a:t>
            </a:r>
            <a:r>
              <a:rPr lang="en-US" altLang="zh-CN" sz="2400" dirty="0" err="1" smtClean="0">
                <a:solidFill>
                  <a:srgbClr val="FF0000"/>
                </a:solidFill>
                <a:latin typeface="Arial" panose="020B0604020202020204" pitchFamily="34" charset="0"/>
              </a:rPr>
              <a:t>beq</a:t>
            </a:r>
            <a:r>
              <a:rPr lang="en-US" altLang="zh-CN" sz="2400" dirty="0" smtClean="0">
                <a:solidFill>
                  <a:srgbClr val="FF0000"/>
                </a:solidFill>
                <a:latin typeface="Arial" panose="020B0604020202020204" pitchFamily="34" charset="0"/>
              </a:rPr>
              <a:t> + J =1</a:t>
            </a:r>
          </a:p>
        </p:txBody>
      </p:sp>
      <p:sp>
        <p:nvSpPr>
          <p:cNvPr id="53253" name="Line 5"/>
          <p:cNvSpPr>
            <a:spLocks noChangeShapeType="1"/>
          </p:cNvSpPr>
          <p:nvPr/>
        </p:nvSpPr>
        <p:spPr bwMode="auto">
          <a:xfrm>
            <a:off x="6816725" y="3619500"/>
            <a:ext cx="2159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solidFill>
                <a:srgbClr val="003366"/>
              </a:solidFill>
            </a:endParaRPr>
          </a:p>
        </p:txBody>
      </p:sp>
    </p:spTree>
    <p:extLst>
      <p:ext uri="{BB962C8B-B14F-4D97-AF65-F5344CB8AC3E}">
        <p14:creationId xmlns:p14="http://schemas.microsoft.com/office/powerpoint/2010/main" val="206526713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927C2CB6-3CEE-4FE8-BBE8-FD1C4DC4804A}"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77</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54275" name="Rectangle 2"/>
          <p:cNvSpPr>
            <a:spLocks noGrp="1" noChangeArrowheads="1"/>
          </p:cNvSpPr>
          <p:nvPr>
            <p:ph type="title"/>
          </p:nvPr>
        </p:nvSpPr>
        <p:spPr>
          <a:xfrm>
            <a:off x="1115616" y="362744"/>
            <a:ext cx="7200800"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54276" name="Rectangle 3"/>
          <p:cNvSpPr>
            <a:spLocks noGrp="1" noChangeArrowheads="1"/>
          </p:cNvSpPr>
          <p:nvPr>
            <p:ph type="body" idx="1"/>
          </p:nvPr>
        </p:nvSpPr>
        <p:spPr>
          <a:xfrm>
            <a:off x="457200" y="1076325"/>
            <a:ext cx="1882552" cy="2065338"/>
          </a:xfrm>
        </p:spPr>
        <p:txBody>
          <a:bodyPr/>
          <a:lstStyle/>
          <a:p>
            <a:pPr eaLnBrk="1" hangingPunct="1"/>
            <a:r>
              <a:rPr lang="zh-CN" altLang="en-US" sz="2400" dirty="0" smtClean="0">
                <a:solidFill>
                  <a:srgbClr val="0000FF"/>
                </a:solidFill>
              </a:rPr>
              <a:t>（</a:t>
            </a:r>
            <a:r>
              <a:rPr lang="en-US" altLang="zh-CN" sz="2400" dirty="0" smtClean="0">
                <a:solidFill>
                  <a:srgbClr val="0000FF"/>
                </a:solidFill>
              </a:rPr>
              <a:t>5</a:t>
            </a:r>
            <a:r>
              <a:rPr lang="zh-CN" altLang="en-US" sz="2400" dirty="0" smtClean="0">
                <a:solidFill>
                  <a:srgbClr val="0000FF"/>
                </a:solidFill>
              </a:rPr>
              <a:t>）逻辑实现</a:t>
            </a:r>
          </a:p>
        </p:txBody>
      </p:sp>
      <p:sp>
        <p:nvSpPr>
          <p:cNvPr id="54277" name="Rectangle 4"/>
          <p:cNvSpPr>
            <a:spLocks noChangeArrowheads="1"/>
          </p:cNvSpPr>
          <p:nvPr/>
        </p:nvSpPr>
        <p:spPr bwMode="auto">
          <a:xfrm>
            <a:off x="0" y="976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400" b="0">
              <a:solidFill>
                <a:srgbClr val="003366"/>
              </a:solidFill>
              <a:latin typeface="Arial" panose="020B0604020202020204" pitchFamily="34" charset="0"/>
            </a:endParaRPr>
          </a:p>
        </p:txBody>
      </p:sp>
      <p:graphicFrame>
        <p:nvGraphicFramePr>
          <p:cNvPr id="412681" name="Object 9"/>
          <p:cNvGraphicFramePr>
            <a:graphicFrameLocks noChangeAspect="1"/>
          </p:cNvGraphicFramePr>
          <p:nvPr>
            <p:extLst>
              <p:ext uri="{D42A27DB-BD31-4B8C-83A1-F6EECF244321}">
                <p14:modId xmlns:p14="http://schemas.microsoft.com/office/powerpoint/2010/main" val="2411630793"/>
              </p:ext>
            </p:extLst>
          </p:nvPr>
        </p:nvGraphicFramePr>
        <p:xfrm>
          <a:off x="2573194" y="976313"/>
          <a:ext cx="6463277" cy="5850577"/>
        </p:xfrm>
        <a:graphic>
          <a:graphicData uri="http://schemas.openxmlformats.org/presentationml/2006/ole">
            <mc:AlternateContent xmlns:mc="http://schemas.openxmlformats.org/markup-compatibility/2006">
              <mc:Choice xmlns:v="urn:schemas-microsoft-com:vml" Requires="v">
                <p:oleObj spid="_x0000_s147466" name="Visio" r:id="rId3" imgW="5564505" imgH="5036820" progId="Visio.Drawing.11">
                  <p:embed/>
                </p:oleObj>
              </mc:Choice>
              <mc:Fallback>
                <p:oleObj name="Visio" r:id="rId3" imgW="5564505" imgH="503682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3194" y="976313"/>
                        <a:ext cx="6463277" cy="5850577"/>
                      </a:xfrm>
                      <a:prstGeom prst="rect">
                        <a:avLst/>
                      </a:prstGeom>
                      <a:solidFill>
                        <a:srgbClr val="FFFFCC"/>
                      </a:solidFill>
                      <a:ln>
                        <a:noFill/>
                      </a:ln>
                      <a:effectLst/>
                    </p:spPr>
                  </p:pic>
                </p:oleObj>
              </mc:Fallback>
            </mc:AlternateContent>
          </a:graphicData>
        </a:graphic>
      </p:graphicFrame>
    </p:spTree>
    <p:extLst>
      <p:ext uri="{BB962C8B-B14F-4D97-AF65-F5344CB8AC3E}">
        <p14:creationId xmlns:p14="http://schemas.microsoft.com/office/powerpoint/2010/main" val="2951941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12681"/>
                                        </p:tgtEl>
                                        <p:attrNameLst>
                                          <p:attrName>style.visibility</p:attrName>
                                        </p:attrNameLst>
                                      </p:cBhvr>
                                      <p:to>
                                        <p:strVal val="visible"/>
                                      </p:to>
                                    </p:set>
                                    <p:anim to="" calcmode="lin" valueType="num">
                                      <p:cBhvr>
                                        <p:cTn id="7" dur="1" fill="hold"/>
                                        <p:tgtEl>
                                          <p:spTgt spid="41268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9F51F27A-C628-406F-BF15-6953373EACC3}"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78</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55299" name="Rectangle 2"/>
          <p:cNvSpPr>
            <a:spLocks noGrp="1" noChangeArrowheads="1"/>
          </p:cNvSpPr>
          <p:nvPr>
            <p:ph type="title"/>
          </p:nvPr>
        </p:nvSpPr>
        <p:spPr>
          <a:xfrm>
            <a:off x="1143000" y="381000"/>
            <a:ext cx="7461448"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55300" name="Rectangle 3"/>
          <p:cNvSpPr>
            <a:spLocks noGrp="1" noChangeArrowheads="1"/>
          </p:cNvSpPr>
          <p:nvPr>
            <p:ph type="body" idx="1"/>
          </p:nvPr>
        </p:nvSpPr>
        <p:spPr>
          <a:xfrm>
            <a:off x="755650" y="1052513"/>
            <a:ext cx="7426325" cy="647700"/>
          </a:xfrm>
        </p:spPr>
        <p:txBody>
          <a:bodyPr/>
          <a:lstStyle/>
          <a:p>
            <a:pPr marL="533400" indent="-533400" eaLnBrk="1" hangingPunct="1">
              <a:lnSpc>
                <a:spcPct val="110000"/>
              </a:lnSpc>
            </a:pPr>
            <a:r>
              <a:rPr lang="zh-CN" altLang="en-US" dirty="0" smtClean="0">
                <a:solidFill>
                  <a:srgbClr val="0000FF"/>
                </a:solidFill>
                <a:latin typeface="Arial" panose="020B0604020202020204" pitchFamily="34" charset="0"/>
              </a:rPr>
              <a:t>指令流程图</a:t>
            </a:r>
          </a:p>
        </p:txBody>
      </p:sp>
      <p:graphicFrame>
        <p:nvGraphicFramePr>
          <p:cNvPr id="55301" name="Object 6"/>
          <p:cNvGraphicFramePr>
            <a:graphicFrameLocks noChangeAspect="1"/>
          </p:cNvGraphicFramePr>
          <p:nvPr/>
        </p:nvGraphicFramePr>
        <p:xfrm>
          <a:off x="611188" y="1628775"/>
          <a:ext cx="8137525" cy="4903788"/>
        </p:xfrm>
        <a:graphic>
          <a:graphicData uri="http://schemas.openxmlformats.org/presentationml/2006/ole">
            <mc:AlternateContent xmlns:mc="http://schemas.openxmlformats.org/markup-compatibility/2006">
              <mc:Choice xmlns:v="urn:schemas-microsoft-com:vml" Requires="v">
                <p:oleObj spid="_x0000_s148490" name="Visio" r:id="rId3" imgW="7000113" imgH="4199763" progId="Visio.Drawing.11">
                  <p:embed/>
                </p:oleObj>
              </mc:Choice>
              <mc:Fallback>
                <p:oleObj name="Visio" r:id="rId3" imgW="7000113" imgH="419976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628775"/>
                        <a:ext cx="8137525" cy="490378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4818411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45BE5768-4A85-486A-9D99-77E4AC3A2D3B}"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79</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56323" name="Rectangle 2"/>
          <p:cNvSpPr>
            <a:spLocks noGrp="1" noChangeArrowheads="1"/>
          </p:cNvSpPr>
          <p:nvPr>
            <p:ph type="title"/>
          </p:nvPr>
        </p:nvSpPr>
        <p:spPr>
          <a:xfrm>
            <a:off x="1143000" y="381000"/>
            <a:ext cx="7143750"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56324" name="Rectangle 3"/>
          <p:cNvSpPr>
            <a:spLocks noGrp="1" noChangeArrowheads="1"/>
          </p:cNvSpPr>
          <p:nvPr>
            <p:ph type="body" idx="1"/>
          </p:nvPr>
        </p:nvSpPr>
        <p:spPr>
          <a:xfrm>
            <a:off x="755650" y="1052513"/>
            <a:ext cx="7426325" cy="5113337"/>
          </a:xfrm>
        </p:spPr>
        <p:txBody>
          <a:bodyPr/>
          <a:lstStyle/>
          <a:p>
            <a:pPr marL="533400" indent="-533400" eaLnBrk="1" hangingPunct="1">
              <a:lnSpc>
                <a:spcPct val="110000"/>
              </a:lnSpc>
            </a:pPr>
            <a:r>
              <a:rPr lang="zh-CN" altLang="en-US" smtClean="0">
                <a:solidFill>
                  <a:srgbClr val="0000FF"/>
                </a:solidFill>
                <a:latin typeface="Arial" panose="020B0604020202020204" pitchFamily="34" charset="0"/>
              </a:rPr>
              <a:t>指令是如何被执行的呢？</a:t>
            </a:r>
          </a:p>
          <a:p>
            <a:pPr marL="533400" indent="-533400" eaLnBrk="1" hangingPunct="1">
              <a:lnSpc>
                <a:spcPct val="110000"/>
              </a:lnSpc>
              <a:buClr>
                <a:srgbClr val="0000FF"/>
              </a:buClr>
              <a:buFont typeface="Wingdings" panose="05000000000000000000" pitchFamily="2" charset="2"/>
              <a:buAutoNum type="circleNumDbPlain"/>
            </a:pPr>
            <a:r>
              <a:rPr lang="zh-CN" altLang="en-US" sz="2400" smtClean="0">
                <a:latin typeface="Arial" panose="020B0604020202020204" pitchFamily="34" charset="0"/>
              </a:rPr>
              <a:t>开机上电后，硬件产生</a:t>
            </a:r>
            <a:r>
              <a:rPr lang="en-US" altLang="zh-CN" sz="2400" smtClean="0">
                <a:solidFill>
                  <a:srgbClr val="FF0000"/>
                </a:solidFill>
                <a:latin typeface="Arial" panose="020B0604020202020204" pitchFamily="34" charset="0"/>
              </a:rPr>
              <a:t>rst</a:t>
            </a:r>
            <a:r>
              <a:rPr lang="zh-CN" altLang="en-US" sz="2400" smtClean="0">
                <a:latin typeface="Arial" panose="020B0604020202020204" pitchFamily="34" charset="0"/>
              </a:rPr>
              <a:t>信号，该信号</a:t>
            </a:r>
            <a:r>
              <a:rPr lang="zh-CN" altLang="en-US" sz="2400" smtClean="0">
                <a:solidFill>
                  <a:srgbClr val="FF0000"/>
                </a:solidFill>
                <a:latin typeface="Arial" panose="020B0604020202020204" pitchFamily="34" charset="0"/>
              </a:rPr>
              <a:t>使得</a:t>
            </a:r>
            <a:r>
              <a:rPr lang="en-US" altLang="zh-CN" sz="2400" smtClean="0">
                <a:solidFill>
                  <a:srgbClr val="FF0000"/>
                </a:solidFill>
                <a:latin typeface="Arial" panose="020B0604020202020204" pitchFamily="34" charset="0"/>
              </a:rPr>
              <a:t>PC</a:t>
            </a:r>
            <a:r>
              <a:rPr lang="zh-CN" altLang="en-US" sz="2400" smtClean="0">
                <a:solidFill>
                  <a:srgbClr val="FF0000"/>
                </a:solidFill>
                <a:latin typeface="Arial" panose="020B0604020202020204" pitchFamily="34" charset="0"/>
              </a:rPr>
              <a:t>置初值</a:t>
            </a:r>
            <a:r>
              <a:rPr lang="zh-CN" altLang="en-US" sz="2400" smtClean="0">
                <a:latin typeface="Arial" panose="020B0604020202020204" pitchFamily="34" charset="0"/>
              </a:rPr>
              <a:t>，即为第一条指令在内存中的地址；同时，时序电路开始工作，机器周期计数器被清零，即产生的</a:t>
            </a:r>
            <a:r>
              <a:rPr lang="zh-CN" altLang="en-US" sz="2400" smtClean="0">
                <a:solidFill>
                  <a:srgbClr val="FF0000"/>
                </a:solidFill>
                <a:latin typeface="Arial" panose="020B0604020202020204" pitchFamily="34" charset="0"/>
              </a:rPr>
              <a:t>第一个周期信号为</a:t>
            </a:r>
            <a:r>
              <a:rPr lang="en-US" altLang="zh-CN" sz="2400" smtClean="0">
                <a:solidFill>
                  <a:srgbClr val="FF0000"/>
                </a:solidFill>
                <a:latin typeface="Arial" panose="020B0604020202020204" pitchFamily="34" charset="0"/>
              </a:rPr>
              <a:t>M0</a:t>
            </a:r>
            <a:r>
              <a:rPr lang="zh-CN" altLang="en-US" sz="2400" smtClean="0">
                <a:latin typeface="Arial" panose="020B0604020202020204" pitchFamily="34" charset="0"/>
              </a:rPr>
              <a:t>。</a:t>
            </a:r>
          </a:p>
          <a:p>
            <a:pPr marL="533400" indent="-533400" eaLnBrk="1" hangingPunct="1">
              <a:lnSpc>
                <a:spcPct val="110000"/>
              </a:lnSpc>
              <a:buClr>
                <a:srgbClr val="0000FF"/>
              </a:buClr>
              <a:buFont typeface="Wingdings" panose="05000000000000000000" pitchFamily="2" charset="2"/>
              <a:buAutoNum type="circleNumDbPlain"/>
            </a:pPr>
            <a:r>
              <a:rPr lang="en-US" altLang="zh-CN" sz="2400" smtClean="0">
                <a:solidFill>
                  <a:srgbClr val="FF0000"/>
                </a:solidFill>
                <a:latin typeface="Arial" panose="020B0604020202020204" pitchFamily="34" charset="0"/>
              </a:rPr>
              <a:t>M0</a:t>
            </a:r>
            <a:r>
              <a:rPr lang="zh-CN" altLang="en-US" sz="2400" smtClean="0">
                <a:latin typeface="Arial" panose="020B0604020202020204" pitchFamily="34" charset="0"/>
              </a:rPr>
              <a:t>信号送入操作控制信号形成部件后，由图中的逻辑可知，驱动</a:t>
            </a:r>
            <a:r>
              <a:rPr lang="en-US" altLang="zh-CN" sz="2400" smtClean="0">
                <a:solidFill>
                  <a:srgbClr val="FF0000"/>
                </a:solidFill>
                <a:latin typeface="Arial" panose="020B0604020202020204" pitchFamily="34" charset="0"/>
              </a:rPr>
              <a:t>1</a:t>
            </a:r>
            <a:r>
              <a:rPr lang="zh-CN" altLang="en-US" sz="2400" smtClean="0">
                <a:solidFill>
                  <a:srgbClr val="FF0000"/>
                </a:solidFill>
                <a:latin typeface="Arial" panose="020B0604020202020204" pitchFamily="34" charset="0"/>
              </a:rPr>
              <a:t>号或门和</a:t>
            </a:r>
            <a:r>
              <a:rPr lang="en-US" altLang="zh-CN" sz="2400" smtClean="0">
                <a:solidFill>
                  <a:srgbClr val="FF0000"/>
                </a:solidFill>
                <a:latin typeface="Arial" panose="020B0604020202020204" pitchFamily="34" charset="0"/>
              </a:rPr>
              <a:t>7</a:t>
            </a:r>
            <a:r>
              <a:rPr lang="zh-CN" altLang="en-US" sz="2400" smtClean="0">
                <a:solidFill>
                  <a:srgbClr val="FF0000"/>
                </a:solidFill>
                <a:latin typeface="Arial" panose="020B0604020202020204" pitchFamily="34" charset="0"/>
              </a:rPr>
              <a:t>号或门</a:t>
            </a:r>
            <a:r>
              <a:rPr lang="zh-CN" altLang="en-US" sz="2400" smtClean="0">
                <a:latin typeface="Arial" panose="020B0604020202020204" pitchFamily="34" charset="0"/>
              </a:rPr>
              <a:t>输出</a:t>
            </a:r>
            <a:r>
              <a:rPr lang="en-US" altLang="zh-CN" sz="2400" smtClean="0">
                <a:latin typeface="Arial" panose="020B0604020202020204" pitchFamily="34" charset="0"/>
              </a:rPr>
              <a:t>1</a:t>
            </a:r>
            <a:r>
              <a:rPr lang="zh-CN" altLang="en-US" sz="2400" smtClean="0">
                <a:latin typeface="Arial" panose="020B0604020202020204" pitchFamily="34" charset="0"/>
              </a:rPr>
              <a:t>，则信号</a:t>
            </a:r>
            <a:r>
              <a:rPr lang="en-US" altLang="zh-CN" sz="2400" smtClean="0">
                <a:solidFill>
                  <a:srgbClr val="0000FF"/>
                </a:solidFill>
                <a:latin typeface="Arial" panose="020B0604020202020204" pitchFamily="34" charset="0"/>
              </a:rPr>
              <a:t>IR_write</a:t>
            </a:r>
            <a:r>
              <a:rPr lang="zh-CN" altLang="en-US" sz="2400" smtClean="0">
                <a:solidFill>
                  <a:srgbClr val="0000FF"/>
                </a:solidFill>
                <a:latin typeface="Arial" panose="020B0604020202020204" pitchFamily="34" charset="0"/>
              </a:rPr>
              <a:t>、</a:t>
            </a:r>
            <a:r>
              <a:rPr lang="en-US" altLang="zh-CN" sz="2400" smtClean="0">
                <a:solidFill>
                  <a:srgbClr val="0000FF"/>
                </a:solidFill>
                <a:latin typeface="Arial" panose="020B0604020202020204" pitchFamily="34" charset="0"/>
              </a:rPr>
              <a:t>Mem_read</a:t>
            </a:r>
            <a:r>
              <a:rPr lang="zh-CN" altLang="en-US" sz="2400" smtClean="0">
                <a:solidFill>
                  <a:srgbClr val="0000FF"/>
                </a:solidFill>
                <a:latin typeface="Arial" panose="020B0604020202020204" pitchFamily="34" charset="0"/>
              </a:rPr>
              <a:t>、</a:t>
            </a:r>
            <a:r>
              <a:rPr lang="en-US" altLang="zh-CN" sz="2400" smtClean="0">
                <a:solidFill>
                  <a:srgbClr val="0000FF"/>
                </a:solidFill>
                <a:latin typeface="Arial" panose="020B0604020202020204" pitchFamily="34" charset="0"/>
              </a:rPr>
              <a:t>PC_write</a:t>
            </a:r>
            <a:r>
              <a:rPr lang="zh-CN" altLang="en-US" sz="2400" smtClean="0">
                <a:solidFill>
                  <a:srgbClr val="0000FF"/>
                </a:solidFill>
                <a:latin typeface="Arial" panose="020B0604020202020204" pitchFamily="34" charset="0"/>
              </a:rPr>
              <a:t>均有效</a:t>
            </a:r>
            <a:r>
              <a:rPr lang="en-US" altLang="zh-CN" sz="2400" smtClean="0">
                <a:solidFill>
                  <a:srgbClr val="0000FF"/>
                </a:solidFill>
                <a:latin typeface="Arial" panose="020B0604020202020204" pitchFamily="34" charset="0"/>
              </a:rPr>
              <a:t>(=1)</a:t>
            </a:r>
            <a:r>
              <a:rPr lang="zh-CN" altLang="en-US" sz="2400" smtClean="0">
                <a:latin typeface="Arial" panose="020B0604020202020204" pitchFamily="34" charset="0"/>
              </a:rPr>
              <a:t>，其他为</a:t>
            </a:r>
            <a:r>
              <a:rPr lang="en-US" altLang="zh-CN" sz="2400" smtClean="0">
                <a:latin typeface="Arial" panose="020B0604020202020204" pitchFamily="34" charset="0"/>
              </a:rPr>
              <a:t>0</a:t>
            </a:r>
            <a:r>
              <a:rPr lang="zh-CN" altLang="en-US" sz="2400" smtClean="0">
                <a:latin typeface="Arial" panose="020B0604020202020204" pitchFamily="34" charset="0"/>
              </a:rPr>
              <a:t>，这些信号发送到相应的部件后，也就执行了取指令、</a:t>
            </a:r>
            <a:r>
              <a:rPr lang="en-US" altLang="zh-CN" sz="2400" smtClean="0">
                <a:latin typeface="Arial" panose="020B0604020202020204" pitchFamily="34" charset="0"/>
              </a:rPr>
              <a:t>PC</a:t>
            </a:r>
            <a:r>
              <a:rPr lang="zh-CN" altLang="en-US" sz="2400" smtClean="0">
                <a:latin typeface="Arial" panose="020B0604020202020204" pitchFamily="34" charset="0"/>
              </a:rPr>
              <a:t>自增的操作： </a:t>
            </a:r>
            <a:r>
              <a:rPr lang="en-US" altLang="zh-CN" sz="2400" smtClean="0">
                <a:solidFill>
                  <a:srgbClr val="FF0000"/>
                </a:solidFill>
                <a:latin typeface="Arial" panose="020B0604020202020204" pitchFamily="34" charset="0"/>
              </a:rPr>
              <a:t>Mem[PC]→IR,PC+4→PC</a:t>
            </a:r>
            <a:r>
              <a:rPr lang="zh-CN" altLang="en-US" sz="2400" smtClean="0">
                <a:latin typeface="Arial" panose="020B0604020202020204" pitchFamily="34" charset="0"/>
              </a:rPr>
              <a:t>；</a:t>
            </a:r>
          </a:p>
        </p:txBody>
      </p:sp>
    </p:spTree>
    <p:extLst>
      <p:ext uri="{BB962C8B-B14F-4D97-AF65-F5344CB8AC3E}">
        <p14:creationId xmlns:p14="http://schemas.microsoft.com/office/powerpoint/2010/main" val="3837403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灯片编号占位符 2"/>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51CBF869-3912-415A-800D-E58550382D0A}" type="slidenum">
              <a:rPr lang="en-US" altLang="zh-CN" sz="1000">
                <a:solidFill>
                  <a:schemeClr val="bg1"/>
                </a:solidFill>
                <a:latin typeface="Verdana" panose="020B0604030504040204" pitchFamily="34" charset="0"/>
                <a:ea typeface="宋体" panose="02010600030101010101" pitchFamily="2" charset="-122"/>
              </a:rPr>
              <a:pPr/>
              <a:t>8</a:t>
            </a:fld>
            <a:endParaRPr lang="en-US" altLang="zh-CN" sz="1000">
              <a:solidFill>
                <a:schemeClr val="bg1"/>
              </a:solidFill>
              <a:latin typeface="Verdana" panose="020B0604030504040204" pitchFamily="34" charset="0"/>
              <a:ea typeface="宋体" panose="02010600030101010101" pitchFamily="2" charset="-122"/>
            </a:endParaRPr>
          </a:p>
        </p:txBody>
      </p:sp>
      <p:sp>
        <p:nvSpPr>
          <p:cNvPr id="98307" name="Rectangle 2"/>
          <p:cNvSpPr>
            <a:spLocks noGrp="1" noChangeArrowheads="1"/>
          </p:cNvSpPr>
          <p:nvPr>
            <p:ph type="title"/>
          </p:nvPr>
        </p:nvSpPr>
        <p:spPr/>
        <p:txBody>
          <a:bodyPr/>
          <a:lstStyle/>
          <a:p>
            <a:pPr eaLnBrk="1" hangingPunct="1"/>
            <a:r>
              <a:rPr lang="zh-CN" altLang="en-US" smtClean="0"/>
              <a:t>一、控制器的设计方法</a:t>
            </a:r>
          </a:p>
        </p:txBody>
      </p:sp>
      <p:sp>
        <p:nvSpPr>
          <p:cNvPr id="98308" name="Rectangle 3"/>
          <p:cNvSpPr>
            <a:spLocks noGrp="1" noChangeArrowheads="1"/>
          </p:cNvSpPr>
          <p:nvPr>
            <p:ph type="body" idx="4294967295"/>
          </p:nvPr>
        </p:nvSpPr>
        <p:spPr>
          <a:xfrm>
            <a:off x="539750" y="1196975"/>
            <a:ext cx="7561263" cy="4248150"/>
          </a:xfrm>
        </p:spPr>
        <p:txBody>
          <a:bodyPr/>
          <a:lstStyle/>
          <a:p>
            <a:pPr marL="0" indent="0" eaLnBrk="1" hangingPunct="1">
              <a:lnSpc>
                <a:spcPct val="110000"/>
              </a:lnSpc>
              <a:buFont typeface="Wingdings" panose="05000000000000000000" pitchFamily="2" charset="2"/>
              <a:buNone/>
            </a:pPr>
            <a:r>
              <a:rPr lang="en-US" altLang="zh-CN" smtClean="0">
                <a:solidFill>
                  <a:srgbClr val="0000FF"/>
                </a:solidFill>
                <a:latin typeface="Arial" panose="020B0604020202020204" pitchFamily="34" charset="0"/>
              </a:rPr>
              <a:t>2</a:t>
            </a:r>
            <a:r>
              <a:rPr lang="zh-CN" altLang="en-US" smtClean="0">
                <a:solidFill>
                  <a:srgbClr val="0000FF"/>
                </a:solidFill>
                <a:latin typeface="Arial" panose="020B0604020202020204" pitchFamily="34" charset="0"/>
              </a:rPr>
              <a:t>、微程序控制器的</a:t>
            </a:r>
            <a:r>
              <a:rPr lang="en-US" altLang="zh-CN" smtClean="0">
                <a:solidFill>
                  <a:srgbClr val="0000FF"/>
                </a:solidFill>
                <a:latin typeface="Arial" panose="020B0604020202020204" pitchFamily="34" charset="0"/>
              </a:rPr>
              <a:t>CPU</a:t>
            </a:r>
            <a:r>
              <a:rPr lang="zh-CN" altLang="en-US" smtClean="0">
                <a:solidFill>
                  <a:srgbClr val="0000FF"/>
                </a:solidFill>
                <a:latin typeface="Arial" panose="020B0604020202020204" pitchFamily="34" charset="0"/>
              </a:rPr>
              <a:t>的设计步骤：</a:t>
            </a:r>
          </a:p>
          <a:p>
            <a:pPr marL="534988" lvl="1" indent="-352425" eaLnBrk="1" hangingPunct="1">
              <a:lnSpc>
                <a:spcPct val="110000"/>
              </a:lnSpc>
              <a:buClr>
                <a:srgbClr val="FF0000"/>
              </a:buClr>
              <a:buFont typeface="Wingdings" panose="05000000000000000000" pitchFamily="2" charset="2"/>
              <a:buAutoNum type="circleNumDbPlain" startAt="4"/>
            </a:pPr>
            <a:r>
              <a:rPr lang="zh-CN" altLang="en-US" b="1" smtClean="0">
                <a:latin typeface="Arial" panose="020B0604020202020204" pitchFamily="34" charset="0"/>
              </a:rPr>
              <a:t>根据</a:t>
            </a:r>
            <a:r>
              <a:rPr lang="en-US" altLang="zh-CN" b="1" smtClean="0">
                <a:latin typeface="Arial" panose="020B0604020202020204" pitchFamily="34" charset="0"/>
              </a:rPr>
              <a:t>CPU</a:t>
            </a:r>
            <a:r>
              <a:rPr lang="zh-CN" altLang="en-US" b="1" smtClean="0">
                <a:latin typeface="Arial" panose="020B0604020202020204" pitchFamily="34" charset="0"/>
              </a:rPr>
              <a:t>的结构，</a:t>
            </a:r>
            <a:r>
              <a:rPr lang="zh-CN" altLang="en-US" b="1" smtClean="0">
                <a:solidFill>
                  <a:srgbClr val="FF0000"/>
                </a:solidFill>
                <a:latin typeface="Arial" panose="020B0604020202020204" pitchFamily="34" charset="0"/>
              </a:rPr>
              <a:t>写出每条微指令所发送的微操作控制信号序列</a:t>
            </a:r>
            <a:r>
              <a:rPr lang="zh-CN" altLang="en-US" b="1" smtClean="0">
                <a:latin typeface="Arial" panose="020B0604020202020204" pitchFamily="34" charset="0"/>
              </a:rPr>
              <a:t>。</a:t>
            </a:r>
          </a:p>
          <a:p>
            <a:pPr marL="534988" lvl="1" indent="-352425" eaLnBrk="1" hangingPunct="1">
              <a:lnSpc>
                <a:spcPct val="110000"/>
              </a:lnSpc>
              <a:buClr>
                <a:srgbClr val="FF0000"/>
              </a:buClr>
              <a:buFont typeface="Wingdings" panose="05000000000000000000" pitchFamily="2" charset="2"/>
              <a:buAutoNum type="circleNumDbPlain" startAt="4"/>
            </a:pPr>
            <a:r>
              <a:rPr lang="zh-CN" altLang="en-US" b="1" smtClean="0">
                <a:latin typeface="Arial" panose="020B0604020202020204" pitchFamily="34" charset="0"/>
              </a:rPr>
              <a:t>结合微程序控制器的结构、微操作控制信号序列和控制存储器容量，</a:t>
            </a:r>
            <a:r>
              <a:rPr lang="zh-CN" altLang="en-US" b="1" smtClean="0">
                <a:solidFill>
                  <a:srgbClr val="FF0000"/>
                </a:solidFill>
                <a:latin typeface="Arial" panose="020B0604020202020204" pitchFamily="34" charset="0"/>
              </a:rPr>
              <a:t>设计微指令格式</a:t>
            </a:r>
            <a:r>
              <a:rPr lang="zh-CN" altLang="en-US" b="1" smtClean="0">
                <a:latin typeface="Arial" panose="020B0604020202020204" pitchFamily="34" charset="0"/>
              </a:rPr>
              <a:t>。</a:t>
            </a:r>
          </a:p>
          <a:p>
            <a:pPr marL="534988" lvl="1" indent="-352425" eaLnBrk="1" hangingPunct="1">
              <a:lnSpc>
                <a:spcPct val="110000"/>
              </a:lnSpc>
              <a:buClr>
                <a:srgbClr val="FF0000"/>
              </a:buClr>
              <a:buFont typeface="Wingdings" panose="05000000000000000000" pitchFamily="2" charset="2"/>
              <a:buAutoNum type="circleNumDbPlain" startAt="4"/>
            </a:pPr>
            <a:r>
              <a:rPr lang="zh-CN" altLang="en-US" b="1" smtClean="0">
                <a:solidFill>
                  <a:srgbClr val="FF0000"/>
                </a:solidFill>
                <a:latin typeface="Arial" panose="020B0604020202020204" pitchFamily="34" charset="0"/>
              </a:rPr>
              <a:t>分配</a:t>
            </a:r>
            <a:r>
              <a:rPr lang="zh-CN" altLang="en-US" b="1" smtClean="0">
                <a:latin typeface="Arial" panose="020B0604020202020204" pitchFamily="34" charset="0"/>
              </a:rPr>
              <a:t>微程序流程图中各微指令的</a:t>
            </a:r>
            <a:r>
              <a:rPr lang="zh-CN" altLang="en-US" b="1" smtClean="0">
                <a:solidFill>
                  <a:srgbClr val="FF0000"/>
                </a:solidFill>
                <a:latin typeface="Arial" panose="020B0604020202020204" pitchFamily="34" charset="0"/>
              </a:rPr>
              <a:t>微地址</a:t>
            </a:r>
            <a:r>
              <a:rPr lang="zh-CN" altLang="en-US" b="1" smtClean="0">
                <a:latin typeface="Arial" panose="020B0604020202020204" pitchFamily="34" charset="0"/>
              </a:rPr>
              <a:t>，并</a:t>
            </a:r>
            <a:r>
              <a:rPr lang="zh-CN" altLang="en-US" b="1" smtClean="0">
                <a:solidFill>
                  <a:srgbClr val="FF0000"/>
                </a:solidFill>
                <a:latin typeface="Arial" panose="020B0604020202020204" pitchFamily="34" charset="0"/>
              </a:rPr>
              <a:t>编写微指令代码</a:t>
            </a:r>
            <a:r>
              <a:rPr lang="zh-CN" altLang="en-US" b="1" smtClean="0">
                <a:latin typeface="Arial" panose="020B0604020202020204" pitchFamily="34" charset="0"/>
              </a:rPr>
              <a:t>。</a:t>
            </a:r>
          </a:p>
          <a:p>
            <a:pPr marL="534988" lvl="1" indent="-352425" eaLnBrk="1" hangingPunct="1">
              <a:lnSpc>
                <a:spcPct val="110000"/>
              </a:lnSpc>
              <a:buClr>
                <a:srgbClr val="FF0000"/>
              </a:buClr>
              <a:buFont typeface="Wingdings" panose="05000000000000000000" pitchFamily="2" charset="2"/>
              <a:buAutoNum type="circleNumDbPlain" startAt="4"/>
            </a:pPr>
            <a:r>
              <a:rPr lang="zh-CN" altLang="en-US" b="1" smtClean="0">
                <a:latin typeface="Arial" panose="020B0604020202020204" pitchFamily="34" charset="0"/>
              </a:rPr>
              <a:t>将所有的</a:t>
            </a:r>
            <a:r>
              <a:rPr lang="zh-CN" altLang="en-US" b="1" smtClean="0">
                <a:solidFill>
                  <a:srgbClr val="FF0000"/>
                </a:solidFill>
                <a:latin typeface="Arial" panose="020B0604020202020204" pitchFamily="34" charset="0"/>
              </a:rPr>
              <a:t>微指令代码装入</a:t>
            </a:r>
            <a:r>
              <a:rPr lang="zh-CN" altLang="en-US" b="1" smtClean="0">
                <a:latin typeface="Arial" panose="020B0604020202020204" pitchFamily="34" charset="0"/>
              </a:rPr>
              <a:t>控制存储器的相应单元。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8308">
                                            <p:txEl>
                                              <p:pRg st="0" end="0"/>
                                            </p:txEl>
                                          </p:spTgt>
                                        </p:tgtEl>
                                        <p:attrNameLst>
                                          <p:attrName>style.visibility</p:attrName>
                                        </p:attrNameLst>
                                      </p:cBhvr>
                                      <p:to>
                                        <p:strVal val="visible"/>
                                      </p:to>
                                    </p:set>
                                    <p:anim to="" calcmode="lin" valueType="num">
                                      <p:cBhvr>
                                        <p:cTn id="7" dur="1" fill="hold"/>
                                        <p:tgtEl>
                                          <p:spTgt spid="98308">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98308">
                                            <p:txEl>
                                              <p:pRg st="1" end="1"/>
                                            </p:txEl>
                                          </p:spTgt>
                                        </p:tgtEl>
                                        <p:attrNameLst>
                                          <p:attrName>style.visibility</p:attrName>
                                        </p:attrNameLst>
                                      </p:cBhvr>
                                      <p:to>
                                        <p:strVal val="visible"/>
                                      </p:to>
                                    </p:set>
                                    <p:anim to="" calcmode="lin" valueType="num">
                                      <p:cBhvr>
                                        <p:cTn id="10" dur="1" fill="hold"/>
                                        <p:tgtEl>
                                          <p:spTgt spid="98308">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98308">
                                            <p:txEl>
                                              <p:pRg st="2" end="2"/>
                                            </p:txEl>
                                          </p:spTgt>
                                        </p:tgtEl>
                                        <p:attrNameLst>
                                          <p:attrName>style.visibility</p:attrName>
                                        </p:attrNameLst>
                                      </p:cBhvr>
                                      <p:to>
                                        <p:strVal val="visible"/>
                                      </p:to>
                                    </p:set>
                                    <p:anim to="" calcmode="lin" valueType="num">
                                      <p:cBhvr>
                                        <p:cTn id="13" dur="1" fill="hold"/>
                                        <p:tgtEl>
                                          <p:spTgt spid="98308">
                                            <p:txEl>
                                              <p:pRg st="2" end="2"/>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98308">
                                            <p:txEl>
                                              <p:pRg st="3" end="3"/>
                                            </p:txEl>
                                          </p:spTgt>
                                        </p:tgtEl>
                                        <p:attrNameLst>
                                          <p:attrName>style.visibility</p:attrName>
                                        </p:attrNameLst>
                                      </p:cBhvr>
                                      <p:to>
                                        <p:strVal val="visible"/>
                                      </p:to>
                                    </p:set>
                                    <p:anim to="" calcmode="lin" valueType="num">
                                      <p:cBhvr>
                                        <p:cTn id="16" dur="1" fill="hold"/>
                                        <p:tgtEl>
                                          <p:spTgt spid="98308">
                                            <p:txEl>
                                              <p:pRg st="3" end="3"/>
                                            </p:txEl>
                                          </p:spTgt>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98308">
                                            <p:txEl>
                                              <p:pRg st="4" end="4"/>
                                            </p:txEl>
                                          </p:spTgt>
                                        </p:tgtEl>
                                        <p:attrNameLst>
                                          <p:attrName>style.visibility</p:attrName>
                                        </p:attrNameLst>
                                      </p:cBhvr>
                                      <p:to>
                                        <p:strVal val="visible"/>
                                      </p:to>
                                    </p:set>
                                    <p:anim to="" calcmode="lin" valueType="num">
                                      <p:cBhvr>
                                        <p:cTn id="19" dur="1" fill="hold"/>
                                        <p:tgtEl>
                                          <p:spTgt spid="98308">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1EADC09E-E419-4368-BBED-A1FCC95707A2}"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80</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57347" name="Rectangle 2"/>
          <p:cNvSpPr>
            <a:spLocks noGrp="1" noChangeArrowheads="1"/>
          </p:cNvSpPr>
          <p:nvPr>
            <p:ph type="title"/>
          </p:nvPr>
        </p:nvSpPr>
        <p:spPr>
          <a:xfrm>
            <a:off x="1143000" y="381000"/>
            <a:ext cx="7143750"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57348" name="Rectangle 3"/>
          <p:cNvSpPr>
            <a:spLocks noGrp="1" noChangeArrowheads="1"/>
          </p:cNvSpPr>
          <p:nvPr>
            <p:ph type="body" idx="1"/>
          </p:nvPr>
        </p:nvSpPr>
        <p:spPr>
          <a:xfrm>
            <a:off x="827088" y="1076325"/>
            <a:ext cx="7705725" cy="4945063"/>
          </a:xfrm>
        </p:spPr>
        <p:txBody>
          <a:bodyPr/>
          <a:lstStyle/>
          <a:p>
            <a:pPr marL="533400" indent="-533400" eaLnBrk="1" hangingPunct="1">
              <a:lnSpc>
                <a:spcPct val="120000"/>
              </a:lnSpc>
              <a:buFont typeface="Wingdings" panose="05000000000000000000" pitchFamily="2" charset="2"/>
              <a:buAutoNum type="circleNumDbPlain" startAt="3"/>
            </a:pPr>
            <a:r>
              <a:rPr lang="en-US" altLang="zh-CN" smtClean="0">
                <a:latin typeface="Arial" panose="020B0604020202020204" pitchFamily="34" charset="0"/>
              </a:rPr>
              <a:t>M0</a:t>
            </a:r>
            <a:r>
              <a:rPr lang="zh-CN" altLang="en-US" smtClean="0">
                <a:latin typeface="Arial" panose="020B0604020202020204" pitchFamily="34" charset="0"/>
              </a:rPr>
              <a:t>周期结束后，指令译码器译码，</a:t>
            </a:r>
            <a:r>
              <a:rPr lang="zh-CN" altLang="en-US" smtClean="0">
                <a:solidFill>
                  <a:srgbClr val="FF0000"/>
                </a:solidFill>
                <a:latin typeface="Arial" panose="020B0604020202020204" pitchFamily="34" charset="0"/>
              </a:rPr>
              <a:t>指令信号线输出为有效，</a:t>
            </a:r>
            <a:r>
              <a:rPr lang="zh-CN" altLang="en-US" smtClean="0">
                <a:latin typeface="Arial" panose="020B0604020202020204" pitchFamily="34" charset="0"/>
              </a:rPr>
              <a:t>时序系统一定</a:t>
            </a:r>
            <a:r>
              <a:rPr lang="zh-CN" altLang="en-US" smtClean="0">
                <a:solidFill>
                  <a:srgbClr val="FF0000"/>
                </a:solidFill>
                <a:latin typeface="Arial" panose="020B0604020202020204" pitchFamily="34" charset="0"/>
              </a:rPr>
              <a:t>进入</a:t>
            </a:r>
            <a:r>
              <a:rPr lang="en-US" altLang="zh-CN" smtClean="0">
                <a:solidFill>
                  <a:srgbClr val="FF0000"/>
                </a:solidFill>
                <a:latin typeface="Arial" panose="020B0604020202020204" pitchFamily="34" charset="0"/>
              </a:rPr>
              <a:t>M1</a:t>
            </a:r>
            <a:r>
              <a:rPr lang="zh-CN" altLang="en-US" smtClean="0">
                <a:solidFill>
                  <a:srgbClr val="FF0000"/>
                </a:solidFill>
                <a:latin typeface="Arial" panose="020B0604020202020204" pitchFamily="34" charset="0"/>
              </a:rPr>
              <a:t>周期</a:t>
            </a:r>
            <a:r>
              <a:rPr lang="zh-CN" altLang="en-US" smtClean="0">
                <a:latin typeface="Arial" panose="020B0604020202020204" pitchFamily="34" charset="0"/>
              </a:rPr>
              <a:t>，此时</a:t>
            </a:r>
            <a:r>
              <a:rPr lang="en-US" altLang="zh-CN" smtClean="0">
                <a:latin typeface="Arial" panose="020B0604020202020204" pitchFamily="34" charset="0"/>
              </a:rPr>
              <a:t>M1=1</a:t>
            </a:r>
            <a:r>
              <a:rPr lang="zh-CN" altLang="en-US" smtClean="0">
                <a:latin typeface="Arial" panose="020B0604020202020204" pitchFamily="34" charset="0"/>
              </a:rPr>
              <a:t>：</a:t>
            </a:r>
          </a:p>
          <a:p>
            <a:pPr marL="914400" lvl="1" indent="-457200" eaLnBrk="1" hangingPunct="1">
              <a:lnSpc>
                <a:spcPct val="120000"/>
              </a:lnSpc>
            </a:pPr>
            <a:r>
              <a:rPr lang="zh-CN" altLang="en-US" b="1" smtClean="0">
                <a:solidFill>
                  <a:srgbClr val="0000FF"/>
                </a:solidFill>
                <a:latin typeface="Arial" panose="020B0604020202020204" pitchFamily="34" charset="0"/>
              </a:rPr>
              <a:t>如果是</a:t>
            </a:r>
            <a:r>
              <a:rPr lang="en-US" altLang="zh-CN" b="1" smtClean="0">
                <a:solidFill>
                  <a:srgbClr val="0000FF"/>
                </a:solidFill>
                <a:latin typeface="Arial" panose="020B0604020202020204" pitchFamily="34" charset="0"/>
              </a:rPr>
              <a:t>J</a:t>
            </a:r>
            <a:r>
              <a:rPr lang="zh-CN" altLang="en-US" b="1" smtClean="0">
                <a:solidFill>
                  <a:srgbClr val="0000FF"/>
                </a:solidFill>
                <a:latin typeface="Arial" panose="020B0604020202020204" pitchFamily="34" charset="0"/>
              </a:rPr>
              <a:t>指令</a:t>
            </a:r>
            <a:r>
              <a:rPr lang="zh-CN" altLang="en-US" b="1" smtClean="0">
                <a:latin typeface="Arial" panose="020B0604020202020204" pitchFamily="34" charset="0"/>
              </a:rPr>
              <a:t>，它驱动</a:t>
            </a:r>
            <a:r>
              <a:rPr lang="en-US" altLang="zh-CN" b="1" smtClean="0">
                <a:latin typeface="Arial" panose="020B0604020202020204" pitchFamily="34" charset="0"/>
              </a:rPr>
              <a:t>6</a:t>
            </a:r>
            <a:r>
              <a:rPr lang="zh-CN" altLang="en-US" b="1" smtClean="0">
                <a:latin typeface="Arial" panose="020B0604020202020204" pitchFamily="34" charset="0"/>
              </a:rPr>
              <a:t>号和</a:t>
            </a:r>
            <a:r>
              <a:rPr lang="en-US" altLang="zh-CN" b="1" smtClean="0">
                <a:latin typeface="Arial" panose="020B0604020202020204" pitchFamily="34" charset="0"/>
              </a:rPr>
              <a:t>7</a:t>
            </a:r>
            <a:r>
              <a:rPr lang="zh-CN" altLang="en-US" b="1" smtClean="0">
                <a:latin typeface="Arial" panose="020B0604020202020204" pitchFamily="34" charset="0"/>
              </a:rPr>
              <a:t>号门输出信号</a:t>
            </a:r>
            <a:r>
              <a:rPr lang="en-US" altLang="zh-CN" b="1" smtClean="0">
                <a:solidFill>
                  <a:srgbClr val="FF0000"/>
                </a:solidFill>
                <a:latin typeface="Arial" panose="020B0604020202020204" pitchFamily="34" charset="0"/>
              </a:rPr>
              <a:t>PC_write</a:t>
            </a:r>
            <a:r>
              <a:rPr lang="zh-CN" altLang="en-US" b="1" smtClean="0">
                <a:solidFill>
                  <a:srgbClr val="FF0000"/>
                </a:solidFill>
                <a:latin typeface="Arial" panose="020B0604020202020204" pitchFamily="34" charset="0"/>
              </a:rPr>
              <a:t>信号</a:t>
            </a:r>
            <a:r>
              <a:rPr lang="zh-CN" altLang="en-US" b="1" smtClean="0">
                <a:latin typeface="Arial" panose="020B0604020202020204" pitchFamily="34" charset="0"/>
              </a:rPr>
              <a:t>和</a:t>
            </a:r>
            <a:r>
              <a:rPr lang="en-US" altLang="zh-CN" b="1" smtClean="0">
                <a:solidFill>
                  <a:srgbClr val="FF0000"/>
                </a:solidFill>
                <a:latin typeface="Arial" panose="020B0604020202020204" pitchFamily="34" charset="0"/>
              </a:rPr>
              <a:t>PC_s=10</a:t>
            </a:r>
            <a:r>
              <a:rPr lang="zh-CN" altLang="en-US" b="1" smtClean="0">
                <a:latin typeface="Arial" panose="020B0604020202020204" pitchFamily="34" charset="0"/>
              </a:rPr>
              <a:t>，就执行了</a:t>
            </a:r>
            <a:r>
              <a:rPr lang="zh-CN" altLang="en-US" b="1" smtClean="0">
                <a:solidFill>
                  <a:srgbClr val="0000FF"/>
                </a:solidFill>
                <a:latin typeface="Arial" panose="020B0604020202020204" pitchFamily="34" charset="0"/>
              </a:rPr>
              <a:t>跳转操作</a:t>
            </a:r>
            <a:r>
              <a:rPr lang="zh-CN" altLang="en-US" b="1" smtClean="0">
                <a:latin typeface="Arial" panose="020B0604020202020204" pitchFamily="34" charset="0"/>
              </a:rPr>
              <a:t>；</a:t>
            </a:r>
          </a:p>
          <a:p>
            <a:pPr marL="914400" lvl="1" indent="-457200" eaLnBrk="1" hangingPunct="1">
              <a:lnSpc>
                <a:spcPct val="120000"/>
              </a:lnSpc>
            </a:pPr>
            <a:r>
              <a:rPr lang="zh-CN" altLang="en-US" b="1" smtClean="0">
                <a:solidFill>
                  <a:srgbClr val="0000FF"/>
                </a:solidFill>
                <a:latin typeface="Arial" panose="020B0604020202020204" pitchFamily="34" charset="0"/>
              </a:rPr>
              <a:t>如果是</a:t>
            </a:r>
            <a:r>
              <a:rPr lang="en-US" altLang="zh-CN" b="1" smtClean="0">
                <a:solidFill>
                  <a:srgbClr val="0000FF"/>
                </a:solidFill>
                <a:latin typeface="Arial" panose="020B0604020202020204" pitchFamily="34" charset="0"/>
              </a:rPr>
              <a:t>beq</a:t>
            </a:r>
            <a:r>
              <a:rPr lang="zh-CN" altLang="en-US" b="1" smtClean="0">
                <a:solidFill>
                  <a:srgbClr val="0000FF"/>
                </a:solidFill>
                <a:latin typeface="Arial" panose="020B0604020202020204" pitchFamily="34" charset="0"/>
              </a:rPr>
              <a:t>指令</a:t>
            </a:r>
            <a:r>
              <a:rPr lang="zh-CN" altLang="en-US" b="1" smtClean="0">
                <a:latin typeface="Arial" panose="020B0604020202020204" pitchFamily="34" charset="0"/>
              </a:rPr>
              <a:t>，则发送</a:t>
            </a:r>
            <a:r>
              <a:rPr lang="en-US" altLang="zh-CN" b="1" smtClean="0">
                <a:latin typeface="Arial" panose="020B0604020202020204" pitchFamily="34" charset="0"/>
              </a:rPr>
              <a:t>ALU_B_s=11, ALU_OP=100, imm_s=1</a:t>
            </a:r>
            <a:r>
              <a:rPr lang="zh-CN" altLang="en-US" b="1" smtClean="0">
                <a:latin typeface="Arial" panose="020B0604020202020204" pitchFamily="34" charset="0"/>
              </a:rPr>
              <a:t>，执行</a:t>
            </a:r>
            <a:r>
              <a:rPr lang="zh-CN" altLang="en-US" b="1" smtClean="0">
                <a:solidFill>
                  <a:srgbClr val="0000FF"/>
                </a:solidFill>
                <a:latin typeface="Arial" panose="020B0604020202020204" pitchFamily="34" charset="0"/>
              </a:rPr>
              <a:t>计算分支目标地址操作</a:t>
            </a:r>
            <a:r>
              <a:rPr lang="zh-CN" altLang="en-US" b="1" smtClean="0">
                <a:latin typeface="Arial" panose="020B0604020202020204" pitchFamily="34" charset="0"/>
              </a:rPr>
              <a:t>；</a:t>
            </a:r>
            <a:endParaRPr lang="zh-CN" altLang="en-US" sz="3200" b="1" smtClean="0">
              <a:latin typeface="Arial" panose="020B0604020202020204" pitchFamily="34" charset="0"/>
            </a:endParaRPr>
          </a:p>
          <a:p>
            <a:pPr marL="914400" lvl="1" indent="-457200" eaLnBrk="1" hangingPunct="1">
              <a:lnSpc>
                <a:spcPct val="120000"/>
              </a:lnSpc>
            </a:pPr>
            <a:r>
              <a:rPr lang="zh-CN" altLang="en-US" b="1" smtClean="0">
                <a:solidFill>
                  <a:srgbClr val="0000FF"/>
                </a:solidFill>
                <a:latin typeface="Arial" panose="020B0604020202020204" pitchFamily="34" charset="0"/>
              </a:rPr>
              <a:t>如果是其他指令</a:t>
            </a:r>
            <a:r>
              <a:rPr lang="zh-CN" altLang="en-US" b="1" smtClean="0">
                <a:latin typeface="Arial" panose="020B0604020202020204" pitchFamily="34" charset="0"/>
              </a:rPr>
              <a:t>，则不发送控制信号，但实际上执行了</a:t>
            </a:r>
            <a:r>
              <a:rPr lang="zh-CN" altLang="en-US" b="1" smtClean="0">
                <a:solidFill>
                  <a:srgbClr val="0000FF"/>
                </a:solidFill>
                <a:latin typeface="Arial" panose="020B0604020202020204" pitchFamily="34" charset="0"/>
              </a:rPr>
              <a:t>读</a:t>
            </a:r>
            <a:r>
              <a:rPr lang="en-US" altLang="zh-CN" b="1" smtClean="0">
                <a:solidFill>
                  <a:srgbClr val="0000FF"/>
                </a:solidFill>
                <a:latin typeface="Arial" panose="020B0604020202020204" pitchFamily="34" charset="0"/>
              </a:rPr>
              <a:t>rs</a:t>
            </a:r>
            <a:r>
              <a:rPr lang="zh-CN" altLang="en-US" b="1" smtClean="0">
                <a:solidFill>
                  <a:srgbClr val="0000FF"/>
                </a:solidFill>
                <a:latin typeface="Arial" panose="020B0604020202020204" pitchFamily="34" charset="0"/>
              </a:rPr>
              <a:t>、</a:t>
            </a:r>
            <a:r>
              <a:rPr lang="en-US" altLang="zh-CN" b="1" smtClean="0">
                <a:solidFill>
                  <a:srgbClr val="0000FF"/>
                </a:solidFill>
                <a:latin typeface="Arial" panose="020B0604020202020204" pitchFamily="34" charset="0"/>
              </a:rPr>
              <a:t>rt</a:t>
            </a:r>
            <a:r>
              <a:rPr lang="zh-CN" altLang="en-US" b="1" smtClean="0">
                <a:solidFill>
                  <a:srgbClr val="0000FF"/>
                </a:solidFill>
                <a:latin typeface="Arial" panose="020B0604020202020204" pitchFamily="34" charset="0"/>
              </a:rPr>
              <a:t>寄存器的操作。</a:t>
            </a:r>
          </a:p>
        </p:txBody>
      </p:sp>
    </p:spTree>
    <p:extLst>
      <p:ext uri="{BB962C8B-B14F-4D97-AF65-F5344CB8AC3E}">
        <p14:creationId xmlns:p14="http://schemas.microsoft.com/office/powerpoint/2010/main" val="331662336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7A5D5B93-AC6D-4F93-AD3A-27B92B4207F0}"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81</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58371" name="Rectangle 2"/>
          <p:cNvSpPr>
            <a:spLocks noGrp="1" noChangeArrowheads="1"/>
          </p:cNvSpPr>
          <p:nvPr>
            <p:ph type="title"/>
          </p:nvPr>
        </p:nvSpPr>
        <p:spPr>
          <a:xfrm>
            <a:off x="1143000" y="381000"/>
            <a:ext cx="7317432"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58372" name="Rectangle 3"/>
          <p:cNvSpPr>
            <a:spLocks noGrp="1" noChangeArrowheads="1"/>
          </p:cNvSpPr>
          <p:nvPr>
            <p:ph type="body" idx="1"/>
          </p:nvPr>
        </p:nvSpPr>
        <p:spPr>
          <a:xfrm>
            <a:off x="827088" y="1076325"/>
            <a:ext cx="7705725" cy="3865563"/>
          </a:xfrm>
        </p:spPr>
        <p:txBody>
          <a:bodyPr/>
          <a:lstStyle/>
          <a:p>
            <a:pPr marL="533400" indent="-533400" eaLnBrk="1" hangingPunct="1">
              <a:lnSpc>
                <a:spcPct val="120000"/>
              </a:lnSpc>
              <a:buFont typeface="Wingdings" panose="05000000000000000000" pitchFamily="2" charset="2"/>
              <a:buAutoNum type="circleNumDbPlain" startAt="4"/>
            </a:pPr>
            <a:r>
              <a:rPr lang="zh-CN" altLang="en-US" smtClean="0">
                <a:latin typeface="Arial" panose="020B0604020202020204" pitchFamily="34" charset="0"/>
              </a:rPr>
              <a:t>时序系统根据不同指令，决定下一个周期状态：</a:t>
            </a:r>
          </a:p>
          <a:p>
            <a:pPr marL="914400" lvl="1" indent="-457200" eaLnBrk="1" hangingPunct="1">
              <a:lnSpc>
                <a:spcPct val="120000"/>
              </a:lnSpc>
            </a:pPr>
            <a:r>
              <a:rPr lang="en-US" altLang="zh-CN" b="1" smtClean="0">
                <a:solidFill>
                  <a:srgbClr val="0000FF"/>
                </a:solidFill>
                <a:latin typeface="Arial" panose="020B0604020202020204" pitchFamily="34" charset="0"/>
              </a:rPr>
              <a:t>J</a:t>
            </a:r>
            <a:r>
              <a:rPr lang="zh-CN" altLang="en-US" b="1" smtClean="0">
                <a:solidFill>
                  <a:srgbClr val="0000FF"/>
                </a:solidFill>
                <a:latin typeface="Arial" panose="020B0604020202020204" pitchFamily="34" charset="0"/>
              </a:rPr>
              <a:t>指令：下一周期为</a:t>
            </a:r>
            <a:r>
              <a:rPr lang="en-US" altLang="zh-CN" b="1" smtClean="0">
                <a:solidFill>
                  <a:srgbClr val="0000FF"/>
                </a:solidFill>
                <a:latin typeface="Arial" panose="020B0604020202020204" pitchFamily="34" charset="0"/>
              </a:rPr>
              <a:t>M0</a:t>
            </a:r>
            <a:r>
              <a:rPr lang="zh-CN" altLang="en-US" b="1" smtClean="0">
                <a:solidFill>
                  <a:srgbClr val="0000FF"/>
                </a:solidFill>
                <a:latin typeface="Arial" panose="020B0604020202020204" pitchFamily="34" charset="0"/>
              </a:rPr>
              <a:t>；</a:t>
            </a:r>
          </a:p>
          <a:p>
            <a:pPr marL="914400" lvl="1" indent="-457200" eaLnBrk="1" hangingPunct="1">
              <a:lnSpc>
                <a:spcPct val="120000"/>
              </a:lnSpc>
            </a:pPr>
            <a:r>
              <a:rPr lang="en-US" altLang="zh-CN" b="1" smtClean="0">
                <a:solidFill>
                  <a:srgbClr val="0000FF"/>
                </a:solidFill>
                <a:latin typeface="Arial" panose="020B0604020202020204" pitchFamily="34" charset="0"/>
              </a:rPr>
              <a:t>R</a:t>
            </a:r>
            <a:r>
              <a:rPr lang="zh-CN" altLang="en-US" b="1" smtClean="0">
                <a:solidFill>
                  <a:srgbClr val="0000FF"/>
                </a:solidFill>
                <a:latin typeface="Arial" panose="020B0604020202020204" pitchFamily="34" charset="0"/>
              </a:rPr>
              <a:t>、</a:t>
            </a:r>
            <a:r>
              <a:rPr lang="en-US" altLang="zh-CN" b="1" smtClean="0">
                <a:solidFill>
                  <a:srgbClr val="0000FF"/>
                </a:solidFill>
                <a:latin typeface="Arial" panose="020B0604020202020204" pitchFamily="34" charset="0"/>
              </a:rPr>
              <a:t>sw</a:t>
            </a:r>
            <a:r>
              <a:rPr lang="zh-CN" altLang="en-US" b="1" smtClean="0">
                <a:solidFill>
                  <a:srgbClr val="0000FF"/>
                </a:solidFill>
                <a:latin typeface="Arial" panose="020B0604020202020204" pitchFamily="34" charset="0"/>
              </a:rPr>
              <a:t>指令：后续周期</a:t>
            </a:r>
            <a:r>
              <a:rPr lang="en-US" altLang="zh-CN" b="1" smtClean="0">
                <a:solidFill>
                  <a:srgbClr val="0000FF"/>
                </a:solidFill>
                <a:latin typeface="Arial" panose="020B0604020202020204" pitchFamily="34" charset="0"/>
              </a:rPr>
              <a:t>M2→M3 → M0</a:t>
            </a:r>
          </a:p>
          <a:p>
            <a:pPr marL="914400" lvl="1" indent="-457200" eaLnBrk="1" hangingPunct="1">
              <a:lnSpc>
                <a:spcPct val="120000"/>
              </a:lnSpc>
            </a:pPr>
            <a:r>
              <a:rPr lang="en-US" altLang="zh-CN" b="1" smtClean="0">
                <a:solidFill>
                  <a:srgbClr val="0000FF"/>
                </a:solidFill>
                <a:latin typeface="Arial" panose="020B0604020202020204" pitchFamily="34" charset="0"/>
              </a:rPr>
              <a:t>lw</a:t>
            </a:r>
            <a:r>
              <a:rPr lang="zh-CN" altLang="en-US" b="1" smtClean="0">
                <a:solidFill>
                  <a:srgbClr val="0000FF"/>
                </a:solidFill>
                <a:latin typeface="Arial" panose="020B0604020202020204" pitchFamily="34" charset="0"/>
              </a:rPr>
              <a:t>指令：后续周期</a:t>
            </a:r>
            <a:r>
              <a:rPr lang="en-US" altLang="zh-CN" b="1" smtClean="0">
                <a:solidFill>
                  <a:srgbClr val="0000FF"/>
                </a:solidFill>
                <a:latin typeface="Arial" panose="020B0604020202020204" pitchFamily="34" charset="0"/>
              </a:rPr>
              <a:t>M2→M3 → M4 → M0</a:t>
            </a:r>
          </a:p>
          <a:p>
            <a:pPr marL="914400" lvl="1" indent="-457200" eaLnBrk="1" hangingPunct="1">
              <a:lnSpc>
                <a:spcPct val="120000"/>
              </a:lnSpc>
            </a:pPr>
            <a:r>
              <a:rPr lang="en-US" altLang="zh-CN" b="1" smtClean="0">
                <a:solidFill>
                  <a:srgbClr val="0000FF"/>
                </a:solidFill>
                <a:latin typeface="Arial" panose="020B0604020202020204" pitchFamily="34" charset="0"/>
              </a:rPr>
              <a:t>beq</a:t>
            </a:r>
            <a:r>
              <a:rPr lang="zh-CN" altLang="en-US" b="1" smtClean="0">
                <a:solidFill>
                  <a:srgbClr val="0000FF"/>
                </a:solidFill>
                <a:latin typeface="Arial" panose="020B0604020202020204" pitchFamily="34" charset="0"/>
              </a:rPr>
              <a:t>指令：后续周期</a:t>
            </a:r>
            <a:r>
              <a:rPr lang="en-US" altLang="zh-CN" b="1" smtClean="0">
                <a:solidFill>
                  <a:srgbClr val="0000FF"/>
                </a:solidFill>
                <a:latin typeface="Arial" panose="020B0604020202020204" pitchFamily="34" charset="0"/>
              </a:rPr>
              <a:t>M2→ M0</a:t>
            </a:r>
          </a:p>
          <a:p>
            <a:pPr marL="533400" indent="-533400" eaLnBrk="1" hangingPunct="1">
              <a:lnSpc>
                <a:spcPct val="120000"/>
              </a:lnSpc>
            </a:pPr>
            <a:r>
              <a:rPr lang="zh-CN" altLang="en-US" smtClean="0">
                <a:latin typeface="Arial" panose="020B0604020202020204" pitchFamily="34" charset="0"/>
              </a:rPr>
              <a:t>在每个周期，不同指令发送不同的信号。</a:t>
            </a:r>
          </a:p>
        </p:txBody>
      </p:sp>
      <p:sp>
        <p:nvSpPr>
          <p:cNvPr id="577540" name="Rectangle 4"/>
          <p:cNvSpPr>
            <a:spLocks noChangeArrowheads="1"/>
          </p:cNvSpPr>
          <p:nvPr/>
        </p:nvSpPr>
        <p:spPr bwMode="auto">
          <a:xfrm>
            <a:off x="900113" y="5084763"/>
            <a:ext cx="705643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lnSpc>
                <a:spcPct val="110000"/>
              </a:lnSpc>
              <a:buClrTx/>
              <a:buFontTx/>
              <a:buNone/>
            </a:pPr>
            <a:r>
              <a:rPr lang="zh-CN" altLang="en-US">
                <a:solidFill>
                  <a:srgbClr val="A50021"/>
                </a:solidFill>
                <a:latin typeface="Arial" panose="020B0604020202020204" pitchFamily="34" charset="0"/>
              </a:rPr>
              <a:t>计算机工作的过程的就是循环往复地取指令、分析指令、执行指令的过程。 </a:t>
            </a:r>
          </a:p>
        </p:txBody>
      </p:sp>
      <p:pic>
        <p:nvPicPr>
          <p:cNvPr id="6" name="Picture 72"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356100" y="63087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999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77540"/>
                                        </p:tgtEl>
                                        <p:attrNameLst>
                                          <p:attrName>style.visibility</p:attrName>
                                        </p:attrNameLst>
                                      </p:cBhvr>
                                      <p:to>
                                        <p:strVal val="visible"/>
                                      </p:to>
                                    </p:set>
                                    <p:anim to="" calcmode="lin" valueType="num">
                                      <p:cBhvr>
                                        <p:cTn id="7" dur="1" fill="hold"/>
                                        <p:tgtEl>
                                          <p:spTgt spid="577540"/>
                                        </p:tgtEl>
                                        <p:attrNameLst>
                                          <p:attrName/>
                                        </p:attrNameLst>
                                      </p:cBhvr>
                                    </p:anim>
                                  </p:childTnLst>
                                </p:cTn>
                              </p:par>
                            </p:childTnLst>
                          </p:cTn>
                        </p:par>
                        <p:par>
                          <p:cTn id="8" fill="hold">
                            <p:stCondLst>
                              <p:cond delay="0"/>
                            </p:stCondLst>
                            <p:childTnLst>
                              <p:par>
                                <p:cTn id="9" presetID="24"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to="" calcmode="lin" valueType="num">
                                      <p:cBhvr>
                                        <p:cTn id="11"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6357BB2A-A44D-49D5-AD7E-C6B2833336EB}" type="slidenum">
              <a:rPr lang="en-US" altLang="zh-CN" sz="1000">
                <a:solidFill>
                  <a:schemeClr val="bg1"/>
                </a:solidFill>
                <a:latin typeface="Verdana" panose="020B0604030504040204" pitchFamily="34" charset="0"/>
                <a:ea typeface="宋体" panose="02010600030101010101" pitchFamily="2" charset="-122"/>
              </a:rPr>
              <a:pPr/>
              <a:t>82</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28003" name="Rectangle 2"/>
          <p:cNvSpPr>
            <a:spLocks noGrp="1" noChangeArrowheads="1"/>
          </p:cNvSpPr>
          <p:nvPr>
            <p:ph type="title"/>
          </p:nvPr>
        </p:nvSpPr>
        <p:spPr/>
        <p:txBody>
          <a:bodyPr/>
          <a:lstStyle/>
          <a:p>
            <a:pPr eaLnBrk="1" hangingPunct="1"/>
            <a:r>
              <a:rPr lang="zh-CN" altLang="en-US" smtClean="0"/>
              <a:t>作业</a:t>
            </a:r>
          </a:p>
        </p:txBody>
      </p:sp>
      <p:sp>
        <p:nvSpPr>
          <p:cNvPr id="128004" name="Rectangle 3"/>
          <p:cNvSpPr>
            <a:spLocks noGrp="1" noChangeArrowheads="1"/>
          </p:cNvSpPr>
          <p:nvPr>
            <p:ph type="body" idx="1"/>
          </p:nvPr>
        </p:nvSpPr>
        <p:spPr/>
        <p:txBody>
          <a:bodyPr/>
          <a:lstStyle/>
          <a:p>
            <a:pPr eaLnBrk="1" hangingPunct="1"/>
            <a:r>
              <a:rPr lang="en-US" altLang="zh-CN" dirty="0" smtClean="0"/>
              <a:t>P347:3</a:t>
            </a:r>
            <a:r>
              <a:rPr lang="zh-CN" altLang="en-US" dirty="0" smtClean="0"/>
              <a:t>、</a:t>
            </a:r>
            <a:r>
              <a:rPr lang="en-US" altLang="zh-CN" dirty="0" smtClean="0"/>
              <a:t>5</a:t>
            </a:r>
            <a:r>
              <a:rPr lang="zh-CN" altLang="en-US" dirty="0" smtClean="0"/>
              <a:t>、</a:t>
            </a:r>
            <a:r>
              <a:rPr lang="en-US" altLang="zh-CN" dirty="0" smtClean="0"/>
              <a:t>8</a:t>
            </a:r>
            <a:r>
              <a:rPr lang="zh-CN" altLang="en-US" dirty="0" smtClean="0"/>
              <a:t>、</a:t>
            </a:r>
            <a:r>
              <a:rPr lang="en-US" altLang="zh-CN" dirty="0" smtClean="0"/>
              <a:t>20</a:t>
            </a:r>
            <a:r>
              <a:rPr lang="zh-CN" altLang="en-US" dirty="0" smtClean="0"/>
              <a:t>、</a:t>
            </a:r>
            <a:r>
              <a:rPr lang="en-US" altLang="zh-CN" dirty="0" smtClean="0"/>
              <a:t>21</a:t>
            </a:r>
            <a:r>
              <a:rPr lang="zh-CN" altLang="en-US" dirty="0" smtClean="0"/>
              <a:t>（</a:t>
            </a:r>
            <a:r>
              <a:rPr lang="en-US" altLang="zh-CN" dirty="0" smtClean="0"/>
              <a:t>1</a:t>
            </a:r>
            <a:r>
              <a:rPr lang="zh-CN" altLang="en-US" dirty="0" smtClean="0"/>
              <a:t>）</a:t>
            </a:r>
          </a:p>
          <a:p>
            <a:pPr eaLnBrk="1" hangingPunct="1">
              <a:buFont typeface="Wingdings" panose="05000000000000000000" pitchFamily="2" charset="2"/>
              <a:buNone/>
            </a:pPr>
            <a:endParaRPr lang="en-US" altLang="zh-CN"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A5A01FE9-48C4-4537-8895-632276942D80}" type="slidenum">
              <a:rPr lang="en-US" altLang="zh-CN" sz="1000">
                <a:solidFill>
                  <a:schemeClr val="bg1"/>
                </a:solidFill>
                <a:latin typeface="Verdana" panose="020B0604030504040204" pitchFamily="34" charset="0"/>
                <a:ea typeface="宋体" panose="02010600030101010101" pitchFamily="2" charset="-122"/>
              </a:rPr>
              <a:pPr/>
              <a:t>83</a:t>
            </a:fld>
            <a:endParaRPr lang="en-US" altLang="zh-CN" sz="1000">
              <a:solidFill>
                <a:schemeClr val="bg1"/>
              </a:solidFill>
              <a:latin typeface="Verdana" panose="020B0604030504040204" pitchFamily="34" charset="0"/>
              <a:ea typeface="宋体" panose="02010600030101010101" pitchFamily="2" charset="-122"/>
            </a:endParaRPr>
          </a:p>
        </p:txBody>
      </p:sp>
      <p:sp>
        <p:nvSpPr>
          <p:cNvPr id="343042" name="WordArt 2"/>
          <p:cNvSpPr>
            <a:spLocks noChangeArrowheads="1" noChangeShapeType="1" noTextEdit="1"/>
          </p:cNvSpPr>
          <p:nvPr/>
        </p:nvSpPr>
        <p:spPr bwMode="auto">
          <a:xfrm>
            <a:off x="2124075" y="2133600"/>
            <a:ext cx="4535488" cy="1728788"/>
          </a:xfrm>
          <a:prstGeom prst="rect">
            <a:avLst/>
          </a:prstGeom>
        </p:spPr>
        <p:txBody>
          <a:bodyPr wrap="none" fromWordArt="1">
            <a:prstTxWarp prst="textWave1">
              <a:avLst>
                <a:gd name="adj1" fmla="val 13005"/>
                <a:gd name="adj2" fmla="val 0"/>
              </a:avLst>
            </a:prstTxWarp>
          </a:bodyPr>
          <a:lstStyle/>
          <a:p>
            <a:pPr algn="ctr"/>
            <a:r>
              <a:rPr lang="en-US" altLang="zh-CN" sz="3600" b="1" kern="10" spc="-360">
                <a:ln w="12700">
                  <a:solidFill>
                    <a:srgbClr val="000099"/>
                  </a:solidFill>
                  <a:round/>
                  <a:headEnd/>
                  <a:tailEnd/>
                </a:ln>
                <a:solidFill>
                  <a:srgbClr val="33CCFF"/>
                </a:solidFill>
                <a:effectLst>
                  <a:outerShdw dist="125724" dir="18900000" algn="ctr" rotWithShape="0">
                    <a:srgbClr val="000099"/>
                  </a:outerShdw>
                </a:effectLst>
                <a:latin typeface="Arial Rounded MT Bold"/>
              </a:rPr>
              <a:t>The  End !</a:t>
            </a:r>
            <a:endParaRPr lang="zh-CN" altLang="en-US" sz="3600" b="1" kern="10" spc="-360">
              <a:ln w="12700">
                <a:solidFill>
                  <a:srgbClr val="000099"/>
                </a:solidFill>
                <a:round/>
                <a:headEnd/>
                <a:tailEnd/>
              </a:ln>
              <a:solidFill>
                <a:srgbClr val="33CCFF"/>
              </a:solidFill>
              <a:effectLst>
                <a:outerShdw dist="125724" dir="18900000" algn="ctr" rotWithShape="0">
                  <a:srgbClr val="000099"/>
                </a:outerShdw>
              </a:effectLst>
              <a:latin typeface="Arial Rounded MT Bold"/>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43042"/>
                                        </p:tgtEl>
                                        <p:attrNameLst>
                                          <p:attrName>style.visibility</p:attrName>
                                        </p:attrNameLst>
                                      </p:cBhvr>
                                      <p:to>
                                        <p:strVal val="visible"/>
                                      </p:to>
                                    </p:set>
                                    <p:anim calcmode="lin" valueType="num">
                                      <p:cBhvr>
                                        <p:cTn id="7" dur="500" fill="hold"/>
                                        <p:tgtEl>
                                          <p:spTgt spid="343042"/>
                                        </p:tgtEl>
                                        <p:attrNameLst>
                                          <p:attrName>ppt_w</p:attrName>
                                        </p:attrNameLst>
                                      </p:cBhvr>
                                      <p:tavLst>
                                        <p:tav tm="0">
                                          <p:val>
                                            <p:fltVal val="0"/>
                                          </p:val>
                                        </p:tav>
                                        <p:tav tm="100000">
                                          <p:val>
                                            <p:strVal val="#ppt_w"/>
                                          </p:val>
                                        </p:tav>
                                      </p:tavLst>
                                    </p:anim>
                                    <p:anim calcmode="lin" valueType="num">
                                      <p:cBhvr>
                                        <p:cTn id="8" dur="500" fill="hold"/>
                                        <p:tgtEl>
                                          <p:spTgt spid="343042"/>
                                        </p:tgtEl>
                                        <p:attrNameLst>
                                          <p:attrName>ppt_h</p:attrName>
                                        </p:attrNameLst>
                                      </p:cBhvr>
                                      <p:tavLst>
                                        <p:tav tm="0">
                                          <p:val>
                                            <p:fltVal val="0"/>
                                          </p:val>
                                        </p:tav>
                                        <p:tav tm="100000">
                                          <p:val>
                                            <p:strVal val="#ppt_h"/>
                                          </p:val>
                                        </p:tav>
                                      </p:tavLst>
                                    </p:anim>
                                    <p:animEffect transition="in" filter="fade">
                                      <p:cBhvr>
                                        <p:cTn id="9" dur="500"/>
                                        <p:tgtEl>
                                          <p:spTgt spid="343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4F1937E5-3C0F-4B8D-9BDD-B69BD3945DCA}" type="slidenum">
              <a:rPr lang="en-US" altLang="zh-CN" sz="1000">
                <a:solidFill>
                  <a:schemeClr val="bg1"/>
                </a:solidFill>
                <a:latin typeface="Verdana" panose="020B0604030504040204" pitchFamily="34" charset="0"/>
                <a:ea typeface="宋体" panose="02010600030101010101" pitchFamily="2" charset="-122"/>
              </a:rPr>
              <a:pPr/>
              <a:t>9</a:t>
            </a:fld>
            <a:endParaRPr lang="en-US" altLang="zh-CN" sz="1000">
              <a:solidFill>
                <a:schemeClr val="bg1"/>
              </a:solidFill>
              <a:latin typeface="Verdana" panose="020B0604030504040204" pitchFamily="34" charset="0"/>
              <a:ea typeface="宋体" panose="02010600030101010101" pitchFamily="2" charset="-122"/>
            </a:endParaRPr>
          </a:p>
        </p:txBody>
      </p:sp>
      <p:sp>
        <p:nvSpPr>
          <p:cNvPr id="99331" name="Rectangle 2"/>
          <p:cNvSpPr>
            <a:spLocks noGrp="1" noChangeArrowheads="1"/>
          </p:cNvSpPr>
          <p:nvPr>
            <p:ph type="title"/>
          </p:nvPr>
        </p:nvSpPr>
        <p:spPr/>
        <p:txBody>
          <a:bodyPr/>
          <a:lstStyle/>
          <a:p>
            <a:pPr eaLnBrk="1" hangingPunct="1"/>
            <a:r>
              <a:rPr lang="zh-CN" altLang="en-US" smtClean="0"/>
              <a:t>一、控制器的设计方法</a:t>
            </a:r>
          </a:p>
        </p:txBody>
      </p:sp>
      <p:sp>
        <p:nvSpPr>
          <p:cNvPr id="99332" name="Rectangle 3"/>
          <p:cNvSpPr>
            <a:spLocks noGrp="1" noChangeArrowheads="1"/>
          </p:cNvSpPr>
          <p:nvPr>
            <p:ph type="body" idx="1"/>
          </p:nvPr>
        </p:nvSpPr>
        <p:spPr>
          <a:xfrm>
            <a:off x="457200" y="1133475"/>
            <a:ext cx="7643813" cy="2582863"/>
          </a:xfrm>
        </p:spPr>
        <p:txBody>
          <a:bodyPr/>
          <a:lstStyle/>
          <a:p>
            <a:pPr marL="0" indent="0" eaLnBrk="1" hangingPunct="1">
              <a:lnSpc>
                <a:spcPct val="110000"/>
              </a:lnSpc>
              <a:buFont typeface="Wingdings" panose="05000000000000000000" pitchFamily="2" charset="2"/>
              <a:buNone/>
            </a:pPr>
            <a:r>
              <a:rPr lang="en-US" altLang="zh-CN" smtClean="0">
                <a:solidFill>
                  <a:srgbClr val="0000FF"/>
                </a:solidFill>
                <a:latin typeface="Arial" panose="020B0604020202020204" pitchFamily="34" charset="0"/>
              </a:rPr>
              <a:t>3</a:t>
            </a:r>
            <a:r>
              <a:rPr lang="zh-CN" altLang="en-US" smtClean="0">
                <a:solidFill>
                  <a:srgbClr val="0000FF"/>
                </a:solidFill>
                <a:latin typeface="Arial" panose="020B0604020202020204" pitchFamily="34" charset="0"/>
              </a:rPr>
              <a:t>、需要注意两点</a:t>
            </a:r>
            <a:r>
              <a:rPr lang="zh-CN" altLang="en-US" sz="2400" smtClean="0">
                <a:solidFill>
                  <a:srgbClr val="0000FF"/>
                </a:solidFill>
                <a:latin typeface="Arial" panose="020B0604020202020204" pitchFamily="34" charset="0"/>
              </a:rPr>
              <a:t>：</a:t>
            </a:r>
          </a:p>
          <a:p>
            <a:pPr marL="809625" lvl="1" indent="-457200" eaLnBrk="1" hangingPunct="1">
              <a:lnSpc>
                <a:spcPct val="110000"/>
              </a:lnSpc>
              <a:buClr>
                <a:srgbClr val="FF0000"/>
              </a:buClr>
              <a:buFont typeface="Wingdings" panose="05000000000000000000" pitchFamily="2" charset="2"/>
              <a:buAutoNum type="circleNumDbPlain"/>
            </a:pPr>
            <a:r>
              <a:rPr lang="zh-CN" altLang="en-US" b="1" smtClean="0">
                <a:solidFill>
                  <a:srgbClr val="FF0000"/>
                </a:solidFill>
                <a:latin typeface="Arial" panose="020B0604020202020204" pitchFamily="34" charset="0"/>
              </a:rPr>
              <a:t>在一个</a:t>
            </a:r>
            <a:r>
              <a:rPr lang="en-US" altLang="zh-CN" b="1" smtClean="0">
                <a:solidFill>
                  <a:srgbClr val="FF0000"/>
                </a:solidFill>
                <a:latin typeface="Arial" panose="020B0604020202020204" pitchFamily="34" charset="0"/>
              </a:rPr>
              <a:t>CPU</a:t>
            </a:r>
            <a:r>
              <a:rPr lang="zh-CN" altLang="en-US" b="1" smtClean="0">
                <a:solidFill>
                  <a:srgbClr val="FF0000"/>
                </a:solidFill>
                <a:latin typeface="Arial" panose="020B0604020202020204" pitchFamily="34" charset="0"/>
              </a:rPr>
              <a:t>中，既可以使用硬布线控制器，也可以同时使用微程序控制器</a:t>
            </a:r>
            <a:endParaRPr lang="zh-CN" altLang="en-US" b="1" smtClean="0">
              <a:latin typeface="Arial" panose="020B0604020202020204" pitchFamily="34" charset="0"/>
            </a:endParaRPr>
          </a:p>
          <a:p>
            <a:pPr marL="809625" lvl="1" indent="-457200" eaLnBrk="1" hangingPunct="1">
              <a:lnSpc>
                <a:spcPct val="110000"/>
              </a:lnSpc>
              <a:buClr>
                <a:srgbClr val="FF0000"/>
              </a:buClr>
              <a:buFont typeface="Wingdings" panose="05000000000000000000" pitchFamily="2" charset="2"/>
              <a:buAutoNum type="circleNumDbPlain"/>
            </a:pPr>
            <a:r>
              <a:rPr lang="zh-CN" altLang="en-US" b="1" smtClean="0">
                <a:latin typeface="Arial" panose="020B0604020202020204" pitchFamily="34" charset="0"/>
              </a:rPr>
              <a:t>在上述设计步骤中，不是单向线性的过程，而可能会交错进行 </a:t>
            </a:r>
          </a:p>
        </p:txBody>
      </p:sp>
      <p:pic>
        <p:nvPicPr>
          <p:cNvPr id="395268"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067175" y="5949950"/>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5269" name="Rectangle 5"/>
          <p:cNvSpPr>
            <a:spLocks noChangeArrowheads="1"/>
          </p:cNvSpPr>
          <p:nvPr/>
        </p:nvSpPr>
        <p:spPr bwMode="auto">
          <a:xfrm>
            <a:off x="684213" y="3644900"/>
            <a:ext cx="741680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lnSpc>
                <a:spcPct val="110000"/>
              </a:lnSpc>
              <a:spcBef>
                <a:spcPct val="20000"/>
              </a:spcBef>
              <a:buClr>
                <a:schemeClr val="hlink"/>
              </a:buClr>
              <a:buFont typeface="Wingdings" panose="05000000000000000000" pitchFamily="2" charset="2"/>
              <a:buNone/>
            </a:pPr>
            <a:r>
              <a:rPr lang="zh-CN" altLang="en-US" b="1">
                <a:solidFill>
                  <a:srgbClr val="006600"/>
                </a:solidFill>
              </a:rPr>
              <a:t>指令系统是软硬件的交接面，它既是硬件设计者的设计依据和设计目标，也是软件设计者控制计算机的惟一依据。</a:t>
            </a:r>
            <a:r>
              <a:rPr lang="zh-CN" altLang="en-US"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395268"/>
                                        </p:tgtEl>
                                        <p:attrNameLst>
                                          <p:attrName>style.visibility</p:attrName>
                                        </p:attrNameLst>
                                      </p:cBhvr>
                                      <p:to>
                                        <p:strVal val="visible"/>
                                      </p:to>
                                    </p:set>
                                    <p:anim to="" calcmode="lin" valueType="num">
                                      <p:cBhvr>
                                        <p:cTn id="7" dur="1" fill="hold"/>
                                        <p:tgtEl>
                                          <p:spTgt spid="395268"/>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95269"/>
                                        </p:tgtEl>
                                        <p:attrNameLst>
                                          <p:attrName>style.visibility</p:attrName>
                                        </p:attrNameLst>
                                      </p:cBhvr>
                                      <p:to>
                                        <p:strVal val="visible"/>
                                      </p:to>
                                    </p:set>
                                    <p:anim to="" calcmode="lin" valueType="num">
                                      <p:cBhvr>
                                        <p:cTn id="12" dur="1" fill="hold"/>
                                        <p:tgtEl>
                                          <p:spTgt spid="39526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9" grpId="0"/>
    </p:bldLst>
  </p:timing>
</p:sld>
</file>

<file path=ppt/theme/theme1.xml><?xml version="1.0" encoding="utf-8"?>
<a:theme xmlns:a="http://schemas.openxmlformats.org/drawingml/2006/main" name="sample">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sample">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cdb2004146l</Template>
  <TotalTime>3174</TotalTime>
  <Words>5588</Words>
  <Application>Microsoft Office PowerPoint</Application>
  <PresentationFormat>全屏显示(4:3)</PresentationFormat>
  <Paragraphs>975</Paragraphs>
  <Slides>83</Slides>
  <Notes>2</Notes>
  <HiddenSlides>0</HiddenSlides>
  <MMClips>0</MMClips>
  <ScaleCrop>false</ScaleCrop>
  <HeadingPairs>
    <vt:vector size="6" baseType="variant">
      <vt:variant>
        <vt:lpstr>主题</vt:lpstr>
      </vt:variant>
      <vt:variant>
        <vt:i4>2</vt:i4>
      </vt:variant>
      <vt:variant>
        <vt:lpstr>嵌入 OLE 服务器</vt:lpstr>
      </vt:variant>
      <vt:variant>
        <vt:i4>3</vt:i4>
      </vt:variant>
      <vt:variant>
        <vt:lpstr>幻灯片标题</vt:lpstr>
      </vt:variant>
      <vt:variant>
        <vt:i4>83</vt:i4>
      </vt:variant>
    </vt:vector>
  </HeadingPairs>
  <TitlesOfParts>
    <vt:vector size="88" baseType="lpstr">
      <vt:lpstr>sample</vt:lpstr>
      <vt:lpstr>1_sample</vt:lpstr>
      <vt:lpstr>Image</vt:lpstr>
      <vt:lpstr>Visio</vt:lpstr>
      <vt:lpstr>公式</vt:lpstr>
      <vt:lpstr>PowerPoint 演示文稿</vt:lpstr>
      <vt:lpstr>第七章  控制器</vt:lpstr>
      <vt:lpstr>7.3 硬布线控制器</vt:lpstr>
      <vt:lpstr>7.3 硬布线控制器</vt:lpstr>
      <vt:lpstr>7.3 硬布线控制器 </vt:lpstr>
      <vt:lpstr>一、控制器的设计方法</vt:lpstr>
      <vt:lpstr>一、控制器的设计方法</vt:lpstr>
      <vt:lpstr>一、控制器的设计方法</vt:lpstr>
      <vt:lpstr>一、控制器的设计方法</vt:lpstr>
      <vt:lpstr>二、硬布线控制器的结构与原理</vt:lpstr>
      <vt:lpstr>二、硬布线控制器的结构与原理</vt:lpstr>
      <vt:lpstr>PowerPoint 演示文稿</vt:lpstr>
      <vt:lpstr>三、硬布线控制器的时序系统 </vt:lpstr>
      <vt:lpstr>三、硬布线控制器的时序系统</vt:lpstr>
      <vt:lpstr>PowerPoint 演示文稿</vt:lpstr>
      <vt:lpstr>PowerPoint 演示文稿</vt:lpstr>
      <vt:lpstr>三、硬布线控制器的时序系统</vt:lpstr>
      <vt:lpstr>三、硬布线控制器的时序系统</vt:lpstr>
      <vt:lpstr>四、简单计算机硬布线控制器设计</vt:lpstr>
      <vt:lpstr>四、简单计算机硬布线控制器设计</vt:lpstr>
      <vt:lpstr>四、简单计算机硬布线控制器设计</vt:lpstr>
      <vt:lpstr>四、简单计算机硬布线控制器设计</vt:lpstr>
      <vt:lpstr>四、简单计算机硬布线控制器设计</vt:lpstr>
      <vt:lpstr>四、简单计算机硬布线控制器设计</vt:lpstr>
      <vt:lpstr>模型计算控制信号一览表</vt:lpstr>
      <vt:lpstr>四、简单计算机硬布线控制器设计</vt:lpstr>
      <vt:lpstr>四、简单计算机硬布线控制器设计</vt:lpstr>
      <vt:lpstr>每个机器周期发送的微操作控制信号</vt:lpstr>
      <vt:lpstr>四、简单计算机硬布线控制器设计</vt:lpstr>
      <vt:lpstr>四、简单计算机硬布线控制器设计</vt:lpstr>
      <vt:lpstr>四、简单计算机硬布线控制器设计</vt:lpstr>
      <vt:lpstr>四、简单计算机硬布线控制器设计</vt:lpstr>
      <vt:lpstr>四、简单计算机硬布线控制器设计</vt:lpstr>
      <vt:lpstr>四、简单计算机硬布线控制器设计</vt:lpstr>
      <vt:lpstr>四、简单计算机硬布线控制器设计</vt:lpstr>
      <vt:lpstr>四、简单计算机硬布线控制器设计</vt:lpstr>
      <vt:lpstr>硬布线控制器的特点</vt:lpstr>
      <vt:lpstr>五、MIPS硬布线多周期CPU的设计</vt:lpstr>
      <vt:lpstr>1、多周期CPU的数据通路</vt:lpstr>
      <vt:lpstr>1、多周期CPU的数据通路</vt:lpstr>
      <vt:lpstr>2、MIPS指令子集的执行过程</vt:lpstr>
      <vt:lpstr>（1）R型指令</vt:lpstr>
      <vt:lpstr>（1）R型指令</vt:lpstr>
      <vt:lpstr>（2）I型访存指令</vt:lpstr>
      <vt:lpstr>（2）I型访存指令</vt:lpstr>
      <vt:lpstr>（2）I型访存指令</vt:lpstr>
      <vt:lpstr>（2）I型访存指令</vt:lpstr>
      <vt:lpstr>（3）I型分支指令</vt:lpstr>
      <vt:lpstr>（3）I型分支指令</vt:lpstr>
      <vt:lpstr>（4）J型跳转指令</vt:lpstr>
      <vt:lpstr>（4）J型跳转指令</vt:lpstr>
      <vt:lpstr>执行过程——总结与对比</vt:lpstr>
      <vt:lpstr>3、多周期CPU的实现</vt:lpstr>
      <vt:lpstr>3、多周期CPU的实现</vt:lpstr>
      <vt:lpstr>3、多周期CPU的实现</vt:lpstr>
      <vt:lpstr>3、多周期CPU的实现</vt:lpstr>
      <vt:lpstr>3、多周期CPU的实现</vt:lpstr>
      <vt:lpstr>3、多周期CPU的实现</vt:lpstr>
      <vt:lpstr>4、MIPS多周期CPU硬布线控制器的设计</vt:lpstr>
      <vt:lpstr>4、MIPS多周期CPU硬布线控制器的设计</vt:lpstr>
      <vt:lpstr>4、MIPS多周期CPU硬布线控制器的设计</vt:lpstr>
      <vt:lpstr>4、MIPS多周期CPU硬布线控制器的设计</vt:lpstr>
      <vt:lpstr>4、MIPS多周期CPU硬布线控制器的设计</vt:lpstr>
      <vt:lpstr>4、MIPS多周期CPU硬布线控制器的设计</vt:lpstr>
      <vt:lpstr>4、MIPS多周期CPU硬布线控制器的设计</vt:lpstr>
      <vt:lpstr>4、MIPS多周期CPU硬布线控制器的设计</vt:lpstr>
      <vt:lpstr>4、MIPS多周期CPU硬布线控制器的设计</vt:lpstr>
      <vt:lpstr>4、MIPS多周期CPU硬布线控制器的设计</vt:lpstr>
      <vt:lpstr>（4）综合每个微操作控制信号的逻辑函数</vt:lpstr>
      <vt:lpstr>（4）综合每个微操作控制信号的逻辑函数</vt:lpstr>
      <vt:lpstr>（4）综合每个微操作控制信号的逻辑函数</vt:lpstr>
      <vt:lpstr>（4）综合每个微操作控制信号的逻辑函数</vt:lpstr>
      <vt:lpstr>（4）综合每个微操作控制信号的逻辑函数</vt:lpstr>
      <vt:lpstr>（4）综合每个微操作控制信号的逻辑函数</vt:lpstr>
      <vt:lpstr>（4）综合每个微操作控制信号的逻辑函数</vt:lpstr>
      <vt:lpstr>（4）综合每个微操作控制信号的逻辑函数</vt:lpstr>
      <vt:lpstr>4、MIPS多周期CPU硬布线控制器的设计</vt:lpstr>
      <vt:lpstr>4、MIPS多周期CPU硬布线控制器的设计</vt:lpstr>
      <vt:lpstr>4、MIPS多周期CPU硬布线控制器的设计</vt:lpstr>
      <vt:lpstr>4、MIPS多周期CPU硬布线控制器的设计</vt:lpstr>
      <vt:lpstr>4、MIPS多周期CPU硬布线控制器的设计</vt:lpstr>
      <vt:lpstr>作业</vt:lpstr>
      <vt:lpstr>PowerPoint 演示文稿</vt:lpstr>
    </vt:vector>
  </TitlesOfParts>
  <Company>杭州电子科技大学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控制器</dc:title>
  <dc:creator>冯建文</dc:creator>
  <cp:lastModifiedBy>FJW</cp:lastModifiedBy>
  <cp:revision>172</cp:revision>
  <dcterms:created xsi:type="dcterms:W3CDTF">2008-03-18T08:55:31Z</dcterms:created>
  <dcterms:modified xsi:type="dcterms:W3CDTF">2018-06-08T13:58:48Z</dcterms:modified>
</cp:coreProperties>
</file>