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303" r:id="rId3"/>
    <p:sldId id="291" r:id="rId4"/>
    <p:sldId id="292" r:id="rId5"/>
    <p:sldId id="304" r:id="rId6"/>
    <p:sldId id="296" r:id="rId7"/>
    <p:sldId id="302" r:id="rId8"/>
    <p:sldId id="298" r:id="rId9"/>
    <p:sldId id="299" r:id="rId10"/>
    <p:sldId id="300" r:id="rId11"/>
    <p:sldId id="301" r:id="rId12"/>
  </p:sldIdLst>
  <p:sldSz cx="12188825" cy="6858000"/>
  <p:notesSz cx="7312025" cy="9598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4075">
          <p15:clr>
            <a:srgbClr val="A4A3A4"/>
          </p15:clr>
        </p15:guide>
        <p15:guide id="3" pos="3084">
          <p15:clr>
            <a:srgbClr val="A4A3A4"/>
          </p15:clr>
        </p15:guide>
        <p15:guide id="4" pos="383">
          <p15:clr>
            <a:srgbClr val="A4A3A4"/>
          </p15:clr>
        </p15:guide>
        <p15:guide id="5" pos="7294">
          <p15:clr>
            <a:srgbClr val="A4A3A4"/>
          </p15:clr>
        </p15:guide>
        <p15:guide id="6" pos="1680">
          <p15:clr>
            <a:srgbClr val="A4A3A4"/>
          </p15:clr>
        </p15:guide>
        <p15:guide id="7" pos="1786">
          <p15:clr>
            <a:srgbClr val="A4A3A4"/>
          </p15:clr>
        </p15:guide>
        <p15:guide id="8" pos="3190">
          <p15:clr>
            <a:srgbClr val="A4A3A4"/>
          </p15:clr>
        </p15:guide>
        <p15:guide id="9" pos="4488">
          <p15:clr>
            <a:srgbClr val="A4A3A4"/>
          </p15:clr>
        </p15:guide>
        <p15:guide id="10" pos="4595">
          <p15:clr>
            <a:srgbClr val="A4A3A4"/>
          </p15:clr>
        </p15:guide>
        <p15:guide id="11" pos="5892">
          <p15:clr>
            <a:srgbClr val="A4A3A4"/>
          </p15:clr>
        </p15:guide>
        <p15:guide id="1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9530"/>
    <a:srgbClr val="626469"/>
    <a:srgbClr val="3FAE49"/>
    <a:srgbClr val="4FA600"/>
    <a:srgbClr val="42B4E6"/>
    <a:srgbClr val="4F4F4F"/>
    <a:srgbClr val="777777"/>
    <a:srgbClr val="E4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215276" y="5983093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013" y="2130432"/>
            <a:ext cx="10971212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0" y="3644658"/>
            <a:ext cx="10971212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08" y="5904393"/>
            <a:ext cx="1891444" cy="564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222035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Spruce Gree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Headline</a:t>
            </a:r>
          </a:p>
        </p:txBody>
      </p:sp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1"/>
            <a:ext cx="10972800" cy="1228724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Sub-headline if necessary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38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441" y="2202085"/>
            <a:ext cx="1706722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9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238" y="2202085"/>
            <a:ext cx="1711325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5850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8464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71076" y="2202085"/>
            <a:ext cx="1708150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9441" y="4089400"/>
            <a:ext cx="170672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9" y="4089400"/>
            <a:ext cx="171291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9" y="4089400"/>
            <a:ext cx="1711324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8464" y="4089400"/>
            <a:ext cx="1712911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71075" y="4089400"/>
            <a:ext cx="1708309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5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3963"/>
            <a:ext cx="10972800" cy="1074737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Sub-headline if necessary</a:t>
            </a:r>
          </a:p>
        </p:txBody>
      </p:sp>
      <p:pic>
        <p:nvPicPr>
          <p:cNvPr id="8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9" name="Freeform 8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3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509713"/>
            <a:ext cx="10969784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1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Dark 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607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3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6168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3763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692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6235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344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6929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ubbles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3611862_prevstil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14066" r="17976" b="9228"/>
          <a:stretch/>
        </p:blipFill>
        <p:spPr>
          <a:xfrm>
            <a:off x="0" y="-20631"/>
            <a:ext cx="12188825" cy="689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/>
              <a:t>To</a:t>
            </a:r>
            <a:r>
              <a:rPr lang="en-US" sz="1600" b="1" baseline="0" dirty="0"/>
              <a:t> add a </a:t>
            </a:r>
            <a:r>
              <a:rPr lang="en-US" sz="1600" b="1" baseline="0" dirty="0" err="1"/>
              <a:t>picto</a:t>
            </a:r>
            <a:r>
              <a:rPr lang="en-US" sz="1600" b="1" baseline="0" dirty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Go to slide with </a:t>
            </a:r>
            <a:r>
              <a:rPr lang="en-US" sz="1400" baseline="0" dirty="0" err="1"/>
              <a:t>pictos</a:t>
            </a:r>
            <a:endParaRPr lang="en-US" sz="1400" baseline="0" dirty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and copy the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Paste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>
                <a:solidFill>
                  <a:srgbClr val="009530"/>
                </a:solidFill>
              </a:rPr>
              <a:t>To</a:t>
            </a:r>
            <a:r>
              <a:rPr lang="en-US" sz="1600" b="1" baseline="0" dirty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>
                <a:solidFill>
                  <a:srgbClr val="009530"/>
                </a:solidFill>
              </a:rPr>
              <a:t>picto</a:t>
            </a:r>
            <a:r>
              <a:rPr lang="en-US" sz="1600" b="1" baseline="0" dirty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>
                <a:solidFill>
                  <a:srgbClr val="009530"/>
                </a:solidFill>
              </a:rPr>
              <a:t>pictos</a:t>
            </a:r>
            <a:endParaRPr lang="en-US" sz="1400" baseline="0" dirty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Paste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ity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ty_36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1175" r="6116" b="9373"/>
          <a:stretch/>
        </p:blipFill>
        <p:spPr>
          <a:xfrm>
            <a:off x="-70558" y="-63949"/>
            <a:ext cx="12329940" cy="698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 Imag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UJH1374_layers_v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8206627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8206627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3" y="265113"/>
            <a:ext cx="10969943" cy="1096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1509713"/>
            <a:ext cx="10969943" cy="464955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Edit Master text styles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Second level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Third level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Fourth level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02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8980" y="6130735"/>
            <a:ext cx="1135597" cy="3383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 algn="l">
              <a:defRPr baseline="0"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Transition Slide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0"/>
            <a:ext cx="10972800" cy="1228725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Sub-headline if </a:t>
            </a:r>
            <a:r>
              <a:rPr lang="en-US" noProof="0" dirty="0"/>
              <a:t>necessary</a:t>
            </a:r>
          </a:p>
        </p:txBody>
      </p:sp>
      <p:sp>
        <p:nvSpPr>
          <p:cNvPr id="6" name="Freeform 5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rgbClr val="62646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5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62500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1905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65113"/>
            <a:ext cx="10969943" cy="10969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10969943" cy="464955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dirty="0"/>
              <a:t>Sub Headline</a:t>
            </a:r>
          </a:p>
          <a:p>
            <a:pPr lvl="1"/>
            <a:r>
              <a:rPr lang="en-US" noProof="0" dirty="0"/>
              <a:t>Paragraph or Body Copy</a:t>
            </a:r>
          </a:p>
          <a:p>
            <a:pPr lvl="2"/>
            <a:r>
              <a:rPr lang="en-US" noProof="0" dirty="0"/>
              <a:t>First Level Bullet</a:t>
            </a:r>
          </a:p>
          <a:p>
            <a:pPr lvl="3"/>
            <a:r>
              <a:rPr lang="en-US" noProof="0" dirty="0"/>
              <a:t>Second Level Bullet</a:t>
            </a:r>
          </a:p>
          <a:p>
            <a:pPr lvl="4"/>
            <a:r>
              <a:rPr lang="en-US" noProof="0" dirty="0"/>
              <a:t>Third Level Bullet</a:t>
            </a:r>
          </a:p>
          <a:p>
            <a:pPr lvl="5"/>
            <a:r>
              <a:rPr lang="en-US" noProof="0" dirty="0"/>
              <a:t>Fourth Level Bullet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706" r:id="rId3"/>
    <p:sldLayoutId id="2147483707" r:id="rId4"/>
    <p:sldLayoutId id="2147483708" r:id="rId5"/>
    <p:sldLayoutId id="2147483650" r:id="rId6"/>
    <p:sldLayoutId id="2147483688" r:id="rId7"/>
    <p:sldLayoutId id="2147483657" r:id="rId8"/>
    <p:sldLayoutId id="2147483652" r:id="rId9"/>
    <p:sldLayoutId id="2147483663" r:id="rId10"/>
    <p:sldLayoutId id="2147483691" r:id="rId11"/>
    <p:sldLayoutId id="2147483709" r:id="rId12"/>
    <p:sldLayoutId id="2147483711" r:id="rId13"/>
    <p:sldLayoutId id="2147483702" r:id="rId14"/>
    <p:sldLayoutId id="2147483703" r:id="rId15"/>
    <p:sldLayoutId id="2147483656" r:id="rId16"/>
    <p:sldLayoutId id="2147483658" r:id="rId17"/>
    <p:sldLayoutId id="2147483679" r:id="rId18"/>
    <p:sldLayoutId id="2147483693" r:id="rId19"/>
    <p:sldLayoutId id="2147483662" r:id="rId20"/>
    <p:sldLayoutId id="2147483654" r:id="rId21"/>
    <p:sldLayoutId id="2147483671" r:id="rId22"/>
    <p:sldLayoutId id="2147483672" r:id="rId23"/>
    <p:sldLayoutId id="2147483704" r:id="rId24"/>
    <p:sldLayoutId id="2147483705" r:id="rId25"/>
    <p:sldLayoutId id="2147483687" r:id="rId26"/>
    <p:sldLayoutId id="2147483695" r:id="rId27"/>
    <p:sldLayoutId id="2147483676" r:id="rId28"/>
    <p:sldLayoutId id="2147483677" r:id="rId29"/>
    <p:sldLayoutId id="2147483696" r:id="rId30"/>
    <p:sldLayoutId id="2147483701" r:id="rId31"/>
    <p:sldLayoutId id="2147483697" r:id="rId32"/>
    <p:sldLayoutId id="2147483699" r:id="rId3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953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rgbClr val="009530"/>
        </a:buClr>
        <a:buFont typeface="Arial" pitchFamily="34" charset="0"/>
        <a:buChar char="&gt;"/>
        <a:defRPr sz="2200" kern="1200">
          <a:solidFill>
            <a:srgbClr val="009530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&gt;"/>
        <a:defRPr sz="20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8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6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400" kern="1200" baseline="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5pPr>
      <a:lvl6pPr marL="13716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1200" kern="1200">
          <a:solidFill>
            <a:srgbClr val="62646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SFC in STL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2016/11/24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AND Divergences and Convergences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856" y="1537988"/>
            <a:ext cx="2690607" cy="4649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6440" y="252964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AND Divergence</a:t>
            </a:r>
            <a:b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(one transition to several steps)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440" y="4075711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AND Convergence</a:t>
            </a:r>
            <a:b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(several steps to one transition)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99432" y="2852811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99432" y="4398877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Grafcet</a:t>
            </a:r>
            <a:r>
              <a:rPr lang="en-GB" altLang="en-US" dirty="0"/>
              <a:t> (control sequence)   </a:t>
            </a:r>
            <a:r>
              <a:rPr lang="en-GB" altLang="en-US" sz="2400" dirty="0" err="1"/>
              <a:t>Twidosoft</a:t>
            </a:r>
            <a:r>
              <a:rPr lang="en-GB" altLang="en-US" sz="2400" dirty="0"/>
              <a:t> Languages</a:t>
            </a:r>
            <a:br>
              <a:rPr lang="en-GB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H:\Patrick\Dokumente\Workshop\Grafcet_A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509712"/>
            <a:ext cx="3839296" cy="49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:\Patrick\Dokumente\Workshop\Grafcet_K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94" y="1362074"/>
            <a:ext cx="6268562" cy="47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18653" y="214313"/>
            <a:ext cx="8348662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953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fr-FR" altLang="en-US" dirty="0"/>
              <a:t>Historique</a:t>
            </a:r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auto">
          <a:xfrm>
            <a:off x="1918653" y="2590800"/>
            <a:ext cx="8116888" cy="32337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FR" altLang="en-US" sz="1800" dirty="0">
                <a:latin typeface="Arial" panose="020B0604020202020204" pitchFamily="34" charset="0"/>
              </a:rPr>
              <a:t>1977 L’AFCET  propose les bases d'un outil qu'elle appelle GRAFCET. </a:t>
            </a:r>
          </a:p>
          <a:p>
            <a:pPr algn="l">
              <a:spcBef>
                <a:spcPct val="0"/>
              </a:spcBef>
            </a:pPr>
            <a:endParaRPr lang="fr-FR" altLang="en-US" sz="1800" dirty="0">
              <a:latin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altLang="en-US" sz="1800" dirty="0">
                <a:latin typeface="Arial" panose="020B0604020202020204" pitchFamily="34" charset="0"/>
              </a:rPr>
              <a:t>1982 NF C03-190: Norme française</a:t>
            </a:r>
          </a:p>
          <a:p>
            <a:pPr algn="l">
              <a:spcBef>
                <a:spcPct val="0"/>
              </a:spcBef>
            </a:pPr>
            <a:endParaRPr lang="fr-FR" altLang="en-US" sz="1800" dirty="0">
              <a:latin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altLang="en-US" sz="1800" dirty="0">
                <a:latin typeface="Arial" panose="020B0604020202020204" pitchFamily="34" charset="0"/>
              </a:rPr>
              <a:t>1987 IEC 848: Norme européenne (reprend une partie de la norme NF)</a:t>
            </a:r>
          </a:p>
          <a:p>
            <a:pPr algn="l">
              <a:spcBef>
                <a:spcPct val="0"/>
              </a:spcBef>
            </a:pPr>
            <a:endParaRPr lang="fr-FR" altLang="en-US" sz="1800" dirty="0">
              <a:latin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altLang="en-US" sz="1800" dirty="0">
                <a:latin typeface="Arial" panose="020B0604020202020204" pitchFamily="34" charset="0"/>
              </a:rPr>
              <a:t>2002 IEC 60848 –  langage de spécification GRAFCET pour diagrammes fonctionnels en séquence.</a:t>
            </a:r>
          </a:p>
          <a:p>
            <a:pPr algn="l">
              <a:spcBef>
                <a:spcPct val="0"/>
              </a:spcBef>
            </a:pPr>
            <a:endParaRPr lang="fr-FR" altLang="en-US" sz="1200" dirty="0">
              <a:latin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fr-FR" altLang="en-US" sz="1800" dirty="0">
                <a:latin typeface="Arial" panose="020B0604020202020204" pitchFamily="34" charset="0"/>
              </a:rPr>
              <a:t>2006 </a:t>
            </a:r>
            <a:r>
              <a:rPr lang="fr-F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maintenance …</a:t>
            </a:r>
          </a:p>
        </p:txBody>
      </p:sp>
      <p:sp>
        <p:nvSpPr>
          <p:cNvPr id="6" name="Rectangle 74"/>
          <p:cNvSpPr>
            <a:spLocks noChangeArrowheads="1"/>
          </p:cNvSpPr>
          <p:nvPr/>
        </p:nvSpPr>
        <p:spPr bwMode="auto">
          <a:xfrm>
            <a:off x="1918653" y="1828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1" lang="fr-CA" altLang="en-US" sz="2400" dirty="0" err="1">
                <a:solidFill>
                  <a:schemeClr val="bg2"/>
                </a:solidFill>
              </a:rPr>
              <a:t>GRA</a:t>
            </a:r>
            <a:r>
              <a:rPr kumimoji="1" lang="fr-CA" altLang="en-US" sz="2400" b="0" dirty="0" err="1">
                <a:solidFill>
                  <a:schemeClr val="bg2"/>
                </a:solidFill>
              </a:rPr>
              <a:t>phe</a:t>
            </a:r>
            <a:r>
              <a:rPr kumimoji="1" lang="fr-CA" altLang="en-US" sz="2400" b="0" dirty="0">
                <a:solidFill>
                  <a:schemeClr val="bg2"/>
                </a:solidFill>
              </a:rPr>
              <a:t> </a:t>
            </a:r>
            <a:r>
              <a:rPr kumimoji="1" lang="fr-CA" altLang="en-US" sz="2400" dirty="0">
                <a:solidFill>
                  <a:schemeClr val="bg2"/>
                </a:solidFill>
              </a:rPr>
              <a:t>F</a:t>
            </a:r>
            <a:r>
              <a:rPr kumimoji="1" lang="fr-CA" altLang="en-US" sz="2400" b="0" dirty="0">
                <a:solidFill>
                  <a:schemeClr val="bg2"/>
                </a:solidFill>
              </a:rPr>
              <a:t>onctionnel de </a:t>
            </a:r>
            <a:r>
              <a:rPr kumimoji="1" lang="fr-CA" altLang="en-US" sz="2400" dirty="0">
                <a:solidFill>
                  <a:schemeClr val="bg2"/>
                </a:solidFill>
              </a:rPr>
              <a:t>C</a:t>
            </a:r>
            <a:r>
              <a:rPr kumimoji="1" lang="fr-CA" altLang="en-US" sz="2400" b="0" dirty="0">
                <a:solidFill>
                  <a:schemeClr val="bg2"/>
                </a:solidFill>
              </a:rPr>
              <a:t>ommande d’</a:t>
            </a:r>
            <a:r>
              <a:rPr kumimoji="1" lang="fr-CA" altLang="en-US" sz="2400" dirty="0">
                <a:solidFill>
                  <a:schemeClr val="bg2"/>
                </a:solidFill>
              </a:rPr>
              <a:t>É</a:t>
            </a:r>
            <a:r>
              <a:rPr kumimoji="1" lang="fr-CA" altLang="en-US" sz="2400" b="0" dirty="0">
                <a:solidFill>
                  <a:schemeClr val="bg2"/>
                </a:solidFill>
              </a:rPr>
              <a:t>tape-</a:t>
            </a:r>
            <a:r>
              <a:rPr kumimoji="1" lang="fr-CA" altLang="en-US" sz="2400" dirty="0">
                <a:solidFill>
                  <a:schemeClr val="bg2"/>
                </a:solidFill>
              </a:rPr>
              <a:t>T</a:t>
            </a:r>
            <a:r>
              <a:rPr kumimoji="1" lang="fr-CA" altLang="en-US" sz="2400" b="0" dirty="0">
                <a:solidFill>
                  <a:schemeClr val="bg2"/>
                </a:solidFill>
              </a:rPr>
              <a:t>ransition</a:t>
            </a:r>
            <a:endParaRPr kumimoji="1" lang="fr-FR" alt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5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SEQUENTIAL FUNCTION CHARTS(SFC)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Sequential function chart, or SFC, is a graphical “language” that provides a diagrammatic representation of control sequences in a program.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Basically, sequential function chart is a flowchart-like framework that can organize the subprograms or subroutines (programmed in LD, FBD, IL, and/or ST) that form the control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SFC programming framework contains three main elements that organize the control program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A step is a stage in the control process.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Transitions</a:t>
            </a:r>
          </a:p>
          <a:p>
            <a:pPr lvl="2"/>
            <a:r>
              <a:rPr lang="en-US" dirty="0"/>
              <a:t>After the PLC executes a step/action, it must receive a transition before it will proceed to the next step.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Each step may or may not have an action associated with it. An action is a set of control instructions prompting the PLC to execute a certain control function during that step.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4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63486" y="152400"/>
            <a:ext cx="8348662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953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fr-FR" altLang="en-US" dirty="0"/>
              <a:t>Introduction</a:t>
            </a:r>
          </a:p>
        </p:txBody>
      </p:sp>
      <p:sp>
        <p:nvSpPr>
          <p:cNvPr id="5" name="Rectangle 50"/>
          <p:cNvSpPr>
            <a:spLocks noChangeArrowheads="1"/>
          </p:cNvSpPr>
          <p:nvPr/>
        </p:nvSpPr>
        <p:spPr bwMode="auto">
          <a:xfrm>
            <a:off x="4555973" y="2663825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4555973" y="5635625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" name="Group 189"/>
          <p:cNvGrpSpPr>
            <a:grpSpLocks/>
          </p:cNvGrpSpPr>
          <p:nvPr/>
        </p:nvGrpSpPr>
        <p:grpSpPr bwMode="auto">
          <a:xfrm>
            <a:off x="2654148" y="2438400"/>
            <a:ext cx="2133600" cy="3657600"/>
            <a:chOff x="1200" y="1536"/>
            <a:chExt cx="1344" cy="2304"/>
          </a:xfrm>
        </p:grpSpPr>
        <p:sp>
          <p:nvSpPr>
            <p:cNvPr id="8" name="Line 112"/>
            <p:cNvSpPr>
              <a:spLocks noChangeShapeType="1"/>
            </p:cNvSpPr>
            <p:nvPr/>
          </p:nvSpPr>
          <p:spPr bwMode="auto">
            <a:xfrm flipV="1">
              <a:off x="2544" y="1536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Group 183"/>
            <p:cNvGrpSpPr>
              <a:grpSpLocks/>
            </p:cNvGrpSpPr>
            <p:nvPr/>
          </p:nvGrpSpPr>
          <p:grpSpPr bwMode="auto">
            <a:xfrm>
              <a:off x="1200" y="1536"/>
              <a:ext cx="1344" cy="2304"/>
              <a:chOff x="1200" y="1536"/>
              <a:chExt cx="1344" cy="2304"/>
            </a:xfrm>
          </p:grpSpPr>
          <p:sp>
            <p:nvSpPr>
              <p:cNvPr id="10" name="Line 97"/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01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08"/>
              <p:cNvSpPr>
                <a:spLocks noChangeShapeType="1"/>
              </p:cNvSpPr>
              <p:nvPr/>
            </p:nvSpPr>
            <p:spPr bwMode="auto">
              <a:xfrm>
                <a:off x="2544" y="34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09"/>
              <p:cNvSpPr>
                <a:spLocks noChangeShapeType="1"/>
              </p:cNvSpPr>
              <p:nvPr/>
            </p:nvSpPr>
            <p:spPr bwMode="auto">
              <a:xfrm flipH="1">
                <a:off x="2112" y="384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0"/>
              <p:cNvSpPr>
                <a:spLocks noChangeShapeType="1"/>
              </p:cNvSpPr>
              <p:nvPr/>
            </p:nvSpPr>
            <p:spPr bwMode="auto">
              <a:xfrm flipV="1">
                <a:off x="2112" y="1536"/>
                <a:ext cx="0" cy="230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11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Text Box 116"/>
              <p:cNvSpPr txBox="1">
                <a:spLocks noChangeArrowheads="1"/>
              </p:cNvSpPr>
              <p:nvPr/>
            </p:nvSpPr>
            <p:spPr bwMode="auto">
              <a:xfrm>
                <a:off x="1200" y="2840"/>
                <a:ext cx="10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fr-FR" altLang="en-US" sz="2000" b="0" dirty="0" err="1">
                    <a:solidFill>
                      <a:schemeClr val="accent1"/>
                    </a:solidFill>
                  </a:rPr>
                  <a:t>connection</a:t>
                </a:r>
                <a:endParaRPr lang="fr-FR" altLang="en-US" sz="2000" b="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7" name="Text Box 121"/>
          <p:cNvSpPr txBox="1">
            <a:spLocks noChangeArrowheads="1"/>
          </p:cNvSpPr>
          <p:nvPr/>
        </p:nvSpPr>
        <p:spPr bwMode="auto">
          <a:xfrm>
            <a:off x="5092548" y="548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2400" b="0"/>
          </a:p>
        </p:txBody>
      </p:sp>
      <p:grpSp>
        <p:nvGrpSpPr>
          <p:cNvPr id="18" name="Group 193"/>
          <p:cNvGrpSpPr>
            <a:grpSpLocks/>
          </p:cNvGrpSpPr>
          <p:nvPr/>
        </p:nvGrpSpPr>
        <p:grpSpPr bwMode="auto">
          <a:xfrm>
            <a:off x="4555975" y="2663825"/>
            <a:ext cx="1947864" cy="2746375"/>
            <a:chOff x="2398" y="1678"/>
            <a:chExt cx="1227" cy="1730"/>
          </a:xfrm>
        </p:grpSpPr>
        <p:sp>
          <p:nvSpPr>
            <p:cNvPr id="19" name="Rectangle 41"/>
            <p:cNvSpPr>
              <a:spLocks noChangeArrowheads="1"/>
            </p:cNvSpPr>
            <p:nvPr/>
          </p:nvSpPr>
          <p:spPr bwMode="auto">
            <a:xfrm>
              <a:off x="2398" y="2398"/>
              <a:ext cx="288" cy="2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" name="Group 192"/>
            <p:cNvGrpSpPr>
              <a:grpSpLocks/>
            </p:cNvGrpSpPr>
            <p:nvPr/>
          </p:nvGrpSpPr>
          <p:grpSpPr bwMode="auto">
            <a:xfrm>
              <a:off x="2398" y="1678"/>
              <a:ext cx="1227" cy="1730"/>
              <a:chOff x="2398" y="1678"/>
              <a:chExt cx="1227" cy="1730"/>
            </a:xfrm>
          </p:grpSpPr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2398" y="239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Rectangle 53"/>
              <p:cNvSpPr>
                <a:spLocks noChangeArrowheads="1"/>
              </p:cNvSpPr>
              <p:nvPr/>
            </p:nvSpPr>
            <p:spPr bwMode="auto">
              <a:xfrm>
                <a:off x="2434" y="1714"/>
                <a:ext cx="216" cy="21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88" cy="28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Rectangle 51"/>
              <p:cNvSpPr>
                <a:spLocks noChangeArrowheads="1"/>
              </p:cNvSpPr>
              <p:nvPr/>
            </p:nvSpPr>
            <p:spPr bwMode="auto">
              <a:xfrm>
                <a:off x="2398" y="1678"/>
                <a:ext cx="288" cy="28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64"/>
              <p:cNvSpPr>
                <a:spLocks noChangeArrowheads="1"/>
              </p:cNvSpPr>
              <p:nvPr/>
            </p:nvSpPr>
            <p:spPr bwMode="auto">
              <a:xfrm>
                <a:off x="3120" y="1680"/>
                <a:ext cx="5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altLang="en-US" sz="2000" b="0" dirty="0">
                    <a:solidFill>
                      <a:srgbClr val="000000"/>
                    </a:solidFill>
                  </a:rPr>
                  <a:t>Steps</a:t>
                </a:r>
              </a:p>
            </p:txBody>
          </p:sp>
        </p:grpSp>
      </p:grpSp>
      <p:grpSp>
        <p:nvGrpSpPr>
          <p:cNvPr id="26" name="Group 184"/>
          <p:cNvGrpSpPr>
            <a:grpSpLocks/>
          </p:cNvGrpSpPr>
          <p:nvPr/>
        </p:nvGrpSpPr>
        <p:grpSpPr bwMode="auto">
          <a:xfrm>
            <a:off x="2577948" y="3200400"/>
            <a:ext cx="2362200" cy="2514600"/>
            <a:chOff x="1152" y="2016"/>
            <a:chExt cx="1488" cy="1584"/>
          </a:xfrm>
        </p:grpSpPr>
        <p:sp>
          <p:nvSpPr>
            <p:cNvPr id="27" name="Rectangle 60"/>
            <p:cNvSpPr>
              <a:spLocks noChangeArrowheads="1"/>
            </p:cNvSpPr>
            <p:nvPr/>
          </p:nvSpPr>
          <p:spPr bwMode="auto">
            <a:xfrm>
              <a:off x="1152" y="2016"/>
              <a:ext cx="8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altLang="en-US" sz="2000" b="0">
                  <a:solidFill>
                    <a:schemeClr val="folHlink"/>
                  </a:solidFill>
                </a:rPr>
                <a:t>Transitions</a:t>
              </a: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2448" y="2160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2448" y="2880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2448" y="3600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86"/>
          <p:cNvGrpSpPr>
            <a:grpSpLocks/>
          </p:cNvGrpSpPr>
          <p:nvPr/>
        </p:nvGrpSpPr>
        <p:grpSpPr bwMode="auto">
          <a:xfrm>
            <a:off x="5016348" y="3124200"/>
            <a:ext cx="4114800" cy="2286000"/>
            <a:chOff x="2688" y="1968"/>
            <a:chExt cx="2592" cy="1440"/>
          </a:xfrm>
        </p:grpSpPr>
        <p:sp>
          <p:nvSpPr>
            <p:cNvPr id="32" name="Rectangle 94"/>
            <p:cNvSpPr>
              <a:spLocks noChangeArrowheads="1"/>
            </p:cNvSpPr>
            <p:nvPr/>
          </p:nvSpPr>
          <p:spPr bwMode="auto">
            <a:xfrm>
              <a:off x="2976" y="3120"/>
              <a:ext cx="105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fr-FR" altLang="en-US" sz="2400" b="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3" name="Line 95"/>
            <p:cNvSpPr>
              <a:spLocks noChangeShapeType="1"/>
            </p:cNvSpPr>
            <p:nvPr/>
          </p:nvSpPr>
          <p:spPr bwMode="auto">
            <a:xfrm flipH="1">
              <a:off x="2688" y="3264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104"/>
            <p:cNvSpPr txBox="1">
              <a:spLocks noChangeArrowheads="1"/>
            </p:cNvSpPr>
            <p:nvPr/>
          </p:nvSpPr>
          <p:spPr bwMode="auto">
            <a:xfrm>
              <a:off x="4128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chemeClr val="hlink"/>
                  </a:solidFill>
                </a:rPr>
                <a:t>Actions</a:t>
              </a:r>
            </a:p>
          </p:txBody>
        </p:sp>
        <p:sp>
          <p:nvSpPr>
            <p:cNvPr id="35" name="Rectangle 127"/>
            <p:cNvSpPr>
              <a:spLocks noChangeArrowheads="1"/>
            </p:cNvSpPr>
            <p:nvPr/>
          </p:nvSpPr>
          <p:spPr bwMode="auto">
            <a:xfrm>
              <a:off x="2976" y="2400"/>
              <a:ext cx="105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fr-FR" altLang="en-US" sz="2400" b="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2688" y="2544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Text Box 159"/>
            <p:cNvSpPr txBox="1">
              <a:spLocks noChangeArrowheads="1"/>
            </p:cNvSpPr>
            <p:nvPr/>
          </p:nvSpPr>
          <p:spPr bwMode="auto">
            <a:xfrm>
              <a:off x="4848" y="2400"/>
              <a:ext cx="336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8" name="Text Box 160"/>
            <p:cNvSpPr txBox="1">
              <a:spLocks noChangeArrowheads="1"/>
            </p:cNvSpPr>
            <p:nvPr/>
          </p:nvSpPr>
          <p:spPr bwMode="auto">
            <a:xfrm>
              <a:off x="4848" y="1968"/>
              <a:ext cx="336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9" name="Line 161"/>
            <p:cNvSpPr>
              <a:spLocks noChangeShapeType="1"/>
            </p:cNvSpPr>
            <p:nvPr/>
          </p:nvSpPr>
          <p:spPr bwMode="auto">
            <a:xfrm>
              <a:off x="4800" y="230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2"/>
            <p:cNvSpPr>
              <a:spLocks noChangeShapeType="1"/>
            </p:cNvSpPr>
            <p:nvPr/>
          </p:nvSpPr>
          <p:spPr bwMode="auto">
            <a:xfrm>
              <a:off x="4800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" name="Group 194"/>
          <p:cNvGrpSpPr>
            <a:grpSpLocks/>
          </p:cNvGrpSpPr>
          <p:nvPr/>
        </p:nvGrpSpPr>
        <p:grpSpPr bwMode="auto">
          <a:xfrm>
            <a:off x="1815948" y="2982994"/>
            <a:ext cx="5334000" cy="3063875"/>
            <a:chOff x="672" y="1872"/>
            <a:chExt cx="3360" cy="1930"/>
          </a:xfrm>
        </p:grpSpPr>
        <p:sp>
          <p:nvSpPr>
            <p:cNvPr id="42" name="Text Box 143"/>
            <p:cNvSpPr txBox="1">
              <a:spLocks noChangeArrowheads="1"/>
            </p:cNvSpPr>
            <p:nvPr/>
          </p:nvSpPr>
          <p:spPr bwMode="auto">
            <a:xfrm>
              <a:off x="720" y="273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rgbClr val="837D82"/>
                  </a:solidFill>
                </a:rPr>
                <a:t>r2</a:t>
              </a:r>
            </a:p>
          </p:txBody>
        </p:sp>
        <p:sp>
          <p:nvSpPr>
            <p:cNvPr id="43" name="Text Box 144"/>
            <p:cNvSpPr txBox="1">
              <a:spLocks noChangeArrowheads="1"/>
            </p:cNvSpPr>
            <p:nvPr/>
          </p:nvSpPr>
          <p:spPr bwMode="auto">
            <a:xfrm>
              <a:off x="720" y="23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rgbClr val="837D82"/>
                  </a:solidFill>
                </a:rPr>
                <a:t>r1</a:t>
              </a:r>
            </a:p>
          </p:txBody>
        </p:sp>
        <p:sp>
          <p:nvSpPr>
            <p:cNvPr id="44" name="Text Box 145"/>
            <p:cNvSpPr txBox="1">
              <a:spLocks noChangeArrowheads="1"/>
            </p:cNvSpPr>
            <p:nvPr/>
          </p:nvSpPr>
          <p:spPr bwMode="auto">
            <a:xfrm>
              <a:off x="720" y="18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rgbClr val="837D82"/>
                  </a:solidFill>
                </a:rPr>
                <a:t>r0</a:t>
              </a:r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>
              <a:off x="672" y="2592"/>
              <a:ext cx="480" cy="0"/>
            </a:xfrm>
            <a:prstGeom prst="line">
              <a:avLst/>
            </a:prstGeom>
            <a:noFill/>
            <a:ln w="38100">
              <a:solidFill>
                <a:srgbClr val="837D8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672" y="3024"/>
              <a:ext cx="480" cy="0"/>
            </a:xfrm>
            <a:prstGeom prst="line">
              <a:avLst/>
            </a:prstGeom>
            <a:noFill/>
            <a:ln w="38100">
              <a:solidFill>
                <a:srgbClr val="837D8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Text Box 122"/>
            <p:cNvSpPr txBox="1">
              <a:spLocks noChangeArrowheads="1"/>
            </p:cNvSpPr>
            <p:nvPr/>
          </p:nvSpPr>
          <p:spPr bwMode="auto">
            <a:xfrm>
              <a:off x="3024" y="3552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 dirty="0" err="1">
                  <a:solidFill>
                    <a:srgbClr val="837D82"/>
                  </a:solidFill>
                </a:rPr>
                <a:t>receptivities</a:t>
              </a:r>
              <a:endParaRPr lang="fr-FR" altLang="en-US" sz="2000" b="0" dirty="0">
                <a:solidFill>
                  <a:srgbClr val="837D82"/>
                </a:solidFill>
              </a:endParaRPr>
            </a:p>
          </p:txBody>
        </p:sp>
        <p:sp>
          <p:nvSpPr>
            <p:cNvPr id="48" name="Text Box 129"/>
            <p:cNvSpPr txBox="1">
              <a:spLocks noChangeArrowheads="1"/>
            </p:cNvSpPr>
            <p:nvPr/>
          </p:nvSpPr>
          <p:spPr bwMode="auto">
            <a:xfrm>
              <a:off x="2736" y="35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rgbClr val="837D82"/>
                  </a:solidFill>
                </a:rPr>
                <a:t>r2</a:t>
              </a:r>
            </a:p>
          </p:txBody>
        </p:sp>
        <p:sp>
          <p:nvSpPr>
            <p:cNvPr id="49" name="Text Box 130"/>
            <p:cNvSpPr txBox="1">
              <a:spLocks noChangeArrowheads="1"/>
            </p:cNvSpPr>
            <p:nvPr/>
          </p:nvSpPr>
          <p:spPr bwMode="auto">
            <a:xfrm>
              <a:off x="2736" y="273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rgbClr val="837D82"/>
                  </a:solidFill>
                </a:rPr>
                <a:t>r1</a:t>
              </a:r>
            </a:p>
          </p:txBody>
        </p:sp>
        <p:sp>
          <p:nvSpPr>
            <p:cNvPr id="50" name="Text Box 131"/>
            <p:cNvSpPr txBox="1">
              <a:spLocks noChangeArrowheads="1"/>
            </p:cNvSpPr>
            <p:nvPr/>
          </p:nvSpPr>
          <p:spPr bwMode="auto">
            <a:xfrm>
              <a:off x="2688" y="201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2000" b="0">
                  <a:solidFill>
                    <a:srgbClr val="837D82"/>
                  </a:solidFill>
                </a:rPr>
                <a:t>r0</a:t>
              </a:r>
            </a:p>
          </p:txBody>
        </p:sp>
        <p:sp>
          <p:nvSpPr>
            <p:cNvPr id="51" name="Line 154"/>
            <p:cNvSpPr>
              <a:spLocks noChangeShapeType="1"/>
            </p:cNvSpPr>
            <p:nvPr/>
          </p:nvSpPr>
          <p:spPr bwMode="auto">
            <a:xfrm>
              <a:off x="672" y="2208"/>
              <a:ext cx="480" cy="0"/>
            </a:xfrm>
            <a:prstGeom prst="line">
              <a:avLst/>
            </a:prstGeom>
            <a:noFill/>
            <a:ln w="38100">
              <a:solidFill>
                <a:srgbClr val="837D8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88"/>
          <p:cNvGrpSpPr>
            <a:grpSpLocks/>
          </p:cNvGrpSpPr>
          <p:nvPr/>
        </p:nvGrpSpPr>
        <p:grpSpPr bwMode="auto">
          <a:xfrm>
            <a:off x="2577948" y="1524000"/>
            <a:ext cx="5791200" cy="4953000"/>
            <a:chOff x="1152" y="960"/>
            <a:chExt cx="3648" cy="3120"/>
          </a:xfrm>
        </p:grpSpPr>
        <p:sp>
          <p:nvSpPr>
            <p:cNvPr id="53" name="AutoShape 140"/>
            <p:cNvSpPr>
              <a:spLocks noChangeArrowheads="1"/>
            </p:cNvSpPr>
            <p:nvPr/>
          </p:nvSpPr>
          <p:spPr bwMode="auto">
            <a:xfrm>
              <a:off x="1152" y="1392"/>
              <a:ext cx="3648" cy="2688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Text Box 167"/>
            <p:cNvSpPr txBox="1">
              <a:spLocks noChangeArrowheads="1"/>
            </p:cNvSpPr>
            <p:nvPr/>
          </p:nvSpPr>
          <p:spPr bwMode="auto">
            <a:xfrm>
              <a:off x="2544" y="960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fr-FR" altLang="en-US" sz="4000" b="0" dirty="0">
                  <a:solidFill>
                    <a:srgbClr val="837D82"/>
                  </a:solidFill>
                </a:rPr>
                <a:t>E</a:t>
              </a:r>
              <a:r>
                <a:rPr lang="fr-FR" altLang="en-US" sz="4000" b="0" dirty="0"/>
                <a:t>/</a:t>
              </a:r>
              <a:r>
                <a:rPr lang="fr-FR" altLang="en-US" sz="4000" b="0" dirty="0">
                  <a:solidFill>
                    <a:schemeClr val="hlink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4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Graphic symbols used in SFCs in unity pro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674" y="2050002"/>
            <a:ext cx="66675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54" y="2985738"/>
            <a:ext cx="7048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373" y="4152340"/>
            <a:ext cx="67627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085" y="5218557"/>
            <a:ext cx="7239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857" y="2038032"/>
            <a:ext cx="714375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31" y="3018726"/>
            <a:ext cx="73342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666" y="4033467"/>
            <a:ext cx="752475" cy="523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14686" y="213203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Initial 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4686" y="30263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4686" y="4229611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4686" y="532916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Jump to a Step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24525" y="21105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Macrostep</a:t>
            </a:r>
            <a:endParaRPr lang="en-US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24525" y="30263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Beginning </a:t>
            </a:r>
            <a:r>
              <a:rPr lang="en-US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Macrostep</a:t>
            </a:r>
            <a:endParaRPr lang="en-US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24525" y="404681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Ending </a:t>
            </a:r>
            <a:r>
              <a:rPr lang="en-US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Macrostep</a:t>
            </a:r>
            <a:endParaRPr lang="en-US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1757" y="27345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Step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594" y="2219070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Transition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160" y="1509713"/>
            <a:ext cx="1292571" cy="4649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9" y="1984248"/>
            <a:ext cx="885825" cy="384962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749040" y="3973068"/>
            <a:ext cx="448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9040" y="4244340"/>
            <a:ext cx="448056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97096" y="1865376"/>
            <a:ext cx="2509963" cy="210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07059" y="1866900"/>
            <a:ext cx="361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68312" y="1847088"/>
            <a:ext cx="0" cy="2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22900" y="5941305"/>
            <a:ext cx="361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68312" y="5718121"/>
            <a:ext cx="0" cy="2428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7096" y="4244340"/>
            <a:ext cx="2525804" cy="169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6594" y="165872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Initial Step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96594" y="39730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Macrostep</a:t>
            </a:r>
            <a:endParaRPr lang="en-US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8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DIVERGENCES AND CONVERGENCES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 divergence is when an SFC element has many links going out of it, while a convergence is when an element has many links coming into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12" y="2244491"/>
            <a:ext cx="1285875" cy="3914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54" y="2244491"/>
            <a:ext cx="2886075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243" y="3696249"/>
            <a:ext cx="93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One link between each step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5634" y="3696249"/>
            <a:ext cx="931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Multiple links between each steps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96206" y="3347207"/>
            <a:ext cx="591037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88484" y="4001549"/>
            <a:ext cx="498759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42745" y="3280095"/>
            <a:ext cx="1342238" cy="61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42745" y="3280095"/>
            <a:ext cx="2869035" cy="7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6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OR Divergences and Convergences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341" y="1445705"/>
            <a:ext cx="2648280" cy="4649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6440" y="1825557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OR Divergence</a:t>
            </a:r>
            <a:b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(one step to several transitions)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440" y="449633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OR Convergence</a:t>
            </a:r>
            <a:b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(several transitions to one step)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99432" y="2148723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99432" y="4819501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68200"/>
      </p:ext>
    </p:extLst>
  </p:cSld>
  <p:clrMapOvr>
    <a:masterClrMapping/>
  </p:clrMapOvr>
</p:sld>
</file>

<file path=ppt/theme/theme1.xml><?xml version="1.0" encoding="utf-8"?>
<a:theme xmlns:a="http://schemas.openxmlformats.org/drawingml/2006/main" name="SE_Presentation_Template_16x9_BETA_PPD1">
  <a:themeElements>
    <a:clrScheme name="Schneider Electric">
      <a:dk1>
        <a:srgbClr val="87D200"/>
      </a:dk1>
      <a:lt1>
        <a:sysClr val="window" lastClr="FFFFFF"/>
      </a:lt1>
      <a:dk2>
        <a:srgbClr val="009530"/>
      </a:dk2>
      <a:lt2>
        <a:srgbClr val="4FA600"/>
      </a:lt2>
      <a:accent1>
        <a:srgbClr val="FFD100"/>
      </a:accent1>
      <a:accent2>
        <a:srgbClr val="E47F00"/>
      </a:accent2>
      <a:accent3>
        <a:srgbClr val="B10043"/>
      </a:accent3>
      <a:accent4>
        <a:srgbClr val="42B4E6"/>
      </a:accent4>
      <a:accent5>
        <a:srgbClr val="626469"/>
      </a:accent5>
      <a:accent6>
        <a:srgbClr val="9FA0A4"/>
      </a:accent6>
      <a:hlink>
        <a:srgbClr val="116082"/>
      </a:hlink>
      <a:folHlink>
        <a:srgbClr val="5F0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FA0A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626469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1116</TotalTime>
  <Words>320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 Rounded Medium</vt:lpstr>
      <vt:lpstr>Tahoma</vt:lpstr>
      <vt:lpstr>SE_Presentation_Template_16x9_BETA_PPD1</vt:lpstr>
      <vt:lpstr>Basic SFC in STL</vt:lpstr>
      <vt:lpstr>PowerPoint Presentation</vt:lpstr>
      <vt:lpstr>SEQUENTIAL FUNCTION CHARTS(SFC)</vt:lpstr>
      <vt:lpstr>PowerPoint Presentation</vt:lpstr>
      <vt:lpstr>PowerPoint Presentation</vt:lpstr>
      <vt:lpstr>Graphic symbols used in SFCs in unity pro</vt:lpstr>
      <vt:lpstr>PowerPoint Presentation</vt:lpstr>
      <vt:lpstr>DIVERGENCES AND CONVERGENCES</vt:lpstr>
      <vt:lpstr>OR Divergences and Convergences</vt:lpstr>
      <vt:lpstr>AND Divergences and Convergences</vt:lpstr>
      <vt:lpstr>Grafcet (control sequence)   Twidosoft Languages </vt:lpstr>
    </vt:vector>
  </TitlesOfParts>
  <Company>Schneider Electric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Somchai SUPAPH</dc:creator>
  <cp:lastModifiedBy>Somchai SUPAPH</cp:lastModifiedBy>
  <cp:revision>19</cp:revision>
  <dcterms:created xsi:type="dcterms:W3CDTF">2016-11-22T04:18:47Z</dcterms:created>
  <dcterms:modified xsi:type="dcterms:W3CDTF">2020-05-04T08:33:36Z</dcterms:modified>
</cp:coreProperties>
</file>