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63" r:id="rId4"/>
    <p:sldId id="258" r:id="rId5"/>
    <p:sldId id="259" r:id="rId6"/>
    <p:sldId id="260" r:id="rId7"/>
    <p:sldId id="261" r:id="rId8"/>
    <p:sldId id="264" r:id="rId9"/>
    <p:sldId id="265" r:id="rId10"/>
    <p:sldId id="266" r:id="rId11"/>
    <p:sldId id="269"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6327"/>
    <a:srgbClr val="FBAF5B"/>
    <a:srgbClr val="FD9B44"/>
    <a:srgbClr val="FEAF5B"/>
    <a:srgbClr val="00AD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60" autoAdjust="0"/>
    <p:restoredTop sz="82695" autoAdjust="0"/>
  </p:normalViewPr>
  <p:slideViewPr>
    <p:cSldViewPr>
      <p:cViewPr varScale="1">
        <p:scale>
          <a:sx n="95" d="100"/>
          <a:sy n="95" d="100"/>
        </p:scale>
        <p:origin x="1698" y="90"/>
      </p:cViewPr>
      <p:guideLst>
        <p:guide orient="horz" pos="2160"/>
        <p:guide pos="2880"/>
      </p:guideLst>
    </p:cSldViewPr>
  </p:slideViewPr>
  <p:notesTextViewPr>
    <p:cViewPr>
      <p:scale>
        <a:sx n="100" d="100"/>
        <a:sy n="100" d="100"/>
      </p:scale>
      <p:origin x="0" y="0"/>
    </p:cViewPr>
  </p:notesTextViewPr>
  <p:notesViewPr>
    <p:cSldViewPr>
      <p:cViewPr varScale="1">
        <p:scale>
          <a:sx n="69" d="100"/>
          <a:sy n="69" d="100"/>
        </p:scale>
        <p:origin x="-331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A33D80-8303-451C-9BEB-490FD3663F45}" type="datetimeFigureOut">
              <a:rPr lang="en-US" smtClean="0"/>
              <a:pPr/>
              <a:t>10/12/2018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6B66A3-598B-4163-8447-3E26D7F290C2}" type="slidenum">
              <a:rPr lang="en-US" smtClean="0"/>
              <a:pPr/>
              <a:t>‹#›</a:t>
            </a:fld>
            <a:endParaRPr lang="en-US"/>
          </a:p>
        </p:txBody>
      </p:sp>
    </p:spTree>
    <p:extLst>
      <p:ext uri="{BB962C8B-B14F-4D97-AF65-F5344CB8AC3E}">
        <p14:creationId xmlns:p14="http://schemas.microsoft.com/office/powerpoint/2010/main" val="2760385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34B98C-688D-48E9-94A1-CC1F611658EC}" type="datetimeFigureOut">
              <a:rPr lang="en-US" smtClean="0"/>
              <a:pPr/>
              <a:t>10/12/2018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7DB75D-C15C-4F1C-ADFF-8D55184F091D}" type="slidenum">
              <a:rPr lang="en-US" smtClean="0"/>
              <a:pPr/>
              <a:t>‹#›</a:t>
            </a:fld>
            <a:endParaRPr lang="en-US"/>
          </a:p>
        </p:txBody>
      </p:sp>
    </p:spTree>
    <p:extLst>
      <p:ext uri="{BB962C8B-B14F-4D97-AF65-F5344CB8AC3E}">
        <p14:creationId xmlns:p14="http://schemas.microsoft.com/office/powerpoint/2010/main" val="1652514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FontTx/>
              <a:buChar char="-"/>
            </a:pPr>
            <a:r>
              <a:rPr lang="vi-VN" sz="1200" kern="1200" dirty="0" smtClean="0">
                <a:solidFill>
                  <a:schemeClr val="tx1"/>
                </a:solidFill>
                <a:latin typeface="+mn-lt"/>
                <a:ea typeface="+mn-ea"/>
                <a:cs typeface="+mn-cs"/>
              </a:rPr>
              <a:t>Ý </a:t>
            </a:r>
            <a:r>
              <a:rPr lang="vi-VN" sz="1200" kern="1200" dirty="0" smtClean="0">
                <a:solidFill>
                  <a:schemeClr val="tx1"/>
                </a:solidFill>
                <a:latin typeface="+mn-lt"/>
                <a:ea typeface="+mn-ea"/>
                <a:cs typeface="+mn-cs"/>
              </a:rPr>
              <a:t>tưởng quan trọng chính là nhìn vào các tính năng trong một ứng dụng monolithic, ta có thể nhận biết, </a:t>
            </a:r>
            <a:r>
              <a:rPr lang="vi-VN" sz="1200" kern="1200" dirty="0" smtClean="0">
                <a:solidFill>
                  <a:schemeClr val="tx1"/>
                </a:solidFill>
                <a:latin typeface="+mn-lt"/>
                <a:ea typeface="+mn-ea"/>
                <a:cs typeface="+mn-cs"/>
              </a:rPr>
              <a:t>xác </a:t>
            </a:r>
            <a:r>
              <a:rPr lang="vi-VN" sz="1200" kern="1200" dirty="0" smtClean="0">
                <a:solidFill>
                  <a:schemeClr val="tx1"/>
                </a:solidFill>
                <a:latin typeface="+mn-lt"/>
                <a:ea typeface="+mn-ea"/>
                <a:cs typeface="+mn-cs"/>
              </a:rPr>
              <a:t>định các yêu cầu </a:t>
            </a:r>
            <a:endParaRPr lang="en-US" sz="1200" kern="1200" dirty="0" smtClean="0">
              <a:solidFill>
                <a:schemeClr val="tx1"/>
              </a:solidFill>
              <a:latin typeface="+mn-lt"/>
              <a:ea typeface="+mn-ea"/>
              <a:cs typeface="+mn-cs"/>
            </a:endParaRPr>
          </a:p>
          <a:p>
            <a:pPr marL="0" lvl="0" indent="0">
              <a:buFontTx/>
              <a:buNone/>
            </a:pPr>
            <a:r>
              <a:rPr lang="vi-VN" sz="1200" kern="1200" dirty="0" smtClean="0">
                <a:solidFill>
                  <a:schemeClr val="tx1"/>
                </a:solidFill>
                <a:latin typeface="+mn-lt"/>
                <a:ea typeface="+mn-ea"/>
                <a:cs typeface="+mn-cs"/>
              </a:rPr>
              <a:t>và </a:t>
            </a:r>
            <a:r>
              <a:rPr lang="vi-VN" sz="1200" kern="1200" dirty="0" smtClean="0">
                <a:solidFill>
                  <a:schemeClr val="tx1"/>
                </a:solidFill>
                <a:latin typeface="+mn-lt"/>
                <a:ea typeface="+mn-ea"/>
                <a:cs typeface="+mn-cs"/>
              </a:rPr>
              <a:t>khả năng cần thiết để đáp ứng một nghiệp </a:t>
            </a:r>
            <a:r>
              <a:rPr lang="vi-VN" sz="1200" kern="1200" dirty="0" smtClean="0">
                <a:solidFill>
                  <a:schemeClr val="tx1"/>
                </a:solidFill>
                <a:latin typeface="+mn-lt"/>
                <a:ea typeface="+mn-ea"/>
                <a:cs typeface="+mn-cs"/>
              </a:rPr>
              <a:t>vụ.</a:t>
            </a:r>
            <a:r>
              <a:rPr lang="en-US" sz="1200" kern="1200" baseline="0" dirty="0" smtClean="0">
                <a:solidFill>
                  <a:schemeClr val="tx1"/>
                </a:solidFill>
                <a:latin typeface="+mn-lt"/>
                <a:ea typeface="+mn-ea"/>
                <a:cs typeface="+mn-cs"/>
              </a:rPr>
              <a:t> </a:t>
            </a:r>
            <a:r>
              <a:rPr lang="vi-VN" sz="1200" kern="1200" dirty="0" smtClean="0">
                <a:solidFill>
                  <a:schemeClr val="tx1"/>
                </a:solidFill>
                <a:latin typeface="+mn-lt"/>
                <a:ea typeface="+mn-ea"/>
                <a:cs typeface="+mn-cs"/>
              </a:rPr>
              <a:t>Sau </a:t>
            </a:r>
            <a:r>
              <a:rPr lang="vi-VN" sz="1200" kern="1200" dirty="0" smtClean="0">
                <a:solidFill>
                  <a:schemeClr val="tx1"/>
                </a:solidFill>
                <a:latin typeface="+mn-lt"/>
                <a:ea typeface="+mn-ea"/>
                <a:cs typeface="+mn-cs"/>
              </a:rPr>
              <a:t>đó từng năng lực nghiệp vụ này sẽ được xây dựng thành những service nhỏ, độc lập. </a:t>
            </a:r>
            <a:endParaRPr lang="en-US" sz="1200" kern="1200" dirty="0" smtClean="0">
              <a:solidFill>
                <a:schemeClr val="tx1"/>
              </a:solidFill>
              <a:latin typeface="+mn-lt"/>
              <a:ea typeface="+mn-ea"/>
              <a:cs typeface="+mn-cs"/>
            </a:endParaRPr>
          </a:p>
          <a:p>
            <a:pPr marL="0" lvl="0" indent="0">
              <a:buFontTx/>
              <a:buNone/>
            </a:pPr>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 </a:t>
            </a:r>
            <a:r>
              <a:rPr lang="vi-VN" sz="1200" kern="1200" dirty="0" smtClean="0">
                <a:solidFill>
                  <a:schemeClr val="tx1"/>
                </a:solidFill>
                <a:latin typeface="+mn-lt"/>
                <a:ea typeface="+mn-ea"/>
                <a:cs typeface="+mn-cs"/>
              </a:rPr>
              <a:t>Những services này có thể sử dụng các nền tảng công nghệ khác nhau và phục vụ một mục đích cụ thể và có giới hạn.</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D7DB75D-C15C-4F1C-ADFF-8D55184F091D}"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7DB75D-C15C-4F1C-ADFF-8D55184F091D}"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Tx/>
              <a:buChar char="-"/>
            </a:pPr>
            <a:r>
              <a:rPr lang="vi-VN" sz="1200" b="0" i="0" kern="1200" dirty="0" smtClean="0">
                <a:solidFill>
                  <a:schemeClr val="tx1"/>
                </a:solidFill>
                <a:latin typeface="+mn-lt"/>
                <a:ea typeface="+mn-ea"/>
                <a:cs typeface="+mn-cs"/>
              </a:rPr>
              <a:t>Với kiểu</a:t>
            </a:r>
            <a:r>
              <a:rPr lang="en-US" sz="1200" b="0" i="0" kern="1200" baseline="0" dirty="0" smtClean="0">
                <a:solidFill>
                  <a:schemeClr val="tx1"/>
                </a:solidFill>
                <a:latin typeface="+mn-lt"/>
                <a:ea typeface="+mn-ea"/>
                <a:cs typeface="+mn-cs"/>
              </a:rPr>
              <a:t> </a:t>
            </a:r>
            <a:r>
              <a:rPr lang="vi-VN" sz="1200" b="0" i="0" kern="1200" dirty="0" smtClean="0">
                <a:solidFill>
                  <a:schemeClr val="tx1"/>
                </a:solidFill>
                <a:latin typeface="+mn-lt"/>
                <a:ea typeface="+mn-ea"/>
                <a:cs typeface="+mn-cs"/>
              </a:rPr>
              <a:t>điểm nối điểm, toàn bộ logic của việc định tuyến truyền tin nhắn nằm trong mỗi điểm cuối (endpoint) hay chính là các services. </a:t>
            </a:r>
            <a:endParaRPr lang="en-US" sz="1200" b="0" i="0" kern="1200" dirty="0" smtClean="0">
              <a:solidFill>
                <a:schemeClr val="tx1"/>
              </a:solidFill>
              <a:latin typeface="+mn-lt"/>
              <a:ea typeface="+mn-ea"/>
              <a:cs typeface="+mn-cs"/>
            </a:endParaRPr>
          </a:p>
          <a:p>
            <a:pPr algn="just">
              <a:buFontTx/>
              <a:buNone/>
            </a:pPr>
            <a:r>
              <a:rPr lang="vi-VN" sz="1200" b="0" i="0" kern="1200" dirty="0" smtClean="0">
                <a:solidFill>
                  <a:schemeClr val="tx1"/>
                </a:solidFill>
                <a:latin typeface="+mn-lt"/>
                <a:ea typeface="+mn-ea"/>
                <a:cs typeface="+mn-cs"/>
              </a:rPr>
              <a:t>Và services nói chuyện trực tiếp với nhau. Mỗi service mở ra một REST APIs và bất kì service hay khách hàng bên ngoài nào cũng có thể gọi service qua REST API của nó.</a:t>
            </a:r>
            <a:endParaRPr lang="en-US" sz="1200" b="0" i="0" kern="1200" dirty="0" smtClean="0">
              <a:solidFill>
                <a:schemeClr val="tx1"/>
              </a:solidFill>
              <a:latin typeface="+mn-lt"/>
              <a:ea typeface="+mn-ea"/>
              <a:cs typeface="+mn-cs"/>
            </a:endParaRPr>
          </a:p>
          <a:p>
            <a:pPr algn="just"/>
            <a:endParaRPr lang="en-US" sz="1200" b="0" i="0" kern="1200" dirty="0" smtClean="0">
              <a:solidFill>
                <a:schemeClr val="tx1"/>
              </a:solidFill>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ổn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microservices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services </a:t>
            </a:r>
            <a:r>
              <a:rPr lang="en-US" sz="1200" kern="1200" dirty="0" err="1" smtClean="0">
                <a:solidFill>
                  <a:schemeClr val="tx1"/>
                </a:solidFill>
                <a:latin typeface="+mn-lt"/>
                <a:ea typeface="+mn-ea"/>
                <a:cs typeface="+mn-cs"/>
              </a:rPr>
              <a:t>tăng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trở</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tạp</a:t>
            </a:r>
            <a:r>
              <a:rPr lang="en-US" sz="1200" kern="1200" dirty="0" smtClean="0">
                <a:solidFill>
                  <a:schemeClr val="tx1"/>
                </a:solidFill>
                <a:latin typeface="+mn-lt"/>
                <a:ea typeface="+mn-ea"/>
                <a:cs typeface="+mn-cs"/>
              </a:rPr>
              <a:t>. </a:t>
            </a:r>
          </a:p>
          <a:p>
            <a:pPr algn="just"/>
            <a:endParaRPr lang="en-US" sz="1200" b="0" i="0" kern="1200" dirty="0" smtClean="0">
              <a:solidFill>
                <a:schemeClr val="tx1"/>
              </a:solidFill>
              <a:latin typeface="+mn-lt"/>
              <a:ea typeface="+mn-ea"/>
              <a:cs typeface="+mn-cs"/>
            </a:endParaRPr>
          </a:p>
          <a:p>
            <a:pPr algn="just"/>
            <a:r>
              <a:rPr lang="en-US" sz="1200" b="0" i="0" kern="1200" dirty="0" smtClean="0">
                <a:solidFill>
                  <a:schemeClr val="tx1"/>
                </a:solidFill>
                <a:latin typeface="+mn-lt"/>
                <a:ea typeface="+mn-ea"/>
                <a:cs typeface="+mn-cs"/>
              </a:rPr>
              <a:t>*)</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Nhược</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điểm</a:t>
            </a:r>
            <a:r>
              <a:rPr lang="en-US" sz="1200" b="0" i="0" kern="1200" baseline="0" dirty="0" smtClean="0">
                <a:solidFill>
                  <a:schemeClr val="tx1"/>
                </a:solidFill>
                <a:latin typeface="+mn-lt"/>
                <a:ea typeface="+mn-ea"/>
                <a:cs typeface="+mn-cs"/>
              </a:rPr>
              <a:t>:</a:t>
            </a:r>
          </a:p>
          <a:p>
            <a:pPr lvl="0" algn="just"/>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dùng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sát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phải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xây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microservices</a:t>
            </a:r>
            <a:r>
              <a:rPr lang="en-US" dirty="0" smtClean="0">
                <a:latin typeface="Times New Roman" pitchFamily="18" charset="0"/>
                <a:cs typeface="Times New Roman" pitchFamily="18" charset="0"/>
              </a:rPr>
              <a:t>.</a:t>
            </a:r>
          </a:p>
          <a:p>
            <a:pPr lvl="0" algn="just"/>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Lặp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mỗi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microservices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trở</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tạp</a:t>
            </a:r>
            <a:r>
              <a:rPr lang="en-US" dirty="0" smtClean="0">
                <a:latin typeface="Times New Roman" pitchFamily="18" charset="0"/>
                <a:cs typeface="Times New Roman" pitchFamily="18" charset="0"/>
              </a:rPr>
              <a:t>.</a:t>
            </a:r>
          </a:p>
          <a:p>
            <a:pPr lvl="0" algn="just"/>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soát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giữa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services</a:t>
            </a:r>
          </a:p>
          <a:p>
            <a:pPr algn="just"/>
            <a:endParaRPr lang="en-US" sz="1200" b="0" i="0" kern="1200" dirty="0" smtClean="0">
              <a:solidFill>
                <a:schemeClr val="tx1"/>
              </a:solidFill>
              <a:latin typeface="+mn-lt"/>
              <a:ea typeface="+mn-ea"/>
              <a:cs typeface="+mn-cs"/>
            </a:endParaRPr>
          </a:p>
          <a:p>
            <a:pPr algn="just"/>
            <a:endParaRPr lang="en-US" dirty="0"/>
          </a:p>
        </p:txBody>
      </p:sp>
      <p:sp>
        <p:nvSpPr>
          <p:cNvPr id="4" name="Slide Number Placeholder 3"/>
          <p:cNvSpPr>
            <a:spLocks noGrp="1"/>
          </p:cNvSpPr>
          <p:nvPr>
            <p:ph type="sldNum" sz="quarter" idx="10"/>
          </p:nvPr>
        </p:nvSpPr>
        <p:spPr/>
        <p:txBody>
          <a:bodyPr/>
          <a:lstStyle/>
          <a:p>
            <a:fld id="{1D7DB75D-C15C-4F1C-ADFF-8D55184F091D}"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lgn="just"/>
            <a:r>
              <a:rPr lang="en-US" sz="1800" dirty="0" smtClean="0">
                <a:latin typeface="Times New Roman" pitchFamily="18" charset="0"/>
                <a:cs typeface="Times New Roman" pitchFamily="18" charset="0"/>
              </a:rPr>
              <a:t>- API Gateway </a:t>
            </a:r>
            <a:r>
              <a:rPr lang="en-US" sz="1800" dirty="0" err="1" smtClean="0">
                <a:latin typeface="Times New Roman" pitchFamily="18" charset="0"/>
                <a:cs typeface="Times New Roman" pitchFamily="18" charset="0"/>
              </a:rPr>
              <a:t>sử</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dụng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một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cổng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truyền</a:t>
            </a:r>
            <a:r>
              <a:rPr lang="en-US" sz="1800" dirty="0" smtClean="0">
                <a:latin typeface="Times New Roman" pitchFamily="18" charset="0"/>
                <a:cs typeface="Times New Roman" pitchFamily="18" charset="0"/>
              </a:rPr>
              <a:t> tin </a:t>
            </a:r>
            <a:r>
              <a:rPr lang="en-US" sz="1800" dirty="0" err="1" smtClean="0">
                <a:latin typeface="Times New Roman" pitchFamily="18" charset="0"/>
                <a:cs typeface="Times New Roman" pitchFamily="18" charset="0"/>
              </a:rPr>
              <a:t>gọn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nhẹ</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như</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một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điểm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vào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chính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cho</a:t>
            </a:r>
            <a:r>
              <a:rPr lang="en-US" sz="1800" baseline="0" dirty="0" smtClean="0">
                <a:latin typeface="Times New Roman" pitchFamily="18" charset="0"/>
                <a:cs typeface="Times New Roman" pitchFamily="18" charset="0"/>
              </a:rPr>
              <a:t> client</a:t>
            </a:r>
            <a:r>
              <a:rPr lang="en-US" sz="1800" dirty="0" smtClean="0">
                <a:latin typeface="Times New Roman" pitchFamily="18" charset="0"/>
                <a:cs typeface="Times New Roman" pitchFamily="18" charset="0"/>
              </a:rPr>
              <a:t>. </a:t>
            </a:r>
          </a:p>
          <a:p>
            <a:pPr lvl="0" algn="just"/>
            <a:r>
              <a:rPr lang="en-US" sz="1800" dirty="0" smtClean="0">
                <a:latin typeface="Times New Roman" pitchFamily="18" charset="0"/>
                <a:cs typeface="Times New Roman" pitchFamily="18" charset="0"/>
              </a:rPr>
              <a:t>- API Gateway </a:t>
            </a:r>
            <a:r>
              <a:rPr lang="en-US" sz="1800" dirty="0" err="1" smtClean="0">
                <a:latin typeface="Times New Roman" pitchFamily="18" charset="0"/>
                <a:cs typeface="Times New Roman" pitchFamily="18" charset="0"/>
              </a:rPr>
              <a:t>cho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phép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sử</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dụng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một</a:t>
            </a:r>
            <a:r>
              <a:rPr lang="en-US" sz="1800" dirty="0" smtClean="0">
                <a:latin typeface="Times New Roman" pitchFamily="18" charset="0"/>
                <a:cs typeface="Times New Roman" pitchFamily="18" charset="0"/>
              </a:rPr>
              <a:t> API </a:t>
            </a:r>
            <a:r>
              <a:rPr lang="en-US" sz="1800" dirty="0" err="1" smtClean="0">
                <a:latin typeface="Times New Roman" pitchFamily="18" charset="0"/>
                <a:cs typeface="Times New Roman" pitchFamily="18" charset="0"/>
              </a:rPr>
              <a:t>được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quản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lý</a:t>
            </a:r>
            <a:r>
              <a:rPr lang="en-US" sz="1800" dirty="0" smtClean="0">
                <a:latin typeface="Times New Roman" pitchFamily="18" charset="0"/>
                <a:cs typeface="Times New Roman" pitchFamily="18" charset="0"/>
              </a:rPr>
              <a:t> qua REST/HTTP. </a:t>
            </a:r>
          </a:p>
          <a:p>
            <a:pPr lvl="0" algn="just"/>
            <a:endParaRPr lang="en-US" sz="1800" kern="1200" dirty="0" smtClean="0">
              <a:solidFill>
                <a:schemeClr val="tx1"/>
              </a:solidFill>
              <a:latin typeface="Times New Roman" pitchFamily="18" charset="0"/>
              <a:ea typeface="+mn-ea"/>
              <a:cs typeface="Times New Roman" pitchFamily="18" charset="0"/>
            </a:endParaRPr>
          </a:p>
          <a:p>
            <a:pPr lvl="0" algn="just"/>
            <a:r>
              <a:rPr lang="en-US" sz="1800" kern="1200" dirty="0" smtClean="0">
                <a:solidFill>
                  <a:schemeClr val="tx1"/>
                </a:solidFill>
                <a:latin typeface="Times New Roman" pitchFamily="18" charset="0"/>
                <a:ea typeface="+mn-ea"/>
                <a:cs typeface="Times New Roman" pitchFamily="18" charset="0"/>
              </a:rPr>
              <a:t>*)</a:t>
            </a:r>
            <a:r>
              <a:rPr lang="en-US" sz="1800" kern="1200" baseline="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Ưu</a:t>
            </a:r>
            <a:r>
              <a:rPr lang="en-US" sz="1800" kern="1200" baseline="0" dirty="0" smtClean="0">
                <a:solidFill>
                  <a:schemeClr val="tx1"/>
                </a:solidFill>
                <a:latin typeface="Times New Roman" pitchFamily="18" charset="0"/>
                <a:ea typeface="+mn-ea"/>
                <a:cs typeface="Times New Roman" pitchFamily="18" charset="0"/>
              </a:rPr>
              <a:t> </a:t>
            </a:r>
            <a:r>
              <a:rPr lang="en-US" sz="1800" kern="1200" baseline="0" dirty="0" err="1" smtClean="0">
                <a:solidFill>
                  <a:schemeClr val="tx1"/>
                </a:solidFill>
                <a:latin typeface="Times New Roman" pitchFamily="18" charset="0"/>
                <a:ea typeface="+mn-ea"/>
                <a:cs typeface="Times New Roman" pitchFamily="18" charset="0"/>
              </a:rPr>
              <a:t>điểm</a:t>
            </a:r>
            <a:endParaRPr lang="en-US" sz="1800" kern="1200" dirty="0" smtClean="0">
              <a:solidFill>
                <a:schemeClr val="tx1"/>
              </a:solidFill>
              <a:latin typeface="Times New Roman" pitchFamily="18" charset="0"/>
              <a:ea typeface="+mn-ea"/>
              <a:cs typeface="Times New Roman" pitchFamily="18" charset="0"/>
            </a:endParaRPr>
          </a:p>
          <a:p>
            <a:pPr lvl="0" algn="just"/>
            <a:r>
              <a:rPr lang="en-US" sz="1800" kern="1200" dirty="0" smtClean="0">
                <a:solidFill>
                  <a:schemeClr val="tx1"/>
                </a:solidFill>
                <a:latin typeface="Times New Roman" pitchFamily="18" charset="0"/>
                <a:ea typeface="+mn-ea"/>
                <a:cs typeface="Times New Roman" pitchFamily="18" charset="0"/>
              </a:rPr>
              <a:t>-</a:t>
            </a:r>
            <a:r>
              <a:rPr lang="en-US" sz="1800" kern="1200" baseline="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Cung</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cấp</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một</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lớp</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trừu</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tượng</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hóa</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các</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microservices</a:t>
            </a:r>
            <a:r>
              <a:rPr lang="en-US" sz="1800" kern="1200" dirty="0" smtClean="0">
                <a:solidFill>
                  <a:schemeClr val="tx1"/>
                </a:solidFill>
                <a:latin typeface="Times New Roman" pitchFamily="18" charset="0"/>
                <a:ea typeface="+mn-ea"/>
                <a:cs typeface="Times New Roman" pitchFamily="18" charset="0"/>
              </a:rPr>
              <a:t>. </a:t>
            </a:r>
          </a:p>
          <a:p>
            <a:pPr lvl="0" algn="just"/>
            <a:r>
              <a:rPr lang="en-US" sz="1800" kern="1200" dirty="0" smtClean="0">
                <a:solidFill>
                  <a:schemeClr val="tx1"/>
                </a:solidFill>
                <a:latin typeface="Times New Roman" pitchFamily="18" charset="0"/>
                <a:ea typeface="+mn-ea"/>
                <a:cs typeface="Times New Roman" pitchFamily="18" charset="0"/>
              </a:rPr>
              <a:t>-</a:t>
            </a:r>
            <a:r>
              <a:rPr lang="en-US" sz="1800" kern="1200" baseline="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Định</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tuyến</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và</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chuyển</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đổi</a:t>
            </a:r>
            <a:r>
              <a:rPr lang="en-US" sz="1800" kern="1200" dirty="0" smtClean="0">
                <a:solidFill>
                  <a:schemeClr val="tx1"/>
                </a:solidFill>
                <a:latin typeface="Times New Roman" pitchFamily="18" charset="0"/>
                <a:ea typeface="+mn-ea"/>
                <a:cs typeface="Times New Roman" pitchFamily="18" charset="0"/>
              </a:rPr>
              <a:t> tin </a:t>
            </a:r>
            <a:r>
              <a:rPr lang="en-US" sz="1800" kern="1200" dirty="0" err="1" smtClean="0">
                <a:solidFill>
                  <a:schemeClr val="tx1"/>
                </a:solidFill>
                <a:latin typeface="Times New Roman" pitchFamily="18" charset="0"/>
                <a:ea typeface="+mn-ea"/>
                <a:cs typeface="Times New Roman" pitchFamily="18" charset="0"/>
              </a:rPr>
              <a:t>nhắn</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gọn</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nhẹ</a:t>
            </a:r>
            <a:r>
              <a:rPr lang="en-US" sz="1800" kern="1200" dirty="0" smtClean="0">
                <a:solidFill>
                  <a:schemeClr val="tx1"/>
                </a:solidFill>
                <a:latin typeface="Times New Roman" pitchFamily="18" charset="0"/>
                <a:ea typeface="+mn-ea"/>
                <a:cs typeface="Times New Roman" pitchFamily="18" charset="0"/>
              </a:rPr>
              <a:t> ở </a:t>
            </a:r>
            <a:r>
              <a:rPr lang="en-US" sz="1800" kern="1200" dirty="0" err="1" smtClean="0">
                <a:solidFill>
                  <a:schemeClr val="tx1"/>
                </a:solidFill>
                <a:latin typeface="Times New Roman" pitchFamily="18" charset="0"/>
                <a:ea typeface="+mn-ea"/>
                <a:cs typeface="Times New Roman" pitchFamily="18" charset="0"/>
              </a:rPr>
              <a:t>cấp</a:t>
            </a:r>
            <a:r>
              <a:rPr lang="en-US" sz="1800" kern="1200" dirty="0" smtClean="0">
                <a:solidFill>
                  <a:schemeClr val="tx1"/>
                </a:solidFill>
                <a:latin typeface="Times New Roman" pitchFamily="18" charset="0"/>
                <a:ea typeface="+mn-ea"/>
                <a:cs typeface="Times New Roman" pitchFamily="18" charset="0"/>
              </a:rPr>
              <a:t> gateway.</a:t>
            </a:r>
          </a:p>
          <a:p>
            <a:pPr lvl="0" algn="just"/>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Một</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điểm</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tập</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trung</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cho</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các</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chức</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năng</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chung</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không</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mang</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tính</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nghiệp</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vụ</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kinh</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doanh</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như</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bảo</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mật</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giám</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sát</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và</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điều</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tiết</a:t>
            </a:r>
            <a:r>
              <a:rPr lang="en-US" sz="1800" kern="1200" dirty="0" smtClean="0">
                <a:solidFill>
                  <a:schemeClr val="tx1"/>
                </a:solidFill>
                <a:latin typeface="Times New Roman" pitchFamily="18" charset="0"/>
                <a:ea typeface="+mn-ea"/>
                <a:cs typeface="Times New Roman" pitchFamily="18" charset="0"/>
              </a:rPr>
              <a:t>.</a:t>
            </a:r>
          </a:p>
        </p:txBody>
      </p:sp>
      <p:sp>
        <p:nvSpPr>
          <p:cNvPr id="4" name="Slide Number Placeholder 3"/>
          <p:cNvSpPr>
            <a:spLocks noGrp="1"/>
          </p:cNvSpPr>
          <p:nvPr>
            <p:ph type="sldNum" sz="quarter" idx="10"/>
          </p:nvPr>
        </p:nvSpPr>
        <p:spPr/>
        <p:txBody>
          <a:bodyPr/>
          <a:lstStyle/>
          <a:p>
            <a:fld id="{1D7DB75D-C15C-4F1C-ADFF-8D55184F091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800600"/>
            <a:ext cx="8077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533400" y="1295399"/>
            <a:ext cx="8077200" cy="3432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533400" y="5367338"/>
            <a:ext cx="8077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itle 2"/>
          <p:cNvSpPr txBox="1">
            <a:spLocks/>
          </p:cNvSpPr>
          <p:nvPr userDrawn="1"/>
        </p:nvSpPr>
        <p:spPr>
          <a:xfrm>
            <a:off x="457200" y="304800"/>
            <a:ext cx="7315200" cy="457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API-Gateway</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p:cNvSpPr/>
          <p:nvPr userDrawn="1"/>
        </p:nvSpPr>
        <p:spPr>
          <a:xfrm>
            <a:off x="533400" y="762000"/>
            <a:ext cx="8001000" cy="27432"/>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g_footer.jpg"/>
          <p:cNvPicPr>
            <a:picLocks noChangeAspect="1"/>
          </p:cNvPicPr>
          <p:nvPr userDrawn="1"/>
        </p:nvPicPr>
        <p:blipFill>
          <a:blip r:embed="rId2"/>
          <a:stretch>
            <a:fillRect/>
          </a:stretch>
        </p:blipFill>
        <p:spPr>
          <a:xfrm>
            <a:off x="0" y="6446520"/>
            <a:ext cx="9144000"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0"/>
            <a:ext cx="8077200" cy="981432"/>
          </a:xfrm>
          <a:prstGeom prst="rect">
            <a:avLst/>
          </a:prstGeom>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533400" y="2468563"/>
            <a:ext cx="8077200" cy="3886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itle 2"/>
          <p:cNvSpPr txBox="1">
            <a:spLocks/>
          </p:cNvSpPr>
          <p:nvPr userDrawn="1"/>
        </p:nvSpPr>
        <p:spPr>
          <a:xfrm>
            <a:off x="457200" y="304800"/>
            <a:ext cx="8458200" cy="457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CÔNG TY, HÃNG CÔNG NGHỆ SỬ DỤNG MICROSERVICE</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4"/>
          <p:cNvSpPr/>
          <p:nvPr userDrawn="1"/>
        </p:nvSpPr>
        <p:spPr>
          <a:xfrm>
            <a:off x="533400" y="762000"/>
            <a:ext cx="8001000" cy="27432"/>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g_footer.jpg"/>
          <p:cNvPicPr>
            <a:picLocks noChangeAspect="1"/>
          </p:cNvPicPr>
          <p:nvPr userDrawn="1"/>
        </p:nvPicPr>
        <p:blipFill>
          <a:blip r:embed="rId2"/>
          <a:stretch>
            <a:fillRect/>
          </a:stretch>
        </p:blipFill>
        <p:spPr>
          <a:xfrm>
            <a:off x="0" y="6446520"/>
            <a:ext cx="9144000"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1981200" cy="5059363"/>
          </a:xfrm>
          <a:prstGeom prst="rect">
            <a:avLst/>
          </a:prstGeo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533400" y="1066800"/>
            <a:ext cx="5943600" cy="505936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2"/>
          <p:cNvSpPr txBox="1">
            <a:spLocks/>
          </p:cNvSpPr>
          <p:nvPr userDrawn="1"/>
        </p:nvSpPr>
        <p:spPr>
          <a:xfrm>
            <a:off x="457200" y="304800"/>
            <a:ext cx="7315200" cy="457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Tiêu</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đề</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chính</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4"/>
          <p:cNvSpPr/>
          <p:nvPr userDrawn="1"/>
        </p:nvSpPr>
        <p:spPr>
          <a:xfrm>
            <a:off x="533400" y="762000"/>
            <a:ext cx="8001000" cy="27432"/>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g_footer.jpg"/>
          <p:cNvPicPr>
            <a:picLocks noChangeAspect="1"/>
          </p:cNvPicPr>
          <p:nvPr userDrawn="1"/>
        </p:nvPicPr>
        <p:blipFill>
          <a:blip r:embed="rId2"/>
          <a:stretch>
            <a:fillRect/>
          </a:stretch>
        </p:blipFill>
        <p:spPr>
          <a:xfrm>
            <a:off x="0" y="6446520"/>
            <a:ext cx="9144000"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2" name="Title 2"/>
          <p:cNvSpPr txBox="1">
            <a:spLocks/>
          </p:cNvSpPr>
          <p:nvPr userDrawn="1"/>
        </p:nvSpPr>
        <p:spPr>
          <a:xfrm>
            <a:off x="457200" y="304800"/>
            <a:ext cx="7315200" cy="457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Tiêu</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đề</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chính</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Rectangle 2"/>
          <p:cNvSpPr/>
          <p:nvPr userDrawn="1"/>
        </p:nvSpPr>
        <p:spPr>
          <a:xfrm>
            <a:off x="533400" y="762000"/>
            <a:ext cx="8001000" cy="27432"/>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g_footer.jpg"/>
          <p:cNvPicPr>
            <a:picLocks noChangeAspect="1"/>
          </p:cNvPicPr>
          <p:nvPr userDrawn="1"/>
        </p:nvPicPr>
        <p:blipFill>
          <a:blip r:embed="rId2"/>
          <a:stretch>
            <a:fillRect/>
          </a:stretch>
        </p:blipFill>
        <p:spPr>
          <a:xfrm>
            <a:off x="0" y="6446520"/>
            <a:ext cx="9144000"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3" name="Title 2"/>
          <p:cNvSpPr txBox="1">
            <a:spLocks/>
          </p:cNvSpPr>
          <p:nvPr userDrawn="1"/>
        </p:nvSpPr>
        <p:spPr>
          <a:xfrm>
            <a:off x="457200" y="304800"/>
            <a:ext cx="7315200" cy="457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Aileron Bold" pitchFamily="50" charset="0"/>
                <a:ea typeface="+mj-ea"/>
                <a:cs typeface="+mj-cs"/>
              </a:rPr>
              <a:t>CONTENTS</a:t>
            </a:r>
            <a:endParaRPr kumimoji="0" lang="en-US" sz="2800" b="0" i="0" u="none" strike="noStrike" kern="1200" cap="none" spc="0" normalizeH="0" baseline="0" noProof="0" dirty="0">
              <a:ln>
                <a:noFill/>
              </a:ln>
              <a:solidFill>
                <a:schemeClr val="tx1"/>
              </a:solidFill>
              <a:effectLst/>
              <a:uLnTx/>
              <a:uFillTx/>
              <a:latin typeface="Aileron Bold" pitchFamily="50" charset="0"/>
              <a:ea typeface="+mj-ea"/>
              <a:cs typeface="+mj-cs"/>
            </a:endParaRPr>
          </a:p>
        </p:txBody>
      </p:sp>
      <p:sp>
        <p:nvSpPr>
          <p:cNvPr id="4" name="Rectangle 3"/>
          <p:cNvSpPr/>
          <p:nvPr userDrawn="1"/>
        </p:nvSpPr>
        <p:spPr>
          <a:xfrm>
            <a:off x="0" y="381000"/>
            <a:ext cx="457200" cy="304800"/>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g_footer.jpg"/>
          <p:cNvPicPr>
            <a:picLocks noChangeAspect="1"/>
          </p:cNvPicPr>
          <p:nvPr userDrawn="1"/>
        </p:nvPicPr>
        <p:blipFill>
          <a:blip r:embed="rId2"/>
          <a:stretch>
            <a:fillRect/>
          </a:stretch>
        </p:blipFill>
        <p:spPr>
          <a:xfrm>
            <a:off x="0" y="6446520"/>
            <a:ext cx="9144000" cy="411480"/>
          </a:xfrm>
          <a:prstGeom prst="rect">
            <a:avLst/>
          </a:prstGeom>
        </p:spPr>
      </p:pic>
      <p:sp>
        <p:nvSpPr>
          <p:cNvPr id="6" name="Title 1"/>
          <p:cNvSpPr txBox="1">
            <a:spLocks/>
          </p:cNvSpPr>
          <p:nvPr userDrawn="1"/>
        </p:nvSpPr>
        <p:spPr>
          <a:xfrm>
            <a:off x="519111" y="1295400"/>
            <a:ext cx="990600" cy="381000"/>
          </a:xfrm>
          <a:prstGeom prst="rect">
            <a:avLst/>
          </a:prstGeom>
        </p:spPr>
        <p:txBody>
          <a:bodyPr/>
          <a:lstStyle>
            <a:lvl1pPr algn="l">
              <a:defRPr sz="1600" baseline="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Aileron Bold" pitchFamily="50" charset="0"/>
                <a:ea typeface="Open Sans" pitchFamily="34" charset="0"/>
                <a:cs typeface="Open Sans" pitchFamily="34" charset="0"/>
              </a:rPr>
              <a:t>3</a:t>
            </a:r>
            <a:endParaRPr kumimoji="0" lang="en-US" sz="3600" b="0" i="0" u="none" strike="noStrike" kern="1200" cap="none" spc="0" normalizeH="0" baseline="0" noProof="0" dirty="0">
              <a:ln>
                <a:noFill/>
              </a:ln>
              <a:solidFill>
                <a:schemeClr val="tx1"/>
              </a:solidFill>
              <a:effectLst/>
              <a:uLnTx/>
              <a:uFillTx/>
              <a:latin typeface="Aileron Bold" pitchFamily="50" charset="0"/>
              <a:ea typeface="Open Sans" pitchFamily="34" charset="0"/>
              <a:cs typeface="Open Sans" pitchFamily="34" charset="0"/>
            </a:endParaRPr>
          </a:p>
        </p:txBody>
      </p:sp>
      <p:sp>
        <p:nvSpPr>
          <p:cNvPr id="7" name="Title 1"/>
          <p:cNvSpPr txBox="1">
            <a:spLocks/>
          </p:cNvSpPr>
          <p:nvPr userDrawn="1"/>
        </p:nvSpPr>
        <p:spPr>
          <a:xfrm>
            <a:off x="1371600" y="1614489"/>
            <a:ext cx="3429000" cy="381000"/>
          </a:xfrm>
          <a:prstGeom prst="rect">
            <a:avLst/>
          </a:prstGeom>
        </p:spPr>
        <p:txBody>
          <a:bodyPr/>
          <a:lstStyle>
            <a:lvl1pPr algn="l">
              <a:defRPr sz="1600" baseline="0">
                <a:latin typeface="+mj-lt"/>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400" b="0" i="0" u="none" strike="noStrike" kern="1200" cap="none" spc="0" normalizeH="0" baseline="0" noProof="0" dirty="0" err="1" smtClean="0">
                <a:ln>
                  <a:noFill/>
                </a:ln>
                <a:solidFill>
                  <a:schemeClr val="tx1"/>
                </a:solidFill>
                <a:effectLst/>
                <a:uLnTx/>
                <a:uFillTx/>
                <a:latin typeface="+mj-lt"/>
                <a:ea typeface="+mj-ea"/>
                <a:cs typeface="+mj-cs"/>
              </a:rPr>
              <a:t>Định</a:t>
            </a:r>
            <a:r>
              <a:rPr kumimoji="0" lang="en-US" sz="1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1400" b="0" i="0" u="none" strike="noStrike" kern="1200" cap="none" spc="0" normalizeH="0" baseline="0" noProof="0" dirty="0" err="1" smtClean="0">
                <a:ln>
                  <a:noFill/>
                </a:ln>
                <a:solidFill>
                  <a:schemeClr val="tx1"/>
                </a:solidFill>
                <a:effectLst/>
                <a:uLnTx/>
                <a:uFillTx/>
                <a:latin typeface="+mj-lt"/>
                <a:ea typeface="+mj-ea"/>
                <a:cs typeface="+mj-cs"/>
              </a:rPr>
              <a:t>nghĩa</a:t>
            </a:r>
            <a:r>
              <a:rPr kumimoji="0" lang="en-US" sz="1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1400" b="0" i="0" u="none" strike="noStrike" kern="1200" cap="none" spc="0" normalizeH="0" baseline="0" noProof="0" dirty="0" err="1" smtClean="0">
                <a:ln>
                  <a:noFill/>
                </a:ln>
                <a:solidFill>
                  <a:schemeClr val="tx1"/>
                </a:solidFill>
                <a:effectLst/>
                <a:uLnTx/>
                <a:uFillTx/>
                <a:latin typeface="+mj-lt"/>
                <a:ea typeface="+mj-ea"/>
                <a:cs typeface="+mj-cs"/>
              </a:rPr>
              <a:t>microservices</a:t>
            </a:r>
            <a:r>
              <a:rPr kumimoji="0" lang="en-US" sz="1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1400" b="0" i="0" u="none" strike="noStrike" kern="1200" cap="none" spc="0" normalizeH="0" baseline="0" noProof="0" dirty="0" err="1" smtClean="0">
                <a:ln>
                  <a:noFill/>
                </a:ln>
                <a:solidFill>
                  <a:schemeClr val="tx1"/>
                </a:solidFill>
                <a:effectLst/>
                <a:uLnTx/>
                <a:uFillTx/>
                <a:latin typeface="+mj-lt"/>
                <a:ea typeface="+mj-ea"/>
                <a:cs typeface="+mj-cs"/>
              </a:rPr>
              <a:t>là</a:t>
            </a:r>
            <a:r>
              <a:rPr kumimoji="0" lang="en-US" sz="1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1400" b="0" i="0" u="none" strike="noStrike" kern="1200" cap="none" spc="0" normalizeH="0" baseline="0" noProof="0" dirty="0" err="1" smtClean="0">
                <a:ln>
                  <a:noFill/>
                </a:ln>
                <a:solidFill>
                  <a:schemeClr val="tx1"/>
                </a:solidFill>
                <a:effectLst/>
                <a:uLnTx/>
                <a:uFillTx/>
                <a:latin typeface="+mj-lt"/>
                <a:ea typeface="+mj-ea"/>
                <a:cs typeface="+mj-cs"/>
              </a:rPr>
              <a:t>gì</a:t>
            </a:r>
            <a:endParaRPr kumimoji="0" lang="en-US" sz="1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Rectangle 8"/>
          <p:cNvSpPr/>
          <p:nvPr userDrawn="1"/>
        </p:nvSpPr>
        <p:spPr>
          <a:xfrm>
            <a:off x="1281111" y="1404941"/>
            <a:ext cx="27432" cy="457200"/>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txBox="1">
            <a:spLocks/>
          </p:cNvSpPr>
          <p:nvPr userDrawn="1"/>
        </p:nvSpPr>
        <p:spPr>
          <a:xfrm>
            <a:off x="1344611" y="2171700"/>
            <a:ext cx="3429000" cy="381000"/>
          </a:xfrm>
          <a:prstGeom prst="rect">
            <a:avLst/>
          </a:prstGeom>
        </p:spPr>
        <p:txBody>
          <a:bodyPr/>
          <a:lstStyle>
            <a:lvl1pPr algn="l">
              <a:defRPr sz="1600" b="1" baseline="0">
                <a:latin typeface="+mj-lt"/>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err="1" smtClean="0">
                <a:ln>
                  <a:noFill/>
                </a:ln>
                <a:solidFill>
                  <a:schemeClr val="tx1"/>
                </a:solidFill>
                <a:effectLst/>
                <a:uLnTx/>
                <a:uFillTx/>
                <a:latin typeface="+mj-lt"/>
                <a:ea typeface="+mj-ea"/>
                <a:cs typeface="+mj-cs"/>
              </a:rPr>
              <a:t>KiẾN</a:t>
            </a:r>
            <a:r>
              <a:rPr kumimoji="0" lang="en-US" sz="1600" b="1" i="0" u="none" strike="noStrike" kern="1200" cap="none" spc="0" normalizeH="0" baseline="0" noProof="0" dirty="0" smtClean="0">
                <a:ln>
                  <a:noFill/>
                </a:ln>
                <a:solidFill>
                  <a:schemeClr val="tx1"/>
                </a:solidFill>
                <a:effectLst/>
                <a:uLnTx/>
                <a:uFillTx/>
                <a:latin typeface="+mj-lt"/>
                <a:ea typeface="+mj-ea"/>
                <a:cs typeface="+mj-cs"/>
              </a:rPr>
              <a:t> TRÚC MICROSERVICES</a:t>
            </a:r>
            <a:br>
              <a:rPr kumimoji="0" lang="en-US" sz="1600" b="1" i="0" u="none" strike="noStrike" kern="1200" cap="none" spc="0" normalizeH="0" baseline="0" noProof="0" dirty="0" smtClean="0">
                <a:ln>
                  <a:noFill/>
                </a:ln>
                <a:solidFill>
                  <a:schemeClr val="tx1"/>
                </a:solidFill>
                <a:effectLst/>
                <a:uLnTx/>
                <a:uFillTx/>
                <a:latin typeface="+mj-lt"/>
                <a:ea typeface="+mj-ea"/>
                <a:cs typeface="+mj-cs"/>
              </a:rPr>
            </a:br>
            <a:endParaRPr kumimoji="0" 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11" name="Title 1"/>
          <p:cNvSpPr txBox="1">
            <a:spLocks/>
          </p:cNvSpPr>
          <p:nvPr userDrawn="1"/>
        </p:nvSpPr>
        <p:spPr>
          <a:xfrm>
            <a:off x="504822" y="2119311"/>
            <a:ext cx="990600" cy="381000"/>
          </a:xfrm>
          <a:prstGeom prst="rect">
            <a:avLst/>
          </a:prstGeom>
        </p:spPr>
        <p:txBody>
          <a:bodyPr/>
          <a:lstStyle>
            <a:lvl1pPr algn="l">
              <a:defRPr sz="1600" baseline="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Aileron Bold" pitchFamily="50" charset="0"/>
                <a:ea typeface="Open Sans" pitchFamily="34" charset="0"/>
                <a:cs typeface="Open Sans" pitchFamily="34" charset="0"/>
              </a:rPr>
              <a:t>4</a:t>
            </a:r>
            <a:endParaRPr kumimoji="0" lang="en-US" sz="3600" b="0" i="0" u="none" strike="noStrike" kern="1200" cap="none" spc="0" normalizeH="0" baseline="0" noProof="0" dirty="0">
              <a:ln>
                <a:noFill/>
              </a:ln>
              <a:solidFill>
                <a:schemeClr val="tx1"/>
              </a:solidFill>
              <a:effectLst/>
              <a:uLnTx/>
              <a:uFillTx/>
              <a:latin typeface="Aileron Bold" pitchFamily="50" charset="0"/>
              <a:ea typeface="Open Sans" pitchFamily="34" charset="0"/>
              <a:cs typeface="Open Sans" pitchFamily="34" charset="0"/>
            </a:endParaRPr>
          </a:p>
        </p:txBody>
      </p:sp>
      <p:sp>
        <p:nvSpPr>
          <p:cNvPr id="13" name="Rectangle 12"/>
          <p:cNvSpPr/>
          <p:nvPr userDrawn="1"/>
        </p:nvSpPr>
        <p:spPr>
          <a:xfrm>
            <a:off x="1266822" y="2228852"/>
            <a:ext cx="27432" cy="457200"/>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txBox="1">
            <a:spLocks/>
          </p:cNvSpPr>
          <p:nvPr userDrawn="1"/>
        </p:nvSpPr>
        <p:spPr>
          <a:xfrm>
            <a:off x="1344611" y="3009900"/>
            <a:ext cx="3429000" cy="381000"/>
          </a:xfrm>
          <a:prstGeom prst="rect">
            <a:avLst/>
          </a:prstGeom>
        </p:spPr>
        <p:txBody>
          <a:bodyPr/>
          <a:lstStyle>
            <a:lvl1pPr algn="l">
              <a:defRPr sz="1600" b="1" baseline="0">
                <a:latin typeface="+mj-lt"/>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tx1"/>
                </a:solidFill>
                <a:effectLst/>
                <a:uLnTx/>
                <a:uFillTx/>
                <a:latin typeface="+mj-lt"/>
                <a:ea typeface="+mj-ea"/>
                <a:cs typeface="+mj-cs"/>
              </a:rPr>
              <a:t>ƯU </a:t>
            </a:r>
            <a:r>
              <a:rPr kumimoji="0" lang="en-US" sz="1600" b="1" i="0" u="none" strike="noStrike" kern="1200" cap="none" spc="0" normalizeH="0" baseline="0" noProof="0" dirty="0" err="1" smtClean="0">
                <a:ln>
                  <a:noFill/>
                </a:ln>
                <a:solidFill>
                  <a:schemeClr val="tx1"/>
                </a:solidFill>
                <a:effectLst/>
                <a:uLnTx/>
                <a:uFillTx/>
                <a:latin typeface="+mj-lt"/>
                <a:ea typeface="+mj-ea"/>
                <a:cs typeface="+mj-cs"/>
              </a:rPr>
              <a:t>ĐiỂM</a:t>
            </a:r>
            <a:r>
              <a:rPr kumimoji="0" lang="en-US" sz="1600" b="1" i="0" u="none" strike="noStrike" kern="1200" cap="none" spc="0" normalizeH="0" baseline="0" noProof="0" dirty="0" smtClean="0">
                <a:ln>
                  <a:noFill/>
                </a:ln>
                <a:solidFill>
                  <a:schemeClr val="tx1"/>
                </a:solidFill>
                <a:effectLst/>
                <a:uLnTx/>
                <a:uFillTx/>
                <a:latin typeface="+mj-lt"/>
                <a:ea typeface="+mj-ea"/>
                <a:cs typeface="+mj-cs"/>
              </a:rPr>
              <a:t> MICROSERVICES</a:t>
            </a:r>
            <a:br>
              <a:rPr kumimoji="0" lang="en-US" sz="1600" b="1" i="0" u="none" strike="noStrike" kern="1200" cap="none" spc="0" normalizeH="0" baseline="0" noProof="0" dirty="0" smtClean="0">
                <a:ln>
                  <a:noFill/>
                </a:ln>
                <a:solidFill>
                  <a:schemeClr val="tx1"/>
                </a:solidFill>
                <a:effectLst/>
                <a:uLnTx/>
                <a:uFillTx/>
                <a:latin typeface="+mj-lt"/>
                <a:ea typeface="+mj-ea"/>
                <a:cs typeface="+mj-cs"/>
              </a:rPr>
            </a:br>
            <a:endParaRPr kumimoji="0" 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15" name="Title 1"/>
          <p:cNvSpPr txBox="1">
            <a:spLocks/>
          </p:cNvSpPr>
          <p:nvPr userDrawn="1"/>
        </p:nvSpPr>
        <p:spPr>
          <a:xfrm>
            <a:off x="504822" y="2957511"/>
            <a:ext cx="990600" cy="381000"/>
          </a:xfrm>
          <a:prstGeom prst="rect">
            <a:avLst/>
          </a:prstGeom>
        </p:spPr>
        <p:txBody>
          <a:bodyPr/>
          <a:lstStyle>
            <a:lvl1pPr algn="l">
              <a:defRPr sz="1600" baseline="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Aileron Bold" pitchFamily="50" charset="0"/>
                <a:ea typeface="Open Sans" pitchFamily="34" charset="0"/>
                <a:cs typeface="Open Sans" pitchFamily="34" charset="0"/>
              </a:rPr>
              <a:t>5</a:t>
            </a:r>
            <a:endParaRPr kumimoji="0" lang="en-US" sz="3600" b="0" i="0" u="none" strike="noStrike" kern="1200" cap="none" spc="0" normalizeH="0" baseline="0" noProof="0" dirty="0">
              <a:ln>
                <a:noFill/>
              </a:ln>
              <a:solidFill>
                <a:schemeClr val="tx1"/>
              </a:solidFill>
              <a:effectLst/>
              <a:uLnTx/>
              <a:uFillTx/>
              <a:latin typeface="Aileron Bold" pitchFamily="50" charset="0"/>
              <a:ea typeface="Open Sans" pitchFamily="34" charset="0"/>
              <a:cs typeface="Open Sans" pitchFamily="34" charset="0"/>
            </a:endParaRPr>
          </a:p>
        </p:txBody>
      </p:sp>
      <p:sp>
        <p:nvSpPr>
          <p:cNvPr id="17" name="Rectangle 16"/>
          <p:cNvSpPr/>
          <p:nvPr userDrawn="1"/>
        </p:nvSpPr>
        <p:spPr>
          <a:xfrm>
            <a:off x="1266822" y="3067052"/>
            <a:ext cx="27432" cy="457200"/>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p:cNvSpPr txBox="1">
            <a:spLocks/>
          </p:cNvSpPr>
          <p:nvPr userDrawn="1"/>
        </p:nvSpPr>
        <p:spPr>
          <a:xfrm>
            <a:off x="1344611" y="3862389"/>
            <a:ext cx="3429000" cy="381000"/>
          </a:xfrm>
          <a:prstGeom prst="rect">
            <a:avLst/>
          </a:prstGeom>
        </p:spPr>
        <p:txBody>
          <a:bodyPr/>
          <a:lstStyle>
            <a:lvl1pPr algn="l">
              <a:defRPr sz="1600" b="1" baseline="0">
                <a:latin typeface="+mj-lt"/>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tx1"/>
                </a:solidFill>
                <a:effectLst/>
                <a:uLnTx/>
                <a:uFillTx/>
                <a:latin typeface="+mj-lt"/>
                <a:ea typeface="+mj-ea"/>
                <a:cs typeface="+mj-cs"/>
              </a:rPr>
              <a:t>NHƯỢC </a:t>
            </a:r>
            <a:r>
              <a:rPr kumimoji="0" lang="en-US" sz="1600" b="1" i="0" u="none" strike="noStrike" kern="1200" cap="none" spc="0" normalizeH="0" baseline="0" noProof="0" dirty="0" err="1" smtClean="0">
                <a:ln>
                  <a:noFill/>
                </a:ln>
                <a:solidFill>
                  <a:schemeClr val="tx1"/>
                </a:solidFill>
                <a:effectLst/>
                <a:uLnTx/>
                <a:uFillTx/>
                <a:latin typeface="+mj-lt"/>
                <a:ea typeface="+mj-ea"/>
                <a:cs typeface="+mj-cs"/>
              </a:rPr>
              <a:t>ĐiỂM</a:t>
            </a:r>
            <a:r>
              <a:rPr kumimoji="0" lang="en-US" sz="1600" b="1" i="0" u="none" strike="noStrike" kern="1200" cap="none" spc="0" normalizeH="0" baseline="0" noProof="0" dirty="0" smtClean="0">
                <a:ln>
                  <a:noFill/>
                </a:ln>
                <a:solidFill>
                  <a:schemeClr val="tx1"/>
                </a:solidFill>
                <a:effectLst/>
                <a:uLnTx/>
                <a:uFillTx/>
                <a:latin typeface="+mj-lt"/>
                <a:ea typeface="+mj-ea"/>
                <a:cs typeface="+mj-cs"/>
              </a:rPr>
              <a:t> MICROSERVICES</a:t>
            </a:r>
            <a:br>
              <a:rPr kumimoji="0" lang="en-US" sz="1600" b="1" i="0" u="none" strike="noStrike" kern="1200" cap="none" spc="0" normalizeH="0" baseline="0" noProof="0" dirty="0" smtClean="0">
                <a:ln>
                  <a:noFill/>
                </a:ln>
                <a:solidFill>
                  <a:schemeClr val="tx1"/>
                </a:solidFill>
                <a:effectLst/>
                <a:uLnTx/>
                <a:uFillTx/>
                <a:latin typeface="+mj-lt"/>
                <a:ea typeface="+mj-ea"/>
                <a:cs typeface="+mj-cs"/>
              </a:rPr>
            </a:br>
            <a:endParaRPr kumimoji="0" 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19" name="Title 1"/>
          <p:cNvSpPr txBox="1">
            <a:spLocks/>
          </p:cNvSpPr>
          <p:nvPr userDrawn="1"/>
        </p:nvSpPr>
        <p:spPr>
          <a:xfrm>
            <a:off x="504822" y="3810000"/>
            <a:ext cx="990600" cy="381000"/>
          </a:xfrm>
          <a:prstGeom prst="rect">
            <a:avLst/>
          </a:prstGeom>
        </p:spPr>
        <p:txBody>
          <a:bodyPr/>
          <a:lstStyle>
            <a:lvl1pPr algn="l">
              <a:defRPr sz="1600" baseline="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Aileron Bold" pitchFamily="50" charset="0"/>
                <a:ea typeface="Open Sans" pitchFamily="34" charset="0"/>
                <a:cs typeface="Open Sans" pitchFamily="34" charset="0"/>
              </a:rPr>
              <a:t>6</a:t>
            </a:r>
            <a:endParaRPr kumimoji="0" lang="en-US" sz="3600" b="0" i="0" u="none" strike="noStrike" kern="1200" cap="none" spc="0" normalizeH="0" baseline="0" noProof="0" dirty="0">
              <a:ln>
                <a:noFill/>
              </a:ln>
              <a:solidFill>
                <a:schemeClr val="tx1"/>
              </a:solidFill>
              <a:effectLst/>
              <a:uLnTx/>
              <a:uFillTx/>
              <a:latin typeface="Aileron Bold" pitchFamily="50" charset="0"/>
              <a:ea typeface="Open Sans" pitchFamily="34" charset="0"/>
              <a:cs typeface="Open Sans" pitchFamily="34" charset="0"/>
            </a:endParaRPr>
          </a:p>
        </p:txBody>
      </p:sp>
      <p:sp>
        <p:nvSpPr>
          <p:cNvPr id="21" name="Rectangle 20"/>
          <p:cNvSpPr/>
          <p:nvPr userDrawn="1"/>
        </p:nvSpPr>
        <p:spPr>
          <a:xfrm>
            <a:off x="1266822" y="3919541"/>
            <a:ext cx="27432" cy="457200"/>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1"/>
          <p:cNvSpPr txBox="1">
            <a:spLocks/>
          </p:cNvSpPr>
          <p:nvPr userDrawn="1"/>
        </p:nvSpPr>
        <p:spPr>
          <a:xfrm>
            <a:off x="1344611" y="4762500"/>
            <a:ext cx="3429000" cy="381000"/>
          </a:xfrm>
          <a:prstGeom prst="rect">
            <a:avLst/>
          </a:prstGeom>
        </p:spPr>
        <p:txBody>
          <a:bodyPr/>
          <a:lstStyle>
            <a:lvl1pPr algn="l">
              <a:defRPr sz="1600" b="1" baseline="0">
                <a:latin typeface="+mj-lt"/>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tx1"/>
                </a:solidFill>
                <a:effectLst/>
                <a:uLnTx/>
                <a:uFillTx/>
                <a:latin typeface="+mj-lt"/>
                <a:ea typeface="+mj-ea"/>
                <a:cs typeface="+mj-cs"/>
              </a:rPr>
              <a:t>YÊU CẦU, CHỈ DẪN THIẾT KẾ MICROSERVICE</a:t>
            </a:r>
            <a:br>
              <a:rPr kumimoji="0" lang="en-US" sz="1600" b="1" i="0" u="none" strike="noStrike" kern="1200" cap="none" spc="0" normalizeH="0" baseline="0" noProof="0" dirty="0" smtClean="0">
                <a:ln>
                  <a:noFill/>
                </a:ln>
                <a:solidFill>
                  <a:schemeClr val="tx1"/>
                </a:solidFill>
                <a:effectLst/>
                <a:uLnTx/>
                <a:uFillTx/>
                <a:latin typeface="+mj-lt"/>
                <a:ea typeface="+mj-ea"/>
                <a:cs typeface="+mj-cs"/>
              </a:rPr>
            </a:br>
            <a:endParaRPr kumimoji="0" 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23" name="Title 1"/>
          <p:cNvSpPr txBox="1">
            <a:spLocks/>
          </p:cNvSpPr>
          <p:nvPr userDrawn="1"/>
        </p:nvSpPr>
        <p:spPr>
          <a:xfrm>
            <a:off x="504822" y="4710111"/>
            <a:ext cx="990600" cy="381000"/>
          </a:xfrm>
          <a:prstGeom prst="rect">
            <a:avLst/>
          </a:prstGeom>
        </p:spPr>
        <p:txBody>
          <a:bodyPr/>
          <a:lstStyle>
            <a:lvl1pPr algn="l">
              <a:defRPr sz="1600" baseline="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Aileron Bold" pitchFamily="50" charset="0"/>
                <a:ea typeface="Open Sans" pitchFamily="34" charset="0"/>
                <a:cs typeface="Open Sans" pitchFamily="34" charset="0"/>
              </a:rPr>
              <a:t>7</a:t>
            </a:r>
            <a:endParaRPr kumimoji="0" lang="en-US" sz="3600" b="0" i="0" u="none" strike="noStrike" kern="1200" cap="none" spc="0" normalizeH="0" baseline="0" noProof="0" dirty="0">
              <a:ln>
                <a:noFill/>
              </a:ln>
              <a:solidFill>
                <a:schemeClr val="tx1"/>
              </a:solidFill>
              <a:effectLst/>
              <a:uLnTx/>
              <a:uFillTx/>
              <a:latin typeface="Aileron Bold" pitchFamily="50" charset="0"/>
              <a:ea typeface="Open Sans" pitchFamily="34" charset="0"/>
              <a:cs typeface="Open Sans" pitchFamily="34" charset="0"/>
            </a:endParaRPr>
          </a:p>
        </p:txBody>
      </p:sp>
      <p:sp>
        <p:nvSpPr>
          <p:cNvPr id="25" name="Rectangle 24"/>
          <p:cNvSpPr/>
          <p:nvPr userDrawn="1"/>
        </p:nvSpPr>
        <p:spPr>
          <a:xfrm>
            <a:off x="1266822" y="4819652"/>
            <a:ext cx="27432" cy="457200"/>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p:cNvSpPr txBox="1">
            <a:spLocks/>
          </p:cNvSpPr>
          <p:nvPr userDrawn="1"/>
        </p:nvSpPr>
        <p:spPr>
          <a:xfrm>
            <a:off x="5397500" y="1366839"/>
            <a:ext cx="3429000" cy="381000"/>
          </a:xfrm>
          <a:prstGeom prst="rect">
            <a:avLst/>
          </a:prstGeom>
        </p:spPr>
        <p:txBody>
          <a:bodyPr/>
          <a:lstStyle>
            <a:lvl1pPr algn="l">
              <a:defRPr sz="1600" b="1" baseline="0">
                <a:latin typeface="+mj-lt"/>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tx1"/>
                </a:solidFill>
                <a:effectLst/>
                <a:uLnTx/>
                <a:uFillTx/>
                <a:latin typeface="+mj-lt"/>
                <a:ea typeface="+mj-ea"/>
                <a:cs typeface="+mj-cs"/>
              </a:rPr>
              <a:t>Q&amp;A</a:t>
            </a:r>
            <a:br>
              <a:rPr kumimoji="0" lang="en-US" sz="1600" b="1" i="0" u="none" strike="noStrike" kern="1200" cap="none" spc="0" normalizeH="0" baseline="0" noProof="0" dirty="0" smtClean="0">
                <a:ln>
                  <a:noFill/>
                </a:ln>
                <a:solidFill>
                  <a:schemeClr val="tx1"/>
                </a:solidFill>
                <a:effectLst/>
                <a:uLnTx/>
                <a:uFillTx/>
                <a:latin typeface="+mj-lt"/>
                <a:ea typeface="+mj-ea"/>
                <a:cs typeface="+mj-cs"/>
              </a:rPr>
            </a:br>
            <a:endParaRPr kumimoji="0" 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27" name="Title 1"/>
          <p:cNvSpPr txBox="1">
            <a:spLocks/>
          </p:cNvSpPr>
          <p:nvPr userDrawn="1"/>
        </p:nvSpPr>
        <p:spPr>
          <a:xfrm>
            <a:off x="4557711" y="1314450"/>
            <a:ext cx="990600" cy="381000"/>
          </a:xfrm>
          <a:prstGeom prst="rect">
            <a:avLst/>
          </a:prstGeom>
        </p:spPr>
        <p:txBody>
          <a:bodyPr/>
          <a:lstStyle>
            <a:lvl1pPr algn="l">
              <a:defRPr sz="1600" baseline="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Aileron Bold" pitchFamily="50" charset="0"/>
                <a:ea typeface="Open Sans" pitchFamily="34" charset="0"/>
                <a:cs typeface="Open Sans" pitchFamily="34" charset="0"/>
              </a:rPr>
              <a:t>8</a:t>
            </a:r>
            <a:endParaRPr kumimoji="0" lang="en-US" sz="3600" b="0" i="0" u="none" strike="noStrike" kern="1200" cap="none" spc="0" normalizeH="0" baseline="0" noProof="0" dirty="0">
              <a:ln>
                <a:noFill/>
              </a:ln>
              <a:solidFill>
                <a:schemeClr val="tx1"/>
              </a:solidFill>
              <a:effectLst/>
              <a:uLnTx/>
              <a:uFillTx/>
              <a:latin typeface="Aileron Bold" pitchFamily="50" charset="0"/>
              <a:ea typeface="Open Sans" pitchFamily="34" charset="0"/>
              <a:cs typeface="Open Sans" pitchFamily="34" charset="0"/>
            </a:endParaRPr>
          </a:p>
        </p:txBody>
      </p:sp>
      <p:sp>
        <p:nvSpPr>
          <p:cNvPr id="29" name="Rectangle 28"/>
          <p:cNvSpPr/>
          <p:nvPr userDrawn="1"/>
        </p:nvSpPr>
        <p:spPr>
          <a:xfrm>
            <a:off x="5319711" y="1423991"/>
            <a:ext cx="27432" cy="457200"/>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itle 1"/>
          <p:cNvSpPr txBox="1">
            <a:spLocks/>
          </p:cNvSpPr>
          <p:nvPr userDrawn="1"/>
        </p:nvSpPr>
        <p:spPr>
          <a:xfrm>
            <a:off x="5383211" y="2190750"/>
            <a:ext cx="3429000" cy="381000"/>
          </a:xfrm>
          <a:prstGeom prst="rect">
            <a:avLst/>
          </a:prstGeom>
        </p:spPr>
        <p:txBody>
          <a:bodyPr/>
          <a:lstStyle>
            <a:lvl1pPr algn="l">
              <a:defRPr sz="1600" b="1" baseline="0">
                <a:latin typeface="+mj-lt"/>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tx1"/>
                </a:solidFill>
                <a:effectLst/>
                <a:uLnTx/>
                <a:uFillTx/>
                <a:latin typeface="+mj-lt"/>
                <a:ea typeface="+mj-ea"/>
                <a:cs typeface="+mj-cs"/>
              </a:rPr>
              <a:t>POINT-TO-POINT</a:t>
            </a:r>
            <a:br>
              <a:rPr kumimoji="0" lang="en-US" sz="1600" b="1" i="0" u="none" strike="noStrike" kern="1200" cap="none" spc="0" normalizeH="0" baseline="0" noProof="0" dirty="0" smtClean="0">
                <a:ln>
                  <a:noFill/>
                </a:ln>
                <a:solidFill>
                  <a:schemeClr val="tx1"/>
                </a:solidFill>
                <a:effectLst/>
                <a:uLnTx/>
                <a:uFillTx/>
                <a:latin typeface="+mj-lt"/>
                <a:ea typeface="+mj-ea"/>
                <a:cs typeface="+mj-cs"/>
              </a:rPr>
            </a:br>
            <a:endParaRPr kumimoji="0" 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31" name="Title 1"/>
          <p:cNvSpPr txBox="1">
            <a:spLocks/>
          </p:cNvSpPr>
          <p:nvPr userDrawn="1"/>
        </p:nvSpPr>
        <p:spPr>
          <a:xfrm>
            <a:off x="4543422" y="2138361"/>
            <a:ext cx="990600" cy="381000"/>
          </a:xfrm>
          <a:prstGeom prst="rect">
            <a:avLst/>
          </a:prstGeom>
        </p:spPr>
        <p:txBody>
          <a:bodyPr/>
          <a:lstStyle>
            <a:lvl1pPr algn="l">
              <a:defRPr sz="1600" baseline="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Aileron Bold" pitchFamily="50" charset="0"/>
                <a:ea typeface="Open Sans" pitchFamily="34" charset="0"/>
                <a:cs typeface="Open Sans" pitchFamily="34" charset="0"/>
              </a:rPr>
              <a:t>9</a:t>
            </a:r>
            <a:endParaRPr kumimoji="0" lang="en-US" sz="3600" b="0" i="0" u="none" strike="noStrike" kern="1200" cap="none" spc="0" normalizeH="0" baseline="0" noProof="0" dirty="0">
              <a:ln>
                <a:noFill/>
              </a:ln>
              <a:solidFill>
                <a:schemeClr val="tx1"/>
              </a:solidFill>
              <a:effectLst/>
              <a:uLnTx/>
              <a:uFillTx/>
              <a:latin typeface="Aileron Bold" pitchFamily="50" charset="0"/>
              <a:ea typeface="Open Sans" pitchFamily="34" charset="0"/>
              <a:cs typeface="Open Sans" pitchFamily="34" charset="0"/>
            </a:endParaRPr>
          </a:p>
        </p:txBody>
      </p:sp>
      <p:sp>
        <p:nvSpPr>
          <p:cNvPr id="33" name="Rectangle 32"/>
          <p:cNvSpPr/>
          <p:nvPr userDrawn="1"/>
        </p:nvSpPr>
        <p:spPr>
          <a:xfrm>
            <a:off x="5305422" y="2247902"/>
            <a:ext cx="27432" cy="457200"/>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itle 1"/>
          <p:cNvSpPr txBox="1">
            <a:spLocks/>
          </p:cNvSpPr>
          <p:nvPr userDrawn="1"/>
        </p:nvSpPr>
        <p:spPr>
          <a:xfrm>
            <a:off x="5383211" y="3028950"/>
            <a:ext cx="3429000" cy="381000"/>
          </a:xfrm>
          <a:prstGeom prst="rect">
            <a:avLst/>
          </a:prstGeom>
        </p:spPr>
        <p:txBody>
          <a:bodyPr/>
          <a:lstStyle>
            <a:lvl1pPr algn="l">
              <a:defRPr sz="1600" b="1" baseline="0">
                <a:latin typeface="+mj-lt"/>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tx1"/>
                </a:solidFill>
                <a:effectLst/>
                <a:uLnTx/>
                <a:uFillTx/>
                <a:latin typeface="+mj-lt"/>
                <a:ea typeface="+mj-ea"/>
                <a:cs typeface="+mj-cs"/>
              </a:rPr>
              <a:t>API-GATEWAY</a:t>
            </a:r>
            <a:br>
              <a:rPr kumimoji="0" lang="en-US" sz="1600" b="1" i="0" u="none" strike="noStrike" kern="1200" cap="none" spc="0" normalizeH="0" baseline="0" noProof="0" dirty="0" smtClean="0">
                <a:ln>
                  <a:noFill/>
                </a:ln>
                <a:solidFill>
                  <a:schemeClr val="tx1"/>
                </a:solidFill>
                <a:effectLst/>
                <a:uLnTx/>
                <a:uFillTx/>
                <a:latin typeface="+mj-lt"/>
                <a:ea typeface="+mj-ea"/>
                <a:cs typeface="+mj-cs"/>
              </a:rPr>
            </a:br>
            <a:endParaRPr kumimoji="0" 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35" name="Title 1"/>
          <p:cNvSpPr txBox="1">
            <a:spLocks/>
          </p:cNvSpPr>
          <p:nvPr userDrawn="1"/>
        </p:nvSpPr>
        <p:spPr>
          <a:xfrm>
            <a:off x="4543422" y="2976561"/>
            <a:ext cx="990600" cy="381000"/>
          </a:xfrm>
          <a:prstGeom prst="rect">
            <a:avLst/>
          </a:prstGeom>
        </p:spPr>
        <p:txBody>
          <a:bodyPr/>
          <a:lstStyle>
            <a:lvl1pPr algn="l">
              <a:defRPr sz="1600" baseline="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Aileron Bold" pitchFamily="50" charset="0"/>
                <a:ea typeface="Open Sans" pitchFamily="34" charset="0"/>
                <a:cs typeface="Open Sans" pitchFamily="34" charset="0"/>
              </a:rPr>
              <a:t>10</a:t>
            </a:r>
            <a:endParaRPr kumimoji="0" lang="en-US" sz="3600" b="0" i="0" u="none" strike="noStrike" kern="1200" cap="none" spc="0" normalizeH="0" baseline="0" noProof="0" dirty="0">
              <a:ln>
                <a:noFill/>
              </a:ln>
              <a:solidFill>
                <a:schemeClr val="tx1"/>
              </a:solidFill>
              <a:effectLst/>
              <a:uLnTx/>
              <a:uFillTx/>
              <a:latin typeface="Aileron Bold" pitchFamily="50" charset="0"/>
              <a:ea typeface="Open Sans" pitchFamily="34" charset="0"/>
              <a:cs typeface="Open Sans" pitchFamily="34" charset="0"/>
            </a:endParaRPr>
          </a:p>
        </p:txBody>
      </p:sp>
      <p:sp>
        <p:nvSpPr>
          <p:cNvPr id="37" name="Rectangle 36"/>
          <p:cNvSpPr/>
          <p:nvPr userDrawn="1"/>
        </p:nvSpPr>
        <p:spPr>
          <a:xfrm>
            <a:off x="5305422" y="3086102"/>
            <a:ext cx="27432" cy="457200"/>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itle 1"/>
          <p:cNvSpPr txBox="1">
            <a:spLocks/>
          </p:cNvSpPr>
          <p:nvPr userDrawn="1"/>
        </p:nvSpPr>
        <p:spPr>
          <a:xfrm>
            <a:off x="5383211" y="3881439"/>
            <a:ext cx="3429000" cy="381000"/>
          </a:xfrm>
          <a:prstGeom prst="rect">
            <a:avLst/>
          </a:prstGeom>
        </p:spPr>
        <p:txBody>
          <a:bodyPr/>
          <a:lstStyle>
            <a:lvl1pPr algn="l">
              <a:defRPr sz="1600" b="1" baseline="0">
                <a:latin typeface="+mj-lt"/>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tx1"/>
                </a:solidFill>
                <a:effectLst/>
                <a:uLnTx/>
                <a:uFillTx/>
                <a:latin typeface="+mj-lt"/>
                <a:ea typeface="+mj-ea"/>
                <a:cs typeface="+mj-cs"/>
              </a:rPr>
              <a:t>Q&amp;A</a:t>
            </a:r>
            <a:br>
              <a:rPr kumimoji="0" lang="en-US" sz="1600" b="1" i="0" u="none" strike="noStrike" kern="1200" cap="none" spc="0" normalizeH="0" baseline="0" noProof="0" dirty="0" smtClean="0">
                <a:ln>
                  <a:noFill/>
                </a:ln>
                <a:solidFill>
                  <a:schemeClr val="tx1"/>
                </a:solidFill>
                <a:effectLst/>
                <a:uLnTx/>
                <a:uFillTx/>
                <a:latin typeface="+mj-lt"/>
                <a:ea typeface="+mj-ea"/>
                <a:cs typeface="+mj-cs"/>
              </a:rPr>
            </a:br>
            <a:endParaRPr kumimoji="0" 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39" name="Title 1"/>
          <p:cNvSpPr txBox="1">
            <a:spLocks/>
          </p:cNvSpPr>
          <p:nvPr userDrawn="1"/>
        </p:nvSpPr>
        <p:spPr>
          <a:xfrm>
            <a:off x="4543422" y="3829050"/>
            <a:ext cx="990600" cy="381000"/>
          </a:xfrm>
          <a:prstGeom prst="rect">
            <a:avLst/>
          </a:prstGeom>
        </p:spPr>
        <p:txBody>
          <a:bodyPr/>
          <a:lstStyle>
            <a:lvl1pPr algn="l">
              <a:defRPr sz="1600" baseline="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Aileron Bold" pitchFamily="50" charset="0"/>
                <a:ea typeface="Open Sans" pitchFamily="34" charset="0"/>
                <a:cs typeface="Open Sans" pitchFamily="34" charset="0"/>
              </a:rPr>
              <a:t>11</a:t>
            </a:r>
            <a:endParaRPr kumimoji="0" lang="en-US" sz="3600" b="0" i="0" u="none" strike="noStrike" kern="1200" cap="none" spc="0" normalizeH="0" baseline="0" noProof="0" dirty="0">
              <a:ln>
                <a:noFill/>
              </a:ln>
              <a:solidFill>
                <a:schemeClr val="tx1"/>
              </a:solidFill>
              <a:effectLst/>
              <a:uLnTx/>
              <a:uFillTx/>
              <a:latin typeface="Aileron Bold" pitchFamily="50" charset="0"/>
              <a:ea typeface="Open Sans" pitchFamily="34" charset="0"/>
              <a:cs typeface="Open Sans" pitchFamily="34" charset="0"/>
            </a:endParaRPr>
          </a:p>
        </p:txBody>
      </p:sp>
      <p:sp>
        <p:nvSpPr>
          <p:cNvPr id="41" name="Rectangle 40"/>
          <p:cNvSpPr/>
          <p:nvPr userDrawn="1"/>
        </p:nvSpPr>
        <p:spPr>
          <a:xfrm>
            <a:off x="5305422" y="3938591"/>
            <a:ext cx="27432" cy="457200"/>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itle 1"/>
          <p:cNvSpPr txBox="1">
            <a:spLocks/>
          </p:cNvSpPr>
          <p:nvPr userDrawn="1"/>
        </p:nvSpPr>
        <p:spPr>
          <a:xfrm>
            <a:off x="4543422" y="4729161"/>
            <a:ext cx="990600" cy="381000"/>
          </a:xfrm>
          <a:prstGeom prst="rect">
            <a:avLst/>
          </a:prstGeom>
        </p:spPr>
        <p:txBody>
          <a:bodyPr/>
          <a:lstStyle>
            <a:lvl1pPr algn="l">
              <a:defRPr sz="1600" baseline="0"/>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3600" b="0" i="0" u="none" strike="noStrike" kern="1200" cap="none" spc="0" normalizeH="0" baseline="0" noProof="0" dirty="0">
              <a:ln>
                <a:noFill/>
              </a:ln>
              <a:solidFill>
                <a:schemeClr val="tx1"/>
              </a:solidFill>
              <a:effectLst/>
              <a:uLnTx/>
              <a:uFillTx/>
              <a:latin typeface="Aileron Bold" pitchFamily="50" charset="0"/>
              <a:ea typeface="Open Sans" pitchFamily="34" charset="0"/>
              <a:cs typeface="Open Sans" pitchFamily="34" charset="0"/>
            </a:endParaRPr>
          </a:p>
        </p:txBody>
      </p:sp>
      <p:sp>
        <p:nvSpPr>
          <p:cNvPr id="46" name="Title 1"/>
          <p:cNvSpPr txBox="1">
            <a:spLocks/>
          </p:cNvSpPr>
          <p:nvPr userDrawn="1"/>
        </p:nvSpPr>
        <p:spPr>
          <a:xfrm>
            <a:off x="1371600" y="1371600"/>
            <a:ext cx="3429000" cy="381000"/>
          </a:xfrm>
          <a:prstGeom prst="rect">
            <a:avLst/>
          </a:prstGeom>
        </p:spPr>
        <p:txBody>
          <a:bodyPr/>
          <a:lstStyle>
            <a:lvl1pPr algn="l">
              <a:defRPr sz="1600" b="1" baseline="0">
                <a:latin typeface="+mj-lt"/>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tx1"/>
                </a:solidFill>
                <a:effectLst/>
                <a:uLnTx/>
                <a:uFillTx/>
                <a:latin typeface="+mj-lt"/>
                <a:ea typeface="+mj-ea"/>
                <a:cs typeface="+mj-cs"/>
              </a:rPr>
              <a:t>MICROSERVICES LÀ GÌ</a:t>
            </a:r>
            <a:br>
              <a:rPr kumimoji="0" lang="en-US" sz="1600" b="1" i="0" u="none" strike="noStrike" kern="1200" cap="none" spc="0" normalizeH="0" baseline="0" noProof="0" dirty="0" smtClean="0">
                <a:ln>
                  <a:noFill/>
                </a:ln>
                <a:solidFill>
                  <a:schemeClr val="tx1"/>
                </a:solidFill>
                <a:effectLst/>
                <a:uLnTx/>
                <a:uFillTx/>
                <a:latin typeface="+mj-lt"/>
                <a:ea typeface="+mj-ea"/>
                <a:cs typeface="+mj-cs"/>
              </a:rPr>
            </a:br>
            <a:endParaRPr kumimoji="0" lang="en-US" sz="16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3400" y="1447800"/>
            <a:ext cx="8153400" cy="1143000"/>
          </a:xfrm>
          <a:prstGeom prst="rect">
            <a:avLst/>
          </a:prstGeom>
        </p:spPr>
        <p:txBody>
          <a:bodyPr/>
          <a:lstStyle/>
          <a:p>
            <a:endParaRPr lang="en-US" dirty="0"/>
          </a:p>
        </p:txBody>
      </p:sp>
      <p:sp>
        <p:nvSpPr>
          <p:cNvPr id="3" name="Title 2"/>
          <p:cNvSpPr txBox="1">
            <a:spLocks/>
          </p:cNvSpPr>
          <p:nvPr userDrawn="1"/>
        </p:nvSpPr>
        <p:spPr>
          <a:xfrm>
            <a:off x="457200" y="304800"/>
            <a:ext cx="7315200" cy="457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Microservices</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là</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gì</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4"/>
          <p:cNvSpPr/>
          <p:nvPr userDrawn="1"/>
        </p:nvSpPr>
        <p:spPr>
          <a:xfrm>
            <a:off x="533400" y="762000"/>
            <a:ext cx="8001000" cy="27432"/>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g_footer.jpg"/>
          <p:cNvPicPr>
            <a:picLocks noChangeAspect="1"/>
          </p:cNvPicPr>
          <p:nvPr userDrawn="1"/>
        </p:nvPicPr>
        <p:blipFill>
          <a:blip r:embed="rId2"/>
          <a:stretch>
            <a:fillRect/>
          </a:stretch>
        </p:blipFill>
        <p:spPr>
          <a:xfrm>
            <a:off x="0" y="6446520"/>
            <a:ext cx="9144000"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8077200" cy="11430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33400" y="2544763"/>
            <a:ext cx="8077200" cy="33226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2"/>
          <p:cNvSpPr txBox="1">
            <a:spLocks/>
          </p:cNvSpPr>
          <p:nvPr userDrawn="1"/>
        </p:nvSpPr>
        <p:spPr>
          <a:xfrm>
            <a:off x="457200" y="304800"/>
            <a:ext cx="7315200" cy="457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Kiến</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trúc</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Microservice</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4"/>
          <p:cNvSpPr/>
          <p:nvPr userDrawn="1"/>
        </p:nvSpPr>
        <p:spPr>
          <a:xfrm>
            <a:off x="533400" y="762000"/>
            <a:ext cx="8001000" cy="27432"/>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g_footer.jpg"/>
          <p:cNvPicPr>
            <a:picLocks noChangeAspect="1"/>
          </p:cNvPicPr>
          <p:nvPr userDrawn="1"/>
        </p:nvPicPr>
        <p:blipFill>
          <a:blip r:embed="rId2"/>
          <a:stretch>
            <a:fillRect/>
          </a:stretch>
        </p:blipFill>
        <p:spPr>
          <a:xfrm>
            <a:off x="0" y="6446520"/>
            <a:ext cx="9144000"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4406900"/>
            <a:ext cx="80772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33400" y="2906713"/>
            <a:ext cx="8077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Title 2"/>
          <p:cNvSpPr txBox="1">
            <a:spLocks/>
          </p:cNvSpPr>
          <p:nvPr userDrawn="1"/>
        </p:nvSpPr>
        <p:spPr>
          <a:xfrm>
            <a:off x="457200" y="304800"/>
            <a:ext cx="7315200" cy="457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Ưu</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điểm</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Microservices</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4"/>
          <p:cNvSpPr/>
          <p:nvPr userDrawn="1"/>
        </p:nvSpPr>
        <p:spPr>
          <a:xfrm>
            <a:off x="533400" y="762000"/>
            <a:ext cx="8001000" cy="27432"/>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g_footer.jpg"/>
          <p:cNvPicPr>
            <a:picLocks noChangeAspect="1"/>
          </p:cNvPicPr>
          <p:nvPr userDrawn="1"/>
        </p:nvPicPr>
        <p:blipFill>
          <a:blip r:embed="rId2"/>
          <a:stretch>
            <a:fillRect/>
          </a:stretch>
        </p:blipFill>
        <p:spPr>
          <a:xfrm>
            <a:off x="0" y="6446520"/>
            <a:ext cx="9144000"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1006475"/>
            <a:ext cx="80772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2332037"/>
            <a:ext cx="3962400" cy="3535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332037"/>
            <a:ext cx="3962400" cy="3535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2"/>
          <p:cNvSpPr txBox="1">
            <a:spLocks/>
          </p:cNvSpPr>
          <p:nvPr userDrawn="1"/>
        </p:nvSpPr>
        <p:spPr>
          <a:xfrm>
            <a:off x="457200" y="304800"/>
            <a:ext cx="7315200" cy="457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Nhược</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điểm</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Microservices</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p:cNvSpPr/>
          <p:nvPr userDrawn="1"/>
        </p:nvSpPr>
        <p:spPr>
          <a:xfrm>
            <a:off x="533400" y="762000"/>
            <a:ext cx="8001000" cy="27432"/>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g_footer.jpg"/>
          <p:cNvPicPr>
            <a:picLocks noChangeAspect="1"/>
          </p:cNvPicPr>
          <p:nvPr userDrawn="1"/>
        </p:nvPicPr>
        <p:blipFill>
          <a:blip r:embed="rId2"/>
          <a:stretch>
            <a:fillRect/>
          </a:stretch>
        </p:blipFill>
        <p:spPr>
          <a:xfrm>
            <a:off x="0" y="6446520"/>
            <a:ext cx="9144000"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1066800"/>
            <a:ext cx="8077200" cy="1143000"/>
          </a:xfrm>
          <a:prstGeom prst="rect">
            <a:avLst/>
          </a:prstGeo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3400" y="2327275"/>
            <a:ext cx="39639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400" y="2967037"/>
            <a:ext cx="3963988" cy="2900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327275"/>
            <a:ext cx="39655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967037"/>
            <a:ext cx="3965575" cy="2900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2"/>
          <p:cNvSpPr txBox="1">
            <a:spLocks/>
          </p:cNvSpPr>
          <p:nvPr userDrawn="1"/>
        </p:nvSpPr>
        <p:spPr>
          <a:xfrm>
            <a:off x="457200" y="304800"/>
            <a:ext cx="7315200" cy="457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Yêu</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cầu</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chỉ</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dẫn</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khi</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thiết</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kế</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Microservice</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Rectangle 7"/>
          <p:cNvSpPr/>
          <p:nvPr userDrawn="1"/>
        </p:nvSpPr>
        <p:spPr>
          <a:xfrm>
            <a:off x="533400" y="762000"/>
            <a:ext cx="8001000" cy="27432"/>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bg_footer.jpg"/>
          <p:cNvPicPr>
            <a:picLocks noChangeAspect="1"/>
          </p:cNvPicPr>
          <p:nvPr userDrawn="1"/>
        </p:nvPicPr>
        <p:blipFill>
          <a:blip r:embed="rId2"/>
          <a:stretch>
            <a:fillRect/>
          </a:stretch>
        </p:blipFill>
        <p:spPr>
          <a:xfrm>
            <a:off x="0" y="6446520"/>
            <a:ext cx="9144000"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itle 1"/>
          <p:cNvSpPr>
            <a:spLocks noGrp="1"/>
          </p:cNvSpPr>
          <p:nvPr>
            <p:ph type="title"/>
          </p:nvPr>
        </p:nvSpPr>
        <p:spPr>
          <a:xfrm>
            <a:off x="533400" y="2590800"/>
            <a:ext cx="80772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1295400"/>
            <a:ext cx="29321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295401"/>
            <a:ext cx="5035550" cy="49085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533400" y="2457451"/>
            <a:ext cx="2932113" cy="37465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itle 2"/>
          <p:cNvSpPr txBox="1">
            <a:spLocks/>
          </p:cNvSpPr>
          <p:nvPr userDrawn="1"/>
        </p:nvSpPr>
        <p:spPr>
          <a:xfrm>
            <a:off x="457200" y="304800"/>
            <a:ext cx="8229600" cy="457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Point-to-point</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p:cNvSpPr/>
          <p:nvPr userDrawn="1"/>
        </p:nvSpPr>
        <p:spPr>
          <a:xfrm>
            <a:off x="533400" y="762000"/>
            <a:ext cx="8001000" cy="27432"/>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g_footer.jpg"/>
          <p:cNvPicPr>
            <a:picLocks noChangeAspect="1"/>
          </p:cNvPicPr>
          <p:nvPr userDrawn="1"/>
        </p:nvPicPr>
        <p:blipFill>
          <a:blip r:embed="rId2"/>
          <a:stretch>
            <a:fillRect/>
          </a:stretch>
        </p:blipFill>
        <p:spPr>
          <a:xfrm>
            <a:off x="0" y="6446520"/>
            <a:ext cx="9144000"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19200"/>
            <a:ext cx="8229600" cy="4906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2"/>
          <p:cNvSpPr txBox="1">
            <a:spLocks/>
          </p:cNvSpPr>
          <p:nvPr userDrawn="1"/>
        </p:nvSpPr>
        <p:spPr>
          <a:xfrm>
            <a:off x="457200" y="304800"/>
            <a:ext cx="7315200" cy="457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Tiêu</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đề</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chính</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14" name="Rectangle 13"/>
          <p:cNvSpPr/>
          <p:nvPr userDrawn="1"/>
        </p:nvSpPr>
        <p:spPr>
          <a:xfrm>
            <a:off x="533400" y="762000"/>
            <a:ext cx="8001000" cy="27432"/>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bg_footer.jpg"/>
          <p:cNvPicPr>
            <a:picLocks noChangeAspect="1"/>
          </p:cNvPicPr>
          <p:nvPr userDrawn="1"/>
        </p:nvPicPr>
        <p:blipFill>
          <a:blip r:embed="rId15"/>
          <a:stretch>
            <a:fillRect/>
          </a:stretch>
        </p:blipFill>
        <p:spPr>
          <a:xfrm>
            <a:off x="0" y="6446520"/>
            <a:ext cx="9144000" cy="41148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4" r:id="rId2"/>
    <p:sldLayoutId id="2147483660" r:id="rId3"/>
    <p:sldLayoutId id="2147483650"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1" r:id="rId13"/>
  </p:sldLayoutIdLst>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ubtitle 2"/>
          <p:cNvSpPr txBox="1">
            <a:spLocks/>
          </p:cNvSpPr>
          <p:nvPr/>
        </p:nvSpPr>
        <p:spPr>
          <a:xfrm>
            <a:off x="152400" y="3657600"/>
            <a:ext cx="8915400" cy="1161572"/>
          </a:xfrm>
          <a:prstGeom prst="rect">
            <a:avLst/>
          </a:prstGeom>
        </p:spPr>
        <p:txBody>
          <a:bodyPr vert="horz" lIns="91440" tIns="45720" rIns="91440" bIns="45720" rtlCol="0">
            <a:noAutofit/>
          </a:bodyPr>
          <a:lstStyle>
            <a:lvl1pPr>
              <a:defRPr sz="2000" b="0">
                <a:solidFill>
                  <a:srgbClr val="0070C0"/>
                </a:solidFill>
              </a:defRPr>
            </a:lvl1p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ja-JP" sz="4000" b="1" i="0" u="none" strike="noStrike" kern="0" cap="none" spc="0" normalizeH="0" baseline="0" noProof="0" dirty="0" smtClean="0">
                <a:ln>
                  <a:noFill/>
                </a:ln>
                <a:solidFill>
                  <a:schemeClr val="bg1"/>
                </a:solidFill>
                <a:effectLst/>
                <a:uLnTx/>
                <a:uFillTx/>
                <a:latin typeface="Arial" pitchFamily="34" charset="0"/>
                <a:ea typeface="+mn-ea"/>
                <a:cs typeface="Arial" pitchFamily="34" charset="0"/>
              </a:rPr>
              <a:t>Minh </a:t>
            </a:r>
            <a:r>
              <a:rPr kumimoji="0" lang="en-US" altLang="ja-JP" sz="4000" b="1" i="0" u="none" strike="noStrike" kern="0" cap="none" spc="0" normalizeH="0" baseline="0" noProof="0" dirty="0" err="1" smtClean="0">
                <a:ln>
                  <a:noFill/>
                </a:ln>
                <a:solidFill>
                  <a:schemeClr val="bg1"/>
                </a:solidFill>
                <a:effectLst/>
                <a:uLnTx/>
                <a:uFillTx/>
                <a:latin typeface="Arial" pitchFamily="34" charset="0"/>
                <a:ea typeface="+mn-ea"/>
                <a:cs typeface="Arial" pitchFamily="34" charset="0"/>
              </a:rPr>
              <a:t>Phuc</a:t>
            </a:r>
            <a:r>
              <a:rPr kumimoji="0" lang="en-US" altLang="ja-JP" sz="4000" b="1" i="0" u="none" strike="noStrike" kern="0" cap="none" spc="0" normalizeH="0" baseline="0" noProof="0" dirty="0" smtClean="0">
                <a:ln>
                  <a:noFill/>
                </a:ln>
                <a:solidFill>
                  <a:schemeClr val="bg1"/>
                </a:solidFill>
                <a:effectLst/>
                <a:uLnTx/>
                <a:uFillTx/>
                <a:latin typeface="Arial" pitchFamily="34" charset="0"/>
                <a:ea typeface="+mn-ea"/>
                <a:cs typeface="Arial" pitchFamily="34" charset="0"/>
              </a:rPr>
              <a:t> Co., Ltd</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4000" b="1" kern="0" dirty="0" smtClean="0">
                <a:solidFill>
                  <a:schemeClr val="bg1"/>
                </a:solidFill>
                <a:latin typeface="Aileron SemiBold" pitchFamily="50" charset="0"/>
                <a:cs typeface="Verdana"/>
              </a:rPr>
              <a:t>MICROSERVICES ARCHITECTURE</a:t>
            </a:r>
            <a:endParaRPr kumimoji="0" lang="ja-JP" altLang="en-US" sz="4000" b="1" i="0" u="none" strike="noStrike" kern="0" cap="none" spc="0" normalizeH="0" baseline="0" noProof="0" dirty="0" smtClean="0">
              <a:ln>
                <a:noFill/>
              </a:ln>
              <a:solidFill>
                <a:schemeClr val="bg1"/>
              </a:solidFill>
              <a:effectLst/>
              <a:uLnTx/>
              <a:uFillTx/>
              <a:latin typeface="Aileron SemiBold" pitchFamily="50" charset="0"/>
              <a:ea typeface="+mn-ea"/>
              <a:cs typeface="Verdana"/>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rgbClr val="00ADE1"/>
              </a:solidFill>
              <a:effectLst/>
              <a:uLnTx/>
              <a:uFillTx/>
              <a:latin typeface="Aileron SemiBold" pitchFamily="50" charset="0"/>
              <a:ea typeface="+mn-ea"/>
              <a:cs typeface="+mn-cs"/>
            </a:endParaRPr>
          </a:p>
        </p:txBody>
      </p:sp>
      <p:sp>
        <p:nvSpPr>
          <p:cNvPr id="5" name="Rectangle 4"/>
          <p:cNvSpPr/>
          <p:nvPr/>
        </p:nvSpPr>
        <p:spPr>
          <a:xfrm>
            <a:off x="3529672" y="6260812"/>
            <a:ext cx="2164375" cy="307777"/>
          </a:xfrm>
          <a:prstGeom prst="rect">
            <a:avLst/>
          </a:prstGeom>
        </p:spPr>
        <p:txBody>
          <a:bodyPr wrap="none">
            <a:spAutoFit/>
          </a:bodyPr>
          <a:lstStyle/>
          <a:p>
            <a:pPr algn="ctr">
              <a:spcBef>
                <a:spcPct val="20000"/>
              </a:spcBef>
              <a:buClr>
                <a:schemeClr val="tx2"/>
              </a:buClr>
              <a:defRPr/>
            </a:pPr>
            <a:r>
              <a:rPr lang="en-US" sz="1400" kern="0" dirty="0" err="1" smtClean="0">
                <a:solidFill>
                  <a:schemeClr val="tx1"/>
                </a:solidFill>
                <a:latin typeface="Century Gothic Bold"/>
                <a:cs typeface="Verdana"/>
              </a:rPr>
              <a:t>Hà</a:t>
            </a:r>
            <a:r>
              <a:rPr lang="en-US" sz="1400" kern="0" dirty="0" smtClean="0">
                <a:solidFill>
                  <a:schemeClr val="tx1"/>
                </a:solidFill>
                <a:latin typeface="Century Gothic Bold"/>
                <a:cs typeface="Verdana"/>
              </a:rPr>
              <a:t> </a:t>
            </a:r>
            <a:r>
              <a:rPr lang="en-US" sz="1400" kern="0" dirty="0" err="1" smtClean="0">
                <a:solidFill>
                  <a:schemeClr val="tx1"/>
                </a:solidFill>
                <a:latin typeface="Century Gothic Bold"/>
                <a:cs typeface="Verdana"/>
              </a:rPr>
              <a:t>Nội</a:t>
            </a:r>
            <a:r>
              <a:rPr lang="en-US" sz="1400" kern="0" dirty="0" smtClean="0">
                <a:solidFill>
                  <a:schemeClr val="tx1"/>
                </a:solidFill>
                <a:latin typeface="Century Gothic Bold"/>
                <a:cs typeface="Verdana"/>
              </a:rPr>
              <a:t>, </a:t>
            </a:r>
            <a:r>
              <a:rPr lang="en-US" sz="1400" kern="0" dirty="0" err="1" smtClean="0">
                <a:solidFill>
                  <a:schemeClr val="tx1"/>
                </a:solidFill>
                <a:latin typeface="Century Gothic Bold"/>
                <a:cs typeface="Verdana"/>
              </a:rPr>
              <a:t>ngày</a:t>
            </a:r>
            <a:r>
              <a:rPr lang="en-US" sz="1400" kern="0" dirty="0" smtClean="0">
                <a:solidFill>
                  <a:schemeClr val="tx1"/>
                </a:solidFill>
                <a:latin typeface="Century Gothic Bold"/>
                <a:cs typeface="Verdana"/>
              </a:rPr>
              <a:t> 20/06/2018</a:t>
            </a:r>
            <a:endParaRPr lang="en-US" sz="1400" kern="0" dirty="0">
              <a:solidFill>
                <a:schemeClr val="tx1"/>
              </a:solidFill>
              <a:latin typeface="Century Gothic Bold"/>
              <a:cs typeface="Verdana"/>
            </a:endParaRPr>
          </a:p>
        </p:txBody>
      </p:sp>
      <p:pic>
        <p:nvPicPr>
          <p:cNvPr id="7" name="Picture 6" descr="logo.png"/>
          <p:cNvPicPr>
            <a:picLocks noChangeAspect="1"/>
          </p:cNvPicPr>
          <p:nvPr/>
        </p:nvPicPr>
        <p:blipFill>
          <a:blip r:embed="rId2"/>
          <a:stretch>
            <a:fillRect/>
          </a:stretch>
        </p:blipFill>
        <p:spPr>
          <a:xfrm>
            <a:off x="3200399" y="914400"/>
            <a:ext cx="2802523" cy="1524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msa_api_gw.png"/>
          <p:cNvPicPr>
            <a:picLocks noGrp="1" noChangeAspect="1"/>
          </p:cNvPicPr>
          <p:nvPr>
            <p:ph type="pic" idx="1"/>
          </p:nvPr>
        </p:nvPicPr>
        <p:blipFill>
          <a:blip r:embed="rId3"/>
          <a:srcRect t="374" b="374"/>
          <a:stretch>
            <a:fillRect/>
          </a:stretch>
        </p:blipFill>
        <p:spPr>
          <a:xfrm>
            <a:off x="533400" y="1295399"/>
            <a:ext cx="8077200" cy="4572001"/>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QA-Sign.jpg"/>
          <p:cNvPicPr>
            <a:picLocks noChangeAspect="1"/>
          </p:cNvPicPr>
          <p:nvPr/>
        </p:nvPicPr>
        <p:blipFill>
          <a:blip r:embed="rId2"/>
          <a:stretch>
            <a:fillRect/>
          </a:stretch>
        </p:blipFill>
        <p:spPr>
          <a:xfrm>
            <a:off x="609600" y="1562100"/>
            <a:ext cx="8153400" cy="37338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ank_you_4.jpg"/>
          <p:cNvPicPr>
            <a:picLocks noChangeAspect="1"/>
          </p:cNvPicPr>
          <p:nvPr/>
        </p:nvPicPr>
        <p:blipFill>
          <a:blip r:embed="rId2"/>
          <a:stretch>
            <a:fillRect/>
          </a:stretch>
        </p:blipFill>
        <p:spPr>
          <a:xfrm>
            <a:off x="0" y="388441"/>
            <a:ext cx="9144000" cy="608111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logpost_GraphQL_CF.png"/>
          <p:cNvPicPr>
            <a:picLocks noChangeAspect="1"/>
          </p:cNvPicPr>
          <p:nvPr/>
        </p:nvPicPr>
        <p:blipFill>
          <a:blip r:embed="rId2" cstate="print"/>
          <a:stretch>
            <a:fillRect/>
          </a:stretch>
        </p:blipFill>
        <p:spPr>
          <a:xfrm>
            <a:off x="609600" y="838200"/>
            <a:ext cx="7848600" cy="3124200"/>
          </a:xfrm>
          <a:prstGeom prst="rect">
            <a:avLst/>
          </a:prstGeom>
        </p:spPr>
      </p:pic>
      <p:sp>
        <p:nvSpPr>
          <p:cNvPr id="4" name="TextBox 3"/>
          <p:cNvSpPr txBox="1"/>
          <p:nvPr/>
        </p:nvSpPr>
        <p:spPr>
          <a:xfrm>
            <a:off x="685800" y="5105400"/>
            <a:ext cx="7848600" cy="1323439"/>
          </a:xfrm>
          <a:prstGeom prst="rect">
            <a:avLst/>
          </a:prstGeom>
          <a:noFill/>
        </p:spPr>
        <p:txBody>
          <a:bodyPr wrap="square" rtlCol="0">
            <a:spAutoFit/>
          </a:bodyPr>
          <a:lstStyle/>
          <a:p>
            <a:pPr lvl="0" algn="just"/>
            <a:r>
              <a:rPr lang="en-US" sz="2000" dirty="0" err="1" smtClean="0">
                <a:latin typeface="Times New Roman" pitchFamily="18" charset="0"/>
                <a:cs typeface="Times New Roman" pitchFamily="18" charset="0"/>
              </a:rPr>
              <a:t>Kiến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trúc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Microservices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xây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dựng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một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ứng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dụng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tổng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hợp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của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nhiều</a:t>
            </a:r>
            <a:r>
              <a:rPr lang="en-US" sz="2000" dirty="0" smtClean="0">
                <a:latin typeface="Times New Roman" pitchFamily="18" charset="0"/>
                <a:cs typeface="Times New Roman" pitchFamily="18" charset="0"/>
              </a:rPr>
              <a:t> services </a:t>
            </a:r>
            <a:r>
              <a:rPr lang="en-US" sz="2000" dirty="0" err="1" smtClean="0">
                <a:latin typeface="Times New Roman" pitchFamily="18" charset="0"/>
                <a:cs typeface="Times New Roman" pitchFamily="18" charset="0"/>
              </a:rPr>
              <a:t>nhỏ</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độc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lập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có</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thể</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chạy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riêng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biệt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phát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triển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triển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khai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độc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lập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liên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tục</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p:txBody>
      </p:sp>
      <p:sp>
        <p:nvSpPr>
          <p:cNvPr id="2" name="TextBox 1"/>
          <p:cNvSpPr txBox="1"/>
          <p:nvPr/>
        </p:nvSpPr>
        <p:spPr>
          <a:xfrm>
            <a:off x="685800" y="4410670"/>
            <a:ext cx="7696200" cy="1015663"/>
          </a:xfrm>
          <a:prstGeom prst="rect">
            <a:avLst/>
          </a:prstGeom>
          <a:noFill/>
        </p:spPr>
        <p:txBody>
          <a:bodyPr wrap="square" rtlCol="0">
            <a:spAutoFit/>
          </a:bodyPr>
          <a:lstStyle/>
          <a:p>
            <a:pPr lvl="0"/>
            <a:r>
              <a:rPr lang="en-US" sz="2000" dirty="0">
                <a:latin typeface="Times New Roman" pitchFamily="18" charset="0"/>
                <a:cs typeface="Times New Roman" pitchFamily="18" charset="0"/>
              </a:rPr>
              <a:t>M</a:t>
            </a:r>
            <a:r>
              <a:rPr lang="vi-VN" sz="2000" dirty="0" smtClean="0">
                <a:latin typeface="Times New Roman" pitchFamily="18" charset="0"/>
                <a:cs typeface="Times New Roman" pitchFamily="18" charset="0"/>
              </a:rPr>
              <a:t>ột </a:t>
            </a:r>
            <a:r>
              <a:rPr lang="vi-VN" sz="2000" dirty="0">
                <a:latin typeface="Times New Roman" pitchFamily="18" charset="0"/>
                <a:cs typeface="Times New Roman" pitchFamily="18" charset="0"/>
              </a:rPr>
              <a:t>kỹ thuật phát triển phần mềm - một biến thể </a:t>
            </a:r>
            <a:r>
              <a:rPr lang="en-US" sz="2000" dirty="0" err="1">
                <a:latin typeface="Times New Roman" pitchFamily="18" charset="0"/>
                <a:cs typeface="Times New Roman" pitchFamily="18" charset="0"/>
              </a:rPr>
              <a:t>của</a:t>
            </a: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rPr>
              <a:t>kiến ​​trúc</a:t>
            </a:r>
            <a:r>
              <a:rPr lang="en-US" sz="2000" dirty="0">
                <a:latin typeface="Times New Roman" pitchFamily="18" charset="0"/>
                <a:cs typeface="Times New Roman" pitchFamily="18" charset="0"/>
              </a:rPr>
              <a:t> SOA</a:t>
            </a:r>
            <a:r>
              <a:rPr lang="vi-VN" sz="2000" dirty="0">
                <a:latin typeface="Times New Roman" pitchFamily="18" charset="0"/>
                <a:cs typeface="Times New Roman" pitchFamily="18" charset="0"/>
              </a:rPr>
              <a:t> (</a:t>
            </a:r>
            <a:r>
              <a:rPr lang="en-US" sz="2000" dirty="0">
                <a:latin typeface="Times New Roman" pitchFamily="18" charset="0"/>
                <a:cs typeface="Times New Roman" pitchFamily="18" charset="0"/>
              </a:rPr>
              <a:t>Service – Oriented  Architecture</a:t>
            </a:r>
            <a:r>
              <a:rPr lang="vi-VN" sz="200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1_xu1Ge_Cew0DHdSU6ETcpLQ.png"/>
          <p:cNvPicPr>
            <a:picLocks noGrp="1" noChangeAspect="1"/>
          </p:cNvPicPr>
          <p:nvPr>
            <p:ph idx="1"/>
          </p:nvPr>
        </p:nvPicPr>
        <p:blipFill rotWithShape="1">
          <a:blip r:embed="rId3"/>
          <a:srcRect l="-1" r="65049"/>
          <a:stretch/>
        </p:blipFill>
        <p:spPr>
          <a:xfrm>
            <a:off x="533400" y="1143000"/>
            <a:ext cx="2743200" cy="4495800"/>
          </a:xfrm>
        </p:spPr>
      </p:pic>
      <p:pic>
        <p:nvPicPr>
          <p:cNvPr id="3" name="Content Placeholder 4" descr="1_xu1Ge_Cew0DHdSU6ETcpLQ.png"/>
          <p:cNvPicPr>
            <a:picLocks noGrp="1" noChangeAspect="1"/>
          </p:cNvPicPr>
          <p:nvPr/>
        </p:nvPicPr>
        <p:blipFill rotWithShape="1">
          <a:blip r:embed="rId3"/>
          <a:srcRect l="35577" t="-847"/>
          <a:stretch/>
        </p:blipFill>
        <p:spPr>
          <a:xfrm>
            <a:off x="3429000" y="1143000"/>
            <a:ext cx="5105400" cy="4533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icro31-1.jpg"/>
          <p:cNvPicPr>
            <a:picLocks noChangeAspect="1"/>
          </p:cNvPicPr>
          <p:nvPr/>
        </p:nvPicPr>
        <p:blipFill rotWithShape="1">
          <a:blip r:embed="rId3"/>
          <a:srcRect r="66162"/>
          <a:stretch/>
        </p:blipFill>
        <p:spPr>
          <a:xfrm>
            <a:off x="668215" y="946335"/>
            <a:ext cx="2552700" cy="2514599"/>
          </a:xfrm>
          <a:prstGeom prst="rect">
            <a:avLst/>
          </a:prstGeom>
        </p:spPr>
      </p:pic>
      <p:sp>
        <p:nvSpPr>
          <p:cNvPr id="2" name="TextBox 1"/>
          <p:cNvSpPr txBox="1"/>
          <p:nvPr/>
        </p:nvSpPr>
        <p:spPr>
          <a:xfrm>
            <a:off x="533400" y="4191000"/>
            <a:ext cx="7620000" cy="369332"/>
          </a:xfrm>
          <a:prstGeom prst="rect">
            <a:avLst/>
          </a:prstGeom>
          <a:noFill/>
        </p:spPr>
        <p:txBody>
          <a:bodyPr wrap="square" rtlCol="0">
            <a:spAutoFit/>
          </a:bodyPr>
          <a:lstStyle/>
          <a:p>
            <a:pPr lvl="0" algn="just"/>
            <a:r>
              <a:rPr lang="en-US" dirty="0" err="1" smtClean="0">
                <a:latin typeface="Times New Roman" pitchFamily="18" charset="0"/>
                <a:cs typeface="Times New Roman" pitchFamily="18" charset="0"/>
              </a:rPr>
              <a:t>Giúp</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giảm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thiểu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phức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tạp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hóa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rối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rắm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hóa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hệ</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thống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lớn</a:t>
            </a:r>
            <a:r>
              <a:rPr lang="en-US" dirty="0">
                <a:latin typeface="Times New Roman" pitchFamily="18" charset="0"/>
                <a:cs typeface="Times New Roman" pitchFamily="18" charset="0"/>
              </a:rPr>
              <a:t>. </a:t>
            </a:r>
          </a:p>
        </p:txBody>
      </p:sp>
      <p:sp>
        <p:nvSpPr>
          <p:cNvPr id="3" name="TextBox 2"/>
          <p:cNvSpPr txBox="1"/>
          <p:nvPr/>
        </p:nvSpPr>
        <p:spPr>
          <a:xfrm>
            <a:off x="533400" y="4835045"/>
            <a:ext cx="7505700" cy="646331"/>
          </a:xfrm>
          <a:prstGeom prst="rect">
            <a:avLst/>
          </a:prstGeom>
          <a:noFill/>
        </p:spPr>
        <p:txBody>
          <a:bodyPr wrap="square" rtlCol="0">
            <a:spAutoFit/>
          </a:bodyPr>
          <a:lstStyle/>
          <a:p>
            <a:pPr lvl="0" algn="just"/>
            <a:r>
              <a:rPr lang="en-US" dirty="0">
                <a:latin typeface="Times New Roman" pitchFamily="18" charset="0"/>
                <a:cs typeface="Times New Roman" pitchFamily="18" charset="0"/>
              </a:rPr>
              <a:t>Cho </a:t>
            </a:r>
            <a:r>
              <a:rPr lang="en-US" dirty="0" err="1">
                <a:latin typeface="Times New Roman" pitchFamily="18" charset="0"/>
                <a:cs typeface="Times New Roman" pitchFamily="18" charset="0"/>
              </a:rPr>
              <a:t>phép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mỗi</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microservice</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phát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triển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đóng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gói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triển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mở</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rộng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mô</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dễ</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dàng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lập</a:t>
            </a:r>
            <a:r>
              <a:rPr lang="en-US" dirty="0">
                <a:latin typeface="Times New Roman" pitchFamily="18" charset="0"/>
                <a:cs typeface="Times New Roman" pitchFamily="18" charset="0"/>
              </a:rPr>
              <a:t>.</a:t>
            </a:r>
          </a:p>
        </p:txBody>
      </p:sp>
      <p:sp>
        <p:nvSpPr>
          <p:cNvPr id="8" name="TextBox 7"/>
          <p:cNvSpPr txBox="1"/>
          <p:nvPr/>
        </p:nvSpPr>
        <p:spPr>
          <a:xfrm>
            <a:off x="533400" y="5715000"/>
            <a:ext cx="7505700" cy="646331"/>
          </a:xfrm>
          <a:prstGeom prst="rect">
            <a:avLst/>
          </a:prstGeom>
          <a:noFill/>
        </p:spPr>
        <p:txBody>
          <a:bodyPr wrap="square" rtlCol="0">
            <a:spAutoFit/>
          </a:bodyPr>
          <a:lstStyle/>
          <a:p>
            <a:pPr lvl="0" algn="just"/>
            <a:r>
              <a:rPr lang="en-US" dirty="0" err="1">
                <a:latin typeface="Times New Roman" pitchFamily="18" charset="0"/>
                <a:cs typeface="Times New Roman" pitchFamily="18" charset="0"/>
              </a:rPr>
              <a:t>Mỗi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microservice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phép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lựa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chọn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nghệ</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thích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hợp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kiệm</a:t>
            </a:r>
            <a:r>
              <a:rPr lang="en-US" dirty="0">
                <a:latin typeface="Times New Roman" pitchFamily="18" charset="0"/>
                <a:cs typeface="Times New Roman" pitchFamily="18" charset="0"/>
              </a:rPr>
              <a:t> chi </a:t>
            </a:r>
            <a:r>
              <a:rPr lang="en-US" dirty="0" err="1">
                <a:latin typeface="Times New Roman" pitchFamily="18" charset="0"/>
                <a:cs typeface="Times New Roman" pitchFamily="18" charset="0"/>
              </a:rPr>
              <a:t>phí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triển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đóng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gói</a:t>
            </a:r>
            <a:r>
              <a:rPr lang="en-US" dirty="0">
                <a:latin typeface="Times New Roman" pitchFamily="18" charset="0"/>
                <a:cs typeface="Times New Roman" pitchFamily="18" charset="0"/>
              </a:rPr>
              <a:t> &amp; </a:t>
            </a:r>
            <a:r>
              <a:rPr lang="en-US" dirty="0" err="1">
                <a:latin typeface="Times New Roman" pitchFamily="18" charset="0"/>
                <a:cs typeface="Times New Roman" pitchFamily="18" charset="0"/>
              </a:rPr>
              <a:t>triển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khai</a:t>
            </a:r>
            <a:r>
              <a:rPr lang="en-US" dirty="0">
                <a:latin typeface="Times New Roman" pitchFamily="18" charset="0"/>
                <a:cs typeface="Times New Roman" pitchFamily="18" charset="0"/>
              </a:rPr>
              <a:t>.</a:t>
            </a:r>
          </a:p>
        </p:txBody>
      </p:sp>
      <p:pic>
        <p:nvPicPr>
          <p:cNvPr id="9" name="Picture 8" descr="micro31-1.jpg"/>
          <p:cNvPicPr>
            <a:picLocks noChangeAspect="1"/>
          </p:cNvPicPr>
          <p:nvPr/>
        </p:nvPicPr>
        <p:blipFill rotWithShape="1">
          <a:blip r:embed="rId3"/>
          <a:srcRect l="33334" t="-1165" r="35353"/>
          <a:stretch/>
        </p:blipFill>
        <p:spPr>
          <a:xfrm>
            <a:off x="3220915" y="876804"/>
            <a:ext cx="2362200" cy="2543908"/>
          </a:xfrm>
          <a:prstGeom prst="rect">
            <a:avLst/>
          </a:prstGeom>
        </p:spPr>
      </p:pic>
      <p:pic>
        <p:nvPicPr>
          <p:cNvPr id="10" name="Picture 9" descr="micro31-1.jpg"/>
          <p:cNvPicPr>
            <a:picLocks noChangeAspect="1"/>
          </p:cNvPicPr>
          <p:nvPr/>
        </p:nvPicPr>
        <p:blipFill rotWithShape="1">
          <a:blip r:embed="rId3"/>
          <a:srcRect l="64647" t="-2252"/>
          <a:stretch/>
        </p:blipFill>
        <p:spPr>
          <a:xfrm>
            <a:off x="5486400" y="791508"/>
            <a:ext cx="2667000" cy="257120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icro4-1.jpg"/>
          <p:cNvPicPr>
            <a:picLocks noChangeAspect="1"/>
          </p:cNvPicPr>
          <p:nvPr/>
        </p:nvPicPr>
        <p:blipFill>
          <a:blip r:embed="rId2"/>
          <a:stretch>
            <a:fillRect/>
          </a:stretch>
        </p:blipFill>
        <p:spPr>
          <a:xfrm>
            <a:off x="609600" y="838200"/>
            <a:ext cx="7848600" cy="3505200"/>
          </a:xfrm>
          <a:prstGeom prst="rect">
            <a:avLst/>
          </a:prstGeom>
        </p:spPr>
      </p:pic>
      <p:sp>
        <p:nvSpPr>
          <p:cNvPr id="8" name="TextBox 7"/>
          <p:cNvSpPr txBox="1"/>
          <p:nvPr/>
        </p:nvSpPr>
        <p:spPr>
          <a:xfrm>
            <a:off x="685800" y="4419600"/>
            <a:ext cx="7696200" cy="2246769"/>
          </a:xfrm>
          <a:prstGeom prst="rect">
            <a:avLst/>
          </a:prstGeom>
          <a:noFill/>
        </p:spPr>
        <p:txBody>
          <a:bodyPr wrap="square" rtlCol="0">
            <a:spAutoFit/>
          </a:bodyPr>
          <a:lstStyle/>
          <a:p>
            <a:pPr lvl="0" algn="just"/>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Khó</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khăn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trong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việc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chia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nhỏ</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services</a:t>
            </a:r>
          </a:p>
          <a:p>
            <a:pPr lvl="0" algn="just"/>
            <a:r>
              <a:rPr lang="en-US" sz="2000" dirty="0" smtClean="0">
                <a:latin typeface="Times New Roman" pitchFamily="18" charset="0"/>
                <a:cs typeface="Times New Roman" pitchFamily="18" charset="0"/>
              </a:rPr>
              <a:t>- </a:t>
            </a:r>
            <a:r>
              <a:rPr lang="vi-VN" sz="2000" dirty="0" smtClean="0">
                <a:latin typeface="+mj-lt"/>
              </a:rPr>
              <a:t>Đảm bảo giao dịch phân tán</a:t>
            </a:r>
            <a:endParaRPr lang="en-US" sz="2000" dirty="0" smtClean="0">
              <a:latin typeface="+mj-lt"/>
              <a:cs typeface="Times New Roman" pitchFamily="18" charset="0"/>
            </a:endParaRPr>
          </a:p>
          <a:p>
            <a:pPr lvl="0" algn="just"/>
            <a:r>
              <a:rPr lang="en-US" sz="2000" dirty="0" smtClean="0">
                <a:latin typeface="Times New Roman" pitchFamily="18" charset="0"/>
                <a:cs typeface="Times New Roman" pitchFamily="18" charset="0"/>
              </a:rPr>
              <a:t>- Testing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services</a:t>
            </a:r>
          </a:p>
          <a:p>
            <a:pPr lvl="0" algn="just">
              <a:buFontTx/>
              <a:buChar char="-"/>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Triển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khai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microservices</a:t>
            </a:r>
            <a:endParaRPr lang="en-US" sz="2000" dirty="0" smtClean="0">
              <a:latin typeface="Times New Roman" pitchFamily="18" charset="0"/>
              <a:cs typeface="Times New Roman" pitchFamily="18" charset="0"/>
            </a:endParaRPr>
          </a:p>
          <a:p>
            <a:pPr lvl="0" algn="just">
              <a:buFontTx/>
              <a:buChar char="-"/>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Config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quản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lý</a:t>
            </a:r>
            <a:r>
              <a:rPr lang="en-US" sz="2000" dirty="0" smtClean="0">
                <a:latin typeface="Times New Roman" pitchFamily="18" charset="0"/>
                <a:cs typeface="Times New Roman" pitchFamily="18" charset="0"/>
              </a:rPr>
              <a:t> deploy &amp; </a:t>
            </a:r>
            <a:r>
              <a:rPr lang="en-US" sz="2000" dirty="0" err="1" smtClean="0">
                <a:latin typeface="Times New Roman" pitchFamily="18" charset="0"/>
                <a:cs typeface="Times New Roman" pitchFamily="18" charset="0"/>
              </a:rPr>
              <a:t>hoạt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động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services</a:t>
            </a:r>
          </a:p>
          <a:p>
            <a:pPr lvl="0" algn="just">
              <a:buFontTx/>
              <a:buChar char="-"/>
            </a:pPr>
            <a:r>
              <a:rPr lang="en-US" sz="2000" dirty="0" smtClean="0">
                <a:latin typeface="Times New Roman" pitchFamily="18" charset="0"/>
                <a:cs typeface="Times New Roman" pitchFamily="18" charset="0"/>
              </a:rPr>
              <a:t> Track request, process </a:t>
            </a:r>
            <a:r>
              <a:rPr lang="en-US" sz="2000" dirty="0" err="1" smtClean="0">
                <a:latin typeface="Times New Roman" pitchFamily="18" charset="0"/>
                <a:cs typeface="Times New Roman" pitchFamily="18" charset="0"/>
              </a:rPr>
              <a:t>của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mỗi</a:t>
            </a:r>
            <a:r>
              <a:rPr lang="en-US" sz="2000" dirty="0" smtClean="0">
                <a:latin typeface="Times New Roman" pitchFamily="18" charset="0"/>
                <a:cs typeface="Times New Roman" pitchFamily="18" charset="0"/>
              </a:rPr>
              <a:t> services</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2000" y="4724400"/>
            <a:ext cx="7315200" cy="1631216"/>
          </a:xfrm>
          <a:prstGeom prst="rect">
            <a:avLst/>
          </a:prstGeom>
          <a:noFill/>
        </p:spPr>
        <p:txBody>
          <a:bodyPr wrap="square" rtlCol="0">
            <a:spAutoFit/>
          </a:bodyPr>
          <a:lstStyle/>
          <a:p>
            <a:pPr lvl="0" algn="just"/>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Nguyên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lý</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Trách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nhiệm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đơn</a:t>
            </a:r>
            <a:endParaRPr lang="en-US" sz="2000" dirty="0" smtClean="0">
              <a:latin typeface="Times New Roman" pitchFamily="18" charset="0"/>
              <a:cs typeface="Times New Roman" pitchFamily="18" charset="0"/>
            </a:endParaRPr>
          </a:p>
          <a:p>
            <a:pPr lvl="0" algn="just"/>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Thiết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kế</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xác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định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giới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hạn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services </a:t>
            </a:r>
            <a:r>
              <a:rPr lang="en-US" sz="2000" dirty="0" err="1" smtClean="0">
                <a:latin typeface="Times New Roman" pitchFamily="18" charset="0"/>
                <a:cs typeface="Times New Roman" pitchFamily="18" charset="0"/>
              </a:rPr>
              <a:t>theo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chức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năng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nghiệp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vụ</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thực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tế</a:t>
            </a:r>
            <a:endParaRPr lang="en-US" sz="2000" dirty="0" smtClean="0">
              <a:latin typeface="Times New Roman" pitchFamily="18" charset="0"/>
              <a:cs typeface="Times New Roman" pitchFamily="18" charset="0"/>
            </a:endParaRPr>
          </a:p>
          <a:p>
            <a:pPr lvl="0" algn="just"/>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Đảm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bảo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microservices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có</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thể</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phát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triển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triển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khai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độc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lập</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pic>
        <p:nvPicPr>
          <p:cNvPr id="11" name="Picture 10" descr="single-responsibility-principle-clean-code-alliance-meetup-1-638.jpg"/>
          <p:cNvPicPr>
            <a:picLocks noChangeAspect="1"/>
          </p:cNvPicPr>
          <p:nvPr/>
        </p:nvPicPr>
        <p:blipFill>
          <a:blip r:embed="rId2"/>
          <a:stretch>
            <a:fillRect/>
          </a:stretch>
        </p:blipFill>
        <p:spPr>
          <a:xfrm>
            <a:off x="609600" y="838200"/>
            <a:ext cx="7848600" cy="38862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QA-Sign.jpg"/>
          <p:cNvPicPr>
            <a:picLocks noChangeAspect="1"/>
          </p:cNvPicPr>
          <p:nvPr/>
        </p:nvPicPr>
        <p:blipFill>
          <a:blip r:embed="rId2"/>
          <a:stretch>
            <a:fillRect/>
          </a:stretch>
        </p:blipFill>
        <p:spPr>
          <a:xfrm>
            <a:off x="609600" y="1562100"/>
            <a:ext cx="8153400" cy="37338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sa_integration.png"/>
          <p:cNvPicPr>
            <a:picLocks noChangeAspect="1"/>
          </p:cNvPicPr>
          <p:nvPr/>
        </p:nvPicPr>
        <p:blipFill>
          <a:blip r:embed="rId3"/>
          <a:stretch>
            <a:fillRect/>
          </a:stretch>
        </p:blipFill>
        <p:spPr>
          <a:xfrm>
            <a:off x="609600" y="1447800"/>
            <a:ext cx="7848600" cy="3733800"/>
          </a:xfrm>
          <a:prstGeom prst="rect">
            <a:avLst/>
          </a:prstGeom>
        </p:spPr>
      </p:pic>
      <p:sp>
        <p:nvSpPr>
          <p:cNvPr id="6" name="TextBox 5"/>
          <p:cNvSpPr txBox="1"/>
          <p:nvPr/>
        </p:nvSpPr>
        <p:spPr>
          <a:xfrm>
            <a:off x="533400" y="5105400"/>
            <a:ext cx="8305800" cy="369332"/>
          </a:xfrm>
          <a:prstGeom prst="rect">
            <a:avLst/>
          </a:prstGeom>
          <a:noFill/>
        </p:spPr>
        <p:txBody>
          <a:bodyPr wrap="square" rtlCol="0">
            <a:spAutoFit/>
          </a:bodyPr>
          <a:lstStyle/>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2091</TotalTime>
  <Words>386</Words>
  <Application>Microsoft Office PowerPoint</Application>
  <PresentationFormat>On-screen Show (4:3)</PresentationFormat>
  <Paragraphs>41</Paragraphs>
  <Slides>12</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ＭＳ Ｐゴシック</vt:lpstr>
      <vt:lpstr>Aileron Bold</vt:lpstr>
      <vt:lpstr>Aileron SemiBold</vt:lpstr>
      <vt:lpstr>Arial</vt:lpstr>
      <vt:lpstr>Calibri</vt:lpstr>
      <vt:lpstr>Century Gothic Bold</vt:lpstr>
      <vt:lpstr>Open Sans</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E-MARKETPLACE SOLUTIONS</dc:title>
  <dc:creator>hongntt</dc:creator>
  <cp:lastModifiedBy>truongnv</cp:lastModifiedBy>
  <cp:revision>178</cp:revision>
  <dcterms:created xsi:type="dcterms:W3CDTF">2018-05-22T07:33:16Z</dcterms:created>
  <dcterms:modified xsi:type="dcterms:W3CDTF">2018-10-12T04:42:12Z</dcterms:modified>
</cp:coreProperties>
</file>