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3" r:id="rId4"/>
    <p:sldId id="258" r:id="rId5"/>
    <p:sldId id="259" r:id="rId6"/>
    <p:sldId id="260" r:id="rId7"/>
    <p:sldId id="261" r:id="rId8"/>
    <p:sldId id="264" r:id="rId9"/>
    <p:sldId id="265" r:id="rId10"/>
    <p:sldId id="266"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D6327"/>
    <a:srgbClr val="FBAF5B"/>
    <a:srgbClr val="FD9B44"/>
    <a:srgbClr val="FEAF5B"/>
    <a:srgbClr val="00ADE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60" autoAdjust="0"/>
    <p:restoredTop sz="82529" autoAdjust="0"/>
  </p:normalViewPr>
  <p:slideViewPr>
    <p:cSldViewPr>
      <p:cViewPr>
        <p:scale>
          <a:sx n="100" d="100"/>
          <a:sy n="100" d="100"/>
        </p:scale>
        <p:origin x="-2130" y="90"/>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A33D80-8303-451C-9BEB-490FD3663F45}" type="datetimeFigureOut">
              <a:rPr lang="en-US" smtClean="0"/>
              <a:pPr/>
              <a:t>6/28/2018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6B66A3-598B-4163-8447-3E26D7F290C2}" type="slidenum">
              <a:rPr lang="en-US" smtClean="0"/>
              <a:pPr/>
              <a:t>‹#›</a:t>
            </a:fld>
            <a:endParaRPr lang="en-US"/>
          </a:p>
        </p:txBody>
      </p:sp>
    </p:spTree>
    <p:extLst>
      <p:ext uri="{BB962C8B-B14F-4D97-AF65-F5344CB8AC3E}">
        <p14:creationId xmlns:p14="http://schemas.microsoft.com/office/powerpoint/2010/main" xmlns="" val="2760385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4B98C-688D-48E9-94A1-CC1F611658EC}" type="datetimeFigureOut">
              <a:rPr lang="en-US" smtClean="0"/>
              <a:pPr/>
              <a:t>6/28/2018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7DB75D-C15C-4F1C-ADFF-8D55184F091D}" type="slidenum">
              <a:rPr lang="en-US" smtClean="0"/>
              <a:pPr/>
              <a:t>‹#›</a:t>
            </a:fld>
            <a:endParaRPr lang="en-US"/>
          </a:p>
        </p:txBody>
      </p:sp>
    </p:spTree>
    <p:extLst>
      <p:ext uri="{BB962C8B-B14F-4D97-AF65-F5344CB8AC3E}">
        <p14:creationId xmlns:p14="http://schemas.microsoft.com/office/powerpoint/2010/main" xmlns="" val="165251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Ý tưởng quan trọng chính là nhìn vào các tính năng trong một ứng dụng monolithic, ta có thể nhận biết, xác định các yêu cầu và khả năng cần thiết để đáp ứng một nghiệp vụ.</a:t>
            </a:r>
            <a:endParaRPr lang="en-US" sz="1200" kern="1200" dirty="0" smtClean="0">
              <a:solidFill>
                <a:schemeClr val="tx1"/>
              </a:solidFill>
              <a:latin typeface="+mn-lt"/>
              <a:ea typeface="+mn-ea"/>
              <a:cs typeface="+mn-cs"/>
            </a:endParaRPr>
          </a:p>
          <a:p>
            <a:pPr lvl="0"/>
            <a:r>
              <a:rPr lang="vi-VN" sz="1200" kern="1200" dirty="0" smtClean="0">
                <a:solidFill>
                  <a:schemeClr val="tx1"/>
                </a:solidFill>
                <a:latin typeface="+mn-lt"/>
                <a:ea typeface="+mn-ea"/>
                <a:cs typeface="+mn-cs"/>
              </a:rPr>
              <a:t>Sau đó từng năng lực nghiệp vụ này sẽ được xây dựng thành những service nhỏ, độc lập. </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Những services này có thể sử dụng các nền tảng công nghệ khác nhau và phục vụ một mục đích cụ thể và có giới hạn.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Tx/>
              <a:buChar char="-"/>
            </a:pPr>
            <a:r>
              <a:rPr lang="vi-VN" sz="1200" b="0" i="0" kern="1200" dirty="0" smtClean="0">
                <a:solidFill>
                  <a:schemeClr val="tx1"/>
                </a:solidFill>
                <a:latin typeface="+mn-lt"/>
                <a:ea typeface="+mn-ea"/>
                <a:cs typeface="+mn-cs"/>
              </a:rPr>
              <a:t>Với kiểu</a:t>
            </a:r>
            <a:r>
              <a:rPr lang="en-US" sz="1200" b="0" i="0" kern="1200" baseline="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điểm nối điểm, toàn bộ logic của việc định tuyến truyền tin nhắn nằm trong mỗi điểm cuối (endpoint) hay chính là các services. </a:t>
            </a:r>
            <a:endParaRPr lang="en-US" sz="1200" b="0" i="0" kern="1200" dirty="0" smtClean="0">
              <a:solidFill>
                <a:schemeClr val="tx1"/>
              </a:solidFill>
              <a:latin typeface="+mn-lt"/>
              <a:ea typeface="+mn-ea"/>
              <a:cs typeface="+mn-cs"/>
            </a:endParaRPr>
          </a:p>
          <a:p>
            <a:pPr algn="just">
              <a:buFontTx/>
              <a:buNone/>
            </a:pPr>
            <a:r>
              <a:rPr lang="vi-VN" sz="1200" b="0" i="0" kern="1200" dirty="0" smtClean="0">
                <a:solidFill>
                  <a:schemeClr val="tx1"/>
                </a:solidFill>
                <a:latin typeface="+mn-lt"/>
                <a:ea typeface="+mn-ea"/>
                <a:cs typeface="+mn-cs"/>
              </a:rPr>
              <a:t>Và services nói chuyện trực tiếp với nhau. Mỗi service mở ra một REST APIs và bất kì service hay khách hàng bên ngoài nào cũng có thể gọi service qua REST API của nó.</a:t>
            </a:r>
            <a:endParaRPr lang="en-US" sz="1200" b="0" i="0" kern="1200" dirty="0" smtClean="0">
              <a:solidFill>
                <a:schemeClr val="tx1"/>
              </a:solidFill>
              <a:latin typeface="+mn-lt"/>
              <a:ea typeface="+mn-ea"/>
              <a:cs typeface="+mn-cs"/>
            </a:endParaRPr>
          </a:p>
          <a:p>
            <a:pPr algn="just"/>
            <a:endParaRPr lang="en-US" sz="1200" b="0" i="0" kern="1200" dirty="0" smtClean="0">
              <a:solidFill>
                <a:schemeClr val="tx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microservices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services </a:t>
            </a:r>
            <a:r>
              <a:rPr lang="en-US" sz="1200" kern="1200" dirty="0" err="1" smtClean="0">
                <a:solidFill>
                  <a:schemeClr val="tx1"/>
                </a:solidFill>
                <a:latin typeface="+mn-lt"/>
                <a:ea typeface="+mn-ea"/>
                <a:cs typeface="+mn-cs"/>
              </a:rPr>
              <a:t>tăng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tạp</a:t>
            </a:r>
            <a:r>
              <a:rPr lang="en-US" sz="1200" kern="1200" dirty="0" smtClean="0">
                <a:solidFill>
                  <a:schemeClr val="tx1"/>
                </a:solidFill>
                <a:latin typeface="+mn-lt"/>
                <a:ea typeface="+mn-ea"/>
                <a:cs typeface="+mn-cs"/>
              </a:rPr>
              <a:t>. </a:t>
            </a:r>
          </a:p>
          <a:p>
            <a:pPr algn="just"/>
            <a:endParaRPr lang="en-US" sz="1200" b="0" i="0" kern="1200" dirty="0" smtClean="0">
              <a:solidFill>
                <a:schemeClr val="tx1"/>
              </a:solidFill>
              <a:latin typeface="+mn-lt"/>
              <a:ea typeface="+mn-ea"/>
              <a:cs typeface="+mn-cs"/>
            </a:endParaRPr>
          </a:p>
          <a:p>
            <a:pPr algn="just"/>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Nhược</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điểm</a:t>
            </a:r>
            <a:r>
              <a:rPr lang="en-US" sz="1200" b="0" i="0" kern="1200" baseline="0" dirty="0" smtClean="0">
                <a:solidFill>
                  <a:schemeClr val="tx1"/>
                </a:solidFill>
                <a:latin typeface="+mn-lt"/>
                <a:ea typeface="+mn-ea"/>
                <a:cs typeface="+mn-cs"/>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microservices</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microservices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services</a:t>
            </a:r>
          </a:p>
          <a:p>
            <a:pPr algn="just"/>
            <a:endParaRPr lang="en-US" sz="1200" b="0" i="0" kern="1200" dirty="0" smtClean="0">
              <a:solidFill>
                <a:schemeClr val="tx1"/>
              </a:solidFill>
              <a:latin typeface="+mn-lt"/>
              <a:ea typeface="+mn-ea"/>
              <a:cs typeface="+mn-cs"/>
            </a:endParaRPr>
          </a:p>
          <a:p>
            <a:pPr algn="just"/>
            <a:endParaRPr lang="en-US" dirty="0"/>
          </a:p>
        </p:txBody>
      </p:sp>
      <p:sp>
        <p:nvSpPr>
          <p:cNvPr id="4" name="Slide Number Placeholder 3"/>
          <p:cNvSpPr>
            <a:spLocks noGrp="1"/>
          </p:cNvSpPr>
          <p:nvPr>
            <p:ph type="sldNum" sz="quarter" idx="10"/>
          </p:nvPr>
        </p:nvSpPr>
        <p:spPr/>
        <p:txBody>
          <a:bodyPr/>
          <a:lstStyle/>
          <a:p>
            <a:fld id="{1D7DB75D-C15C-4F1C-ADFF-8D55184F091D}"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0" algn="just"/>
            <a:r>
              <a:rPr lang="en-US" sz="1800" dirty="0" smtClean="0">
                <a:latin typeface="Times New Roman" pitchFamily="18" charset="0"/>
                <a:cs typeface="Times New Roman" pitchFamily="18" charset="0"/>
              </a:rPr>
              <a:t>- API Gateway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cổng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truyền</a:t>
            </a:r>
            <a:r>
              <a:rPr lang="en-US" sz="1800" dirty="0" smtClean="0">
                <a:latin typeface="Times New Roman" pitchFamily="18" charset="0"/>
                <a:cs typeface="Times New Roman" pitchFamily="18" charset="0"/>
              </a:rPr>
              <a:t> tin </a:t>
            </a:r>
            <a:r>
              <a:rPr lang="en-US" sz="1800" dirty="0" err="1" smtClean="0">
                <a:latin typeface="Times New Roman" pitchFamily="18" charset="0"/>
                <a:cs typeface="Times New Roman" pitchFamily="18" charset="0"/>
              </a:rPr>
              <a:t>gọn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như</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điểm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chính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baseline="0" dirty="0" smtClean="0">
                <a:latin typeface="Times New Roman" pitchFamily="18" charset="0"/>
                <a:cs typeface="Times New Roman" pitchFamily="18" charset="0"/>
              </a:rPr>
              <a:t> client</a:t>
            </a:r>
            <a:r>
              <a:rPr lang="en-US" sz="1800" dirty="0" smtClean="0">
                <a:latin typeface="Times New Roman" pitchFamily="18" charset="0"/>
                <a:cs typeface="Times New Roman" pitchFamily="18" charset="0"/>
              </a:rPr>
              <a:t>. </a:t>
            </a:r>
          </a:p>
          <a:p>
            <a:pPr lvl="0" algn="just"/>
            <a:r>
              <a:rPr lang="en-US" sz="1800" dirty="0" smtClean="0">
                <a:latin typeface="Times New Roman" pitchFamily="18" charset="0"/>
                <a:cs typeface="Times New Roman" pitchFamily="18" charset="0"/>
              </a:rPr>
              <a:t>- API Gateway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phép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API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lý</a:t>
            </a:r>
            <a:r>
              <a:rPr lang="en-US" sz="1800" dirty="0" smtClean="0">
                <a:latin typeface="Times New Roman" pitchFamily="18" charset="0"/>
                <a:cs typeface="Times New Roman" pitchFamily="18" charset="0"/>
              </a:rPr>
              <a:t> qua REST/HTTP. </a:t>
            </a:r>
          </a:p>
          <a:p>
            <a:pPr lvl="0" algn="just"/>
            <a:endParaRPr lang="en-US" sz="1800" kern="1200" dirty="0" smtClean="0">
              <a:solidFill>
                <a:schemeClr val="tx1"/>
              </a:solidFill>
              <a:latin typeface="Times New Roman" pitchFamily="18" charset="0"/>
              <a:ea typeface="+mn-ea"/>
              <a:cs typeface="Times New Roman" pitchFamily="18" charset="0"/>
            </a:endParaRP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Ưu</a:t>
            </a:r>
            <a:r>
              <a:rPr lang="en-US" sz="1800" kern="1200" baseline="0" dirty="0" smtClean="0">
                <a:solidFill>
                  <a:schemeClr val="tx1"/>
                </a:solidFill>
                <a:latin typeface="Times New Roman" pitchFamily="18" charset="0"/>
                <a:ea typeface="+mn-ea"/>
                <a:cs typeface="Times New Roman" pitchFamily="18" charset="0"/>
              </a:rPr>
              <a:t> </a:t>
            </a:r>
            <a:r>
              <a:rPr lang="en-US" sz="1800" kern="1200" baseline="0" dirty="0" err="1" smtClean="0">
                <a:solidFill>
                  <a:schemeClr val="tx1"/>
                </a:solidFill>
                <a:latin typeface="Times New Roman" pitchFamily="18" charset="0"/>
                <a:ea typeface="+mn-ea"/>
                <a:cs typeface="Times New Roman" pitchFamily="18" charset="0"/>
              </a:rPr>
              <a:t>điểm</a:t>
            </a:r>
            <a:endParaRPr lang="en-US" sz="1800" kern="1200" dirty="0" smtClean="0">
              <a:solidFill>
                <a:schemeClr val="tx1"/>
              </a:solidFill>
              <a:latin typeface="Times New Roman" pitchFamily="18" charset="0"/>
              <a:ea typeface="+mn-ea"/>
              <a:cs typeface="Times New Roman" pitchFamily="18" charset="0"/>
            </a:endParaRP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cấp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một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lớp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trừu</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tượng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hóa</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các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microservices</a:t>
            </a:r>
            <a:r>
              <a:rPr lang="en-US" sz="1800" kern="1200" dirty="0" smtClean="0">
                <a:solidFill>
                  <a:schemeClr val="tx1"/>
                </a:solidFill>
                <a:latin typeface="Times New Roman" pitchFamily="18" charset="0"/>
                <a:ea typeface="+mn-ea"/>
                <a:cs typeface="Times New Roman" pitchFamily="18" charset="0"/>
              </a:rPr>
              <a:t>. </a:t>
            </a:r>
          </a:p>
          <a:p>
            <a:pPr lvl="0" algn="just"/>
            <a:r>
              <a:rPr lang="en-US" sz="1800" kern="1200" dirty="0" smtClean="0">
                <a:solidFill>
                  <a:schemeClr val="tx1"/>
                </a:solidFill>
                <a:latin typeface="Times New Roman" pitchFamily="18" charset="0"/>
                <a:ea typeface="+mn-ea"/>
                <a:cs typeface="Times New Roman" pitchFamily="18" charset="0"/>
              </a:rPr>
              <a:t>-</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Định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tuyến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và</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chuyển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đổi</a:t>
            </a:r>
            <a:r>
              <a:rPr lang="en-US" sz="1800" kern="1200" dirty="0" smtClean="0">
                <a:solidFill>
                  <a:schemeClr val="tx1"/>
                </a:solidFill>
                <a:latin typeface="Times New Roman" pitchFamily="18" charset="0"/>
                <a:ea typeface="+mn-ea"/>
                <a:cs typeface="Times New Roman" pitchFamily="18" charset="0"/>
              </a:rPr>
              <a:t> tin </a:t>
            </a:r>
            <a:r>
              <a:rPr lang="en-US" sz="1800" kern="1200" dirty="0" err="1" smtClean="0">
                <a:solidFill>
                  <a:schemeClr val="tx1"/>
                </a:solidFill>
                <a:latin typeface="Times New Roman" pitchFamily="18" charset="0"/>
                <a:ea typeface="+mn-ea"/>
                <a:cs typeface="Times New Roman" pitchFamily="18" charset="0"/>
              </a:rPr>
              <a:t>nhắn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gọn</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nhẹ</a:t>
            </a:r>
            <a:r>
              <a:rPr lang="en-US" sz="1800" kern="1200" dirty="0" smtClean="0">
                <a:solidFill>
                  <a:schemeClr val="tx1"/>
                </a:solidFill>
                <a:latin typeface="Times New Roman" pitchFamily="18" charset="0"/>
                <a:ea typeface="+mn-ea"/>
                <a:cs typeface="Times New Roman" pitchFamily="18" charset="0"/>
              </a:rPr>
              <a:t> ở </a:t>
            </a:r>
            <a:r>
              <a:rPr lang="en-US" sz="1800" kern="1200" dirty="0" err="1" smtClean="0">
                <a:solidFill>
                  <a:schemeClr val="tx1"/>
                </a:solidFill>
                <a:latin typeface="Times New Roman" pitchFamily="18" charset="0"/>
                <a:ea typeface="+mn-ea"/>
                <a:cs typeface="Times New Roman" pitchFamily="18" charset="0"/>
              </a:rPr>
              <a:t>cấp</a:t>
            </a:r>
            <a:r>
              <a:rPr lang="en-US" sz="1800" kern="1200" dirty="0" smtClean="0">
                <a:solidFill>
                  <a:schemeClr val="tx1"/>
                </a:solidFill>
                <a:latin typeface="Times New Roman" pitchFamily="18" charset="0"/>
                <a:ea typeface="+mn-ea"/>
                <a:cs typeface="Times New Roman" pitchFamily="18" charset="0"/>
              </a:rPr>
              <a:t> gateway.</a:t>
            </a:r>
          </a:p>
          <a:p>
            <a:pPr lvl="0" algn="just"/>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Một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điểm</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tập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trung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cho</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các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chức</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năng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chung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không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mang</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tính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nghiệp</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vụ</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kinh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doanh</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như</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bảo</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mật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giám</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sát</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và</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điều</a:t>
            </a: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tiết</a:t>
            </a:r>
            <a:r>
              <a:rPr lang="en-US" sz="1800" kern="1200" dirty="0" smtClean="0">
                <a:solidFill>
                  <a:schemeClr val="tx1"/>
                </a:solidFill>
                <a:latin typeface="Times New Roman" pitchFamily="18" charset="0"/>
                <a:ea typeface="+mn-ea"/>
                <a:cs typeface="Times New Roman" pitchFamily="18" charset="0"/>
              </a:rPr>
              <a:t>.</a:t>
            </a:r>
          </a:p>
        </p:txBody>
      </p:sp>
      <p:sp>
        <p:nvSpPr>
          <p:cNvPr id="4" name="Slide Number Placeholder 3"/>
          <p:cNvSpPr>
            <a:spLocks noGrp="1"/>
          </p:cNvSpPr>
          <p:nvPr>
            <p:ph type="sldNum" sz="quarter" idx="10"/>
          </p:nvPr>
        </p:nvSpPr>
        <p:spPr/>
        <p:txBody>
          <a:bodyPr/>
          <a:lstStyle/>
          <a:p>
            <a:fld id="{1D7DB75D-C15C-4F1C-ADFF-8D55184F091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800600"/>
            <a:ext cx="8077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33400" y="1295399"/>
            <a:ext cx="80772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33400" y="5367338"/>
            <a:ext cx="8077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API-Gateway</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077200" cy="981432"/>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33400" y="2468563"/>
            <a:ext cx="8077200" cy="3886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2"/>
          <p:cNvSpPr txBox="1">
            <a:spLocks/>
          </p:cNvSpPr>
          <p:nvPr userDrawn="1"/>
        </p:nvSpPr>
        <p:spPr>
          <a:xfrm>
            <a:off x="457200" y="304800"/>
            <a:ext cx="8458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CÔNG TY, HÃNG CÔNG NGHỆ SỬ DỤNG 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1981200" cy="5059363"/>
          </a:xfrm>
          <a:prstGeom prst="rect">
            <a:avLst/>
          </a:prstGeo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533400" y="1066800"/>
            <a:ext cx="5943600" cy="50593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ileron Bold" pitchFamily="50" charset="0"/>
                <a:ea typeface="+mj-ea"/>
                <a:cs typeface="+mj-cs"/>
              </a:rPr>
              <a:t>CONTENTS</a:t>
            </a:r>
            <a:endParaRPr kumimoji="0" lang="en-US" sz="2800" b="0" i="0" u="none" strike="noStrike" kern="1200" cap="none" spc="0" normalizeH="0" baseline="0" noProof="0" dirty="0">
              <a:ln>
                <a:noFill/>
              </a:ln>
              <a:solidFill>
                <a:schemeClr val="tx1"/>
              </a:solidFill>
              <a:effectLst/>
              <a:uLnTx/>
              <a:uFillTx/>
              <a:latin typeface="Aileron Bold" pitchFamily="50" charset="0"/>
              <a:ea typeface="+mj-ea"/>
              <a:cs typeface="+mj-cs"/>
            </a:endParaRPr>
          </a:p>
        </p:txBody>
      </p:sp>
      <p:sp>
        <p:nvSpPr>
          <p:cNvPr id="4" name="Rectangle 3"/>
          <p:cNvSpPr/>
          <p:nvPr userDrawn="1"/>
        </p:nvSpPr>
        <p:spPr>
          <a:xfrm>
            <a:off x="0" y="381000"/>
            <a:ext cx="457200" cy="3048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g_footer.jpg"/>
          <p:cNvPicPr>
            <a:picLocks noChangeAspect="1"/>
          </p:cNvPicPr>
          <p:nvPr userDrawn="1"/>
        </p:nvPicPr>
        <p:blipFill>
          <a:blip r:embed="rId2"/>
          <a:stretch>
            <a:fillRect/>
          </a:stretch>
        </p:blipFill>
        <p:spPr>
          <a:xfrm>
            <a:off x="0" y="6446520"/>
            <a:ext cx="9144000" cy="411480"/>
          </a:xfrm>
          <a:prstGeom prst="rect">
            <a:avLst/>
          </a:prstGeom>
        </p:spPr>
      </p:pic>
      <p:sp>
        <p:nvSpPr>
          <p:cNvPr id="6" name="Title 1"/>
          <p:cNvSpPr txBox="1">
            <a:spLocks/>
          </p:cNvSpPr>
          <p:nvPr userDrawn="1"/>
        </p:nvSpPr>
        <p:spPr>
          <a:xfrm>
            <a:off x="519111" y="129540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3</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7" name="Title 1"/>
          <p:cNvSpPr txBox="1">
            <a:spLocks/>
          </p:cNvSpPr>
          <p:nvPr userDrawn="1"/>
        </p:nvSpPr>
        <p:spPr>
          <a:xfrm>
            <a:off x="1371600" y="1614489"/>
            <a:ext cx="3429000" cy="381000"/>
          </a:xfrm>
          <a:prstGeom prst="rect">
            <a:avLst/>
          </a:prstGeom>
        </p:spPr>
        <p:txBody>
          <a:bodyPr/>
          <a:lstStyle>
            <a:lvl1pPr algn="l">
              <a:defRPr sz="1600"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Định</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nghĩa</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microservices</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là</a:t>
            </a:r>
            <a:r>
              <a:rPr kumimoji="0" lang="en-US" sz="1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1400" b="0" i="0" u="none" strike="noStrike" kern="1200" cap="none" spc="0" normalizeH="0" baseline="0" noProof="0" dirty="0" err="1" smtClean="0">
                <a:ln>
                  <a:noFill/>
                </a:ln>
                <a:solidFill>
                  <a:schemeClr val="tx1"/>
                </a:solidFill>
                <a:effectLst/>
                <a:uLnTx/>
                <a:uFillTx/>
                <a:latin typeface="+mj-lt"/>
                <a:ea typeface="+mj-ea"/>
                <a:cs typeface="+mj-cs"/>
              </a:rPr>
              <a:t>gì</a:t>
            </a:r>
            <a:endParaRPr kumimoji="0" lang="en-US"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8"/>
          <p:cNvSpPr/>
          <p:nvPr userDrawn="1"/>
        </p:nvSpPr>
        <p:spPr>
          <a:xfrm>
            <a:off x="1281111" y="140494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userDrawn="1"/>
        </p:nvSpPr>
        <p:spPr>
          <a:xfrm>
            <a:off x="1344611" y="21717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KiẾN</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TRÚC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1" name="Title 1"/>
          <p:cNvSpPr txBox="1">
            <a:spLocks/>
          </p:cNvSpPr>
          <p:nvPr userDrawn="1"/>
        </p:nvSpPr>
        <p:spPr>
          <a:xfrm>
            <a:off x="504822" y="21193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4</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13" name="Rectangle 12"/>
          <p:cNvSpPr/>
          <p:nvPr userDrawn="1"/>
        </p:nvSpPr>
        <p:spPr>
          <a:xfrm>
            <a:off x="1266822" y="22288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userDrawn="1"/>
        </p:nvSpPr>
        <p:spPr>
          <a:xfrm>
            <a:off x="1344611" y="30099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ƯU </a:t>
            </a: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5" name="Title 1"/>
          <p:cNvSpPr txBox="1">
            <a:spLocks/>
          </p:cNvSpPr>
          <p:nvPr userDrawn="1"/>
        </p:nvSpPr>
        <p:spPr>
          <a:xfrm>
            <a:off x="504822" y="29575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5</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17" name="Rectangle 16"/>
          <p:cNvSpPr/>
          <p:nvPr userDrawn="1"/>
        </p:nvSpPr>
        <p:spPr>
          <a:xfrm>
            <a:off x="1266822" y="30670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userDrawn="1"/>
        </p:nvSpPr>
        <p:spPr>
          <a:xfrm>
            <a:off x="1344611" y="386238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NHƯỢC </a:t>
            </a:r>
            <a:r>
              <a:rPr kumimoji="0" lang="en-US" sz="1600" b="1"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MICROSERVICES</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9" name="Title 1"/>
          <p:cNvSpPr txBox="1">
            <a:spLocks/>
          </p:cNvSpPr>
          <p:nvPr userDrawn="1"/>
        </p:nvSpPr>
        <p:spPr>
          <a:xfrm>
            <a:off x="504822" y="381000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6</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1" name="Rectangle 20"/>
          <p:cNvSpPr/>
          <p:nvPr userDrawn="1"/>
        </p:nvSpPr>
        <p:spPr>
          <a:xfrm>
            <a:off x="1266822" y="391954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userDrawn="1"/>
        </p:nvSpPr>
        <p:spPr>
          <a:xfrm>
            <a:off x="1344611" y="47625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YÊU CẦU, CHỈ DẪN THIẾT KẾ MICROSERVICE</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23" name="Title 1"/>
          <p:cNvSpPr txBox="1">
            <a:spLocks/>
          </p:cNvSpPr>
          <p:nvPr userDrawn="1"/>
        </p:nvSpPr>
        <p:spPr>
          <a:xfrm>
            <a:off x="504822" y="471011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7</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5" name="Rectangle 24"/>
          <p:cNvSpPr/>
          <p:nvPr userDrawn="1"/>
        </p:nvSpPr>
        <p:spPr>
          <a:xfrm>
            <a:off x="1266822" y="481965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userDrawn="1"/>
        </p:nvSpPr>
        <p:spPr>
          <a:xfrm>
            <a:off x="5397500" y="136683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Q&amp;A</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27" name="Title 1"/>
          <p:cNvSpPr txBox="1">
            <a:spLocks/>
          </p:cNvSpPr>
          <p:nvPr userDrawn="1"/>
        </p:nvSpPr>
        <p:spPr>
          <a:xfrm>
            <a:off x="4557711" y="131445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8</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29" name="Rectangle 28"/>
          <p:cNvSpPr/>
          <p:nvPr userDrawn="1"/>
        </p:nvSpPr>
        <p:spPr>
          <a:xfrm>
            <a:off x="5319711" y="142399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p:cNvSpPr txBox="1">
            <a:spLocks/>
          </p:cNvSpPr>
          <p:nvPr userDrawn="1"/>
        </p:nvSpPr>
        <p:spPr>
          <a:xfrm>
            <a:off x="5383211" y="219075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POINT-TO-POINT</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1" name="Title 1"/>
          <p:cNvSpPr txBox="1">
            <a:spLocks/>
          </p:cNvSpPr>
          <p:nvPr userDrawn="1"/>
        </p:nvSpPr>
        <p:spPr>
          <a:xfrm>
            <a:off x="4543422" y="21383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9</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33" name="Rectangle 32"/>
          <p:cNvSpPr/>
          <p:nvPr userDrawn="1"/>
        </p:nvSpPr>
        <p:spPr>
          <a:xfrm>
            <a:off x="5305422" y="224790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p:cNvSpPr txBox="1">
            <a:spLocks/>
          </p:cNvSpPr>
          <p:nvPr userDrawn="1"/>
        </p:nvSpPr>
        <p:spPr>
          <a:xfrm>
            <a:off x="5383211" y="302895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API-GATEWAY</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5" name="Title 1"/>
          <p:cNvSpPr txBox="1">
            <a:spLocks/>
          </p:cNvSpPr>
          <p:nvPr userDrawn="1"/>
        </p:nvSpPr>
        <p:spPr>
          <a:xfrm>
            <a:off x="4543422" y="29765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10</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37" name="Rectangle 36"/>
          <p:cNvSpPr/>
          <p:nvPr userDrawn="1"/>
        </p:nvSpPr>
        <p:spPr>
          <a:xfrm>
            <a:off x="5305422" y="3086102"/>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txBox="1">
            <a:spLocks/>
          </p:cNvSpPr>
          <p:nvPr userDrawn="1"/>
        </p:nvSpPr>
        <p:spPr>
          <a:xfrm>
            <a:off x="5383211" y="3881439"/>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Q&amp;A</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39" name="Title 1"/>
          <p:cNvSpPr txBox="1">
            <a:spLocks/>
          </p:cNvSpPr>
          <p:nvPr userDrawn="1"/>
        </p:nvSpPr>
        <p:spPr>
          <a:xfrm>
            <a:off x="4543422" y="3829050"/>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Aileron Bold" pitchFamily="50" charset="0"/>
                <a:ea typeface="Open Sans" pitchFamily="34" charset="0"/>
                <a:cs typeface="Open Sans" pitchFamily="34" charset="0"/>
              </a:rPr>
              <a:t>11</a:t>
            </a: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41" name="Rectangle 40"/>
          <p:cNvSpPr/>
          <p:nvPr userDrawn="1"/>
        </p:nvSpPr>
        <p:spPr>
          <a:xfrm>
            <a:off x="5305422" y="3938591"/>
            <a:ext cx="27432" cy="457200"/>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userDrawn="1"/>
        </p:nvSpPr>
        <p:spPr>
          <a:xfrm>
            <a:off x="4543422" y="4729161"/>
            <a:ext cx="990600" cy="381000"/>
          </a:xfrm>
          <a:prstGeom prst="rect">
            <a:avLst/>
          </a:prstGeom>
        </p:spPr>
        <p:txBody>
          <a:bodyPr/>
          <a:lstStyle>
            <a:lvl1pPr algn="l">
              <a:defRPr sz="1600" baseline="0"/>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tx1"/>
              </a:solidFill>
              <a:effectLst/>
              <a:uLnTx/>
              <a:uFillTx/>
              <a:latin typeface="Aileron Bold" pitchFamily="50" charset="0"/>
              <a:ea typeface="Open Sans" pitchFamily="34" charset="0"/>
              <a:cs typeface="Open Sans" pitchFamily="34" charset="0"/>
            </a:endParaRPr>
          </a:p>
        </p:txBody>
      </p:sp>
      <p:sp>
        <p:nvSpPr>
          <p:cNvPr id="46" name="Title 1"/>
          <p:cNvSpPr txBox="1">
            <a:spLocks/>
          </p:cNvSpPr>
          <p:nvPr userDrawn="1"/>
        </p:nvSpPr>
        <p:spPr>
          <a:xfrm>
            <a:off x="1371600" y="1371600"/>
            <a:ext cx="3429000" cy="381000"/>
          </a:xfrm>
          <a:prstGeom prst="rect">
            <a:avLst/>
          </a:prstGeom>
        </p:spPr>
        <p:txBody>
          <a:bodyPr/>
          <a:lstStyle>
            <a:lvl1pPr algn="l">
              <a:defRPr sz="1600" b="1" baseline="0">
                <a:latin typeface="+mj-lt"/>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MICROSERVICES LÀ GÌ</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153400" cy="1143000"/>
          </a:xfrm>
          <a:prstGeom prst="rect">
            <a:avLst/>
          </a:prstGeom>
        </p:spPr>
        <p:txBody>
          <a:bodyPr/>
          <a:lstStyle/>
          <a:p>
            <a:endParaRPr lang="en-US" dirty="0"/>
          </a:p>
        </p:txBody>
      </p:sp>
      <p:sp>
        <p:nvSpPr>
          <p:cNvPr id="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là</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gì</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07720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2544763"/>
            <a:ext cx="8077200" cy="33226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Kiến</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trúc</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4406900"/>
            <a:ext cx="8077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33400" y="2906713"/>
            <a:ext cx="8077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Ưu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006475"/>
            <a:ext cx="8077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2332037"/>
            <a:ext cx="39624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332037"/>
            <a:ext cx="39624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Nhược</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điểm</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077200" cy="1143000"/>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327275"/>
            <a:ext cx="3963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967037"/>
            <a:ext cx="3963988" cy="2900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27275"/>
            <a:ext cx="3965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967037"/>
            <a:ext cx="3965575" cy="2900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Yêu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cầu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chỉ</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dẫn</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khi</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thiết</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kế</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Microservice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533400" y="2590800"/>
            <a:ext cx="80772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29321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295401"/>
            <a:ext cx="5035550" cy="4908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33400" y="2457451"/>
            <a:ext cx="2932113" cy="3746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2"/>
          <p:cNvSpPr txBox="1">
            <a:spLocks/>
          </p:cNvSpPr>
          <p:nvPr userDrawn="1"/>
        </p:nvSpPr>
        <p:spPr>
          <a:xfrm>
            <a:off x="457200" y="304800"/>
            <a:ext cx="82296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Point-to-point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g_footer.jpg"/>
          <p:cNvPicPr>
            <a:picLocks noChangeAspect="1"/>
          </p:cNvPicPr>
          <p:nvPr userDrawn="1"/>
        </p:nvPicPr>
        <p:blipFill>
          <a:blip r:embed="rId2"/>
          <a:stretch>
            <a:fillRect/>
          </a:stretch>
        </p:blipFill>
        <p:spPr>
          <a:xfrm>
            <a:off x="0" y="6446520"/>
            <a:ext cx="9144000"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2"/>
          <p:cNvSpPr txBox="1">
            <a:spLocks/>
          </p:cNvSpPr>
          <p:nvPr userDrawn="1"/>
        </p:nvSpPr>
        <p:spPr>
          <a:xfrm>
            <a:off x="457200" y="304800"/>
            <a:ext cx="7315200" cy="457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Tiêu</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đề</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chính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13"/>
          <p:cNvSpPr/>
          <p:nvPr userDrawn="1"/>
        </p:nvSpPr>
        <p:spPr>
          <a:xfrm>
            <a:off x="533400" y="762000"/>
            <a:ext cx="8001000" cy="27432"/>
          </a:xfrm>
          <a:prstGeom prst="rect">
            <a:avLst/>
          </a:prstGeom>
          <a:solidFill>
            <a:srgbClr val="FD63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g_footer.jpg"/>
          <p:cNvPicPr>
            <a:picLocks noChangeAspect="1"/>
          </p:cNvPicPr>
          <p:nvPr userDrawn="1"/>
        </p:nvPicPr>
        <p:blipFill>
          <a:blip r:embed="rId15"/>
          <a:stretch>
            <a:fillRect/>
          </a:stretch>
        </p:blipFill>
        <p:spPr>
          <a:xfrm>
            <a:off x="0" y="6446520"/>
            <a:ext cx="9144000" cy="4114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50"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p:cNvSpPr txBox="1">
            <a:spLocks/>
          </p:cNvSpPr>
          <p:nvPr/>
        </p:nvSpPr>
        <p:spPr>
          <a:xfrm>
            <a:off x="152400" y="3657600"/>
            <a:ext cx="8915400" cy="1161572"/>
          </a:xfrm>
          <a:prstGeom prst="rect">
            <a:avLst/>
          </a:prstGeom>
        </p:spPr>
        <p:txBody>
          <a:bodyPr vert="horz" lIns="91440" tIns="45720" rIns="91440" bIns="45720" rtlCol="0">
            <a:noAutofit/>
          </a:bodyPr>
          <a:lstStyle>
            <a:lvl1pPr>
              <a:defRPr sz="2000" b="0">
                <a:solidFill>
                  <a:srgbClr val="0070C0"/>
                </a:solidFill>
              </a:defRPr>
            </a:lvl1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ja-JP" sz="4000" b="1" i="0" u="none" strike="noStrike" kern="0" cap="none" spc="0" normalizeH="0" baseline="0" noProof="0" smtClean="0">
                <a:ln>
                  <a:noFill/>
                </a:ln>
                <a:solidFill>
                  <a:schemeClr val="bg1"/>
                </a:solidFill>
                <a:effectLst/>
                <a:uLnTx/>
                <a:uFillTx/>
                <a:latin typeface="Arial" pitchFamily="34" charset="0"/>
                <a:ea typeface="+mn-ea"/>
                <a:cs typeface="Arial" pitchFamily="34" charset="0"/>
              </a:rPr>
              <a:t>Minh Phuc Co., Ltd</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ja-JP" sz="4000" b="1" i="0" u="none" strike="noStrike" kern="0" cap="none" spc="0" normalizeH="0" baseline="0" noProof="0" smtClean="0">
                <a:ln>
                  <a:noFill/>
                </a:ln>
                <a:solidFill>
                  <a:schemeClr val="bg1"/>
                </a:solidFill>
                <a:effectLst/>
                <a:uLnTx/>
                <a:uFillTx/>
                <a:latin typeface="Aileron SemiBold" pitchFamily="50" charset="0"/>
                <a:ea typeface="+mn-ea"/>
                <a:cs typeface="Verdana"/>
              </a:rPr>
              <a:t>E-</a:t>
            </a:r>
            <a:r>
              <a:rPr kumimoji="0" lang="ja-JP" altLang="en-US" sz="4000" b="1" i="0" u="none" strike="noStrike" kern="0" cap="none" spc="0" normalizeH="0" baseline="0" noProof="0" smtClean="0">
                <a:ln>
                  <a:noFill/>
                </a:ln>
                <a:solidFill>
                  <a:schemeClr val="bg1"/>
                </a:solidFill>
                <a:effectLst/>
                <a:uLnTx/>
                <a:uFillTx/>
                <a:latin typeface="Aileron SemiBold" pitchFamily="50" charset="0"/>
                <a:ea typeface="+mn-ea"/>
                <a:cs typeface="Verdana"/>
              </a:rPr>
              <a:t>マーケットプレイス ソリューション</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ADE1"/>
              </a:solidFill>
              <a:effectLst/>
              <a:uLnTx/>
              <a:uFillTx/>
              <a:latin typeface="Aileron SemiBold" pitchFamily="50" charset="0"/>
              <a:ea typeface="+mn-ea"/>
              <a:cs typeface="+mn-cs"/>
            </a:endParaRPr>
          </a:p>
        </p:txBody>
      </p:sp>
      <p:sp>
        <p:nvSpPr>
          <p:cNvPr id="5" name="Rectangle 4"/>
          <p:cNvSpPr/>
          <p:nvPr/>
        </p:nvSpPr>
        <p:spPr>
          <a:xfrm>
            <a:off x="3529672" y="6260812"/>
            <a:ext cx="2164375" cy="307777"/>
          </a:xfrm>
          <a:prstGeom prst="rect">
            <a:avLst/>
          </a:prstGeom>
        </p:spPr>
        <p:txBody>
          <a:bodyPr wrap="none">
            <a:spAutoFit/>
          </a:bodyPr>
          <a:lstStyle/>
          <a:p>
            <a:pPr algn="ctr">
              <a:spcBef>
                <a:spcPct val="20000"/>
              </a:spcBef>
              <a:buClr>
                <a:schemeClr val="tx2"/>
              </a:buClr>
              <a:defRPr/>
            </a:pPr>
            <a:r>
              <a:rPr lang="en-US" sz="1400" kern="0" dirty="0" err="1" smtClean="0">
                <a:solidFill>
                  <a:schemeClr val="tx1"/>
                </a:solidFill>
                <a:latin typeface="Century Gothic Bold"/>
                <a:cs typeface="Verdana"/>
              </a:rPr>
              <a:t>Hà</a:t>
            </a:r>
            <a:r>
              <a:rPr lang="en-US" sz="1400" kern="0" dirty="0" smtClean="0">
                <a:solidFill>
                  <a:schemeClr val="tx1"/>
                </a:solidFill>
                <a:latin typeface="Century Gothic Bold"/>
                <a:cs typeface="Verdana"/>
              </a:rPr>
              <a:t> </a:t>
            </a:r>
            <a:r>
              <a:rPr lang="en-US" sz="1400" kern="0" dirty="0" err="1" smtClean="0">
                <a:solidFill>
                  <a:schemeClr val="tx1"/>
                </a:solidFill>
                <a:latin typeface="Century Gothic Bold"/>
                <a:cs typeface="Verdana"/>
              </a:rPr>
              <a:t>Nội</a:t>
            </a:r>
            <a:r>
              <a:rPr lang="en-US" sz="1400" kern="0" dirty="0" smtClean="0">
                <a:solidFill>
                  <a:schemeClr val="tx1"/>
                </a:solidFill>
                <a:latin typeface="Century Gothic Bold"/>
                <a:cs typeface="Verdana"/>
              </a:rPr>
              <a:t>, </a:t>
            </a:r>
            <a:r>
              <a:rPr lang="en-US" sz="1400" kern="0" dirty="0" err="1" smtClean="0">
                <a:solidFill>
                  <a:schemeClr val="tx1"/>
                </a:solidFill>
                <a:latin typeface="Century Gothic Bold"/>
                <a:cs typeface="Verdana"/>
              </a:rPr>
              <a:t>ngày</a:t>
            </a:r>
            <a:r>
              <a:rPr lang="en-US" sz="1400" kern="0" dirty="0" smtClean="0">
                <a:solidFill>
                  <a:schemeClr val="tx1"/>
                </a:solidFill>
                <a:latin typeface="Century Gothic Bold"/>
                <a:cs typeface="Verdana"/>
              </a:rPr>
              <a:t> 20/06/2018</a:t>
            </a:r>
            <a:endParaRPr lang="en-US" sz="1400" kern="0" dirty="0">
              <a:solidFill>
                <a:schemeClr val="tx1"/>
              </a:solidFill>
              <a:latin typeface="Century Gothic Bold"/>
              <a:cs typeface="Verdana"/>
            </a:endParaRPr>
          </a:p>
        </p:txBody>
      </p:sp>
      <p:pic>
        <p:nvPicPr>
          <p:cNvPr id="7" name="Picture 6" descr="logo.png"/>
          <p:cNvPicPr>
            <a:picLocks noChangeAspect="1"/>
          </p:cNvPicPr>
          <p:nvPr/>
        </p:nvPicPr>
        <p:blipFill>
          <a:blip r:embed="rId2"/>
          <a:stretch>
            <a:fillRect/>
          </a:stretch>
        </p:blipFill>
        <p:spPr>
          <a:xfrm>
            <a:off x="3200399" y="914400"/>
            <a:ext cx="2802523"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msa_api_gw.png"/>
          <p:cNvPicPr>
            <a:picLocks noGrp="1" noChangeAspect="1"/>
          </p:cNvPicPr>
          <p:nvPr>
            <p:ph type="pic" idx="1"/>
          </p:nvPr>
        </p:nvPicPr>
        <p:blipFill>
          <a:blip r:embed="rId3"/>
          <a:srcRect t="374" b="374"/>
          <a:stretch>
            <a:fillRect/>
          </a:stretch>
        </p:blipFill>
        <p:spPr>
          <a:xfrm>
            <a:off x="533400" y="1295399"/>
            <a:ext cx="8077200" cy="457200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A-Sign.jpg"/>
          <p:cNvPicPr>
            <a:picLocks noChangeAspect="1"/>
          </p:cNvPicPr>
          <p:nvPr/>
        </p:nvPicPr>
        <p:blipFill>
          <a:blip r:embed="rId2"/>
          <a:stretch>
            <a:fillRect/>
          </a:stretch>
        </p:blipFill>
        <p:spPr>
          <a:xfrm>
            <a:off x="609600" y="1562100"/>
            <a:ext cx="8153400" cy="3733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ank_you_4.jpg"/>
          <p:cNvPicPr>
            <a:picLocks noChangeAspect="1"/>
          </p:cNvPicPr>
          <p:nvPr/>
        </p:nvPicPr>
        <p:blipFill>
          <a:blip r:embed="rId2"/>
          <a:stretch>
            <a:fillRect/>
          </a:stretch>
        </p:blipFill>
        <p:spPr>
          <a:xfrm>
            <a:off x="0" y="388441"/>
            <a:ext cx="9144000" cy="608111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gpost_GraphQL_CF.png"/>
          <p:cNvPicPr>
            <a:picLocks noChangeAspect="1"/>
          </p:cNvPicPr>
          <p:nvPr/>
        </p:nvPicPr>
        <p:blipFill>
          <a:blip r:embed="rId2" cstate="print"/>
          <a:stretch>
            <a:fillRect/>
          </a:stretch>
        </p:blipFill>
        <p:spPr>
          <a:xfrm>
            <a:off x="609600" y="838200"/>
            <a:ext cx="7848600" cy="3124200"/>
          </a:xfrm>
          <a:prstGeom prst="rect">
            <a:avLst/>
          </a:prstGeom>
        </p:spPr>
      </p:pic>
      <p:sp>
        <p:nvSpPr>
          <p:cNvPr id="4" name="TextBox 3"/>
          <p:cNvSpPr txBox="1"/>
          <p:nvPr/>
        </p:nvSpPr>
        <p:spPr>
          <a:xfrm>
            <a:off x="685800" y="4343400"/>
            <a:ext cx="7848600" cy="1938992"/>
          </a:xfrm>
          <a:prstGeom prst="rect">
            <a:avLst/>
          </a:prstGeom>
          <a:noFill/>
        </p:spPr>
        <p:txBody>
          <a:bodyPr wrap="square" rtlCol="0">
            <a:spAutoFit/>
          </a:bodyPr>
          <a:lstStyle/>
          <a:p>
            <a:pPr lvl="0" algn="just"/>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Microservices là một kỹ thuật phát triển phần mềm - một biến thể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kiến ​​trúc</a:t>
            </a:r>
            <a:r>
              <a:rPr lang="en-US" sz="2000" dirty="0" smtClean="0">
                <a:latin typeface="Times New Roman" pitchFamily="18" charset="0"/>
                <a:cs typeface="Times New Roman" pitchFamily="18" charset="0"/>
              </a:rPr>
              <a:t> SOA</a:t>
            </a: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Service – Oriented  Architecture</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trúc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tổng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nhiều</a:t>
            </a:r>
            <a:r>
              <a:rPr lang="en-US" sz="2000" dirty="0" smtClean="0">
                <a:latin typeface="Times New Roman" pitchFamily="18" charset="0"/>
                <a:cs typeface="Times New Roman" pitchFamily="18" charset="0"/>
              </a:rPr>
              <a:t> services </a:t>
            </a:r>
            <a:r>
              <a:rPr lang="en-US" sz="2000" dirty="0" err="1" smtClean="0">
                <a:latin typeface="Times New Roman" pitchFamily="18" charset="0"/>
                <a:cs typeface="Times New Roman" pitchFamily="18" charset="0"/>
              </a:rPr>
              <a:t>nhỏ</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riêng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biệt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tục</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_xu1Ge_Cew0DHdSU6ETcpLQ.png"/>
          <p:cNvPicPr>
            <a:picLocks noGrp="1" noChangeAspect="1"/>
          </p:cNvPicPr>
          <p:nvPr>
            <p:ph idx="1"/>
          </p:nvPr>
        </p:nvPicPr>
        <p:blipFill>
          <a:blip r:embed="rId3"/>
          <a:stretch>
            <a:fillRect/>
          </a:stretch>
        </p:blipFill>
        <p:spPr>
          <a:xfrm>
            <a:off x="533400" y="1143000"/>
            <a:ext cx="7924800" cy="44958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3400" y="4191000"/>
            <a:ext cx="8077200" cy="2133600"/>
          </a:xfrm>
        </p:spPr>
        <p:txBody>
          <a:bodyPr>
            <a:noAutofit/>
          </a:bodyPr>
          <a:lstStyle/>
          <a:p>
            <a:pPr lvl="0" algn="just">
              <a:buFontTx/>
              <a:buChar char="-"/>
            </a:pP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Giúp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giảm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thiểu</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quá</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trình</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phức</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tạp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hóa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rối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rắm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hóa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trong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các</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hệ</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thống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lớn</a:t>
            </a:r>
            <a:r>
              <a:rPr lang="en-US" sz="1800" dirty="0" smtClean="0">
                <a:solidFill>
                  <a:schemeClr val="tx1"/>
                </a:solidFill>
                <a:latin typeface="Times New Roman" pitchFamily="18" charset="0"/>
                <a:cs typeface="Times New Roman" pitchFamily="18" charset="0"/>
              </a:rPr>
              <a:t>. </a:t>
            </a:r>
            <a:r>
              <a:rPr lang="vi-VN" sz="1800" dirty="0" smtClean="0">
                <a:solidFill>
                  <a:schemeClr val="tx1"/>
                </a:solidFill>
                <a:latin typeface="Times New Roman" pitchFamily="18" charset="0"/>
                <a:cs typeface="Times New Roman" pitchFamily="18" charset="0"/>
              </a:rPr>
              <a:t>Kiến trúc </a:t>
            </a:r>
            <a:r>
              <a:rPr lang="vi-VN" sz="1800" dirty="0" smtClean="0">
                <a:solidFill>
                  <a:schemeClr val="tx1"/>
                </a:solidFill>
                <a:latin typeface="Times New Roman" pitchFamily="18" charset="0"/>
                <a:cs typeface="Times New Roman" pitchFamily="18" charset="0"/>
              </a:rPr>
              <a:t>Microservice</a:t>
            </a:r>
            <a:r>
              <a:rPr lang="en-US" sz="1800" dirty="0" smtClean="0">
                <a:solidFill>
                  <a:schemeClr val="tx1"/>
                </a:solidFill>
                <a:latin typeface="Times New Roman" pitchFamily="18" charset="0"/>
                <a:cs typeface="Times New Roman" pitchFamily="18" charset="0"/>
              </a:rPr>
              <a:t> </a:t>
            </a:r>
            <a:r>
              <a:rPr lang="vi-VN" sz="1800" dirty="0" smtClean="0">
                <a:solidFill>
                  <a:schemeClr val="tx1"/>
                </a:solidFill>
                <a:latin typeface="Times New Roman" pitchFamily="18" charset="0"/>
                <a:cs typeface="Times New Roman" pitchFamily="18" charset="0"/>
              </a:rPr>
              <a:t>giải </a:t>
            </a:r>
            <a:r>
              <a:rPr lang="vi-VN" sz="1800" dirty="0" smtClean="0">
                <a:solidFill>
                  <a:schemeClr val="tx1"/>
                </a:solidFill>
                <a:latin typeface="Times New Roman" pitchFamily="18" charset="0"/>
                <a:cs typeface="Times New Roman" pitchFamily="18" charset="0"/>
              </a:rPr>
              <a:t>quyết sự phức tạp thông </a:t>
            </a:r>
            <a:r>
              <a:rPr lang="vi-VN" sz="1800" dirty="0" smtClean="0">
                <a:solidFill>
                  <a:schemeClr val="tx1"/>
                </a:solidFill>
                <a:latin typeface="Times New Roman" pitchFamily="18" charset="0"/>
                <a:cs typeface="Times New Roman" pitchFamily="18" charset="0"/>
              </a:rPr>
              <a:t>qua</a:t>
            </a:r>
            <a:r>
              <a:rPr lang="en-US" sz="1800" dirty="0" smtClean="0">
                <a:solidFill>
                  <a:schemeClr val="tx1"/>
                </a:solidFill>
                <a:latin typeface="Times New Roman" pitchFamily="18" charset="0"/>
                <a:cs typeface="Times New Roman" pitchFamily="18" charset="0"/>
              </a:rPr>
              <a:t> </a:t>
            </a:r>
            <a:r>
              <a:rPr lang="vi-VN" sz="1800" dirty="0" smtClean="0">
                <a:solidFill>
                  <a:schemeClr val="tx1"/>
                </a:solidFill>
                <a:latin typeface="Times New Roman" pitchFamily="18" charset="0"/>
                <a:cs typeface="Times New Roman" pitchFamily="18" charset="0"/>
              </a:rPr>
              <a:t>mô </a:t>
            </a:r>
            <a:r>
              <a:rPr lang="vi-VN" sz="1800" dirty="0" smtClean="0">
                <a:solidFill>
                  <a:schemeClr val="tx1"/>
                </a:solidFill>
                <a:latin typeface="Times New Roman" pitchFamily="18" charset="0"/>
                <a:cs typeface="Times New Roman" pitchFamily="18" charset="0"/>
              </a:rPr>
              <a:t>đun </a:t>
            </a:r>
            <a:r>
              <a:rPr lang="vi-VN" sz="1800" dirty="0" smtClean="0">
                <a:solidFill>
                  <a:schemeClr val="tx1"/>
                </a:solidFill>
                <a:latin typeface="Times New Roman" pitchFamily="18" charset="0"/>
                <a:cs typeface="Times New Roman" pitchFamily="18" charset="0"/>
              </a:rPr>
              <a:t>hóa</a:t>
            </a:r>
            <a:r>
              <a:rPr lang="en-US" sz="1800" smtClean="0">
                <a:solidFill>
                  <a:schemeClr val="tx1"/>
                </a:solidFill>
                <a:latin typeface="Times New Roman" pitchFamily="18" charset="0"/>
                <a:cs typeface="Times New Roman" pitchFamily="18" charset="0"/>
              </a:rPr>
              <a:t>.</a:t>
            </a:r>
            <a:endParaRPr lang="en-US" sz="1800" dirty="0" smtClean="0">
              <a:solidFill>
                <a:schemeClr val="tx1"/>
              </a:solidFill>
              <a:latin typeface="Times New Roman" pitchFamily="18" charset="0"/>
              <a:cs typeface="Times New Roman" pitchFamily="18" charset="0"/>
            </a:endParaRPr>
          </a:p>
          <a:p>
            <a:pPr lvl="0" algn="just">
              <a:buFontTx/>
              <a:buChar char="-"/>
            </a:pPr>
            <a:r>
              <a:rPr lang="en-US" sz="1800" dirty="0" smtClean="0">
                <a:solidFill>
                  <a:schemeClr val="tx1"/>
                </a:solidFill>
                <a:latin typeface="Times New Roman" pitchFamily="18" charset="0"/>
                <a:cs typeface="Times New Roman" pitchFamily="18" charset="0"/>
              </a:rPr>
              <a:t> Cho </a:t>
            </a:r>
            <a:r>
              <a:rPr lang="en-US" sz="1800" dirty="0" err="1" smtClean="0">
                <a:solidFill>
                  <a:schemeClr val="tx1"/>
                </a:solidFill>
                <a:latin typeface="Times New Roman" pitchFamily="18" charset="0"/>
                <a:cs typeface="Times New Roman" pitchFamily="18" charset="0"/>
              </a:rPr>
              <a:t>phép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mỗi</a:t>
            </a:r>
            <a:r>
              <a:rPr lang="en-US" sz="1800" dirty="0" smtClean="0">
                <a:solidFill>
                  <a:schemeClr val="tx1"/>
                </a:solidFill>
                <a:latin typeface="Times New Roman" pitchFamily="18" charset="0"/>
                <a:cs typeface="Times New Roman" pitchFamily="18" charset="0"/>
              </a:rPr>
              <a:t> service </a:t>
            </a:r>
            <a:r>
              <a:rPr lang="en-US" sz="1800" dirty="0" err="1" smtClean="0">
                <a:solidFill>
                  <a:schemeClr val="tx1"/>
                </a:solidFill>
                <a:latin typeface="Times New Roman" pitchFamily="18" charset="0"/>
                <a:cs typeface="Times New Roman" pitchFamily="18" charset="0"/>
              </a:rPr>
              <a:t>phát</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triển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đóng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gói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triển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khai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và</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mở</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rộng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quy</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mô</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một</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cách</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dễ</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dàng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độc</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lập</a:t>
            </a:r>
            <a:r>
              <a:rPr lang="en-US" sz="1800" dirty="0" smtClean="0">
                <a:solidFill>
                  <a:schemeClr val="tx1"/>
                </a:solidFill>
                <a:latin typeface="Times New Roman" pitchFamily="18" charset="0"/>
                <a:cs typeface="Times New Roman" pitchFamily="18" charset="0"/>
              </a:rPr>
              <a:t>.</a:t>
            </a:r>
          </a:p>
          <a:p>
            <a:pPr lvl="0" algn="just"/>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Mỗi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microservice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cho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phép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lựa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chọn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công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nghệ</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thích</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hợp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tiết</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kiệm</a:t>
            </a:r>
            <a:r>
              <a:rPr lang="en-US" sz="1800" dirty="0" smtClean="0">
                <a:solidFill>
                  <a:schemeClr val="tx1"/>
                </a:solidFill>
                <a:latin typeface="Times New Roman" pitchFamily="18" charset="0"/>
                <a:cs typeface="Times New Roman" pitchFamily="18" charset="0"/>
              </a:rPr>
              <a:t> chi </a:t>
            </a:r>
            <a:r>
              <a:rPr lang="en-US" sz="1800" dirty="0" err="1" smtClean="0">
                <a:solidFill>
                  <a:schemeClr val="tx1"/>
                </a:solidFill>
                <a:latin typeface="Times New Roman" pitchFamily="18" charset="0"/>
                <a:cs typeface="Times New Roman" pitchFamily="18" charset="0"/>
              </a:rPr>
              <a:t>phí</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phát</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triển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đóng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gói</a:t>
            </a:r>
            <a:r>
              <a:rPr lang="en-US" sz="1800" dirty="0" smtClean="0">
                <a:solidFill>
                  <a:schemeClr val="tx1"/>
                </a:solidFill>
                <a:latin typeface="Times New Roman" pitchFamily="18" charset="0"/>
                <a:cs typeface="Times New Roman" pitchFamily="18" charset="0"/>
              </a:rPr>
              <a:t> &amp; </a:t>
            </a:r>
            <a:r>
              <a:rPr lang="en-US" sz="1800" dirty="0" err="1" smtClean="0">
                <a:solidFill>
                  <a:schemeClr val="tx1"/>
                </a:solidFill>
                <a:latin typeface="Times New Roman" pitchFamily="18" charset="0"/>
                <a:cs typeface="Times New Roman" pitchFamily="18" charset="0"/>
              </a:rPr>
              <a:t>triển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khai</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p:txBody>
      </p:sp>
      <p:pic>
        <p:nvPicPr>
          <p:cNvPr id="6" name="Picture 5" descr="micro31-1.jpg"/>
          <p:cNvPicPr>
            <a:picLocks noChangeAspect="1"/>
          </p:cNvPicPr>
          <p:nvPr/>
        </p:nvPicPr>
        <p:blipFill>
          <a:blip r:embed="rId3"/>
          <a:stretch>
            <a:fillRect/>
          </a:stretch>
        </p:blipFill>
        <p:spPr>
          <a:xfrm>
            <a:off x="800100" y="990601"/>
            <a:ext cx="7543800" cy="251459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icro4-1.jpg"/>
          <p:cNvPicPr>
            <a:picLocks noChangeAspect="1"/>
          </p:cNvPicPr>
          <p:nvPr/>
        </p:nvPicPr>
        <p:blipFill>
          <a:blip r:embed="rId2"/>
          <a:stretch>
            <a:fillRect/>
          </a:stretch>
        </p:blipFill>
        <p:spPr>
          <a:xfrm>
            <a:off x="609600" y="838200"/>
            <a:ext cx="7848600" cy="3505200"/>
          </a:xfrm>
          <a:prstGeom prst="rect">
            <a:avLst/>
          </a:prstGeom>
        </p:spPr>
      </p:pic>
      <p:sp>
        <p:nvSpPr>
          <p:cNvPr id="8" name="TextBox 7"/>
          <p:cNvSpPr txBox="1"/>
          <p:nvPr/>
        </p:nvSpPr>
        <p:spPr>
          <a:xfrm>
            <a:off x="685800" y="4419600"/>
            <a:ext cx="7696200" cy="2246769"/>
          </a:xfrm>
          <a:prstGeom prst="rect">
            <a:avLst/>
          </a:prstGeom>
          <a:noFill/>
        </p:spPr>
        <p:txBody>
          <a:bodyPr wrap="square" rtlCol="0">
            <a:spAutoFit/>
          </a:bodyPr>
          <a:lstStyle/>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việc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nhỏ</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r>
              <a:rPr lang="en-US" sz="2000" dirty="0" smtClean="0">
                <a:latin typeface="Times New Roman" pitchFamily="18" charset="0"/>
                <a:cs typeface="Times New Roman" pitchFamily="18" charset="0"/>
              </a:rPr>
              <a:t>- </a:t>
            </a:r>
            <a:r>
              <a:rPr lang="vi-VN" sz="2000" dirty="0" smtClean="0">
                <a:latin typeface="+mj-lt"/>
              </a:rPr>
              <a:t>Đảm bảo giao dịch phân tán</a:t>
            </a:r>
            <a:endParaRPr lang="en-US" sz="2000" dirty="0" smtClean="0">
              <a:latin typeface="+mj-lt"/>
              <a:cs typeface="Times New Roman" pitchFamily="18" charset="0"/>
            </a:endParaRPr>
          </a:p>
          <a:p>
            <a:pPr lvl="0" algn="just"/>
            <a:r>
              <a:rPr lang="en-US" sz="2000" dirty="0" smtClean="0">
                <a:latin typeface="Times New Roman" pitchFamily="18" charset="0"/>
                <a:cs typeface="Times New Roman" pitchFamily="18" charset="0"/>
              </a:rPr>
              <a:t>- Testing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buFontTx/>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endParaRPr lang="en-US" sz="2000" dirty="0" smtClean="0">
              <a:latin typeface="Times New Roman" pitchFamily="18" charset="0"/>
              <a:cs typeface="Times New Roman" pitchFamily="18" charset="0"/>
            </a:endParaRPr>
          </a:p>
          <a:p>
            <a:pPr lvl="0" algn="just">
              <a:buFontTx/>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deploy &amp; </a:t>
            </a:r>
            <a:r>
              <a:rPr lang="en-US" sz="2000" dirty="0" err="1" smtClean="0">
                <a:latin typeface="Times New Roman" pitchFamily="18" charset="0"/>
                <a:cs typeface="Times New Roman" pitchFamily="18" charset="0"/>
              </a:rPr>
              <a:t>hoạt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a:t>
            </a:r>
          </a:p>
          <a:p>
            <a:pPr lvl="0" algn="just">
              <a:buFontTx/>
              <a:buChar char="-"/>
            </a:pPr>
            <a:r>
              <a:rPr lang="en-US" sz="2000" dirty="0" smtClean="0">
                <a:latin typeface="Times New Roman" pitchFamily="18" charset="0"/>
                <a:cs typeface="Times New Roman" pitchFamily="18" charset="0"/>
              </a:rPr>
              <a:t> Track request, process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services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2000" y="4724400"/>
            <a:ext cx="7315200" cy="1631216"/>
          </a:xfrm>
          <a:prstGeom prst="rect">
            <a:avLst/>
          </a:prstGeom>
          <a:noFill/>
        </p:spPr>
        <p:txBody>
          <a:bodyPr wrap="square" rtlCol="0">
            <a:spAutoFit/>
          </a:bodyPr>
          <a:lstStyle/>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nhiệm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services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Đảm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1" name="Picture 10" descr="single-responsibility-principle-clean-code-alliance-meetup-1-638.jpg"/>
          <p:cNvPicPr>
            <a:picLocks noChangeAspect="1"/>
          </p:cNvPicPr>
          <p:nvPr/>
        </p:nvPicPr>
        <p:blipFill>
          <a:blip r:embed="rId2"/>
          <a:stretch>
            <a:fillRect/>
          </a:stretch>
        </p:blipFill>
        <p:spPr>
          <a:xfrm>
            <a:off x="609600" y="838200"/>
            <a:ext cx="7848600" cy="3886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A-Sign.jpg"/>
          <p:cNvPicPr>
            <a:picLocks noChangeAspect="1"/>
          </p:cNvPicPr>
          <p:nvPr/>
        </p:nvPicPr>
        <p:blipFill>
          <a:blip r:embed="rId2"/>
          <a:stretch>
            <a:fillRect/>
          </a:stretch>
        </p:blipFill>
        <p:spPr>
          <a:xfrm>
            <a:off x="609600" y="1562100"/>
            <a:ext cx="8153400" cy="3733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sa_integration.png"/>
          <p:cNvPicPr>
            <a:picLocks noChangeAspect="1"/>
          </p:cNvPicPr>
          <p:nvPr/>
        </p:nvPicPr>
        <p:blipFill>
          <a:blip r:embed="rId3"/>
          <a:stretch>
            <a:fillRect/>
          </a:stretch>
        </p:blipFill>
        <p:spPr>
          <a:xfrm>
            <a:off x="609600" y="1447800"/>
            <a:ext cx="7848600" cy="3733800"/>
          </a:xfrm>
          <a:prstGeom prst="rect">
            <a:avLst/>
          </a:prstGeom>
        </p:spPr>
      </p:pic>
      <p:sp>
        <p:nvSpPr>
          <p:cNvPr id="6" name="TextBox 5"/>
          <p:cNvSpPr txBox="1"/>
          <p:nvPr/>
        </p:nvSpPr>
        <p:spPr>
          <a:xfrm>
            <a:off x="533400" y="5105400"/>
            <a:ext cx="8305800" cy="36933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2064</TotalTime>
  <Words>423</Words>
  <Application>Microsoft Office PowerPoint</Application>
  <PresentationFormat>On-screen Show (4:3)</PresentationFormat>
  <Paragraphs>40</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E-MARKETPLACE SOLUTIONS</dc:title>
  <dc:creator>hongntt</dc:creator>
  <cp:lastModifiedBy>truongnv</cp:lastModifiedBy>
  <cp:revision>167</cp:revision>
  <dcterms:created xsi:type="dcterms:W3CDTF">2018-05-22T07:33:16Z</dcterms:created>
  <dcterms:modified xsi:type="dcterms:W3CDTF">2018-06-28T03:57:36Z</dcterms:modified>
</cp:coreProperties>
</file>