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7" r:id="rId4"/>
    <p:sldId id="264" r:id="rId5"/>
    <p:sldId id="260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1" autoAdjust="0"/>
    <p:restoredTop sz="93129"/>
  </p:normalViewPr>
  <p:slideViewPr>
    <p:cSldViewPr snapToGrid="0">
      <p:cViewPr varScale="1">
        <p:scale>
          <a:sx n="109" d="100"/>
          <a:sy n="109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t\Desktop\Ankur-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t\Desktop\week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u="none" dirty="0"/>
              <a:t>Violent Crimes in City</a:t>
            </a:r>
            <a:r>
              <a:rPr lang="en-US" sz="2000" b="1" u="none" baseline="0" dirty="0"/>
              <a:t> of South Bend</a:t>
            </a:r>
            <a:endParaRPr lang="en-US" sz="2000" b="1" u="non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461029256363033"/>
          <c:w val="0.96562499999999996"/>
          <c:h val="0.670139622730124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17</c:v>
                </c:pt>
                <c:pt idx="2">
                  <c:v>17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4-4B19-AFC8-18E42F1F2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3411887"/>
        <c:axId val="580348831"/>
      </c:lineChart>
      <c:catAx>
        <c:axId val="1783411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48831"/>
        <c:crosses val="autoZero"/>
        <c:auto val="1"/>
        <c:lblAlgn val="ctr"/>
        <c:lblOffset val="100"/>
        <c:noMultiLvlLbl val="0"/>
      </c:catAx>
      <c:valAx>
        <c:axId val="580348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3411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237554680664918"/>
          <c:y val="6.9282589676290474E-2"/>
          <c:w val="0.59484667541557301"/>
          <c:h val="0.7825692621755614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F0-EB4D-8F23-875FD8D63B88}"/>
              </c:ext>
            </c:extLst>
          </c:dPt>
          <c:cat>
            <c:strRef>
              <c:f>Sheet1!$A$2:$A$6</c:f>
              <c:strCache>
                <c:ptCount val="5"/>
                <c:pt idx="0">
                  <c:v>Family/Social</c:v>
                </c:pt>
                <c:pt idx="1">
                  <c:v>Economy</c:v>
                </c:pt>
                <c:pt idx="2">
                  <c:v>Health</c:v>
                </c:pt>
                <c:pt idx="3">
                  <c:v>Freedom</c:v>
                </c:pt>
                <c:pt idx="4">
                  <c:v>Government Trust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1.2088141029999999</c:v>
                </c:pt>
                <c:pt idx="1">
                  <c:v>0.90514743600000003</c:v>
                </c:pt>
                <c:pt idx="2">
                  <c:v>0.72524359000000005</c:v>
                </c:pt>
                <c:pt idx="3">
                  <c:v>0.392570531</c:v>
                </c:pt>
                <c:pt idx="4">
                  <c:v>0.18484615400000001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F0-EB4D-8F23-875FD8D63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2604064"/>
        <c:axId val="182630960"/>
      </c:barChart>
      <c:catAx>
        <c:axId val="182604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2630960"/>
        <c:crosses val="autoZero"/>
        <c:auto val="1"/>
        <c:lblAlgn val="ctr"/>
        <c:lblOffset val="100"/>
        <c:noMultiLvlLbl val="0"/>
      </c:catAx>
      <c:valAx>
        <c:axId val="182630960"/>
        <c:scaling>
          <c:orientation val="minMax"/>
        </c:scaling>
        <c:delete val="1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 dirty="0">
                    <a:solidFill>
                      <a:schemeClr val="tx1"/>
                    </a:solidFill>
                    <a:effectLst/>
                    <a:latin typeface="+mn-lt"/>
                    <a:cs typeface="Arial" panose="020B0604020202020204" pitchFamily="34" charset="0"/>
                  </a:rPr>
                  <a:t>Happiness Score</a:t>
                </a:r>
                <a:endParaRPr lang="en-US" sz="1600" b="0" i="0" dirty="0">
                  <a:solidFill>
                    <a:schemeClr val="tx1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51020906950427447"/>
              <c:y val="0.88425931608405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260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84834320885502E-2"/>
          <c:y val="3.1026614483321363E-2"/>
          <c:w val="0.8854347733364486"/>
          <c:h val="0.89389435315616406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7A-AB40-B304-BA57E09D81C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7A-AB40-B304-BA57E09D81C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7A-AB40-B304-BA57E09D81C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7A-AB40-B304-BA57E09D81C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7A-AB40-B304-BA57E09D81C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7A-AB40-B304-BA57E09D81C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7A-AB40-B304-BA57E09D81C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77A-AB40-B304-BA57E09D81C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77A-AB40-B304-BA57E09D81CA}"/>
              </c:ext>
            </c:extLst>
          </c:dPt>
          <c:dLbls>
            <c:dLbl>
              <c:idx val="0"/>
              <c:layout>
                <c:manualLayout>
                  <c:x val="-1.6674542291052426E-2"/>
                  <c:y val="9.526880774737006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Qatar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D77A-AB40-B304-BA57E09D81CA}"/>
                </c:ext>
              </c:extLst>
            </c:dLbl>
            <c:dLbl>
              <c:idx val="1"/>
              <c:layout>
                <c:manualLayout>
                  <c:x val="-0.11878171479622163"/>
                  <c:y val="5.709190229792390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Luxembourg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77A-AB40-B304-BA57E09D81CA}"/>
                </c:ext>
              </c:extLst>
            </c:dLbl>
            <c:dLbl>
              <c:idx val="2"/>
              <c:layout>
                <c:manualLayout>
                  <c:x val="-1.2838878592330018E-2"/>
                  <c:y val="1.19476896165892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200" b="0" i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Singapore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81017420012684"/>
                      <c:h val="6.842150266535719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D77A-AB40-B304-BA57E09D81CA}"/>
                </c:ext>
              </c:extLst>
            </c:dLbl>
            <c:dLbl>
              <c:idx val="3"/>
              <c:layout>
                <c:manualLayout>
                  <c:x val="-3.4247304971140334E-2"/>
                  <c:y val="-5.3931096485441976E-2"/>
                </c:manualLayout>
              </c:layout>
              <c:tx>
                <c:rich>
                  <a:bodyPr/>
                  <a:lstStyle/>
                  <a:p>
                    <a:r>
                      <a:rPr lang="en-US" sz="1100" b="0" dirty="0"/>
                      <a:t>UAE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D77A-AB40-B304-BA57E09D81CA}"/>
                </c:ext>
              </c:extLst>
            </c:dLbl>
            <c:dLbl>
              <c:idx val="4"/>
              <c:layout>
                <c:manualLayout>
                  <c:x val="-0.23778078842108824"/>
                  <c:y val="-2.793262582880149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200" b="0" i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Norway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06783843631068"/>
                      <c:h val="4.661467876460326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D77A-AB40-B304-BA57E09D81CA}"/>
                </c:ext>
              </c:extLst>
            </c:dLbl>
            <c:dLbl>
              <c:idx val="5"/>
              <c:layout>
                <c:manualLayout>
                  <c:x val="-2.1458957841632084E-2"/>
                  <c:y val="4.69777145844632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Ireland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D77A-AB40-B304-BA57E09D81CA}"/>
                </c:ext>
              </c:extLst>
            </c:dLbl>
            <c:dLbl>
              <c:idx val="6"/>
              <c:layout>
                <c:manualLayout>
                  <c:x val="-0.14400395343037206"/>
                  <c:y val="-0.10978486585264559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Switzerland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D77A-AB40-B304-BA57E09D81CA}"/>
                </c:ext>
              </c:extLst>
            </c:dLbl>
            <c:dLbl>
              <c:idx val="7"/>
              <c:layout>
                <c:manualLayout>
                  <c:x val="-0.24914091260452187"/>
                  <c:y val="-1.21670746544319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Netherlands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D77A-AB40-B304-BA57E09D81CA}"/>
                </c:ext>
              </c:extLst>
            </c:dLbl>
            <c:dLbl>
              <c:idx val="8"/>
              <c:layout>
                <c:manualLayout>
                  <c:x val="-0.1957011067125744"/>
                  <c:y val="-2.748249561474228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Sweden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D77A-AB40-B304-BA57E09D81CA}"/>
                </c:ext>
              </c:extLst>
            </c:dLbl>
            <c:dLbl>
              <c:idx val="9"/>
              <c:layout>
                <c:manualLayout>
                  <c:x val="-4.8031153434742242E-2"/>
                  <c:y val="-5.279263960754997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Denmark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D77A-AB40-B304-BA57E09D81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Sheet1!$D$28:$D$37</c:f>
              <c:numCache>
                <c:formatCode>General</c:formatCode>
                <c:ptCount val="10"/>
                <c:pt idx="0">
                  <c:v>0.04</c:v>
                </c:pt>
                <c:pt idx="1">
                  <c:v>0.45</c:v>
                </c:pt>
                <c:pt idx="2">
                  <c:v>0.48</c:v>
                </c:pt>
                <c:pt idx="3">
                  <c:v>0.05</c:v>
                </c:pt>
                <c:pt idx="4">
                  <c:v>0.6</c:v>
                </c:pt>
                <c:pt idx="5">
                  <c:v>0.61</c:v>
                </c:pt>
                <c:pt idx="6">
                  <c:v>0.67</c:v>
                </c:pt>
                <c:pt idx="7">
                  <c:v>0.31</c:v>
                </c:pt>
                <c:pt idx="8">
                  <c:v>0.54</c:v>
                </c:pt>
                <c:pt idx="9">
                  <c:v>0.69</c:v>
                </c:pt>
              </c:numCache>
            </c:numRef>
          </c:xVal>
          <c:yVal>
            <c:numRef>
              <c:f>Sheet1!$C$28:$C$37</c:f>
              <c:numCache>
                <c:formatCode>General</c:formatCode>
                <c:ptCount val="10"/>
                <c:pt idx="0">
                  <c:v>6.3739999999999997</c:v>
                </c:pt>
                <c:pt idx="1">
                  <c:v>6.91</c:v>
                </c:pt>
                <c:pt idx="2">
                  <c:v>6.343</c:v>
                </c:pt>
                <c:pt idx="3">
                  <c:v>6.774</c:v>
                </c:pt>
                <c:pt idx="4">
                  <c:v>7.5940000000000003</c:v>
                </c:pt>
                <c:pt idx="5">
                  <c:v>6.9770000000000003</c:v>
                </c:pt>
                <c:pt idx="6">
                  <c:v>7.4870000000000001</c:v>
                </c:pt>
                <c:pt idx="7">
                  <c:v>7.4409999999999998</c:v>
                </c:pt>
                <c:pt idx="8">
                  <c:v>7.3140000000000001</c:v>
                </c:pt>
                <c:pt idx="9">
                  <c:v>7.5549999999999997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14-D77A-AB40-B304-BA57E09D81C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0"/>
        <c:showNegBubbles val="0"/>
        <c:axId val="952969631"/>
        <c:axId val="952795135"/>
      </c:bubbleChart>
      <c:valAx>
        <c:axId val="95296963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52795135"/>
        <c:crosses val="autoZero"/>
        <c:crossBetween val="midCat"/>
      </c:valAx>
      <c:valAx>
        <c:axId val="952795135"/>
        <c:scaling>
          <c:orientation val="minMax"/>
          <c:min val="5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52969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FCAF5-A307-40A2-8360-D42272804E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98BB9BD-AD38-4810-AEEC-763BA6607C2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dirty="0"/>
            <a:t>Mental &amp; Physical Wellness Programs</a:t>
          </a:r>
        </a:p>
        <a:p>
          <a:pPr algn="l">
            <a:lnSpc>
              <a:spcPct val="100000"/>
            </a:lnSpc>
          </a:pPr>
          <a:r>
            <a:rPr lang="en-US" sz="1400" dirty="0">
              <a:solidFill>
                <a:schemeClr val="tx1">
                  <a:lumMod val="50000"/>
                  <a:lumOff val="50000"/>
                </a:schemeClr>
              </a:solidFill>
            </a:rPr>
            <a:t>Yoga Sessions</a:t>
          </a:r>
        </a:p>
        <a:p>
          <a:pPr algn="l">
            <a:lnSpc>
              <a:spcPct val="100000"/>
            </a:lnSpc>
          </a:pPr>
          <a:r>
            <a:rPr lang="en-US" sz="1400" dirty="0">
              <a:solidFill>
                <a:schemeClr val="tx1">
                  <a:lumMod val="50000"/>
                  <a:lumOff val="50000"/>
                </a:schemeClr>
              </a:solidFill>
            </a:rPr>
            <a:t>Social Activities (Poker)</a:t>
          </a:r>
          <a:endParaRPr lang="en-US" sz="1400" dirty="0"/>
        </a:p>
        <a:p>
          <a:pPr algn="ctr">
            <a:lnSpc>
              <a:spcPct val="100000"/>
            </a:lnSpc>
          </a:pPr>
          <a:endParaRPr lang="en-US" sz="1400" dirty="0"/>
        </a:p>
        <a:p>
          <a:pPr algn="ctr">
            <a:lnSpc>
              <a:spcPct val="100000"/>
            </a:lnSpc>
          </a:pPr>
          <a:endParaRPr lang="en-US" sz="1400" dirty="0"/>
        </a:p>
        <a:p>
          <a:pPr algn="ctr">
            <a:lnSpc>
              <a:spcPct val="100000"/>
            </a:lnSpc>
          </a:pPr>
          <a:endParaRPr lang="en-US" sz="1400" dirty="0"/>
        </a:p>
        <a:p>
          <a:pPr algn="ctr">
            <a:lnSpc>
              <a:spcPct val="100000"/>
            </a:lnSpc>
          </a:pPr>
          <a:endParaRPr lang="en-US" sz="1400" dirty="0"/>
        </a:p>
        <a:p>
          <a:pPr algn="ctr">
            <a:lnSpc>
              <a:spcPct val="100000"/>
            </a:lnSpc>
          </a:pPr>
          <a:endParaRPr lang="en-US" sz="1400" dirty="0"/>
        </a:p>
        <a:p>
          <a:pPr algn="ctr">
            <a:lnSpc>
              <a:spcPct val="100000"/>
            </a:lnSpc>
          </a:pPr>
          <a:endParaRPr lang="en-US" sz="2000" dirty="0"/>
        </a:p>
      </dgm:t>
    </dgm:pt>
    <dgm:pt modelId="{A5409B81-79C4-4C6D-8219-C44C98D73821}" type="parTrans" cxnId="{1E663798-F928-45B4-8240-BFDB71C92631}">
      <dgm:prSet/>
      <dgm:spPr/>
      <dgm:t>
        <a:bodyPr/>
        <a:lstStyle/>
        <a:p>
          <a:endParaRPr lang="en-US"/>
        </a:p>
      </dgm:t>
    </dgm:pt>
    <dgm:pt modelId="{14978494-3DC2-43F1-8A2B-3FBA939EDB91}" type="sibTrans" cxnId="{1E663798-F928-45B4-8240-BFDB71C92631}">
      <dgm:prSet/>
      <dgm:spPr/>
      <dgm:t>
        <a:bodyPr/>
        <a:lstStyle/>
        <a:p>
          <a:endParaRPr lang="en-US"/>
        </a:p>
      </dgm:t>
    </dgm:pt>
    <dgm:pt modelId="{A3EAD0E4-2BBE-4964-838E-DD004B1615DD}" type="pres">
      <dgm:prSet presAssocID="{87AFCAF5-A307-40A2-8360-D42272804E19}" presName="root" presStyleCnt="0">
        <dgm:presLayoutVars>
          <dgm:dir/>
          <dgm:resizeHandles val="exact"/>
        </dgm:presLayoutVars>
      </dgm:prSet>
      <dgm:spPr/>
    </dgm:pt>
    <dgm:pt modelId="{BEE66C1F-58DF-4BAC-B145-95E40743616E}" type="pres">
      <dgm:prSet presAssocID="{B98BB9BD-AD38-4810-AEEC-763BA6607C2A}" presName="compNode" presStyleCnt="0"/>
      <dgm:spPr/>
    </dgm:pt>
    <dgm:pt modelId="{5B4E411C-CBDF-4C7A-8616-173AE27BE750}" type="pres">
      <dgm:prSet presAssocID="{B98BB9BD-AD38-4810-AEEC-763BA6607C2A}" presName="iconRect" presStyleLbl="node1" presStyleIdx="0" presStyleCnt="1" custScaleX="158896" custScaleY="164619" custLinFactNeighborX="-7711" custLinFactNeighborY="-740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954FB5F-945B-42A4-8212-AE79718597C0}" type="pres">
      <dgm:prSet presAssocID="{B98BB9BD-AD38-4810-AEEC-763BA6607C2A}" presName="spaceRect" presStyleCnt="0"/>
      <dgm:spPr/>
    </dgm:pt>
    <dgm:pt modelId="{5D527D31-A1E8-4558-9634-152134C44B05}" type="pres">
      <dgm:prSet presAssocID="{B98BB9BD-AD38-4810-AEEC-763BA6607C2A}" presName="textRect" presStyleLbl="revTx" presStyleIdx="0" presStyleCnt="1" custScaleX="170099" custScaleY="98035" custLinFactNeighborX="-642" custLinFactNeighborY="-2092">
        <dgm:presLayoutVars>
          <dgm:chMax val="1"/>
          <dgm:chPref val="1"/>
        </dgm:presLayoutVars>
      </dgm:prSet>
      <dgm:spPr/>
    </dgm:pt>
  </dgm:ptLst>
  <dgm:cxnLst>
    <dgm:cxn modelId="{588E1C14-8F0D-3F43-937E-FB0F1DEE201A}" type="presOf" srcId="{87AFCAF5-A307-40A2-8360-D42272804E19}" destId="{A3EAD0E4-2BBE-4964-838E-DD004B1615DD}" srcOrd="0" destOrd="0" presId="urn:microsoft.com/office/officeart/2018/2/layout/IconLabelList"/>
    <dgm:cxn modelId="{1E663798-F928-45B4-8240-BFDB71C92631}" srcId="{87AFCAF5-A307-40A2-8360-D42272804E19}" destId="{B98BB9BD-AD38-4810-AEEC-763BA6607C2A}" srcOrd="0" destOrd="0" parTransId="{A5409B81-79C4-4C6D-8219-C44C98D73821}" sibTransId="{14978494-3DC2-43F1-8A2B-3FBA939EDB91}"/>
    <dgm:cxn modelId="{FB605EB3-0026-4A4D-ACE3-808C65A26CAF}" type="presOf" srcId="{B98BB9BD-AD38-4810-AEEC-763BA6607C2A}" destId="{5D527D31-A1E8-4558-9634-152134C44B05}" srcOrd="0" destOrd="0" presId="urn:microsoft.com/office/officeart/2018/2/layout/IconLabelList"/>
    <dgm:cxn modelId="{806E630D-5D05-5C47-A593-B12967EE3453}" type="presParOf" srcId="{A3EAD0E4-2BBE-4964-838E-DD004B1615DD}" destId="{BEE66C1F-58DF-4BAC-B145-95E40743616E}" srcOrd="0" destOrd="0" presId="urn:microsoft.com/office/officeart/2018/2/layout/IconLabelList"/>
    <dgm:cxn modelId="{A8830290-CAF9-F640-A2C7-0804D667811D}" type="presParOf" srcId="{BEE66C1F-58DF-4BAC-B145-95E40743616E}" destId="{5B4E411C-CBDF-4C7A-8616-173AE27BE750}" srcOrd="0" destOrd="0" presId="urn:microsoft.com/office/officeart/2018/2/layout/IconLabelList"/>
    <dgm:cxn modelId="{99A206EC-BE15-1946-8524-45B92F999B56}" type="presParOf" srcId="{BEE66C1F-58DF-4BAC-B145-95E40743616E}" destId="{5954FB5F-945B-42A4-8212-AE79718597C0}" srcOrd="1" destOrd="0" presId="urn:microsoft.com/office/officeart/2018/2/layout/IconLabelList"/>
    <dgm:cxn modelId="{7CC1AA2F-7674-824A-BC17-BAEA3BB0620F}" type="presParOf" srcId="{BEE66C1F-58DF-4BAC-B145-95E40743616E}" destId="{5D527D31-A1E8-4558-9634-152134C44B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FCAF5-A307-40A2-8360-D42272804E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86144F-E4C5-422A-83FC-59A5455E67A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dirty="0"/>
            <a:t>Increase Awareness of Social Programs</a:t>
          </a:r>
        </a:p>
        <a:p>
          <a:pPr algn="l">
            <a:lnSpc>
              <a:spcPct val="100000"/>
            </a:lnSpc>
          </a:pPr>
          <a:r>
            <a:rPr lang="en-US" sz="1400" dirty="0">
              <a:solidFill>
                <a:schemeClr val="tx1">
                  <a:lumMod val="50000"/>
                  <a:lumOff val="50000"/>
                </a:schemeClr>
              </a:solidFill>
            </a:rPr>
            <a:t>If 70% of South Bend residents participated in one VBA recreation activity per month that would be an </a:t>
          </a:r>
          <a:r>
            <a:rPr lang="en-US" sz="1400" dirty="0">
              <a:solidFill>
                <a:srgbClr val="4472C4"/>
              </a:solidFill>
            </a:rPr>
            <a:t>increase</a:t>
          </a:r>
          <a:r>
            <a:rPr lang="en-US" sz="1400" dirty="0">
              <a:solidFill>
                <a:schemeClr val="tx1">
                  <a:lumMod val="50000"/>
                  <a:lumOff val="50000"/>
                </a:schemeClr>
              </a:solidFill>
            </a:rPr>
            <a:t> of </a:t>
          </a:r>
        </a:p>
        <a:p>
          <a:pPr algn="l">
            <a:lnSpc>
              <a:spcPct val="100000"/>
            </a:lnSpc>
            <a:buNone/>
          </a:pPr>
          <a:r>
            <a:rPr lang="en-US" sz="6600" dirty="0">
              <a:solidFill>
                <a:srgbClr val="4472C4"/>
              </a:solidFill>
            </a:rPr>
            <a:t>300% </a:t>
          </a:r>
        </a:p>
      </dgm:t>
    </dgm:pt>
    <dgm:pt modelId="{80934E62-2E26-4823-87A6-7B9AF16C7A5D}" type="parTrans" cxnId="{1B2681C5-4496-4064-8A4E-4F83210798D6}">
      <dgm:prSet/>
      <dgm:spPr/>
      <dgm:t>
        <a:bodyPr/>
        <a:lstStyle/>
        <a:p>
          <a:endParaRPr lang="en-US"/>
        </a:p>
      </dgm:t>
    </dgm:pt>
    <dgm:pt modelId="{13AA1E93-C1CE-4B0F-A30A-4AA7F75BB0F2}" type="sibTrans" cxnId="{1B2681C5-4496-4064-8A4E-4F83210798D6}">
      <dgm:prSet/>
      <dgm:spPr/>
      <dgm:t>
        <a:bodyPr/>
        <a:lstStyle/>
        <a:p>
          <a:endParaRPr lang="en-US"/>
        </a:p>
      </dgm:t>
    </dgm:pt>
    <dgm:pt modelId="{A3EAD0E4-2BBE-4964-838E-DD004B1615DD}" type="pres">
      <dgm:prSet presAssocID="{87AFCAF5-A307-40A2-8360-D42272804E19}" presName="root" presStyleCnt="0">
        <dgm:presLayoutVars>
          <dgm:dir/>
          <dgm:resizeHandles val="exact"/>
        </dgm:presLayoutVars>
      </dgm:prSet>
      <dgm:spPr/>
    </dgm:pt>
    <dgm:pt modelId="{790983AE-CD26-434F-8004-C041B27E4983}" type="pres">
      <dgm:prSet presAssocID="{1186144F-E4C5-422A-83FC-59A5455E67AA}" presName="compNode" presStyleCnt="0"/>
      <dgm:spPr/>
    </dgm:pt>
    <dgm:pt modelId="{FF007152-DCBB-420D-88C6-7919E6A8F070}" type="pres">
      <dgm:prSet presAssocID="{1186144F-E4C5-422A-83FC-59A5455E67AA}" presName="iconRect" presStyleLbl="node1" presStyleIdx="0" presStyleCnt="1" custScaleX="165164" custScaleY="1940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B2D24F0-D6FE-42A7-B41F-FDD400433424}" type="pres">
      <dgm:prSet presAssocID="{1186144F-E4C5-422A-83FC-59A5455E67AA}" presName="spaceRect" presStyleCnt="0"/>
      <dgm:spPr/>
    </dgm:pt>
    <dgm:pt modelId="{23BA42F0-EBE2-4BF6-9E11-CF542FF8E1A6}" type="pres">
      <dgm:prSet presAssocID="{1186144F-E4C5-422A-83FC-59A5455E67AA}" presName="textRect" presStyleLbl="revTx" presStyleIdx="0" presStyleCnt="1" custScaleX="160170">
        <dgm:presLayoutVars>
          <dgm:chMax val="1"/>
          <dgm:chPref val="1"/>
        </dgm:presLayoutVars>
      </dgm:prSet>
      <dgm:spPr/>
    </dgm:pt>
  </dgm:ptLst>
  <dgm:cxnLst>
    <dgm:cxn modelId="{588E1C14-8F0D-3F43-937E-FB0F1DEE201A}" type="presOf" srcId="{87AFCAF5-A307-40A2-8360-D42272804E19}" destId="{A3EAD0E4-2BBE-4964-838E-DD004B1615DD}" srcOrd="0" destOrd="0" presId="urn:microsoft.com/office/officeart/2018/2/layout/IconLabelList"/>
    <dgm:cxn modelId="{8FE7BFA2-F2CD-F043-9B9B-46447A1BE1F5}" type="presOf" srcId="{1186144F-E4C5-422A-83FC-59A5455E67AA}" destId="{23BA42F0-EBE2-4BF6-9E11-CF542FF8E1A6}" srcOrd="0" destOrd="0" presId="urn:microsoft.com/office/officeart/2018/2/layout/IconLabelList"/>
    <dgm:cxn modelId="{1B2681C5-4496-4064-8A4E-4F83210798D6}" srcId="{87AFCAF5-A307-40A2-8360-D42272804E19}" destId="{1186144F-E4C5-422A-83FC-59A5455E67AA}" srcOrd="0" destOrd="0" parTransId="{80934E62-2E26-4823-87A6-7B9AF16C7A5D}" sibTransId="{13AA1E93-C1CE-4B0F-A30A-4AA7F75BB0F2}"/>
    <dgm:cxn modelId="{F52518BA-7101-9645-A30A-664D68EFCCE2}" type="presParOf" srcId="{A3EAD0E4-2BBE-4964-838E-DD004B1615DD}" destId="{790983AE-CD26-434F-8004-C041B27E4983}" srcOrd="0" destOrd="0" presId="urn:microsoft.com/office/officeart/2018/2/layout/IconLabelList"/>
    <dgm:cxn modelId="{B23569B3-546C-1146-BC57-2947145421D9}" type="presParOf" srcId="{790983AE-CD26-434F-8004-C041B27E4983}" destId="{FF007152-DCBB-420D-88C6-7919E6A8F070}" srcOrd="0" destOrd="0" presId="urn:microsoft.com/office/officeart/2018/2/layout/IconLabelList"/>
    <dgm:cxn modelId="{3E202D1F-405E-7340-A12B-FB71D5F6F163}" type="presParOf" srcId="{790983AE-CD26-434F-8004-C041B27E4983}" destId="{3B2D24F0-D6FE-42A7-B41F-FDD400433424}" srcOrd="1" destOrd="0" presId="urn:microsoft.com/office/officeart/2018/2/layout/IconLabelList"/>
    <dgm:cxn modelId="{ED299126-4949-EE48-B5BA-00DDBEA3C124}" type="presParOf" srcId="{790983AE-CD26-434F-8004-C041B27E4983}" destId="{23BA42F0-EBE2-4BF6-9E11-CF542FF8E1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411C-CBDF-4C7A-8616-173AE27BE750}">
      <dsp:nvSpPr>
        <dsp:cNvPr id="0" name=""/>
        <dsp:cNvSpPr/>
      </dsp:nvSpPr>
      <dsp:spPr>
        <a:xfrm>
          <a:off x="827517" y="0"/>
          <a:ext cx="1197818" cy="124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7D31-A1E8-4558-9634-152134C44B05}">
      <dsp:nvSpPr>
        <dsp:cNvPr id="0" name=""/>
        <dsp:cNvSpPr/>
      </dsp:nvSpPr>
      <dsp:spPr>
        <a:xfrm>
          <a:off x="49055" y="1635110"/>
          <a:ext cx="2849490" cy="233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Mental &amp; Physical Wellness Programs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50000"/>
                  <a:lumOff val="50000"/>
                </a:schemeClr>
              </a:solidFill>
            </a:rPr>
            <a:t>Yoga Sessions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50000"/>
                  <a:lumOff val="50000"/>
                </a:schemeClr>
              </a:solidFill>
            </a:rPr>
            <a:t>Social Activities (Poker)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9055" y="1635110"/>
        <a:ext cx="2849490" cy="2334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07152-DCBB-420D-88C6-7919E6A8F070}">
      <dsp:nvSpPr>
        <dsp:cNvPr id="0" name=""/>
        <dsp:cNvSpPr/>
      </dsp:nvSpPr>
      <dsp:spPr>
        <a:xfrm>
          <a:off x="1068945" y="59160"/>
          <a:ext cx="1326070" cy="155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A42F0-EBE2-4BF6-9E11-CF542FF8E1A6}">
      <dsp:nvSpPr>
        <dsp:cNvPr id="0" name=""/>
        <dsp:cNvSpPr/>
      </dsp:nvSpPr>
      <dsp:spPr>
        <a:xfrm>
          <a:off x="303120" y="1785019"/>
          <a:ext cx="2857720" cy="2285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Increase Awareness of Social Programs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50000"/>
                  <a:lumOff val="50000"/>
                </a:schemeClr>
              </a:solidFill>
            </a:rPr>
            <a:t>If 70% of South Bend residents participated in one VBA recreation activity per month that would be an </a:t>
          </a:r>
          <a:r>
            <a:rPr lang="en-US" sz="1400" kern="1200" dirty="0">
              <a:solidFill>
                <a:srgbClr val="4472C4"/>
              </a:solidFill>
            </a:rPr>
            <a:t>increase</a:t>
          </a:r>
          <a:r>
            <a:rPr lang="en-US" sz="1400" kern="1200" dirty="0">
              <a:solidFill>
                <a:schemeClr val="tx1">
                  <a:lumMod val="50000"/>
                  <a:lumOff val="50000"/>
                </a:schemeClr>
              </a:solidFill>
            </a:rPr>
            <a:t> of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4472C4"/>
              </a:solidFill>
            </a:rPr>
            <a:t>300% </a:t>
          </a:r>
        </a:p>
      </dsp:txBody>
      <dsp:txXfrm>
        <a:off x="303120" y="1785019"/>
        <a:ext cx="2857720" cy="228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A7601-51F1-1A45-8C50-D35F890029D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354C4-8512-2949-9B8C-B80E6502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First, reduce crimes by providing community engagement and mental wellness activities, such as workshop on mental health, how to remain healthy, yoga sessions, poker socials, bikeathon etc.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Second, generate village development awareness to the residents through flyer and community surveys.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And, lastly, Introduce more bike lanes and neighborhood parks and nature trails.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41168-6D63-A14D-8D45-2E741CBF7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Fesharaki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F., Behrouz, A., Yang, J.,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Wohn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Y., &amp; Cha, M. (2020). Green Space and Happiness of Developed Countries.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IEEE International Conference on Big Data and Smart Computing (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BigComp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doi:10.1109/bigcomp48618.2020.00-67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63343-3477-0546-BDC1-0D0D181BF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First, reduce crimes by providing community engagement and mental wellness activities, such as workshop on mental health, how to remain healthy, yoga sessions, poker socials, bikeathon etc.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Second, generate village development awareness to the residents through flyer and community surveys.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And, lastly, Introduce more bike lanes and neighborhood parks and nature trails.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7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3ABD-E18A-45E7-B104-353E506E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4285-8C80-460F-8714-BDB42A2C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DA0A-88CA-45F6-82A0-256292BD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C90F-1611-45EF-9E13-A9F89E9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661D-85BC-4042-AEBA-D0EEDFAD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7517-28F3-43C0-B705-385F95D8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D23D-CDE6-4268-8F7A-1E64B1A2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5822-ABB7-4F26-A578-5E238E4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DCC5-F7AC-471A-881F-5EFD2345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ACDA-677E-4C25-8926-0E39669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9780-961D-479A-A35A-97D3827D2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7DC6C-9112-4036-9D90-8D3D0CC7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198D-6E7A-4216-81B5-AA80902F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18F8-29B3-495E-A4A0-F7E7D2DA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6A24-E495-43CB-9DBB-121F8324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B1F6-69D4-4E62-BF71-CFA0D642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6E7C-0C69-4329-82C3-B059D734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F493-65AB-486E-BC32-785C2B50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50B8-5587-4894-8D3B-34EEE36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E75B-43C7-4961-A840-803A6B50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2DE0-3D89-4627-8CAB-16CFE4F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9AD9-6C57-4500-B837-40ABB642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9453-0E99-4B09-A600-4FC5E526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C518-17AC-4671-A82C-8C666EFA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A37E-DCE5-4BB6-8C86-9A88F0A4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AE2-09CF-4B72-BD76-A197B3DE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CBDB-5152-4D10-A7B3-F0A47FD5C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489EE-29B7-48E9-A7DA-78ADB24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03F0-C338-4E50-9F2F-50626694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5950-AEDE-4C48-BAFF-F98821F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088E-D443-45F1-A635-C1FFA8B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F2FC-3E95-4B09-8DB4-1BD4C3C1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DBBD-1049-482B-B7D5-191C5C49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97AC3-53CD-43F9-AD5E-E262702B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E922-7043-40E6-8F17-CB48C069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97118-51C7-4B84-A811-8A8D1FCE6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976-8203-4559-9199-F0AEA742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DB90-12D0-4EF4-AF30-90ACB16C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46811-BBC0-4B3A-91C2-E573253F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0C50-0C07-42D8-99EC-DF9DD504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3F19B-19FD-4BB4-8E50-EB2B8CB2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D520A-15C6-425C-9002-7C95AD20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F471F-3E2D-4DA3-887A-6CB5E51B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DA23C-7721-4985-B416-BA96B18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4E82C-C656-4A27-B6D6-384FB012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CA44-2089-4758-AD40-18BEA86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0BCC-8CE8-4389-B46E-7D6AFB0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8083-7570-419E-BA92-47598491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8ACDC-379E-468D-BF31-6BDC4F88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5956-BDA2-4763-AAEC-F661B850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1BEA-3572-40C5-ADAC-4F2BA43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E247-C5A6-4AB4-A42F-13D8350A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9730-3332-4ECB-8C67-0289479C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22932-20EC-4235-BBA7-67328BA9E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2C14C-C23A-40E3-BDE8-C862C820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ED1E-ECA2-4461-91A8-2CC67ADF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F9E3-19AC-4CF5-8538-6F0A7DB1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3E2C-163E-4C3B-9CC7-AE42F2D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09BB9-DA2F-4EB8-B809-C0F0279D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445F-18DF-4A13-B199-80FDD37A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38B3-A220-48C3-B95F-C5327123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0B7E-FA7A-4F47-B719-B5446916EDC3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BE76-97C7-4DEA-AAEA-57706F431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8879-A2D0-4A7C-8C56-512C5065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0C7F-FD2A-409C-AA76-43281AB1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AA6900B6-4FC1-4BAD-9B24-F0F9989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7324" r="9541"/>
          <a:stretch/>
        </p:blipFill>
        <p:spPr>
          <a:xfrm>
            <a:off x="20" y="279709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6A952-DDF4-4E20-B28E-31A6C53A49BE}"/>
              </a:ext>
            </a:extLst>
          </p:cNvPr>
          <p:cNvSpPr txBox="1"/>
          <p:nvPr/>
        </p:nvSpPr>
        <p:spPr>
          <a:xfrm>
            <a:off x="1047405" y="5710570"/>
            <a:ext cx="3926295" cy="515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ea typeface="+mj-ea"/>
                <a:cs typeface="+mj-cs"/>
              </a:rPr>
              <a:t>Cheapest Place to Retire in US</a:t>
            </a:r>
          </a:p>
        </p:txBody>
      </p: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group of people standing next to a body of water&#10;&#10;Description automatically generated">
            <a:extLst>
              <a:ext uri="{FF2B5EF4-FFF2-40B4-BE49-F238E27FC236}">
                <a16:creationId xmlns:a16="http://schemas.microsoft.com/office/drawing/2014/main" id="{14DA2AB5-19B3-4E67-98A2-9FD7D8976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7" r="8136" b="-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DCCC387-EB28-4A8F-9C32-098EE3BF0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281458"/>
              </p:ext>
            </p:extLst>
          </p:nvPr>
        </p:nvGraphicFramePr>
        <p:xfrm>
          <a:off x="214569" y="544804"/>
          <a:ext cx="5591968" cy="476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4032504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t="45715" b="33968"/>
          <a:stretch/>
        </p:blipFill>
        <p:spPr>
          <a:xfrm rot="10800000" flipH="1">
            <a:off x="0" y="4227059"/>
            <a:ext cx="12192000" cy="1395066"/>
          </a:xfrm>
          <a:custGeom>
            <a:avLst/>
            <a:gdLst/>
            <a:ahLst/>
            <a:cxnLst/>
            <a:rect l="l" t="t" r="r" b="b"/>
            <a:pathLst>
              <a:path w="12192000" h="3049325" extrusionOk="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804672" y="5038344"/>
            <a:ext cx="10579608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FFFFFF"/>
                </a:solidFill>
              </a:rPr>
              <a:t>Recommendations</a:t>
            </a:r>
            <a:endParaRPr b="1" dirty="0"/>
          </a:p>
        </p:txBody>
      </p:sp>
      <p:sp>
        <p:nvSpPr>
          <p:cNvPr id="92" name="Google Shape;92;p1"/>
          <p:cNvSpPr/>
          <p:nvPr/>
        </p:nvSpPr>
        <p:spPr>
          <a:xfrm>
            <a:off x="0" y="243164"/>
            <a:ext cx="12189000" cy="43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436232" y="1179114"/>
            <a:ext cx="2745000" cy="2300437"/>
            <a:chOff x="18404" y="741621"/>
            <a:chExt cx="2745000" cy="2300437"/>
          </a:xfrm>
        </p:grpSpPr>
        <p:sp>
          <p:nvSpPr>
            <p:cNvPr id="94" name="Google Shape;94;p1"/>
            <p:cNvSpPr/>
            <p:nvPr/>
          </p:nvSpPr>
          <p:spPr>
            <a:xfrm>
              <a:off x="773279" y="741621"/>
              <a:ext cx="1235250" cy="12352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00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Mental &amp; Physical Wellness Programs</a:t>
              </a:r>
              <a:endParaRPr sz="2000" dirty="0"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4736200" y="1179114"/>
            <a:ext cx="2745000" cy="2300437"/>
            <a:chOff x="18404" y="741621"/>
            <a:chExt cx="2745000" cy="2300437"/>
          </a:xfrm>
        </p:grpSpPr>
        <p:sp>
          <p:nvSpPr>
            <p:cNvPr id="98" name="Google Shape;98;p1"/>
            <p:cNvSpPr/>
            <p:nvPr/>
          </p:nvSpPr>
          <p:spPr>
            <a:xfrm>
              <a:off x="773279" y="741621"/>
              <a:ext cx="1235250" cy="123525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00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Increase Awareness of Social Programs</a:t>
              </a:r>
              <a:endParaRPr sz="2000" dirty="0"/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8036168" y="1194464"/>
            <a:ext cx="2745000" cy="2300437"/>
            <a:chOff x="18404" y="741621"/>
            <a:chExt cx="2745000" cy="2300437"/>
          </a:xfrm>
        </p:grpSpPr>
        <p:sp>
          <p:nvSpPr>
            <p:cNvPr id="102" name="Google Shape;102;p1"/>
            <p:cNvSpPr/>
            <p:nvPr/>
          </p:nvSpPr>
          <p:spPr>
            <a:xfrm>
              <a:off x="773279" y="741621"/>
              <a:ext cx="1235250" cy="123525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000" i="0" u="none" strike="noStrike" cap="none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Add Bicycle Lanes and Green Spaces</a:t>
              </a:r>
              <a:endParaRPr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8EBFF0-F020-4C58-9607-4EC05DF5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94" y="510451"/>
            <a:ext cx="7673618" cy="4961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467D71-A47D-4510-89FA-18DF71A660EB}"/>
              </a:ext>
            </a:extLst>
          </p:cNvPr>
          <p:cNvSpPr/>
          <p:nvPr/>
        </p:nvSpPr>
        <p:spPr>
          <a:xfrm>
            <a:off x="3944313" y="2446057"/>
            <a:ext cx="522510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/>
              <a:t>What are happiness drivers?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A325A-57EC-43FB-8252-73EC3E436104}"/>
              </a:ext>
            </a:extLst>
          </p:cNvPr>
          <p:cNvSpPr/>
          <p:nvPr/>
        </p:nvSpPr>
        <p:spPr>
          <a:xfrm>
            <a:off x="3944312" y="3454342"/>
            <a:ext cx="532494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/>
              <a:t>How to improve happiness?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7DCF1-E79D-46A4-AE00-FE235CEAA237}"/>
              </a:ext>
            </a:extLst>
          </p:cNvPr>
          <p:cNvSpPr/>
          <p:nvPr/>
        </p:nvSpPr>
        <p:spPr>
          <a:xfrm>
            <a:off x="3944312" y="4381663"/>
            <a:ext cx="340862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/>
              <a:t>How you can help?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FAEEC6-D7F8-47A7-9D6E-74BAD950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5" y="2136993"/>
            <a:ext cx="3434699" cy="26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CF23-6C4C-4540-AE96-DBC22A7C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2659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Family/social </a:t>
            </a:r>
            <a:r>
              <a:rPr lang="en-US" sz="2400" b="1" dirty="0">
                <a:cs typeface="Arial" panose="020B0604020202020204" pitchFamily="34" charset="0"/>
              </a:rPr>
              <a:t>aspects have the highest impact on overall happiness scores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C75E1A-3554-3241-8E10-AD038C1B7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721702"/>
              </p:ext>
            </p:extLst>
          </p:nvPr>
        </p:nvGraphicFramePr>
        <p:xfrm>
          <a:off x="2264967" y="1631092"/>
          <a:ext cx="7941713" cy="521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5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F33-904C-1B4F-9278-4201F76D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92" y="561989"/>
            <a:ext cx="10363200" cy="6526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Happiness Index Measurement via Amount of Green Space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9D1541-7BA0-4543-8874-F643757A9890}"/>
              </a:ext>
            </a:extLst>
          </p:cNvPr>
          <p:cNvGrpSpPr/>
          <p:nvPr/>
        </p:nvGrpSpPr>
        <p:grpSpPr>
          <a:xfrm>
            <a:off x="3019054" y="1583988"/>
            <a:ext cx="5148136" cy="4523894"/>
            <a:chOff x="358573" y="2072762"/>
            <a:chExt cx="5239038" cy="445714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8845452-006C-5B49-A905-9D26E079F1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9328170"/>
                </p:ext>
              </p:extLst>
            </p:nvPr>
          </p:nvGraphicFramePr>
          <p:xfrm>
            <a:off x="838200" y="2072762"/>
            <a:ext cx="4759411" cy="40932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AA8C70-80FC-584F-8F9D-ACF91FD7302D}"/>
                </a:ext>
              </a:extLst>
            </p:cNvPr>
            <p:cNvSpPr txBox="1"/>
            <p:nvPr/>
          </p:nvSpPr>
          <p:spPr>
            <a:xfrm rot="16200000">
              <a:off x="-382469" y="3759907"/>
              <a:ext cx="1857938" cy="3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Arial" panose="020B0604020202020204" pitchFamily="34" charset="0"/>
                </a:rPr>
                <a:t>Happiness Index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6B33DC-D8F0-3F41-AF53-AAA4E6174AC7}"/>
                </a:ext>
              </a:extLst>
            </p:cNvPr>
            <p:cNvSpPr txBox="1"/>
            <p:nvPr/>
          </p:nvSpPr>
          <p:spPr>
            <a:xfrm>
              <a:off x="2458994" y="6166022"/>
              <a:ext cx="1902940" cy="36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Arial" panose="020B0604020202020204" pitchFamily="34" charset="0"/>
                </a:rPr>
                <a:t>Green Space (%)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B85DC-C4BB-544A-96DE-43DDD889C131}"/>
              </a:ext>
            </a:extLst>
          </p:cNvPr>
          <p:cNvCxnSpPr>
            <a:cxnSpLocks/>
          </p:cNvCxnSpPr>
          <p:nvPr/>
        </p:nvCxnSpPr>
        <p:spPr>
          <a:xfrm flipV="1">
            <a:off x="4081493" y="2596003"/>
            <a:ext cx="3543725" cy="1196788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F85770-43F7-D045-A6F4-DC083EB54C50}"/>
              </a:ext>
            </a:extLst>
          </p:cNvPr>
          <p:cNvSpPr txBox="1"/>
          <p:nvPr/>
        </p:nvSpPr>
        <p:spPr>
          <a:xfrm>
            <a:off x="190501" y="6379933"/>
            <a:ext cx="28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(Hashemi, Behrouz, Yang,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Wohn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Cha, 2020)</a:t>
            </a:r>
          </a:p>
        </p:txBody>
      </p:sp>
    </p:spTree>
    <p:extLst>
      <p:ext uri="{BB962C8B-B14F-4D97-AF65-F5344CB8AC3E}">
        <p14:creationId xmlns:p14="http://schemas.microsoft.com/office/powerpoint/2010/main" val="3131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4032504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t="45715" b="33968"/>
          <a:stretch/>
        </p:blipFill>
        <p:spPr>
          <a:xfrm rot="10800000" flipH="1">
            <a:off x="0" y="4227059"/>
            <a:ext cx="12192000" cy="1395066"/>
          </a:xfrm>
          <a:custGeom>
            <a:avLst/>
            <a:gdLst/>
            <a:ahLst/>
            <a:cxnLst/>
            <a:rect l="l" t="t" r="r" b="b"/>
            <a:pathLst>
              <a:path w="12192000" h="3049325" extrusionOk="0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804672" y="5038344"/>
            <a:ext cx="10579608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John’s Happier Town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0" y="250390"/>
            <a:ext cx="12189000" cy="43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8029172" y="452882"/>
            <a:ext cx="2831762" cy="4097397"/>
            <a:chOff x="18404" y="741621"/>
            <a:chExt cx="2831762" cy="2487304"/>
          </a:xfrm>
        </p:grpSpPr>
        <p:sp>
          <p:nvSpPr>
            <p:cNvPr id="102" name="Google Shape;102;p1"/>
            <p:cNvSpPr/>
            <p:nvPr/>
          </p:nvSpPr>
          <p:spPr>
            <a:xfrm>
              <a:off x="842937" y="741621"/>
              <a:ext cx="1095934" cy="7701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8404" y="2322058"/>
              <a:ext cx="274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94082" y="1749592"/>
              <a:ext cx="2656084" cy="147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1400" dirty="0"/>
                <a:t>Add Bicycle Lanes &amp; Green Space</a:t>
              </a:r>
            </a:p>
            <a:p>
              <a:pPr lvl="0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Bicycle lanes on streets with active sidewalks</a:t>
              </a:r>
            </a:p>
            <a:p>
              <a:pPr lvl="0"/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lvl="0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Nature trails to promote outdoor activities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FBFC6A7F-AC21-49E7-A69A-E5C7027EC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353216"/>
              </p:ext>
            </p:extLst>
          </p:nvPr>
        </p:nvGraphicFramePr>
        <p:xfrm>
          <a:off x="935915" y="437493"/>
          <a:ext cx="2969111" cy="413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Content Placeholder 8">
            <a:extLst>
              <a:ext uri="{FF2B5EF4-FFF2-40B4-BE49-F238E27FC236}">
                <a16:creationId xmlns:a16="http://schemas.microsoft.com/office/drawing/2014/main" id="{393A8045-531E-4904-B22A-89CF9C44C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27604"/>
              </p:ext>
            </p:extLst>
          </p:nvPr>
        </p:nvGraphicFramePr>
        <p:xfrm>
          <a:off x="4389120" y="303245"/>
          <a:ext cx="3463962" cy="41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1928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B4E411C-CBDF-4C7A-8616-173AE27BE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D527D31-A1E8-4558-9634-152134C44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F42F9-749A-DD42-9EC3-EBC58E60F017}"/>
              </a:ext>
            </a:extLst>
          </p:cNvPr>
          <p:cNvSpPr/>
          <p:nvPr/>
        </p:nvSpPr>
        <p:spPr>
          <a:xfrm>
            <a:off x="838198" y="2562859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 descr="Park scene">
            <a:extLst>
              <a:ext uri="{FF2B5EF4-FFF2-40B4-BE49-F238E27FC236}">
                <a16:creationId xmlns:a16="http://schemas.microsoft.com/office/drawing/2014/main" id="{FE01FFDB-CB0D-E34C-A0AE-D78803D509CE}"/>
              </a:ext>
            </a:extLst>
          </p:cNvPr>
          <p:cNvSpPr/>
          <p:nvPr/>
        </p:nvSpPr>
        <p:spPr>
          <a:xfrm>
            <a:off x="1233081" y="2856574"/>
            <a:ext cx="717970" cy="7179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6A5B27-2C1A-8645-B654-E57589D391C5}"/>
              </a:ext>
            </a:extLst>
          </p:cNvPr>
          <p:cNvGrpSpPr/>
          <p:nvPr/>
        </p:nvGrpSpPr>
        <p:grpSpPr>
          <a:xfrm>
            <a:off x="2345936" y="2562859"/>
            <a:ext cx="9007861" cy="1305401"/>
            <a:chOff x="1507738" y="707092"/>
            <a:chExt cx="9007861" cy="13054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E2359B-BB5F-8445-953E-7D5744E7655A}"/>
                </a:ext>
              </a:extLst>
            </p:cNvPr>
            <p:cNvSpPr/>
            <p:nvPr/>
          </p:nvSpPr>
          <p:spPr>
            <a:xfrm>
              <a:off x="1507738" y="707092"/>
              <a:ext cx="9007861" cy="13054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1B981A-CDF9-0547-AA7D-E4FAB7BD418B}"/>
                </a:ext>
              </a:extLst>
            </p:cNvPr>
            <p:cNvSpPr txBox="1"/>
            <p:nvPr/>
          </p:nvSpPr>
          <p:spPr>
            <a:xfrm>
              <a:off x="3403602" y="707092"/>
              <a:ext cx="7111997" cy="1305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rgbClr val="FF0000"/>
                  </a:solidFill>
                </a:rPr>
                <a:t>   </a:t>
              </a:r>
              <a:r>
                <a:rPr lang="en-US" sz="2400" kern="1200" dirty="0">
                  <a:solidFill>
                    <a:srgbClr val="FF0000"/>
                  </a:solidFill>
                </a:rPr>
                <a:t>$3,000,000  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AC5095-57C9-8C48-AEE9-DC2DF85AF913}"/>
              </a:ext>
            </a:extLst>
          </p:cNvPr>
          <p:cNvSpPr/>
          <p:nvPr/>
        </p:nvSpPr>
        <p:spPr>
          <a:xfrm>
            <a:off x="838198" y="4527311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 descr="Megaphone">
            <a:extLst>
              <a:ext uri="{FF2B5EF4-FFF2-40B4-BE49-F238E27FC236}">
                <a16:creationId xmlns:a16="http://schemas.microsoft.com/office/drawing/2014/main" id="{23A00A2D-9D68-2E49-91B8-0E0B76E05BF5}"/>
              </a:ext>
            </a:extLst>
          </p:cNvPr>
          <p:cNvSpPr/>
          <p:nvPr/>
        </p:nvSpPr>
        <p:spPr>
          <a:xfrm>
            <a:off x="1147746" y="4821026"/>
            <a:ext cx="717970" cy="7179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307B49-FB3E-CE49-A9AF-6D97A2AB3441}"/>
              </a:ext>
            </a:extLst>
          </p:cNvPr>
          <p:cNvGrpSpPr/>
          <p:nvPr/>
        </p:nvGrpSpPr>
        <p:grpSpPr>
          <a:xfrm>
            <a:off x="2260601" y="4527311"/>
            <a:ext cx="9007861" cy="1311512"/>
            <a:chOff x="1507738" y="2338844"/>
            <a:chExt cx="9007861" cy="13115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4A41E2-1FF2-3E41-8525-652FD6360E0D}"/>
                </a:ext>
              </a:extLst>
            </p:cNvPr>
            <p:cNvSpPr/>
            <p:nvPr/>
          </p:nvSpPr>
          <p:spPr>
            <a:xfrm>
              <a:off x="1507738" y="2338844"/>
              <a:ext cx="9007861" cy="13054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E6D377-1F1A-544D-B70B-B9F1A5A32EFB}"/>
                </a:ext>
              </a:extLst>
            </p:cNvPr>
            <p:cNvSpPr txBox="1"/>
            <p:nvPr/>
          </p:nvSpPr>
          <p:spPr>
            <a:xfrm>
              <a:off x="3696529" y="2344955"/>
              <a:ext cx="6594862" cy="1305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rgbClr val="FF0000"/>
                  </a:solidFill>
                </a:rPr>
                <a:t>$1,000,000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06989C6-E1B1-D64C-9C8E-C5875519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54" y="1019177"/>
            <a:ext cx="10515600" cy="96658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cs typeface="Arial" panose="020B0604020202020204" pitchFamily="34" charset="0"/>
              </a:rPr>
              <a:t>Proposed Budget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FAB88-3923-4041-A9E7-67934F97B90F}"/>
              </a:ext>
            </a:extLst>
          </p:cNvPr>
          <p:cNvSpPr txBox="1"/>
          <p:nvPr/>
        </p:nvSpPr>
        <p:spPr>
          <a:xfrm>
            <a:off x="2175264" y="4527311"/>
            <a:ext cx="2480063" cy="13054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Marketing &amp; Event:</a:t>
            </a:r>
            <a:endParaRPr lang="en-US" sz="2800" kern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E9B46-5EA8-E14A-86E3-DE208318E18D}"/>
              </a:ext>
            </a:extLst>
          </p:cNvPr>
          <p:cNvSpPr txBox="1"/>
          <p:nvPr/>
        </p:nvSpPr>
        <p:spPr>
          <a:xfrm>
            <a:off x="2053837" y="2572265"/>
            <a:ext cx="2480063" cy="13054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 Recreation:</a:t>
            </a:r>
            <a:endParaRPr lang="en-US" sz="280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6D05F49-70A4-419F-B9CC-B5B9BEE9B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52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2" name="Picture 1" descr="A group of people walking in front of a crowd&#10;&#10;Description automatically generated">
            <a:extLst>
              <a:ext uri="{FF2B5EF4-FFF2-40B4-BE49-F238E27FC236}">
                <a16:creationId xmlns:a16="http://schemas.microsoft.com/office/drawing/2014/main" id="{1C4246AE-4027-4FBA-A355-604C91256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9" r="-2" b="499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C193B-05C5-4C35-8901-708BB49DE36D}"/>
              </a:ext>
            </a:extLst>
          </p:cNvPr>
          <p:cNvSpPr/>
          <p:nvPr/>
        </p:nvSpPr>
        <p:spPr>
          <a:xfrm>
            <a:off x="489097" y="1800279"/>
            <a:ext cx="6087332" cy="996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ea typeface="+mj-ea"/>
                <a:cs typeface="+mj-cs"/>
              </a:rPr>
              <a:t>Mental Wellness and Community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ea typeface="+mj-ea"/>
                <a:cs typeface="+mj-cs"/>
              </a:rPr>
              <a:t>Engagement Activities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891ED9-70F4-4088-9503-ECD5D3ADF249}"/>
              </a:ext>
            </a:extLst>
          </p:cNvPr>
          <p:cNvSpPr/>
          <p:nvPr/>
        </p:nvSpPr>
        <p:spPr>
          <a:xfrm>
            <a:off x="489097" y="3161760"/>
            <a:ext cx="561557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Village Development Awareness Programs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291A2A-4EFD-4203-887C-BE35A79F07EC}"/>
              </a:ext>
            </a:extLst>
          </p:cNvPr>
          <p:cNvSpPr/>
          <p:nvPr/>
        </p:nvSpPr>
        <p:spPr>
          <a:xfrm>
            <a:off x="489097" y="3941998"/>
            <a:ext cx="45265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More Bike Lanes and Nature Trails</a:t>
            </a:r>
          </a:p>
        </p:txBody>
      </p:sp>
    </p:spTree>
    <p:extLst>
      <p:ext uri="{BB962C8B-B14F-4D97-AF65-F5344CB8AC3E}">
        <p14:creationId xmlns:p14="http://schemas.microsoft.com/office/powerpoint/2010/main" val="34798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375</Words>
  <Application>Microsoft Macintosh PowerPoint</Application>
  <PresentationFormat>Widescreen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Recommendations</vt:lpstr>
      <vt:lpstr>PowerPoint Presentation</vt:lpstr>
      <vt:lpstr>Family/social aspects have the highest impact on overall happiness scores</vt:lpstr>
      <vt:lpstr>Happiness Index Measurement via Amount of Green Space </vt:lpstr>
      <vt:lpstr>John’s Happier Town</vt:lpstr>
      <vt:lpstr>Proposed 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ANKUR</dc:creator>
  <cp:lastModifiedBy>tao tang</cp:lastModifiedBy>
  <cp:revision>22</cp:revision>
  <dcterms:created xsi:type="dcterms:W3CDTF">2020-06-14T15:18:42Z</dcterms:created>
  <dcterms:modified xsi:type="dcterms:W3CDTF">2020-06-15T00:53:02Z</dcterms:modified>
</cp:coreProperties>
</file>