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embeddedFontLst>
    <p:embeddedFont>
      <p:font typeface="Arial Black" panose="020B0604020202020204" pitchFamily="34" charset="0"/>
      <p:regular r:id="rId25"/>
      <p:bold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1" roundtripDataSignature="AMtx7mi3YSWQ62GS9M6CnGvedsDqfHlNc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NUL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3737fec16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g73737fec16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3737fec16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73737fec16_0_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Out of bag(OOB):</a:t>
            </a:r>
            <a:endParaRPr/>
          </a:p>
          <a:p>
            <a:pPr marL="171450" lvl="0" indent="-171450" algn="l" rtl="0">
              <a:lnSpc>
                <a:spcPct val="100000"/>
              </a:lnSpc>
              <a:spcBef>
                <a:spcPts val="0"/>
              </a:spcBef>
              <a:spcAft>
                <a:spcPts val="0"/>
              </a:spcAft>
              <a:buClr>
                <a:schemeClr val="dk1"/>
              </a:buClr>
              <a:buSzPts val="1200"/>
              <a:buFont typeface="Calibri"/>
              <a:buChar char="-"/>
            </a:pPr>
            <a:r>
              <a:rPr lang="en-US"/>
              <a:t>About 1/3 of observations will be left out of any randomly selected sample.</a:t>
            </a:r>
            <a:endParaRPr/>
          </a:p>
          <a:p>
            <a:pPr marL="171450" lvl="0" indent="-171450" algn="l" rtl="0">
              <a:lnSpc>
                <a:spcPct val="100000"/>
              </a:lnSpc>
              <a:spcBef>
                <a:spcPts val="0"/>
              </a:spcBef>
              <a:spcAft>
                <a:spcPts val="0"/>
              </a:spcAft>
              <a:buClr>
                <a:schemeClr val="dk1"/>
              </a:buClr>
              <a:buSzPts val="1200"/>
              <a:buFont typeface="Calibri"/>
              <a:buChar char="-"/>
            </a:pPr>
            <a:r>
              <a:rPr lang="en-US"/>
              <a:t>OOB error: we can predict those individuals that are not in the bootstrap sample to produce an estimated of the prediction error</a:t>
            </a:r>
            <a:endParaRPr/>
          </a:p>
          <a:p>
            <a:pPr marL="0" lvl="0" indent="0" algn="l" rtl="0">
              <a:lnSpc>
                <a:spcPct val="100000"/>
              </a:lnSpc>
              <a:spcBef>
                <a:spcPts val="0"/>
              </a:spcBef>
              <a:spcAft>
                <a:spcPts val="0"/>
              </a:spcAft>
              <a:buSzPts val="1400"/>
              <a:buNone/>
            </a:pPr>
            <a:endParaRPr/>
          </a:p>
        </p:txBody>
      </p:sp>
      <p:sp>
        <p:nvSpPr>
          <p:cNvPr id="137" name="Google Shape;13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Typically, we can also try to use somewhere around the square root of the total number of variables 31 here is around 5.</a:t>
            </a:r>
            <a:endParaRPr/>
          </a:p>
        </p:txBody>
      </p:sp>
      <p:sp>
        <p:nvSpPr>
          <p:cNvPr id="145" name="Google Shape;14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OOB Error:</a:t>
            </a:r>
            <a:endParaRPr/>
          </a:p>
          <a:p>
            <a:pPr marL="0" lvl="0" indent="0" algn="l" rtl="0">
              <a:lnSpc>
                <a:spcPct val="100000"/>
              </a:lnSpc>
              <a:spcBef>
                <a:spcPts val="0"/>
              </a:spcBef>
              <a:spcAft>
                <a:spcPts val="0"/>
              </a:spcAft>
              <a:buSzPts val="1400"/>
              <a:buNone/>
            </a:pPr>
            <a:r>
              <a:rPr lang="en-US"/>
              <a:t>3.96%: That means that the average error in the observations that were not selected in a particular bootstrapped tree was 3.96%.</a:t>
            </a:r>
            <a:endParaRPr/>
          </a:p>
        </p:txBody>
      </p:sp>
      <p:sp>
        <p:nvSpPr>
          <p:cNvPr id="153" name="Google Shape;15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From this graphic we can see the most important variables. The size of these numbers will vary depending on how many bootstrap trees we are creating.</a:t>
            </a:r>
            <a:endParaRPr/>
          </a:p>
        </p:txBody>
      </p:sp>
      <p:sp>
        <p:nvSpPr>
          <p:cNvPr id="161" name="Google Shape;16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33557e88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833557e887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2ea59ba5b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82ea59ba5b_0_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 name="Google Shape;5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33083804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733083804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34c35e118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734c35e118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3737fec16_2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g73737fec16_2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 name="Google Shape;60;g73737fec16_2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600"/>
              <a:buFont typeface="arial"/>
              <a:buNone/>
            </a:pPr>
            <a:r>
              <a:rPr lang="en-US" sz="1600">
                <a:solidFill>
                  <a:srgbClr val="404B5C"/>
                </a:solidFill>
                <a:latin typeface="arial"/>
                <a:ea typeface="arial"/>
                <a:cs typeface="arial"/>
                <a:sym typeface="arial"/>
              </a:rPr>
              <a:t>The graph shows that there are more benign cases than malignant cases in the data set. Now, lets analyze the relationship of various variables that determine whether it is benign or malignant.</a:t>
            </a:r>
            <a:endParaRPr/>
          </a:p>
        </p:txBody>
      </p:sp>
      <p:sp>
        <p:nvSpPr>
          <p:cNvPr id="66" name="Google Shape;6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600"/>
              <a:buFont typeface="arial"/>
              <a:buNone/>
            </a:pPr>
            <a:r>
              <a:rPr lang="en-US" sz="1600">
                <a:solidFill>
                  <a:srgbClr val="404B5C"/>
                </a:solidFill>
                <a:latin typeface="arial"/>
                <a:ea typeface="arial"/>
                <a:cs typeface="arial"/>
                <a:sym typeface="arial"/>
              </a:rPr>
              <a:t>The graph clearly indicates that more the reading of the area mean is , more malignant the cases are. There are some outliers however, where lower area mean are considered malignant, may be its driven by some other parameters.</a:t>
            </a:r>
            <a:endParaRPr sz="1600">
              <a:solidFill>
                <a:srgbClr val="404B5C"/>
              </a:solidFill>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74" name="Google Shape;7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600"/>
              <a:buFont typeface="arial"/>
              <a:buNone/>
            </a:pPr>
            <a:r>
              <a:rPr lang="en-US" sz="1600">
                <a:solidFill>
                  <a:srgbClr val="404B5C"/>
                </a:solidFill>
                <a:latin typeface="arial"/>
                <a:ea typeface="arial"/>
                <a:cs typeface="arial"/>
                <a:sym typeface="arial"/>
              </a:rPr>
              <a:t>The graph indicates that more of the reading on x and y axis , more malignant the cases are. However, there are some overlaps where though the lower reading on x axis has resulted in the Malignant cases which clearly indicates that for getting the accurate prediction, we need to look at multiple variables and not just one or two variables.</a:t>
            </a:r>
            <a:endParaRPr sz="1600">
              <a:solidFill>
                <a:srgbClr val="404B5C"/>
              </a:solidFill>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82" name="Google Shape;8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3737fec16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
              <a:buNone/>
            </a:pPr>
            <a:r>
              <a:rPr lang="en-US" sz="1600">
                <a:solidFill>
                  <a:srgbClr val="404B5C"/>
                </a:solidFill>
                <a:latin typeface="arial"/>
                <a:ea typeface="arial"/>
                <a:cs typeface="arial"/>
                <a:sym typeface="arial"/>
              </a:rPr>
              <a:t>If you see here, there is a positive correlation between Worst, SE and Mean variables.</a:t>
            </a:r>
            <a:endParaRPr sz="1600">
              <a:solidFill>
                <a:srgbClr val="404B5C"/>
              </a:solidFill>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90" name="Google Shape;90;g73737fec16_0_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600"/>
              <a:buFont typeface="arial"/>
              <a:buNone/>
            </a:pPr>
            <a:r>
              <a:rPr lang="en-US" sz="1600">
                <a:solidFill>
                  <a:srgbClr val="404B5C"/>
                </a:solidFill>
                <a:latin typeface="arial"/>
                <a:ea typeface="arial"/>
                <a:cs typeface="arial"/>
                <a:sym typeface="arial"/>
              </a:rPr>
              <a:t>If you see here, there are certain variables that are collinear, like area, radius, perimeter. You can also see that most of the variables are positively correlated with each other. For analysis, it will be better to fit all 30 variables into the model and let model decide which variables to pick for the model.</a:t>
            </a:r>
            <a:endParaRPr sz="1600">
              <a:solidFill>
                <a:srgbClr val="404B5C"/>
              </a:solidFill>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99" name="Google Shape;9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22"/>
          <p:cNvSpPr txBox="1">
            <a:spLocks noGrp="1"/>
          </p:cNvSpPr>
          <p:nvPr>
            <p:ph type="subTitle" idx="1"/>
          </p:nvPr>
        </p:nvSpPr>
        <p:spPr>
          <a:xfrm>
            <a:off x="0" y="3836504"/>
            <a:ext cx="9144000" cy="54094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ctrTitle"/>
          </p:nvPr>
        </p:nvSpPr>
        <p:spPr>
          <a:xfrm>
            <a:off x="0" y="1808732"/>
            <a:ext cx="9144000" cy="1928378"/>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5400"/>
              <a:buFont typeface="Arial Black"/>
              <a:buNone/>
              <a:defRPr sz="5400" b="1" i="0" u="none" strike="noStrike" cap="none">
                <a:solidFill>
                  <a:schemeClr val="lt1"/>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3" name="Google Shape;13;p22"/>
          <p:cNvCxnSpPr/>
          <p:nvPr/>
        </p:nvCxnSpPr>
        <p:spPr>
          <a:xfrm>
            <a:off x="4169465" y="1490870"/>
            <a:ext cx="805070" cy="0"/>
          </a:xfrm>
          <a:prstGeom prst="straightConnector1">
            <a:avLst/>
          </a:prstGeom>
          <a:noFill/>
          <a:ln w="38100" cap="flat" cmpd="sng">
            <a:solidFill>
              <a:srgbClr val="5FAFB8"/>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Custom Layout">
  <p:cSld name="2_Custom Layout">
    <p:bg>
      <p:bgPr>
        <a:blipFill>
          <a:blip r:embed="rId2">
            <a:alphaModFix/>
          </a:blip>
          <a:stretch>
            <a:fillRect/>
          </a:stretch>
        </a:blip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chemeClr val="lt1"/>
        </a:solidFill>
        <a:effectLst/>
      </p:bgPr>
    </p:bg>
    <p:spTree>
      <p:nvGrpSpPr>
        <p:cNvPr id="1"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3"/>
          <p:cNvSpPr txBox="1">
            <a:spLocks noGrp="1"/>
          </p:cNvSpPr>
          <p:nvPr>
            <p:ph type="title"/>
          </p:nvPr>
        </p:nvSpPr>
        <p:spPr>
          <a:xfrm>
            <a:off x="549138" y="897725"/>
            <a:ext cx="5551715" cy="81180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04B5C"/>
              </a:buClr>
              <a:buSzPts val="3200"/>
              <a:buFont typeface="Arial Black"/>
              <a:buNone/>
              <a:defRPr sz="3200" b="1" i="0" u="none" strike="noStrike" cap="none">
                <a:solidFill>
                  <a:srgbClr val="404B5C"/>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23"/>
          <p:cNvSpPr txBox="1">
            <a:spLocks noGrp="1"/>
          </p:cNvSpPr>
          <p:nvPr>
            <p:ph type="body" idx="1"/>
          </p:nvPr>
        </p:nvSpPr>
        <p:spPr>
          <a:xfrm>
            <a:off x="640364" y="1948070"/>
            <a:ext cx="5894614" cy="4004264"/>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404B5C"/>
              </a:buClr>
              <a:buSzPts val="1600"/>
              <a:buFont typeface="Arial"/>
              <a:buChar char="•"/>
              <a:defRPr sz="1600" b="0" i="0" u="none" strike="noStrike" cap="none">
                <a:solidFill>
                  <a:srgbClr val="404B5C"/>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17" name="Google Shape;17;p23"/>
          <p:cNvCxnSpPr/>
          <p:nvPr/>
        </p:nvCxnSpPr>
        <p:spPr>
          <a:xfrm>
            <a:off x="628650" y="685800"/>
            <a:ext cx="805070" cy="0"/>
          </a:xfrm>
          <a:prstGeom prst="straightConnector1">
            <a:avLst/>
          </a:prstGeom>
          <a:noFill/>
          <a:ln w="38100" cap="flat" cmpd="sng">
            <a:solidFill>
              <a:srgbClr val="5FAFB8"/>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and Picture">
  <p:cSld name="Content and Picture">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24"/>
          <p:cNvSpPr txBox="1">
            <a:spLocks noGrp="1"/>
          </p:cNvSpPr>
          <p:nvPr>
            <p:ph type="body" idx="1"/>
          </p:nvPr>
        </p:nvSpPr>
        <p:spPr>
          <a:xfrm>
            <a:off x="628650" y="2176279"/>
            <a:ext cx="3496089" cy="273969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404B5C"/>
              </a:buClr>
              <a:buSzPts val="1600"/>
              <a:buFont typeface="Arial"/>
              <a:buNone/>
              <a:defRPr sz="1600" b="0" i="0" u="none" strike="noStrike" cap="none">
                <a:solidFill>
                  <a:srgbClr val="404B5C"/>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24"/>
          <p:cNvSpPr txBox="1">
            <a:spLocks noGrp="1"/>
          </p:cNvSpPr>
          <p:nvPr>
            <p:ph type="body" idx="2"/>
          </p:nvPr>
        </p:nvSpPr>
        <p:spPr>
          <a:xfrm>
            <a:off x="628650" y="1512044"/>
            <a:ext cx="3496089" cy="50895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404B5C"/>
              </a:buClr>
              <a:buSzPts val="1800"/>
              <a:buFont typeface="Arial"/>
              <a:buNone/>
              <a:defRPr sz="1800" b="1" i="0" u="none" strike="noStrike" cap="none">
                <a:solidFill>
                  <a:srgbClr val="404B5C"/>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Google Shape;21;p24"/>
          <p:cNvSpPr>
            <a:spLocks noGrp="1"/>
          </p:cNvSpPr>
          <p:nvPr>
            <p:ph type="pic" idx="3"/>
          </p:nvPr>
        </p:nvSpPr>
        <p:spPr>
          <a:xfrm>
            <a:off x="4313583" y="1519192"/>
            <a:ext cx="4091236" cy="405386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24"/>
          <p:cNvSpPr txBox="1">
            <a:spLocks noGrp="1"/>
          </p:cNvSpPr>
          <p:nvPr>
            <p:ph type="body" idx="4"/>
          </p:nvPr>
        </p:nvSpPr>
        <p:spPr>
          <a:xfrm>
            <a:off x="2538249" y="5071252"/>
            <a:ext cx="1586490" cy="501809"/>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A58945"/>
              </a:buClr>
              <a:buSzPts val="1200"/>
              <a:buFont typeface="Arial"/>
              <a:buNone/>
              <a:defRPr sz="1200" b="0" i="0" u="none" strike="noStrike" cap="none">
                <a:solidFill>
                  <a:srgbClr val="A58945"/>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3" name="Google Shape;23;p24"/>
          <p:cNvCxnSpPr/>
          <p:nvPr/>
        </p:nvCxnSpPr>
        <p:spPr>
          <a:xfrm>
            <a:off x="628650" y="685800"/>
            <a:ext cx="805070" cy="0"/>
          </a:xfrm>
          <a:prstGeom prst="straightConnector1">
            <a:avLst/>
          </a:prstGeom>
          <a:noFill/>
          <a:ln w="38100" cap="flat" cmpd="sng">
            <a:solidFill>
              <a:srgbClr val="5FAFB8"/>
            </a:solidFill>
            <a:prstDash val="solid"/>
            <a:miter lim="800000"/>
            <a:headEnd type="none" w="sm" len="sm"/>
            <a:tailEnd type="none" w="sm" len="sm"/>
          </a:ln>
        </p:spPr>
      </p:cxnSp>
      <p:sp>
        <p:nvSpPr>
          <p:cNvPr id="24" name="Google Shape;24;p24"/>
          <p:cNvSpPr txBox="1">
            <a:spLocks noGrp="1"/>
          </p:cNvSpPr>
          <p:nvPr>
            <p:ph type="title"/>
          </p:nvPr>
        </p:nvSpPr>
        <p:spPr>
          <a:xfrm>
            <a:off x="549138" y="897725"/>
            <a:ext cx="5551715" cy="52500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04B5C"/>
              </a:buClr>
              <a:buSzPts val="3200"/>
              <a:buFont typeface="Arial Black"/>
              <a:buNone/>
              <a:defRPr sz="3200" b="1" i="0" u="none" strike="noStrike" cap="none">
                <a:solidFill>
                  <a:srgbClr val="404B5C"/>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lumn Content">
  <p:cSld name="Title and 2 column Conten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25"/>
          <p:cNvSpPr txBox="1">
            <a:spLocks noGrp="1"/>
          </p:cNvSpPr>
          <p:nvPr>
            <p:ph type="body" idx="1"/>
          </p:nvPr>
        </p:nvSpPr>
        <p:spPr>
          <a:xfrm>
            <a:off x="628650" y="2140018"/>
            <a:ext cx="2841171" cy="3217173"/>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404B5C"/>
              </a:buClr>
              <a:buSzPts val="1600"/>
              <a:buFont typeface="Arial"/>
              <a:buChar char="•"/>
              <a:defRPr sz="1600" b="0" i="0" u="none" strike="noStrike" cap="none">
                <a:solidFill>
                  <a:srgbClr val="404B5C"/>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25"/>
          <p:cNvSpPr txBox="1">
            <a:spLocks noGrp="1"/>
          </p:cNvSpPr>
          <p:nvPr>
            <p:ph type="body" idx="2"/>
          </p:nvPr>
        </p:nvSpPr>
        <p:spPr>
          <a:xfrm>
            <a:off x="3682089" y="2140018"/>
            <a:ext cx="2841171" cy="3217173"/>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404B5C"/>
              </a:buClr>
              <a:buSzPts val="1600"/>
              <a:buFont typeface="Arial"/>
              <a:buChar char="•"/>
              <a:defRPr sz="1600" b="0" i="0" u="none" strike="noStrike" cap="none">
                <a:solidFill>
                  <a:srgbClr val="404B5C"/>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25"/>
          <p:cNvSpPr txBox="1">
            <a:spLocks noGrp="1"/>
          </p:cNvSpPr>
          <p:nvPr>
            <p:ph type="body" idx="3"/>
          </p:nvPr>
        </p:nvSpPr>
        <p:spPr>
          <a:xfrm>
            <a:off x="628650" y="1547517"/>
            <a:ext cx="2841171" cy="50895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404B5C"/>
              </a:buClr>
              <a:buSzPts val="1800"/>
              <a:buFont typeface="Arial"/>
              <a:buNone/>
              <a:defRPr sz="1800" b="1" i="0" u="none" strike="noStrike" cap="none">
                <a:solidFill>
                  <a:srgbClr val="404B5C"/>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25"/>
          <p:cNvSpPr txBox="1">
            <a:spLocks noGrp="1"/>
          </p:cNvSpPr>
          <p:nvPr>
            <p:ph type="body" idx="4"/>
          </p:nvPr>
        </p:nvSpPr>
        <p:spPr>
          <a:xfrm>
            <a:off x="3682090" y="1547517"/>
            <a:ext cx="2841171" cy="50895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404B5C"/>
              </a:buClr>
              <a:buSzPts val="1800"/>
              <a:buFont typeface="Arial"/>
              <a:buNone/>
              <a:defRPr sz="1800" b="1" i="0" u="none" strike="noStrike" cap="none">
                <a:solidFill>
                  <a:srgbClr val="404B5C"/>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30" name="Google Shape;30;p25"/>
          <p:cNvCxnSpPr/>
          <p:nvPr/>
        </p:nvCxnSpPr>
        <p:spPr>
          <a:xfrm>
            <a:off x="628650" y="685800"/>
            <a:ext cx="805070" cy="0"/>
          </a:xfrm>
          <a:prstGeom prst="straightConnector1">
            <a:avLst/>
          </a:prstGeom>
          <a:noFill/>
          <a:ln w="38100" cap="flat" cmpd="sng">
            <a:solidFill>
              <a:srgbClr val="5FAFB8"/>
            </a:solidFill>
            <a:prstDash val="solid"/>
            <a:miter lim="800000"/>
            <a:headEnd type="none" w="sm" len="sm"/>
            <a:tailEnd type="none" w="sm" len="sm"/>
          </a:ln>
        </p:spPr>
      </p:cxnSp>
      <p:sp>
        <p:nvSpPr>
          <p:cNvPr id="31" name="Google Shape;31;p25"/>
          <p:cNvSpPr txBox="1">
            <a:spLocks noGrp="1"/>
          </p:cNvSpPr>
          <p:nvPr>
            <p:ph type="title"/>
          </p:nvPr>
        </p:nvSpPr>
        <p:spPr>
          <a:xfrm>
            <a:off x="539199" y="897725"/>
            <a:ext cx="5551715" cy="52500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04B5C"/>
              </a:buClr>
              <a:buSzPts val="3200"/>
              <a:buFont typeface="Arial Black"/>
              <a:buNone/>
              <a:defRPr sz="3200" b="1" i="0" u="none" strike="noStrike" cap="none">
                <a:solidFill>
                  <a:srgbClr val="404B5C"/>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
  <p:cSld name="Quote ">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0" y="1779104"/>
            <a:ext cx="9144000" cy="238539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000"/>
              <a:buFont typeface="Arial Black"/>
              <a:buNone/>
              <a:defRPr sz="4000" b="1" i="0" u="none" strike="noStrike" cap="none">
                <a:solidFill>
                  <a:schemeClr val="lt1"/>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Google Shape;34;p26"/>
          <p:cNvSpPr txBox="1">
            <a:spLocks noGrp="1"/>
          </p:cNvSpPr>
          <p:nvPr>
            <p:ph type="body" idx="1"/>
          </p:nvPr>
        </p:nvSpPr>
        <p:spPr>
          <a:xfrm>
            <a:off x="2606571" y="4275993"/>
            <a:ext cx="3930859" cy="35347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cxnSp>
        <p:nvCxnSpPr>
          <p:cNvPr id="35" name="Google Shape;35;p26"/>
          <p:cNvCxnSpPr/>
          <p:nvPr/>
        </p:nvCxnSpPr>
        <p:spPr>
          <a:xfrm>
            <a:off x="4169465" y="1490870"/>
            <a:ext cx="805070" cy="0"/>
          </a:xfrm>
          <a:prstGeom prst="straightConnector1">
            <a:avLst/>
          </a:prstGeom>
          <a:noFill/>
          <a:ln w="38100" cap="flat" cmpd="sng">
            <a:solidFill>
              <a:srgbClr val="5FAFB8"/>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3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27"/>
          <p:cNvSpPr txBox="1"/>
          <p:nvPr/>
        </p:nvSpPr>
        <p:spPr>
          <a:xfrm>
            <a:off x="740844" y="2278463"/>
            <a:ext cx="5894614" cy="3304756"/>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404B5C"/>
              </a:buClr>
              <a:buSzPts val="2000"/>
              <a:buFont typeface="Arial"/>
              <a:buChar char="•"/>
            </a:pPr>
            <a:r>
              <a:rPr lang="en-US" sz="2000" b="0" i="0" u="none" strike="noStrike" cap="none">
                <a:solidFill>
                  <a:srgbClr val="404B5C"/>
                </a:solidFill>
                <a:latin typeface="Arial"/>
                <a:ea typeface="Arial"/>
                <a:cs typeface="Arial"/>
                <a:sym typeface="Arial"/>
              </a:rPr>
              <a:t>Body Copy</a:t>
            </a:r>
            <a:endParaRPr sz="1400" b="0" i="0" u="none" strike="noStrike" cap="none">
              <a:solidFill>
                <a:srgbClr val="000000"/>
              </a:solidFill>
              <a:latin typeface="Arial"/>
              <a:ea typeface="Arial"/>
              <a:cs typeface="Arial"/>
              <a:sym typeface="Arial"/>
            </a:endParaRPr>
          </a:p>
        </p:txBody>
      </p:sp>
      <p:sp>
        <p:nvSpPr>
          <p:cNvPr id="39" name="Google Shape;39;p27"/>
          <p:cNvSpPr txBox="1"/>
          <p:nvPr/>
        </p:nvSpPr>
        <p:spPr>
          <a:xfrm>
            <a:off x="729130" y="897725"/>
            <a:ext cx="5551715" cy="137069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404B5C"/>
              </a:buClr>
              <a:buSzPts val="4400"/>
              <a:buFont typeface="Arial Black"/>
              <a:buNone/>
            </a:pPr>
            <a:r>
              <a:rPr lang="en-US" sz="4400" b="1" i="0" u="sng" strike="noStrike" cap="none">
                <a:solidFill>
                  <a:srgbClr val="404B5C"/>
                </a:solidFill>
                <a:latin typeface="Arial Black"/>
                <a:ea typeface="Arial Black"/>
                <a:cs typeface="Arial Black"/>
                <a:sym typeface="Arial Black"/>
              </a:rPr>
              <a:t>A really good title goes here</a:t>
            </a:r>
            <a:endParaRPr sz="1400" b="0" i="0" u="none" strike="noStrike" cap="none">
              <a:solidFill>
                <a:srgbClr val="000000"/>
              </a:solidFill>
              <a:latin typeface="Arial"/>
              <a:ea typeface="Arial"/>
              <a:cs typeface="Arial"/>
              <a:sym typeface="Arial"/>
            </a:endParaRPr>
          </a:p>
        </p:txBody>
      </p:sp>
      <p:cxnSp>
        <p:nvCxnSpPr>
          <p:cNvPr id="40" name="Google Shape;40;p27"/>
          <p:cNvCxnSpPr/>
          <p:nvPr/>
        </p:nvCxnSpPr>
        <p:spPr>
          <a:xfrm>
            <a:off x="843804" y="685800"/>
            <a:ext cx="805070" cy="0"/>
          </a:xfrm>
          <a:prstGeom prst="straightConnector1">
            <a:avLst/>
          </a:prstGeom>
          <a:noFill/>
          <a:ln w="38100" cap="flat" cmpd="sng">
            <a:solidFill>
              <a:srgbClr val="5FAFB8"/>
            </a:solidFill>
            <a:prstDash val="solid"/>
            <a:miter lim="800000"/>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
  <p:cSld name="Picture ">
    <p:bg>
      <p:bgPr>
        <a:blipFill>
          <a:blip r:embed="rId2">
            <a:alphaModFix/>
          </a:blip>
          <a:stretch>
            <a:fillRect/>
          </a:stretch>
        </a:blip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subTitle" idx="1"/>
          </p:nvPr>
        </p:nvSpPr>
        <p:spPr>
          <a:xfrm>
            <a:off x="0" y="3447252"/>
            <a:ext cx="9144000" cy="158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endParaRPr/>
          </a:p>
          <a:p>
            <a:pPr marL="0" lvl="0" indent="0" algn="ctr" rtl="0">
              <a:lnSpc>
                <a:spcPct val="90000"/>
              </a:lnSpc>
              <a:spcBef>
                <a:spcPts val="0"/>
              </a:spcBef>
              <a:spcAft>
                <a:spcPts val="0"/>
              </a:spcAft>
              <a:buClr>
                <a:schemeClr val="lt1"/>
              </a:buClr>
              <a:buSzPts val="2400"/>
              <a:buNone/>
            </a:pPr>
            <a:r>
              <a:rPr lang="en-US"/>
              <a:t>Group 4 (West) : Ankur Sharma</a:t>
            </a:r>
            <a:endParaRPr/>
          </a:p>
          <a:p>
            <a:pPr marL="0" lvl="0" indent="0" algn="ctr" rtl="0">
              <a:lnSpc>
                <a:spcPct val="90000"/>
              </a:lnSpc>
              <a:spcBef>
                <a:spcPts val="0"/>
              </a:spcBef>
              <a:spcAft>
                <a:spcPts val="0"/>
              </a:spcAft>
              <a:buClr>
                <a:schemeClr val="lt1"/>
              </a:buClr>
              <a:buSzPts val="2400"/>
              <a:buNone/>
            </a:pPr>
            <a:r>
              <a:rPr lang="en-US"/>
              <a:t>                      Nat Rivera</a:t>
            </a:r>
            <a:endParaRPr/>
          </a:p>
          <a:p>
            <a:pPr marL="0" lvl="0" indent="0" algn="ctr" rtl="0">
              <a:lnSpc>
                <a:spcPct val="90000"/>
              </a:lnSpc>
              <a:spcBef>
                <a:spcPts val="0"/>
              </a:spcBef>
              <a:spcAft>
                <a:spcPts val="0"/>
              </a:spcAft>
              <a:buClr>
                <a:schemeClr val="lt1"/>
              </a:buClr>
              <a:buSzPts val="2400"/>
              <a:buNone/>
            </a:pPr>
            <a:r>
              <a:rPr lang="en-US"/>
              <a:t>                    Tao Tang</a:t>
            </a:r>
            <a:endParaRPr/>
          </a:p>
        </p:txBody>
      </p:sp>
      <p:sp>
        <p:nvSpPr>
          <p:cNvPr id="50" name="Google Shape;50;p1"/>
          <p:cNvSpPr txBox="1">
            <a:spLocks noGrp="1"/>
          </p:cNvSpPr>
          <p:nvPr>
            <p:ph type="ctrTitle"/>
          </p:nvPr>
        </p:nvSpPr>
        <p:spPr>
          <a:xfrm>
            <a:off x="0" y="1433850"/>
            <a:ext cx="9093600" cy="1739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Font typeface="Arial Black"/>
              <a:buNone/>
            </a:pPr>
            <a:r>
              <a:rPr lang="en-US" sz="3900"/>
              <a:t>Introduction to Data Science: </a:t>
            </a:r>
            <a:endParaRPr sz="3900"/>
          </a:p>
          <a:p>
            <a:pPr marL="0" lvl="0" indent="0" algn="ctr" rtl="0">
              <a:lnSpc>
                <a:spcPct val="90000"/>
              </a:lnSpc>
              <a:spcBef>
                <a:spcPts val="0"/>
              </a:spcBef>
              <a:spcAft>
                <a:spcPts val="0"/>
              </a:spcAft>
              <a:buClr>
                <a:schemeClr val="lt1"/>
              </a:buClr>
              <a:buSzPts val="5400"/>
              <a:buFont typeface="Arial Black"/>
              <a:buNone/>
            </a:pPr>
            <a:r>
              <a:rPr lang="en-US" sz="3900"/>
              <a:t>Final Project - Report</a:t>
            </a:r>
            <a:endParaRPr sz="3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73737fec16_0_15"/>
          <p:cNvSpPr txBox="1">
            <a:spLocks noGrp="1"/>
          </p:cNvSpPr>
          <p:nvPr>
            <p:ph type="body" idx="1"/>
          </p:nvPr>
        </p:nvSpPr>
        <p:spPr>
          <a:xfrm>
            <a:off x="619525" y="1956975"/>
            <a:ext cx="4287000" cy="108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404B5C"/>
              </a:buClr>
              <a:buSzPts val="1600"/>
              <a:buFont typeface="arial"/>
              <a:buNone/>
            </a:pPr>
            <a:r>
              <a:rPr lang="en-US"/>
              <a:t>Decision Tree has misclassified 5 of the Malignant Cases as benign. </a:t>
            </a:r>
            <a:endParaRPr/>
          </a:p>
          <a:p>
            <a:pPr marL="0" lvl="0" indent="0" algn="l" rtl="0">
              <a:lnSpc>
                <a:spcPct val="100000"/>
              </a:lnSpc>
              <a:spcBef>
                <a:spcPts val="0"/>
              </a:spcBef>
              <a:spcAft>
                <a:spcPts val="0"/>
              </a:spcAft>
              <a:buClr>
                <a:srgbClr val="404B5C"/>
              </a:buClr>
              <a:buSzPts val="1600"/>
              <a:buFont typeface="arial"/>
              <a:buNone/>
            </a:pPr>
            <a:r>
              <a:rPr lang="en-US"/>
              <a:t>The misclassification rate is 10%.</a:t>
            </a:r>
            <a:endParaRPr>
              <a:solidFill>
                <a:srgbClr val="404B5C"/>
              </a:solidFill>
            </a:endParaRPr>
          </a:p>
        </p:txBody>
      </p:sp>
      <p:sp>
        <p:nvSpPr>
          <p:cNvPr id="117" name="Google Shape;117;g73737fec16_0_15"/>
          <p:cNvSpPr txBox="1">
            <a:spLocks noGrp="1"/>
          </p:cNvSpPr>
          <p:nvPr>
            <p:ph type="title"/>
          </p:nvPr>
        </p:nvSpPr>
        <p:spPr>
          <a:xfrm>
            <a:off x="542589" y="874963"/>
            <a:ext cx="71805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300"/>
              <a:t>Decision Tree - II</a:t>
            </a:r>
            <a:endParaRPr sz="2300">
              <a:solidFill>
                <a:srgbClr val="404B5C"/>
              </a:solidFill>
            </a:endParaRPr>
          </a:p>
        </p:txBody>
      </p:sp>
      <p:pic>
        <p:nvPicPr>
          <p:cNvPr id="118" name="Google Shape;118;g73737fec16_0_15"/>
          <p:cNvPicPr preferRelativeResize="0"/>
          <p:nvPr/>
        </p:nvPicPr>
        <p:blipFill rotWithShape="1">
          <a:blip r:embed="rId3">
            <a:alphaModFix/>
          </a:blip>
          <a:srcRect/>
          <a:stretch/>
        </p:blipFill>
        <p:spPr>
          <a:xfrm>
            <a:off x="4906525" y="2010925"/>
            <a:ext cx="3791202" cy="1709050"/>
          </a:xfrm>
          <a:prstGeom prst="rect">
            <a:avLst/>
          </a:prstGeom>
          <a:noFill/>
          <a:ln>
            <a:noFill/>
          </a:ln>
        </p:spPr>
      </p:pic>
      <p:pic>
        <p:nvPicPr>
          <p:cNvPr id="119" name="Google Shape;119;g73737fec16_0_15"/>
          <p:cNvPicPr preferRelativeResize="0"/>
          <p:nvPr/>
        </p:nvPicPr>
        <p:blipFill rotWithShape="1">
          <a:blip r:embed="rId4">
            <a:alphaModFix/>
          </a:blip>
          <a:srcRect/>
          <a:stretch/>
        </p:blipFill>
        <p:spPr>
          <a:xfrm>
            <a:off x="4906525" y="3837650"/>
            <a:ext cx="3099950" cy="103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73737fec16_0_25"/>
          <p:cNvSpPr txBox="1">
            <a:spLocks noGrp="1"/>
          </p:cNvSpPr>
          <p:nvPr>
            <p:ph type="body" idx="1"/>
          </p:nvPr>
        </p:nvSpPr>
        <p:spPr>
          <a:xfrm>
            <a:off x="646900" y="1614075"/>
            <a:ext cx="8135400" cy="583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600"/>
              <a:buFont typeface="arial"/>
              <a:buNone/>
            </a:pPr>
            <a:r>
              <a:rPr lang="en-US"/>
              <a:t>After pruning the tree, the misclassification rate has not improved and is still the same.</a:t>
            </a:r>
            <a:endParaRPr>
              <a:solidFill>
                <a:srgbClr val="404B5C"/>
              </a:solidFill>
            </a:endParaRPr>
          </a:p>
        </p:txBody>
      </p:sp>
      <p:sp>
        <p:nvSpPr>
          <p:cNvPr id="125" name="Google Shape;125;g73737fec16_0_25"/>
          <p:cNvSpPr txBox="1">
            <a:spLocks noGrp="1"/>
          </p:cNvSpPr>
          <p:nvPr>
            <p:ph type="title"/>
          </p:nvPr>
        </p:nvSpPr>
        <p:spPr>
          <a:xfrm>
            <a:off x="542589" y="874963"/>
            <a:ext cx="71805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t>Decision Tree - III</a:t>
            </a:r>
            <a:endParaRPr sz="2400">
              <a:solidFill>
                <a:srgbClr val="404B5C"/>
              </a:solidFill>
            </a:endParaRPr>
          </a:p>
        </p:txBody>
      </p:sp>
      <p:pic>
        <p:nvPicPr>
          <p:cNvPr id="126" name="Google Shape;126;g73737fec16_0_25"/>
          <p:cNvPicPr preferRelativeResize="0"/>
          <p:nvPr/>
        </p:nvPicPr>
        <p:blipFill rotWithShape="1">
          <a:blip r:embed="rId3">
            <a:alphaModFix/>
          </a:blip>
          <a:srcRect/>
          <a:stretch/>
        </p:blipFill>
        <p:spPr>
          <a:xfrm>
            <a:off x="4962250" y="2411977"/>
            <a:ext cx="3619415" cy="2233700"/>
          </a:xfrm>
          <a:prstGeom prst="rect">
            <a:avLst/>
          </a:prstGeom>
          <a:noFill/>
          <a:ln>
            <a:noFill/>
          </a:ln>
        </p:spPr>
      </p:pic>
      <p:pic>
        <p:nvPicPr>
          <p:cNvPr id="127" name="Google Shape;127;g73737fec16_0_25"/>
          <p:cNvPicPr preferRelativeResize="0"/>
          <p:nvPr/>
        </p:nvPicPr>
        <p:blipFill rotWithShape="1">
          <a:blip r:embed="rId4">
            <a:alphaModFix/>
          </a:blip>
          <a:srcRect/>
          <a:stretch/>
        </p:blipFill>
        <p:spPr>
          <a:xfrm>
            <a:off x="747200" y="2357300"/>
            <a:ext cx="3411350" cy="255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body" idx="1"/>
          </p:nvPr>
        </p:nvSpPr>
        <p:spPr>
          <a:xfrm>
            <a:off x="585352" y="1640251"/>
            <a:ext cx="8171189" cy="393281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600"/>
              <a:buFont typeface="arial"/>
              <a:buNone/>
            </a:pPr>
            <a:r>
              <a:rPr lang="en-US"/>
              <a:t>Decision trees: Have high variance; Tend to change based on sample</a:t>
            </a:r>
            <a:endParaRPr/>
          </a:p>
          <a:p>
            <a:pPr marL="0" lvl="0" indent="0" algn="l" rtl="0">
              <a:lnSpc>
                <a:spcPct val="90000"/>
              </a:lnSpc>
              <a:spcBef>
                <a:spcPts val="1000"/>
              </a:spcBef>
              <a:spcAft>
                <a:spcPts val="0"/>
              </a:spcAft>
              <a:buClr>
                <a:srgbClr val="404B5C"/>
              </a:buClr>
              <a:buSzPts val="1600"/>
              <a:buFont typeface="arial"/>
              <a:buNone/>
            </a:pPr>
            <a:endParaRPr/>
          </a:p>
          <a:p>
            <a:pPr marL="0" lvl="0" indent="0" algn="l" rtl="0">
              <a:lnSpc>
                <a:spcPct val="150000"/>
              </a:lnSpc>
              <a:spcBef>
                <a:spcPts val="1000"/>
              </a:spcBef>
              <a:spcAft>
                <a:spcPts val="0"/>
              </a:spcAft>
              <a:buClr>
                <a:srgbClr val="404B5C"/>
              </a:buClr>
              <a:buSzPts val="1600"/>
              <a:buFont typeface="arial"/>
              <a:buNone/>
            </a:pPr>
            <a:r>
              <a:rPr lang="en-US"/>
              <a:t>Random Forest – produce less variability </a:t>
            </a:r>
            <a:endParaRPr/>
          </a:p>
          <a:p>
            <a:pPr marL="457200" lvl="0" indent="-330200" algn="l" rtl="0">
              <a:lnSpc>
                <a:spcPct val="150000"/>
              </a:lnSpc>
              <a:spcBef>
                <a:spcPts val="1000"/>
              </a:spcBef>
              <a:spcAft>
                <a:spcPts val="0"/>
              </a:spcAft>
              <a:buSzPts val="1600"/>
              <a:buFont typeface="Arial"/>
              <a:buChar char="•"/>
            </a:pPr>
            <a:r>
              <a:rPr lang="en-US"/>
              <a:t>Combine many decision trees into a single model.</a:t>
            </a:r>
            <a:endParaRPr/>
          </a:p>
          <a:p>
            <a:pPr marL="457200" lvl="0" indent="-330200" algn="l" rtl="0">
              <a:lnSpc>
                <a:spcPct val="150000"/>
              </a:lnSpc>
              <a:spcBef>
                <a:spcPts val="0"/>
              </a:spcBef>
              <a:spcAft>
                <a:spcPts val="0"/>
              </a:spcAft>
              <a:buSzPts val="1600"/>
              <a:buFont typeface="Arial"/>
              <a:buChar char="•"/>
            </a:pPr>
            <a:r>
              <a:rPr lang="en-US"/>
              <a:t>Each decision tree in the forest considers a random subset of features, and only has access to a random set of training data points.</a:t>
            </a:r>
            <a:endParaRPr/>
          </a:p>
          <a:p>
            <a:pPr marL="457200" lvl="0" indent="-330200" algn="l" rtl="0">
              <a:lnSpc>
                <a:spcPct val="150000"/>
              </a:lnSpc>
              <a:spcBef>
                <a:spcPts val="0"/>
              </a:spcBef>
              <a:spcAft>
                <a:spcPts val="0"/>
              </a:spcAft>
              <a:buSzPts val="1600"/>
              <a:buFont typeface="Arial"/>
              <a:buChar char="•"/>
            </a:pPr>
            <a:r>
              <a:rPr lang="en-US"/>
              <a:t>The prediction will be closer to the average.</a:t>
            </a:r>
            <a:endParaRPr/>
          </a:p>
        </p:txBody>
      </p:sp>
      <p:sp>
        <p:nvSpPr>
          <p:cNvPr id="133" name="Google Shape;133;p8"/>
          <p:cNvSpPr txBox="1">
            <a:spLocks noGrp="1"/>
          </p:cNvSpPr>
          <p:nvPr>
            <p:ph type="title"/>
          </p:nvPr>
        </p:nvSpPr>
        <p:spPr>
          <a:xfrm>
            <a:off x="549138" y="897725"/>
            <a:ext cx="5551715" cy="5250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t>Random Forest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body" idx="1"/>
          </p:nvPr>
        </p:nvSpPr>
        <p:spPr>
          <a:xfrm>
            <a:off x="625062" y="1443352"/>
            <a:ext cx="3185700" cy="3468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600"/>
              <a:buNone/>
            </a:pPr>
            <a:endParaRPr b="1"/>
          </a:p>
          <a:p>
            <a:pPr marL="0" lvl="0" indent="0" algn="l" rtl="0">
              <a:lnSpc>
                <a:spcPct val="90000"/>
              </a:lnSpc>
              <a:spcBef>
                <a:spcPts val="1000"/>
              </a:spcBef>
              <a:spcAft>
                <a:spcPts val="0"/>
              </a:spcAft>
              <a:buClr>
                <a:srgbClr val="404B5C"/>
              </a:buClr>
              <a:buSzPts val="1600"/>
              <a:buNone/>
            </a:pPr>
            <a:r>
              <a:rPr lang="en-US" b="1"/>
              <a:t>Out of Bag Error</a:t>
            </a:r>
            <a:endParaRPr/>
          </a:p>
          <a:p>
            <a:pPr marL="285750" lvl="0" indent="-285750" algn="l" rtl="0">
              <a:lnSpc>
                <a:spcPct val="115000"/>
              </a:lnSpc>
              <a:spcBef>
                <a:spcPts val="1000"/>
              </a:spcBef>
              <a:spcAft>
                <a:spcPts val="0"/>
              </a:spcAft>
              <a:buClr>
                <a:srgbClr val="404B5C"/>
              </a:buClr>
              <a:buSzPts val="1600"/>
              <a:buFont typeface="Arial"/>
              <a:buChar char="•"/>
            </a:pPr>
            <a:r>
              <a:rPr lang="en-US"/>
              <a:t>About 1/3 of observations will be left out of any randomly selected sample.</a:t>
            </a:r>
            <a:endParaRPr/>
          </a:p>
          <a:p>
            <a:pPr marL="285750" lvl="0" indent="-285750" algn="l" rtl="0">
              <a:lnSpc>
                <a:spcPct val="115000"/>
              </a:lnSpc>
              <a:spcBef>
                <a:spcPts val="1000"/>
              </a:spcBef>
              <a:spcAft>
                <a:spcPts val="0"/>
              </a:spcAft>
              <a:buClr>
                <a:srgbClr val="404B5C"/>
              </a:buClr>
              <a:buSzPts val="1600"/>
              <a:buFont typeface="Arial"/>
              <a:buChar char="•"/>
            </a:pPr>
            <a:r>
              <a:rPr lang="en-US"/>
              <a:t>Predict those individuals that are not in the bootstrap sample to produce an estimated of the prediction error.</a:t>
            </a:r>
            <a:endParaRPr/>
          </a:p>
          <a:p>
            <a:pPr marL="0" lvl="0" indent="0" algn="l" rtl="0">
              <a:lnSpc>
                <a:spcPct val="90000"/>
              </a:lnSpc>
              <a:spcBef>
                <a:spcPts val="1000"/>
              </a:spcBef>
              <a:spcAft>
                <a:spcPts val="0"/>
              </a:spcAft>
              <a:buClr>
                <a:srgbClr val="404B5C"/>
              </a:buClr>
              <a:buSzPts val="1600"/>
              <a:buNone/>
            </a:pPr>
            <a:endParaRPr/>
          </a:p>
        </p:txBody>
      </p:sp>
      <p:sp>
        <p:nvSpPr>
          <p:cNvPr id="140" name="Google Shape;140;p9"/>
          <p:cNvSpPr txBox="1">
            <a:spLocks noGrp="1"/>
          </p:cNvSpPr>
          <p:nvPr>
            <p:ph type="title"/>
          </p:nvPr>
        </p:nvSpPr>
        <p:spPr>
          <a:xfrm>
            <a:off x="625049" y="918350"/>
            <a:ext cx="75354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t>How many trees?</a:t>
            </a:r>
            <a:endParaRPr sz="2400"/>
          </a:p>
        </p:txBody>
      </p:sp>
      <p:pic>
        <p:nvPicPr>
          <p:cNvPr id="141" name="Google Shape;141;p9" descr="A close up of text on a white background&#10;&#10;Description automatically generated"/>
          <p:cNvPicPr preferRelativeResize="0"/>
          <p:nvPr/>
        </p:nvPicPr>
        <p:blipFill rotWithShape="1">
          <a:blip r:embed="rId3">
            <a:alphaModFix/>
          </a:blip>
          <a:srcRect/>
          <a:stretch/>
        </p:blipFill>
        <p:spPr>
          <a:xfrm>
            <a:off x="4212025" y="1763525"/>
            <a:ext cx="4931976" cy="3688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539199" y="897725"/>
            <a:ext cx="8236939" cy="5250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t>How many predictors will be in each tree?</a:t>
            </a:r>
            <a:endParaRPr sz="2400"/>
          </a:p>
        </p:txBody>
      </p:sp>
      <p:pic>
        <p:nvPicPr>
          <p:cNvPr id="148" name="Google Shape;148;p10" descr="A screenshot of a cell phone&#10;&#10;Description automatically generated"/>
          <p:cNvPicPr preferRelativeResize="0"/>
          <p:nvPr/>
        </p:nvPicPr>
        <p:blipFill rotWithShape="1">
          <a:blip r:embed="rId3">
            <a:alphaModFix/>
          </a:blip>
          <a:srcRect/>
          <a:stretch/>
        </p:blipFill>
        <p:spPr>
          <a:xfrm>
            <a:off x="4065750" y="1789925"/>
            <a:ext cx="4955626" cy="3538925"/>
          </a:xfrm>
          <a:prstGeom prst="rect">
            <a:avLst/>
          </a:prstGeom>
          <a:noFill/>
          <a:ln>
            <a:noFill/>
          </a:ln>
        </p:spPr>
      </p:pic>
      <p:sp>
        <p:nvSpPr>
          <p:cNvPr id="149" name="Google Shape;149;p10"/>
          <p:cNvSpPr txBox="1">
            <a:spLocks noGrp="1"/>
          </p:cNvSpPr>
          <p:nvPr>
            <p:ph type="body" idx="1"/>
          </p:nvPr>
        </p:nvSpPr>
        <p:spPr>
          <a:xfrm>
            <a:off x="539200" y="1699250"/>
            <a:ext cx="3077400" cy="2151000"/>
          </a:xfrm>
          <a:prstGeom prst="rect">
            <a:avLst/>
          </a:prstGeom>
          <a:noFill/>
          <a:ln>
            <a:noFill/>
          </a:ln>
        </p:spPr>
        <p:txBody>
          <a:bodyPr spcFirstLastPara="1" wrap="square" lIns="91425" tIns="45700" rIns="91425" bIns="45700" anchor="t" anchorCtr="0">
            <a:noAutofit/>
          </a:bodyPr>
          <a:lstStyle/>
          <a:p>
            <a:pPr marL="228600" lvl="0" indent="-127000" algn="l" rtl="0">
              <a:lnSpc>
                <a:spcPct val="90000"/>
              </a:lnSpc>
              <a:spcBef>
                <a:spcPts val="0"/>
              </a:spcBef>
              <a:spcAft>
                <a:spcPts val="0"/>
              </a:spcAft>
              <a:buClr>
                <a:srgbClr val="404B5C"/>
              </a:buClr>
              <a:buSzPts val="1600"/>
              <a:buNone/>
            </a:pPr>
            <a:endParaRPr/>
          </a:p>
          <a:p>
            <a:pPr marL="457200" lvl="0" indent="-330200" algn="l" rtl="0">
              <a:lnSpc>
                <a:spcPct val="200000"/>
              </a:lnSpc>
              <a:spcBef>
                <a:spcPts val="1000"/>
              </a:spcBef>
              <a:spcAft>
                <a:spcPts val="0"/>
              </a:spcAft>
              <a:buSzPts val="1600"/>
              <a:buFont typeface="Arial"/>
              <a:buChar char="•"/>
            </a:pPr>
            <a:r>
              <a:rPr lang="en-US"/>
              <a:t>With least OOB error</a:t>
            </a:r>
            <a:endParaRPr/>
          </a:p>
          <a:p>
            <a:pPr marL="457200" lvl="0" indent="-330200" algn="l" rtl="0">
              <a:lnSpc>
                <a:spcPct val="115000"/>
              </a:lnSpc>
              <a:spcBef>
                <a:spcPts val="0"/>
              </a:spcBef>
              <a:spcAft>
                <a:spcPts val="0"/>
              </a:spcAft>
              <a:buSzPts val="1600"/>
              <a:buFont typeface="Arial"/>
              <a:buChar char="•"/>
            </a:pPr>
            <a:r>
              <a:rPr lang="en-US"/>
              <a:t>Try to use somewhere around the square root of the total number of variables.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body" idx="2"/>
          </p:nvPr>
        </p:nvSpPr>
        <p:spPr>
          <a:xfrm>
            <a:off x="588075" y="1524401"/>
            <a:ext cx="3480600" cy="3003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600"/>
              <a:buNone/>
            </a:pPr>
            <a:endParaRPr/>
          </a:p>
          <a:p>
            <a:pPr marL="0" lvl="0" indent="0" algn="l" rtl="0">
              <a:lnSpc>
                <a:spcPct val="90000"/>
              </a:lnSpc>
              <a:spcBef>
                <a:spcPts val="1000"/>
              </a:spcBef>
              <a:spcAft>
                <a:spcPts val="0"/>
              </a:spcAft>
              <a:buClr>
                <a:srgbClr val="404B5C"/>
              </a:buClr>
              <a:buSzPts val="1600"/>
              <a:buNone/>
            </a:pPr>
            <a:r>
              <a:rPr lang="en-US"/>
              <a:t>rf&lt;- randomForest(form, data=train, mtry=5,ntree=500)</a:t>
            </a:r>
            <a:endParaRPr/>
          </a:p>
          <a:p>
            <a:pPr marL="0" lvl="0" indent="0" algn="l" rtl="0">
              <a:lnSpc>
                <a:spcPct val="90000"/>
              </a:lnSpc>
              <a:spcBef>
                <a:spcPts val="1000"/>
              </a:spcBef>
              <a:spcAft>
                <a:spcPts val="0"/>
              </a:spcAft>
              <a:buClr>
                <a:srgbClr val="404B5C"/>
              </a:buClr>
              <a:buSzPts val="1600"/>
              <a:buNone/>
            </a:pPr>
            <a:r>
              <a:rPr lang="en-US"/>
              <a:t>pred2 &lt;- predict(rf, test, 'class')</a:t>
            </a:r>
            <a:endParaRPr>
              <a:solidFill>
                <a:srgbClr val="404B5C"/>
              </a:solidFill>
            </a:endParaRPr>
          </a:p>
          <a:p>
            <a:pPr marL="0" lvl="0" indent="0" algn="l" rtl="0">
              <a:lnSpc>
                <a:spcPct val="90000"/>
              </a:lnSpc>
              <a:spcBef>
                <a:spcPts val="1000"/>
              </a:spcBef>
              <a:spcAft>
                <a:spcPts val="0"/>
              </a:spcAft>
              <a:buClr>
                <a:srgbClr val="404B5C"/>
              </a:buClr>
              <a:buSzPts val="1600"/>
              <a:buNone/>
            </a:pPr>
            <a:r>
              <a:rPr lang="en-US"/>
              <a:t>confusion &lt;- table(pred2, test$diagnosis)</a:t>
            </a:r>
            <a:endParaRPr/>
          </a:p>
          <a:p>
            <a:pPr marL="0" lvl="0" indent="0" algn="l" rtl="0">
              <a:lnSpc>
                <a:spcPct val="90000"/>
              </a:lnSpc>
              <a:spcBef>
                <a:spcPts val="1000"/>
              </a:spcBef>
              <a:spcAft>
                <a:spcPts val="0"/>
              </a:spcAft>
              <a:buClr>
                <a:srgbClr val="404B5C"/>
              </a:buClr>
              <a:buSzPts val="1600"/>
              <a:buNone/>
            </a:pPr>
            <a:r>
              <a:rPr lang="en-US"/>
              <a:t>sum(diag(confusion))/nrow(test)</a:t>
            </a:r>
            <a:endParaRPr/>
          </a:p>
          <a:p>
            <a:pPr marL="0" lvl="0" indent="0" algn="l" rtl="0">
              <a:lnSpc>
                <a:spcPct val="90000"/>
              </a:lnSpc>
              <a:spcBef>
                <a:spcPts val="1000"/>
              </a:spcBef>
              <a:spcAft>
                <a:spcPts val="0"/>
              </a:spcAft>
              <a:buClr>
                <a:srgbClr val="404B5C"/>
              </a:buClr>
              <a:buSzPts val="1600"/>
              <a:buNone/>
            </a:pPr>
            <a:endParaRPr/>
          </a:p>
          <a:p>
            <a:pPr marL="0" lvl="0" indent="0" algn="l" rtl="0">
              <a:lnSpc>
                <a:spcPct val="90000"/>
              </a:lnSpc>
              <a:spcBef>
                <a:spcPts val="1000"/>
              </a:spcBef>
              <a:spcAft>
                <a:spcPts val="0"/>
              </a:spcAft>
              <a:buClr>
                <a:srgbClr val="404B5C"/>
              </a:buClr>
              <a:buSzPts val="1600"/>
              <a:buNone/>
            </a:pPr>
            <a:endParaRPr/>
          </a:p>
        </p:txBody>
      </p:sp>
      <p:sp>
        <p:nvSpPr>
          <p:cNvPr id="156" name="Google Shape;156;p11"/>
          <p:cNvSpPr txBox="1">
            <a:spLocks noGrp="1"/>
          </p:cNvSpPr>
          <p:nvPr>
            <p:ph type="title"/>
          </p:nvPr>
        </p:nvSpPr>
        <p:spPr>
          <a:xfrm>
            <a:off x="542589" y="881943"/>
            <a:ext cx="5551715" cy="5250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solidFill>
                  <a:srgbClr val="404B5C"/>
                </a:solidFill>
              </a:rPr>
              <a:t>Random Forest Output</a:t>
            </a:r>
            <a:endParaRPr sz="2400"/>
          </a:p>
        </p:txBody>
      </p:sp>
      <p:pic>
        <p:nvPicPr>
          <p:cNvPr id="157" name="Google Shape;157;p11" descr="A screenshot of a cell phone&#10;&#10;Description automatically generated"/>
          <p:cNvPicPr preferRelativeResize="0"/>
          <p:nvPr/>
        </p:nvPicPr>
        <p:blipFill rotWithShape="1">
          <a:blip r:embed="rId3">
            <a:alphaModFix/>
          </a:blip>
          <a:srcRect/>
          <a:stretch/>
        </p:blipFill>
        <p:spPr>
          <a:xfrm>
            <a:off x="4303075" y="1927200"/>
            <a:ext cx="4779651" cy="3003600"/>
          </a:xfrm>
          <a:prstGeom prst="rect">
            <a:avLst/>
          </a:prstGeom>
          <a:noFill/>
          <a:ln>
            <a:noFill/>
          </a:ln>
        </p:spPr>
      </p:pic>
      <p:sp>
        <p:nvSpPr>
          <p:cNvPr id="158" name="Google Shape;158;p11"/>
          <p:cNvSpPr txBox="1"/>
          <p:nvPr/>
        </p:nvSpPr>
        <p:spPr>
          <a:xfrm>
            <a:off x="1198179" y="2144110"/>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539199" y="771601"/>
            <a:ext cx="8531229" cy="52500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404B5C"/>
              </a:buClr>
              <a:buSzPts val="3200"/>
              <a:buFont typeface="Arial Black"/>
              <a:buNone/>
            </a:pPr>
            <a:r>
              <a:rPr lang="en-US" sz="2400"/>
              <a:t>IMPORTANCE</a:t>
            </a:r>
            <a:endParaRPr sz="2400"/>
          </a:p>
        </p:txBody>
      </p:sp>
      <p:pic>
        <p:nvPicPr>
          <p:cNvPr id="164" name="Google Shape;164;p12" descr="A screenshot of a social media post&#10;&#10;Description automatically generated"/>
          <p:cNvPicPr preferRelativeResize="0"/>
          <p:nvPr/>
        </p:nvPicPr>
        <p:blipFill rotWithShape="1">
          <a:blip r:embed="rId3">
            <a:alphaModFix/>
          </a:blip>
          <a:srcRect/>
          <a:stretch/>
        </p:blipFill>
        <p:spPr>
          <a:xfrm>
            <a:off x="1100510" y="1177160"/>
            <a:ext cx="7150111" cy="42944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body" idx="1"/>
          </p:nvPr>
        </p:nvSpPr>
        <p:spPr>
          <a:xfrm>
            <a:off x="585350" y="1640250"/>
            <a:ext cx="2862600" cy="3093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US"/>
              <a:t>Use Euclidean Distance formula to identify k nearest neighbors KNN. Among those KNN, predicted response will be the most common response in the KNN.</a:t>
            </a:r>
            <a:endParaRPr/>
          </a:p>
        </p:txBody>
      </p:sp>
      <p:sp>
        <p:nvSpPr>
          <p:cNvPr id="170" name="Google Shape;170;p13"/>
          <p:cNvSpPr txBox="1">
            <a:spLocks noGrp="1"/>
          </p:cNvSpPr>
          <p:nvPr>
            <p:ph type="title"/>
          </p:nvPr>
        </p:nvSpPr>
        <p:spPr>
          <a:xfrm>
            <a:off x="549150" y="897725"/>
            <a:ext cx="78666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t>K Nearest Neighbors (KNN)</a:t>
            </a:r>
            <a:endParaRPr sz="2400"/>
          </a:p>
        </p:txBody>
      </p:sp>
      <p:pic>
        <p:nvPicPr>
          <p:cNvPr id="171" name="Google Shape;171;p13"/>
          <p:cNvPicPr preferRelativeResize="0"/>
          <p:nvPr/>
        </p:nvPicPr>
        <p:blipFill rotWithShape="1">
          <a:blip r:embed="rId3">
            <a:alphaModFix/>
          </a:blip>
          <a:srcRect/>
          <a:stretch/>
        </p:blipFill>
        <p:spPr>
          <a:xfrm>
            <a:off x="3447950" y="2578954"/>
            <a:ext cx="4924526" cy="3040796"/>
          </a:xfrm>
          <a:prstGeom prst="rect">
            <a:avLst/>
          </a:prstGeom>
          <a:noFill/>
          <a:ln>
            <a:noFill/>
          </a:ln>
        </p:spPr>
      </p:pic>
      <p:pic>
        <p:nvPicPr>
          <p:cNvPr id="172" name="Google Shape;172;p13"/>
          <p:cNvPicPr preferRelativeResize="0"/>
          <p:nvPr/>
        </p:nvPicPr>
        <p:blipFill rotWithShape="1">
          <a:blip r:embed="rId4">
            <a:alphaModFix/>
          </a:blip>
          <a:srcRect/>
          <a:stretch/>
        </p:blipFill>
        <p:spPr>
          <a:xfrm>
            <a:off x="3724275" y="1996350"/>
            <a:ext cx="3219450" cy="481425"/>
          </a:xfrm>
          <a:prstGeom prst="rect">
            <a:avLst/>
          </a:prstGeom>
          <a:noFill/>
          <a:ln>
            <a:noFill/>
          </a:ln>
        </p:spPr>
      </p:pic>
      <p:sp>
        <p:nvSpPr>
          <p:cNvPr id="173" name="Google Shape;173;p13"/>
          <p:cNvSpPr txBox="1">
            <a:spLocks noGrp="1"/>
          </p:cNvSpPr>
          <p:nvPr>
            <p:ph type="body" idx="1"/>
          </p:nvPr>
        </p:nvSpPr>
        <p:spPr>
          <a:xfrm>
            <a:off x="3724275" y="1640250"/>
            <a:ext cx="4648200" cy="356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None/>
            </a:pPr>
            <a:r>
              <a:rPr lang="en-US"/>
              <a:t>Euclidean Distance Formula for 2 dimensions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833557e887_0_0"/>
          <p:cNvSpPr txBox="1">
            <a:spLocks noGrp="1"/>
          </p:cNvSpPr>
          <p:nvPr>
            <p:ph type="body" idx="1"/>
          </p:nvPr>
        </p:nvSpPr>
        <p:spPr>
          <a:xfrm>
            <a:off x="415037" y="1714586"/>
            <a:ext cx="2475307" cy="3932700"/>
          </a:xfrm>
          <a:prstGeom prst="rect">
            <a:avLst/>
          </a:prstGeom>
          <a:noFill/>
          <a:ln>
            <a:noFill/>
          </a:ln>
        </p:spPr>
        <p:txBody>
          <a:bodyPr spcFirstLastPara="1" wrap="square" lIns="91425" tIns="45700" rIns="91425" bIns="45700" anchor="t" anchorCtr="0">
            <a:noAutofit/>
          </a:bodyPr>
          <a:lstStyle/>
          <a:p>
            <a:pPr marL="457200" lvl="0" indent="-330200" algn="l" rtl="0">
              <a:lnSpc>
                <a:spcPct val="90000"/>
              </a:lnSpc>
              <a:spcBef>
                <a:spcPts val="0"/>
              </a:spcBef>
              <a:spcAft>
                <a:spcPts val="0"/>
              </a:spcAft>
              <a:buSzPts val="1600"/>
              <a:buFont typeface="Arial"/>
              <a:buChar char="•"/>
            </a:pPr>
            <a:r>
              <a:rPr lang="en-US"/>
              <a:t>Select a value for K</a:t>
            </a:r>
            <a:endParaRPr/>
          </a:p>
          <a:p>
            <a:pPr marL="742950" lvl="0" indent="-184150" algn="l" rtl="0">
              <a:lnSpc>
                <a:spcPct val="90000"/>
              </a:lnSpc>
              <a:spcBef>
                <a:spcPts val="0"/>
              </a:spcBef>
              <a:spcAft>
                <a:spcPts val="0"/>
              </a:spcAft>
              <a:buSzPts val="1600"/>
              <a:buFont typeface="Arial"/>
              <a:buNone/>
            </a:pPr>
            <a:endParaRPr/>
          </a:p>
          <a:p>
            <a:pPr marL="457200" lvl="0" indent="-330200" algn="l" rtl="0">
              <a:lnSpc>
                <a:spcPct val="90000"/>
              </a:lnSpc>
              <a:spcBef>
                <a:spcPts val="0"/>
              </a:spcBef>
              <a:spcAft>
                <a:spcPts val="0"/>
              </a:spcAft>
              <a:buSzPts val="1600"/>
              <a:buFont typeface="Arial"/>
              <a:buChar char="•"/>
            </a:pPr>
            <a:r>
              <a:rPr lang="en-US"/>
              <a:t>Calculate distance to all points in training data</a:t>
            </a:r>
            <a:endParaRPr/>
          </a:p>
          <a:p>
            <a:pPr marL="742950" lvl="0" indent="-184150" algn="l" rtl="0">
              <a:lnSpc>
                <a:spcPct val="90000"/>
              </a:lnSpc>
              <a:spcBef>
                <a:spcPts val="0"/>
              </a:spcBef>
              <a:spcAft>
                <a:spcPts val="0"/>
              </a:spcAft>
              <a:buSzPts val="1600"/>
              <a:buFont typeface="Arial"/>
              <a:buNone/>
            </a:pPr>
            <a:endParaRPr/>
          </a:p>
          <a:p>
            <a:pPr marL="457200" lvl="0" indent="-330200" algn="l" rtl="0">
              <a:lnSpc>
                <a:spcPct val="90000"/>
              </a:lnSpc>
              <a:spcBef>
                <a:spcPts val="0"/>
              </a:spcBef>
              <a:spcAft>
                <a:spcPts val="0"/>
              </a:spcAft>
              <a:buSzPts val="1600"/>
              <a:buFont typeface="Arial"/>
              <a:buChar char="•"/>
            </a:pPr>
            <a:r>
              <a:rPr lang="en-US"/>
              <a:t>Select K nearest neighbors (KNN)</a:t>
            </a:r>
            <a:endParaRPr/>
          </a:p>
          <a:p>
            <a:pPr marL="742950" lvl="0" indent="-184150" algn="l" rtl="0">
              <a:lnSpc>
                <a:spcPct val="90000"/>
              </a:lnSpc>
              <a:spcBef>
                <a:spcPts val="0"/>
              </a:spcBef>
              <a:spcAft>
                <a:spcPts val="0"/>
              </a:spcAft>
              <a:buSzPts val="1600"/>
              <a:buFont typeface="Arial"/>
              <a:buNone/>
            </a:pPr>
            <a:endParaRPr/>
          </a:p>
          <a:p>
            <a:pPr marL="457200" lvl="0" indent="-330200" algn="l" rtl="0">
              <a:lnSpc>
                <a:spcPct val="90000"/>
              </a:lnSpc>
              <a:spcBef>
                <a:spcPts val="0"/>
              </a:spcBef>
              <a:spcAft>
                <a:spcPts val="0"/>
              </a:spcAft>
              <a:buSzPts val="1600"/>
              <a:buFont typeface="Arial"/>
              <a:buChar char="•"/>
            </a:pPr>
            <a:r>
              <a:rPr lang="en-US"/>
              <a:t>Prediction will be the common response in KNN.</a:t>
            </a:r>
            <a:endParaRPr/>
          </a:p>
        </p:txBody>
      </p:sp>
      <p:sp>
        <p:nvSpPr>
          <p:cNvPr id="179" name="Google Shape;179;g833557e887_0_0"/>
          <p:cNvSpPr txBox="1">
            <a:spLocks noGrp="1"/>
          </p:cNvSpPr>
          <p:nvPr>
            <p:ph type="title"/>
          </p:nvPr>
        </p:nvSpPr>
        <p:spPr>
          <a:xfrm>
            <a:off x="549150" y="897725"/>
            <a:ext cx="78666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t>K Nearest Neighbors (KNN)</a:t>
            </a:r>
            <a:endParaRPr sz="2400"/>
          </a:p>
        </p:txBody>
      </p:sp>
      <p:pic>
        <p:nvPicPr>
          <p:cNvPr id="180" name="Google Shape;180;g833557e887_0_0"/>
          <p:cNvPicPr preferRelativeResize="0"/>
          <p:nvPr/>
        </p:nvPicPr>
        <p:blipFill rotWithShape="1">
          <a:blip r:embed="rId3">
            <a:alphaModFix/>
          </a:blip>
          <a:srcRect/>
          <a:stretch/>
        </p:blipFill>
        <p:spPr>
          <a:xfrm>
            <a:off x="2973900" y="1575125"/>
            <a:ext cx="6017701" cy="3713775"/>
          </a:xfrm>
          <a:prstGeom prst="rect">
            <a:avLst/>
          </a:prstGeom>
          <a:noFill/>
          <a:ln>
            <a:noFill/>
          </a:ln>
        </p:spPr>
      </p:pic>
      <p:sp>
        <p:nvSpPr>
          <p:cNvPr id="181" name="Google Shape;181;g833557e887_0_0"/>
          <p:cNvSpPr/>
          <p:nvPr/>
        </p:nvSpPr>
        <p:spPr>
          <a:xfrm>
            <a:off x="3314425" y="1947500"/>
            <a:ext cx="4715100" cy="588900"/>
          </a:xfrm>
          <a:prstGeom prst="wedgeRectCallout">
            <a:avLst>
              <a:gd name="adj1" fmla="val -40000"/>
              <a:gd name="adj2" fmla="val 20968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point (6,23) the three nearest neighbors are diagnosed as ‘B’</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KNN will predict this data point as ‘B’</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82ea59ba5b_0_4"/>
          <p:cNvSpPr txBox="1">
            <a:spLocks noGrp="1"/>
          </p:cNvSpPr>
          <p:nvPr>
            <p:ph type="title"/>
          </p:nvPr>
        </p:nvSpPr>
        <p:spPr>
          <a:xfrm>
            <a:off x="549150" y="897725"/>
            <a:ext cx="78666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t>KNN Simulation</a:t>
            </a:r>
            <a:r>
              <a:rPr lang="en-US"/>
              <a:t> </a:t>
            </a:r>
            <a:r>
              <a:rPr lang="en-US" sz="1200"/>
              <a:t>Predictions on all points</a:t>
            </a:r>
            <a:endParaRPr sz="1200"/>
          </a:p>
        </p:txBody>
      </p:sp>
      <p:pic>
        <p:nvPicPr>
          <p:cNvPr id="187" name="Google Shape;187;g82ea59ba5b_0_4"/>
          <p:cNvPicPr preferRelativeResize="0"/>
          <p:nvPr/>
        </p:nvPicPr>
        <p:blipFill rotWithShape="1">
          <a:blip r:embed="rId3">
            <a:alphaModFix/>
          </a:blip>
          <a:srcRect/>
          <a:stretch/>
        </p:blipFill>
        <p:spPr>
          <a:xfrm>
            <a:off x="278758" y="1693449"/>
            <a:ext cx="2861149" cy="1836771"/>
          </a:xfrm>
          <a:prstGeom prst="rect">
            <a:avLst/>
          </a:prstGeom>
          <a:noFill/>
          <a:ln>
            <a:noFill/>
          </a:ln>
        </p:spPr>
      </p:pic>
      <p:pic>
        <p:nvPicPr>
          <p:cNvPr id="188" name="Google Shape;188;g82ea59ba5b_0_4"/>
          <p:cNvPicPr preferRelativeResize="0"/>
          <p:nvPr/>
        </p:nvPicPr>
        <p:blipFill rotWithShape="1">
          <a:blip r:embed="rId4">
            <a:alphaModFix/>
          </a:blip>
          <a:srcRect/>
          <a:stretch/>
        </p:blipFill>
        <p:spPr>
          <a:xfrm>
            <a:off x="3050331" y="1691850"/>
            <a:ext cx="2864228" cy="1839967"/>
          </a:xfrm>
          <a:prstGeom prst="rect">
            <a:avLst/>
          </a:prstGeom>
          <a:noFill/>
          <a:ln>
            <a:noFill/>
          </a:ln>
        </p:spPr>
      </p:pic>
      <p:pic>
        <p:nvPicPr>
          <p:cNvPr id="189" name="Google Shape;189;g82ea59ba5b_0_4"/>
          <p:cNvPicPr preferRelativeResize="0"/>
          <p:nvPr/>
        </p:nvPicPr>
        <p:blipFill rotWithShape="1">
          <a:blip r:embed="rId5">
            <a:alphaModFix/>
          </a:blip>
          <a:srcRect/>
          <a:stretch/>
        </p:blipFill>
        <p:spPr>
          <a:xfrm>
            <a:off x="5844479" y="1691855"/>
            <a:ext cx="2864229" cy="1839967"/>
          </a:xfrm>
          <a:prstGeom prst="rect">
            <a:avLst/>
          </a:prstGeom>
          <a:noFill/>
          <a:ln>
            <a:noFill/>
          </a:ln>
        </p:spPr>
      </p:pic>
      <p:pic>
        <p:nvPicPr>
          <p:cNvPr id="190" name="Google Shape;190;g82ea59ba5b_0_4"/>
          <p:cNvPicPr preferRelativeResize="0"/>
          <p:nvPr/>
        </p:nvPicPr>
        <p:blipFill rotWithShape="1">
          <a:blip r:embed="rId6">
            <a:alphaModFix/>
          </a:blip>
          <a:srcRect/>
          <a:stretch/>
        </p:blipFill>
        <p:spPr>
          <a:xfrm>
            <a:off x="277214" y="3722960"/>
            <a:ext cx="2864229" cy="1839967"/>
          </a:xfrm>
          <a:prstGeom prst="rect">
            <a:avLst/>
          </a:prstGeom>
          <a:noFill/>
          <a:ln>
            <a:noFill/>
          </a:ln>
        </p:spPr>
      </p:pic>
      <p:pic>
        <p:nvPicPr>
          <p:cNvPr id="191" name="Google Shape;191;g82ea59ba5b_0_4"/>
          <p:cNvPicPr preferRelativeResize="0"/>
          <p:nvPr/>
        </p:nvPicPr>
        <p:blipFill rotWithShape="1">
          <a:blip r:embed="rId7">
            <a:alphaModFix/>
          </a:blip>
          <a:srcRect/>
          <a:stretch/>
        </p:blipFill>
        <p:spPr>
          <a:xfrm>
            <a:off x="3050329" y="3722950"/>
            <a:ext cx="2864229" cy="1839967"/>
          </a:xfrm>
          <a:prstGeom prst="rect">
            <a:avLst/>
          </a:prstGeom>
          <a:noFill/>
          <a:ln>
            <a:noFill/>
          </a:ln>
        </p:spPr>
      </p:pic>
      <p:pic>
        <p:nvPicPr>
          <p:cNvPr id="192" name="Google Shape;192;g82ea59ba5b_0_4"/>
          <p:cNvPicPr preferRelativeResize="0"/>
          <p:nvPr/>
        </p:nvPicPr>
        <p:blipFill rotWithShape="1">
          <a:blip r:embed="rId8">
            <a:alphaModFix/>
          </a:blip>
          <a:srcRect/>
          <a:stretch/>
        </p:blipFill>
        <p:spPr>
          <a:xfrm>
            <a:off x="5844470" y="3722951"/>
            <a:ext cx="2864228" cy="18399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531829" y="732577"/>
            <a:ext cx="5551715" cy="8118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solidFill>
                  <a:srgbClr val="404B5C"/>
                </a:solidFill>
              </a:rPr>
              <a:t>Agenda</a:t>
            </a:r>
            <a:endParaRPr sz="2400"/>
          </a:p>
        </p:txBody>
      </p:sp>
      <p:sp>
        <p:nvSpPr>
          <p:cNvPr id="56" name="Google Shape;56;p2"/>
          <p:cNvSpPr txBox="1">
            <a:spLocks noGrp="1"/>
          </p:cNvSpPr>
          <p:nvPr>
            <p:ph type="body" idx="1"/>
          </p:nvPr>
        </p:nvSpPr>
        <p:spPr>
          <a:xfrm>
            <a:off x="640364" y="1537402"/>
            <a:ext cx="5894614" cy="4414932"/>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SzPts val="1600"/>
              <a:buFont typeface="Arial"/>
              <a:buChar char="•"/>
            </a:pPr>
            <a:r>
              <a:rPr lang="en-US" dirty="0">
                <a:solidFill>
                  <a:schemeClr val="dk1"/>
                </a:solidFill>
                <a:latin typeface="Arial"/>
                <a:ea typeface="Arial"/>
                <a:cs typeface="Arial"/>
                <a:sym typeface="Arial"/>
              </a:rPr>
              <a:t>Data Description</a:t>
            </a:r>
            <a:endParaRPr dirty="0">
              <a:solidFill>
                <a:schemeClr val="dk1"/>
              </a:solidFill>
              <a:latin typeface="Arial"/>
              <a:ea typeface="Arial"/>
              <a:cs typeface="Arial"/>
              <a:sym typeface="Arial"/>
            </a:endParaRPr>
          </a:p>
          <a:p>
            <a:pPr marL="285750" lvl="0" indent="-285750" algn="l" rtl="0">
              <a:lnSpc>
                <a:spcPct val="150000"/>
              </a:lnSpc>
              <a:spcBef>
                <a:spcPts val="0"/>
              </a:spcBef>
              <a:spcAft>
                <a:spcPts val="0"/>
              </a:spcAft>
              <a:buSzPts val="1600"/>
              <a:buFont typeface="Arial"/>
              <a:buChar char="•"/>
            </a:pPr>
            <a:r>
              <a:rPr lang="en-US" dirty="0">
                <a:solidFill>
                  <a:schemeClr val="dk1"/>
                </a:solidFill>
                <a:latin typeface="Arial"/>
                <a:ea typeface="Arial"/>
                <a:cs typeface="Arial"/>
                <a:sym typeface="Arial"/>
              </a:rPr>
              <a:t>Exploratory Data Analysis</a:t>
            </a:r>
            <a:endParaRPr dirty="0"/>
          </a:p>
          <a:p>
            <a:pPr marL="285750" lvl="0" indent="-285750" algn="l" rtl="0">
              <a:lnSpc>
                <a:spcPct val="150000"/>
              </a:lnSpc>
              <a:spcBef>
                <a:spcPts val="0"/>
              </a:spcBef>
              <a:spcAft>
                <a:spcPts val="0"/>
              </a:spcAft>
              <a:buSzPts val="1600"/>
              <a:buFont typeface="Arial"/>
              <a:buChar char="•"/>
            </a:pPr>
            <a:r>
              <a:rPr lang="en-US" dirty="0">
                <a:solidFill>
                  <a:schemeClr val="dk1"/>
                </a:solidFill>
                <a:latin typeface="Arial"/>
                <a:ea typeface="Arial"/>
                <a:cs typeface="Arial"/>
                <a:sym typeface="Arial"/>
              </a:rPr>
              <a:t>Classification Methods:</a:t>
            </a:r>
            <a:endParaRPr dirty="0"/>
          </a:p>
          <a:p>
            <a:pPr marL="793750" lvl="1" indent="-285750" algn="l" rtl="0">
              <a:lnSpc>
                <a:spcPct val="150000"/>
              </a:lnSpc>
              <a:spcBef>
                <a:spcPts val="500"/>
              </a:spcBef>
              <a:spcAft>
                <a:spcPts val="0"/>
              </a:spcAft>
              <a:buClr>
                <a:srgbClr val="404B5C"/>
              </a:buClr>
              <a:buSzPts val="1600"/>
              <a:buFont typeface="Arial"/>
              <a:buChar char="•"/>
            </a:pPr>
            <a:r>
              <a:rPr lang="en-US" sz="1600" dirty="0">
                <a:solidFill>
                  <a:schemeClr val="dk1"/>
                </a:solidFill>
                <a:latin typeface="Arial"/>
                <a:ea typeface="Arial"/>
                <a:cs typeface="Arial"/>
                <a:sym typeface="Arial"/>
              </a:rPr>
              <a:t>Decision Tree</a:t>
            </a:r>
            <a:endParaRPr dirty="0"/>
          </a:p>
          <a:p>
            <a:pPr marL="793750" lvl="1" indent="-285750" algn="l" rtl="0">
              <a:lnSpc>
                <a:spcPct val="150000"/>
              </a:lnSpc>
              <a:spcBef>
                <a:spcPts val="500"/>
              </a:spcBef>
              <a:spcAft>
                <a:spcPts val="0"/>
              </a:spcAft>
              <a:buClr>
                <a:srgbClr val="404B5C"/>
              </a:buClr>
              <a:buSzPts val="1600"/>
              <a:buFont typeface="Arial"/>
              <a:buChar char="•"/>
            </a:pPr>
            <a:r>
              <a:rPr lang="en-US" sz="1600" dirty="0">
                <a:solidFill>
                  <a:schemeClr val="dk1"/>
                </a:solidFill>
                <a:latin typeface="Arial"/>
                <a:ea typeface="Arial"/>
                <a:cs typeface="Arial"/>
                <a:sym typeface="Arial"/>
              </a:rPr>
              <a:t>Random Forest</a:t>
            </a:r>
            <a:endParaRPr dirty="0"/>
          </a:p>
          <a:p>
            <a:pPr marL="793750" lvl="1" indent="-285750" algn="l" rtl="0">
              <a:lnSpc>
                <a:spcPct val="150000"/>
              </a:lnSpc>
              <a:spcBef>
                <a:spcPts val="500"/>
              </a:spcBef>
              <a:spcAft>
                <a:spcPts val="0"/>
              </a:spcAft>
              <a:buClr>
                <a:srgbClr val="404B5C"/>
              </a:buClr>
              <a:buSzPts val="1600"/>
              <a:buFont typeface="Arial"/>
              <a:buChar char="•"/>
            </a:pPr>
            <a:r>
              <a:rPr lang="en-US" sz="1600" dirty="0">
                <a:solidFill>
                  <a:schemeClr val="dk1"/>
                </a:solidFill>
                <a:latin typeface="Arial"/>
                <a:ea typeface="Arial"/>
                <a:cs typeface="Arial"/>
                <a:sym typeface="Arial"/>
              </a:rPr>
              <a:t>K Nearest Neighbors</a:t>
            </a:r>
            <a:endParaRPr dirty="0"/>
          </a:p>
          <a:p>
            <a:pPr marL="285750" lvl="0" indent="-285750" algn="l" rtl="0">
              <a:lnSpc>
                <a:spcPct val="150000"/>
              </a:lnSpc>
              <a:spcBef>
                <a:spcPts val="0"/>
              </a:spcBef>
              <a:spcAft>
                <a:spcPts val="0"/>
              </a:spcAft>
              <a:buSzPts val="1600"/>
              <a:buFont typeface="Arial"/>
              <a:buChar char="•"/>
            </a:pPr>
            <a:r>
              <a:rPr lang="en-US" dirty="0">
                <a:solidFill>
                  <a:schemeClr val="dk1"/>
                </a:solidFill>
                <a:latin typeface="Arial"/>
                <a:ea typeface="Arial"/>
                <a:cs typeface="Arial"/>
                <a:sym typeface="Arial"/>
              </a:rPr>
              <a:t>Summary</a:t>
            </a:r>
            <a:endParaRPr dirty="0">
              <a:solidFill>
                <a:schemeClr val="dk1"/>
              </a:solidFill>
              <a:latin typeface="Arial"/>
              <a:ea typeface="Arial"/>
              <a:cs typeface="Arial"/>
              <a:sym typeface="Arial"/>
            </a:endParaRPr>
          </a:p>
          <a:p>
            <a:pPr marL="457200" lvl="1" indent="0" algn="l" rtl="0">
              <a:lnSpc>
                <a:spcPct val="90000"/>
              </a:lnSpc>
              <a:spcBef>
                <a:spcPts val="500"/>
              </a:spcBef>
              <a:spcAft>
                <a:spcPts val="0"/>
              </a:spcAft>
              <a:buClr>
                <a:schemeClr val="dk1"/>
              </a:buClr>
              <a:buSzPts val="2400"/>
              <a:buNone/>
            </a:pPr>
            <a:endParaRPr dirty="0">
              <a:solidFill>
                <a:srgbClr val="404B5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7330838044_0_0"/>
          <p:cNvSpPr txBox="1">
            <a:spLocks noGrp="1"/>
          </p:cNvSpPr>
          <p:nvPr>
            <p:ph type="body" idx="1"/>
          </p:nvPr>
        </p:nvSpPr>
        <p:spPr>
          <a:xfrm>
            <a:off x="859775" y="2433500"/>
            <a:ext cx="2013900" cy="12180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600"/>
              <a:buNone/>
            </a:pPr>
            <a:r>
              <a:rPr lang="en-US"/>
              <a:t>KNN with k = 25 yielded the best misclassification</a:t>
            </a:r>
            <a:endParaRPr/>
          </a:p>
        </p:txBody>
      </p:sp>
      <p:sp>
        <p:nvSpPr>
          <p:cNvPr id="198" name="Google Shape;198;g7330838044_0_0"/>
          <p:cNvSpPr txBox="1">
            <a:spLocks noGrp="1"/>
          </p:cNvSpPr>
          <p:nvPr>
            <p:ph type="title"/>
          </p:nvPr>
        </p:nvSpPr>
        <p:spPr>
          <a:xfrm>
            <a:off x="549150" y="897725"/>
            <a:ext cx="78666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t>KNN Results</a:t>
            </a:r>
            <a:r>
              <a:rPr lang="en-US"/>
              <a:t> </a:t>
            </a:r>
            <a:r>
              <a:rPr lang="en-US" sz="1200"/>
              <a:t>Using all 30 variables as predictors</a:t>
            </a:r>
            <a:endParaRPr sz="1200"/>
          </a:p>
        </p:txBody>
      </p:sp>
      <p:pic>
        <p:nvPicPr>
          <p:cNvPr id="199" name="Google Shape;199;g7330838044_0_0"/>
          <p:cNvPicPr preferRelativeResize="0"/>
          <p:nvPr/>
        </p:nvPicPr>
        <p:blipFill>
          <a:blip r:embed="rId3">
            <a:alphaModFix/>
          </a:blip>
          <a:stretch>
            <a:fillRect/>
          </a:stretch>
        </p:blipFill>
        <p:spPr>
          <a:xfrm>
            <a:off x="6599450" y="5009075"/>
            <a:ext cx="1816300" cy="683800"/>
          </a:xfrm>
          <a:prstGeom prst="rect">
            <a:avLst/>
          </a:prstGeom>
          <a:noFill/>
          <a:ln>
            <a:noFill/>
          </a:ln>
        </p:spPr>
      </p:pic>
      <p:pic>
        <p:nvPicPr>
          <p:cNvPr id="200" name="Google Shape;200;g7330838044_0_0"/>
          <p:cNvPicPr preferRelativeResize="0"/>
          <p:nvPr/>
        </p:nvPicPr>
        <p:blipFill>
          <a:blip r:embed="rId4">
            <a:alphaModFix/>
          </a:blip>
          <a:stretch>
            <a:fillRect/>
          </a:stretch>
        </p:blipFill>
        <p:spPr>
          <a:xfrm>
            <a:off x="4511600" y="5009075"/>
            <a:ext cx="1857000" cy="683800"/>
          </a:xfrm>
          <a:prstGeom prst="rect">
            <a:avLst/>
          </a:prstGeom>
          <a:noFill/>
          <a:ln>
            <a:noFill/>
          </a:ln>
        </p:spPr>
      </p:pic>
      <p:pic>
        <p:nvPicPr>
          <p:cNvPr id="201" name="Google Shape;201;g7330838044_0_0"/>
          <p:cNvPicPr preferRelativeResize="0"/>
          <p:nvPr/>
        </p:nvPicPr>
        <p:blipFill>
          <a:blip r:embed="rId5">
            <a:alphaModFix/>
          </a:blip>
          <a:stretch>
            <a:fillRect/>
          </a:stretch>
        </p:blipFill>
        <p:spPr>
          <a:xfrm>
            <a:off x="2601350" y="5009075"/>
            <a:ext cx="1679400" cy="683800"/>
          </a:xfrm>
          <a:prstGeom prst="rect">
            <a:avLst/>
          </a:prstGeom>
          <a:noFill/>
          <a:ln>
            <a:noFill/>
          </a:ln>
        </p:spPr>
      </p:pic>
      <p:pic>
        <p:nvPicPr>
          <p:cNvPr id="202" name="Google Shape;202;g7330838044_0_0"/>
          <p:cNvPicPr preferRelativeResize="0"/>
          <p:nvPr/>
        </p:nvPicPr>
        <p:blipFill>
          <a:blip r:embed="rId6">
            <a:alphaModFix/>
          </a:blip>
          <a:stretch>
            <a:fillRect/>
          </a:stretch>
        </p:blipFill>
        <p:spPr>
          <a:xfrm>
            <a:off x="733900" y="5009075"/>
            <a:ext cx="1636475" cy="683800"/>
          </a:xfrm>
          <a:prstGeom prst="rect">
            <a:avLst/>
          </a:prstGeom>
          <a:noFill/>
          <a:ln>
            <a:noFill/>
          </a:ln>
        </p:spPr>
      </p:pic>
      <p:pic>
        <p:nvPicPr>
          <p:cNvPr id="203" name="Google Shape;203;g7330838044_0_0"/>
          <p:cNvPicPr preferRelativeResize="0"/>
          <p:nvPr/>
        </p:nvPicPr>
        <p:blipFill>
          <a:blip r:embed="rId7">
            <a:alphaModFix/>
          </a:blip>
          <a:stretch>
            <a:fillRect/>
          </a:stretch>
        </p:blipFill>
        <p:spPr>
          <a:xfrm>
            <a:off x="3224225" y="1575125"/>
            <a:ext cx="5191526" cy="33058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734c35e118_0_1"/>
          <p:cNvSpPr txBox="1">
            <a:spLocks noGrp="1"/>
          </p:cNvSpPr>
          <p:nvPr>
            <p:ph type="title"/>
          </p:nvPr>
        </p:nvSpPr>
        <p:spPr>
          <a:xfrm>
            <a:off x="549150" y="897725"/>
            <a:ext cx="78666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t>Summary </a:t>
            </a:r>
            <a:endParaRPr sz="2400"/>
          </a:p>
        </p:txBody>
      </p:sp>
      <p:sp>
        <p:nvSpPr>
          <p:cNvPr id="209" name="Google Shape;209;g734c35e118_0_1"/>
          <p:cNvSpPr txBox="1"/>
          <p:nvPr/>
        </p:nvSpPr>
        <p:spPr>
          <a:xfrm>
            <a:off x="667700" y="1586875"/>
            <a:ext cx="3853500" cy="416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Decision Tree</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misclassification = 0.1053</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Random Forest</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misclassification = .0527</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KNN</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misclassification = .0263</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0 = Benign</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 = Malignant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0" name="Google Shape;210;g734c35e118_0_1"/>
          <p:cNvPicPr preferRelativeResize="0"/>
          <p:nvPr/>
        </p:nvPicPr>
        <p:blipFill rotWithShape="1">
          <a:blip r:embed="rId3">
            <a:alphaModFix/>
          </a:blip>
          <a:srcRect/>
          <a:stretch/>
        </p:blipFill>
        <p:spPr>
          <a:xfrm>
            <a:off x="3505888" y="1684725"/>
            <a:ext cx="1457328" cy="922625"/>
          </a:xfrm>
          <a:prstGeom prst="rect">
            <a:avLst/>
          </a:prstGeom>
          <a:noFill/>
          <a:ln>
            <a:noFill/>
          </a:ln>
        </p:spPr>
      </p:pic>
      <p:pic>
        <p:nvPicPr>
          <p:cNvPr id="211" name="Google Shape;211;g734c35e118_0_1"/>
          <p:cNvPicPr preferRelativeResize="0"/>
          <p:nvPr/>
        </p:nvPicPr>
        <p:blipFill rotWithShape="1">
          <a:blip r:embed="rId4">
            <a:alphaModFix/>
          </a:blip>
          <a:srcRect/>
          <a:stretch/>
        </p:blipFill>
        <p:spPr>
          <a:xfrm>
            <a:off x="3505900" y="2872762"/>
            <a:ext cx="1457325" cy="922625"/>
          </a:xfrm>
          <a:prstGeom prst="rect">
            <a:avLst/>
          </a:prstGeom>
          <a:noFill/>
          <a:ln>
            <a:noFill/>
          </a:ln>
        </p:spPr>
      </p:pic>
      <p:sp>
        <p:nvSpPr>
          <p:cNvPr id="212" name="Google Shape;212;g734c35e118_0_1"/>
          <p:cNvSpPr txBox="1"/>
          <p:nvPr/>
        </p:nvSpPr>
        <p:spPr>
          <a:xfrm>
            <a:off x="5581225" y="1545750"/>
            <a:ext cx="3273900" cy="3766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Based solely on </a:t>
            </a:r>
            <a:r>
              <a:rPr lang="en-US" sz="1600"/>
              <a:t>misclassification</a:t>
            </a:r>
            <a:r>
              <a:rPr lang="en-US" sz="1600" b="0" i="0" u="none" strike="noStrike" cap="none">
                <a:solidFill>
                  <a:srgbClr val="000000"/>
                </a:solidFill>
                <a:latin typeface="Arial"/>
                <a:ea typeface="Arial"/>
                <a:cs typeface="Arial"/>
                <a:sym typeface="Arial"/>
              </a:rPr>
              <a:t>, </a:t>
            </a:r>
            <a:endParaRPr sz="1600" b="0" i="0" u="none" strike="noStrike" cap="none">
              <a:solidFill>
                <a:srgbClr val="000000"/>
              </a:solidFill>
              <a:latin typeface="Arial"/>
              <a:ea typeface="Arial"/>
              <a:cs typeface="Arial"/>
              <a:sym typeface="Arial"/>
            </a:endParaRPr>
          </a:p>
          <a:p>
            <a:pPr marL="457200" marR="0" lvl="0" indent="0" algn="l" rtl="0">
              <a:lnSpc>
                <a:spcPct val="115000"/>
              </a:lnSpc>
              <a:spcBef>
                <a:spcPts val="0"/>
              </a:spcBef>
              <a:spcAft>
                <a:spcPts val="0"/>
              </a:spcAft>
              <a:buNone/>
            </a:pPr>
            <a:r>
              <a:rPr lang="en-US" sz="1600" b="0" i="0" u="none" strike="noStrike" cap="none">
                <a:solidFill>
                  <a:srgbClr val="000000"/>
                </a:solidFill>
                <a:latin typeface="Arial"/>
                <a:ea typeface="Arial"/>
                <a:cs typeface="Arial"/>
                <a:sym typeface="Arial"/>
              </a:rPr>
              <a:t>KNN had the best output. </a:t>
            </a:r>
            <a:endParaRPr sz="1600" b="0" i="0" u="none" strike="noStrike" cap="none">
              <a:solidFill>
                <a:srgbClr val="000000"/>
              </a:solidFill>
              <a:latin typeface="Arial"/>
              <a:ea typeface="Arial"/>
              <a:cs typeface="Arial"/>
              <a:sym typeface="Arial"/>
            </a:endParaRPr>
          </a:p>
          <a:p>
            <a:pPr marL="7429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Assuming misclassifying a malignant as benign is worse than misclassifying a benign tumor as malignant.</a:t>
            </a:r>
            <a:r>
              <a:rPr lang="en-US" sz="1600"/>
              <a:t> KNN has the least number of misclassified benign. </a:t>
            </a:r>
            <a:endParaRPr sz="1600" b="0" i="0" u="none" strike="noStrike" cap="none">
              <a:solidFill>
                <a:srgbClr val="000000"/>
              </a:solidFill>
              <a:latin typeface="Arial"/>
              <a:ea typeface="Arial"/>
              <a:cs typeface="Arial"/>
              <a:sym typeface="Arial"/>
            </a:endParaRPr>
          </a:p>
          <a:p>
            <a:pPr marL="457200" marR="0" lvl="0" indent="0" algn="l" rtl="0">
              <a:lnSpc>
                <a:spcPct val="115000"/>
              </a:lnSpc>
              <a:spcBef>
                <a:spcPts val="0"/>
              </a:spcBef>
              <a:spcAft>
                <a:spcPts val="0"/>
              </a:spcAft>
              <a:buNone/>
            </a:pPr>
            <a:r>
              <a:rPr lang="en-US" sz="1600" b="0" i="0" u="none" strike="noStrike" cap="none">
                <a:solidFill>
                  <a:srgbClr val="000000"/>
                </a:solidFill>
                <a:latin typeface="Arial"/>
                <a:ea typeface="Arial"/>
                <a:cs typeface="Arial"/>
                <a:sym typeface="Arial"/>
              </a:rPr>
              <a:t>Therefore, </a:t>
            </a:r>
            <a:r>
              <a:rPr lang="en-US" sz="1600"/>
              <a:t>KNN</a:t>
            </a:r>
            <a:r>
              <a:rPr lang="en-US" sz="1600" b="0" i="0" u="none" strike="noStrike" cap="none">
                <a:solidFill>
                  <a:srgbClr val="000000"/>
                </a:solidFill>
                <a:latin typeface="Arial"/>
                <a:ea typeface="Arial"/>
                <a:cs typeface="Arial"/>
                <a:sym typeface="Arial"/>
              </a:rPr>
              <a:t> is the model we recommend to use for this </a:t>
            </a:r>
            <a:r>
              <a:rPr lang="en-US" sz="1600"/>
              <a:t>case</a:t>
            </a:r>
            <a:r>
              <a:rPr lang="en-US" sz="1600" b="0" i="0" u="none" strike="noStrike" cap="none">
                <a:solidFill>
                  <a:srgbClr val="000000"/>
                </a:solidFill>
                <a:latin typeface="Arial"/>
                <a:ea typeface="Arial"/>
                <a:cs typeface="Arial"/>
                <a:sym typeface="Arial"/>
              </a:rPr>
              <a:t>.</a:t>
            </a:r>
            <a:endParaRPr sz="1600" b="0" i="0" u="none" strike="noStrike" cap="none">
              <a:solidFill>
                <a:srgbClr val="000000"/>
              </a:solidFill>
              <a:latin typeface="Arial"/>
              <a:ea typeface="Arial"/>
              <a:cs typeface="Arial"/>
              <a:sym typeface="Arial"/>
            </a:endParaRPr>
          </a:p>
        </p:txBody>
      </p:sp>
      <p:pic>
        <p:nvPicPr>
          <p:cNvPr id="213" name="Google Shape;213;g734c35e118_0_1"/>
          <p:cNvPicPr preferRelativeResize="0"/>
          <p:nvPr/>
        </p:nvPicPr>
        <p:blipFill>
          <a:blip r:embed="rId5">
            <a:alphaModFix/>
          </a:blip>
          <a:stretch>
            <a:fillRect/>
          </a:stretch>
        </p:blipFill>
        <p:spPr>
          <a:xfrm>
            <a:off x="3505900" y="4207250"/>
            <a:ext cx="1457325" cy="801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title"/>
          </p:nvPr>
        </p:nvSpPr>
        <p:spPr>
          <a:xfrm>
            <a:off x="0" y="1779104"/>
            <a:ext cx="9144000" cy="2385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4000"/>
              <a:buFont typeface="Arial Black"/>
              <a:buNone/>
            </a:pP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lt1"/>
              </a:buClr>
              <a:buSzPts val="4000"/>
              <a:buFont typeface="Arial Black"/>
              <a:buNone/>
            </a:pP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chemeClr val="lt1"/>
              </a:buClr>
              <a:buSzPts val="4000"/>
              <a:buFont typeface="Arial Black"/>
              <a:buNone/>
            </a:pPr>
            <a:r>
              <a:rPr lang="en-US" sz="4000" b="1" i="0" u="none" strike="noStrike" cap="none">
                <a:solidFill>
                  <a:srgbClr val="FFFFFF"/>
                </a:solidFill>
                <a:latin typeface="Arial"/>
                <a:ea typeface="Arial"/>
                <a:cs typeface="Arial"/>
                <a:sym typeface="Arial"/>
              </a:rPr>
              <a:t>Thank you!</a:t>
            </a:r>
            <a:endParaRPr sz="4000" b="1" i="0" u="none" strike="noStrike" cap="non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73737fec16_2_2"/>
          <p:cNvSpPr txBox="1">
            <a:spLocks noGrp="1"/>
          </p:cNvSpPr>
          <p:nvPr>
            <p:ph type="body" idx="1"/>
          </p:nvPr>
        </p:nvSpPr>
        <p:spPr>
          <a:xfrm>
            <a:off x="640364" y="1656245"/>
            <a:ext cx="5894700" cy="4004400"/>
          </a:xfrm>
          <a:prstGeom prst="rect">
            <a:avLst/>
          </a:prstGeom>
          <a:noFill/>
          <a:ln>
            <a:noFill/>
          </a:ln>
        </p:spPr>
        <p:txBody>
          <a:bodyPr spcFirstLastPara="1" wrap="square" lIns="91425" tIns="45700" rIns="91425" bIns="45700" anchor="t" anchorCtr="0">
            <a:noAutofit/>
          </a:bodyPr>
          <a:lstStyle/>
          <a:p>
            <a:pPr marL="457200" lvl="0" indent="-330200" algn="l" rtl="0">
              <a:lnSpc>
                <a:spcPct val="150000"/>
              </a:lnSpc>
              <a:spcBef>
                <a:spcPts val="1000"/>
              </a:spcBef>
              <a:spcAft>
                <a:spcPts val="0"/>
              </a:spcAft>
              <a:buSzPts val="1600"/>
              <a:buFont typeface="Arial"/>
              <a:buChar char="•"/>
            </a:pPr>
            <a:r>
              <a:rPr lang="en-US"/>
              <a:t>569 observations from Fine Needle Aspiration (FNA) of breast tissue masses.</a:t>
            </a:r>
            <a:endParaRPr/>
          </a:p>
          <a:p>
            <a:pPr marL="457200" lvl="0" indent="-330200" algn="l" rtl="0">
              <a:lnSpc>
                <a:spcPct val="150000"/>
              </a:lnSpc>
              <a:spcBef>
                <a:spcPts val="0"/>
              </a:spcBef>
              <a:spcAft>
                <a:spcPts val="0"/>
              </a:spcAft>
              <a:buSzPts val="1600"/>
              <a:buFont typeface="Arial"/>
              <a:buChar char="•"/>
            </a:pPr>
            <a:r>
              <a:rPr lang="en-US"/>
              <a:t>10 characteristics measurements: radius, texture, perimeter, area, smoothness, compactness, concavity, concave points, symmetry, fractal dimension.</a:t>
            </a:r>
            <a:endParaRPr/>
          </a:p>
          <a:p>
            <a:pPr marL="457200" lvl="0" indent="-330200" algn="l" rtl="0">
              <a:lnSpc>
                <a:spcPct val="150000"/>
              </a:lnSpc>
              <a:spcBef>
                <a:spcPts val="0"/>
              </a:spcBef>
              <a:spcAft>
                <a:spcPts val="0"/>
              </a:spcAft>
              <a:buSzPts val="1600"/>
              <a:buFont typeface="Arial"/>
              <a:buChar char="•"/>
            </a:pPr>
            <a:r>
              <a:rPr lang="en-US"/>
              <a:t>Each characteristics: mean, standard error, maximum.</a:t>
            </a:r>
            <a:endParaRPr/>
          </a:p>
          <a:p>
            <a:pPr marL="0" lvl="0" indent="0" algn="l" rtl="0">
              <a:lnSpc>
                <a:spcPct val="90000"/>
              </a:lnSpc>
              <a:spcBef>
                <a:spcPts val="1000"/>
              </a:spcBef>
              <a:spcAft>
                <a:spcPts val="0"/>
              </a:spcAft>
              <a:buSzPts val="1600"/>
              <a:buNone/>
            </a:pPr>
            <a:endParaRPr/>
          </a:p>
        </p:txBody>
      </p:sp>
      <p:sp>
        <p:nvSpPr>
          <p:cNvPr id="63" name="Google Shape;63;g73737fec16_2_2"/>
          <p:cNvSpPr txBox="1">
            <a:spLocks noGrp="1"/>
          </p:cNvSpPr>
          <p:nvPr>
            <p:ph type="title"/>
          </p:nvPr>
        </p:nvSpPr>
        <p:spPr>
          <a:xfrm>
            <a:off x="542603" y="874975"/>
            <a:ext cx="85323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t>Data Description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body" idx="1"/>
          </p:nvPr>
        </p:nvSpPr>
        <p:spPr>
          <a:xfrm>
            <a:off x="628650" y="2251729"/>
            <a:ext cx="3496200" cy="2739600"/>
          </a:xfrm>
          <a:prstGeom prst="rect">
            <a:avLst/>
          </a:prstGeom>
          <a:noFill/>
          <a:ln>
            <a:noFill/>
          </a:ln>
        </p:spPr>
        <p:txBody>
          <a:bodyPr spcFirstLastPara="1" wrap="square" lIns="91425" tIns="45700" rIns="91425" bIns="45700" anchor="t" anchorCtr="0">
            <a:noAutofit/>
          </a:bodyPr>
          <a:lstStyle/>
          <a:p>
            <a:pPr marL="457200" lvl="0" indent="-330200" algn="l" rtl="0">
              <a:lnSpc>
                <a:spcPct val="200000"/>
              </a:lnSpc>
              <a:spcBef>
                <a:spcPts val="0"/>
              </a:spcBef>
              <a:spcAft>
                <a:spcPts val="0"/>
              </a:spcAft>
              <a:buSzPts val="1600"/>
              <a:buFont typeface="Arial"/>
              <a:buChar char="•"/>
            </a:pPr>
            <a:r>
              <a:rPr lang="en-US"/>
              <a:t>357 benign (B)</a:t>
            </a:r>
            <a:endParaRPr/>
          </a:p>
          <a:p>
            <a:pPr marL="457200" lvl="0" indent="-330200" algn="l" rtl="0">
              <a:lnSpc>
                <a:spcPct val="200000"/>
              </a:lnSpc>
              <a:spcBef>
                <a:spcPts val="0"/>
              </a:spcBef>
              <a:spcAft>
                <a:spcPts val="0"/>
              </a:spcAft>
              <a:buSzPts val="1600"/>
              <a:buFont typeface="Arial"/>
              <a:buChar char="•"/>
            </a:pPr>
            <a:r>
              <a:rPr lang="en-US"/>
              <a:t>212 malignant (M)</a:t>
            </a:r>
            <a:endParaRPr/>
          </a:p>
        </p:txBody>
      </p:sp>
      <p:sp>
        <p:nvSpPr>
          <p:cNvPr id="69" name="Google Shape;69;p3"/>
          <p:cNvSpPr txBox="1">
            <a:spLocks noGrp="1"/>
          </p:cNvSpPr>
          <p:nvPr>
            <p:ph type="body" idx="2"/>
          </p:nvPr>
        </p:nvSpPr>
        <p:spPr>
          <a:xfrm>
            <a:off x="628650" y="1512050"/>
            <a:ext cx="6163200" cy="508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800"/>
              <a:buFont typeface="arial"/>
              <a:buNone/>
            </a:pPr>
            <a:r>
              <a:rPr lang="en-US"/>
              <a:t>Proportion of benign vs malignant cases</a:t>
            </a:r>
            <a:endParaRPr/>
          </a:p>
        </p:txBody>
      </p:sp>
      <p:pic>
        <p:nvPicPr>
          <p:cNvPr id="70" name="Google Shape;70;p3" descr="A screenshot of a cell phone&#10;&#10;Description automatically generated"/>
          <p:cNvPicPr preferRelativeResize="0">
            <a:picLocks noGrp="1"/>
          </p:cNvPicPr>
          <p:nvPr>
            <p:ph type="pic" idx="3"/>
          </p:nvPr>
        </p:nvPicPr>
        <p:blipFill rotWithShape="1">
          <a:blip r:embed="rId3">
            <a:alphaModFix/>
          </a:blip>
          <a:srcRect l="18865" r="18865"/>
          <a:stretch/>
        </p:blipFill>
        <p:spPr>
          <a:xfrm>
            <a:off x="5157475" y="2251725"/>
            <a:ext cx="3496200" cy="3464400"/>
          </a:xfrm>
          <a:prstGeom prst="rect">
            <a:avLst/>
          </a:prstGeom>
          <a:noFill/>
          <a:ln>
            <a:noFill/>
          </a:ln>
        </p:spPr>
      </p:pic>
      <p:sp>
        <p:nvSpPr>
          <p:cNvPr id="71" name="Google Shape;71;p3"/>
          <p:cNvSpPr txBox="1">
            <a:spLocks noGrp="1"/>
          </p:cNvSpPr>
          <p:nvPr>
            <p:ph type="title"/>
          </p:nvPr>
        </p:nvSpPr>
        <p:spPr>
          <a:xfrm>
            <a:off x="628653" y="865875"/>
            <a:ext cx="85323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solidFill>
                  <a:srgbClr val="404B5C"/>
                </a:solidFill>
              </a:rPr>
              <a:t>Exploratory Data Analysis - I</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body" idx="1"/>
          </p:nvPr>
        </p:nvSpPr>
        <p:spPr>
          <a:xfrm>
            <a:off x="647525" y="2347683"/>
            <a:ext cx="2944500" cy="2536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404B5C"/>
              </a:buClr>
              <a:buSzPts val="1600"/>
              <a:buFont typeface="arial"/>
              <a:buNone/>
            </a:pPr>
            <a:r>
              <a:rPr lang="en-US">
                <a:solidFill>
                  <a:srgbClr val="404B5C"/>
                </a:solidFill>
              </a:rPr>
              <a:t>The graph shows the relationship of the variable Area with its diagnosis. </a:t>
            </a:r>
            <a:endParaRPr>
              <a:solidFill>
                <a:srgbClr val="404B5C"/>
              </a:solidFill>
            </a:endParaRPr>
          </a:p>
        </p:txBody>
      </p:sp>
      <p:sp>
        <p:nvSpPr>
          <p:cNvPr id="77" name="Google Shape;77;p4"/>
          <p:cNvSpPr txBox="1">
            <a:spLocks noGrp="1"/>
          </p:cNvSpPr>
          <p:nvPr>
            <p:ph type="body" idx="2"/>
          </p:nvPr>
        </p:nvSpPr>
        <p:spPr>
          <a:xfrm>
            <a:off x="608400" y="1519274"/>
            <a:ext cx="7927200" cy="452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800"/>
              <a:buFont typeface="arial"/>
              <a:buNone/>
            </a:pPr>
            <a:r>
              <a:rPr lang="en-US"/>
              <a:t>Analyze how benign and malignant cases are determined</a:t>
            </a:r>
            <a:endParaRPr/>
          </a:p>
          <a:p>
            <a:pPr marL="0" lvl="0" indent="0" algn="l" rtl="0">
              <a:lnSpc>
                <a:spcPct val="90000"/>
              </a:lnSpc>
              <a:spcBef>
                <a:spcPts val="0"/>
              </a:spcBef>
              <a:spcAft>
                <a:spcPts val="0"/>
              </a:spcAft>
              <a:buClr>
                <a:srgbClr val="404B5C"/>
              </a:buClr>
              <a:buSzPts val="1800"/>
              <a:buFont typeface="arial"/>
              <a:buNone/>
            </a:pPr>
            <a:endParaRPr>
              <a:solidFill>
                <a:srgbClr val="404B5C"/>
              </a:solidFill>
            </a:endParaRPr>
          </a:p>
        </p:txBody>
      </p:sp>
      <p:sp>
        <p:nvSpPr>
          <p:cNvPr id="78" name="Google Shape;78;p4"/>
          <p:cNvSpPr txBox="1">
            <a:spLocks noGrp="1"/>
          </p:cNvSpPr>
          <p:nvPr>
            <p:ph type="title"/>
          </p:nvPr>
        </p:nvSpPr>
        <p:spPr>
          <a:xfrm>
            <a:off x="608403" y="874975"/>
            <a:ext cx="85323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solidFill>
                  <a:srgbClr val="404B5C"/>
                </a:solidFill>
              </a:rPr>
              <a:t>Exploratory Data Analysis - II</a:t>
            </a:r>
            <a:endParaRPr sz="2400"/>
          </a:p>
        </p:txBody>
      </p:sp>
      <p:pic>
        <p:nvPicPr>
          <p:cNvPr id="79" name="Google Shape;79;p4"/>
          <p:cNvPicPr preferRelativeResize="0"/>
          <p:nvPr/>
        </p:nvPicPr>
        <p:blipFill rotWithShape="1">
          <a:blip r:embed="rId3">
            <a:alphaModFix/>
          </a:blip>
          <a:srcRect/>
          <a:stretch/>
        </p:blipFill>
        <p:spPr>
          <a:xfrm>
            <a:off x="3798140" y="2178963"/>
            <a:ext cx="5345863" cy="32991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body" idx="1"/>
          </p:nvPr>
        </p:nvSpPr>
        <p:spPr>
          <a:xfrm>
            <a:off x="628639" y="2505076"/>
            <a:ext cx="3314700" cy="321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404B5C"/>
              </a:buClr>
              <a:buSzPts val="1600"/>
              <a:buFont typeface="arial"/>
              <a:buNone/>
            </a:pPr>
            <a:r>
              <a:rPr lang="en-US">
                <a:solidFill>
                  <a:srgbClr val="404B5C"/>
                </a:solidFill>
              </a:rPr>
              <a:t>The graph shows the relationship of </a:t>
            </a:r>
            <a:r>
              <a:rPr lang="en-US"/>
              <a:t>Concave Points and Concavity Mean </a:t>
            </a:r>
            <a:r>
              <a:rPr lang="en-US">
                <a:solidFill>
                  <a:srgbClr val="404B5C"/>
                </a:solidFill>
              </a:rPr>
              <a:t>with its diagnosis. </a:t>
            </a:r>
            <a:endParaRPr>
              <a:solidFill>
                <a:srgbClr val="404B5C"/>
              </a:solidFill>
            </a:endParaRPr>
          </a:p>
        </p:txBody>
      </p:sp>
      <p:sp>
        <p:nvSpPr>
          <p:cNvPr id="85" name="Google Shape;85;p5"/>
          <p:cNvSpPr txBox="1">
            <a:spLocks noGrp="1"/>
          </p:cNvSpPr>
          <p:nvPr>
            <p:ph type="body" idx="2"/>
          </p:nvPr>
        </p:nvSpPr>
        <p:spPr>
          <a:xfrm>
            <a:off x="628650" y="1512050"/>
            <a:ext cx="8177100" cy="525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800"/>
              <a:buFont typeface="arial"/>
              <a:buNone/>
            </a:pPr>
            <a:r>
              <a:rPr lang="en-US"/>
              <a:t>Analyze how benign and malignant cases are determined</a:t>
            </a:r>
            <a:endParaRPr>
              <a:solidFill>
                <a:srgbClr val="404B5C"/>
              </a:solidFill>
            </a:endParaRPr>
          </a:p>
        </p:txBody>
      </p:sp>
      <p:sp>
        <p:nvSpPr>
          <p:cNvPr id="86" name="Google Shape;86;p5"/>
          <p:cNvSpPr txBox="1">
            <a:spLocks noGrp="1"/>
          </p:cNvSpPr>
          <p:nvPr>
            <p:ph type="title"/>
          </p:nvPr>
        </p:nvSpPr>
        <p:spPr>
          <a:xfrm>
            <a:off x="628639" y="874963"/>
            <a:ext cx="71805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solidFill>
                  <a:srgbClr val="404B5C"/>
                </a:solidFill>
              </a:rPr>
              <a:t>Exploratory Data Analysis - III</a:t>
            </a:r>
            <a:endParaRPr sz="2400"/>
          </a:p>
        </p:txBody>
      </p:sp>
      <p:pic>
        <p:nvPicPr>
          <p:cNvPr id="87" name="Google Shape;87;p5"/>
          <p:cNvPicPr preferRelativeResize="0"/>
          <p:nvPr/>
        </p:nvPicPr>
        <p:blipFill rotWithShape="1">
          <a:blip r:embed="rId3">
            <a:alphaModFix/>
          </a:blip>
          <a:srcRect/>
          <a:stretch/>
        </p:blipFill>
        <p:spPr>
          <a:xfrm>
            <a:off x="4247325" y="2505076"/>
            <a:ext cx="4268024" cy="263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73737fec16_0_3"/>
          <p:cNvSpPr txBox="1">
            <a:spLocks noGrp="1"/>
          </p:cNvSpPr>
          <p:nvPr>
            <p:ph type="body" idx="2"/>
          </p:nvPr>
        </p:nvSpPr>
        <p:spPr>
          <a:xfrm>
            <a:off x="697650" y="1313425"/>
            <a:ext cx="8376300" cy="565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404B5C"/>
              </a:buClr>
              <a:buSzPts val="1800"/>
              <a:buFont typeface="arial"/>
              <a:buNone/>
            </a:pPr>
            <a:r>
              <a:rPr lang="en-US" b="0" dirty="0"/>
              <a:t>The correlation of mean , standard error and maximum</a:t>
            </a:r>
            <a:endParaRPr b="0" dirty="0"/>
          </a:p>
          <a:p>
            <a:pPr marL="0" lvl="0" indent="0" algn="l" rtl="0">
              <a:lnSpc>
                <a:spcPct val="90000"/>
              </a:lnSpc>
              <a:spcBef>
                <a:spcPts val="0"/>
              </a:spcBef>
              <a:spcAft>
                <a:spcPts val="0"/>
              </a:spcAft>
              <a:buClr>
                <a:srgbClr val="404B5C"/>
              </a:buClr>
              <a:buSzPts val="1800"/>
              <a:buFont typeface="arial"/>
              <a:buNone/>
            </a:pPr>
            <a:endParaRPr dirty="0">
              <a:solidFill>
                <a:srgbClr val="404B5C"/>
              </a:solidFill>
            </a:endParaRPr>
          </a:p>
        </p:txBody>
      </p:sp>
      <p:sp>
        <p:nvSpPr>
          <p:cNvPr id="93" name="Google Shape;93;g73737fec16_0_3"/>
          <p:cNvSpPr txBox="1">
            <a:spLocks noGrp="1"/>
          </p:cNvSpPr>
          <p:nvPr>
            <p:ph type="title"/>
          </p:nvPr>
        </p:nvSpPr>
        <p:spPr>
          <a:xfrm>
            <a:off x="606439" y="788413"/>
            <a:ext cx="71805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solidFill>
                  <a:srgbClr val="404B5C"/>
                </a:solidFill>
              </a:rPr>
              <a:t>Exploratory Data Analysis - IV</a:t>
            </a:r>
            <a:endParaRPr sz="2400"/>
          </a:p>
        </p:txBody>
      </p:sp>
      <p:pic>
        <p:nvPicPr>
          <p:cNvPr id="94" name="Google Shape;94;g73737fec16_0_3"/>
          <p:cNvPicPr preferRelativeResize="0"/>
          <p:nvPr/>
        </p:nvPicPr>
        <p:blipFill rotWithShape="1">
          <a:blip r:embed="rId3">
            <a:alphaModFix/>
          </a:blip>
          <a:srcRect/>
          <a:stretch/>
        </p:blipFill>
        <p:spPr>
          <a:xfrm>
            <a:off x="237150" y="1795075"/>
            <a:ext cx="3105951" cy="2147211"/>
          </a:xfrm>
          <a:prstGeom prst="rect">
            <a:avLst/>
          </a:prstGeom>
          <a:noFill/>
          <a:ln>
            <a:noFill/>
          </a:ln>
        </p:spPr>
      </p:pic>
      <p:pic>
        <p:nvPicPr>
          <p:cNvPr id="95" name="Google Shape;95;g73737fec16_0_3"/>
          <p:cNvPicPr preferRelativeResize="0"/>
          <p:nvPr/>
        </p:nvPicPr>
        <p:blipFill rotWithShape="1">
          <a:blip r:embed="rId4">
            <a:alphaModFix/>
          </a:blip>
          <a:srcRect/>
          <a:stretch/>
        </p:blipFill>
        <p:spPr>
          <a:xfrm>
            <a:off x="5943150" y="1829038"/>
            <a:ext cx="3041699" cy="2079275"/>
          </a:xfrm>
          <a:prstGeom prst="rect">
            <a:avLst/>
          </a:prstGeom>
          <a:noFill/>
          <a:ln>
            <a:noFill/>
          </a:ln>
        </p:spPr>
      </p:pic>
      <p:pic>
        <p:nvPicPr>
          <p:cNvPr id="96" name="Google Shape;96;g73737fec16_0_3"/>
          <p:cNvPicPr preferRelativeResize="0"/>
          <p:nvPr/>
        </p:nvPicPr>
        <p:blipFill rotWithShape="1">
          <a:blip r:embed="rId5">
            <a:alphaModFix/>
          </a:blip>
          <a:srcRect/>
          <a:stretch/>
        </p:blipFill>
        <p:spPr>
          <a:xfrm>
            <a:off x="2957450" y="3632188"/>
            <a:ext cx="3041699" cy="2079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body" idx="1"/>
          </p:nvPr>
        </p:nvSpPr>
        <p:spPr>
          <a:xfrm>
            <a:off x="646875" y="1532300"/>
            <a:ext cx="8258100" cy="525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04B5C"/>
              </a:buClr>
              <a:buSzPts val="1600"/>
              <a:buFont typeface="arial"/>
              <a:buNone/>
            </a:pPr>
            <a:r>
              <a:rPr lang="en-US">
                <a:solidFill>
                  <a:srgbClr val="404B5C"/>
                </a:solidFill>
              </a:rPr>
              <a:t>The correlation plot shows the correlation of various variables and how they are correlated to each other. </a:t>
            </a:r>
            <a:endParaRPr>
              <a:solidFill>
                <a:srgbClr val="404B5C"/>
              </a:solidFill>
            </a:endParaRPr>
          </a:p>
        </p:txBody>
      </p:sp>
      <p:sp>
        <p:nvSpPr>
          <p:cNvPr id="102" name="Google Shape;102;p6"/>
          <p:cNvSpPr txBox="1">
            <a:spLocks noGrp="1"/>
          </p:cNvSpPr>
          <p:nvPr>
            <p:ph type="title"/>
          </p:nvPr>
        </p:nvSpPr>
        <p:spPr>
          <a:xfrm>
            <a:off x="646864" y="874963"/>
            <a:ext cx="7180500" cy="525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400">
                <a:solidFill>
                  <a:srgbClr val="404B5C"/>
                </a:solidFill>
              </a:rPr>
              <a:t>Exploratory Data Analysis - IV</a:t>
            </a:r>
            <a:endParaRPr sz="2400"/>
          </a:p>
        </p:txBody>
      </p:sp>
      <p:pic>
        <p:nvPicPr>
          <p:cNvPr id="103" name="Google Shape;103;p6"/>
          <p:cNvPicPr preferRelativeResize="0"/>
          <p:nvPr/>
        </p:nvPicPr>
        <p:blipFill rotWithShape="1">
          <a:blip r:embed="rId3">
            <a:alphaModFix/>
          </a:blip>
          <a:srcRect/>
          <a:stretch/>
        </p:blipFill>
        <p:spPr>
          <a:xfrm>
            <a:off x="5062775" y="2102875"/>
            <a:ext cx="3436045" cy="3396725"/>
          </a:xfrm>
          <a:prstGeom prst="rect">
            <a:avLst/>
          </a:prstGeom>
          <a:noFill/>
          <a:ln>
            <a:noFill/>
          </a:ln>
        </p:spPr>
      </p:pic>
      <p:pic>
        <p:nvPicPr>
          <p:cNvPr id="104" name="Google Shape;104;p6"/>
          <p:cNvPicPr preferRelativeResize="0"/>
          <p:nvPr/>
        </p:nvPicPr>
        <p:blipFill rotWithShape="1">
          <a:blip r:embed="rId4">
            <a:alphaModFix/>
          </a:blip>
          <a:srcRect/>
          <a:stretch/>
        </p:blipFill>
        <p:spPr>
          <a:xfrm>
            <a:off x="765450" y="2312652"/>
            <a:ext cx="3269650" cy="31869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body" idx="1"/>
          </p:nvPr>
        </p:nvSpPr>
        <p:spPr>
          <a:xfrm>
            <a:off x="542589" y="1820985"/>
            <a:ext cx="3696812" cy="2536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404B5C"/>
              </a:buClr>
              <a:buSzPts val="1600"/>
              <a:buFont typeface="arial"/>
              <a:buNone/>
            </a:pPr>
            <a:r>
              <a:rPr lang="en-US" dirty="0"/>
              <a:t>The model fit using the decision tree has split the data on </a:t>
            </a:r>
            <a:r>
              <a:rPr lang="en-US" dirty="0" err="1"/>
              <a:t>concave.points_mean</a:t>
            </a:r>
            <a:r>
              <a:rPr lang="en-US" dirty="0"/>
              <a:t> and has further split it on </a:t>
            </a:r>
            <a:r>
              <a:rPr lang="en-US" dirty="0" err="1"/>
              <a:t>area_worst</a:t>
            </a:r>
            <a:r>
              <a:rPr lang="en-US" dirty="0"/>
              <a:t> and </a:t>
            </a:r>
            <a:r>
              <a:rPr lang="en-US" dirty="0" err="1"/>
              <a:t>texture_worst</a:t>
            </a:r>
            <a:r>
              <a:rPr lang="en-US" dirty="0"/>
              <a:t>. Let's look at the confusion matrix and misclassification using this method.</a:t>
            </a:r>
            <a:endParaRPr dirty="0">
              <a:solidFill>
                <a:srgbClr val="404B5C"/>
              </a:solidFill>
            </a:endParaRPr>
          </a:p>
        </p:txBody>
      </p:sp>
      <p:sp>
        <p:nvSpPr>
          <p:cNvPr id="110" name="Google Shape;110;p7"/>
          <p:cNvSpPr txBox="1">
            <a:spLocks noGrp="1"/>
          </p:cNvSpPr>
          <p:nvPr>
            <p:ph type="title"/>
          </p:nvPr>
        </p:nvSpPr>
        <p:spPr>
          <a:xfrm>
            <a:off x="542589" y="874963"/>
            <a:ext cx="7180574" cy="5250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04B5C"/>
              </a:buClr>
              <a:buSzPts val="3200"/>
              <a:buFont typeface="Arial Black"/>
              <a:buNone/>
            </a:pPr>
            <a:r>
              <a:rPr lang="en-US" sz="2300"/>
              <a:t>Decision Tree - I</a:t>
            </a:r>
            <a:endParaRPr sz="2300">
              <a:solidFill>
                <a:srgbClr val="404B5C"/>
              </a:solidFill>
            </a:endParaRPr>
          </a:p>
        </p:txBody>
      </p:sp>
      <p:pic>
        <p:nvPicPr>
          <p:cNvPr id="111" name="Google Shape;111;p7" descr="A close up of a logo&#10;&#10;Description automatically generated"/>
          <p:cNvPicPr preferRelativeResize="0"/>
          <p:nvPr/>
        </p:nvPicPr>
        <p:blipFill rotWithShape="1">
          <a:blip r:embed="rId3">
            <a:alphaModFix/>
          </a:blip>
          <a:srcRect/>
          <a:stretch/>
        </p:blipFill>
        <p:spPr>
          <a:xfrm>
            <a:off x="4239401" y="1820985"/>
            <a:ext cx="4631330" cy="3398628"/>
          </a:xfrm>
          <a:prstGeom prst="rect">
            <a:avLst/>
          </a:prstGeom>
          <a:noFill/>
          <a:ln>
            <a:noFill/>
          </a:ln>
        </p:spPr>
      </p:pic>
    </p:spTree>
  </p:cSld>
  <p:clrMapOvr>
    <a:masterClrMapping/>
  </p:clrMapOvr>
</p:sld>
</file>

<file path=ppt/theme/theme1.xml><?xml version="1.0" encoding="utf-8"?>
<a:theme xmlns:a="http://schemas.openxmlformats.org/drawingml/2006/main" name="Introduction Pag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1028</Words>
  <Application>Microsoft Macintosh PowerPoint</Application>
  <PresentationFormat>On-screen Show (4:3)</PresentationFormat>
  <Paragraphs>118</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 Black</vt:lpstr>
      <vt:lpstr>Calibri</vt:lpstr>
      <vt:lpstr>arial</vt:lpstr>
      <vt:lpstr>arial</vt:lpstr>
      <vt:lpstr>Introduction Page</vt:lpstr>
      <vt:lpstr>Introduction to Data Science:  Final Project - Report</vt:lpstr>
      <vt:lpstr>Agenda</vt:lpstr>
      <vt:lpstr>Data Description</vt:lpstr>
      <vt:lpstr>Exploratory Data Analysis - I</vt:lpstr>
      <vt:lpstr>Exploratory Data Analysis - II</vt:lpstr>
      <vt:lpstr>Exploratory Data Analysis - III</vt:lpstr>
      <vt:lpstr>Exploratory Data Analysis - IV</vt:lpstr>
      <vt:lpstr>Exploratory Data Analysis - IV</vt:lpstr>
      <vt:lpstr>Decision Tree - I</vt:lpstr>
      <vt:lpstr>Decision Tree - II</vt:lpstr>
      <vt:lpstr>Decision Tree - III</vt:lpstr>
      <vt:lpstr>Random Forest</vt:lpstr>
      <vt:lpstr>How many trees?</vt:lpstr>
      <vt:lpstr>How many predictors will be in each tree?</vt:lpstr>
      <vt:lpstr>Random Forest Output</vt:lpstr>
      <vt:lpstr>IMPORTANCE</vt:lpstr>
      <vt:lpstr>K Nearest Neighbors (KNN)</vt:lpstr>
      <vt:lpstr>K Nearest Neighbors (KNN)</vt:lpstr>
      <vt:lpstr>KNN Simulation Predictions on all points</vt:lpstr>
      <vt:lpstr>KNN Results Using all 30 variables as predictors</vt:lpstr>
      <vt:lpstr>Summary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Final Project - Report</dc:title>
  <dc:creator>Microsoft Office User</dc:creator>
  <cp:lastModifiedBy>tao tang</cp:lastModifiedBy>
  <cp:revision>3</cp:revision>
  <dcterms:created xsi:type="dcterms:W3CDTF">2018-08-31T15:34:28Z</dcterms:created>
  <dcterms:modified xsi:type="dcterms:W3CDTF">2020-04-15T02:20:32Z</dcterms:modified>
</cp:coreProperties>
</file>