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3"/>
    <p:sldId id="287" r:id="rId4"/>
    <p:sldId id="259" r:id="rId5"/>
    <p:sldId id="276" r:id="rId6"/>
    <p:sldId id="278" r:id="rId7"/>
    <p:sldId id="277" r:id="rId8"/>
    <p:sldId id="281" r:id="rId9"/>
    <p:sldId id="279" r:id="rId10"/>
    <p:sldId id="282" r:id="rId11"/>
    <p:sldId id="285" r:id="rId12"/>
    <p:sldId id="286" r:id="rId13"/>
    <p:sldId id="280" r:id="rId14"/>
    <p:sldId id="283" r:id="rId15"/>
    <p:sldId id="284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5B571D-A994-4C29-80E8-15684B7E8DE6}">
          <p14:sldIdLst>
            <p14:sldId id="257"/>
            <p14:sldId id="287"/>
            <p14:sldId id="276"/>
            <p14:sldId id="278"/>
            <p14:sldId id="277"/>
            <p14:sldId id="281"/>
            <p14:sldId id="279"/>
            <p14:sldId id="282"/>
            <p14:sldId id="285"/>
            <p14:sldId id="286"/>
            <p14:sldId id="280"/>
            <p14:sldId id="283"/>
            <p14:sldId id="284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18"/>
    <a:srgbClr val="BE4D4A"/>
    <a:srgbClr val="D8D8DA"/>
    <a:srgbClr val="D1D1D3"/>
    <a:srgbClr val="DB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6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1B0A-9C2D-42C1-8528-A85E954ED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AAB1-0F89-40AD-9EC3-4EAACC0DBD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>
            <a:fillRect/>
          </a:stretch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43672" y="1628800"/>
            <a:ext cx="3816424" cy="77514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讲师介绍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271464" y="1412776"/>
            <a:ext cx="7920880" cy="453650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>
            <a:fillRect/>
          </a:stretch>
        </p:blipFill>
        <p:spPr>
          <a:xfrm>
            <a:off x="9840416" y="2788743"/>
            <a:ext cx="2351584" cy="407757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4511824" y="2564904"/>
            <a:ext cx="0" cy="3024336"/>
          </a:xfrm>
          <a:prstGeom prst="line">
            <a:avLst/>
          </a:prstGeom>
          <a:ln w="38100" cap="sq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980124" y="2762847"/>
            <a:ext cx="3743920" cy="2593057"/>
          </a:xfrm>
        </p:spPr>
        <p:txBody>
          <a:bodyPr/>
          <a:lstStyle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3856379" y="0"/>
            <a:ext cx="8335621" cy="6858000"/>
            <a:chOff x="3935837" y="4192"/>
            <a:chExt cx="8335621" cy="6858000"/>
          </a:xfrm>
        </p:grpSpPr>
        <p:sp>
          <p:nvSpPr>
            <p:cNvPr id="20" name="矩形 19"/>
            <p:cNvSpPr/>
            <p:nvPr userDrawn="1"/>
          </p:nvSpPr>
          <p:spPr>
            <a:xfrm>
              <a:off x="10399250" y="4192"/>
              <a:ext cx="1872208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3935837" y="4192"/>
              <a:ext cx="7344739" cy="6858000"/>
              <a:chOff x="4367885" y="19819"/>
              <a:chExt cx="7344739" cy="6858000"/>
            </a:xfrm>
          </p:grpSpPr>
          <p:sp>
            <p:nvSpPr>
              <p:cNvPr id="18" name="矩形 17"/>
              <p:cNvSpPr/>
              <p:nvPr userDrawn="1"/>
            </p:nvSpPr>
            <p:spPr>
              <a:xfrm>
                <a:off x="9336360" y="19819"/>
                <a:ext cx="2376264" cy="685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 userDrawn="1"/>
            </p:nvSpPr>
            <p:spPr>
              <a:xfrm>
                <a:off x="8175716" y="19819"/>
                <a:ext cx="3240360" cy="6858000"/>
              </a:xfrm>
              <a:custGeom>
                <a:avLst/>
                <a:gdLst>
                  <a:gd name="connsiteX0" fmla="*/ 1080081 w 1944139"/>
                  <a:gd name="connsiteY0" fmla="*/ 0 h 6857756"/>
                  <a:gd name="connsiteX1" fmla="*/ 1944139 w 1944139"/>
                  <a:gd name="connsiteY1" fmla="*/ 0 h 6857756"/>
                  <a:gd name="connsiteX2" fmla="*/ 864057 w 1944139"/>
                  <a:gd name="connsiteY2" fmla="*/ 6857756 h 6857756"/>
                  <a:gd name="connsiteX3" fmla="*/ 0 w 1944139"/>
                  <a:gd name="connsiteY3" fmla="*/ 6857756 h 6857756"/>
                  <a:gd name="connsiteX4" fmla="*/ 1080081 w 1944139"/>
                  <a:gd name="connsiteY4" fmla="*/ 0 h 685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139" h="6857756">
                    <a:moveTo>
                      <a:pt x="1080081" y="0"/>
                    </a:moveTo>
                    <a:lnTo>
                      <a:pt x="1944139" y="0"/>
                    </a:lnTo>
                    <a:lnTo>
                      <a:pt x="864057" y="6857756"/>
                    </a:lnTo>
                    <a:lnTo>
                      <a:pt x="0" y="6857756"/>
                    </a:lnTo>
                    <a:lnTo>
                      <a:pt x="1080081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 userDrawn="1"/>
            </p:nvSpPr>
            <p:spPr>
              <a:xfrm>
                <a:off x="4367885" y="19819"/>
                <a:ext cx="7344739" cy="6858000"/>
              </a:xfrm>
              <a:custGeom>
                <a:avLst/>
                <a:gdLst>
                  <a:gd name="connsiteX0" fmla="*/ 1080120 w 4320480"/>
                  <a:gd name="connsiteY0" fmla="*/ 0 h 6858000"/>
                  <a:gd name="connsiteX1" fmla="*/ 4320480 w 4320480"/>
                  <a:gd name="connsiteY1" fmla="*/ 0 h 6858000"/>
                  <a:gd name="connsiteX2" fmla="*/ 4320442 w 4320480"/>
                  <a:gd name="connsiteY2" fmla="*/ 244 h 6858000"/>
                  <a:gd name="connsiteX3" fmla="*/ 3456384 w 4320480"/>
                  <a:gd name="connsiteY3" fmla="*/ 244 h 6858000"/>
                  <a:gd name="connsiteX4" fmla="*/ 2376303 w 4320480"/>
                  <a:gd name="connsiteY4" fmla="*/ 6858000 h 6858000"/>
                  <a:gd name="connsiteX5" fmla="*/ 0 w 4320480"/>
                  <a:gd name="connsiteY5" fmla="*/ 6858000 h 6858000"/>
                  <a:gd name="connsiteX6" fmla="*/ 1080120 w 4320480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0" h="6858000">
                    <a:moveTo>
                      <a:pt x="1080120" y="0"/>
                    </a:moveTo>
                    <a:lnTo>
                      <a:pt x="4320480" y="0"/>
                    </a:lnTo>
                    <a:lnTo>
                      <a:pt x="4320442" y="244"/>
                    </a:lnTo>
                    <a:lnTo>
                      <a:pt x="3456384" y="244"/>
                    </a:lnTo>
                    <a:lnTo>
                      <a:pt x="2376303" y="6858000"/>
                    </a:lnTo>
                    <a:lnTo>
                      <a:pt x="0" y="6858000"/>
                    </a:lnTo>
                    <a:lnTo>
                      <a:pt x="108012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09600" y="1844824"/>
            <a:ext cx="8534421" cy="4248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1685504" y="2593077"/>
            <a:ext cx="288000" cy="288000"/>
          </a:xfrm>
          <a:prstGeom prst="ellipse">
            <a:avLst/>
          </a:prstGeom>
          <a:solidFill>
            <a:srgbClr val="BE4D4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631504" y="2539077"/>
            <a:ext cx="396000" cy="396000"/>
          </a:xfrm>
          <a:prstGeom prst="ellipse">
            <a:avLst/>
          </a:prstGeom>
          <a:noFill/>
          <a:ln w="25400" cap="flat" cmpd="sng" algn="ctr">
            <a:solidFill>
              <a:sysClr val="window" lastClr="FFFFFF">
                <a:alpha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685504" y="3393745"/>
            <a:ext cx="288000" cy="288000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695413" y="4207217"/>
            <a:ext cx="288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695413" y="4959208"/>
            <a:ext cx="288000" cy="288000"/>
          </a:xfrm>
          <a:prstGeom prst="ellipse">
            <a:avLst/>
          </a:prstGeom>
          <a:solidFill>
            <a:srgbClr val="9BBB5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631504" y="3339745"/>
            <a:ext cx="396000" cy="396000"/>
          </a:xfrm>
          <a:prstGeom prst="ellipse">
            <a:avLst/>
          </a:prstGeom>
          <a:noFill/>
          <a:ln w="25400" cap="flat" cmpd="sng" algn="ctr">
            <a:solidFill>
              <a:sysClr val="window" lastClr="FFFFFF">
                <a:alpha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641413" y="4905208"/>
            <a:ext cx="396000" cy="396000"/>
          </a:xfrm>
          <a:prstGeom prst="ellipse">
            <a:avLst/>
          </a:prstGeom>
          <a:noFill/>
          <a:ln w="25400" cap="flat" cmpd="sng" algn="ctr">
            <a:solidFill>
              <a:sysClr val="window" lastClr="FFFFFF">
                <a:alpha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640994" y="4153217"/>
            <a:ext cx="396000" cy="396000"/>
          </a:xfrm>
          <a:prstGeom prst="ellipse">
            <a:avLst/>
          </a:prstGeom>
          <a:noFill/>
          <a:ln w="25400" cap="flat" cmpd="sng" algn="ctr">
            <a:solidFill>
              <a:sysClr val="window" lastClr="FFFFFF">
                <a:alpha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397453" y="2116827"/>
            <a:ext cx="4680520" cy="125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添加文本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添加文本</a:t>
            </a:r>
            <a:endParaRPr lang="zh-CN" altLang="en-US" dirty="0" smtClean="0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397453" y="2959780"/>
            <a:ext cx="4680520" cy="125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添加文本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添加文本</a:t>
            </a:r>
            <a:endParaRPr lang="zh-CN" altLang="en-US" dirty="0" smtClean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397453" y="3718975"/>
            <a:ext cx="4680520" cy="125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添加文本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添加文本</a:t>
            </a:r>
            <a:endParaRPr lang="zh-CN" altLang="en-US" dirty="0" smtClean="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397453" y="4478170"/>
            <a:ext cx="4680520" cy="125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添加文本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添加文本</a:t>
            </a:r>
            <a:endParaRPr lang="zh-CN" altLang="en-US" dirty="0" smtClean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>
            <a:fillRect/>
          </a:stretch>
        </p:blipFill>
        <p:spPr>
          <a:xfrm>
            <a:off x="9840416" y="2788743"/>
            <a:ext cx="2351584" cy="4077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>
            <a:fillRect/>
          </a:stretch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模板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 userDrawn="1"/>
        </p:nvSpPr>
        <p:spPr>
          <a:xfrm>
            <a:off x="0" y="319472"/>
            <a:ext cx="5087888" cy="87728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87" y="260647"/>
            <a:ext cx="5010894" cy="10154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>
            <a:fillRect/>
          </a:stretch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251684" y="1772816"/>
            <a:ext cx="5688632" cy="3024336"/>
            <a:chOff x="3275856" y="915566"/>
            <a:chExt cx="4176464" cy="2592288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7452320" y="915568"/>
              <a:ext cx="0" cy="2592286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75856" y="915566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5856" y="915566"/>
              <a:ext cx="0" cy="2592288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75856" y="3507854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 userDrawn="1"/>
        </p:nvSpPr>
        <p:spPr>
          <a:xfrm>
            <a:off x="0" y="2812504"/>
            <a:ext cx="12192000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mailto:yourmail@qq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http://maven.apache.org/download.cg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mvnrepository.com/tags/mave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199456" y="1745852"/>
            <a:ext cx="8064896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TextBox 1"/>
          <p:cNvSpPr txBox="1"/>
          <p:nvPr/>
        </p:nvSpPr>
        <p:spPr>
          <a:xfrm>
            <a:off x="1222926" y="1693944"/>
            <a:ext cx="7849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smtClean="0">
                <a:solidFill>
                  <a:schemeClr val="bg1"/>
                </a:solidFill>
                <a:latin typeface="微软雅黑" panose="020B0503020204020204" pitchFamily="34" charset="-122"/>
              </a:rPr>
              <a:t>Git+Maven+TestNG</a:t>
            </a:r>
            <a:r>
              <a:rPr lang="zh-CN" altLang="en-US" sz="4400" smtClean="0">
                <a:solidFill>
                  <a:schemeClr val="bg1"/>
                </a:solidFill>
                <a:latin typeface="微软雅黑" panose="020B0503020204020204" pitchFamily="34" charset="-122"/>
              </a:rPr>
              <a:t>报告美化</a:t>
            </a:r>
            <a:endParaRPr lang="zh-CN" altLang="en-US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248805" y="1052736"/>
            <a:ext cx="0" cy="575627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15883" y="1052736"/>
            <a:ext cx="6632922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15882" y="1052736"/>
            <a:ext cx="0" cy="3744416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5882" y="4797152"/>
            <a:ext cx="6632923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248805" y="4509120"/>
            <a:ext cx="0" cy="288032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/>
          <p:cNvSpPr txBox="1"/>
          <p:nvPr/>
        </p:nvSpPr>
        <p:spPr>
          <a:xfrm>
            <a:off x="2838788" y="2484185"/>
            <a:ext cx="496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欢迎</a:t>
            </a:r>
            <a:r>
              <a:rPr lang="zh-CN" altLang="en-US" sz="3200" smtClean="0">
                <a:solidFill>
                  <a:schemeClr val="accent1">
                    <a:lumMod val="75000"/>
                  </a:schemeClr>
                </a:solidFill>
              </a:rPr>
              <a:t>进入 特斯汀学院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PA-矩形 3"/>
          <p:cNvSpPr/>
          <p:nvPr>
            <p:custDataLst>
              <p:tags r:id="rId1"/>
            </p:custDataLst>
          </p:nvPr>
        </p:nvSpPr>
        <p:spPr>
          <a:xfrm>
            <a:off x="3791745" y="3120872"/>
            <a:ext cx="3889108" cy="59615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   </a:t>
            </a:r>
            <a:r>
              <a:rPr lang="en-US" altLang="zh-CN" sz="160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578225840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3"/>
          <p:cNvSpPr/>
          <p:nvPr>
            <p:custDataLst>
              <p:tags r:id="rId2"/>
            </p:custDataLst>
          </p:nvPr>
        </p:nvSpPr>
        <p:spPr>
          <a:xfrm>
            <a:off x="3143673" y="3861050"/>
            <a:ext cx="4537180" cy="53058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班主任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</a:rPr>
              <a:t>1522599327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75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13" grpId="0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Git</a:t>
            </a:r>
            <a:r>
              <a:rPr lang="zh-CN" altLang="en-US" smtClean="0"/>
              <a:t>安装与配置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0194" y="138317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服务器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7368" y="1951933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通常在公司中会配置有</a:t>
            </a:r>
            <a:r>
              <a:rPr lang="en-US" altLang="zh-CN" smtClean="0"/>
              <a:t>git</a:t>
            </a:r>
            <a:r>
              <a:rPr lang="zh-CN" altLang="en-US" smtClean="0"/>
              <a:t>的服务器，而</a:t>
            </a:r>
            <a:r>
              <a:rPr lang="en-US" altLang="zh-CN" smtClean="0"/>
              <a:t>git</a:t>
            </a:r>
            <a:r>
              <a:rPr lang="zh-CN" altLang="en-US" smtClean="0"/>
              <a:t>官网</a:t>
            </a:r>
            <a:r>
              <a:rPr lang="en-US" altLang="zh-CN"/>
              <a:t>https://github.com</a:t>
            </a:r>
            <a:endParaRPr lang="zh-CN" altLang="en-US"/>
          </a:p>
          <a:p>
            <a:r>
              <a:rPr lang="zh-CN" altLang="en-US" smtClean="0"/>
              <a:t>也提供了</a:t>
            </a:r>
            <a:r>
              <a:rPr lang="en-US" altLang="zh-CN" smtClean="0"/>
              <a:t>github</a:t>
            </a:r>
            <a:r>
              <a:rPr lang="zh-CN" altLang="en-US" smtClean="0"/>
              <a:t>供开源使用，相当于一个云服务器，在服务器上能找到诸多开源项目代码。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9613" y="299702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客户端安装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612" y="3544552"/>
            <a:ext cx="8780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下载安装</a:t>
            </a:r>
            <a:r>
              <a:rPr lang="en-US" altLang="zh-CN"/>
              <a:t>git</a:t>
            </a:r>
            <a:r>
              <a:rPr lang="zh-CN" altLang="en-US"/>
              <a:t>的</a:t>
            </a:r>
            <a:r>
              <a:rPr lang="en-US" altLang="zh-CN"/>
              <a:t>windows</a:t>
            </a:r>
            <a:r>
              <a:rPr lang="zh-CN" altLang="en-US"/>
              <a:t>版客户端： </a:t>
            </a:r>
            <a:r>
              <a:rPr lang="en-US" altLang="zh-CN"/>
              <a:t>https://www.git-scm.com/download/win</a:t>
            </a:r>
            <a:endParaRPr lang="en-US" altLang="zh-CN"/>
          </a:p>
          <a:p>
            <a:r>
              <a:rPr lang="zh-CN" altLang="en-US"/>
              <a:t>生成公钥与私钥：</a:t>
            </a:r>
            <a:r>
              <a:rPr lang="zh-CN" altLang="en-US" smtClean="0"/>
              <a:t>参考课程</a:t>
            </a:r>
            <a:r>
              <a:rPr lang="en-US" altLang="zh-CN" smtClean="0"/>
              <a:t>word</a:t>
            </a:r>
            <a:r>
              <a:rPr lang="zh-CN" altLang="en-US"/>
              <a:t>文档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/>
              <a:t>git config --global user.name "user.name“</a:t>
            </a:r>
            <a:endParaRPr lang="en-US" altLang="zh-CN"/>
          </a:p>
          <a:p>
            <a:pPr lvl="1"/>
            <a:r>
              <a:rPr lang="en-US" altLang="zh-CN"/>
              <a:t>git config --global user.email </a:t>
            </a:r>
            <a:r>
              <a:rPr lang="en-US" altLang="zh-CN">
                <a:hlinkClick r:id="rId1"/>
              </a:rPr>
              <a:t>yourmail@qq.com</a:t>
            </a:r>
            <a:endParaRPr lang="en-US" altLang="zh-CN"/>
          </a:p>
          <a:p>
            <a:pPr lvl="1"/>
            <a:r>
              <a:rPr lang="de-DE" altLang="zh-CN"/>
              <a:t>ssh-keygen -t rsa -C "yourmail@</a:t>
            </a:r>
            <a:r>
              <a:rPr lang="en-US" altLang="zh-CN"/>
              <a:t>qq</a:t>
            </a:r>
            <a:r>
              <a:rPr lang="de-DE" altLang="zh-CN"/>
              <a:t>.com</a:t>
            </a:r>
            <a:r>
              <a:rPr lang="de-DE" altLang="zh-CN" smtClean="0"/>
              <a:t>."</a:t>
            </a:r>
            <a:endParaRPr lang="en-US" altLang="zh-CN"/>
          </a:p>
          <a:p>
            <a:r>
              <a:rPr lang="zh-CN" altLang="en-US" smtClean="0"/>
              <a:t>生成</a:t>
            </a:r>
            <a:r>
              <a:rPr lang="zh-CN" altLang="en-US"/>
              <a:t>后在服务端配置你的本地公钥</a:t>
            </a:r>
            <a:r>
              <a:rPr lang="zh-CN" altLang="en-US" smtClean="0"/>
              <a:t>，点击头像</a:t>
            </a:r>
            <a:r>
              <a:rPr lang="en-US" altLang="zh-CN" smtClean="0"/>
              <a:t>-&gt;settings-&gt;SSH and GPG keys</a:t>
            </a:r>
            <a:endParaRPr lang="en-US" altLang="zh-CN" smtClean="0"/>
          </a:p>
          <a:p>
            <a:r>
              <a:rPr lang="en-US" altLang="zh-CN" smtClean="0"/>
              <a:t>-&gt;new SSHkey-&gt;</a:t>
            </a:r>
            <a:r>
              <a:rPr lang="zh-CN" altLang="en-US" smtClean="0"/>
              <a:t>复制公钥</a:t>
            </a:r>
            <a:r>
              <a:rPr lang="en-US" altLang="zh-CN" smtClean="0"/>
              <a:t>id_rsb.pub</a:t>
            </a:r>
            <a:r>
              <a:rPr lang="zh-CN" altLang="en-US" smtClean="0"/>
              <a:t>中的内容</a:t>
            </a:r>
            <a:r>
              <a:rPr lang="en-US" altLang="zh-CN" smtClean="0"/>
              <a:t>-&gt;</a:t>
            </a:r>
            <a:r>
              <a:rPr lang="zh-CN" altLang="en-US" smtClean="0"/>
              <a:t>完成添加。</a:t>
            </a:r>
            <a:endParaRPr lang="en-US" altLang="zh-CN"/>
          </a:p>
          <a:p>
            <a:r>
              <a:rPr lang="zh-CN" altLang="en-US" smtClean="0"/>
              <a:t>之后就可以向服务器提交修改代码。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Git</a:t>
            </a:r>
            <a:r>
              <a:rPr lang="zh-CN" altLang="en-US" smtClean="0"/>
              <a:t>使用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0194" y="138317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Git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工作流程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376" y="1951933"/>
            <a:ext cx="9361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mtClean="0"/>
              <a:t>设置一个文件夹作为</a:t>
            </a:r>
            <a:r>
              <a:rPr lang="en-US" altLang="zh-CN" smtClean="0"/>
              <a:t>git</a:t>
            </a:r>
            <a:r>
              <a:rPr lang="zh-CN" altLang="en-US" smtClean="0"/>
              <a:t>目录</a:t>
            </a:r>
            <a:r>
              <a:rPr lang="en-US" altLang="zh-CN" smtClean="0"/>
              <a:t>			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git init</a:t>
            </a:r>
            <a:endParaRPr lang="en-US" altLang="zh-CN">
              <a:solidFill>
                <a:schemeClr val="bg2">
                  <a:lumMod val="75000"/>
                </a:schemeClr>
              </a:solidFill>
            </a:endParaRPr>
          </a:p>
          <a:p>
            <a:pPr latinLnBrk="1"/>
            <a:r>
              <a:rPr lang="zh-CN" altLang="en-US" smtClean="0"/>
              <a:t>克隆 </a:t>
            </a:r>
            <a:r>
              <a:rPr lang="en-US" altLang="zh-CN"/>
              <a:t>Git </a:t>
            </a:r>
            <a:r>
              <a:rPr lang="zh-CN" altLang="en-US"/>
              <a:t>资源作为工作目录</a:t>
            </a:r>
            <a:r>
              <a:rPr lang="zh-CN" altLang="en-US" smtClean="0"/>
              <a:t>。    </a:t>
            </a:r>
            <a:r>
              <a:rPr lang="en-US" altLang="zh-CN" smtClean="0"/>
              <a:t>			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git clone {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版本库地址</a:t>
            </a:r>
            <a:r>
              <a:rPr lang="en-US" altLang="zh-CN" smtClean="0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 latinLnBrk="1"/>
            <a:r>
              <a:rPr lang="zh-CN" altLang="en-US"/>
              <a:t>在克隆的资源上添加或修改文件。</a:t>
            </a:r>
            <a:endParaRPr lang="zh-CN" altLang="en-US"/>
          </a:p>
          <a:p>
            <a:pPr latinLnBrk="1"/>
            <a:r>
              <a:rPr lang="zh-CN" altLang="en-US"/>
              <a:t>如果其他人修改了，你可以更新资源</a:t>
            </a:r>
            <a:r>
              <a:rPr lang="zh-CN" altLang="en-US" smtClean="0"/>
              <a:t>。</a:t>
            </a:r>
            <a:r>
              <a:rPr lang="en-US" altLang="zh-CN" smtClean="0"/>
              <a:t>		</a:t>
            </a:r>
            <a:r>
              <a:rPr lang="en-US" altLang="zh-CN" smtClean="0">
                <a:solidFill>
                  <a:schemeClr val="bg2">
                    <a:lumMod val="75000"/>
                  </a:schemeClr>
                </a:solidFill>
              </a:rPr>
              <a:t>git pull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 latinLnBrk="1"/>
            <a:r>
              <a:rPr lang="zh-CN" altLang="en-US"/>
              <a:t>在提交前查看修改</a:t>
            </a:r>
            <a:r>
              <a:rPr lang="zh-CN" altLang="en-US" smtClean="0"/>
              <a:t>。</a:t>
            </a:r>
            <a:r>
              <a:rPr lang="en-US" altLang="zh-CN" smtClean="0"/>
              <a:t>				</a:t>
            </a:r>
            <a:r>
              <a:rPr lang="en-US" altLang="zh-CN" smtClean="0">
                <a:solidFill>
                  <a:schemeClr val="bg2">
                    <a:lumMod val="75000"/>
                  </a:schemeClr>
                </a:solidFill>
              </a:rPr>
              <a:t>git commit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 latinLnBrk="1"/>
            <a:r>
              <a:rPr lang="zh-CN" altLang="en-US"/>
              <a:t>提交修改</a:t>
            </a:r>
            <a:r>
              <a:rPr lang="zh-CN" altLang="en-US" smtClean="0"/>
              <a:t>。</a:t>
            </a:r>
            <a:r>
              <a:rPr lang="en-US" altLang="zh-CN" smtClean="0"/>
              <a:t>					</a:t>
            </a:r>
            <a:r>
              <a:rPr lang="en-US" altLang="zh-CN" smtClean="0">
                <a:solidFill>
                  <a:schemeClr val="bg2">
                    <a:lumMod val="75000"/>
                  </a:schemeClr>
                </a:solidFill>
              </a:rPr>
              <a:t>git push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1584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7976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9933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noProof="0" smtClean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  <a:ea typeface="黑体" panose="02010609060101010101" pitchFamily="49" charset="-122"/>
              </a:rPr>
              <a:t>PART 3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9061" y="3453852"/>
            <a:ext cx="47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Allure</a:t>
            </a: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美化</a:t>
            </a:r>
            <a:r>
              <a:rPr lang="en-US" altLang="zh-CN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TestNG</a:t>
            </a:r>
            <a:r>
              <a:rPr lang="zh-CN" altLang="en-US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报告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Allure+testng</a:t>
            </a:r>
            <a:r>
              <a:rPr lang="zh-CN" altLang="en-US" smtClean="0"/>
              <a:t>示例代码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7408" y="148478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从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上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clone Allure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示例代码使用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3522" y="2155145"/>
            <a:ext cx="783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地址：</a:t>
            </a:r>
            <a:r>
              <a:rPr lang="en-US" altLang="zh-CN"/>
              <a:t>https://github.com/allure-examples/allure-testng-example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7408" y="2852936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添加项目源码使用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allure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美化报告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7408" y="342179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注意在使用过程中如果有中文乱码，在</a:t>
            </a:r>
            <a:r>
              <a:rPr lang="en-US" altLang="zh-CN" smtClean="0"/>
              <a:t>surefire</a:t>
            </a:r>
            <a:r>
              <a:rPr lang="zh-CN" altLang="en-US" smtClean="0"/>
              <a:t>插件中加入</a:t>
            </a:r>
            <a:endParaRPr lang="en-US" altLang="zh-CN" smtClean="0"/>
          </a:p>
          <a:p>
            <a:r>
              <a:rPr lang="en-US" altLang="zh-CN"/>
              <a:t>&lt;argLine&gt;-Dfile.encoding=UTF-8&lt;/argLine</a:t>
            </a:r>
            <a:r>
              <a:rPr lang="en-US" altLang="zh-CN" smtClean="0"/>
              <a:t>&gt;</a:t>
            </a:r>
            <a:r>
              <a:rPr lang="zh-CN" altLang="en-US" smtClean="0"/>
              <a:t>进行设置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3522" y="443711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执行完成后生成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allure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报告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3522" y="5013176"/>
            <a:ext cx="8192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zh-CN" altLang="en-US" smtClean="0"/>
              <a:t>项目路径下运行</a:t>
            </a:r>
            <a:r>
              <a:rPr lang="en-US" altLang="zh-CN" smtClean="0"/>
              <a:t>mvn io.qameta.allure:allure-maven:serve</a:t>
            </a:r>
            <a:r>
              <a:rPr lang="zh-CN" altLang="en-US" smtClean="0"/>
              <a:t>命令生成</a:t>
            </a:r>
            <a:r>
              <a:rPr lang="en-US" altLang="zh-CN" smtClean="0"/>
              <a:t>allure</a:t>
            </a:r>
            <a:r>
              <a:rPr lang="zh-CN" altLang="en-US" smtClean="0"/>
              <a:t>美化报告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7408" y="15567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改造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testng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项目为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maven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项目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408" y="213285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</a:t>
            </a:r>
            <a:r>
              <a:rPr lang="en-US" altLang="zh-CN" smtClean="0"/>
              <a:t>github</a:t>
            </a:r>
            <a:r>
              <a:rPr lang="zh-CN" altLang="en-US" smtClean="0"/>
              <a:t>拉取</a:t>
            </a:r>
            <a:r>
              <a:rPr lang="en-US" altLang="zh-CN" smtClean="0"/>
              <a:t>allure</a:t>
            </a:r>
            <a:r>
              <a:rPr lang="zh-CN" altLang="en-US" smtClean="0"/>
              <a:t>的配置，将</a:t>
            </a:r>
            <a:r>
              <a:rPr lang="en-US" altLang="zh-CN" smtClean="0"/>
              <a:t>testng</a:t>
            </a:r>
            <a:r>
              <a:rPr lang="zh-CN" altLang="en-US" smtClean="0"/>
              <a:t>的项目改造为</a:t>
            </a:r>
            <a:r>
              <a:rPr lang="en-US" altLang="zh-CN" smtClean="0"/>
              <a:t>maven</a:t>
            </a:r>
            <a:r>
              <a:rPr lang="zh-CN" altLang="en-US" smtClean="0"/>
              <a:t>项目进行依赖管理。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7408" y="278092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将项目上传到自己的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服务器进行管理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4113809" y="2769353"/>
            <a:ext cx="3843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007768" y="3420145"/>
            <a:ext cx="408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脑学院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软件测试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课程回顾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9416" y="148478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TestNG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安装与基本注解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0473" y="1942827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</a:rPr>
              <a:t>TestNG</a:t>
            </a:r>
            <a:r>
              <a:rPr lang="zh-CN" altLang="en-US" smtClean="0">
                <a:latin typeface="微软雅黑" panose="020B0503020204020204" pitchFamily="34" charset="-122"/>
              </a:rPr>
              <a:t>的管理层级：</a:t>
            </a:r>
            <a:r>
              <a:rPr lang="en-US" altLang="zh-CN" smtClean="0">
                <a:latin typeface="微软雅黑" panose="020B0503020204020204" pitchFamily="34" charset="-122"/>
              </a:rPr>
              <a:t>Suite-&gt;Test-&gt;class-&gt;method</a:t>
            </a:r>
            <a:endParaRPr lang="en-US" altLang="zh-CN" smtClean="0">
              <a:latin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</a:rPr>
              <a:t>通过</a:t>
            </a:r>
            <a:r>
              <a:rPr lang="en-US" altLang="zh-CN" smtClean="0">
                <a:latin typeface="微软雅黑" panose="020B0503020204020204" pitchFamily="34" charset="-122"/>
              </a:rPr>
              <a:t>xml</a:t>
            </a:r>
            <a:r>
              <a:rPr lang="zh-CN" altLang="en-US" smtClean="0">
                <a:latin typeface="微软雅黑" panose="020B0503020204020204" pitchFamily="34" charset="-122"/>
              </a:rPr>
              <a:t>文件进行</a:t>
            </a:r>
            <a:r>
              <a:rPr lang="en-US" altLang="zh-CN" smtClean="0">
                <a:latin typeface="微软雅黑" panose="020B0503020204020204" pitchFamily="34" charset="-122"/>
              </a:rPr>
              <a:t>testng</a:t>
            </a:r>
            <a:r>
              <a:rPr lang="zh-CN" altLang="en-US" smtClean="0">
                <a:latin typeface="微软雅黑" panose="020B0503020204020204" pitchFamily="34" charset="-122"/>
              </a:rPr>
              <a:t>中测试方法执行逻辑的管理。</a:t>
            </a:r>
            <a:endParaRPr lang="en-US" altLang="zh-CN" smtClean="0">
              <a:latin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</a:rPr>
              <a:t>优先级、分组和依赖关系设置。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9416" y="311196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Testng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数据驱动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4755" y="3573628"/>
            <a:ext cx="8461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</a:t>
            </a:r>
            <a:r>
              <a:rPr lang="en-US" altLang="zh-CN" smtClean="0"/>
              <a:t>@dataprovider</a:t>
            </a:r>
            <a:r>
              <a:rPr lang="zh-CN" altLang="en-US" smtClean="0"/>
              <a:t>接收</a:t>
            </a:r>
            <a:r>
              <a:rPr lang="en-US" altLang="zh-CN" smtClean="0"/>
              <a:t>excel</a:t>
            </a:r>
            <a:r>
              <a:rPr lang="zh-CN" altLang="en-US" smtClean="0"/>
              <a:t>读取出的二维数组进行数据驱动</a:t>
            </a:r>
            <a:endParaRPr lang="en-US" altLang="zh-CN" smtClean="0"/>
          </a:p>
          <a:p>
            <a:r>
              <a:rPr lang="zh-CN" altLang="en-US" smtClean="0"/>
              <a:t>两种思路：</a:t>
            </a:r>
            <a:endParaRPr lang="en-US" altLang="zh-CN" smtClean="0"/>
          </a:p>
          <a:p>
            <a:r>
              <a:rPr lang="en-US" altLang="zh-CN"/>
              <a:t>1</a:t>
            </a:r>
            <a:r>
              <a:rPr lang="zh-CN" altLang="en-US"/>
              <a:t>、针对同样的操作，提取不同的数据组合，进行同一功能的测试（覆盖正常和异常输入。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、关键字驱动，数据和执行动作都在数据文件中记录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9416" y="515719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Testng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结果中文乱码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9416" y="5618857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eclipse</a:t>
            </a:r>
            <a:r>
              <a:rPr lang="zh-CN" altLang="en-US"/>
              <a:t>目录</a:t>
            </a:r>
            <a:r>
              <a:rPr lang="zh-CN" altLang="en-US" smtClean="0"/>
              <a:t>中的</a:t>
            </a:r>
            <a:r>
              <a:rPr lang="en-US" altLang="zh-CN" smtClean="0"/>
              <a:t>eclipse.ini</a:t>
            </a:r>
            <a:r>
              <a:rPr lang="zh-CN" altLang="en-US" smtClean="0"/>
              <a:t>文件中加入</a:t>
            </a:r>
            <a:r>
              <a:rPr lang="en-US" altLang="zh-CN"/>
              <a:t>-Dfile.encoding=UTF-8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623" y="1598893"/>
            <a:ext cx="1660027" cy="2261865"/>
            <a:chOff x="179512" y="195486"/>
            <a:chExt cx="1296144" cy="2261865"/>
          </a:xfrm>
        </p:grpSpPr>
        <p:sp>
          <p:nvSpPr>
            <p:cNvPr id="5" name="文本框 4"/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</a:t>
              </a:r>
              <a:endParaRPr lang="en-US" altLang="zh-CN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60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录</a:t>
              </a:r>
              <a:endPara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</a:rPr>
                <a:t>CONTENT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6004" y="927037"/>
            <a:ext cx="6765828" cy="646331"/>
            <a:chOff x="3923928" y="267494"/>
            <a:chExt cx="4752528" cy="646331"/>
          </a:xfrm>
        </p:grpSpPr>
        <p:sp>
          <p:nvSpPr>
            <p:cNvPr id="8" name="文本框 7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Part.1</a:t>
              </a:r>
              <a:endParaRPr lang="zh-CN" altLang="en-US" sz="32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Maven</a:t>
              </a:r>
              <a:r>
                <a:rPr lang="zh-CN" altLang="en-US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依赖管理</a:t>
              </a:r>
              <a:endPara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58449" y="2605420"/>
            <a:ext cx="6765828" cy="646331"/>
            <a:chOff x="3923928" y="267494"/>
            <a:chExt cx="4752528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Part.2</a:t>
              </a:r>
              <a:endParaRPr lang="zh-CN" altLang="en-US" sz="32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版本管理与</a:t>
              </a:r>
              <a:r>
                <a:rPr lang="en-US" altLang="zh-CN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git</a:t>
              </a:r>
              <a:r>
                <a:rPr lang="zh-CN" altLang="en-US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</a:t>
              </a:r>
              <a:endPara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99656" y="4283804"/>
            <a:ext cx="6765828" cy="646331"/>
            <a:chOff x="3923928" y="267494"/>
            <a:chExt cx="4752528" cy="646331"/>
          </a:xfrm>
        </p:grpSpPr>
        <p:sp>
          <p:nvSpPr>
            <p:cNvPr id="16" name="文本框 15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Part.3</a:t>
              </a:r>
              <a:endParaRPr lang="zh-CN" altLang="en-US" sz="32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Allure</a:t>
              </a:r>
              <a:r>
                <a:rPr lang="zh-CN" altLang="en-US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美化</a:t>
              </a:r>
              <a:r>
                <a:rPr lang="en-US" altLang="zh-CN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TestNG</a:t>
              </a:r>
              <a:r>
                <a:rPr lang="zh-CN" altLang="en-US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报告</a:t>
              </a:r>
              <a:endPara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1584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7976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9933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noProof="0" smtClean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  <a:ea typeface="黑体" panose="02010609060101010101" pitchFamily="49" charset="-122"/>
              </a:rPr>
              <a:t>PART 1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6000" y="3455416"/>
            <a:ext cx="504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Maven</a:t>
            </a: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</a:t>
            </a:r>
            <a:r>
              <a:rPr lang="zh-CN" altLang="en-US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Maven</a:t>
            </a:r>
            <a:r>
              <a:rPr lang="zh-CN" altLang="en-US" smtClean="0"/>
              <a:t>安装配置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9416" y="148478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Maven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安装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0473" y="1942827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Maven </a:t>
            </a:r>
            <a:r>
              <a:rPr lang="zh-CN" altLang="en-US"/>
              <a:t>是一个项目管理工具，可以对 </a:t>
            </a:r>
            <a:r>
              <a:rPr lang="en-US" altLang="zh-CN"/>
              <a:t>Java </a:t>
            </a:r>
            <a:r>
              <a:rPr lang="zh-CN" altLang="en-US"/>
              <a:t>项目进行构建、依赖管理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官</a:t>
            </a:r>
            <a:r>
              <a:rPr lang="zh-CN" altLang="en-US" smtClean="0"/>
              <a:t>网下载：</a:t>
            </a:r>
            <a:r>
              <a:rPr lang="en-US" altLang="zh-CN">
                <a:hlinkClick r:id="rId1"/>
              </a:rPr>
              <a:t>http://</a:t>
            </a:r>
            <a:r>
              <a:rPr lang="en-US" altLang="zh-CN" smtClean="0">
                <a:hlinkClick r:id="rId1"/>
              </a:rPr>
              <a:t>maven.apache.org/download.cgi</a:t>
            </a:r>
            <a:endParaRPr lang="en-US" altLang="zh-CN" smtClean="0"/>
          </a:p>
          <a:p>
            <a:r>
              <a:rPr lang="zh-CN" altLang="en-US" smtClean="0">
                <a:latin typeface="微软雅黑" panose="020B0503020204020204" pitchFamily="34" charset="-122"/>
              </a:rPr>
              <a:t>下载后解压到不带中文和特殊字符的目录下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9416" y="311196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Maven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环境变量配置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9416" y="358579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新增系统变量</a:t>
            </a:r>
            <a:r>
              <a:rPr lang="en-US" altLang="zh-CN" smtClean="0"/>
              <a:t>MAVEN_HOME(M2_HOME</a:t>
            </a:r>
            <a:r>
              <a:rPr lang="zh-CN" altLang="en-US" smtClean="0"/>
              <a:t>不是必须，可以不配</a:t>
            </a:r>
            <a:r>
              <a:rPr lang="en-US" altLang="zh-CN" smtClean="0"/>
              <a:t>)</a:t>
            </a:r>
            <a:r>
              <a:rPr lang="zh-CN" altLang="en-US" smtClean="0"/>
              <a:t>，值指定为</a:t>
            </a:r>
            <a:r>
              <a:rPr lang="en-US" altLang="zh-CN" smtClean="0"/>
              <a:t>maven</a:t>
            </a:r>
            <a:r>
              <a:rPr lang="zh-CN" altLang="en-US" smtClean="0"/>
              <a:t>解压目录。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26" y="3916660"/>
            <a:ext cx="3533333" cy="14761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67408" y="5409503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</a:rPr>
              <a:t>在</a:t>
            </a:r>
            <a:r>
              <a:rPr lang="en-US" altLang="zh-CN" smtClean="0">
                <a:latin typeface="微软雅黑" panose="020B0503020204020204" pitchFamily="34" charset="-122"/>
              </a:rPr>
              <a:t>path</a:t>
            </a:r>
            <a:r>
              <a:rPr lang="zh-CN" altLang="en-US" smtClean="0">
                <a:latin typeface="微软雅黑" panose="020B0503020204020204" pitchFamily="34" charset="-122"/>
              </a:rPr>
              <a:t>中添加</a:t>
            </a:r>
            <a:r>
              <a:rPr lang="en-US" altLang="zh-CN" smtClean="0">
                <a:latin typeface="微软雅黑" panose="020B0503020204020204" pitchFamily="34" charset="-122"/>
              </a:rPr>
              <a:t>;%</a:t>
            </a:r>
            <a:r>
              <a:rPr lang="en-US" altLang="zh-CN">
                <a:latin typeface="微软雅黑" panose="020B0503020204020204" pitchFamily="34" charset="-122"/>
              </a:rPr>
              <a:t>MAVEN_HOME%\</a:t>
            </a:r>
            <a:r>
              <a:rPr lang="en-US" altLang="zh-CN" smtClean="0">
                <a:latin typeface="微软雅黑" panose="020B0503020204020204" pitchFamily="34" charset="-122"/>
              </a:rPr>
              <a:t>bin</a:t>
            </a:r>
            <a:r>
              <a:rPr lang="zh-CN" altLang="en-US" smtClean="0">
                <a:latin typeface="微软雅黑" panose="020B0503020204020204" pitchFamily="34" charset="-122"/>
              </a:rPr>
              <a:t>；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792" y="5455232"/>
            <a:ext cx="3400000" cy="1380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使用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11122" y="14127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设置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maven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阿里云镜像仓库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1122" y="1874441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</a:rPr>
              <a:t>当需要引入依赖的</a:t>
            </a:r>
            <a:r>
              <a:rPr lang="en-US" altLang="zh-CN" smtClean="0">
                <a:latin typeface="微软雅黑" panose="020B0503020204020204" pitchFamily="34" charset="-122"/>
              </a:rPr>
              <a:t>jar</a:t>
            </a:r>
            <a:r>
              <a:rPr lang="zh-CN" altLang="en-US" smtClean="0">
                <a:latin typeface="微软雅黑" panose="020B0503020204020204" pitchFamily="34" charset="-122"/>
              </a:rPr>
              <a:t>包时，</a:t>
            </a:r>
            <a:r>
              <a:rPr lang="en-US" altLang="zh-CN" smtClean="0">
                <a:latin typeface="微软雅黑" panose="020B0503020204020204" pitchFamily="34" charset="-122"/>
              </a:rPr>
              <a:t>maven</a:t>
            </a:r>
            <a:r>
              <a:rPr lang="zh-CN" altLang="en-US" smtClean="0">
                <a:latin typeface="微软雅黑" panose="020B0503020204020204" pitchFamily="34" charset="-122"/>
              </a:rPr>
              <a:t>会在本地仓库进行查找</a:t>
            </a:r>
            <a:r>
              <a:rPr lang="zh-CN" altLang="en-US">
                <a:latin typeface="微软雅黑" panose="020B0503020204020204" pitchFamily="34" charset="-122"/>
              </a:rPr>
              <a:t>，本地资源仓库默认在用户目录的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</a:rPr>
              <a:t>.m2</a:t>
            </a:r>
            <a:r>
              <a:rPr lang="zh-CN" altLang="en-US">
                <a:latin typeface="微软雅黑" panose="020B0503020204020204" pitchFamily="34" charset="-122"/>
              </a:rPr>
              <a:t>目录下</a:t>
            </a:r>
            <a:r>
              <a:rPr lang="zh-CN" altLang="en-US" smtClean="0">
                <a:latin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</a:rPr>
              <a:t>如果本地没有对应资源，就会从中央仓库进行下载。由于中央仓库是境外服务器，下载可能会比较慢，所以将阿里云镜像加入到</a:t>
            </a:r>
            <a:r>
              <a:rPr lang="en-US" altLang="zh-CN" smtClean="0">
                <a:latin typeface="微软雅黑" panose="020B0503020204020204" pitchFamily="34" charset="-122"/>
              </a:rPr>
              <a:t>maven</a:t>
            </a:r>
            <a:r>
              <a:rPr lang="zh-CN" altLang="en-US" smtClean="0">
                <a:latin typeface="微软雅黑" panose="020B0503020204020204" pitchFamily="34" charset="-122"/>
              </a:rPr>
              <a:t>配置中。</a:t>
            </a:r>
            <a:endParaRPr lang="en-US" altLang="zh-CN" smtClean="0">
              <a:latin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</a:rPr>
              <a:t>在</a:t>
            </a:r>
            <a:r>
              <a:rPr lang="en-US" altLang="zh-CN" smtClean="0">
                <a:latin typeface="微软雅黑" panose="020B0503020204020204" pitchFamily="34" charset="-122"/>
              </a:rPr>
              <a:t>maven</a:t>
            </a:r>
            <a:r>
              <a:rPr lang="zh-CN" altLang="en-US" smtClean="0">
                <a:latin typeface="微软雅黑" panose="020B0503020204020204" pitchFamily="34" charset="-122"/>
              </a:rPr>
              <a:t>目录的</a:t>
            </a:r>
            <a:r>
              <a:rPr lang="en-US" altLang="zh-CN" smtClean="0">
                <a:latin typeface="微软雅黑" panose="020B0503020204020204" pitchFamily="34" charset="-122"/>
              </a:rPr>
              <a:t>conf</a:t>
            </a:r>
            <a:r>
              <a:rPr lang="zh-CN" altLang="en-US" smtClean="0">
                <a:latin typeface="微软雅黑" panose="020B0503020204020204" pitchFamily="34" charset="-122"/>
              </a:rPr>
              <a:t>目录下，修改</a:t>
            </a:r>
            <a:r>
              <a:rPr lang="en-US" altLang="zh-CN" smtClean="0">
                <a:latin typeface="微软雅黑" panose="020B0503020204020204" pitchFamily="34" charset="-122"/>
              </a:rPr>
              <a:t>settings.xml</a:t>
            </a:r>
            <a:r>
              <a:rPr lang="zh-CN" altLang="en-US" smtClean="0">
                <a:latin typeface="微软雅黑" panose="020B0503020204020204" pitchFamily="34" charset="-122"/>
              </a:rPr>
              <a:t>中</a:t>
            </a:r>
            <a:r>
              <a:rPr lang="en-US" altLang="zh-CN" smtClean="0">
                <a:latin typeface="微软雅黑" panose="020B0503020204020204" pitchFamily="34" charset="-122"/>
              </a:rPr>
              <a:t>mirrors</a:t>
            </a:r>
            <a:r>
              <a:rPr lang="zh-CN" altLang="en-US" smtClean="0">
                <a:latin typeface="微软雅黑" panose="020B0503020204020204" pitchFamily="34" charset="-122"/>
              </a:rPr>
              <a:t>标签中加入如下内容：</a:t>
            </a:r>
            <a:endParaRPr lang="en-US" altLang="zh-CN" smtClean="0"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1122" y="3343974"/>
            <a:ext cx="7607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/>
              <a:t>&lt;</a:t>
            </a:r>
            <a:r>
              <a:rPr lang="zh-CN" altLang="en-US" sz="1200"/>
              <a:t>mirror&gt;		</a:t>
            </a:r>
            <a:endParaRPr lang="en-US" altLang="zh-CN" sz="1200" smtClean="0"/>
          </a:p>
          <a:p>
            <a:r>
              <a:rPr lang="en-US" altLang="zh-CN" sz="1200" smtClean="0"/>
              <a:t>	</a:t>
            </a:r>
            <a:r>
              <a:rPr lang="zh-CN" altLang="en-US" sz="1200" smtClean="0"/>
              <a:t>&lt;</a:t>
            </a:r>
            <a:r>
              <a:rPr lang="zh-CN" altLang="en-US" sz="1200"/>
              <a:t>id&gt;alimaven&lt;/id&gt;		</a:t>
            </a:r>
            <a:endParaRPr lang="en-US" altLang="zh-CN" sz="1200" smtClean="0"/>
          </a:p>
          <a:p>
            <a:r>
              <a:rPr lang="en-US" altLang="zh-CN" sz="1200" smtClean="0"/>
              <a:t>	</a:t>
            </a:r>
            <a:r>
              <a:rPr lang="zh-CN" altLang="en-US" sz="1200" smtClean="0"/>
              <a:t>&lt;</a:t>
            </a:r>
            <a:r>
              <a:rPr lang="zh-CN" altLang="en-US" sz="1200"/>
              <a:t>name&gt;aliyun maven&lt;/</a:t>
            </a:r>
            <a:r>
              <a:rPr lang="zh-CN" altLang="en-US" sz="1200" smtClean="0"/>
              <a:t>name&gt;</a:t>
            </a:r>
            <a:endParaRPr lang="en-US" altLang="zh-CN" sz="1200" smtClean="0"/>
          </a:p>
          <a:p>
            <a:r>
              <a:rPr lang="en-US" altLang="zh-CN" sz="1200" smtClean="0"/>
              <a:t>	</a:t>
            </a:r>
            <a:r>
              <a:rPr lang="zh-CN" altLang="en-US" sz="1200" smtClean="0"/>
              <a:t>&lt;</a:t>
            </a:r>
            <a:r>
              <a:rPr lang="zh-CN" altLang="en-US" sz="1200"/>
              <a:t>url&gt;http://maven.aliyun.com/nexus/content/groups/public/&lt;/url</a:t>
            </a:r>
            <a:r>
              <a:rPr lang="zh-CN" altLang="en-US" sz="1200" smtClean="0"/>
              <a:t>&gt;</a:t>
            </a:r>
            <a:r>
              <a:rPr lang="zh-CN" altLang="en-US" sz="1200"/>
              <a:t>	</a:t>
            </a:r>
            <a:endParaRPr lang="en-US" altLang="zh-CN" sz="1200" smtClean="0"/>
          </a:p>
          <a:p>
            <a:r>
              <a:rPr lang="en-US" altLang="zh-CN" sz="1200" smtClean="0"/>
              <a:t>	</a:t>
            </a:r>
            <a:r>
              <a:rPr lang="zh-CN" altLang="en-US" sz="1200" smtClean="0"/>
              <a:t>&lt;</a:t>
            </a:r>
            <a:r>
              <a:rPr lang="zh-CN" altLang="en-US" sz="1200"/>
              <a:t>mirrorOf&gt;central&lt;/mirrorOf&gt;  </a:t>
            </a:r>
            <a:endParaRPr lang="en-US" altLang="zh-CN" sz="1200" smtClean="0"/>
          </a:p>
          <a:p>
            <a:r>
              <a:rPr lang="zh-CN" altLang="en-US" sz="1200" smtClean="0"/>
              <a:t>&lt;/</a:t>
            </a:r>
            <a:r>
              <a:rPr lang="zh-CN" altLang="en-US" sz="1200"/>
              <a:t>mirror&gt;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11122" y="4544303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Maven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依赖管理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2480" y="5105291"/>
            <a:ext cx="8701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配置</a:t>
            </a:r>
            <a:r>
              <a:rPr lang="en-US" altLang="zh-CN" smtClean="0"/>
              <a:t>pom</a:t>
            </a:r>
            <a:r>
              <a:rPr lang="zh-CN" altLang="en-US" smtClean="0"/>
              <a:t>文件管理需要引入的库文件</a:t>
            </a:r>
            <a:endParaRPr lang="en-US" altLang="zh-CN" smtClean="0"/>
          </a:p>
          <a:p>
            <a:r>
              <a:rPr lang="zh-CN" altLang="en-US" smtClean="0"/>
              <a:t>查找中央仓库</a:t>
            </a:r>
            <a:r>
              <a:rPr lang="en-US" altLang="zh-CN" smtClean="0"/>
              <a:t>pom</a:t>
            </a:r>
            <a:r>
              <a:rPr lang="zh-CN" altLang="en-US" smtClean="0"/>
              <a:t>依赖：</a:t>
            </a:r>
            <a:r>
              <a:rPr lang="en-US" altLang="zh-CN">
                <a:hlinkClick r:id="rId1"/>
              </a:rPr>
              <a:t>https://</a:t>
            </a:r>
            <a:r>
              <a:rPr lang="en-US" altLang="zh-CN" smtClean="0">
                <a:hlinkClick r:id="rId1"/>
              </a:rPr>
              <a:t>mvnrepository.com/tags/maven</a:t>
            </a:r>
            <a:endParaRPr lang="en-US" altLang="zh-CN" smtClean="0"/>
          </a:p>
          <a:p>
            <a:r>
              <a:rPr lang="zh-CN" altLang="en-US" smtClean="0"/>
              <a:t>在中央仓库中搜索需要引入的类库，将</a:t>
            </a:r>
            <a:r>
              <a:rPr lang="en-US" altLang="zh-CN" smtClean="0"/>
              <a:t>pom</a:t>
            </a:r>
            <a:r>
              <a:rPr lang="zh-CN" altLang="en-US" smtClean="0"/>
              <a:t>依赖配置复制到项目的</a:t>
            </a:r>
            <a:r>
              <a:rPr lang="en-US" altLang="zh-CN" smtClean="0"/>
              <a:t>pom.xml</a:t>
            </a:r>
            <a:r>
              <a:rPr lang="zh-CN" altLang="en-US" smtClean="0"/>
              <a:t>中。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Maven</a:t>
            </a:r>
            <a:r>
              <a:rPr lang="zh-CN" altLang="en-US" smtClean="0"/>
              <a:t>命令执行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3392" y="378904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在项目目录下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cmd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执行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mvn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命令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392" y="143733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在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eclipse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执行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maven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命令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3764" y="1962348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pom</a:t>
            </a:r>
            <a:r>
              <a:rPr lang="zh-CN" altLang="en-US" smtClean="0"/>
              <a:t>文件中右键</a:t>
            </a:r>
            <a:r>
              <a:rPr lang="en-US" altLang="zh-CN" smtClean="0"/>
              <a:t>run as</a:t>
            </a:r>
            <a:r>
              <a:rPr lang="zh-CN" altLang="en-US" smtClean="0"/>
              <a:t>将出现常用的</a:t>
            </a:r>
            <a:r>
              <a:rPr lang="en-US" altLang="zh-CN" smtClean="0"/>
              <a:t>maven</a:t>
            </a:r>
            <a:r>
              <a:rPr lang="zh-CN" altLang="en-US" smtClean="0"/>
              <a:t>命令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maven clean </a:t>
            </a:r>
            <a:r>
              <a:rPr lang="zh-CN" altLang="en-US" smtClean="0"/>
              <a:t>命令清理工作环境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maven install </a:t>
            </a:r>
            <a:r>
              <a:rPr lang="zh-CN" altLang="en-US" smtClean="0"/>
              <a:t>安装和部署项目到本地资源仓库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maven test</a:t>
            </a:r>
            <a:r>
              <a:rPr lang="zh-CN" altLang="en-US"/>
              <a:t> </a:t>
            </a:r>
            <a:r>
              <a:rPr lang="zh-CN" altLang="en-US" smtClean="0"/>
              <a:t>执行单元测试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maven site </a:t>
            </a:r>
            <a:r>
              <a:rPr lang="zh-CN" altLang="en-US" smtClean="0"/>
              <a:t>完成项目</a:t>
            </a:r>
            <a:r>
              <a:rPr lang="zh-CN" altLang="en-US"/>
              <a:t>站点文档创建的处理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33764" y="4276903"/>
            <a:ext cx="779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在项目目录存放</a:t>
            </a:r>
            <a:r>
              <a:rPr lang="en-US" altLang="zh-CN" smtClean="0"/>
              <a:t>pom</a:t>
            </a:r>
            <a:r>
              <a:rPr lang="zh-CN" altLang="en-US" smtClean="0"/>
              <a:t>文件的位置，</a:t>
            </a:r>
            <a:r>
              <a:rPr lang="en-US" altLang="zh-CN" smtClean="0"/>
              <a:t>shift+</a:t>
            </a:r>
            <a:r>
              <a:rPr lang="zh-CN" altLang="en-US" smtClean="0"/>
              <a:t>右键在当前位置打开命令行工具，使用</a:t>
            </a:r>
            <a:r>
              <a:rPr lang="en-US" altLang="zh-CN" smtClean="0"/>
              <a:t>mvn</a:t>
            </a:r>
            <a:r>
              <a:rPr lang="zh-CN" altLang="en-US" smtClean="0"/>
              <a:t>命令，也可以执行</a:t>
            </a:r>
            <a:r>
              <a:rPr lang="en-US" altLang="zh-CN" smtClean="0"/>
              <a:t>maven</a:t>
            </a:r>
            <a:r>
              <a:rPr lang="zh-CN" altLang="en-US" smtClean="0"/>
              <a:t>的命令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1584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7976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9933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noProof="0" smtClean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  <a:ea typeface="黑体" panose="02010609060101010101" pitchFamily="49" charset="-122"/>
              </a:rPr>
              <a:t>PART 2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7786" y="3456466"/>
            <a:ext cx="47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版本管理与</a:t>
            </a:r>
            <a:r>
              <a:rPr lang="en-US" altLang="zh-CN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lang="zh-CN" altLang="en-US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en-US" altLang="zh-CN" sz="360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版本管理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0194" y="138317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版本管理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https://gss3.bdstatic.com/-Po3dSag_xI4khGkpoWK1HF6hhy/baike/c0%3Dbaike92%2C5%2C5%2C92%2C30/sign=0584e10c43ed2e73e8e48e7ee668caee/77094b36acaf2edd90324761841001e93801937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951933"/>
            <a:ext cx="5898033" cy="465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41671" y="1976591"/>
            <a:ext cx="2880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版本管理是为满足不同需求，对同一产品或系统进行局部的</a:t>
            </a:r>
            <a:r>
              <a:rPr lang="zh-CN" altLang="en-US" smtClean="0"/>
              <a:t>改进和</a:t>
            </a:r>
            <a:r>
              <a:rPr lang="zh-CN" altLang="en-US"/>
              <a:t>改型所产生的产品或系统系列的变更情况进行记录、</a:t>
            </a:r>
            <a:r>
              <a:rPr lang="zh-CN" altLang="en-US" smtClean="0"/>
              <a:t>跟踪</a:t>
            </a:r>
            <a:r>
              <a:rPr lang="zh-CN" altLang="en-US"/>
              <a:t>、维护和控制的过程。</a:t>
            </a:r>
            <a:endParaRPr lang="zh-CN" altLang="en-US"/>
          </a:p>
          <a:p>
            <a:endParaRPr lang="en-US" altLang="zh-CN" smtClean="0"/>
          </a:p>
          <a:p>
            <a:r>
              <a:rPr lang="zh-CN" altLang="en-US" smtClean="0"/>
              <a:t>常用版本管理工具包括</a:t>
            </a:r>
            <a:r>
              <a:rPr lang="en-US" altLang="zh-CN" smtClean="0"/>
              <a:t>GIT</a:t>
            </a:r>
            <a:r>
              <a:rPr lang="zh-CN" altLang="en-US" smtClean="0"/>
              <a:t>、</a:t>
            </a:r>
            <a:r>
              <a:rPr lang="en-US" altLang="zh-CN" smtClean="0"/>
              <a:t>SVN</a:t>
            </a:r>
            <a:r>
              <a:rPr lang="zh-CN" altLang="en-US" smtClean="0"/>
              <a:t>、</a:t>
            </a:r>
            <a:r>
              <a:rPr lang="en-US" altLang="zh-CN" smtClean="0"/>
              <a:t>CVS</a:t>
            </a:r>
            <a:r>
              <a:rPr lang="zh-CN" altLang="en-US" smtClean="0"/>
              <a:t>等。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0194" y="4633365"/>
            <a:ext cx="287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版本管理意义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671" y="5148575"/>
            <a:ext cx="2729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代码的版本管理</a:t>
            </a:r>
            <a:endParaRPr lang="en-US" altLang="zh-CN"/>
          </a:p>
          <a:p>
            <a:r>
              <a:rPr lang="zh-CN" altLang="en-US"/>
              <a:t>代码的备份与恢复</a:t>
            </a:r>
            <a:endParaRPr lang="en-US" altLang="zh-CN"/>
          </a:p>
          <a:p>
            <a:r>
              <a:rPr lang="zh-CN" altLang="en-US"/>
              <a:t>代码错误跟踪记录</a:t>
            </a:r>
            <a:endParaRPr lang="en-US" altLang="zh-CN"/>
          </a:p>
          <a:p>
            <a:r>
              <a:rPr lang="zh-CN" altLang="en-US"/>
              <a:t>提升开发效率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3.1"/>
</p:tagLst>
</file>

<file path=ppt/tags/tag2.xml><?xml version="1.0" encoding="utf-8"?>
<p:tagLst xmlns:p="http://schemas.openxmlformats.org/presentationml/2006/main">
  <p:tag name="PA" val="v4.3.1"/>
</p:tagLst>
</file>

<file path=ppt/theme/theme1.xml><?xml version="1.0" encoding="utf-8"?>
<a:theme xmlns:a="http://schemas.openxmlformats.org/drawingml/2006/main" name="特斯汀学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2423</Words>
  <Application>WPS 演示</Application>
  <PresentationFormat>宽屏</PresentationFormat>
  <Paragraphs>177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黑体</vt:lpstr>
      <vt:lpstr>Verdana</vt:lpstr>
      <vt:lpstr>Arial Unicode MS</vt:lpstr>
      <vt:lpstr>特斯汀学院</vt:lpstr>
      <vt:lpstr>PowerPoint 演示文稿</vt:lpstr>
      <vt:lpstr>课程回顾</vt:lpstr>
      <vt:lpstr>PowerPoint 演示文稿</vt:lpstr>
      <vt:lpstr>PowerPoint 演示文稿</vt:lpstr>
      <vt:lpstr>Maven安装配置</vt:lpstr>
      <vt:lpstr>Maven使用</vt:lpstr>
      <vt:lpstr>Maven命令执行</vt:lpstr>
      <vt:lpstr>PowerPoint 演示文稿</vt:lpstr>
      <vt:lpstr>版本管理</vt:lpstr>
      <vt:lpstr>Git安装与配置</vt:lpstr>
      <vt:lpstr>Git使用</vt:lpstr>
      <vt:lpstr>PowerPoint 演示文稿</vt:lpstr>
      <vt:lpstr>Allure+testng示例代码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useer</cp:lastModifiedBy>
  <cp:revision>150</cp:revision>
  <dcterms:created xsi:type="dcterms:W3CDTF">2018-07-16T01:52:00Z</dcterms:created>
  <dcterms:modified xsi:type="dcterms:W3CDTF">2020-02-06T16:07:36Z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