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084" autoAdjust="0"/>
  </p:normalViewPr>
  <p:slideViewPr>
    <p:cSldViewPr snapToGrid="0">
      <p:cViewPr varScale="1">
        <p:scale>
          <a:sx n="94" d="100"/>
          <a:sy n="94" d="100"/>
        </p:scale>
        <p:origin x="11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09E2B6-FA1E-4560-A864-5B26DD3BD496}" type="datetimeFigureOut">
              <a:rPr lang="zh-CN" altLang="en-US" smtClean="0"/>
              <a:t>2019/6/3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9DB0E4-A0C0-46E2-8622-D9172ACAAF0B}" type="slidenum">
              <a:rPr lang="zh-CN" altLang="en-US" smtClean="0"/>
              <a:t>‹#›</a:t>
            </a:fld>
            <a:endParaRPr lang="zh-CN" altLang="en-US"/>
          </a:p>
        </p:txBody>
      </p:sp>
    </p:spTree>
    <p:extLst>
      <p:ext uri="{BB962C8B-B14F-4D97-AF65-F5344CB8AC3E}">
        <p14:creationId xmlns:p14="http://schemas.microsoft.com/office/powerpoint/2010/main" val="378111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4</a:t>
            </a:r>
            <a:r>
              <a:rPr lang="zh-CN" altLang="en-US" dirty="0" smtClean="0"/>
              <a:t>、平方取中法：对关键字计算平方，然后根据可使用空间的大小取中间分布较均匀的几位，散列到相应的位置。 这样计算的原因是因为关键字的大多数位或所有位对结果都有贡献，并且通过取平方扩大差别，平方值的中间几位</a:t>
            </a:r>
            <a:r>
              <a:rPr lang="en-US" altLang="zh-CN" dirty="0" smtClean="0"/>
              <a:t>(</a:t>
            </a:r>
            <a:r>
              <a:rPr lang="zh-CN" altLang="en-US" dirty="0" smtClean="0"/>
              <a:t>位数可用</a:t>
            </a:r>
            <a:r>
              <a:rPr lang="en-US" altLang="zh-CN" dirty="0" err="1" smtClean="0"/>
              <a:t>lgN</a:t>
            </a:r>
            <a:r>
              <a:rPr lang="zh-CN" altLang="en-US" dirty="0" smtClean="0"/>
              <a:t>计算）和这个数的每一位都相关，则对不</a:t>
            </a:r>
            <a:endParaRPr lang="en-US" altLang="zh-CN" dirty="0" smtClean="0"/>
          </a:p>
          <a:p>
            <a:r>
              <a:rPr lang="zh-CN" altLang="en-US" sz="1200" b="1" i="0" kern="1200" dirty="0" smtClean="0">
                <a:solidFill>
                  <a:schemeClr val="tx1"/>
                </a:solidFill>
                <a:effectLst/>
                <a:latin typeface="+mn-lt"/>
                <a:ea typeface="+mn-ea"/>
                <a:cs typeface="+mn-cs"/>
              </a:rPr>
              <a:t>此法也可应用于字符串的散列</a:t>
            </a:r>
            <a:r>
              <a:rPr lang="zh-CN" altLang="en-US" sz="1200" b="0" i="0" kern="1200" dirty="0" smtClean="0">
                <a:solidFill>
                  <a:schemeClr val="tx1"/>
                </a:solidFill>
                <a:effectLst/>
                <a:latin typeface="+mn-lt"/>
                <a:ea typeface="+mn-ea"/>
                <a:cs typeface="+mn-cs"/>
              </a:rPr>
              <a:t>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例如，设有一组关键字值为</a:t>
            </a:r>
            <a:r>
              <a:rPr lang="en-US" altLang="zh-CN" sz="1200" b="0" i="0" kern="1200" dirty="0" smtClean="0">
                <a:solidFill>
                  <a:schemeClr val="tx1"/>
                </a:solidFill>
                <a:effectLst/>
                <a:latin typeface="+mn-lt"/>
                <a:ea typeface="+mn-ea"/>
                <a:cs typeface="+mn-cs"/>
              </a:rPr>
              <a:t>ABC</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BCD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CDE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DEF</a:t>
            </a:r>
            <a:r>
              <a:rPr lang="zh-CN" altLang="en-US" sz="1200" b="0" i="0" kern="1200" dirty="0" smtClean="0">
                <a:solidFill>
                  <a:schemeClr val="tx1"/>
                </a:solidFill>
                <a:effectLst/>
                <a:latin typeface="+mn-lt"/>
                <a:ea typeface="+mn-ea"/>
                <a:cs typeface="+mn-cs"/>
              </a:rPr>
              <a:t>其相应的机内码分别为</a:t>
            </a:r>
            <a:r>
              <a:rPr lang="en-US" altLang="zh-CN" sz="1200" b="0" i="0" kern="1200" dirty="0" smtClean="0">
                <a:solidFill>
                  <a:schemeClr val="tx1"/>
                </a:solidFill>
                <a:effectLst/>
                <a:latin typeface="+mn-lt"/>
                <a:ea typeface="+mn-ea"/>
                <a:cs typeface="+mn-cs"/>
              </a:rPr>
              <a:t>010203</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020304</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030405</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040506</a:t>
            </a:r>
            <a:r>
              <a:rPr lang="zh-CN" altLang="en-US" sz="1200" b="0" i="0" kern="1200" dirty="0" smtClean="0">
                <a:solidFill>
                  <a:schemeClr val="tx1"/>
                </a:solidFill>
                <a:effectLst/>
                <a:latin typeface="+mn-lt"/>
                <a:ea typeface="+mn-ea"/>
                <a:cs typeface="+mn-cs"/>
              </a:rPr>
              <a:t>。假设可利用地址空间大小为</a:t>
            </a:r>
            <a:r>
              <a:rPr lang="en-US" altLang="zh-CN" sz="1200" b="0" i="0" kern="1200" dirty="0" smtClean="0">
                <a:solidFill>
                  <a:schemeClr val="tx1"/>
                </a:solidFill>
                <a:effectLst/>
                <a:latin typeface="+mn-lt"/>
                <a:ea typeface="+mn-ea"/>
                <a:cs typeface="+mn-cs"/>
              </a:rPr>
              <a:t>1000</a:t>
            </a:r>
            <a:r>
              <a:rPr lang="zh-CN" altLang="en-US" sz="1200" b="0" i="0" kern="1200" dirty="0" smtClean="0">
                <a:solidFill>
                  <a:schemeClr val="tx1"/>
                </a:solidFill>
                <a:effectLst/>
                <a:latin typeface="+mn-lt"/>
                <a:ea typeface="+mn-ea"/>
                <a:cs typeface="+mn-cs"/>
              </a:rPr>
              <a:t>，平方后取平方数的中间三位作为相当记录的存储地址。</a:t>
            </a:r>
            <a:r>
              <a:rPr lang="zh-CN" altLang="en-US" dirty="0" smtClean="0"/>
              <a:t>同的关键字得到的哈希函数值不易产生冲突，由此产生的哈希地址也较为均匀。</a:t>
            </a:r>
            <a:endParaRPr lang="en-US" altLang="zh-CN" dirty="0" smtClean="0"/>
          </a:p>
          <a:p>
            <a:r>
              <a:rPr lang="en-US" altLang="zh-CN" sz="1200" b="1" i="0" kern="1200" dirty="0" smtClean="0">
                <a:solidFill>
                  <a:schemeClr val="tx1"/>
                </a:solidFill>
                <a:effectLst/>
                <a:latin typeface="+mn-lt"/>
                <a:ea typeface="+mn-ea"/>
                <a:cs typeface="+mn-cs"/>
              </a:rPr>
              <a:t>5</a:t>
            </a:r>
            <a:r>
              <a:rPr lang="zh-CN" altLang="en-US" sz="1200" b="1" i="0" kern="1200" dirty="0" smtClean="0">
                <a:solidFill>
                  <a:schemeClr val="tx1"/>
                </a:solidFill>
                <a:effectLst/>
                <a:latin typeface="+mn-lt"/>
                <a:ea typeface="+mn-ea"/>
                <a:cs typeface="+mn-cs"/>
              </a:rPr>
              <a:t>、折叠法</a:t>
            </a:r>
            <a:r>
              <a:rPr lang="zh-CN" altLang="en-US" sz="1200" b="0" i="0" kern="1200" dirty="0" smtClean="0">
                <a:solidFill>
                  <a:schemeClr val="tx1"/>
                </a:solidFill>
                <a:effectLst/>
                <a:latin typeface="+mn-lt"/>
                <a:ea typeface="+mn-ea"/>
                <a:cs typeface="+mn-cs"/>
              </a:rPr>
              <a:t>：所谓折叠法是将关键字分割成位数相同的几部分（最后一部分的位数可以不同），然后取这几部分的叠加和（舍去进位），这方法称为折叠法。两种叠加处理的方法：移位叠加</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将分割后的几部分低位对齐相加；边界叠加</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从一端沿分割界来回折叠，然后对齐相加。</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6</a:t>
            </a:r>
            <a:r>
              <a:rPr lang="zh-CN" altLang="en-US" sz="1200" b="1" i="0" kern="1200" dirty="0" smtClean="0">
                <a:solidFill>
                  <a:schemeClr val="tx1"/>
                </a:solidFill>
                <a:effectLst/>
                <a:latin typeface="+mn-lt"/>
                <a:ea typeface="+mn-ea"/>
                <a:cs typeface="+mn-cs"/>
              </a:rPr>
              <a:t>、随机数法</a:t>
            </a:r>
            <a:r>
              <a:rPr lang="zh-CN" altLang="en-US" sz="1200" b="0" i="0" kern="1200" dirty="0" smtClean="0">
                <a:solidFill>
                  <a:schemeClr val="tx1"/>
                </a:solidFill>
                <a:effectLst/>
                <a:latin typeface="+mn-lt"/>
                <a:ea typeface="+mn-ea"/>
                <a:cs typeface="+mn-cs"/>
              </a:rPr>
              <a:t>：设定哈希函数为</a:t>
            </a:r>
            <a:r>
              <a:rPr lang="en-US" altLang="zh-CN" sz="1200" b="0" i="0" kern="1200" dirty="0" smtClean="0">
                <a:solidFill>
                  <a:schemeClr val="tx1"/>
                </a:solidFill>
                <a:effectLst/>
                <a:latin typeface="+mn-lt"/>
                <a:ea typeface="+mn-ea"/>
                <a:cs typeface="+mn-cs"/>
              </a:rPr>
              <a:t>:H(key) = Rand(key)</a:t>
            </a:r>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Rand </a:t>
            </a:r>
            <a:r>
              <a:rPr lang="zh-CN" altLang="en-US" sz="1200" b="0" i="0" kern="1200" dirty="0" smtClean="0">
                <a:solidFill>
                  <a:schemeClr val="tx1"/>
                </a:solidFill>
                <a:effectLst/>
                <a:latin typeface="+mn-lt"/>
                <a:ea typeface="+mn-ea"/>
                <a:cs typeface="+mn-cs"/>
              </a:rPr>
              <a:t>为伪随机函数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此法适合于对长度不等的关键字构造哈希函数。</a:t>
            </a:r>
          </a:p>
          <a:p>
            <a:r>
              <a:rPr lang="en-US" altLang="zh-CN" sz="1200" b="1" i="0" kern="1200" dirty="0" smtClean="0">
                <a:solidFill>
                  <a:schemeClr val="tx1"/>
                </a:solidFill>
                <a:effectLst/>
                <a:latin typeface="+mn-lt"/>
                <a:ea typeface="+mn-ea"/>
                <a:cs typeface="+mn-cs"/>
              </a:rPr>
              <a:t>7.</a:t>
            </a:r>
            <a:r>
              <a:rPr lang="zh-CN" altLang="en-US" sz="1200" b="1" i="0" kern="1200" dirty="0" smtClean="0">
                <a:solidFill>
                  <a:schemeClr val="tx1"/>
                </a:solidFill>
                <a:effectLst/>
                <a:latin typeface="+mn-lt"/>
                <a:ea typeface="+mn-ea"/>
                <a:cs typeface="+mn-cs"/>
              </a:rPr>
              <a:t>旋转法</a:t>
            </a:r>
            <a:r>
              <a:rPr lang="zh-CN" altLang="en-US" sz="1200" b="0" i="0" kern="1200" dirty="0" smtClean="0">
                <a:solidFill>
                  <a:schemeClr val="tx1"/>
                </a:solidFill>
                <a:effectLst/>
                <a:latin typeface="+mn-lt"/>
                <a:ea typeface="+mn-ea"/>
                <a:cs typeface="+mn-cs"/>
              </a:rPr>
              <a:t>：旋转法是将数据的键值中进行旋转。旋转法通常并不直接使用在哈希函数上，而是搭配其他哈希函数使用。</a:t>
            </a:r>
          </a:p>
          <a:p>
            <a:r>
              <a:rPr lang="en-US" altLang="zh-CN" sz="1200" b="1" i="0" kern="1200" dirty="0" smtClean="0">
                <a:solidFill>
                  <a:schemeClr val="tx1"/>
                </a:solidFill>
                <a:effectLst/>
                <a:latin typeface="+mn-lt"/>
                <a:ea typeface="+mn-ea"/>
                <a:cs typeface="+mn-cs"/>
              </a:rPr>
              <a:t>8</a:t>
            </a:r>
            <a:r>
              <a:rPr lang="zh-CN" altLang="en-US" sz="1200" b="1" i="0" kern="1200" dirty="0" smtClean="0">
                <a:solidFill>
                  <a:schemeClr val="tx1"/>
                </a:solidFill>
                <a:effectLst/>
                <a:latin typeface="+mn-lt"/>
                <a:ea typeface="+mn-ea"/>
                <a:cs typeface="+mn-cs"/>
              </a:rPr>
              <a:t>、相乘取整法</a:t>
            </a:r>
            <a:r>
              <a:rPr lang="zh-CN" altLang="en-US" sz="1200" b="0" i="0" kern="1200" dirty="0" smtClean="0">
                <a:solidFill>
                  <a:schemeClr val="tx1"/>
                </a:solidFill>
                <a:effectLst/>
                <a:latin typeface="+mn-lt"/>
                <a:ea typeface="+mn-ea"/>
                <a:cs typeface="+mn-cs"/>
              </a:rPr>
              <a:t>：首先用关键字</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乘上某个常数</a:t>
            </a:r>
            <a:r>
              <a:rPr lang="en-US" altLang="zh-CN" sz="1200" b="0" i="0" kern="1200" dirty="0" smtClean="0">
                <a:solidFill>
                  <a:schemeClr val="tx1"/>
                </a:solidFill>
                <a:effectLst/>
                <a:latin typeface="+mn-lt"/>
                <a:ea typeface="+mn-ea"/>
                <a:cs typeface="+mn-cs"/>
              </a:rPr>
              <a:t>A(0&lt; A&lt;1)</a:t>
            </a:r>
            <a:r>
              <a:rPr lang="zh-CN" altLang="en-US" sz="1200" b="0" i="0" kern="1200" dirty="0" smtClean="0">
                <a:solidFill>
                  <a:schemeClr val="tx1"/>
                </a:solidFill>
                <a:effectLst/>
                <a:latin typeface="+mn-lt"/>
                <a:ea typeface="+mn-ea"/>
                <a:cs typeface="+mn-cs"/>
              </a:rPr>
              <a:t>，并抽取出</a:t>
            </a:r>
            <a:r>
              <a:rPr lang="en-US" altLang="zh-CN" sz="1200" b="0" i="0" kern="1200" dirty="0" err="1" smtClean="0">
                <a:solidFill>
                  <a:schemeClr val="tx1"/>
                </a:solidFill>
                <a:effectLst/>
                <a:latin typeface="+mn-lt"/>
                <a:ea typeface="+mn-ea"/>
                <a:cs typeface="+mn-cs"/>
              </a:rPr>
              <a:t>key.A</a:t>
            </a:r>
            <a:r>
              <a:rPr lang="zh-CN" altLang="en-US" sz="1200" b="0" i="0" kern="1200" dirty="0" smtClean="0">
                <a:solidFill>
                  <a:schemeClr val="tx1"/>
                </a:solidFill>
                <a:effectLst/>
                <a:latin typeface="+mn-lt"/>
                <a:ea typeface="+mn-ea"/>
                <a:cs typeface="+mn-cs"/>
              </a:rPr>
              <a:t>的小数部分；然后用</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乘以该小数后取整</a:t>
            </a:r>
            <a:endParaRPr lang="zh-CN" altLang="en-US" dirty="0" smtClean="0"/>
          </a:p>
        </p:txBody>
      </p:sp>
      <p:sp>
        <p:nvSpPr>
          <p:cNvPr id="4" name="灯片编号占位符 3"/>
          <p:cNvSpPr>
            <a:spLocks noGrp="1"/>
          </p:cNvSpPr>
          <p:nvPr>
            <p:ph type="sldNum" sz="quarter" idx="10"/>
          </p:nvPr>
        </p:nvSpPr>
        <p:spPr/>
        <p:txBody>
          <a:bodyPr/>
          <a:lstStyle/>
          <a:p>
            <a:fld id="{169DB0E4-A0C0-46E2-8622-D9172ACAAF0B}" type="slidenum">
              <a:rPr lang="zh-CN" altLang="en-US" smtClean="0"/>
              <a:t>4</a:t>
            </a:fld>
            <a:endParaRPr lang="zh-CN" altLang="en-US"/>
          </a:p>
        </p:txBody>
      </p:sp>
    </p:spTree>
    <p:extLst>
      <p:ext uri="{BB962C8B-B14F-4D97-AF65-F5344CB8AC3E}">
        <p14:creationId xmlns:p14="http://schemas.microsoft.com/office/powerpoint/2010/main" val="2667436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1</a:t>
            </a:r>
            <a:r>
              <a:rPr lang="zh-CN" altLang="en-US" dirty="0" smtClean="0"/>
              <a:t>）用线性探测再散列处理冲突： 下一个哈希地址为</a:t>
            </a:r>
            <a:r>
              <a:rPr lang="en-US" altLang="zh-CN" dirty="0" smtClean="0"/>
              <a:t>H1=</a:t>
            </a:r>
            <a:r>
              <a:rPr lang="zh-CN" altLang="en-US" dirty="0" smtClean="0"/>
              <a:t>（</a:t>
            </a:r>
            <a:r>
              <a:rPr lang="en-US" altLang="zh-CN" dirty="0" smtClean="0"/>
              <a:t>3+1</a:t>
            </a:r>
            <a:r>
              <a:rPr lang="zh-CN" altLang="en-US" dirty="0" smtClean="0"/>
              <a:t>）</a:t>
            </a:r>
            <a:r>
              <a:rPr lang="en-US" altLang="zh-CN" dirty="0" smtClean="0"/>
              <a:t>%11=4H1=</a:t>
            </a:r>
            <a:r>
              <a:rPr lang="zh-CN" altLang="en-US" dirty="0" smtClean="0"/>
              <a:t>（</a:t>
            </a:r>
            <a:r>
              <a:rPr lang="en-US" altLang="zh-CN" dirty="0" smtClean="0"/>
              <a:t>3+1</a:t>
            </a:r>
            <a:r>
              <a:rPr lang="zh-CN" altLang="en-US" dirty="0" smtClean="0"/>
              <a:t>）</a:t>
            </a:r>
            <a:r>
              <a:rPr lang="en-US" altLang="zh-CN" dirty="0" smtClean="0"/>
              <a:t>%11=4</a:t>
            </a:r>
            <a:r>
              <a:rPr lang="zh-CN" altLang="en-US" dirty="0" smtClean="0"/>
              <a:t>， 仍然冲突，再找下一个哈希地址为</a:t>
            </a:r>
            <a:r>
              <a:rPr lang="en-US" altLang="zh-CN" dirty="0" smtClean="0"/>
              <a:t>H2=</a:t>
            </a:r>
            <a:r>
              <a:rPr lang="zh-CN" altLang="en-US" dirty="0" smtClean="0"/>
              <a:t>（</a:t>
            </a:r>
            <a:r>
              <a:rPr lang="en-US" altLang="zh-CN" dirty="0" smtClean="0"/>
              <a:t>3+2</a:t>
            </a:r>
            <a:r>
              <a:rPr lang="zh-CN" altLang="en-US" dirty="0" smtClean="0"/>
              <a:t>）</a:t>
            </a:r>
            <a:r>
              <a:rPr lang="en-US" altLang="zh-CN" dirty="0" smtClean="0"/>
              <a:t>%11=5H2=</a:t>
            </a:r>
            <a:r>
              <a:rPr lang="zh-CN" altLang="en-US" dirty="0" smtClean="0"/>
              <a:t>（</a:t>
            </a:r>
            <a:r>
              <a:rPr lang="en-US" altLang="zh-CN" dirty="0" smtClean="0"/>
              <a:t>3+2</a:t>
            </a:r>
            <a:r>
              <a:rPr lang="zh-CN" altLang="en-US" dirty="0" smtClean="0"/>
              <a:t>）</a:t>
            </a:r>
            <a:r>
              <a:rPr lang="en-US" altLang="zh-CN" dirty="0" smtClean="0"/>
              <a:t>%11=5</a:t>
            </a:r>
            <a:r>
              <a:rPr lang="zh-CN" altLang="en-US" dirty="0" smtClean="0"/>
              <a:t>， 还是冲突，继续找下一个哈希地址为</a:t>
            </a:r>
            <a:r>
              <a:rPr lang="en-US" altLang="zh-CN" dirty="0" smtClean="0"/>
              <a:t>H3=</a:t>
            </a:r>
            <a:r>
              <a:rPr lang="zh-CN" altLang="en-US" dirty="0" smtClean="0"/>
              <a:t>（</a:t>
            </a:r>
            <a:r>
              <a:rPr lang="en-US" altLang="zh-CN" dirty="0" smtClean="0"/>
              <a:t>3+3</a:t>
            </a:r>
            <a:r>
              <a:rPr lang="zh-CN" altLang="en-US" dirty="0" smtClean="0"/>
              <a:t>）</a:t>
            </a:r>
            <a:r>
              <a:rPr lang="en-US" altLang="zh-CN" dirty="0" smtClean="0"/>
              <a:t>%11=6H3=</a:t>
            </a:r>
            <a:r>
              <a:rPr lang="zh-CN" altLang="en-US" dirty="0" smtClean="0"/>
              <a:t>（</a:t>
            </a:r>
            <a:r>
              <a:rPr lang="en-US" altLang="zh-CN" dirty="0" smtClean="0"/>
              <a:t>3+3</a:t>
            </a:r>
            <a:r>
              <a:rPr lang="zh-CN" altLang="en-US" dirty="0" smtClean="0"/>
              <a:t>）</a:t>
            </a:r>
            <a:r>
              <a:rPr lang="en-US" altLang="zh-CN" dirty="0" smtClean="0"/>
              <a:t>%11=6</a:t>
            </a:r>
            <a:r>
              <a:rPr lang="zh-CN" altLang="en-US" dirty="0" smtClean="0"/>
              <a:t>， 此时不再冲突，将</a:t>
            </a:r>
            <a:r>
              <a:rPr lang="en-US" altLang="zh-CN" dirty="0" smtClean="0"/>
              <a:t>69</a:t>
            </a:r>
            <a:r>
              <a:rPr lang="zh-CN" altLang="en-US" dirty="0" smtClean="0"/>
              <a:t>填入</a:t>
            </a:r>
            <a:r>
              <a:rPr lang="en-US" altLang="zh-CN" dirty="0" smtClean="0"/>
              <a:t>5</a:t>
            </a:r>
            <a:r>
              <a:rPr lang="zh-CN" altLang="en-US" dirty="0" smtClean="0"/>
              <a:t>号单元。 平均查找长度为 </a:t>
            </a:r>
            <a:r>
              <a:rPr lang="en-US" altLang="zh-CN" dirty="0" smtClean="0"/>
              <a:t>(1+1+1+4)/4=7/4(1+1+1+4)/4=7/4 </a:t>
            </a:r>
          </a:p>
          <a:p>
            <a:r>
              <a:rPr lang="zh-CN" altLang="en-US" dirty="0" smtClean="0"/>
              <a:t>（</a:t>
            </a:r>
            <a:r>
              <a:rPr lang="en-US" altLang="zh-CN" dirty="0" smtClean="0"/>
              <a:t>2</a:t>
            </a:r>
            <a:r>
              <a:rPr lang="zh-CN" altLang="en-US" dirty="0" smtClean="0"/>
              <a:t>）用二次探测再散列处理冲突： 下一个哈希地址为</a:t>
            </a:r>
            <a:r>
              <a:rPr lang="en-US" altLang="zh-CN" dirty="0" smtClean="0"/>
              <a:t>H1=</a:t>
            </a:r>
            <a:r>
              <a:rPr lang="zh-CN" altLang="en-US" dirty="0" smtClean="0"/>
              <a:t>（</a:t>
            </a:r>
            <a:r>
              <a:rPr lang="en-US" altLang="zh-CN" dirty="0" smtClean="0"/>
              <a:t>3+12</a:t>
            </a:r>
            <a:r>
              <a:rPr lang="zh-CN" altLang="en-US" dirty="0" smtClean="0"/>
              <a:t>）</a:t>
            </a:r>
            <a:r>
              <a:rPr lang="en-US" altLang="zh-CN" dirty="0" smtClean="0"/>
              <a:t>%11=4H1=</a:t>
            </a:r>
            <a:r>
              <a:rPr lang="zh-CN" altLang="en-US" dirty="0" smtClean="0"/>
              <a:t>（</a:t>
            </a:r>
            <a:r>
              <a:rPr lang="en-US" altLang="zh-CN" dirty="0" smtClean="0"/>
              <a:t>3+12</a:t>
            </a:r>
            <a:r>
              <a:rPr lang="zh-CN" altLang="en-US" dirty="0" smtClean="0"/>
              <a:t>）</a:t>
            </a:r>
            <a:r>
              <a:rPr lang="en-US" altLang="zh-CN" dirty="0" smtClean="0"/>
              <a:t>%11=4</a:t>
            </a:r>
            <a:r>
              <a:rPr lang="zh-CN" altLang="en-US" dirty="0" smtClean="0"/>
              <a:t>， 仍然冲突，再找下一个哈希地址为</a:t>
            </a:r>
            <a:r>
              <a:rPr lang="en-US" altLang="zh-CN" dirty="0" smtClean="0"/>
              <a:t>H2=</a:t>
            </a:r>
            <a:r>
              <a:rPr lang="zh-CN" altLang="en-US" dirty="0" smtClean="0"/>
              <a:t>（</a:t>
            </a:r>
            <a:r>
              <a:rPr lang="en-US" altLang="zh-CN" dirty="0" smtClean="0"/>
              <a:t>3−12</a:t>
            </a:r>
            <a:r>
              <a:rPr lang="zh-CN" altLang="en-US" dirty="0" smtClean="0"/>
              <a:t>）</a:t>
            </a:r>
            <a:r>
              <a:rPr lang="en-US" altLang="zh-CN" dirty="0" smtClean="0"/>
              <a:t>%11=2H2=</a:t>
            </a:r>
            <a:r>
              <a:rPr lang="zh-CN" altLang="en-US" dirty="0" smtClean="0"/>
              <a:t>（</a:t>
            </a:r>
            <a:r>
              <a:rPr lang="en-US" altLang="zh-CN" dirty="0" smtClean="0"/>
              <a:t>3−12</a:t>
            </a:r>
            <a:r>
              <a:rPr lang="zh-CN" altLang="en-US" dirty="0" smtClean="0"/>
              <a:t>）</a:t>
            </a:r>
            <a:r>
              <a:rPr lang="en-US" altLang="zh-CN" dirty="0" smtClean="0"/>
              <a:t>%11=2</a:t>
            </a:r>
            <a:r>
              <a:rPr lang="zh-CN" altLang="en-US" dirty="0" smtClean="0"/>
              <a:t>， 此时不再冲突，将</a:t>
            </a:r>
            <a:r>
              <a:rPr lang="en-US" altLang="zh-CN" dirty="0" smtClean="0"/>
              <a:t>69</a:t>
            </a:r>
            <a:r>
              <a:rPr lang="zh-CN" altLang="en-US" dirty="0" smtClean="0"/>
              <a:t>填入</a:t>
            </a:r>
            <a:r>
              <a:rPr lang="en-US" altLang="zh-CN" dirty="0" smtClean="0"/>
              <a:t>2</a:t>
            </a:r>
            <a:r>
              <a:rPr lang="zh-CN" altLang="en-US" dirty="0" smtClean="0"/>
              <a:t>号单元 平均查找长度为 </a:t>
            </a:r>
            <a:r>
              <a:rPr lang="en-US" altLang="zh-CN" dirty="0" smtClean="0"/>
              <a:t>(1+1+1+3)/4=6/4(1+1+1+3)/4=6/4 </a:t>
            </a:r>
          </a:p>
          <a:p>
            <a:r>
              <a:rPr lang="zh-CN" altLang="en-US" dirty="0" smtClean="0"/>
              <a:t>（</a:t>
            </a:r>
            <a:r>
              <a:rPr lang="en-US" altLang="zh-CN" dirty="0" smtClean="0"/>
              <a:t>3</a:t>
            </a:r>
            <a:r>
              <a:rPr lang="zh-CN" altLang="en-US" dirty="0" smtClean="0"/>
              <a:t>）</a:t>
            </a:r>
            <a:r>
              <a:rPr lang="en-US" altLang="zh-CN" dirty="0" smtClean="0"/>
              <a:t>:</a:t>
            </a:r>
            <a:r>
              <a:rPr lang="zh-CN" altLang="en-US" dirty="0" smtClean="0"/>
              <a:t>用伪随机探测再散列处理冲突：且伪随机数序列为：</a:t>
            </a:r>
            <a:r>
              <a:rPr lang="en-US" altLang="zh-CN" dirty="0" smtClean="0"/>
              <a:t>2</a:t>
            </a:r>
            <a:r>
              <a:rPr lang="zh-CN" altLang="en-US" dirty="0" smtClean="0"/>
              <a:t>，</a:t>
            </a:r>
            <a:r>
              <a:rPr lang="en-US" altLang="zh-CN" dirty="0" smtClean="0"/>
              <a:t>5</a:t>
            </a:r>
            <a:r>
              <a:rPr lang="zh-CN" altLang="en-US" dirty="0" smtClean="0"/>
              <a:t>，</a:t>
            </a:r>
            <a:r>
              <a:rPr lang="en-US" altLang="zh-CN" dirty="0" smtClean="0"/>
              <a:t>9</a:t>
            </a:r>
            <a:r>
              <a:rPr lang="zh-CN" altLang="en-US" dirty="0" smtClean="0"/>
              <a:t>，</a:t>
            </a:r>
            <a:r>
              <a:rPr lang="en-US" altLang="zh-CN" dirty="0" smtClean="0"/>
              <a:t>……..</a:t>
            </a:r>
            <a:r>
              <a:rPr lang="zh-CN" altLang="en-US" dirty="0" smtClean="0"/>
              <a:t>， 则下一个哈希地址为</a:t>
            </a:r>
            <a:r>
              <a:rPr lang="en-US" altLang="zh-CN" dirty="0" smtClean="0"/>
              <a:t>H1=</a:t>
            </a:r>
            <a:r>
              <a:rPr lang="zh-CN" altLang="en-US" dirty="0" smtClean="0"/>
              <a:t>（</a:t>
            </a:r>
            <a:r>
              <a:rPr lang="en-US" altLang="zh-CN" dirty="0" smtClean="0"/>
              <a:t>3+2</a:t>
            </a:r>
            <a:r>
              <a:rPr lang="zh-CN" altLang="en-US" dirty="0" smtClean="0"/>
              <a:t>）</a:t>
            </a:r>
            <a:r>
              <a:rPr lang="en-US" altLang="zh-CN" dirty="0" smtClean="0"/>
              <a:t>%11=5H1=</a:t>
            </a:r>
            <a:r>
              <a:rPr lang="zh-CN" altLang="en-US" dirty="0" smtClean="0"/>
              <a:t>（</a:t>
            </a:r>
            <a:r>
              <a:rPr lang="en-US" altLang="zh-CN" dirty="0" smtClean="0"/>
              <a:t>3+2</a:t>
            </a:r>
            <a:r>
              <a:rPr lang="zh-CN" altLang="en-US" dirty="0" smtClean="0"/>
              <a:t>）</a:t>
            </a:r>
            <a:r>
              <a:rPr lang="en-US" altLang="zh-CN" dirty="0" smtClean="0"/>
              <a:t>%11=5</a:t>
            </a:r>
            <a:r>
              <a:rPr lang="zh-CN" altLang="en-US" dirty="0" smtClean="0"/>
              <a:t>， 仍然冲突，再找下一个哈希地址为</a:t>
            </a:r>
            <a:r>
              <a:rPr lang="en-US" altLang="zh-CN" dirty="0" smtClean="0"/>
              <a:t>H2=</a:t>
            </a:r>
            <a:r>
              <a:rPr lang="zh-CN" altLang="en-US" dirty="0" smtClean="0"/>
              <a:t>（</a:t>
            </a:r>
            <a:r>
              <a:rPr lang="en-US" altLang="zh-CN" dirty="0" smtClean="0"/>
              <a:t>3+5</a:t>
            </a:r>
            <a:r>
              <a:rPr lang="zh-CN" altLang="en-US" dirty="0" smtClean="0"/>
              <a:t>）</a:t>
            </a:r>
            <a:r>
              <a:rPr lang="en-US" altLang="zh-CN" dirty="0" smtClean="0"/>
              <a:t>%11=8H2=</a:t>
            </a:r>
            <a:r>
              <a:rPr lang="zh-CN" altLang="en-US" dirty="0" smtClean="0"/>
              <a:t>（</a:t>
            </a:r>
            <a:r>
              <a:rPr lang="en-US" altLang="zh-CN" dirty="0" smtClean="0"/>
              <a:t>3+5</a:t>
            </a:r>
            <a:r>
              <a:rPr lang="zh-CN" altLang="en-US" dirty="0" smtClean="0"/>
              <a:t>）</a:t>
            </a:r>
            <a:r>
              <a:rPr lang="en-US" altLang="zh-CN" dirty="0" smtClean="0"/>
              <a:t>%11=8</a:t>
            </a:r>
            <a:r>
              <a:rPr lang="zh-CN" altLang="en-US" dirty="0" smtClean="0"/>
              <a:t>， 此时不再冲突，将</a:t>
            </a:r>
            <a:r>
              <a:rPr lang="en-US" altLang="zh-CN" dirty="0" smtClean="0"/>
              <a:t>69</a:t>
            </a:r>
            <a:r>
              <a:rPr lang="zh-CN" altLang="en-US" dirty="0" smtClean="0"/>
              <a:t>填入</a:t>
            </a:r>
            <a:r>
              <a:rPr lang="en-US" altLang="zh-CN" dirty="0" smtClean="0"/>
              <a:t>8</a:t>
            </a:r>
            <a:r>
              <a:rPr lang="zh-CN" altLang="en-US" dirty="0" smtClean="0"/>
              <a:t>号单元。 平均查找长度为 </a:t>
            </a:r>
            <a:r>
              <a:rPr lang="en-US" altLang="zh-CN" dirty="0" smtClean="0"/>
              <a:t>(1+1+1+3)/4=6/4</a:t>
            </a:r>
          </a:p>
          <a:p>
            <a:endParaRPr lang="en-US" altLang="zh-CN" dirty="0" smtClean="0"/>
          </a:p>
          <a:p>
            <a:endParaRPr lang="en-US" altLang="zh-CN" dirty="0" smtClean="0"/>
          </a:p>
          <a:p>
            <a:r>
              <a:rPr lang="en-US" altLang="zh-CN" dirty="0" smtClean="0"/>
              <a:t>3</a:t>
            </a:r>
            <a:r>
              <a:rPr lang="zh-CN" altLang="en-US" dirty="0" smtClean="0"/>
              <a:t>、公共溢出区法：将哈希表分为基本表和溢出表两部分，凡是和基本表发生冲突的元素，一律填入溢出表</a:t>
            </a:r>
            <a:endParaRPr lang="en-US" altLang="zh-CN" dirty="0" smtClean="0"/>
          </a:p>
          <a:p>
            <a:r>
              <a:rPr lang="en-US" altLang="zh-CN" dirty="0" smtClean="0"/>
              <a:t>4</a:t>
            </a:r>
            <a:r>
              <a:rPr lang="zh-CN" altLang="en-US" dirty="0" smtClean="0"/>
              <a:t>、再哈希法：这种方法是同时构造多个不同的哈希函数： </a:t>
            </a:r>
            <a:r>
              <a:rPr lang="en-US" altLang="zh-CN" dirty="0" smtClean="0"/>
              <a:t>Hi=</a:t>
            </a:r>
            <a:r>
              <a:rPr lang="en-US" altLang="zh-CN" dirty="0" err="1" smtClean="0"/>
              <a:t>RHi</a:t>
            </a:r>
            <a:r>
              <a:rPr lang="zh-CN" altLang="en-US" dirty="0" smtClean="0"/>
              <a:t>（</a:t>
            </a:r>
            <a:r>
              <a:rPr lang="en-US" altLang="zh-CN" dirty="0" smtClean="0"/>
              <a:t>key</a:t>
            </a:r>
            <a:r>
              <a:rPr lang="zh-CN" altLang="en-US" dirty="0" smtClean="0"/>
              <a:t>）</a:t>
            </a:r>
            <a:r>
              <a:rPr lang="en-US" altLang="zh-CN" dirty="0" smtClean="0"/>
              <a:t>,</a:t>
            </a:r>
            <a:r>
              <a:rPr lang="en-US" altLang="zh-CN" dirty="0" err="1" smtClean="0"/>
              <a:t>i</a:t>
            </a:r>
            <a:r>
              <a:rPr lang="en-US" altLang="zh-CN" dirty="0" smtClean="0"/>
              <a:t>=1</a:t>
            </a:r>
            <a:r>
              <a:rPr lang="zh-CN" altLang="en-US" dirty="0" smtClean="0"/>
              <a:t>，</a:t>
            </a:r>
            <a:r>
              <a:rPr lang="en-US" altLang="zh-CN" dirty="0" smtClean="0"/>
              <a:t>2</a:t>
            </a:r>
            <a:r>
              <a:rPr lang="zh-CN" altLang="en-US" dirty="0" smtClean="0"/>
              <a:t>，</a:t>
            </a:r>
            <a:r>
              <a:rPr lang="en-US" altLang="zh-CN" dirty="0" smtClean="0"/>
              <a:t>…</a:t>
            </a:r>
            <a:r>
              <a:rPr lang="zh-CN" altLang="en-US" dirty="0" smtClean="0"/>
              <a:t>，</a:t>
            </a:r>
            <a:r>
              <a:rPr lang="en-US" altLang="zh-CN" dirty="0" err="1" smtClean="0"/>
              <a:t>kHi</a:t>
            </a:r>
            <a:r>
              <a:rPr lang="en-US" altLang="zh-CN" dirty="0" smtClean="0"/>
              <a:t>=</a:t>
            </a:r>
            <a:r>
              <a:rPr lang="en-US" altLang="zh-CN" dirty="0" err="1" smtClean="0"/>
              <a:t>RHi</a:t>
            </a:r>
            <a:r>
              <a:rPr lang="zh-CN" altLang="en-US" dirty="0" smtClean="0"/>
              <a:t>（</a:t>
            </a:r>
            <a:r>
              <a:rPr lang="en-US" altLang="zh-CN" dirty="0" smtClean="0"/>
              <a:t>key</a:t>
            </a:r>
            <a:r>
              <a:rPr lang="zh-CN" altLang="en-US" dirty="0" smtClean="0"/>
              <a:t>）</a:t>
            </a:r>
            <a:r>
              <a:rPr lang="en-US" altLang="zh-CN" dirty="0" smtClean="0"/>
              <a:t>,</a:t>
            </a:r>
            <a:r>
              <a:rPr lang="en-US" altLang="zh-CN" dirty="0" err="1" smtClean="0"/>
              <a:t>i</a:t>
            </a:r>
            <a:r>
              <a:rPr lang="en-US" altLang="zh-CN" dirty="0" smtClean="0"/>
              <a:t>=1</a:t>
            </a:r>
            <a:r>
              <a:rPr lang="zh-CN" altLang="en-US" dirty="0" smtClean="0"/>
              <a:t>，</a:t>
            </a:r>
            <a:r>
              <a:rPr lang="en-US" altLang="zh-CN" dirty="0" smtClean="0"/>
              <a:t>2</a:t>
            </a:r>
            <a:r>
              <a:rPr lang="zh-CN" altLang="en-US" dirty="0" smtClean="0"/>
              <a:t>，</a:t>
            </a:r>
            <a:r>
              <a:rPr lang="en-US" altLang="zh-CN" dirty="0" smtClean="0"/>
              <a:t>…</a:t>
            </a:r>
            <a:r>
              <a:rPr lang="zh-CN" altLang="en-US" dirty="0" smtClean="0"/>
              <a:t>，</a:t>
            </a:r>
            <a:r>
              <a:rPr lang="en-US" altLang="zh-CN" dirty="0" smtClean="0"/>
              <a:t>k</a:t>
            </a:r>
            <a:r>
              <a:rPr lang="zh-CN" altLang="en-US" dirty="0" smtClean="0"/>
              <a:t>当哈希地址</a:t>
            </a:r>
            <a:r>
              <a:rPr lang="en-US" altLang="zh-CN" dirty="0" smtClean="0"/>
              <a:t>Hi=RH1</a:t>
            </a:r>
            <a:r>
              <a:rPr lang="zh-CN" altLang="en-US" dirty="0" smtClean="0"/>
              <a:t>（</a:t>
            </a:r>
            <a:r>
              <a:rPr lang="en-US" altLang="zh-CN" dirty="0" smtClean="0"/>
              <a:t>key</a:t>
            </a:r>
            <a:r>
              <a:rPr lang="zh-CN" altLang="en-US" dirty="0" smtClean="0"/>
              <a:t>）</a:t>
            </a:r>
            <a:r>
              <a:rPr lang="en-US" altLang="zh-CN" dirty="0" smtClean="0"/>
              <a:t>Hi=RH1</a:t>
            </a:r>
            <a:r>
              <a:rPr lang="zh-CN" altLang="en-US" dirty="0" smtClean="0"/>
              <a:t>（</a:t>
            </a:r>
            <a:r>
              <a:rPr lang="en-US" altLang="zh-CN" dirty="0" smtClean="0"/>
              <a:t>key</a:t>
            </a:r>
            <a:r>
              <a:rPr lang="zh-CN" altLang="en-US" dirty="0" smtClean="0"/>
              <a:t>）发生冲突时，再计算</a:t>
            </a:r>
            <a:r>
              <a:rPr lang="en-US" altLang="zh-CN" dirty="0" smtClean="0"/>
              <a:t>Hi=RH2</a:t>
            </a:r>
            <a:r>
              <a:rPr lang="zh-CN" altLang="en-US" dirty="0" smtClean="0"/>
              <a:t>（</a:t>
            </a:r>
            <a:r>
              <a:rPr lang="en-US" altLang="zh-CN" dirty="0" smtClean="0"/>
              <a:t>key</a:t>
            </a:r>
            <a:r>
              <a:rPr lang="zh-CN" altLang="en-US" dirty="0" smtClean="0"/>
              <a:t>）</a:t>
            </a:r>
            <a:r>
              <a:rPr lang="en-US" altLang="zh-CN" dirty="0" smtClean="0"/>
              <a:t>Hi=RH2</a:t>
            </a:r>
            <a:r>
              <a:rPr lang="zh-CN" altLang="en-US" dirty="0" smtClean="0"/>
              <a:t>（</a:t>
            </a:r>
            <a:r>
              <a:rPr lang="en-US" altLang="zh-CN" dirty="0" smtClean="0"/>
              <a:t>key</a:t>
            </a:r>
            <a:r>
              <a:rPr lang="zh-CN" altLang="en-US" dirty="0" smtClean="0"/>
              <a:t>）</a:t>
            </a:r>
            <a:r>
              <a:rPr lang="en-US" altLang="zh-CN" dirty="0" smtClean="0"/>
              <a:t>……</a:t>
            </a:r>
            <a:r>
              <a:rPr lang="zh-CN" altLang="en-US" dirty="0" smtClean="0"/>
              <a:t>，直到冲突不再产生。这种方法不易产生聚集，但增加了计算时间。</a:t>
            </a:r>
          </a:p>
        </p:txBody>
      </p:sp>
      <p:sp>
        <p:nvSpPr>
          <p:cNvPr id="4" name="灯片编号占位符 3"/>
          <p:cNvSpPr>
            <a:spLocks noGrp="1"/>
          </p:cNvSpPr>
          <p:nvPr>
            <p:ph type="sldNum" sz="quarter" idx="10"/>
          </p:nvPr>
        </p:nvSpPr>
        <p:spPr/>
        <p:txBody>
          <a:bodyPr/>
          <a:lstStyle/>
          <a:p>
            <a:fld id="{169DB0E4-A0C0-46E2-8622-D9172ACAAF0B}" type="slidenum">
              <a:rPr lang="zh-CN" altLang="en-US" smtClean="0"/>
              <a:t>5</a:t>
            </a:fld>
            <a:endParaRPr lang="zh-CN" altLang="en-US"/>
          </a:p>
        </p:txBody>
      </p:sp>
    </p:spTree>
    <p:extLst>
      <p:ext uri="{BB962C8B-B14F-4D97-AF65-F5344CB8AC3E}">
        <p14:creationId xmlns:p14="http://schemas.microsoft.com/office/powerpoint/2010/main" val="3875611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9DB0E4-A0C0-46E2-8622-D9172ACAAF0B}" type="slidenum">
              <a:rPr lang="zh-CN" altLang="en-US" smtClean="0"/>
              <a:t>17</a:t>
            </a:fld>
            <a:endParaRPr lang="zh-CN" altLang="en-US"/>
          </a:p>
        </p:txBody>
      </p:sp>
    </p:spTree>
    <p:extLst>
      <p:ext uri="{BB962C8B-B14F-4D97-AF65-F5344CB8AC3E}">
        <p14:creationId xmlns:p14="http://schemas.microsoft.com/office/powerpoint/2010/main" val="2049939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哈</a:t>
            </a:r>
            <a:r>
              <a:rPr lang="zh-CN" altLang="en-US" dirty="0" smtClean="0"/>
              <a:t>希相关调研</a:t>
            </a:r>
            <a:endParaRPr lang="zh-CN" altLang="en-US" dirty="0"/>
          </a:p>
        </p:txBody>
      </p:sp>
      <p:sp>
        <p:nvSpPr>
          <p:cNvPr id="3" name="副标题 2"/>
          <p:cNvSpPr>
            <a:spLocks noGrp="1"/>
          </p:cNvSpPr>
          <p:nvPr>
            <p:ph type="subTitle" idx="1"/>
          </p:nvPr>
        </p:nvSpPr>
        <p:spPr/>
        <p:txBody>
          <a:bodyPr/>
          <a:lstStyle/>
          <a:p>
            <a:r>
              <a:rPr lang="en-US" altLang="zh-CN" dirty="0" smtClean="0"/>
              <a:t>——hash</a:t>
            </a:r>
            <a:r>
              <a:rPr lang="zh-CN" altLang="en-US" dirty="0" smtClean="0"/>
              <a:t>、加盐、密码存储</a:t>
            </a:r>
            <a:endParaRPr lang="zh-CN" altLang="en-US" dirty="0"/>
          </a:p>
        </p:txBody>
      </p:sp>
    </p:spTree>
    <p:extLst>
      <p:ext uri="{BB962C8B-B14F-4D97-AF65-F5344CB8AC3E}">
        <p14:creationId xmlns:p14="http://schemas.microsoft.com/office/powerpoint/2010/main" val="3288397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MinHashing</a:t>
            </a:r>
            <a:endParaRPr lang="zh-CN" altLang="en-US" dirty="0"/>
          </a:p>
        </p:txBody>
      </p:sp>
      <p:sp>
        <p:nvSpPr>
          <p:cNvPr id="3" name="内容占位符 2"/>
          <p:cNvSpPr>
            <a:spLocks noGrp="1"/>
          </p:cNvSpPr>
          <p:nvPr>
            <p:ph idx="1"/>
          </p:nvPr>
        </p:nvSpPr>
        <p:spPr/>
        <p:txBody>
          <a:bodyPr/>
          <a:lstStyle/>
          <a:p>
            <a:r>
              <a:rPr lang="en-US" altLang="zh-CN" dirty="0" smtClean="0"/>
              <a:t>LSH</a:t>
            </a:r>
            <a:r>
              <a:rPr lang="zh-CN" altLang="en-US" dirty="0" smtClean="0"/>
              <a:t>特点：</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en-US" dirty="0" smtClean="0"/>
              <a:t>过程：首先定义随机排列函数，计算随即排列中中最小存在位置。举例如图：</a:t>
            </a:r>
            <a:endParaRPr lang="en-US" altLang="zh-CN" dirty="0" smtClean="0"/>
          </a:p>
          <a:p>
            <a:endParaRPr lang="en-US" altLang="zh-CN" dirty="0" smtClean="0"/>
          </a:p>
        </p:txBody>
      </p:sp>
      <p:pic>
        <p:nvPicPr>
          <p:cNvPr id="4" name="图片 3"/>
          <p:cNvPicPr>
            <a:picLocks noChangeAspect="1"/>
          </p:cNvPicPr>
          <p:nvPr/>
        </p:nvPicPr>
        <p:blipFill>
          <a:blip r:embed="rId2"/>
          <a:stretch>
            <a:fillRect/>
          </a:stretch>
        </p:blipFill>
        <p:spPr>
          <a:xfrm>
            <a:off x="2692400" y="2461534"/>
            <a:ext cx="7820977" cy="1650725"/>
          </a:xfrm>
          <a:prstGeom prst="rect">
            <a:avLst/>
          </a:prstGeom>
        </p:spPr>
      </p:pic>
      <p:pic>
        <p:nvPicPr>
          <p:cNvPr id="5" name="图片 4"/>
          <p:cNvPicPr>
            <a:picLocks noChangeAspect="1"/>
          </p:cNvPicPr>
          <p:nvPr/>
        </p:nvPicPr>
        <p:blipFill>
          <a:blip r:embed="rId3"/>
          <a:stretch>
            <a:fillRect/>
          </a:stretch>
        </p:blipFill>
        <p:spPr>
          <a:xfrm>
            <a:off x="1290104" y="0"/>
            <a:ext cx="9611792" cy="6858000"/>
          </a:xfrm>
          <a:prstGeom prst="rect">
            <a:avLst/>
          </a:prstGeom>
        </p:spPr>
      </p:pic>
    </p:spTree>
    <p:extLst>
      <p:ext uri="{BB962C8B-B14F-4D97-AF65-F5344CB8AC3E}">
        <p14:creationId xmlns:p14="http://schemas.microsoft.com/office/powerpoint/2010/main" val="213066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9101235" cy="1280890"/>
          </a:xfrm>
        </p:spPr>
        <p:txBody>
          <a:bodyPr/>
          <a:lstStyle/>
          <a:p>
            <a:r>
              <a:rPr lang="en-US" altLang="zh-CN" dirty="0" smtClean="0"/>
              <a:t>LSH</a:t>
            </a:r>
            <a:r>
              <a:rPr lang="zh-CN" altLang="en-US" dirty="0" smtClean="0"/>
              <a:t>（</a:t>
            </a:r>
            <a:r>
              <a:rPr lang="en-US" altLang="zh-CN" dirty="0"/>
              <a:t>Locality-Sensitive </a:t>
            </a:r>
            <a:r>
              <a:rPr lang="en-US" altLang="zh-CN" dirty="0" smtClean="0"/>
              <a:t>Hashing</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目的：确定概率上的上下限</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976312" y="423862"/>
            <a:ext cx="10239375" cy="6010275"/>
          </a:xfrm>
          <a:prstGeom prst="rect">
            <a:avLst/>
          </a:prstGeom>
        </p:spPr>
      </p:pic>
      <p:pic>
        <p:nvPicPr>
          <p:cNvPr id="5" name="图片 4"/>
          <p:cNvPicPr>
            <a:picLocks noChangeAspect="1"/>
          </p:cNvPicPr>
          <p:nvPr/>
        </p:nvPicPr>
        <p:blipFill>
          <a:blip r:embed="rId3"/>
          <a:stretch>
            <a:fillRect/>
          </a:stretch>
        </p:blipFill>
        <p:spPr>
          <a:xfrm>
            <a:off x="1173797" y="624110"/>
            <a:ext cx="9458325" cy="5667375"/>
          </a:xfrm>
          <a:prstGeom prst="rect">
            <a:avLst/>
          </a:prstGeom>
        </p:spPr>
      </p:pic>
    </p:spTree>
    <p:extLst>
      <p:ext uri="{BB962C8B-B14F-4D97-AF65-F5344CB8AC3E}">
        <p14:creationId xmlns:p14="http://schemas.microsoft.com/office/powerpoint/2010/main" val="66346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heel(1)">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数据完整性</a:t>
            </a:r>
            <a:r>
              <a:rPr lang="en-US" altLang="zh-CN" dirty="0" smtClean="0"/>
              <a:t>Hash</a:t>
            </a:r>
            <a:r>
              <a:rPr lang="zh-CN" altLang="en-US" dirty="0" smtClean="0"/>
              <a:t>使用</a:t>
            </a:r>
            <a:endParaRPr lang="zh-CN" altLang="en-US" dirty="0"/>
          </a:p>
        </p:txBody>
      </p:sp>
      <p:sp>
        <p:nvSpPr>
          <p:cNvPr id="3" name="内容占位符 2"/>
          <p:cNvSpPr>
            <a:spLocks noGrp="1"/>
          </p:cNvSpPr>
          <p:nvPr>
            <p:ph idx="1"/>
          </p:nvPr>
        </p:nvSpPr>
        <p:spPr/>
        <p:txBody>
          <a:bodyPr/>
          <a:lstStyle/>
          <a:p>
            <a:r>
              <a:rPr lang="zh-CN" altLang="en-US" dirty="0" smtClean="0"/>
              <a:t>原理：通过</a:t>
            </a:r>
            <a:r>
              <a:rPr lang="en-US" altLang="zh-CN" dirty="0" smtClean="0"/>
              <a:t>hash</a:t>
            </a:r>
            <a:r>
              <a:rPr lang="zh-CN" altLang="en-US" dirty="0" smtClean="0"/>
              <a:t>函数进行校验数据的完整性，核心思想就是成功未必一致，不成功必定不一致。</a:t>
            </a:r>
            <a:endParaRPr lang="en-US" altLang="zh-CN" dirty="0" smtClean="0"/>
          </a:p>
          <a:p>
            <a:r>
              <a:rPr lang="zh-CN" altLang="en-US" dirty="0"/>
              <a:t>从</a:t>
            </a:r>
            <a:r>
              <a:rPr lang="zh-CN" altLang="en-US" dirty="0" smtClean="0"/>
              <a:t>某种角度上讲：奇偶校验、</a:t>
            </a:r>
            <a:r>
              <a:rPr lang="en-US" altLang="zh-CN" dirty="0" smtClean="0"/>
              <a:t>CRC</a:t>
            </a:r>
            <a:r>
              <a:rPr lang="zh-CN" altLang="en-US" dirty="0" smtClean="0"/>
              <a:t>（循环冗余校验）都可以说是一种在数据完整性检验中使用的</a:t>
            </a:r>
            <a:r>
              <a:rPr lang="en-US" altLang="zh-CN" dirty="0" smtClean="0"/>
              <a:t>hash</a:t>
            </a:r>
            <a:r>
              <a:rPr lang="zh-CN" altLang="en-US" dirty="0" smtClean="0"/>
              <a:t>函数</a:t>
            </a:r>
            <a:endParaRPr lang="en-US" altLang="zh-CN" dirty="0" smtClean="0"/>
          </a:p>
          <a:p>
            <a:r>
              <a:rPr lang="zh-CN" altLang="en-US" dirty="0" smtClean="0"/>
              <a:t>目前比较安全的进行完整性校验的</a:t>
            </a:r>
            <a:r>
              <a:rPr lang="en-US" altLang="zh-CN" dirty="0" smtClean="0"/>
              <a:t>hash</a:t>
            </a:r>
            <a:r>
              <a:rPr lang="zh-CN" altLang="en-US" dirty="0" smtClean="0"/>
              <a:t>方式是</a:t>
            </a:r>
            <a:r>
              <a:rPr lang="en-US" altLang="zh-CN" dirty="0" smtClean="0"/>
              <a:t>sha256</a:t>
            </a:r>
          </a:p>
          <a:p>
            <a:r>
              <a:rPr lang="zh-CN" altLang="en-US" dirty="0" smtClean="0"/>
              <a:t>另外在不考虑验证时间、加密解密时间前提下，对于完整性验证，也会使用</a:t>
            </a:r>
            <a:r>
              <a:rPr lang="en-US" altLang="zh-CN" dirty="0"/>
              <a:t>sha256 + RSA: </a:t>
            </a:r>
            <a:r>
              <a:rPr lang="zh-CN" altLang="en-US" dirty="0"/>
              <a:t>对内容进行</a:t>
            </a:r>
            <a:r>
              <a:rPr lang="en-US" altLang="zh-CN" dirty="0"/>
              <a:t>hash</a:t>
            </a:r>
            <a:r>
              <a:rPr lang="zh-CN" altLang="en-US" dirty="0"/>
              <a:t>获取</a:t>
            </a:r>
            <a:r>
              <a:rPr lang="en-US" altLang="zh-CN" dirty="0"/>
              <a:t>hash</a:t>
            </a:r>
            <a:r>
              <a:rPr lang="zh-CN" altLang="en-US" dirty="0"/>
              <a:t>串后，再用密钥对中的私钥对</a:t>
            </a:r>
            <a:r>
              <a:rPr lang="en-US" altLang="zh-CN" dirty="0"/>
              <a:t>hash</a:t>
            </a:r>
            <a:r>
              <a:rPr lang="zh-CN" altLang="en-US" dirty="0"/>
              <a:t>串进行加密（签名）。 用户获取到文件后，用公钥对</a:t>
            </a:r>
            <a:r>
              <a:rPr lang="en-US" altLang="zh-CN" dirty="0"/>
              <a:t>hash</a:t>
            </a:r>
            <a:r>
              <a:rPr lang="zh-CN" altLang="en-US" dirty="0"/>
              <a:t>串解密，再与重新计算得到的</a:t>
            </a:r>
            <a:r>
              <a:rPr lang="en-US" altLang="zh-CN" dirty="0"/>
              <a:t>hash</a:t>
            </a:r>
            <a:r>
              <a:rPr lang="zh-CN" altLang="en-US" dirty="0"/>
              <a:t>串进行比较，判断文件是否被篡改过。</a:t>
            </a:r>
            <a:endParaRPr lang="zh-CN" altLang="en-US" dirty="0"/>
          </a:p>
        </p:txBody>
      </p:sp>
    </p:spTree>
    <p:extLst>
      <p:ext uri="{BB962C8B-B14F-4D97-AF65-F5344CB8AC3E}">
        <p14:creationId xmlns:p14="http://schemas.microsoft.com/office/powerpoint/2010/main" val="1754511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密码学中</a:t>
            </a:r>
            <a:r>
              <a:rPr lang="en-US" altLang="zh-CN" dirty="0" smtClean="0"/>
              <a:t>Hash</a:t>
            </a:r>
            <a:r>
              <a:rPr lang="zh-CN" altLang="en-US" dirty="0" smtClean="0"/>
              <a:t>使用</a:t>
            </a:r>
            <a:endParaRPr lang="zh-CN" altLang="en-US" dirty="0"/>
          </a:p>
        </p:txBody>
      </p:sp>
      <p:sp>
        <p:nvSpPr>
          <p:cNvPr id="3" name="内容占位符 2"/>
          <p:cNvSpPr>
            <a:spLocks noGrp="1"/>
          </p:cNvSpPr>
          <p:nvPr>
            <p:ph idx="1"/>
          </p:nvPr>
        </p:nvSpPr>
        <p:spPr/>
        <p:txBody>
          <a:bodyPr/>
          <a:lstStyle/>
          <a:p>
            <a:r>
              <a:rPr lang="zh-CN" altLang="en-US" dirty="0" smtClean="0"/>
              <a:t>基于上次分享有两点补充</a:t>
            </a:r>
            <a:endParaRPr lang="en-US" altLang="zh-CN" dirty="0" smtClean="0"/>
          </a:p>
          <a:p>
            <a:r>
              <a:rPr lang="en-US" altLang="zh-CN" dirty="0" smtClean="0"/>
              <a:t>Hash</a:t>
            </a:r>
            <a:r>
              <a:rPr lang="zh-CN" altLang="en-US" dirty="0" smtClean="0"/>
              <a:t>安全性定义：</a:t>
            </a:r>
            <a:r>
              <a:rPr lang="en-US" altLang="zh-CN" dirty="0" smtClean="0"/>
              <a:t>hash</a:t>
            </a:r>
            <a:r>
              <a:rPr lang="zh-CN" altLang="en-US" dirty="0" smtClean="0"/>
              <a:t>函数族要满足两点，在包含两个</a:t>
            </a:r>
            <a:r>
              <a:rPr lang="en-US" altLang="zh-CN" dirty="0" err="1" smtClean="0"/>
              <a:t>ppt</a:t>
            </a:r>
            <a:r>
              <a:rPr lang="zh-CN" altLang="en-US" dirty="0" smtClean="0"/>
              <a:t>算法（</a:t>
            </a:r>
            <a:r>
              <a:rPr lang="en-US" altLang="zh-CN" dirty="0" smtClean="0"/>
              <a:t>Gen</a:t>
            </a:r>
            <a:r>
              <a:rPr lang="zh-CN" altLang="en-US" dirty="0" smtClean="0"/>
              <a:t>，</a:t>
            </a:r>
            <a:r>
              <a:rPr lang="en-US" altLang="zh-CN" dirty="0" smtClean="0"/>
              <a:t>H</a:t>
            </a:r>
            <a:r>
              <a:rPr lang="zh-CN" altLang="en-US" dirty="0" smtClean="0"/>
              <a:t>）：</a:t>
            </a:r>
            <a:endParaRPr lang="en-US" altLang="zh-CN" dirty="0" smtClean="0"/>
          </a:p>
          <a:p>
            <a:endParaRPr lang="en-US" altLang="zh-CN" dirty="0" smtClean="0"/>
          </a:p>
          <a:p>
            <a:endParaRPr lang="en-US" altLang="zh-CN" dirty="0"/>
          </a:p>
          <a:p>
            <a:endParaRPr lang="en-US" altLang="zh-CN" dirty="0" smtClean="0"/>
          </a:p>
          <a:p>
            <a:r>
              <a:rPr lang="zh-CN" altLang="en-US" dirty="0" smtClean="0"/>
              <a:t>均匀分布</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3924300" y="3033712"/>
            <a:ext cx="4343400" cy="790575"/>
          </a:xfrm>
          <a:prstGeom prst="rect">
            <a:avLst/>
          </a:prstGeom>
        </p:spPr>
      </p:pic>
    </p:spTree>
    <p:extLst>
      <p:ext uri="{BB962C8B-B14F-4D97-AF65-F5344CB8AC3E}">
        <p14:creationId xmlns:p14="http://schemas.microsoft.com/office/powerpoint/2010/main" val="2022235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彩虹表</a:t>
            </a:r>
            <a:r>
              <a:rPr lang="zh-CN" altLang="en-US" dirty="0" smtClean="0"/>
              <a:t>攻击</a:t>
            </a:r>
            <a:r>
              <a:rPr lang="en-US" altLang="zh-CN" dirty="0" smtClean="0"/>
              <a:t>——</a:t>
            </a:r>
            <a:r>
              <a:rPr lang="zh-CN" altLang="en-US" dirty="0" smtClean="0"/>
              <a:t>前述</a:t>
            </a:r>
            <a:endParaRPr lang="zh-CN" altLang="en-US" dirty="0"/>
          </a:p>
        </p:txBody>
      </p:sp>
      <p:sp>
        <p:nvSpPr>
          <p:cNvPr id="3" name="内容占位符 2"/>
          <p:cNvSpPr>
            <a:spLocks noGrp="1"/>
          </p:cNvSpPr>
          <p:nvPr>
            <p:ph idx="1"/>
          </p:nvPr>
        </p:nvSpPr>
        <p:spPr/>
        <p:txBody>
          <a:bodyPr/>
          <a:lstStyle/>
          <a:p>
            <a:r>
              <a:rPr lang="zh-CN" altLang="en-US" dirty="0" smtClean="0"/>
              <a:t>表的概念：</a:t>
            </a:r>
            <a:endParaRPr lang="en-US" altLang="zh-CN" dirty="0" smtClean="0"/>
          </a:p>
          <a:p>
            <a:pPr marL="0" indent="0">
              <a:buNone/>
            </a:pPr>
            <a:r>
              <a:rPr lang="en-US" altLang="zh-CN" dirty="0" smtClean="0"/>
              <a:t>	</a:t>
            </a:r>
            <a:r>
              <a:rPr lang="zh-CN" altLang="en-US" dirty="0" smtClean="0"/>
              <a:t>在</a:t>
            </a:r>
            <a:r>
              <a:rPr lang="zh-CN" altLang="en-US" dirty="0"/>
              <a:t>很多年前，国外的黑客们就发现单纯地通过导入字典，采用和目标同等算法破解，其速度其实是非常缓慢的，就效率而言根本不能满足实战需要。之后通过大量的尝试和总结，黑客们发现如果能够实现直接建立出一个数据文件，里面事先记录了采用和目标采用同样算法计算后生成的</a:t>
            </a:r>
            <a:r>
              <a:rPr lang="en-US" altLang="zh-CN" dirty="0"/>
              <a:t>Hash</a:t>
            </a:r>
            <a:r>
              <a:rPr lang="zh-CN" altLang="en-US" dirty="0"/>
              <a:t>散列数值，在需要破解的时候直接调用这样的文件进行比对，破解效率就可以大幅度地，甚至成百近千近万倍地提高，这样事先构造的</a:t>
            </a:r>
            <a:r>
              <a:rPr lang="en-US" altLang="zh-CN" dirty="0"/>
              <a:t>Hash</a:t>
            </a:r>
            <a:r>
              <a:rPr lang="zh-CN" altLang="en-US" dirty="0"/>
              <a:t>散列数据文件在安全界被称之为</a:t>
            </a:r>
            <a:r>
              <a:rPr lang="en-US" altLang="zh-CN" dirty="0"/>
              <a:t>Table</a:t>
            </a:r>
            <a:r>
              <a:rPr lang="zh-CN" altLang="en-US" dirty="0" smtClean="0"/>
              <a:t>表。</a:t>
            </a:r>
            <a:endParaRPr lang="en-US" altLang="zh-CN" dirty="0" smtClean="0"/>
          </a:p>
          <a:p>
            <a:r>
              <a:rPr lang="zh-CN" altLang="en-US" dirty="0" smtClean="0"/>
              <a:t>一般采用：</a:t>
            </a:r>
            <a:r>
              <a:rPr lang="zh-CN" altLang="en-US" dirty="0"/>
              <a:t>通常的解决办法有两个，一是用穷举法组合出所有的密码可能，然后经哈希机密算法计算，将结果与哈希串进行比对；二是提前生成可能密码与对应哈希串的对照表，密码攻击时直接根据哈希串从对照表中查询对应的</a:t>
            </a:r>
            <a:r>
              <a:rPr lang="zh-CN" altLang="en-US" dirty="0" smtClean="0"/>
              <a:t>密码</a:t>
            </a:r>
            <a:r>
              <a:rPr lang="zh-CN" altLang="en-US" dirty="0"/>
              <a:t>。</a:t>
            </a:r>
          </a:p>
        </p:txBody>
      </p:sp>
    </p:spTree>
    <p:extLst>
      <p:ext uri="{BB962C8B-B14F-4D97-AF65-F5344CB8AC3E}">
        <p14:creationId xmlns:p14="http://schemas.microsoft.com/office/powerpoint/2010/main" val="4159049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彩虹表</a:t>
            </a:r>
            <a:r>
              <a:rPr lang="zh-CN" altLang="en-US" dirty="0" smtClean="0"/>
              <a:t>攻击</a:t>
            </a:r>
            <a:r>
              <a:rPr lang="en-US" altLang="zh-CN" dirty="0" smtClean="0"/>
              <a:t>——</a:t>
            </a:r>
            <a:r>
              <a:rPr lang="zh-CN" altLang="en-US" dirty="0" smtClean="0"/>
              <a:t>过程</a:t>
            </a:r>
            <a:endParaRPr lang="zh-CN" altLang="en-US" dirty="0"/>
          </a:p>
        </p:txBody>
      </p:sp>
      <p:sp>
        <p:nvSpPr>
          <p:cNvPr id="3" name="内容占位符 2"/>
          <p:cNvSpPr>
            <a:spLocks noGrp="1"/>
          </p:cNvSpPr>
          <p:nvPr>
            <p:ph idx="1"/>
          </p:nvPr>
        </p:nvSpPr>
        <p:spPr/>
        <p:txBody>
          <a:bodyPr/>
          <a:lstStyle/>
          <a:p>
            <a:r>
              <a:rPr lang="zh-CN" altLang="en-US" dirty="0"/>
              <a:t>首先定义哈希加密函数</a:t>
            </a:r>
            <a:r>
              <a:rPr lang="en-US" altLang="zh-CN" dirty="0"/>
              <a:t>H</a:t>
            </a:r>
            <a:r>
              <a:rPr lang="zh-CN" altLang="en-US" dirty="0"/>
              <a:t>，</a:t>
            </a:r>
            <a:r>
              <a:rPr lang="en-US" altLang="zh-CN" dirty="0"/>
              <a:t>Q=H(P)</a:t>
            </a:r>
            <a:r>
              <a:rPr lang="zh-CN" altLang="en-US" dirty="0"/>
              <a:t>表示将明文密码</a:t>
            </a:r>
            <a:r>
              <a:rPr lang="en-US" altLang="zh-CN" dirty="0"/>
              <a:t>P</a:t>
            </a:r>
            <a:r>
              <a:rPr lang="zh-CN" altLang="en-US" dirty="0"/>
              <a:t>加密成哈希串</a:t>
            </a:r>
            <a:r>
              <a:rPr lang="en-US" altLang="zh-CN" dirty="0"/>
              <a:t>Q</a:t>
            </a:r>
            <a:r>
              <a:rPr lang="zh-CN" altLang="en-US" dirty="0"/>
              <a:t>；然后定义规约函数</a:t>
            </a:r>
            <a:r>
              <a:rPr lang="en-US" altLang="zh-CN" dirty="0"/>
              <a:t>R</a:t>
            </a:r>
            <a:r>
              <a:rPr lang="zh-CN" altLang="en-US" dirty="0"/>
              <a:t>，</a:t>
            </a:r>
            <a:r>
              <a:rPr lang="en-US" altLang="zh-CN" dirty="0"/>
              <a:t>p=R(Q)</a:t>
            </a:r>
            <a:r>
              <a:rPr lang="zh-CN" altLang="en-US" dirty="0"/>
              <a:t>表示将哈希串</a:t>
            </a:r>
            <a:r>
              <a:rPr lang="en-US" altLang="zh-CN" dirty="0"/>
              <a:t>Q</a:t>
            </a:r>
            <a:r>
              <a:rPr lang="zh-CN" altLang="en-US" dirty="0"/>
              <a:t>转换成明文</a:t>
            </a:r>
            <a:r>
              <a:rPr lang="en-US" altLang="zh-CN" dirty="0"/>
              <a:t>p</a:t>
            </a:r>
            <a:r>
              <a:rPr lang="zh-CN" altLang="en-US" dirty="0"/>
              <a:t>，注意</a:t>
            </a:r>
            <a:r>
              <a:rPr lang="en-US" altLang="zh-CN" dirty="0"/>
              <a:t>p</a:t>
            </a:r>
            <a:r>
              <a:rPr lang="zh-CN" altLang="en-US" dirty="0"/>
              <a:t>不是真正的密码</a:t>
            </a:r>
            <a:r>
              <a:rPr lang="en-US" altLang="zh-CN" dirty="0"/>
              <a:t>P</a:t>
            </a:r>
            <a:r>
              <a:rPr lang="zh-CN" altLang="en-US" dirty="0"/>
              <a:t>。将一个可能的密码</a:t>
            </a:r>
            <a:r>
              <a:rPr lang="en-US" altLang="zh-CN" dirty="0"/>
              <a:t>p0</a:t>
            </a:r>
            <a:r>
              <a:rPr lang="zh-CN" altLang="en-US" dirty="0"/>
              <a:t>交替带入</a:t>
            </a:r>
            <a:r>
              <a:rPr lang="en-US" altLang="zh-CN" dirty="0"/>
              <a:t>H</a:t>
            </a:r>
            <a:r>
              <a:rPr lang="zh-CN" altLang="en-US" dirty="0"/>
              <a:t>和</a:t>
            </a:r>
            <a:r>
              <a:rPr lang="en-US" altLang="zh-CN" dirty="0"/>
              <a:t>Q</a:t>
            </a:r>
            <a:r>
              <a:rPr lang="zh-CN" altLang="en-US" dirty="0"/>
              <a:t>两个函数进行运算，先后得到</a:t>
            </a:r>
            <a:r>
              <a:rPr lang="en-US" altLang="zh-CN" dirty="0"/>
              <a:t>q1</a:t>
            </a:r>
            <a:r>
              <a:rPr lang="zh-CN" altLang="en-US" dirty="0"/>
              <a:t>，</a:t>
            </a:r>
            <a:r>
              <a:rPr lang="en-US" altLang="zh-CN" dirty="0"/>
              <a:t>p1</a:t>
            </a:r>
            <a:r>
              <a:rPr lang="zh-CN" altLang="en-US" dirty="0"/>
              <a:t>，</a:t>
            </a:r>
            <a:r>
              <a:rPr lang="en-US" altLang="zh-CN" dirty="0"/>
              <a:t>q2</a:t>
            </a:r>
            <a:r>
              <a:rPr lang="zh-CN" altLang="en-US" dirty="0"/>
              <a:t>，</a:t>
            </a:r>
            <a:r>
              <a:rPr lang="en-US" altLang="zh-CN" dirty="0"/>
              <a:t>p2</a:t>
            </a:r>
            <a:r>
              <a:rPr lang="zh-CN" altLang="en-US" dirty="0"/>
              <a:t>，</a:t>
            </a:r>
            <a:r>
              <a:rPr lang="en-US" altLang="zh-CN" dirty="0"/>
              <a:t>...</a:t>
            </a:r>
            <a:r>
              <a:rPr lang="zh-CN" altLang="en-US" dirty="0"/>
              <a:t>，</a:t>
            </a:r>
            <a:r>
              <a:rPr lang="en-US" altLang="zh-CN" dirty="0"/>
              <a:t>q(n-1)</a:t>
            </a:r>
            <a:r>
              <a:rPr lang="zh-CN" altLang="en-US" dirty="0"/>
              <a:t>，</a:t>
            </a:r>
            <a:r>
              <a:rPr lang="en-US" altLang="zh-CN" dirty="0"/>
              <a:t>p(n-1)</a:t>
            </a:r>
            <a:r>
              <a:rPr lang="zh-CN" altLang="en-US" dirty="0"/>
              <a:t>，</a:t>
            </a:r>
            <a:r>
              <a:rPr lang="en-US" altLang="zh-CN" dirty="0" err="1"/>
              <a:t>qn</a:t>
            </a:r>
            <a:r>
              <a:rPr lang="zh-CN" altLang="en-US" dirty="0"/>
              <a:t>，</a:t>
            </a:r>
            <a:r>
              <a:rPr lang="en-US" altLang="zh-CN" dirty="0" err="1"/>
              <a:t>pn</a:t>
            </a:r>
            <a:r>
              <a:rPr lang="zh-CN" altLang="en-US" dirty="0"/>
              <a:t>。其中</a:t>
            </a:r>
            <a:r>
              <a:rPr lang="en-US" altLang="zh-CN" dirty="0"/>
              <a:t>p</a:t>
            </a:r>
            <a:r>
              <a:rPr lang="zh-CN" altLang="en-US" dirty="0"/>
              <a:t>是明文，</a:t>
            </a:r>
            <a:r>
              <a:rPr lang="en-US" altLang="zh-CN" dirty="0"/>
              <a:t>q</a:t>
            </a:r>
            <a:r>
              <a:rPr lang="zh-CN" altLang="en-US" dirty="0"/>
              <a:t>是哈希串，它们组成的链称为哈希链，</a:t>
            </a:r>
            <a:r>
              <a:rPr lang="en-US" altLang="zh-CN" dirty="0"/>
              <a:t>n</a:t>
            </a:r>
            <a:r>
              <a:rPr lang="zh-CN" altLang="en-US" dirty="0"/>
              <a:t>是哈希链的长度，一般大于</a:t>
            </a:r>
            <a:r>
              <a:rPr lang="en-US" altLang="zh-CN" dirty="0"/>
              <a:t>2000</a:t>
            </a:r>
            <a:r>
              <a:rPr lang="zh-CN" altLang="en-US" dirty="0"/>
              <a:t>。将哈希链的首尾元素</a:t>
            </a:r>
            <a:r>
              <a:rPr lang="en-US" altLang="zh-CN" dirty="0"/>
              <a:t>p0</a:t>
            </a:r>
            <a:r>
              <a:rPr lang="zh-CN" altLang="en-US" dirty="0"/>
              <a:t>和</a:t>
            </a:r>
            <a:r>
              <a:rPr lang="en-US" altLang="zh-CN" dirty="0" err="1"/>
              <a:t>pn</a:t>
            </a:r>
            <a:r>
              <a:rPr lang="zh-CN" altLang="en-US" dirty="0"/>
              <a:t>做为一个数对存入表中，中间的其它元素全部删除。由多个数对组成的表称为彩虹表。</a:t>
            </a:r>
            <a:endParaRPr lang="zh-CN" altLang="en-US" dirty="0"/>
          </a:p>
        </p:txBody>
      </p:sp>
      <p:pic>
        <p:nvPicPr>
          <p:cNvPr id="4" name="图片 3"/>
          <p:cNvPicPr>
            <a:picLocks noChangeAspect="1"/>
          </p:cNvPicPr>
          <p:nvPr/>
        </p:nvPicPr>
        <p:blipFill>
          <a:blip r:embed="rId2"/>
          <a:stretch>
            <a:fillRect/>
          </a:stretch>
        </p:blipFill>
        <p:spPr>
          <a:xfrm>
            <a:off x="2887980" y="1905000"/>
            <a:ext cx="6477000" cy="3810000"/>
          </a:xfrm>
          <a:prstGeom prst="rect">
            <a:avLst/>
          </a:prstGeom>
        </p:spPr>
      </p:pic>
      <p:pic>
        <p:nvPicPr>
          <p:cNvPr id="5" name="图片 4"/>
          <p:cNvPicPr>
            <a:picLocks noChangeAspect="1"/>
          </p:cNvPicPr>
          <p:nvPr/>
        </p:nvPicPr>
        <p:blipFill>
          <a:blip r:embed="rId3"/>
          <a:stretch>
            <a:fillRect/>
          </a:stretch>
        </p:blipFill>
        <p:spPr>
          <a:xfrm>
            <a:off x="2954435" y="2620645"/>
            <a:ext cx="6705600" cy="2571750"/>
          </a:xfrm>
          <a:prstGeom prst="rect">
            <a:avLst/>
          </a:prstGeom>
        </p:spPr>
      </p:pic>
    </p:spTree>
    <p:extLst>
      <p:ext uri="{BB962C8B-B14F-4D97-AF65-F5344CB8AC3E}">
        <p14:creationId xmlns:p14="http://schemas.microsoft.com/office/powerpoint/2010/main" val="190496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应对彩虹表攻击</a:t>
            </a:r>
            <a:r>
              <a:rPr lang="en-US" altLang="zh-CN" dirty="0" smtClean="0"/>
              <a:t>——</a:t>
            </a:r>
            <a:r>
              <a:rPr lang="zh-CN" altLang="en-US" dirty="0" smtClean="0"/>
              <a:t>加盐</a:t>
            </a:r>
            <a:endParaRPr lang="zh-CN" altLang="en-US" dirty="0"/>
          </a:p>
        </p:txBody>
      </p:sp>
      <p:sp>
        <p:nvSpPr>
          <p:cNvPr id="3" name="内容占位符 2"/>
          <p:cNvSpPr>
            <a:spLocks noGrp="1"/>
          </p:cNvSpPr>
          <p:nvPr>
            <p:ph idx="1"/>
          </p:nvPr>
        </p:nvSpPr>
        <p:spPr/>
        <p:txBody>
          <a:bodyPr/>
          <a:lstStyle/>
          <a:p>
            <a:r>
              <a:rPr lang="zh-CN" altLang="en-US" dirty="0" smtClean="0"/>
              <a:t>原理：</a:t>
            </a:r>
            <a:r>
              <a:rPr lang="zh-CN" altLang="en-US" dirty="0"/>
              <a:t>由原来的</a:t>
            </a:r>
            <a:r>
              <a:rPr lang="en-US" altLang="zh-CN" dirty="0"/>
              <a:t>H(p)</a:t>
            </a:r>
            <a:r>
              <a:rPr lang="zh-CN" altLang="en-US" dirty="0"/>
              <a:t>变成了</a:t>
            </a:r>
            <a:r>
              <a:rPr lang="en-US" altLang="zh-CN" dirty="0"/>
              <a:t>H</a:t>
            </a:r>
            <a:r>
              <a:rPr lang="zh-CN" altLang="en-US" dirty="0"/>
              <a:t>（</a:t>
            </a:r>
            <a:r>
              <a:rPr lang="en-US" altLang="zh-CN" dirty="0" err="1"/>
              <a:t>p+salt</a:t>
            </a:r>
            <a:r>
              <a:rPr lang="zh-CN" altLang="en-US" dirty="0"/>
              <a:t>）</a:t>
            </a:r>
            <a:r>
              <a:rPr lang="en-US" altLang="zh-CN" dirty="0"/>
              <a:t>,</a:t>
            </a:r>
            <a:r>
              <a:rPr lang="zh-CN" altLang="en-US" dirty="0"/>
              <a:t>相当于哈希函数</a:t>
            </a:r>
            <a:r>
              <a:rPr lang="en-US" altLang="zh-CN" dirty="0"/>
              <a:t>H</a:t>
            </a:r>
            <a:r>
              <a:rPr lang="zh-CN" altLang="en-US" dirty="0"/>
              <a:t>发生了变化，每次哈希计算使用的</a:t>
            </a:r>
            <a:r>
              <a:rPr lang="en-US" altLang="zh-CN" dirty="0"/>
              <a:t>salt</a:t>
            </a:r>
            <a:r>
              <a:rPr lang="zh-CN" altLang="en-US" dirty="0"/>
              <a:t>是</a:t>
            </a:r>
            <a:r>
              <a:rPr lang="zh-CN" altLang="en-US" dirty="0" smtClean="0"/>
              <a:t>随机的，也可以使用相应的设置的</a:t>
            </a:r>
            <a:r>
              <a:rPr lang="en-US" altLang="zh-CN" dirty="0" smtClean="0"/>
              <a:t>salt</a:t>
            </a:r>
          </a:p>
          <a:p>
            <a:r>
              <a:rPr lang="zh-CN" altLang="en-US" dirty="0" smtClean="0"/>
              <a:t>其中的</a:t>
            </a:r>
            <a:r>
              <a:rPr lang="en-US" altLang="zh-CN" dirty="0" smtClean="0"/>
              <a:t>+</a:t>
            </a:r>
            <a:r>
              <a:rPr lang="zh-CN" altLang="en-US" dirty="0" smtClean="0"/>
              <a:t>可以是一种自定义的函数</a:t>
            </a:r>
            <a:endParaRPr lang="en-US" altLang="zh-CN" dirty="0" smtClean="0"/>
          </a:p>
          <a:p>
            <a:r>
              <a:rPr lang="zh-CN" altLang="en-US" dirty="0" smtClean="0"/>
              <a:t>目的：采用加盐的方式让</a:t>
            </a:r>
            <a:r>
              <a:rPr lang="en-US" altLang="zh-CN" dirty="0" smtClean="0"/>
              <a:t>hash</a:t>
            </a:r>
            <a:r>
              <a:rPr lang="zh-CN" altLang="en-US" dirty="0" smtClean="0"/>
              <a:t>的破解难度上又加上了确认盐的难度，所以直接采用彩虹表攻击方案失去了效用</a:t>
            </a:r>
            <a:endParaRPr lang="zh-CN" altLang="en-US" dirty="0"/>
          </a:p>
        </p:txBody>
      </p:sp>
    </p:spTree>
    <p:extLst>
      <p:ext uri="{BB962C8B-B14F-4D97-AF65-F5344CB8AC3E}">
        <p14:creationId xmlns:p14="http://schemas.microsoft.com/office/powerpoint/2010/main" val="31646358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密码存储</a:t>
            </a:r>
            <a:endParaRPr lang="zh-CN" altLang="en-US" dirty="0"/>
          </a:p>
        </p:txBody>
      </p:sp>
      <p:sp>
        <p:nvSpPr>
          <p:cNvPr id="3" name="内容占位符 2"/>
          <p:cNvSpPr>
            <a:spLocks noGrp="1"/>
          </p:cNvSpPr>
          <p:nvPr>
            <p:ph idx="1"/>
          </p:nvPr>
        </p:nvSpPr>
        <p:spPr/>
        <p:txBody>
          <a:bodyPr/>
          <a:lstStyle/>
          <a:p>
            <a:r>
              <a:rPr lang="en-US" altLang="zh-CN" dirty="0" err="1" smtClean="0"/>
              <a:t>SSL+hash</a:t>
            </a:r>
            <a:r>
              <a:rPr lang="zh-CN" altLang="en-US" dirty="0" smtClean="0"/>
              <a:t>存储</a:t>
            </a:r>
            <a:endParaRPr lang="en-US" altLang="zh-CN" dirty="0" smtClean="0"/>
          </a:p>
          <a:p>
            <a:r>
              <a:rPr lang="en-US" altLang="zh-CN" dirty="0"/>
              <a:t>1. </a:t>
            </a:r>
            <a:r>
              <a:rPr lang="zh-CN" altLang="en-US" dirty="0"/>
              <a:t>单向</a:t>
            </a:r>
            <a:r>
              <a:rPr lang="en-US" altLang="zh-CN" dirty="0" smtClean="0"/>
              <a:t>hash</a:t>
            </a:r>
          </a:p>
          <a:p>
            <a:r>
              <a:rPr lang="en-US" altLang="zh-CN" dirty="0"/>
              <a:t>2. hash+</a:t>
            </a:r>
            <a:r>
              <a:rPr lang="zh-CN" altLang="en-US" dirty="0" smtClean="0"/>
              <a:t>盐</a:t>
            </a:r>
            <a:endParaRPr lang="en-US" altLang="zh-CN" dirty="0" smtClean="0"/>
          </a:p>
          <a:p>
            <a:endParaRPr lang="en-US" altLang="zh-CN" dirty="0"/>
          </a:p>
          <a:p>
            <a:endParaRPr lang="en-US" altLang="zh-CN" dirty="0" smtClean="0"/>
          </a:p>
          <a:p>
            <a:r>
              <a:rPr lang="en-US" altLang="zh-CN" dirty="0"/>
              <a:t>PBKDF2, </a:t>
            </a:r>
            <a:r>
              <a:rPr lang="en-US" altLang="zh-CN" dirty="0" err="1"/>
              <a:t>BCrypt</a:t>
            </a:r>
            <a:r>
              <a:rPr lang="en-US" altLang="zh-CN" dirty="0"/>
              <a:t> </a:t>
            </a:r>
            <a:r>
              <a:rPr lang="zh-CN" altLang="en-US" dirty="0"/>
              <a:t>或 </a:t>
            </a:r>
            <a:r>
              <a:rPr lang="en-US" altLang="zh-CN" dirty="0" err="1"/>
              <a:t>SCrypt</a:t>
            </a:r>
            <a:r>
              <a:rPr lang="en-US" altLang="zh-CN" dirty="0"/>
              <a:t> </a:t>
            </a:r>
            <a:r>
              <a:rPr lang="zh-CN" altLang="en-US" dirty="0"/>
              <a:t>算法</a:t>
            </a:r>
            <a:endParaRPr lang="zh-CN" altLang="en-US" dirty="0"/>
          </a:p>
        </p:txBody>
      </p:sp>
    </p:spTree>
    <p:extLst>
      <p:ext uri="{BB962C8B-B14F-4D97-AF65-F5344CB8AC3E}">
        <p14:creationId xmlns:p14="http://schemas.microsoft.com/office/powerpoint/2010/main" val="830374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4861527" y="2967335"/>
            <a:ext cx="2468946" cy="923330"/>
          </a:xfrm>
          <a:prstGeom prst="rect">
            <a:avLst/>
          </a:prstGeom>
          <a:noFill/>
        </p:spPr>
        <p:txBody>
          <a:bodyPr wrap="none" lIns="91440" tIns="45720" rIns="91440" bIns="45720">
            <a:spAutoFit/>
          </a:bodyPr>
          <a:lstStyle/>
          <a:p>
            <a:pPr algn="ctr"/>
            <a:r>
              <a:rPr lang="en-US" altLang="zh-CN" sz="5400" b="1" cap="none" spc="0" dirty="0" smtClean="0">
                <a:ln w="22225">
                  <a:solidFill>
                    <a:schemeClr val="accent2"/>
                  </a:solidFill>
                  <a:prstDash val="solid"/>
                </a:ln>
                <a:solidFill>
                  <a:schemeClr val="accent2">
                    <a:lumMod val="40000"/>
                    <a:lumOff val="60000"/>
                  </a:schemeClr>
                </a:solidFill>
                <a:effectLst/>
              </a:rPr>
              <a:t>Thanks</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124189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Hash</a:t>
            </a:r>
            <a:r>
              <a:rPr lang="zh-CN" altLang="en-US" dirty="0" smtClean="0"/>
              <a:t>使用</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、数据结构中的</a:t>
            </a:r>
            <a:r>
              <a:rPr lang="en-US" altLang="zh-CN" dirty="0" smtClean="0"/>
              <a:t>hash</a:t>
            </a:r>
            <a:r>
              <a:rPr lang="zh-CN" altLang="en-US" dirty="0" smtClean="0"/>
              <a:t>表</a:t>
            </a:r>
            <a:endParaRPr lang="en-US" altLang="zh-CN" dirty="0" smtClean="0"/>
          </a:p>
          <a:p>
            <a:r>
              <a:rPr lang="en-US" altLang="zh-CN" dirty="0"/>
              <a:t>2</a:t>
            </a:r>
            <a:r>
              <a:rPr lang="zh-CN" altLang="en-US" dirty="0" smtClean="0"/>
              <a:t>、相似度文本比较中的</a:t>
            </a:r>
            <a:r>
              <a:rPr lang="en-US" altLang="zh-CN" dirty="0" smtClean="0"/>
              <a:t>hash</a:t>
            </a:r>
            <a:r>
              <a:rPr lang="zh-CN" altLang="en-US" dirty="0"/>
              <a:t>使用</a:t>
            </a:r>
            <a:endParaRPr lang="en-US" altLang="zh-CN" dirty="0" smtClean="0"/>
          </a:p>
          <a:p>
            <a:r>
              <a:rPr lang="en-US" altLang="zh-CN" dirty="0"/>
              <a:t>3</a:t>
            </a:r>
            <a:r>
              <a:rPr lang="zh-CN" altLang="en-US" dirty="0"/>
              <a:t>、数据完整性查验中</a:t>
            </a:r>
            <a:r>
              <a:rPr lang="en-US" altLang="zh-CN" dirty="0"/>
              <a:t>hash</a:t>
            </a:r>
            <a:r>
              <a:rPr lang="zh-CN" altLang="en-US" dirty="0" smtClean="0"/>
              <a:t>使用</a:t>
            </a:r>
            <a:endParaRPr lang="en-US" altLang="zh-CN" dirty="0" smtClean="0"/>
          </a:p>
          <a:p>
            <a:r>
              <a:rPr lang="en-US" altLang="zh-CN" dirty="0" smtClean="0"/>
              <a:t>4</a:t>
            </a:r>
            <a:r>
              <a:rPr lang="zh-CN" altLang="en-US" dirty="0" smtClean="0"/>
              <a:t>、</a:t>
            </a:r>
            <a:r>
              <a:rPr lang="zh-CN" altLang="en-US" dirty="0"/>
              <a:t>密码学中</a:t>
            </a:r>
            <a:r>
              <a:rPr lang="en-US" altLang="zh-CN" dirty="0"/>
              <a:t>hash</a:t>
            </a:r>
            <a:r>
              <a:rPr lang="zh-CN" altLang="en-US" dirty="0"/>
              <a:t>使用</a:t>
            </a:r>
            <a:endParaRPr lang="en-US" altLang="zh-CN" dirty="0"/>
          </a:p>
          <a:p>
            <a:endParaRPr lang="zh-CN" altLang="en-US" dirty="0"/>
          </a:p>
        </p:txBody>
      </p:sp>
    </p:spTree>
    <p:extLst>
      <p:ext uri="{BB962C8B-B14F-4D97-AF65-F5344CB8AC3E}">
        <p14:creationId xmlns:p14="http://schemas.microsoft.com/office/powerpoint/2010/main" val="2843578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数据结构中的</a:t>
            </a:r>
            <a:r>
              <a:rPr lang="en-US" altLang="zh-CN" dirty="0"/>
              <a:t>hash</a:t>
            </a:r>
            <a:r>
              <a:rPr lang="zh-CN" altLang="en-US" dirty="0" smtClean="0"/>
              <a:t>表</a:t>
            </a:r>
            <a:r>
              <a:rPr lang="en-US" altLang="zh-CN" dirty="0" smtClean="0"/>
              <a:t>——</a:t>
            </a:r>
            <a:r>
              <a:rPr lang="zh-CN" altLang="en-US" dirty="0" smtClean="0"/>
              <a:t>总览</a:t>
            </a:r>
            <a:r>
              <a:rPr lang="en-US" altLang="zh-CN" dirty="0"/>
              <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a:t>哈希表就是一种以 键</a:t>
            </a:r>
            <a:r>
              <a:rPr lang="en-US" altLang="zh-CN" dirty="0"/>
              <a:t>-</a:t>
            </a:r>
            <a:r>
              <a:rPr lang="zh-CN" altLang="en-US" dirty="0"/>
              <a:t>值</a:t>
            </a:r>
            <a:r>
              <a:rPr lang="en-US" altLang="zh-CN" dirty="0"/>
              <a:t>(key-indexed) </a:t>
            </a:r>
            <a:r>
              <a:rPr lang="zh-CN" altLang="en-US" dirty="0"/>
              <a:t>存储数据的结构，我们只要输入待查找的值即</a:t>
            </a:r>
            <a:r>
              <a:rPr lang="en-US" altLang="zh-CN" dirty="0"/>
              <a:t>key</a:t>
            </a:r>
            <a:r>
              <a:rPr lang="zh-CN" altLang="en-US" dirty="0"/>
              <a:t>，即可查找到其对应的值。</a:t>
            </a:r>
          </a:p>
          <a:p>
            <a:r>
              <a:rPr lang="zh-CN" altLang="en-US" dirty="0"/>
              <a:t>哈希的思路很简单，如果所有的键都是整数，那么就可以使用一个简单的无序数组来实现：将键作为索引，值即为其对应的值，这样就可以快速访问任意键的值。这是对于简单的键的情况，我们将其扩展到可以处理更加复杂的类型的键。</a:t>
            </a:r>
          </a:p>
          <a:p>
            <a:r>
              <a:rPr lang="zh-CN" altLang="en-US" dirty="0"/>
              <a:t>使用哈希查找有两个步骤</a:t>
            </a:r>
            <a:r>
              <a:rPr lang="en-US" altLang="zh-CN" dirty="0"/>
              <a:t>:</a:t>
            </a:r>
          </a:p>
          <a:p>
            <a:r>
              <a:rPr lang="zh-CN" altLang="en-US" dirty="0"/>
              <a:t>使用哈希函数将被查找的键转换为数组的索引。在理想的情况下，不同的键会被转换为不同的索引值，但是在有些情况下我们需要处理多个键被哈希到同一个索引值的情况。所以哈希查找的第二个步骤就是处理冲突</a:t>
            </a:r>
          </a:p>
          <a:p>
            <a:r>
              <a:rPr lang="zh-CN" altLang="en-US" dirty="0"/>
              <a:t>处理哈希碰撞冲突。有很多处理哈希碰撞冲突的方法，本文后面会介绍拉链法和线性探测法。</a:t>
            </a:r>
          </a:p>
          <a:p>
            <a:endParaRPr lang="zh-CN" altLang="en-US" dirty="0"/>
          </a:p>
        </p:txBody>
      </p:sp>
    </p:spTree>
    <p:extLst>
      <p:ext uri="{BB962C8B-B14F-4D97-AF65-F5344CB8AC3E}">
        <p14:creationId xmlns:p14="http://schemas.microsoft.com/office/powerpoint/2010/main" val="2434697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数据结构中的</a:t>
            </a:r>
            <a:r>
              <a:rPr lang="en-US" altLang="zh-CN" dirty="0"/>
              <a:t>hash</a:t>
            </a:r>
            <a:r>
              <a:rPr lang="zh-CN" altLang="en-US" dirty="0" smtClean="0"/>
              <a:t>表</a:t>
            </a:r>
            <a:r>
              <a:rPr lang="en-US" altLang="zh-CN" dirty="0" smtClean="0"/>
              <a:t>——</a:t>
            </a:r>
            <a:r>
              <a:rPr lang="zh-CN" altLang="en-US" dirty="0" smtClean="0"/>
              <a:t>哈希方式</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b="1" dirty="0"/>
              <a:t>1</a:t>
            </a:r>
            <a:r>
              <a:rPr lang="zh-CN" altLang="en-US" b="1" dirty="0"/>
              <a:t>、直接寻址法</a:t>
            </a:r>
            <a:r>
              <a:rPr lang="zh-CN" altLang="en-US" dirty="0"/>
              <a:t>：以关键字的某个线性函数值为哈希地址，可以表示为</a:t>
            </a:r>
            <a:r>
              <a:rPr lang="en-US" altLang="zh-CN" b="1" dirty="0"/>
              <a:t>hash(K)=</a:t>
            </a:r>
            <a:r>
              <a:rPr lang="en-US" altLang="zh-CN" b="1" dirty="0" err="1" smtClean="0"/>
              <a:t>aK+C</a:t>
            </a:r>
            <a:r>
              <a:rPr lang="zh-CN" altLang="en-US" b="1" dirty="0" smtClean="0"/>
              <a:t>。</a:t>
            </a:r>
            <a:r>
              <a:rPr lang="zh-CN" altLang="en-US" dirty="0"/>
              <a:t> </a:t>
            </a:r>
            <a:r>
              <a:rPr lang="zh-CN" altLang="en-US" dirty="0" smtClean="0"/>
              <a:t> 优点</a:t>
            </a:r>
            <a:r>
              <a:rPr lang="zh-CN" altLang="en-US" dirty="0"/>
              <a:t>是不会产生冲突，缺点是空间复杂度可能会较高，可能会造成空间的大量浪费，适用于元素较少的</a:t>
            </a:r>
            <a:r>
              <a:rPr lang="zh-CN" altLang="en-US" dirty="0" smtClean="0"/>
              <a:t>情况</a:t>
            </a:r>
            <a:endParaRPr lang="en-US" altLang="zh-CN" dirty="0" smtClean="0"/>
          </a:p>
          <a:p>
            <a:r>
              <a:rPr lang="en-US" altLang="zh-CN" b="1" dirty="0"/>
              <a:t>2</a:t>
            </a:r>
            <a:r>
              <a:rPr lang="zh-CN" altLang="en-US" b="1" dirty="0"/>
              <a:t>、数字分析法</a:t>
            </a:r>
            <a:r>
              <a:rPr lang="zh-CN" altLang="en-US" dirty="0"/>
              <a:t>：该方法是取数据元素关键字中某些取值较均匀的数字来作为哈希地址的方法，这样可以尽量避免冲突</a:t>
            </a:r>
            <a:r>
              <a:rPr lang="zh-CN" altLang="en-US" dirty="0" smtClean="0"/>
              <a:t>。 缺点</a:t>
            </a:r>
            <a:r>
              <a:rPr lang="zh-CN" altLang="en-US" dirty="0"/>
              <a:t>是该方法只适合于能预先估计出全体关键字的每一位上各种数字出现的频度。对于想要设计出更加通用的哈希表并不适用</a:t>
            </a:r>
            <a:r>
              <a:rPr lang="zh-CN" altLang="en-US" dirty="0" smtClean="0"/>
              <a:t>。</a:t>
            </a:r>
            <a:endParaRPr lang="en-US" altLang="zh-CN" dirty="0" smtClean="0"/>
          </a:p>
          <a:p>
            <a:r>
              <a:rPr lang="en-US" altLang="zh-CN" b="1" dirty="0"/>
              <a:t>3</a:t>
            </a:r>
            <a:r>
              <a:rPr lang="zh-CN" altLang="en-US" b="1" dirty="0"/>
              <a:t>、除留余数法</a:t>
            </a:r>
            <a:r>
              <a:rPr lang="zh-CN" altLang="en-US" dirty="0"/>
              <a:t>：是由数据元素关键字除以某个常数所留的余数为哈希地址，该方法计算简单，适用范围广，是经常使用的一种哈希函数，可以表示为：</a:t>
            </a:r>
            <a:r>
              <a:rPr lang="en-US" altLang="zh-CN" b="1" dirty="0"/>
              <a:t>hash(K)=K mod </a:t>
            </a:r>
            <a:r>
              <a:rPr lang="en-US" altLang="zh-CN" b="1" dirty="0" smtClean="0"/>
              <a:t>C</a:t>
            </a:r>
            <a:r>
              <a:rPr lang="zh-CN" altLang="en-US" b="1" dirty="0" smtClean="0"/>
              <a:t>。</a:t>
            </a:r>
            <a:r>
              <a:rPr lang="zh-CN" altLang="en-US" dirty="0"/>
              <a:t> </a:t>
            </a:r>
            <a:r>
              <a:rPr lang="zh-CN" altLang="en-US" dirty="0" smtClean="0"/>
              <a:t> 该</a:t>
            </a:r>
            <a:r>
              <a:rPr lang="zh-CN" altLang="en-US" dirty="0"/>
              <a:t>方法的关键是常数的选取，一般要求是</a:t>
            </a:r>
            <a:r>
              <a:rPr lang="zh-CN" altLang="en-US" b="1" dirty="0"/>
              <a:t>接近或等于哈希表本身的长度</a:t>
            </a:r>
            <a:r>
              <a:rPr lang="zh-CN" altLang="en-US" dirty="0"/>
              <a:t>，研究理论表明，该常数选</a:t>
            </a:r>
            <a:r>
              <a:rPr lang="zh-CN" altLang="en-US" b="1" dirty="0"/>
              <a:t>素数</a:t>
            </a:r>
            <a:r>
              <a:rPr lang="zh-CN" altLang="en-US" dirty="0"/>
              <a:t>时效果</a:t>
            </a:r>
            <a:r>
              <a:rPr lang="zh-CN" altLang="en-US" dirty="0" smtClean="0"/>
              <a:t>最好</a:t>
            </a:r>
            <a:endParaRPr lang="en-US" altLang="zh-CN" dirty="0" smtClean="0"/>
          </a:p>
          <a:p>
            <a:r>
              <a:rPr lang="en-US" altLang="zh-CN" b="1" dirty="0"/>
              <a:t>4</a:t>
            </a:r>
            <a:r>
              <a:rPr lang="zh-CN" altLang="en-US" b="1" dirty="0"/>
              <a:t>、平方取中</a:t>
            </a:r>
            <a:r>
              <a:rPr lang="zh-CN" altLang="en-US" b="1" dirty="0" smtClean="0"/>
              <a:t>法</a:t>
            </a:r>
            <a:endParaRPr lang="en-US" altLang="zh-CN" b="1" dirty="0" smtClean="0"/>
          </a:p>
          <a:p>
            <a:r>
              <a:rPr lang="en-US" altLang="zh-CN" b="1" dirty="0" smtClean="0"/>
              <a:t>5</a:t>
            </a:r>
            <a:r>
              <a:rPr lang="zh-CN" altLang="en-US" b="1" dirty="0" smtClean="0"/>
              <a:t>、折叠法</a:t>
            </a:r>
            <a:endParaRPr lang="en-US" altLang="zh-CN" b="1" dirty="0" smtClean="0"/>
          </a:p>
          <a:p>
            <a:r>
              <a:rPr lang="en-US" altLang="zh-CN" b="1" dirty="0" smtClean="0"/>
              <a:t>6</a:t>
            </a:r>
            <a:r>
              <a:rPr lang="zh-CN" altLang="en-US" b="1" dirty="0" smtClean="0"/>
              <a:t>、其他方法：随机数算法、旋转法、相乘取整法</a:t>
            </a:r>
            <a:endParaRPr lang="en-US" altLang="zh-CN" b="1" dirty="0" smtClean="0"/>
          </a:p>
          <a:p>
            <a:endParaRPr lang="zh-CN" altLang="en-US" dirty="0"/>
          </a:p>
        </p:txBody>
      </p:sp>
    </p:spTree>
    <p:extLst>
      <p:ext uri="{BB962C8B-B14F-4D97-AF65-F5344CB8AC3E}">
        <p14:creationId xmlns:p14="http://schemas.microsoft.com/office/powerpoint/2010/main" val="1182585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数据结构中的</a:t>
            </a:r>
            <a:r>
              <a:rPr lang="en-US" altLang="zh-CN" dirty="0"/>
              <a:t>hash</a:t>
            </a:r>
            <a:r>
              <a:rPr lang="zh-CN" altLang="en-US" dirty="0"/>
              <a:t>表</a:t>
            </a:r>
            <a:r>
              <a:rPr lang="en-US" altLang="zh-CN" dirty="0" smtClean="0"/>
              <a:t>——</a:t>
            </a:r>
            <a:r>
              <a:rPr lang="zh-CN" altLang="en-US" dirty="0" smtClean="0"/>
              <a:t>冲突处理方式</a:t>
            </a:r>
            <a:endParaRPr lang="zh-CN" altLang="en-US" dirty="0"/>
          </a:p>
        </p:txBody>
      </p:sp>
      <p:sp>
        <p:nvSpPr>
          <p:cNvPr id="3" name="内容占位符 2"/>
          <p:cNvSpPr>
            <a:spLocks noGrp="1"/>
          </p:cNvSpPr>
          <p:nvPr>
            <p:ph idx="1"/>
          </p:nvPr>
        </p:nvSpPr>
        <p:spPr/>
        <p:txBody>
          <a:bodyPr/>
          <a:lstStyle/>
          <a:p>
            <a:r>
              <a:rPr lang="en-US" altLang="zh-CN" b="1" dirty="0"/>
              <a:t>1</a:t>
            </a:r>
            <a:r>
              <a:rPr lang="zh-CN" altLang="en-US" b="1" dirty="0"/>
              <a:t>、开放地址法（再散列法</a:t>
            </a:r>
            <a:r>
              <a:rPr lang="zh-CN" altLang="en-US" b="1" dirty="0" smtClean="0"/>
              <a:t>） 主要</a:t>
            </a:r>
            <a:r>
              <a:rPr lang="zh-CN" altLang="en-US" b="1" dirty="0"/>
              <a:t>方法有：线性探索再散列、</a:t>
            </a:r>
            <a:r>
              <a:rPr lang="zh-CN" altLang="en-US" b="1" dirty="0"/>
              <a:t>二次探测再散</a:t>
            </a:r>
            <a:r>
              <a:rPr lang="zh-CN" altLang="en-US" b="1" dirty="0"/>
              <a:t>列、</a:t>
            </a:r>
            <a:r>
              <a:rPr lang="zh-CN" altLang="en-US" b="1" dirty="0"/>
              <a:t>伪随机探测再散</a:t>
            </a:r>
            <a:r>
              <a:rPr lang="zh-CN" altLang="en-US" b="1" dirty="0" smtClean="0"/>
              <a:t>列</a:t>
            </a:r>
            <a:endParaRPr lang="en-US" altLang="zh-CN" b="1" dirty="0" smtClean="0"/>
          </a:p>
          <a:p>
            <a:r>
              <a:rPr lang="en-US" altLang="zh-CN" b="1" dirty="0"/>
              <a:t>2</a:t>
            </a:r>
            <a:r>
              <a:rPr lang="zh-CN" altLang="en-US" b="1" dirty="0"/>
              <a:t>、链地址法（拉链法</a:t>
            </a:r>
            <a:r>
              <a:rPr lang="zh-CN" altLang="en-US" b="1" dirty="0" smtClean="0"/>
              <a:t>）</a:t>
            </a:r>
            <a:endParaRPr lang="en-US" altLang="zh-CN" b="1" dirty="0" smtClean="0"/>
          </a:p>
          <a:p>
            <a:r>
              <a:rPr lang="en-US" altLang="zh-CN" b="1" dirty="0"/>
              <a:t>3</a:t>
            </a:r>
            <a:r>
              <a:rPr lang="zh-CN" altLang="en-US" b="1" dirty="0"/>
              <a:t>、公共溢出区</a:t>
            </a:r>
            <a:r>
              <a:rPr lang="zh-CN" altLang="en-US" b="1" dirty="0" smtClean="0"/>
              <a:t>法</a:t>
            </a:r>
            <a:endParaRPr lang="en-US" altLang="zh-CN" b="1" dirty="0" smtClean="0"/>
          </a:p>
          <a:p>
            <a:r>
              <a:rPr lang="en-US" altLang="zh-CN" b="1" dirty="0" smtClean="0"/>
              <a:t>4</a:t>
            </a:r>
            <a:r>
              <a:rPr lang="zh-CN" altLang="en-US" b="1" dirty="0" smtClean="0"/>
              <a:t>、</a:t>
            </a:r>
            <a:r>
              <a:rPr lang="zh-CN" altLang="en-US" b="1" dirty="0"/>
              <a:t>再哈希法</a:t>
            </a:r>
            <a:endParaRPr lang="en-US" altLang="zh-CN" b="1" dirty="0"/>
          </a:p>
          <a:p>
            <a:endParaRPr lang="zh-CN" altLang="en-US" dirty="0"/>
          </a:p>
        </p:txBody>
      </p:sp>
    </p:spTree>
    <p:extLst>
      <p:ext uri="{BB962C8B-B14F-4D97-AF65-F5344CB8AC3E}">
        <p14:creationId xmlns:p14="http://schemas.microsoft.com/office/powerpoint/2010/main" val="2271247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STL</a:t>
            </a:r>
            <a:r>
              <a:rPr lang="zh-CN" altLang="en-US" dirty="0" smtClean="0"/>
              <a:t>中哈希表的使用</a:t>
            </a:r>
            <a:endParaRPr lang="zh-CN" altLang="en-US" dirty="0"/>
          </a:p>
        </p:txBody>
      </p:sp>
      <p:sp>
        <p:nvSpPr>
          <p:cNvPr id="3" name="内容占位符 2"/>
          <p:cNvSpPr>
            <a:spLocks noGrp="1"/>
          </p:cNvSpPr>
          <p:nvPr>
            <p:ph idx="1"/>
          </p:nvPr>
        </p:nvSpPr>
        <p:spPr/>
        <p:txBody>
          <a:bodyPr/>
          <a:lstStyle/>
          <a:p>
            <a:r>
              <a:rPr lang="en-US" altLang="zh-CN" dirty="0" err="1" smtClean="0"/>
              <a:t>Hash_set</a:t>
            </a:r>
            <a:endParaRPr lang="en-US" altLang="zh-CN" dirty="0" smtClean="0"/>
          </a:p>
          <a:p>
            <a:r>
              <a:rPr lang="en-US" altLang="zh-CN" dirty="0" err="1" smtClean="0"/>
              <a:t>Hash_map</a:t>
            </a:r>
            <a:endParaRPr lang="zh-CN" altLang="en-US" dirty="0"/>
          </a:p>
        </p:txBody>
      </p:sp>
    </p:spTree>
    <p:extLst>
      <p:ext uri="{BB962C8B-B14F-4D97-AF65-F5344CB8AC3E}">
        <p14:creationId xmlns:p14="http://schemas.microsoft.com/office/powerpoint/2010/main" val="3225274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相似度文本比较中的</a:t>
            </a:r>
            <a:r>
              <a:rPr lang="en-US" altLang="zh-CN" dirty="0"/>
              <a:t>hash</a:t>
            </a:r>
            <a:r>
              <a:rPr lang="zh-CN" altLang="en-US" dirty="0"/>
              <a:t>使用</a:t>
            </a:r>
            <a:r>
              <a:rPr lang="en-US" altLang="zh-CN" dirty="0"/>
              <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smtClean="0"/>
              <a:t>比较流程：</a:t>
            </a:r>
            <a:endParaRPr lang="en-US" altLang="zh-CN" dirty="0" smtClean="0"/>
          </a:p>
          <a:p>
            <a:endParaRPr lang="zh-CN" altLang="en-US" dirty="0"/>
          </a:p>
        </p:txBody>
      </p:sp>
      <p:pic>
        <p:nvPicPr>
          <p:cNvPr id="5" name="图片 4"/>
          <p:cNvPicPr>
            <a:picLocks noChangeAspect="1"/>
          </p:cNvPicPr>
          <p:nvPr/>
        </p:nvPicPr>
        <p:blipFill>
          <a:blip r:embed="rId2"/>
          <a:stretch>
            <a:fillRect/>
          </a:stretch>
        </p:blipFill>
        <p:spPr>
          <a:xfrm>
            <a:off x="2589212" y="2553520"/>
            <a:ext cx="8188960" cy="3357702"/>
          </a:xfrm>
          <a:prstGeom prst="rect">
            <a:avLst/>
          </a:prstGeom>
        </p:spPr>
      </p:pic>
    </p:spTree>
    <p:extLst>
      <p:ext uri="{BB962C8B-B14F-4D97-AF65-F5344CB8AC3E}">
        <p14:creationId xmlns:p14="http://schemas.microsoft.com/office/powerpoint/2010/main" val="1037482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Shingling</a:t>
            </a:r>
            <a:endParaRPr lang="zh-CN" altLang="en-US" dirty="0"/>
          </a:p>
        </p:txBody>
      </p:sp>
      <p:sp>
        <p:nvSpPr>
          <p:cNvPr id="3" name="内容占位符 2"/>
          <p:cNvSpPr>
            <a:spLocks noGrp="1"/>
          </p:cNvSpPr>
          <p:nvPr>
            <p:ph idx="1"/>
          </p:nvPr>
        </p:nvSpPr>
        <p:spPr/>
        <p:txBody>
          <a:bodyPr/>
          <a:lstStyle/>
          <a:p>
            <a:r>
              <a:rPr lang="zh-CN" altLang="en-US" dirty="0" smtClean="0"/>
              <a:t>目标：将文本转化为集合的过程</a:t>
            </a:r>
            <a:endParaRPr lang="en-US" altLang="zh-CN" dirty="0" smtClean="0"/>
          </a:p>
          <a:p>
            <a:r>
              <a:rPr lang="zh-CN" altLang="en-US" dirty="0" smtClean="0"/>
              <a:t>方法：</a:t>
            </a:r>
            <a:r>
              <a:rPr lang="en-US" altLang="zh-CN" dirty="0"/>
              <a:t> </a:t>
            </a:r>
            <a:r>
              <a:rPr lang="en-US" altLang="zh-CN" dirty="0" smtClean="0"/>
              <a:t>k-shingle</a:t>
            </a:r>
            <a:r>
              <a:rPr lang="zh-CN" altLang="en-US" dirty="0" smtClean="0"/>
              <a:t>（</a:t>
            </a:r>
            <a:r>
              <a:rPr lang="en-US" altLang="zh-CN" dirty="0" smtClean="0"/>
              <a:t>k-gram</a:t>
            </a:r>
            <a:r>
              <a:rPr lang="zh-CN" altLang="en-US" dirty="0" smtClean="0"/>
              <a:t>）</a:t>
            </a:r>
            <a:r>
              <a:rPr lang="en-US" altLang="zh-CN" dirty="0" smtClean="0"/>
              <a:t> </a:t>
            </a:r>
            <a:r>
              <a:rPr lang="zh-CN" altLang="en-US" dirty="0" smtClean="0"/>
              <a:t>就是</a:t>
            </a:r>
            <a:r>
              <a:rPr lang="zh-CN" altLang="en-US" dirty="0"/>
              <a:t>将一个文档变成长度为</a:t>
            </a:r>
            <a:r>
              <a:rPr lang="en-US" altLang="zh-CN" dirty="0"/>
              <a:t>k</a:t>
            </a:r>
            <a:r>
              <a:rPr lang="zh-CN" altLang="en-US" dirty="0"/>
              <a:t>的字符串的集合，如果元素重复，则只保留一个。如果把集合看成包，就可以记载重复字符串出现的次数</a:t>
            </a:r>
            <a:r>
              <a:rPr lang="zh-CN" altLang="en-US" dirty="0" smtClean="0"/>
              <a:t>。</a:t>
            </a:r>
            <a:endParaRPr lang="en-US" altLang="zh-CN" dirty="0" smtClean="0"/>
          </a:p>
          <a:p>
            <a:r>
              <a:rPr lang="zh-CN" altLang="en-US" dirty="0" smtClean="0"/>
              <a:t>后续压缩：可以通过字典库</a:t>
            </a:r>
            <a:r>
              <a:rPr lang="en-US" altLang="zh-CN" dirty="0" smtClean="0"/>
              <a:t>+hash</a:t>
            </a:r>
            <a:r>
              <a:rPr lang="zh-CN" altLang="en-US" dirty="0" smtClean="0"/>
              <a:t>方式进行压缩</a:t>
            </a:r>
            <a:endParaRPr lang="en-US" altLang="zh-CN" dirty="0" smtClean="0"/>
          </a:p>
          <a:p>
            <a:r>
              <a:rPr lang="zh-CN" altLang="en-US" dirty="0" smtClean="0"/>
              <a:t>关键点：</a:t>
            </a:r>
            <a:r>
              <a:rPr lang="en-US" altLang="zh-CN" dirty="0" smtClean="0"/>
              <a:t>K</a:t>
            </a:r>
            <a:r>
              <a:rPr lang="zh-CN" altLang="en-US" dirty="0" smtClean="0"/>
              <a:t>的选择</a:t>
            </a:r>
            <a:endParaRPr lang="zh-CN" altLang="en-US" dirty="0"/>
          </a:p>
        </p:txBody>
      </p:sp>
    </p:spTree>
    <p:extLst>
      <p:ext uri="{BB962C8B-B14F-4D97-AF65-F5344CB8AC3E}">
        <p14:creationId xmlns:p14="http://schemas.microsoft.com/office/powerpoint/2010/main" val="2586795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MinHashing</a:t>
            </a:r>
            <a:endParaRPr lang="zh-CN" altLang="en-US" dirty="0"/>
          </a:p>
        </p:txBody>
      </p:sp>
      <p:sp>
        <p:nvSpPr>
          <p:cNvPr id="3" name="内容占位符 2"/>
          <p:cNvSpPr>
            <a:spLocks noGrp="1"/>
          </p:cNvSpPr>
          <p:nvPr>
            <p:ph idx="1"/>
          </p:nvPr>
        </p:nvSpPr>
        <p:spPr/>
        <p:txBody>
          <a:bodyPr/>
          <a:lstStyle/>
          <a:p>
            <a:r>
              <a:rPr lang="zh-CN" altLang="en-US" dirty="0" smtClean="0"/>
              <a:t>目的：</a:t>
            </a:r>
            <a:r>
              <a:rPr lang="zh-CN" altLang="en-US" dirty="0"/>
              <a:t>将大集合转换为短签名，同时保留</a:t>
            </a:r>
            <a:r>
              <a:rPr lang="zh-CN" altLang="en-US" dirty="0" smtClean="0"/>
              <a:t>相似性</a:t>
            </a:r>
            <a:endParaRPr lang="en-US" altLang="zh-CN" dirty="0" smtClean="0"/>
          </a:p>
          <a:p>
            <a:r>
              <a:rPr lang="zh-CN" altLang="en-US" dirty="0" smtClean="0"/>
              <a:t>方法：首先将集合编写为</a:t>
            </a:r>
            <a:r>
              <a:rPr lang="en-US" altLang="zh-CN" dirty="0" smtClean="0"/>
              <a:t>0/1</a:t>
            </a:r>
            <a:r>
              <a:rPr lang="zh-CN" altLang="en-US" dirty="0" smtClean="0"/>
              <a:t>组成的向量，利用某种</a:t>
            </a:r>
            <a:r>
              <a:rPr lang="en-US" altLang="zh-CN" dirty="0" smtClean="0"/>
              <a:t>hash</a:t>
            </a:r>
            <a:r>
              <a:rPr lang="zh-CN" altLang="en-US" dirty="0" smtClean="0"/>
              <a:t>函数（</a:t>
            </a:r>
            <a:r>
              <a:rPr lang="en-US" altLang="zh-CN" dirty="0" smtClean="0"/>
              <a:t>LSH</a:t>
            </a:r>
            <a:r>
              <a:rPr lang="zh-CN" altLang="en-US" dirty="0" smtClean="0"/>
              <a:t>）保证相似性特征的更短的摘要提取，最终完成相似度计算</a:t>
            </a:r>
            <a:endParaRPr lang="en-US" altLang="zh-CN" dirty="0" smtClean="0"/>
          </a:p>
          <a:p>
            <a:r>
              <a:rPr lang="zh-CN" altLang="en-US" dirty="0" smtClean="0"/>
              <a:t>主要关键点：</a:t>
            </a:r>
            <a:r>
              <a:rPr lang="en-US" altLang="zh-CN" dirty="0" smtClean="0"/>
              <a:t>min-hashing</a:t>
            </a:r>
            <a:r>
              <a:rPr lang="zh-CN" altLang="en-US" dirty="0" smtClean="0"/>
              <a:t>过程</a:t>
            </a:r>
            <a:endParaRPr lang="zh-CN" altLang="en-US" dirty="0"/>
          </a:p>
        </p:txBody>
      </p:sp>
    </p:spTree>
    <p:extLst>
      <p:ext uri="{BB962C8B-B14F-4D97-AF65-F5344CB8AC3E}">
        <p14:creationId xmlns:p14="http://schemas.microsoft.com/office/powerpoint/2010/main" val="4151796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417</TotalTime>
  <Words>1503</Words>
  <Application>Microsoft Office PowerPoint</Application>
  <PresentationFormat>宽屏</PresentationFormat>
  <Paragraphs>95</Paragraphs>
  <Slides>18</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宋体</vt:lpstr>
      <vt:lpstr>幼圆</vt:lpstr>
      <vt:lpstr>Arial</vt:lpstr>
      <vt:lpstr>Calibri</vt:lpstr>
      <vt:lpstr>Century Gothic</vt:lpstr>
      <vt:lpstr>Wingdings 3</vt:lpstr>
      <vt:lpstr>丝状</vt:lpstr>
      <vt:lpstr>哈希相关调研</vt:lpstr>
      <vt:lpstr>Hash使用</vt:lpstr>
      <vt:lpstr>数据结构中的hash表——总览 </vt:lpstr>
      <vt:lpstr>数据结构中的hash表——哈希方式</vt:lpstr>
      <vt:lpstr>数据结构中的hash表——冲突处理方式</vt:lpstr>
      <vt:lpstr>STL中哈希表的使用</vt:lpstr>
      <vt:lpstr>相似度文本比较中的hash使用 </vt:lpstr>
      <vt:lpstr>Shingling</vt:lpstr>
      <vt:lpstr>MinHashing</vt:lpstr>
      <vt:lpstr>MinHashing</vt:lpstr>
      <vt:lpstr>LSH（Locality-Sensitive Hashing）</vt:lpstr>
      <vt:lpstr>数据完整性Hash使用</vt:lpstr>
      <vt:lpstr>密码学中Hash使用</vt:lpstr>
      <vt:lpstr>彩虹表攻击——前述</vt:lpstr>
      <vt:lpstr>彩虹表攻击——过程</vt:lpstr>
      <vt:lpstr>应对彩虹表攻击——加盐</vt:lpstr>
      <vt:lpstr>密码存储</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哈希相关调研</dc:title>
  <dc:creator>tao</dc:creator>
  <cp:lastModifiedBy>tao</cp:lastModifiedBy>
  <cp:revision>20</cp:revision>
  <dcterms:created xsi:type="dcterms:W3CDTF">2019-06-02T23:49:47Z</dcterms:created>
  <dcterms:modified xsi:type="dcterms:W3CDTF">2019-06-03T06:47:22Z</dcterms:modified>
</cp:coreProperties>
</file>