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4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21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9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1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7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3200" dirty="0" err="1"/>
              <a:t>Système</a:t>
            </a:r>
            <a:r>
              <a:rPr sz="3200" dirty="0"/>
              <a:t> de </a:t>
            </a:r>
            <a:r>
              <a:rPr sz="3200" dirty="0" err="1"/>
              <a:t>Télémédecine</a:t>
            </a:r>
            <a:r>
              <a:rPr sz="3200" dirty="0"/>
              <a:t> avec </a:t>
            </a:r>
            <a:r>
              <a:rPr sz="3200" dirty="0" err="1"/>
              <a:t>Intégration</a:t>
            </a:r>
            <a:r>
              <a:rPr sz="3200" dirty="0"/>
              <a:t> </a:t>
            </a:r>
            <a:r>
              <a:rPr sz="3200" dirty="0" err="1"/>
              <a:t>Blockchain</a:t>
            </a:r>
            <a:endParaRPr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4414235"/>
            <a:ext cx="6517482" cy="1371599"/>
          </a:xfrm>
        </p:spPr>
        <p:txBody>
          <a:bodyPr/>
          <a:lstStyle/>
          <a:p>
            <a:r>
              <a:rPr lang="fr-FR" dirty="0" smtClean="0"/>
              <a:t>Réaliser par:</a:t>
            </a:r>
            <a:r>
              <a:rPr dirty="0" smtClean="0"/>
              <a:t>Goubaa </a:t>
            </a:r>
            <a:r>
              <a:rPr dirty="0"/>
              <a:t>Taoufik</a:t>
            </a:r>
          </a:p>
          <a:p>
            <a:r>
              <a:rPr dirty="0"/>
              <a:t>ISG </a:t>
            </a:r>
            <a:r>
              <a:rPr dirty="0" err="1"/>
              <a:t>Gabès</a:t>
            </a:r>
            <a:r>
              <a:rPr dirty="0"/>
              <a:t> - </a:t>
            </a:r>
            <a:r>
              <a:rPr dirty="0" err="1"/>
              <a:t>Année</a:t>
            </a:r>
            <a:r>
              <a:rPr dirty="0"/>
              <a:t> </a:t>
            </a:r>
            <a:r>
              <a:rPr dirty="0" err="1"/>
              <a:t>universitaire</a:t>
            </a:r>
            <a:r>
              <a:rPr dirty="0"/>
              <a:t>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5515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 dirty="0" err="1"/>
              <a:t>Réalisation</a:t>
            </a:r>
            <a:r>
              <a:rPr sz="2400" b="1" dirty="0"/>
              <a:t> et captures </a:t>
            </a:r>
            <a:r>
              <a:rPr sz="2400" b="1" dirty="0" err="1"/>
              <a:t>d'écran</a:t>
            </a:r>
            <a:endParaRPr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657600" cy="2286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Interface </a:t>
            </a:r>
            <a:r>
              <a:rPr lang="fr-FR" dirty="0" smtClean="0"/>
              <a:t>diagnostique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4389120" y="1097280"/>
            <a:ext cx="3657600" cy="2286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endParaRPr lang="fr-FR" smtClean="0"/>
          </a:p>
          <a:p>
            <a:pPr algn="ctr"/>
            <a:r>
              <a:rPr lang="fr-FR" dirty="0" smtClean="0"/>
              <a:t>Interface paiement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57200" y="3657600"/>
            <a:ext cx="3657600" cy="2286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 dirty="0"/>
              <a:t>Interface prendre un Rendez-vous 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389120" y="3657600"/>
            <a:ext cx="3657600" cy="2286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algn="ctr"/>
            <a:r>
              <a:rPr lang="fr-FR"/>
              <a:t>Interface Rendez-vous en ligne</a:t>
            </a:r>
            <a:endParaRPr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657600" cy="1698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097280"/>
            <a:ext cx="3657600" cy="1698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20" y="3653430"/>
            <a:ext cx="3685096" cy="16913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3657600" cy="16871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8020788" cy="3424107"/>
          </a:xfrm>
        </p:spPr>
        <p:txBody>
          <a:bodyPr/>
          <a:lstStyle/>
          <a:p>
            <a:r>
              <a:rPr dirty="0" err="1"/>
              <a:t>Synthèse</a:t>
            </a:r>
            <a:r>
              <a:rPr dirty="0"/>
              <a:t> et </a:t>
            </a:r>
            <a:r>
              <a:rPr/>
              <a:t>axes </a:t>
            </a:r>
            <a:r>
              <a:rPr smtClean="0"/>
              <a:t>d'évolution</a:t>
            </a:r>
            <a:r>
              <a:rPr lang="fr-FR" smtClean="0"/>
              <a:t>:</a:t>
            </a:r>
            <a:endParaRPr dirty="0"/>
          </a:p>
          <a:p>
            <a:pPr lvl="1"/>
            <a:r>
              <a:rPr sz="1600" cap="none" dirty="0"/>
              <a:t>Validation du concept </a:t>
            </a:r>
            <a:r>
              <a:rPr sz="1600" cap="none" dirty="0" err="1"/>
              <a:t>hybride</a:t>
            </a:r>
            <a:endParaRPr sz="1600" cap="none" dirty="0"/>
          </a:p>
          <a:p>
            <a:pPr lvl="1"/>
            <a:r>
              <a:rPr sz="1600" cap="none" dirty="0"/>
              <a:t>Migration </a:t>
            </a:r>
            <a:r>
              <a:rPr sz="1600" cap="none" dirty="0" err="1"/>
              <a:t>vers</a:t>
            </a:r>
            <a:r>
              <a:rPr sz="1600" cap="none" dirty="0"/>
              <a:t> </a:t>
            </a:r>
            <a:r>
              <a:rPr sz="1600" cap="none" dirty="0" err="1"/>
              <a:t>testnet</a:t>
            </a:r>
            <a:r>
              <a:rPr sz="1600" cap="none" dirty="0"/>
              <a:t> public / Layer 2</a:t>
            </a:r>
          </a:p>
          <a:p>
            <a:pPr lvl="1"/>
            <a:r>
              <a:rPr sz="1600" cap="none" dirty="0" err="1"/>
              <a:t>Remboursement</a:t>
            </a:r>
            <a:r>
              <a:rPr sz="1600" cap="none" dirty="0"/>
              <a:t> on-chain et </a:t>
            </a:r>
            <a:r>
              <a:rPr sz="1600" cap="none" dirty="0" err="1"/>
              <a:t>IoT</a:t>
            </a:r>
            <a:endParaRPr sz="1600" cap="none" dirty="0"/>
          </a:p>
          <a:p>
            <a:pPr lvl="1"/>
            <a:r>
              <a:rPr sz="1600" cap="none" dirty="0"/>
              <a:t>PWA et application mobile</a:t>
            </a:r>
          </a:p>
          <a:p>
            <a:pPr lvl="1">
              <a:defRPr sz="1200"/>
            </a:pPr>
            <a:r>
              <a:rPr sz="1600" cap="none" dirty="0" err="1"/>
              <a:t>Recommandations</a:t>
            </a:r>
            <a:r>
              <a:rPr sz="1600" cap="none" dirty="0"/>
              <a:t> pour </a:t>
            </a:r>
            <a:r>
              <a:rPr sz="1600" cap="none" dirty="0" err="1"/>
              <a:t>l'industrialisation</a:t>
            </a:r>
            <a:r>
              <a:rPr sz="1600" cap="none" dirty="0"/>
              <a:t> du </a:t>
            </a:r>
            <a:r>
              <a:rPr sz="1600" cap="none" dirty="0" err="1"/>
              <a:t>projet</a:t>
            </a:r>
            <a:r>
              <a:rPr sz="1600" cap="none" dirty="0"/>
              <a:t> (CI/CD, </a:t>
            </a:r>
            <a:r>
              <a:rPr sz="1600" cap="none" dirty="0" err="1"/>
              <a:t>containerisation</a:t>
            </a:r>
            <a:r>
              <a:rPr sz="1600" cap="none" dirty="0"/>
              <a:t>).</a:t>
            </a:r>
          </a:p>
          <a:p>
            <a:pPr lvl="1">
              <a:defRPr sz="1200"/>
            </a:pPr>
            <a:r>
              <a:rPr sz="1600" cap="none" dirty="0" err="1"/>
              <a:t>Voies</a:t>
            </a:r>
            <a:r>
              <a:rPr sz="1600" cap="none" dirty="0"/>
              <a:t> de </a:t>
            </a:r>
            <a:r>
              <a:rPr sz="1600" cap="none" dirty="0" err="1"/>
              <a:t>recherche</a:t>
            </a:r>
            <a:r>
              <a:rPr sz="1600" cap="none" dirty="0"/>
              <a:t> futures : </a:t>
            </a:r>
            <a:r>
              <a:rPr sz="1600" cap="none" dirty="0" err="1"/>
              <a:t>intégration</a:t>
            </a:r>
            <a:r>
              <a:rPr sz="1600" cap="none" dirty="0"/>
              <a:t> de la </a:t>
            </a:r>
            <a:r>
              <a:rPr sz="1600" cap="none" dirty="0" err="1"/>
              <a:t>télésurveillance</a:t>
            </a:r>
            <a:r>
              <a:rPr sz="1600" cap="none" dirty="0"/>
              <a:t> et machine learning </a:t>
            </a:r>
            <a:r>
              <a:rPr sz="1600" cap="none" dirty="0" err="1"/>
              <a:t>fédéré</a:t>
            </a:r>
            <a:r>
              <a:rPr sz="1600" cap="none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80" y="2498834"/>
            <a:ext cx="7773338" cy="1596177"/>
          </a:xfrm>
        </p:spPr>
        <p:txBody>
          <a:bodyPr/>
          <a:lstStyle/>
          <a:p>
            <a:r>
              <a:rPr lang="fr-FR" dirty="0" smtClean="0"/>
              <a:t>Merci pour votre Attention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146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du rapport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1">
              <a:defRPr sz="1400"/>
            </a:pPr>
            <a:r>
              <a:rPr sz="2000" dirty="0" smtClean="0"/>
              <a:t>Introduction</a:t>
            </a:r>
            <a:endParaRPr sz="2000" dirty="0"/>
          </a:p>
          <a:p>
            <a:pPr lvl="1">
              <a:defRPr sz="1400"/>
            </a:pPr>
            <a:r>
              <a:rPr sz="2000" dirty="0" err="1"/>
              <a:t>État</a:t>
            </a:r>
            <a:r>
              <a:rPr sz="2000" dirty="0"/>
              <a:t> de </a:t>
            </a:r>
            <a:r>
              <a:rPr sz="2000" dirty="0" err="1"/>
              <a:t>l'art</a:t>
            </a:r>
            <a:endParaRPr sz="2000" dirty="0"/>
          </a:p>
          <a:p>
            <a:pPr lvl="1">
              <a:defRPr sz="1400"/>
            </a:pPr>
            <a:r>
              <a:rPr sz="2000" dirty="0"/>
              <a:t>Cahier des charges </a:t>
            </a:r>
            <a:r>
              <a:rPr sz="2000" dirty="0" err="1"/>
              <a:t>fonctionnel</a:t>
            </a:r>
            <a:endParaRPr sz="2000" dirty="0"/>
          </a:p>
          <a:p>
            <a:pPr lvl="1">
              <a:defRPr sz="1400"/>
            </a:pPr>
            <a:r>
              <a:rPr sz="2000" dirty="0"/>
              <a:t>Conception des Smart Contracts</a:t>
            </a:r>
          </a:p>
          <a:p>
            <a:pPr lvl="1">
              <a:defRPr sz="1400"/>
            </a:pPr>
            <a:r>
              <a:rPr sz="2000" dirty="0" err="1"/>
              <a:t>Implémentation</a:t>
            </a:r>
            <a:endParaRPr sz="2000" dirty="0"/>
          </a:p>
          <a:p>
            <a:pPr lvl="1">
              <a:defRPr sz="1400"/>
            </a:pPr>
            <a:r>
              <a:rPr sz="2000" dirty="0" err="1"/>
              <a:t>Réalisation</a:t>
            </a:r>
            <a:r>
              <a:rPr sz="2000" dirty="0"/>
              <a:t> et captures </a:t>
            </a:r>
            <a:r>
              <a:rPr sz="2000" dirty="0" err="1"/>
              <a:t>d'écran</a:t>
            </a:r>
            <a:endParaRPr sz="2000" dirty="0"/>
          </a:p>
          <a:p>
            <a:pPr lvl="1">
              <a:defRPr sz="1400"/>
            </a:pPr>
            <a:r>
              <a:rPr sz="2000" dirty="0" err="1"/>
              <a:t>Résultats</a:t>
            </a:r>
            <a:r>
              <a:rPr sz="2000" dirty="0"/>
              <a:t> et discussion</a:t>
            </a:r>
          </a:p>
          <a:p>
            <a:pPr lvl="1">
              <a:defRPr sz="1400"/>
            </a:pPr>
            <a:r>
              <a:rPr sz="2000" dirty="0"/>
              <a:t>Conclusion et perspectives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8" y="1619677"/>
            <a:ext cx="7053331" cy="3880773"/>
          </a:xfrm>
        </p:spPr>
        <p:txBody>
          <a:bodyPr>
            <a:normAutofit/>
          </a:bodyPr>
          <a:lstStyle/>
          <a:p>
            <a:r>
              <a:rPr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Évolution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télémédecine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post-2020</a:t>
            </a:r>
          </a:p>
          <a:p>
            <a:pPr lvl="1"/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Défis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traçabilité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sécurité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et transparence</a:t>
            </a:r>
          </a:p>
          <a:p>
            <a:pPr lvl="1"/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Synergie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IA et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endParaRPr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 sz="1200"/>
            </a:pP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Contexte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montée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charge des consultations à distance et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digitalisation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parcours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patients.</a:t>
            </a:r>
          </a:p>
          <a:p>
            <a:pPr lvl="1">
              <a:defRPr sz="1200"/>
            </a:pP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Motivation :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réduire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inégalités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d'accès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aux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soins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améliorer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sz="1400" cap="none" dirty="0" err="1">
                <a:latin typeface="Arial" panose="020B0604020202020204" pitchFamily="34" charset="0"/>
                <a:cs typeface="Arial" panose="020B0604020202020204" pitchFamily="34" charset="0"/>
              </a:rPr>
              <a:t>qualité</a:t>
            </a:r>
            <a:r>
              <a:rPr sz="1400" cap="none" dirty="0">
                <a:latin typeface="Arial" panose="020B0604020202020204" pitchFamily="34" charset="0"/>
                <a:cs typeface="Arial" panose="020B0604020202020204" pitchFamily="34" charset="0"/>
              </a:rPr>
              <a:t> des diagnostics.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9137" y="3863792"/>
            <a:ext cx="8531680" cy="221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/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  <a:r>
              <a:rPr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/>
            </a:pP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Offrir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prise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rendez-vous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visioconsultation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intuitive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/>
            </a:pP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Intégrer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 module IA pour le diagnostic de pathologies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ciblées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Assurer la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traçabilité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immuable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diagnostics et des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paiements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via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/>
            </a:pP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Garantir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sécurité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l’authentification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utilisateurs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État de l'art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8" y="2160590"/>
            <a:ext cx="8006368" cy="3880773"/>
          </a:xfrm>
        </p:spPr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Technologies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existantes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Plateformes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Doctolib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Teladoc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Amwell</a:t>
            </a:r>
            <a:endParaRPr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IA pour diagnostic : CNN, Random Forest,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Bayésien</a:t>
            </a:r>
            <a:endParaRPr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santé :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immuabilité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consentement</a:t>
            </a:r>
            <a:endParaRPr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defRPr sz="1200"/>
            </a:pP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comparative des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coûts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et des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modèles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économiques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plateformes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existantes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defRPr sz="1200"/>
            </a:pP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Limites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actuelles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centralisation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des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données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manque</a:t>
            </a:r>
            <a:r>
              <a:rPr sz="1600" cap="none" dirty="0">
                <a:latin typeface="Arial" panose="020B0604020202020204" pitchFamily="34" charset="0"/>
                <a:cs typeface="Arial" panose="020B0604020202020204" pitchFamily="34" charset="0"/>
              </a:rPr>
              <a:t> de transparence</a:t>
            </a:r>
            <a:r>
              <a:rPr sz="1600" cap="none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Cahier des charges fonctionnel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8" y="2160591"/>
            <a:ext cx="7298029" cy="2939444"/>
          </a:xfrm>
        </p:spPr>
        <p:txBody>
          <a:bodyPr/>
          <a:lstStyle/>
          <a:p>
            <a:r>
              <a:rPr dirty="0" err="1"/>
              <a:t>Acteurs</a:t>
            </a:r>
            <a:r>
              <a:rPr dirty="0"/>
              <a:t> et </a:t>
            </a:r>
            <a:r>
              <a:rPr dirty="0" err="1"/>
              <a:t>cas</a:t>
            </a:r>
            <a:r>
              <a:rPr dirty="0"/>
              <a:t> </a:t>
            </a:r>
            <a:r>
              <a:rPr dirty="0" err="1"/>
              <a:t>d'utilisation</a:t>
            </a:r>
            <a:endParaRPr dirty="0"/>
          </a:p>
          <a:p>
            <a:pPr lvl="1"/>
            <a:r>
              <a:rPr sz="1600" cap="none" dirty="0" err="1" smtClean="0"/>
              <a:t>Acteurs</a:t>
            </a:r>
            <a:r>
              <a:rPr sz="1600" cap="none" dirty="0" smtClean="0"/>
              <a:t> : Patient, </a:t>
            </a:r>
            <a:r>
              <a:rPr sz="1600" cap="none" dirty="0" err="1" smtClean="0"/>
              <a:t>Docteur</a:t>
            </a:r>
            <a:r>
              <a:rPr sz="1600" cap="none" dirty="0" smtClean="0"/>
              <a:t>, </a:t>
            </a:r>
            <a:r>
              <a:rPr sz="1600" cap="none" dirty="0" err="1" smtClean="0"/>
              <a:t>Administrateur</a:t>
            </a:r>
            <a:endParaRPr sz="1600" cap="none" dirty="0" smtClean="0"/>
          </a:p>
          <a:p>
            <a:pPr lvl="1"/>
            <a:r>
              <a:rPr sz="1600" cap="none" dirty="0" smtClean="0"/>
              <a:t>Inscription/JWT, </a:t>
            </a:r>
            <a:r>
              <a:rPr sz="1600" cap="none" dirty="0" err="1" smtClean="0"/>
              <a:t>gestion</a:t>
            </a:r>
            <a:r>
              <a:rPr sz="1600" cap="none" dirty="0" smtClean="0"/>
              <a:t> RDV, </a:t>
            </a:r>
            <a:r>
              <a:rPr sz="1600" cap="none" dirty="0" err="1" smtClean="0"/>
              <a:t>paiement</a:t>
            </a:r>
            <a:r>
              <a:rPr sz="1600" cap="none" dirty="0" smtClean="0"/>
              <a:t> via </a:t>
            </a:r>
            <a:r>
              <a:rPr sz="1600" cap="none" dirty="0" err="1" smtClean="0"/>
              <a:t>MetaMask</a:t>
            </a:r>
            <a:r>
              <a:rPr sz="1600" cap="none" dirty="0" smtClean="0"/>
              <a:t> </a:t>
            </a:r>
            <a:r>
              <a:rPr sz="1600" cap="none" dirty="0" err="1" smtClean="0"/>
              <a:t>ou</a:t>
            </a:r>
            <a:r>
              <a:rPr sz="1600" cap="none" dirty="0" smtClean="0"/>
              <a:t> cache</a:t>
            </a:r>
          </a:p>
          <a:p>
            <a:pPr lvl="1"/>
            <a:r>
              <a:rPr sz="1600" cap="none" dirty="0" smtClean="0"/>
              <a:t>Diagnostic IA, </a:t>
            </a:r>
            <a:r>
              <a:rPr sz="1600" cap="none" dirty="0" err="1" smtClean="0"/>
              <a:t>visioconsultation</a:t>
            </a:r>
            <a:r>
              <a:rPr sz="1600" cap="none" dirty="0" smtClean="0"/>
              <a:t>, administration</a:t>
            </a:r>
          </a:p>
          <a:p>
            <a:pPr lvl="1">
              <a:defRPr sz="1200"/>
            </a:pPr>
            <a:r>
              <a:rPr sz="1600" cap="none" dirty="0" err="1" smtClean="0"/>
              <a:t>Règles</a:t>
            </a:r>
            <a:r>
              <a:rPr sz="1600" cap="none" dirty="0" smtClean="0"/>
              <a:t> métier : </a:t>
            </a:r>
            <a:r>
              <a:rPr sz="1600" cap="none" dirty="0" err="1" smtClean="0"/>
              <a:t>gestion</a:t>
            </a:r>
            <a:r>
              <a:rPr sz="1600" cap="none" dirty="0" smtClean="0"/>
              <a:t> des </a:t>
            </a:r>
            <a:r>
              <a:rPr sz="1600" cap="none" dirty="0" err="1" smtClean="0"/>
              <a:t>créneaux</a:t>
            </a:r>
            <a:r>
              <a:rPr sz="1600" cap="none" dirty="0" smtClean="0"/>
              <a:t> </a:t>
            </a:r>
            <a:r>
              <a:rPr sz="1600" cap="none" dirty="0" err="1" smtClean="0"/>
              <a:t>selon</a:t>
            </a:r>
            <a:r>
              <a:rPr sz="1600" cap="none" dirty="0" smtClean="0"/>
              <a:t> la </a:t>
            </a:r>
            <a:r>
              <a:rPr sz="1600" cap="none" dirty="0" err="1" smtClean="0"/>
              <a:t>spécialité</a:t>
            </a:r>
            <a:r>
              <a:rPr sz="1600" cap="none" dirty="0" smtClean="0"/>
              <a:t> et </a:t>
            </a:r>
            <a:r>
              <a:rPr sz="1600" cap="none" dirty="0" err="1" smtClean="0"/>
              <a:t>disponibilité</a:t>
            </a:r>
            <a:r>
              <a:rPr sz="1600" cap="none" dirty="0" smtClean="0"/>
              <a:t> </a:t>
            </a:r>
            <a:r>
              <a:rPr sz="1600" cap="none" dirty="0" err="1" smtClean="0"/>
              <a:t>réelle</a:t>
            </a:r>
            <a:r>
              <a:rPr sz="1600" cap="none" dirty="0" smtClean="0"/>
              <a:t>.</a:t>
            </a:r>
          </a:p>
          <a:p>
            <a:pPr lvl="1">
              <a:defRPr sz="1200"/>
            </a:pPr>
            <a:r>
              <a:rPr sz="1600" cap="none" dirty="0" err="1" smtClean="0"/>
              <a:t>Contraintes</a:t>
            </a:r>
            <a:r>
              <a:rPr sz="1600" cap="none" dirty="0" smtClean="0"/>
              <a:t> </a:t>
            </a:r>
            <a:r>
              <a:rPr sz="1600" cap="none" dirty="0"/>
              <a:t>RGPD pour le </a:t>
            </a:r>
            <a:r>
              <a:rPr sz="1600" cap="none" dirty="0" err="1"/>
              <a:t>stockage</a:t>
            </a:r>
            <a:r>
              <a:rPr sz="1600" cap="none" dirty="0"/>
              <a:t> et </a:t>
            </a:r>
            <a:r>
              <a:rPr sz="1600" cap="none" dirty="0" err="1"/>
              <a:t>traitement</a:t>
            </a:r>
            <a:r>
              <a:rPr sz="1600" cap="none" dirty="0"/>
              <a:t> des </a:t>
            </a:r>
            <a:r>
              <a:rPr sz="1600" cap="none" dirty="0" err="1"/>
              <a:t>données</a:t>
            </a:r>
            <a:r>
              <a:rPr sz="1600" cap="none" dirty="0"/>
              <a:t> </a:t>
            </a:r>
            <a:r>
              <a:rPr sz="1600" cap="none" dirty="0" err="1"/>
              <a:t>personnelles</a:t>
            </a:r>
            <a:r>
              <a:rPr sz="1600" cap="none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Conception des Smart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598" y="1877255"/>
            <a:ext cx="7645759" cy="4697410"/>
          </a:xfrm>
        </p:spPr>
        <p:txBody>
          <a:bodyPr>
            <a:normAutofit fontScale="85000" lnSpcReduction="10000"/>
          </a:bodyPr>
          <a:lstStyle/>
          <a:p>
            <a:r>
              <a:rPr dirty="0" err="1"/>
              <a:t>Contrats</a:t>
            </a:r>
            <a:r>
              <a:rPr dirty="0"/>
              <a:t> et </a:t>
            </a:r>
            <a:r>
              <a:rPr dirty="0" err="1"/>
              <a:t>fonctionnalités</a:t>
            </a:r>
            <a:endParaRPr dirty="0"/>
          </a:p>
          <a:p>
            <a:pPr lvl="1"/>
            <a:r>
              <a:rPr sz="1800" cap="none" dirty="0" err="1"/>
              <a:t>HealthPrediction.sol</a:t>
            </a:r>
            <a:r>
              <a:rPr sz="1800" cap="none" dirty="0"/>
              <a:t> : </a:t>
            </a:r>
            <a:r>
              <a:rPr sz="1800" cap="none" dirty="0" err="1"/>
              <a:t>enregistrement</a:t>
            </a:r>
            <a:r>
              <a:rPr sz="1800" cap="none" dirty="0"/>
              <a:t> des diagnostics</a:t>
            </a:r>
          </a:p>
          <a:p>
            <a:pPr lvl="1"/>
            <a:r>
              <a:rPr sz="1800" cap="none" dirty="0" err="1"/>
              <a:t>PaiementTracker.sol</a:t>
            </a:r>
            <a:r>
              <a:rPr sz="1800" cap="none" dirty="0"/>
              <a:t> : </a:t>
            </a:r>
            <a:r>
              <a:rPr sz="1800" cap="none" dirty="0" err="1"/>
              <a:t>suivi</a:t>
            </a:r>
            <a:r>
              <a:rPr sz="1800" cap="none" dirty="0"/>
              <a:t> et </a:t>
            </a:r>
            <a:r>
              <a:rPr sz="1800" cap="none" dirty="0" err="1"/>
              <a:t>transfert</a:t>
            </a:r>
            <a:r>
              <a:rPr sz="1800" cap="none" dirty="0"/>
              <a:t> des </a:t>
            </a:r>
            <a:r>
              <a:rPr sz="1800" cap="none" dirty="0" err="1"/>
              <a:t>paiements</a:t>
            </a:r>
            <a:endParaRPr sz="1800" cap="none" dirty="0"/>
          </a:p>
          <a:p>
            <a:pPr lvl="1"/>
            <a:r>
              <a:rPr sz="1800" cap="none" dirty="0" err="1"/>
              <a:t>Événements</a:t>
            </a:r>
            <a:r>
              <a:rPr sz="1800" cap="none" dirty="0"/>
              <a:t> : </a:t>
            </a:r>
            <a:r>
              <a:rPr sz="1800" cap="none" dirty="0" err="1"/>
              <a:t>DiagnosisStored</a:t>
            </a:r>
            <a:r>
              <a:rPr sz="1800" cap="none" dirty="0"/>
              <a:t>, </a:t>
            </a:r>
            <a:r>
              <a:rPr sz="1800" cap="none" dirty="0" err="1"/>
              <a:t>PaiementCreated</a:t>
            </a:r>
            <a:endParaRPr sz="1800" cap="none" dirty="0"/>
          </a:p>
          <a:p>
            <a:pPr lvl="1">
              <a:defRPr sz="1200"/>
            </a:pPr>
            <a:r>
              <a:rPr sz="1800" cap="none" dirty="0" err="1"/>
              <a:t>HealthPrediction.sol</a:t>
            </a:r>
            <a:r>
              <a:rPr sz="1800" cap="none" dirty="0"/>
              <a:t> : </a:t>
            </a:r>
            <a:r>
              <a:rPr sz="1800" cap="none" dirty="0" err="1"/>
              <a:t>struct</a:t>
            </a:r>
            <a:r>
              <a:rPr sz="1800" cap="none" dirty="0"/>
              <a:t> Prediction (id, </a:t>
            </a:r>
            <a:r>
              <a:rPr sz="1800" cap="none" dirty="0" err="1"/>
              <a:t>userId</a:t>
            </a:r>
            <a:r>
              <a:rPr sz="1800" cap="none" dirty="0"/>
              <a:t>, disease, inputs, result, probability)</a:t>
            </a:r>
          </a:p>
          <a:p>
            <a:pPr lvl="1">
              <a:defRPr sz="1200"/>
            </a:pPr>
            <a:r>
              <a:rPr sz="1800" cap="none" dirty="0" err="1"/>
              <a:t>Fonction</a:t>
            </a:r>
            <a:r>
              <a:rPr sz="1800" cap="none" dirty="0"/>
              <a:t> </a:t>
            </a:r>
            <a:r>
              <a:rPr sz="1800" cap="none" dirty="0" err="1"/>
              <a:t>storePrediction</a:t>
            </a:r>
            <a:r>
              <a:rPr sz="1800" cap="none" dirty="0"/>
              <a:t> : </a:t>
            </a:r>
            <a:r>
              <a:rPr sz="1800" cap="none" dirty="0" err="1"/>
              <a:t>incrémentation</a:t>
            </a:r>
            <a:r>
              <a:rPr sz="1800" cap="none" dirty="0"/>
              <a:t> </a:t>
            </a:r>
            <a:r>
              <a:rPr sz="1800" cap="none" dirty="0" err="1"/>
              <a:t>atomique</a:t>
            </a:r>
            <a:r>
              <a:rPr sz="1800" cap="none" dirty="0"/>
              <a:t>, mapping pour </a:t>
            </a:r>
            <a:r>
              <a:rPr sz="1800" cap="none" dirty="0" err="1"/>
              <a:t>accès</a:t>
            </a:r>
            <a:r>
              <a:rPr sz="1800" cap="none" dirty="0"/>
              <a:t> O(1)</a:t>
            </a:r>
          </a:p>
          <a:p>
            <a:pPr lvl="1">
              <a:defRPr sz="1200"/>
            </a:pPr>
            <a:r>
              <a:rPr sz="1800" cap="none" dirty="0" err="1"/>
              <a:t>PaiementTracker.sol</a:t>
            </a:r>
            <a:r>
              <a:rPr sz="1800" cap="none" dirty="0"/>
              <a:t> : </a:t>
            </a:r>
            <a:r>
              <a:rPr sz="1800" cap="none" dirty="0" err="1"/>
              <a:t>struct</a:t>
            </a:r>
            <a:r>
              <a:rPr sz="1800" cap="none" dirty="0"/>
              <a:t> </a:t>
            </a:r>
            <a:r>
              <a:rPr sz="1800" cap="none" dirty="0" err="1"/>
              <a:t>Paiement</a:t>
            </a:r>
            <a:r>
              <a:rPr sz="1800" cap="none" dirty="0"/>
              <a:t>, </a:t>
            </a:r>
            <a:r>
              <a:rPr sz="1800" cap="none" dirty="0" err="1"/>
              <a:t>transfert</a:t>
            </a:r>
            <a:r>
              <a:rPr sz="1800" cap="none" dirty="0"/>
              <a:t> </a:t>
            </a:r>
            <a:r>
              <a:rPr sz="1800" cap="none" dirty="0" err="1"/>
              <a:t>immédiat</a:t>
            </a:r>
            <a:r>
              <a:rPr sz="1800" cap="none" dirty="0"/>
              <a:t>, </a:t>
            </a:r>
            <a:r>
              <a:rPr sz="1800" cap="none" dirty="0" err="1"/>
              <a:t>gestion</a:t>
            </a:r>
            <a:r>
              <a:rPr sz="1800" cap="none" dirty="0"/>
              <a:t> des </a:t>
            </a:r>
            <a:r>
              <a:rPr sz="1800" cap="none" dirty="0" err="1"/>
              <a:t>statuts</a:t>
            </a:r>
            <a:r>
              <a:rPr sz="1800" cap="none" dirty="0"/>
              <a:t> (pending/accepted/rejected)</a:t>
            </a:r>
          </a:p>
          <a:p>
            <a:pPr lvl="1">
              <a:defRPr sz="1200"/>
            </a:pPr>
            <a:r>
              <a:rPr sz="1800" cap="none" dirty="0" err="1"/>
              <a:t>Événements</a:t>
            </a:r>
            <a:r>
              <a:rPr sz="1800" cap="none" dirty="0"/>
              <a:t> : </a:t>
            </a:r>
            <a:r>
              <a:rPr sz="1800" cap="none" dirty="0" err="1"/>
              <a:t>PredictionStored</a:t>
            </a:r>
            <a:r>
              <a:rPr sz="1800" cap="none" dirty="0"/>
              <a:t> et </a:t>
            </a:r>
            <a:r>
              <a:rPr sz="1800" cap="none" dirty="0" err="1"/>
              <a:t>PaiementCreated</a:t>
            </a:r>
            <a:r>
              <a:rPr sz="1800" cap="none" dirty="0"/>
              <a:t> pour </a:t>
            </a:r>
            <a:r>
              <a:rPr sz="1800" cap="none" dirty="0" err="1"/>
              <a:t>synchronisation</a:t>
            </a:r>
            <a:r>
              <a:rPr sz="1800" cap="none" dirty="0"/>
              <a:t> </a:t>
            </a:r>
            <a:r>
              <a:rPr sz="1800" cap="none" dirty="0" err="1"/>
              <a:t>asynchrone</a:t>
            </a:r>
            <a:endParaRPr sz="1800" cap="none" dirty="0"/>
          </a:p>
          <a:p>
            <a:pPr lvl="1">
              <a:defRPr sz="1200"/>
            </a:pPr>
            <a:r>
              <a:rPr sz="1800" cap="none" dirty="0" err="1"/>
              <a:t>Bonnes</a:t>
            </a:r>
            <a:r>
              <a:rPr sz="1800" cap="none" dirty="0"/>
              <a:t> </a:t>
            </a:r>
            <a:r>
              <a:rPr sz="1800" cap="none" dirty="0" err="1"/>
              <a:t>pratiques</a:t>
            </a:r>
            <a:r>
              <a:rPr sz="1800" cap="none" dirty="0"/>
              <a:t> : </a:t>
            </a:r>
            <a:r>
              <a:rPr sz="1800" cap="none" dirty="0" err="1"/>
              <a:t>contrôle</a:t>
            </a:r>
            <a:r>
              <a:rPr sz="1800" cap="none" dirty="0"/>
              <a:t> </a:t>
            </a:r>
            <a:r>
              <a:rPr sz="1800" cap="none" dirty="0" err="1"/>
              <a:t>d'accès</a:t>
            </a:r>
            <a:r>
              <a:rPr sz="1800" cap="none" dirty="0"/>
              <a:t> with modifier, pattern Checks-Effects-Interactions, usage </a:t>
            </a:r>
            <a:r>
              <a:rPr sz="1800" cap="none" dirty="0" err="1"/>
              <a:t>OpenZeppelin</a:t>
            </a:r>
            <a:endParaRPr sz="1800" cap="none" dirty="0"/>
          </a:p>
          <a:p>
            <a:pPr lvl="1">
              <a:defRPr sz="1200"/>
            </a:pPr>
            <a:r>
              <a:rPr sz="1800" cap="none" dirty="0" err="1"/>
              <a:t>Gestion</a:t>
            </a:r>
            <a:r>
              <a:rPr sz="1800" cap="none" dirty="0"/>
              <a:t> des </a:t>
            </a:r>
            <a:r>
              <a:rPr sz="1800" cap="none" dirty="0" err="1"/>
              <a:t>rôles</a:t>
            </a:r>
            <a:r>
              <a:rPr sz="1800" cap="none" dirty="0"/>
              <a:t> : </a:t>
            </a:r>
            <a:r>
              <a:rPr sz="1800" cap="none" dirty="0" err="1"/>
              <a:t>ajout</a:t>
            </a:r>
            <a:r>
              <a:rPr sz="1800" cap="none" dirty="0"/>
              <a:t> de modifiers pour </a:t>
            </a:r>
            <a:r>
              <a:rPr sz="1800" cap="none" dirty="0" err="1"/>
              <a:t>restreindre</a:t>
            </a:r>
            <a:r>
              <a:rPr sz="1800" cap="none" dirty="0"/>
              <a:t> </a:t>
            </a:r>
            <a:r>
              <a:rPr sz="1800" cap="none" dirty="0" err="1"/>
              <a:t>l'accès</a:t>
            </a:r>
            <a:r>
              <a:rPr sz="1800" cap="none" dirty="0"/>
              <a:t> aux </a:t>
            </a:r>
            <a:r>
              <a:rPr sz="1800" cap="none" dirty="0" err="1"/>
              <a:t>fonctions</a:t>
            </a:r>
            <a:r>
              <a:rPr sz="1800" cap="none" dirty="0"/>
              <a:t> </a:t>
            </a:r>
            <a:r>
              <a:rPr sz="1800" cap="none" dirty="0" err="1"/>
              <a:t>sensibles</a:t>
            </a:r>
            <a:r>
              <a:rPr sz="1800" cap="none" dirty="0"/>
              <a:t>.</a:t>
            </a:r>
          </a:p>
          <a:p>
            <a:pPr lvl="1">
              <a:defRPr sz="1200"/>
            </a:pPr>
            <a:r>
              <a:rPr sz="1800" cap="none" dirty="0" err="1"/>
              <a:t>Optimisation</a:t>
            </a:r>
            <a:r>
              <a:rPr sz="1800" cap="none" dirty="0"/>
              <a:t> gas : passage de string à </a:t>
            </a:r>
            <a:r>
              <a:rPr sz="1800" cap="none" dirty="0" err="1"/>
              <a:t>enum</a:t>
            </a:r>
            <a:r>
              <a:rPr sz="1800" cap="none" dirty="0"/>
              <a:t> pour le champ </a:t>
            </a:r>
            <a:r>
              <a:rPr sz="1800" cap="none" dirty="0" err="1"/>
              <a:t>statut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Implémentation - Frontend ReactJS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/>
              <a:t>Structure et </a:t>
            </a:r>
            <a:r>
              <a:rPr dirty="0" err="1"/>
              <a:t>fonctionnalités</a:t>
            </a:r>
            <a:endParaRPr dirty="0"/>
          </a:p>
          <a:p>
            <a:pPr lvl="1"/>
            <a:r>
              <a:rPr sz="1600" cap="none" dirty="0" err="1"/>
              <a:t>Composants</a:t>
            </a:r>
            <a:r>
              <a:rPr sz="1600" cap="none" dirty="0"/>
              <a:t> : Login, Dashboard, Appointment, Payment</a:t>
            </a:r>
          </a:p>
          <a:p>
            <a:pPr lvl="1"/>
            <a:r>
              <a:rPr sz="1600" cap="none" dirty="0"/>
              <a:t>Hooks et context pour JWT et navigation</a:t>
            </a:r>
          </a:p>
          <a:p>
            <a:pPr lvl="1"/>
            <a:r>
              <a:rPr sz="1600" cap="none" dirty="0" err="1"/>
              <a:t>Intégration</a:t>
            </a:r>
            <a:r>
              <a:rPr sz="1600" cap="none" dirty="0"/>
              <a:t> </a:t>
            </a:r>
            <a:r>
              <a:rPr sz="1600" cap="none" dirty="0" err="1"/>
              <a:t>MetaMask</a:t>
            </a:r>
            <a:r>
              <a:rPr sz="1600" cap="none" dirty="0"/>
              <a:t> et ethers.js</a:t>
            </a:r>
          </a:p>
          <a:p>
            <a:pPr lvl="1">
              <a:defRPr sz="1200"/>
            </a:pPr>
            <a:r>
              <a:rPr sz="1600" cap="none" dirty="0" err="1"/>
              <a:t>Utilisation</a:t>
            </a:r>
            <a:r>
              <a:rPr sz="1600" cap="none" dirty="0"/>
              <a:t> de React Router pour un routing </a:t>
            </a:r>
            <a:r>
              <a:rPr sz="1600" cap="none" dirty="0" err="1"/>
              <a:t>dynamique</a:t>
            </a:r>
            <a:r>
              <a:rPr sz="1600" cap="none" dirty="0"/>
              <a:t> et </a:t>
            </a:r>
            <a:r>
              <a:rPr sz="1600" cap="none" dirty="0" err="1"/>
              <a:t>sécurisé</a:t>
            </a:r>
            <a:r>
              <a:rPr sz="1600" cap="none" dirty="0"/>
              <a:t>.</a:t>
            </a:r>
          </a:p>
          <a:p>
            <a:pPr lvl="1">
              <a:defRPr sz="1200"/>
            </a:pPr>
            <a:r>
              <a:rPr sz="1600" cap="none" dirty="0" err="1"/>
              <a:t>Gestion</a:t>
            </a:r>
            <a:r>
              <a:rPr sz="1600" cap="none" dirty="0"/>
              <a:t> d'état via </a:t>
            </a:r>
            <a:r>
              <a:rPr sz="1600" cap="none" dirty="0" err="1"/>
              <a:t>Redux</a:t>
            </a:r>
            <a:r>
              <a:rPr sz="1600" cap="none" dirty="0"/>
              <a:t> pour </a:t>
            </a:r>
            <a:r>
              <a:rPr sz="1600" cap="none" dirty="0" err="1"/>
              <a:t>synchronisation</a:t>
            </a:r>
            <a:r>
              <a:rPr sz="1600" cap="none" dirty="0"/>
              <a:t> des </a:t>
            </a:r>
            <a:r>
              <a:rPr sz="1600" cap="none" dirty="0" err="1"/>
              <a:t>données</a:t>
            </a:r>
            <a:r>
              <a:rPr sz="1600" cap="none" dirty="0"/>
              <a:t> de </a:t>
            </a:r>
            <a:r>
              <a:rPr sz="1600" cap="none" dirty="0" err="1"/>
              <a:t>rendez-vous</a:t>
            </a:r>
            <a:r>
              <a:rPr sz="1600" cap="none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Implémentation</a:t>
            </a:r>
            <a:r>
              <a:rPr dirty="0"/>
              <a:t> - Backend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 err="1"/>
              <a:t>FastAPI</a:t>
            </a:r>
            <a:r>
              <a:rPr dirty="0"/>
              <a:t> / Flask et </a:t>
            </a:r>
            <a:r>
              <a:rPr dirty="0" err="1"/>
              <a:t>modèles</a:t>
            </a:r>
            <a:r>
              <a:rPr dirty="0"/>
              <a:t> IA</a:t>
            </a:r>
          </a:p>
          <a:p>
            <a:pPr lvl="1"/>
            <a:r>
              <a:rPr sz="1600" cap="none" dirty="0" err="1"/>
              <a:t>Chargement</a:t>
            </a:r>
            <a:r>
              <a:rPr sz="1600" cap="none" dirty="0"/>
              <a:t> des </a:t>
            </a:r>
            <a:r>
              <a:rPr sz="1600" cap="none" dirty="0" err="1"/>
              <a:t>modèles</a:t>
            </a:r>
            <a:r>
              <a:rPr sz="1600" cap="none" dirty="0"/>
              <a:t> </a:t>
            </a:r>
            <a:r>
              <a:rPr sz="1600" cap="none" dirty="0" err="1"/>
              <a:t>TensorFlow</a:t>
            </a:r>
            <a:r>
              <a:rPr sz="1600" cap="none" dirty="0"/>
              <a:t> et scalers</a:t>
            </a:r>
          </a:p>
          <a:p>
            <a:pPr lvl="1"/>
            <a:r>
              <a:rPr sz="1600" cap="none" dirty="0"/>
              <a:t>Endpoint /predict pour </a:t>
            </a:r>
            <a:r>
              <a:rPr sz="1600" cap="none" dirty="0" err="1"/>
              <a:t>chaque</a:t>
            </a:r>
            <a:r>
              <a:rPr sz="1600" cap="none" dirty="0"/>
              <a:t> </a:t>
            </a:r>
            <a:r>
              <a:rPr sz="1600" cap="none" dirty="0" err="1"/>
              <a:t>pathologie</a:t>
            </a:r>
            <a:endParaRPr sz="1600" cap="none" dirty="0"/>
          </a:p>
          <a:p>
            <a:pPr lvl="1"/>
            <a:r>
              <a:rPr sz="1600" cap="none" dirty="0" err="1"/>
              <a:t>Normalisation</a:t>
            </a:r>
            <a:r>
              <a:rPr sz="1600" cap="none" dirty="0"/>
              <a:t>, </a:t>
            </a:r>
            <a:r>
              <a:rPr sz="1600" cap="none" dirty="0" err="1"/>
              <a:t>prédiction</a:t>
            </a:r>
            <a:r>
              <a:rPr sz="1600" cap="none" dirty="0"/>
              <a:t> et </a:t>
            </a:r>
            <a:r>
              <a:rPr sz="1600" cap="none" dirty="0" err="1"/>
              <a:t>réponse</a:t>
            </a:r>
            <a:r>
              <a:rPr sz="1600" cap="none" dirty="0"/>
              <a:t> JSON</a:t>
            </a:r>
          </a:p>
          <a:p>
            <a:pPr lvl="1">
              <a:defRPr sz="1200"/>
            </a:pPr>
            <a:r>
              <a:rPr sz="1600" cap="none" dirty="0"/>
              <a:t>Pipeline de </a:t>
            </a:r>
            <a:r>
              <a:rPr sz="1600" cap="none" dirty="0" err="1"/>
              <a:t>prétraitement</a:t>
            </a:r>
            <a:r>
              <a:rPr sz="1600" cap="none" dirty="0"/>
              <a:t> : </a:t>
            </a:r>
            <a:r>
              <a:rPr sz="1600" cap="none" dirty="0" err="1"/>
              <a:t>gestion</a:t>
            </a:r>
            <a:r>
              <a:rPr sz="1600" cap="none" dirty="0"/>
              <a:t> des </a:t>
            </a:r>
            <a:r>
              <a:rPr sz="1600" cap="none" dirty="0" err="1"/>
              <a:t>données</a:t>
            </a:r>
            <a:r>
              <a:rPr sz="1600" cap="none" dirty="0"/>
              <a:t> </a:t>
            </a:r>
            <a:r>
              <a:rPr sz="1600" cap="none" dirty="0" err="1"/>
              <a:t>manquantes</a:t>
            </a:r>
            <a:r>
              <a:rPr sz="1600" cap="none" dirty="0"/>
              <a:t> et </a:t>
            </a:r>
            <a:r>
              <a:rPr sz="1600" cap="none" dirty="0" err="1"/>
              <a:t>encodage</a:t>
            </a:r>
            <a:r>
              <a:rPr sz="1600" cap="none" dirty="0"/>
              <a:t> des variables </a:t>
            </a:r>
            <a:r>
              <a:rPr sz="1600" cap="none" dirty="0" err="1"/>
              <a:t>catégorielles</a:t>
            </a:r>
            <a:r>
              <a:rPr sz="1600" cap="none" dirty="0"/>
              <a:t>.</a:t>
            </a:r>
          </a:p>
          <a:p>
            <a:pPr lvl="1">
              <a:defRPr sz="1200"/>
            </a:pPr>
            <a:r>
              <a:rPr sz="1600" cap="none" dirty="0"/>
              <a:t>Logs et monitoring : </a:t>
            </a:r>
            <a:r>
              <a:rPr sz="1600" cap="none" dirty="0" err="1"/>
              <a:t>intégration</a:t>
            </a:r>
            <a:r>
              <a:rPr sz="1600" cap="none" dirty="0"/>
              <a:t> de Sentry pour le </a:t>
            </a:r>
            <a:r>
              <a:rPr sz="1600" cap="none" dirty="0" err="1"/>
              <a:t>suivi</a:t>
            </a:r>
            <a:r>
              <a:rPr sz="1600" cap="none" dirty="0"/>
              <a:t> des </a:t>
            </a:r>
            <a:r>
              <a:rPr sz="1600" cap="none" dirty="0" err="1"/>
              <a:t>erreurs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Intégration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dirty="0"/>
              <a:t>Hardhat, Ganache et front-end</a:t>
            </a:r>
          </a:p>
          <a:p>
            <a:pPr lvl="1"/>
            <a:r>
              <a:rPr sz="1600" cap="none" dirty="0"/>
              <a:t>Scripts de </a:t>
            </a:r>
            <a:r>
              <a:rPr sz="1600" cap="none" dirty="0" err="1"/>
              <a:t>déploiement</a:t>
            </a:r>
            <a:r>
              <a:rPr sz="1600" cap="none" dirty="0"/>
              <a:t> avec Hardhat</a:t>
            </a:r>
          </a:p>
          <a:p>
            <a:pPr lvl="1"/>
            <a:r>
              <a:rPr sz="1600" cap="none" dirty="0" err="1"/>
              <a:t>Déploiement</a:t>
            </a:r>
            <a:r>
              <a:rPr sz="1600" cap="none" dirty="0"/>
              <a:t> local sur Ganache</a:t>
            </a:r>
          </a:p>
          <a:p>
            <a:pPr lvl="1"/>
            <a:r>
              <a:rPr sz="1600" cap="none" dirty="0"/>
              <a:t>Appels de </a:t>
            </a:r>
            <a:r>
              <a:rPr sz="1600" cap="none" dirty="0" err="1"/>
              <a:t>contrats</a:t>
            </a:r>
            <a:r>
              <a:rPr sz="1600" cap="none" dirty="0"/>
              <a:t> via ethers.js</a:t>
            </a:r>
          </a:p>
          <a:p>
            <a:pPr lvl="1">
              <a:defRPr sz="1200"/>
            </a:pPr>
            <a:r>
              <a:rPr sz="1600" cap="none" dirty="0"/>
              <a:t>Tests de performance : benchmark des transactions </a:t>
            </a:r>
            <a:r>
              <a:rPr sz="1600" cap="none" dirty="0" err="1"/>
              <a:t>en</a:t>
            </a:r>
            <a:r>
              <a:rPr sz="1600" cap="none" dirty="0"/>
              <a:t> </a:t>
            </a:r>
            <a:r>
              <a:rPr sz="1600" cap="none" dirty="0" err="1"/>
              <a:t>parallèle</a:t>
            </a:r>
            <a:r>
              <a:rPr sz="1600" cap="none" dirty="0"/>
              <a:t>.</a:t>
            </a:r>
          </a:p>
          <a:p>
            <a:pPr lvl="1">
              <a:defRPr sz="1200"/>
            </a:pPr>
            <a:r>
              <a:rPr sz="1600" cap="none" dirty="0"/>
              <a:t>Script de migration : </a:t>
            </a:r>
            <a:r>
              <a:rPr sz="1600" cap="none" dirty="0" err="1"/>
              <a:t>automatisation</a:t>
            </a:r>
            <a:r>
              <a:rPr sz="1600" cap="none" dirty="0"/>
              <a:t> du </a:t>
            </a:r>
            <a:r>
              <a:rPr sz="1600" cap="none" dirty="0" err="1"/>
              <a:t>déploiement</a:t>
            </a:r>
            <a:r>
              <a:rPr sz="1600" cap="none" dirty="0"/>
              <a:t> multi-</a:t>
            </a:r>
            <a:r>
              <a:rPr sz="1600" cap="none" dirty="0" err="1"/>
              <a:t>environnement</a:t>
            </a:r>
            <a:r>
              <a:rPr sz="1600" cap="none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34</TotalTime>
  <Words>567</Words>
  <Application>Microsoft Office PowerPoint</Application>
  <PresentationFormat>On-screen Show (4:3)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 3</vt:lpstr>
      <vt:lpstr>Droplet</vt:lpstr>
      <vt:lpstr>Système de Télémédecine avec Intégration Blockchain</vt:lpstr>
      <vt:lpstr>Plan du rapport</vt:lpstr>
      <vt:lpstr>Introduction</vt:lpstr>
      <vt:lpstr>État de l'art</vt:lpstr>
      <vt:lpstr>Cahier des charges fonctionnel</vt:lpstr>
      <vt:lpstr>Conception des Smart Contracts</vt:lpstr>
      <vt:lpstr>Implémentation - Frontend ReactJS</vt:lpstr>
      <vt:lpstr>Implémentation - Backend IA</vt:lpstr>
      <vt:lpstr>Intégration Blockchain</vt:lpstr>
      <vt:lpstr>PowerPoint Presentation</vt:lpstr>
      <vt:lpstr>Conclusion et perspectives</vt:lpstr>
      <vt:lpstr>Merci pour votre Attention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de Télémédecine avec Intégration Blockchain</dc:title>
  <dc:subject/>
  <dc:creator>Goubaa Taoufik</dc:creator>
  <cp:keywords/>
  <dc:description>generated using python-pptx</dc:description>
  <cp:lastModifiedBy>Goubaa Taoufik</cp:lastModifiedBy>
  <cp:revision>9</cp:revision>
  <dcterms:created xsi:type="dcterms:W3CDTF">2013-01-27T09:14:16Z</dcterms:created>
  <dcterms:modified xsi:type="dcterms:W3CDTF">2025-05-12T19:32:08Z</dcterms:modified>
  <cp:category/>
</cp:coreProperties>
</file>