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72" r:id="rId4"/>
    <p:sldId id="267" r:id="rId5"/>
    <p:sldId id="274" r:id="rId6"/>
    <p:sldId id="288" r:id="rId7"/>
    <p:sldId id="289" r:id="rId8"/>
    <p:sldId id="268" r:id="rId9"/>
    <p:sldId id="286" r:id="rId10"/>
    <p:sldId id="264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3F4E"/>
    <a:srgbClr val="55C0AF"/>
    <a:srgbClr val="5DA2B1"/>
    <a:srgbClr val="3F8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01" autoAdjust="0"/>
    <p:restoredTop sz="94643"/>
  </p:normalViewPr>
  <p:slideViewPr>
    <p:cSldViewPr snapToGrid="0">
      <p:cViewPr varScale="1">
        <p:scale>
          <a:sx n="114" d="100"/>
          <a:sy n="114" d="100"/>
        </p:scale>
        <p:origin x="176" y="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CC73A6B-BB26-4B12-BFB8-2B873AE12267}" type="datetimeFigureOut">
              <a:rPr lang="zh-CN" altLang="en-US" smtClean="0"/>
              <a:pPr/>
              <a:t>2019/5/15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E5701FA-A99B-4EA7-BD9A-49A04217BC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223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329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097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225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723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91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事先计算了每个</a:t>
            </a:r>
            <a:r>
              <a:rPr lang="en-US" altLang="zh-CN" dirty="0"/>
              <a:t>sector</a:t>
            </a:r>
            <a:r>
              <a:rPr lang="zh-CN" altLang="en-US" dirty="0"/>
              <a:t>每种频率下</a:t>
            </a:r>
            <a:r>
              <a:rPr lang="en-US" altLang="zh-CN" dirty="0"/>
              <a:t>RSS</a:t>
            </a:r>
            <a:r>
              <a:rPr lang="zh-CN" altLang="en-US" dirty="0"/>
              <a:t>的平均值，发现差不多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150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0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052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678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kNN</a:t>
            </a:r>
            <a:r>
              <a:rPr lang="zh-CN" altLang="en-US" dirty="0"/>
              <a:t>与定位这个应用场景比较吻合，缺点是预测时间复杂度和训练集大小成正比</a:t>
            </a:r>
            <a:endParaRPr lang="en-US" altLang="zh-CN" dirty="0"/>
          </a:p>
          <a:p>
            <a:r>
              <a:rPr lang="zh-CN" altLang="en-US" dirty="0"/>
              <a:t>集成学习的一些方法表现也不错，因为其能处理高维数据，随机性可以避免过拟合，无偏估计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709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1ECB1-5A5B-4C6B-8360-EEF4E7804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FCC059-4D8E-4C87-A4D1-E4C9E1D59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04FCF4-9A9C-407F-A896-63764D12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6E786-3F61-4FD7-AF4B-5CAEC066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126972-3EDC-4D3D-817C-4CCC7969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2905"/>
      </p:ext>
    </p:extLst>
  </p:cSld>
  <p:clrMapOvr>
    <a:masterClrMapping/>
  </p:clrMapOvr>
  <p:transition spd="slow" advClick="0" advTm="1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17C0B-618B-4B07-8FEE-212F45DF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6156C6-4F3E-4B26-BEF6-C658183E3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B155B-888E-4B42-8139-225B7CE4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848B8B-A45D-48D2-B95C-C2340234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847D2-37FF-491E-86F7-2A77B2A5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515817"/>
      </p:ext>
    </p:extLst>
  </p:cSld>
  <p:clrMapOvr>
    <a:masterClrMapping/>
  </p:clrMapOvr>
  <p:transition spd="slow" advClick="0" advTm="1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B51B0E-C5ED-4931-852F-A8DA7E1DB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5174B4-31E8-4BEF-8942-FD3548C70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8F4D3-431E-44CF-A028-C91E2137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0F09A-E73B-492B-B10B-3218D86A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BE3E4A-3F9F-4FA6-A0A2-122D22E5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63146"/>
      </p:ext>
    </p:extLst>
  </p:cSld>
  <p:clrMapOvr>
    <a:masterClrMapping/>
  </p:clrMapOvr>
  <p:transition spd="slow" advClick="0" advTm="1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A1C3F-F90A-43A4-9ECD-F00719B5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8D4E4-35F0-4517-A710-16EC9662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2627A-5DA8-42DB-A0E5-883D1EDE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09759C-075D-43BD-B60D-906336D3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69EA7-A4C8-47A7-9F4D-3E4EF4FE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0956"/>
      </p:ext>
    </p:extLst>
  </p:cSld>
  <p:clrMapOvr>
    <a:masterClrMapping/>
  </p:clrMapOvr>
  <p:transition spd="slow" advClick="0" advTm="1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30536-6B8C-499F-B691-282A56B2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2699D7-1ACB-40EF-8948-18C67F14D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9C0F2B-275E-4EFF-8736-59FDF652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CBD68-7556-4277-A9CC-0E3698CD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52142-513F-4E0A-A832-EC32ABA8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929136"/>
      </p:ext>
    </p:extLst>
  </p:cSld>
  <p:clrMapOvr>
    <a:masterClrMapping/>
  </p:clrMapOvr>
  <p:transition spd="slow" advClick="0" advTm="1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A5A0C-41EF-4EF1-B9B9-E309AF82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8F9A6-7009-487C-9335-9B2655AF3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2523A4-6D85-4E26-BAD9-B5DED0F0D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1B68CC-03DA-4133-9A62-45795BDC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3D43-A8D0-4374-ACF8-E247BE39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94F08B-6269-48AE-88E7-BDBB0876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417601"/>
      </p:ext>
    </p:extLst>
  </p:cSld>
  <p:clrMapOvr>
    <a:masterClrMapping/>
  </p:clrMapOvr>
  <p:transition spd="slow" advClick="0" advTm="1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4134E-0BE5-46C0-929C-F9D4A023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2113C5-ADEA-4974-BB14-86DAC381E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390FF6-61F4-44DF-9C58-15C7C9EAC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84E920-1203-43C5-9836-AEA955263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FAE36B-07A4-4C4E-9A5F-B58F26998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6239AA-BEC2-47D5-B295-1C438B9D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37E89F-FD72-4884-A2DC-4121C65F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094C68-E649-4A58-B70D-88A20352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660699"/>
      </p:ext>
    </p:extLst>
  </p:cSld>
  <p:clrMapOvr>
    <a:masterClrMapping/>
  </p:clrMapOvr>
  <p:transition spd="slow" advClick="0" advTm="1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F94A4-B8D7-43C1-80C9-73E124F4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84A534-7F72-44DB-AAA0-39763DA8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8F81B8-2C1B-46DA-9FC4-FA4EA6C3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DEF5E0-2338-4BAC-8681-B56466F2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449038"/>
      </p:ext>
    </p:extLst>
  </p:cSld>
  <p:clrMapOvr>
    <a:masterClrMapping/>
  </p:clrMapOvr>
  <p:transition spd="slow" advClick="0" advTm="1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AE1E47-1B45-4380-AE38-48F51410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744B09-219A-4BAE-A64A-BA6F51CC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5B1853-F3A0-4843-A7DD-B071FABA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800759"/>
      </p:ext>
    </p:extLst>
  </p:cSld>
  <p:clrMapOvr>
    <a:masterClrMapping/>
  </p:clrMapOvr>
  <p:transition spd="slow" advClick="0" advTm="1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A05EE-C361-48B2-881C-5FEDBCF9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B7BA2-C07B-486A-AEBA-E8A379FAE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09B8D7-C342-4349-A52B-0F630C496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1A0A05-2E78-4B68-9275-72A69813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8D064B-850C-449A-B16D-36BA1C5A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919E08-2488-46A8-8B39-E8E3B1A7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275376"/>
      </p:ext>
    </p:extLst>
  </p:cSld>
  <p:clrMapOvr>
    <a:masterClrMapping/>
  </p:clrMapOvr>
  <p:transition spd="slow" advClick="0" advTm="1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9821D-3169-462D-BDC5-707DAA37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5970DE-180B-463A-842D-4B948B1E4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048C78-1503-4FD7-8859-990F963DF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4969D1-8A89-4051-A7A3-053E791C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B7B8CF-C72E-438F-A999-E8DA5482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73A437-B948-459B-B14D-44D796DE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7962"/>
      </p:ext>
    </p:extLst>
  </p:cSld>
  <p:clrMapOvr>
    <a:masterClrMapping/>
  </p:clrMapOvr>
  <p:transition spd="slow" advClick="0" advTm="1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74BBE8-1815-4000-8008-945E8B56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E314DF-819C-4FF1-9C2E-69194E155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A1525E-7C66-46A7-89CD-0A0836A4B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86BAB08-D03A-4FEF-8092-001CB785BBAB}" type="datetimeFigureOut">
              <a:rPr lang="zh-CN" altLang="en-US" smtClean="0"/>
              <a:pPr/>
              <a:t>2019/5/15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69161-46AB-416B-9C71-590B71BBF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7D277-5155-4804-A42E-790F5C4F8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AB37BB-E8A6-440B-8775-2A002C97BC5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920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1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EA6CA8BE-1744-42CB-AF91-E913C4466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65F9F94-4386-4844-A145-9DF0B233A872}"/>
              </a:ext>
            </a:extLst>
          </p:cNvPr>
          <p:cNvSpPr txBox="1"/>
          <p:nvPr/>
        </p:nvSpPr>
        <p:spPr>
          <a:xfrm>
            <a:off x="6222333" y="2278927"/>
            <a:ext cx="55558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机器学习导论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EA1519-73E9-4B4D-B90B-7A63B77D465D}"/>
              </a:ext>
            </a:extLst>
          </p:cNvPr>
          <p:cNvSpPr/>
          <p:nvPr/>
        </p:nvSpPr>
        <p:spPr>
          <a:xfrm>
            <a:off x="6273133" y="3471078"/>
            <a:ext cx="4306904" cy="662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spc="600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编程大作业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226707D0-568E-446A-B476-87F58A172B16}"/>
              </a:ext>
            </a:extLst>
          </p:cNvPr>
          <p:cNvSpPr/>
          <p:nvPr/>
        </p:nvSpPr>
        <p:spPr>
          <a:xfrm>
            <a:off x="6393500" y="4385930"/>
            <a:ext cx="1984955" cy="299436"/>
          </a:xfrm>
          <a:prstGeom prst="roundRect">
            <a:avLst>
              <a:gd name="adj" fmla="val 0"/>
            </a:avLst>
          </a:prstGeom>
          <a:solidFill>
            <a:srgbClr val="55C0AF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电信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1604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班：陶威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47805D0-3C5E-4B70-854E-72AD90721F03}"/>
              </a:ext>
            </a:extLst>
          </p:cNvPr>
          <p:cNvSpPr/>
          <p:nvPr/>
        </p:nvSpPr>
        <p:spPr>
          <a:xfrm>
            <a:off x="6273133" y="1109299"/>
            <a:ext cx="2717411" cy="132343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80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80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80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80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8000" b="1" dirty="0">
              <a:solidFill>
                <a:srgbClr val="55C0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7">
            <a:extLst>
              <a:ext uri="{FF2B5EF4-FFF2-40B4-BE49-F238E27FC236}">
                <a16:creationId xmlns:a16="http://schemas.microsoft.com/office/drawing/2014/main" id="{7279E109-A6EA-418B-9FFC-27111CBF6B4E}"/>
              </a:ext>
            </a:extLst>
          </p:cNvPr>
          <p:cNvSpPr/>
          <p:nvPr/>
        </p:nvSpPr>
        <p:spPr>
          <a:xfrm>
            <a:off x="8522279" y="4385930"/>
            <a:ext cx="1347879" cy="299436"/>
          </a:xfrm>
          <a:prstGeom prst="roundRect">
            <a:avLst>
              <a:gd name="adj" fmla="val 0"/>
            </a:avLst>
          </a:prstGeom>
          <a:solidFill>
            <a:srgbClr val="113F4E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2019.4.24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1780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 animBg="1"/>
      <p:bldP spid="19" grpId="0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4E69740-094E-4BD9-8E7B-FA87FE1FC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8D55282-118C-433D-95F1-C83357E2766C}"/>
              </a:ext>
            </a:extLst>
          </p:cNvPr>
          <p:cNvSpPr txBox="1"/>
          <p:nvPr/>
        </p:nvSpPr>
        <p:spPr>
          <a:xfrm>
            <a:off x="6273133" y="3542037"/>
            <a:ext cx="55558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r>
              <a:rPr lang="en-US" altLang="zh-CN" sz="66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6600" b="1" dirty="0">
              <a:solidFill>
                <a:srgbClr val="113F4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3EEDC1-AB28-42A5-AD3C-EA349D07AD04}"/>
              </a:ext>
            </a:extLst>
          </p:cNvPr>
          <p:cNvSpPr/>
          <p:nvPr/>
        </p:nvSpPr>
        <p:spPr>
          <a:xfrm>
            <a:off x="6273133" y="1752236"/>
            <a:ext cx="3865161" cy="132343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80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8000" b="1" dirty="0">
              <a:solidFill>
                <a:srgbClr val="55C0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068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16A7B83-B7C0-4F4C-94CC-150681C0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2483545" y="1880707"/>
            <a:ext cx="4348468" cy="1203355"/>
            <a:chOff x="6081486" y="800550"/>
            <a:chExt cx="4348468" cy="1203355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Utility</a:t>
              </a:r>
              <a:r>
                <a:rPr lang="zh-CN" altLang="en-US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Function</a:t>
              </a:r>
              <a:endParaRPr lang="zh-CN" altLang="en-US" sz="3200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081486" y="1296019"/>
              <a:ext cx="38372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工具函数</a:t>
              </a:r>
            </a:p>
          </p:txBody>
        </p:sp>
      </p:grpSp>
      <p:sp>
        <p:nvSpPr>
          <p:cNvPr id="14" name="TextBox 11">
            <a:extLst>
              <a:ext uri="{FF2B5EF4-FFF2-40B4-BE49-F238E27FC236}">
                <a16:creationId xmlns:a16="http://schemas.microsoft.com/office/drawing/2014/main" id="{8EE96092-36FE-4DFD-9E61-ECD689D45072}"/>
              </a:ext>
            </a:extLst>
          </p:cNvPr>
          <p:cNvSpPr txBox="1"/>
          <p:nvPr/>
        </p:nvSpPr>
        <p:spPr>
          <a:xfrm>
            <a:off x="2490254" y="3227114"/>
            <a:ext cx="94384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误差计算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C52F75FA-67AC-4FFC-99C8-2846E819F0A4}"/>
              </a:ext>
            </a:extLst>
          </p:cNvPr>
          <p:cNvSpPr txBox="1"/>
          <p:nvPr/>
        </p:nvSpPr>
        <p:spPr>
          <a:xfrm>
            <a:off x="4619679" y="3216205"/>
            <a:ext cx="114903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覆盖率计算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5FE7E229-E19E-4D8C-A382-50F740B53646}"/>
              </a:ext>
            </a:extLst>
          </p:cNvPr>
          <p:cNvSpPr txBox="1"/>
          <p:nvPr/>
        </p:nvSpPr>
        <p:spPr>
          <a:xfrm>
            <a:off x="2501604" y="3667175"/>
            <a:ext cx="94384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分数计算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6CC70E26-8889-4C11-81DE-7687DF288BA4}"/>
              </a:ext>
            </a:extLst>
          </p:cNvPr>
          <p:cNvSpPr txBox="1"/>
          <p:nvPr/>
        </p:nvSpPr>
        <p:spPr>
          <a:xfrm>
            <a:off x="4584443" y="3667176"/>
            <a:ext cx="45653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……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1225281-4BDF-4421-9A8E-AA44C7DA140D}"/>
              </a:ext>
            </a:extLst>
          </p:cNvPr>
          <p:cNvGrpSpPr/>
          <p:nvPr/>
        </p:nvGrpSpPr>
        <p:grpSpPr>
          <a:xfrm>
            <a:off x="977864" y="2081525"/>
            <a:ext cx="1126328" cy="1243276"/>
            <a:chOff x="589078" y="2173649"/>
            <a:chExt cx="1126328" cy="124327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8247F47-19E5-4E6A-8867-3423F2E7AEAE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DFAF6ED-F573-463F-B0F6-4885B32E848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9455EE8-908B-4D3E-81B2-AFC27CF43C63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4CDD749-5E1D-4D14-861D-8AB76BB9010E}"/>
                </a:ext>
              </a:extLst>
            </p:cNvPr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137199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509695" y="295974"/>
            <a:ext cx="3227976" cy="646331"/>
            <a:chOff x="956666" y="3447854"/>
            <a:chExt cx="3227976" cy="646331"/>
          </a:xfrm>
        </p:grpSpPr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778214" y="3447854"/>
              <a:ext cx="2406428" cy="646331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工具函数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ctr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UTILITY</a:t>
              </a:r>
              <a:r>
                <a:rPr lang="zh-CN" altLang="en-US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 </a:t>
              </a:r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FUNCTION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TextBox 20">
            <a:extLst>
              <a:ext uri="{FF2B5EF4-FFF2-40B4-BE49-F238E27FC236}">
                <a16:creationId xmlns:a16="http://schemas.microsoft.com/office/drawing/2014/main" id="{51AC290B-70D8-47A9-84E6-54F1605F9BBE}"/>
              </a:ext>
            </a:extLst>
          </p:cNvPr>
          <p:cNvSpPr txBox="1"/>
          <p:nvPr/>
        </p:nvSpPr>
        <p:spPr>
          <a:xfrm>
            <a:off x="729708" y="1134037"/>
            <a:ext cx="4720856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计算平均定位误差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1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/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def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calc_aver_error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(list1, list2) -&gt; float:</a:t>
            </a: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assert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len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(list1) ==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len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(list2)</a:t>
            </a: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num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=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len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(list1)</a:t>
            </a: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error_sum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= 0</a:t>
            </a: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for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i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in range(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num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):</a:t>
            </a: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   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error_sum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+=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np.linalg.norm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(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np.array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(list1[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i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]) -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np.array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(list2[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i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]))</a:t>
            </a: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return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error_sum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/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num</a:t>
            </a:r>
            <a:endParaRPr lang="en-US" altLang="zh-CN" sz="14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32" name="TextBox 20">
            <a:extLst>
              <a:ext uri="{FF2B5EF4-FFF2-40B4-BE49-F238E27FC236}">
                <a16:creationId xmlns:a16="http://schemas.microsoft.com/office/drawing/2014/main" id="{4CE5E185-91A7-CB4D-951C-0DAE1723A477}"/>
              </a:ext>
            </a:extLst>
          </p:cNvPr>
          <p:cNvSpPr txBox="1"/>
          <p:nvPr/>
        </p:nvSpPr>
        <p:spPr>
          <a:xfrm>
            <a:off x="6096000" y="1134037"/>
            <a:ext cx="5819775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计算覆盖率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1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/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def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calc_coverage_num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(matrix):</a:t>
            </a: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nums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= []</a:t>
            </a: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for line in matrix:</a:t>
            </a: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   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num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= 0</a:t>
            </a: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    for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i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in range(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len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(line) // 2):</a:t>
            </a: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        if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is_covered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(line[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i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]) or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is_covered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(line[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i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+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len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(line) // 2]):</a:t>
            </a: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           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num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+= 1</a:t>
            </a: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   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nums.append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(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num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)</a:t>
            </a: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return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nums</a:t>
            </a: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def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calc_coverage_rate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(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arr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):</a:t>
            </a: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return reduce(lambda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acc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,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num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: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acc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+ 1 if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num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&gt; 0 else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acc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,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calc_coverage_num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(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arr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), 0) /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len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(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arr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)</a:t>
            </a:r>
          </a:p>
        </p:txBody>
      </p:sp>
      <p:sp>
        <p:nvSpPr>
          <p:cNvPr id="33" name="TextBox 20">
            <a:extLst>
              <a:ext uri="{FF2B5EF4-FFF2-40B4-BE49-F238E27FC236}">
                <a16:creationId xmlns:a16="http://schemas.microsoft.com/office/drawing/2014/main" id="{38452FA9-7C30-0D42-9FA6-E44EE8851F53}"/>
              </a:ext>
            </a:extLst>
          </p:cNvPr>
          <p:cNvSpPr txBox="1"/>
          <p:nvPr/>
        </p:nvSpPr>
        <p:spPr>
          <a:xfrm>
            <a:off x="729708" y="3704223"/>
            <a:ext cx="4942430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针对某种算法采用留出法计算得分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1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/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def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calc_score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(X, y, estimator):</a:t>
            </a: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"""</a:t>
            </a: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</a:t>
            </a: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采用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train_test_split</a:t>
            </a: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计算得分，越小越好</a:t>
            </a:r>
            <a:b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zh-CN" altLang="en-US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"""</a:t>
            </a: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from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sklearn.model_selection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import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train_test_split</a:t>
            </a: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X_train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,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X_test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,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y_train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,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y_test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=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train_test_split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(X, y)</a:t>
            </a: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estimator.fit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(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X_train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,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y_train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)</a:t>
            </a: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y_predict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=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estimator.predict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(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X_test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)</a:t>
            </a:r>
            <a:b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   return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calc_aver_error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(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y_test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, </a:t>
            </a:r>
            <a:r>
              <a:rPr lang="en-US" altLang="zh-CN" sz="14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y_predict</a:t>
            </a:r>
            <a:r>
              <a:rPr lang="en-US" altLang="zh-CN" sz="14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201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16A7B83-B7C0-4F4C-94CC-150681C0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2483545" y="1880707"/>
            <a:ext cx="4348468" cy="1203355"/>
            <a:chOff x="6081486" y="800550"/>
            <a:chExt cx="4348468" cy="1203355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</a:t>
              </a:r>
              <a:r>
                <a:rPr lang="zh-CN" altLang="en-US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Processing</a:t>
              </a:r>
              <a:endParaRPr lang="zh-CN" altLang="en-US" sz="3200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081486" y="1296019"/>
              <a:ext cx="38372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</a:t>
              </a:r>
            </a:p>
          </p:txBody>
        </p:sp>
      </p:grpSp>
      <p:sp>
        <p:nvSpPr>
          <p:cNvPr id="14" name="TextBox 11">
            <a:extLst>
              <a:ext uri="{FF2B5EF4-FFF2-40B4-BE49-F238E27FC236}">
                <a16:creationId xmlns:a16="http://schemas.microsoft.com/office/drawing/2014/main" id="{8EE96092-36FE-4DFD-9E61-ECD689D45072}"/>
              </a:ext>
            </a:extLst>
          </p:cNvPr>
          <p:cNvSpPr txBox="1"/>
          <p:nvPr/>
        </p:nvSpPr>
        <p:spPr>
          <a:xfrm>
            <a:off x="2490254" y="3227114"/>
            <a:ext cx="155940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两种频段的处理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C52F75FA-67AC-4FFC-99C8-2846E819F0A4}"/>
              </a:ext>
            </a:extLst>
          </p:cNvPr>
          <p:cNvSpPr txBox="1"/>
          <p:nvPr/>
        </p:nvSpPr>
        <p:spPr>
          <a:xfrm>
            <a:off x="4619679" y="3216205"/>
            <a:ext cx="111056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RSS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二值化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5FE7E229-E19E-4D8C-A382-50F740B53646}"/>
              </a:ext>
            </a:extLst>
          </p:cNvPr>
          <p:cNvSpPr txBox="1"/>
          <p:nvPr/>
        </p:nvSpPr>
        <p:spPr>
          <a:xfrm>
            <a:off x="2501604" y="3667175"/>
            <a:ext cx="113127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选取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sector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6CC70E26-8889-4C11-81DE-7687DF288BA4}"/>
              </a:ext>
            </a:extLst>
          </p:cNvPr>
          <p:cNvSpPr txBox="1"/>
          <p:nvPr/>
        </p:nvSpPr>
        <p:spPr>
          <a:xfrm>
            <a:off x="4584443" y="3667176"/>
            <a:ext cx="45653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……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1225281-4BDF-4421-9A8E-AA44C7DA140D}"/>
              </a:ext>
            </a:extLst>
          </p:cNvPr>
          <p:cNvGrpSpPr/>
          <p:nvPr/>
        </p:nvGrpSpPr>
        <p:grpSpPr>
          <a:xfrm>
            <a:off x="977864" y="2081525"/>
            <a:ext cx="1126328" cy="1243276"/>
            <a:chOff x="589078" y="2173649"/>
            <a:chExt cx="1126328" cy="124327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8247F47-19E5-4E6A-8867-3423F2E7AEAE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DFAF6ED-F573-463F-B0F6-4885B32E848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9455EE8-908B-4D3E-81B2-AFC27CF43C63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4CDD749-5E1D-4D14-861D-8AB76BB9010E}"/>
                </a:ext>
              </a:extLst>
            </p:cNvPr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352739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509695" y="295974"/>
            <a:ext cx="3196717" cy="646331"/>
            <a:chOff x="956666" y="3447854"/>
            <a:chExt cx="3196717" cy="646331"/>
          </a:xfrm>
        </p:grpSpPr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809473" y="3447854"/>
              <a:ext cx="2343910" cy="646331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数据处理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ctr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DATA</a:t>
              </a:r>
              <a:r>
                <a:rPr lang="zh-CN" altLang="en-US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 </a:t>
              </a:r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PROCESSING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C0BD9D2-E3FB-3640-B5FC-A011F21ECAAC}"/>
              </a:ext>
            </a:extLst>
          </p:cNvPr>
          <p:cNvGrpSpPr/>
          <p:nvPr/>
        </p:nvGrpSpPr>
        <p:grpSpPr>
          <a:xfrm>
            <a:off x="509694" y="842963"/>
            <a:ext cx="10805746" cy="5241610"/>
            <a:chOff x="509694" y="842963"/>
            <a:chExt cx="10805746" cy="524161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73800C3-1709-B044-AD22-51FFF1946A4E}"/>
                </a:ext>
              </a:extLst>
            </p:cNvPr>
            <p:cNvGrpSpPr/>
            <p:nvPr/>
          </p:nvGrpSpPr>
          <p:grpSpPr>
            <a:xfrm>
              <a:off x="509694" y="1216657"/>
              <a:ext cx="10805746" cy="4867916"/>
              <a:chOff x="509694" y="1216657"/>
              <a:chExt cx="10805746" cy="4867916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04F406CB-4773-4DC9-BC0A-C3E784432B30}"/>
                  </a:ext>
                </a:extLst>
              </p:cNvPr>
              <p:cNvGrpSpPr/>
              <p:nvPr/>
            </p:nvGrpSpPr>
            <p:grpSpPr>
              <a:xfrm>
                <a:off x="509694" y="1216657"/>
                <a:ext cx="10733846" cy="4867916"/>
                <a:chOff x="1381148" y="1574283"/>
                <a:chExt cx="3332724" cy="1737528"/>
              </a:xfrm>
            </p:grpSpPr>
            <p:sp>
              <p:nvSpPr>
                <p:cNvPr id="17" name="TextBox 78">
                  <a:extLst>
                    <a:ext uri="{FF2B5EF4-FFF2-40B4-BE49-F238E27FC236}">
                      <a16:creationId xmlns:a16="http://schemas.microsoft.com/office/drawing/2014/main" id="{0ABEA2C1-32ED-475E-B135-D3380EFC4538}"/>
                    </a:ext>
                  </a:extLst>
                </p:cNvPr>
                <p:cNvSpPr txBox="1"/>
                <p:nvPr/>
              </p:nvSpPr>
              <p:spPr>
                <a:xfrm>
                  <a:off x="1381148" y="1815837"/>
                  <a:ext cx="1078716" cy="1495974"/>
                </a:xfrm>
                <a:prstGeom prst="rect">
                  <a:avLst/>
                </a:prstGeom>
                <a:noFill/>
              </p:spPr>
              <p:txBody>
                <a:bodyPr wrap="square" lIns="52918" tIns="26459" rIns="52918" bIns="26459">
                  <a:spAutoFit/>
                </a:bodyPr>
                <a:lstStyle/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zh-CN" altLang="en-US" sz="16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合并</a:t>
                  </a:r>
                  <a:endPara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endParaRPr lang="en-US" altLang="zh-CN" sz="12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def merge(X):</a:t>
                  </a: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"""</a:t>
                  </a: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</a:t>
                  </a:r>
                  <a:r>
                    <a: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合并两种频率的信号强度，采用求平均值的方法</a:t>
                  </a: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</a:t>
                  </a: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"""</a:t>
                  </a: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length = </a:t>
                  </a:r>
                  <a:r>
                    <a:rPr lang="en-US" altLang="zh-CN" sz="1200" dirty="0" err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len</a:t>
                  </a: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(X)</a:t>
                  </a: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matrix = [None] * length</a:t>
                  </a: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for index, line in enumerate(X):</a:t>
                  </a: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    </a:t>
                  </a:r>
                  <a:r>
                    <a:rPr lang="en-US" altLang="zh-CN" sz="1200" dirty="0" err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new_len</a:t>
                  </a: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= </a:t>
                  </a:r>
                  <a:r>
                    <a:rPr lang="en-US" altLang="zh-CN" sz="1200" dirty="0" err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len</a:t>
                  </a: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(line) // 2</a:t>
                  </a: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    </a:t>
                  </a:r>
                  <a:r>
                    <a:rPr lang="en-US" altLang="zh-CN" sz="1200" dirty="0" err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new_line</a:t>
                  </a: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= [None] * </a:t>
                  </a:r>
                  <a:r>
                    <a:rPr lang="en-US" altLang="zh-CN" sz="1200" dirty="0" err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new_len</a:t>
                  </a:r>
                  <a:endPara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    for </a:t>
                  </a:r>
                  <a:r>
                    <a:rPr lang="en-US" altLang="zh-CN" sz="1200" dirty="0" err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</a:t>
                  </a: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in range(</a:t>
                  </a:r>
                  <a:r>
                    <a:rPr lang="en-US" altLang="zh-CN" sz="1200" dirty="0" err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new_len</a:t>
                  </a: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):</a:t>
                  </a: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        </a:t>
                  </a:r>
                  <a:r>
                    <a:rPr lang="en-US" altLang="zh-CN" sz="1200" dirty="0" err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new_line</a:t>
                  </a: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[</a:t>
                  </a:r>
                  <a:r>
                    <a:rPr lang="en-US" altLang="zh-CN" sz="1200" dirty="0" err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</a:t>
                  </a: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] = (line[</a:t>
                  </a:r>
                  <a:r>
                    <a:rPr lang="en-US" altLang="zh-CN" sz="1200" dirty="0" err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</a:t>
                  </a: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] + line[</a:t>
                  </a:r>
                  <a:r>
                    <a:rPr lang="en-US" altLang="zh-CN" sz="1200" dirty="0" err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</a:t>
                  </a: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+ </a:t>
                  </a:r>
                  <a:r>
                    <a:rPr lang="en-US" altLang="zh-CN" sz="1200" dirty="0" err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new_len</a:t>
                  </a: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]) / 2</a:t>
                  </a: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    matrix[index] = </a:t>
                  </a:r>
                  <a:r>
                    <a:rPr lang="en-US" altLang="zh-CN" sz="1200" dirty="0" err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new_line</a:t>
                  </a:r>
                  <a:endPara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return matrix</a:t>
                  </a:r>
                  <a:endPara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TextBox 79">
                  <a:extLst>
                    <a:ext uri="{FF2B5EF4-FFF2-40B4-BE49-F238E27FC236}">
                      <a16:creationId xmlns:a16="http://schemas.microsoft.com/office/drawing/2014/main" id="{A5F180EB-D482-4533-848B-CCBE3A2175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81148" y="1574283"/>
                  <a:ext cx="3332724" cy="988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52918" tIns="0" rIns="52918" bIns="0">
                  <a:spAutoFit/>
                </a:bodyPr>
                <a:lstStyle>
                  <a:lvl1pPr>
                    <a:defRPr sz="19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19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19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19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19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912813" fontAlgn="base">
                    <a:spcBef>
                      <a:spcPct val="0"/>
                    </a:spcBef>
                    <a:spcAft>
                      <a:spcPct val="0"/>
                    </a:spcAft>
                    <a:defRPr sz="19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912813" fontAlgn="base">
                    <a:spcBef>
                      <a:spcPct val="0"/>
                    </a:spcBef>
                    <a:spcAft>
                      <a:spcPct val="0"/>
                    </a:spcAft>
                    <a:defRPr sz="19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912813" fontAlgn="base">
                    <a:spcBef>
                      <a:spcPct val="0"/>
                    </a:spcBef>
                    <a:spcAft>
                      <a:spcPct val="0"/>
                    </a:spcAft>
                    <a:defRPr sz="19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912813" fontAlgn="base">
                    <a:spcBef>
                      <a:spcPct val="0"/>
                    </a:spcBef>
                    <a:spcAft>
                      <a:spcPct val="0"/>
                    </a:spcAft>
                    <a:defRPr sz="19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sz="1800" b="1" dirty="0">
                      <a:solidFill>
                        <a:schemeClr val="bg1">
                          <a:lumMod val="50000"/>
                        </a:schemeClr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数据维数较高，针对两种频率，可以降维：合并和分割</a:t>
                  </a:r>
                  <a:endParaRPr lang="en-US" altLang="zh-CN" sz="1800" b="1" dirty="0">
                    <a:solidFill>
                      <a:schemeClr val="bg1">
                        <a:lumMod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21" name="TextBox 88">
                  <a:extLst>
                    <a:ext uri="{FF2B5EF4-FFF2-40B4-BE49-F238E27FC236}">
                      <a16:creationId xmlns:a16="http://schemas.microsoft.com/office/drawing/2014/main" id="{35AFE382-902C-4BAA-9A28-E428DB06A52B}"/>
                    </a:ext>
                  </a:extLst>
                </p:cNvPr>
                <p:cNvSpPr txBox="1"/>
                <p:nvPr/>
              </p:nvSpPr>
              <p:spPr>
                <a:xfrm>
                  <a:off x="2550044" y="1815837"/>
                  <a:ext cx="1039580" cy="1142512"/>
                </a:xfrm>
                <a:prstGeom prst="rect">
                  <a:avLst/>
                </a:prstGeom>
                <a:noFill/>
              </p:spPr>
              <p:txBody>
                <a:bodyPr wrap="square" lIns="52918" tIns="26459" rIns="52918" bIns="26459">
                  <a:spAutoFit/>
                </a:bodyPr>
                <a:lstStyle/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zh-CN" altLang="en-US" sz="16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分割</a:t>
                  </a:r>
                  <a:endPara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endParaRPr lang="en-US" altLang="zh-CN" sz="105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def split(X):</a:t>
                  </a: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"""</a:t>
                  </a: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</a:t>
                  </a:r>
                  <a:r>
                    <a: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分开两种频率的信号强度，分开为两个样本</a:t>
                  </a: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</a:t>
                  </a: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"""</a:t>
                  </a: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length = </a:t>
                  </a:r>
                  <a:r>
                    <a:rPr lang="en-US" altLang="zh-CN" sz="1200" dirty="0" err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len</a:t>
                  </a: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(X)</a:t>
                  </a: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matrix = [None] * (length * 2)</a:t>
                  </a: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for index, line in enumerate(X):</a:t>
                  </a: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    </a:t>
                  </a:r>
                  <a:r>
                    <a:rPr lang="en-US" altLang="zh-CN" sz="1200" dirty="0" err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half_len</a:t>
                  </a: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= </a:t>
                  </a:r>
                  <a:r>
                    <a:rPr lang="en-US" altLang="zh-CN" sz="1200" dirty="0" err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len</a:t>
                  </a: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(line) // 2</a:t>
                  </a: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    matrix[index] = line[0:half_len]</a:t>
                  </a: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    matrix[index + length] = line[</a:t>
                  </a:r>
                  <a:r>
                    <a:rPr lang="en-US" altLang="zh-CN" sz="1200" dirty="0" err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half_len</a:t>
                  </a: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:]</a:t>
                  </a:r>
                </a:p>
                <a:p>
                  <a:pPr algn="just" defTabSz="685732">
                    <a:lnSpc>
                      <a:spcPct val="130000"/>
                    </a:lnSpc>
                    <a:defRPr/>
                  </a:pP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  return matrix</a:t>
                  </a:r>
                  <a:endPara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8" name="TextBox 88">
                <a:extLst>
                  <a:ext uri="{FF2B5EF4-FFF2-40B4-BE49-F238E27FC236}">
                    <a16:creationId xmlns:a16="http://schemas.microsoft.com/office/drawing/2014/main" id="{295AB152-F87D-4048-9E1F-9A677264A337}"/>
                  </a:ext>
                </a:extLst>
              </p:cNvPr>
              <p:cNvSpPr txBox="1"/>
              <p:nvPr/>
            </p:nvSpPr>
            <p:spPr>
              <a:xfrm>
                <a:off x="8102667" y="1893402"/>
                <a:ext cx="3212773" cy="3230908"/>
              </a:xfrm>
              <a:prstGeom prst="rect">
                <a:avLst/>
              </a:prstGeom>
              <a:noFill/>
            </p:spPr>
            <p:txBody>
              <a:bodyPr wrap="square" lIns="52918" tIns="26459" rIns="52918" bIns="26459">
                <a:spAutoFit/>
              </a:bodyPr>
              <a:lstStyle/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zh-CN" altLang="en-US" sz="16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测试代码</a:t>
                </a:r>
                <a:endParaRPr lang="en-US" altLang="zh-CN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 defTabSz="685732">
                  <a:lnSpc>
                    <a:spcPct val="130000"/>
                  </a:lnSpc>
                  <a:defRPr/>
                </a:pPr>
                <a:endParaRPr lang="en-US" altLang="zh-CN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def 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data_processing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(X, y, estimator):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scores = [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calc_score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(X, y, estimator),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calc_score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(merge(X), y, estimator),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calc_score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(split(X), y * 2, estimator)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]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methods = ['raw', 'merge', 'split']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plt.scatter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(methods, scores)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plt.xlabel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('methods')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plt.ylabel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('scores')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plt.show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()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7698A02-48B8-604F-B31E-9CC36D9B6D0E}"/>
                </a:ext>
              </a:extLst>
            </p:cNvPr>
            <p:cNvSpPr txBox="1"/>
            <p:nvPr/>
          </p:nvSpPr>
          <p:spPr>
            <a:xfrm>
              <a:off x="8458200" y="84296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1FB12E04-CFE5-EE4C-B42E-08197854C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457" y="2015756"/>
            <a:ext cx="4744489" cy="355836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CA23799-BEF5-2846-8E36-BD017F98DD0D}"/>
              </a:ext>
            </a:extLst>
          </p:cNvPr>
          <p:cNvSpPr txBox="1"/>
          <p:nvPr/>
        </p:nvSpPr>
        <p:spPr>
          <a:xfrm>
            <a:off x="3649634" y="6053944"/>
            <a:ext cx="421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</a:rPr>
              <a:t>用了之后，果不其然，效果并不好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sym typeface="Wingdings" pitchFamily="2" charset="2"/>
              </a:rPr>
              <a:t>：）</a:t>
            </a:r>
            <a:endParaRPr lang="en-US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081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509695" y="295974"/>
            <a:ext cx="3196717" cy="646331"/>
            <a:chOff x="956666" y="3447854"/>
            <a:chExt cx="3196717" cy="646331"/>
          </a:xfrm>
        </p:grpSpPr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809473" y="3447854"/>
              <a:ext cx="2343910" cy="646331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数据处理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ctr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DATA</a:t>
              </a:r>
              <a:r>
                <a:rPr lang="zh-CN" altLang="en-US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 </a:t>
              </a:r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PROCESSING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C0BD9D2-E3FB-3640-B5FC-A011F21ECAAC}"/>
              </a:ext>
            </a:extLst>
          </p:cNvPr>
          <p:cNvGrpSpPr/>
          <p:nvPr/>
        </p:nvGrpSpPr>
        <p:grpSpPr>
          <a:xfrm>
            <a:off x="509694" y="842963"/>
            <a:ext cx="10733846" cy="4901036"/>
            <a:chOff x="509694" y="842963"/>
            <a:chExt cx="10733846" cy="490103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4F406CB-4773-4DC9-BC0A-C3E784432B30}"/>
                </a:ext>
              </a:extLst>
            </p:cNvPr>
            <p:cNvGrpSpPr/>
            <p:nvPr/>
          </p:nvGrpSpPr>
          <p:grpSpPr>
            <a:xfrm>
              <a:off x="509694" y="1216657"/>
              <a:ext cx="10733846" cy="4527342"/>
              <a:chOff x="1381148" y="1574283"/>
              <a:chExt cx="3332724" cy="1615965"/>
            </a:xfrm>
          </p:grpSpPr>
          <p:sp>
            <p:nvSpPr>
              <p:cNvPr id="17" name="TextBox 78">
                <a:extLst>
                  <a:ext uri="{FF2B5EF4-FFF2-40B4-BE49-F238E27FC236}">
                    <a16:creationId xmlns:a16="http://schemas.microsoft.com/office/drawing/2014/main" id="{0ABEA2C1-32ED-475E-B135-D3380EFC4538}"/>
                  </a:ext>
                </a:extLst>
              </p:cNvPr>
              <p:cNvSpPr txBox="1"/>
              <p:nvPr/>
            </p:nvSpPr>
            <p:spPr>
              <a:xfrm>
                <a:off x="1381148" y="1779962"/>
                <a:ext cx="1696032" cy="1410286"/>
              </a:xfrm>
              <a:prstGeom prst="rect">
                <a:avLst/>
              </a:prstGeom>
              <a:noFill/>
            </p:spPr>
            <p:txBody>
              <a:bodyPr wrap="square" lIns="52918" tIns="26459" rIns="52918" bIns="26459">
                <a:spAutoFit/>
              </a:bodyPr>
              <a:lstStyle/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zh-CN" altLang="en-US" sz="16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设定不同阈值二值化</a:t>
                </a: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RSS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endPara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def binarize(X, y, estimator):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from 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sklearn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import preprocessing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scores = []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thresholds = []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scores.append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calc_score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(X, y, estimator))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thresholds.append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('None')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for threshold in [-105, -126.23]: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binarizer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= 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preprocessing.Binarizer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(threshold=threshold)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scores.append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calc_score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binarizer.transform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(X), y, estimator))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thresholds.append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str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(threshold))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plt.scatter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(thresholds, scores)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plt.xlabel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('thresholds')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plt.ylabel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('scores')</a:t>
                </a:r>
              </a:p>
              <a:p>
                <a:pPr algn="just" defTabSz="685732">
                  <a:lnSpc>
                    <a:spcPct val="130000"/>
                  </a:lnSpc>
                  <a:defRPr/>
                </a:pP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sz="1200" dirty="0" err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plt.show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()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TextBox 79">
                <a:extLst>
                  <a:ext uri="{FF2B5EF4-FFF2-40B4-BE49-F238E27FC236}">
                    <a16:creationId xmlns:a16="http://schemas.microsoft.com/office/drawing/2014/main" id="{A5F180EB-D482-4533-848B-CCBE3A2175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1148" y="1574283"/>
                <a:ext cx="3332724" cy="988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52918" tIns="0" rIns="52918" bIns="0">
                <a:spAutoFit/>
              </a:bodyPr>
              <a:lstStyle>
                <a:lvl1pPr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912813" fontAlgn="base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800" b="1" dirty="0">
                    <a:solidFill>
                      <a:schemeClr val="bg1">
                        <a:lumMod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类比决策树编程作业的思路，将</a:t>
                </a:r>
                <a:r>
                  <a:rPr lang="en-US" altLang="zh-CN" sz="1800" b="1" dirty="0">
                    <a:solidFill>
                      <a:schemeClr val="bg1">
                        <a:lumMod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RSS</a:t>
                </a:r>
                <a:r>
                  <a:rPr lang="zh-CN" altLang="en-US" sz="1800" b="1" dirty="0">
                    <a:solidFill>
                      <a:schemeClr val="bg1">
                        <a:lumMod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信号量二值化</a:t>
                </a:r>
                <a:endParaRPr lang="en-US" altLang="zh-CN" sz="1800" b="1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7698A02-48B8-604F-B31E-9CC36D9B6D0E}"/>
                </a:ext>
              </a:extLst>
            </p:cNvPr>
            <p:cNvSpPr txBox="1"/>
            <p:nvPr/>
          </p:nvSpPr>
          <p:spPr>
            <a:xfrm>
              <a:off x="8458200" y="84296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1FB12E04-CFE5-EE4C-B42E-08197854C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990" y="1768009"/>
            <a:ext cx="4744489" cy="355836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CA23799-BEF5-2846-8E36-BD017F98DD0D}"/>
              </a:ext>
            </a:extLst>
          </p:cNvPr>
          <p:cNvSpPr txBox="1"/>
          <p:nvPr/>
        </p:nvSpPr>
        <p:spPr>
          <a:xfrm>
            <a:off x="7310658" y="574399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</a:rPr>
              <a:t>用了之后，果不其然，效果更差了</a:t>
            </a:r>
            <a:endParaRPr lang="en-US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608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509695" y="295974"/>
            <a:ext cx="3196717" cy="646331"/>
            <a:chOff x="956666" y="3447854"/>
            <a:chExt cx="3196717" cy="646331"/>
          </a:xfrm>
        </p:grpSpPr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809473" y="3447854"/>
              <a:ext cx="2343910" cy="646331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数据处理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ctr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DATA</a:t>
              </a:r>
              <a:r>
                <a:rPr lang="zh-CN" altLang="en-US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 </a:t>
              </a:r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PROCESSING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Box 78">
            <a:extLst>
              <a:ext uri="{FF2B5EF4-FFF2-40B4-BE49-F238E27FC236}">
                <a16:creationId xmlns:a16="http://schemas.microsoft.com/office/drawing/2014/main" id="{0ABEA2C1-32ED-475E-B135-D3380EFC4538}"/>
              </a:ext>
            </a:extLst>
          </p:cNvPr>
          <p:cNvSpPr txBox="1"/>
          <p:nvPr/>
        </p:nvSpPr>
        <p:spPr>
          <a:xfrm>
            <a:off x="350144" y="1591767"/>
            <a:ext cx="5119580" cy="3951104"/>
          </a:xfrm>
          <a:prstGeom prst="rect">
            <a:avLst/>
          </a:prstGeom>
          <a:noFill/>
        </p:spPr>
        <p:txBody>
          <a:bodyPr wrap="square" lIns="52918" tIns="26459" rIns="52918" bIns="26459">
            <a:spAutoFit/>
          </a:bodyPr>
          <a:lstStyle/>
          <a:p>
            <a:pPr algn="just" defTabSz="685732">
              <a:lnSpc>
                <a:spcPct val="130000"/>
              </a:lnSpc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最初的思路，从覆盖率最低的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sector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开始删除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732">
              <a:lnSpc>
                <a:spcPct val="130000"/>
              </a:lnSpc>
              <a:defRPr/>
            </a:pP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get_min_sector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(matrix):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"""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计算能保持覆盖率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95%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的最少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sector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"""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sector_num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(matrix[0]) // 2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while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sector_num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 0: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sector_rate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calc_sector_coverage_rate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(matrix)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sorted_sector_rate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np.argsort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sector_rate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index =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sorted_sector_rate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[0]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matrix =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np.delete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(matrix, [index, index +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sector_num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], axis=1)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sector_num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-= 1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print(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calc_coverage_rate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(matrix))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if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calc_coverage_rate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(matrix) &lt;= 0.95: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return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sector_num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+ 1</a:t>
            </a:r>
          </a:p>
        </p:txBody>
      </p:sp>
      <p:sp>
        <p:nvSpPr>
          <p:cNvPr id="18" name="TextBox 79">
            <a:extLst>
              <a:ext uri="{FF2B5EF4-FFF2-40B4-BE49-F238E27FC236}">
                <a16:creationId xmlns:a16="http://schemas.microsoft.com/office/drawing/2014/main" id="{A5F180EB-D482-4533-848B-CCBE3A217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144" y="1159576"/>
            <a:ext cx="10733846" cy="2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2918" tIns="0" rIns="52918" bIns="0">
            <a:spAutoFit/>
          </a:bodyPr>
          <a:lstStyle>
            <a:lvl1pPr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满足覆盖率 </a:t>
            </a: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95%</a:t>
            </a: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的条件下，选取尽量少的</a:t>
            </a: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sector</a:t>
            </a:r>
          </a:p>
        </p:txBody>
      </p:sp>
      <p:sp>
        <p:nvSpPr>
          <p:cNvPr id="28" name="TextBox 88">
            <a:extLst>
              <a:ext uri="{FF2B5EF4-FFF2-40B4-BE49-F238E27FC236}">
                <a16:creationId xmlns:a16="http://schemas.microsoft.com/office/drawing/2014/main" id="{295AB152-F87D-4048-9E1F-9A677264A337}"/>
              </a:ext>
            </a:extLst>
          </p:cNvPr>
          <p:cNvSpPr txBox="1"/>
          <p:nvPr/>
        </p:nvSpPr>
        <p:spPr>
          <a:xfrm>
            <a:off x="5778287" y="1591767"/>
            <a:ext cx="5729287" cy="5151433"/>
          </a:xfrm>
          <a:prstGeom prst="rect">
            <a:avLst/>
          </a:prstGeom>
          <a:noFill/>
        </p:spPr>
        <p:txBody>
          <a:bodyPr wrap="square" lIns="52918" tIns="26459" rIns="52918" bIns="26459">
            <a:spAutoFit/>
          </a:bodyPr>
          <a:lstStyle/>
          <a:p>
            <a:pPr algn="just" defTabSz="685732">
              <a:lnSpc>
                <a:spcPct val="130000"/>
              </a:lnSpc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递归回溯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深度优先遍历，遍历所有可能的情况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732">
              <a:lnSpc>
                <a:spcPct val="130000"/>
              </a:lnSpc>
              <a:defRPr/>
            </a:pP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raw_matrix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matrix, last, indexes, res):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calc_coverage_rate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(matrix) &lt;= 0.95: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indexes[last] = 1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 sum(res) &gt; sum(indexes):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res = indexes[:]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print(sum(res))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length =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(indexes)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for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 range(length):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if indexes[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== 1: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indexes[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0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delete_index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np.array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reduce(lambda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item: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[item[0]] if item[1] == 0 else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enumerate(indexes), [])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)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new_matrix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np.delete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raw_matrix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np.append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delete_index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delete_index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length), axis=1)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raw_matrix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new_matrix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indexes, res)</a:t>
            </a:r>
          </a:p>
          <a:p>
            <a:pPr algn="just" defTabSz="685732">
              <a:lnSpc>
                <a:spcPct val="13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indexes[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1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698A02-48B8-604F-B31E-9CC36D9B6D0E}"/>
              </a:ext>
            </a:extLst>
          </p:cNvPr>
          <p:cNvSpPr txBox="1"/>
          <p:nvPr/>
        </p:nvSpPr>
        <p:spPr>
          <a:xfrm>
            <a:off x="8458200" y="8429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A23799-BEF5-2846-8E36-BD017F98DD0D}"/>
              </a:ext>
            </a:extLst>
          </p:cNvPr>
          <p:cNvSpPr txBox="1"/>
          <p:nvPr/>
        </p:nvSpPr>
        <p:spPr>
          <a:xfrm>
            <a:off x="729708" y="6192694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</a:rPr>
              <a:t>貌似又不行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</a:rPr>
              <a:t>……</a:t>
            </a:r>
            <a:endParaRPr lang="en-US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194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8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16A7B83-B7C0-4F4C-94CC-150681C0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2483545" y="1880707"/>
            <a:ext cx="4348468" cy="1203355"/>
            <a:chOff x="6081486" y="800550"/>
            <a:chExt cx="4348468" cy="1203355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</a:t>
              </a:r>
              <a:r>
                <a:rPr lang="zh-CN" altLang="en-US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Selection</a:t>
              </a:r>
              <a:endParaRPr lang="zh-CN" altLang="en-US" sz="3200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081486" y="1296019"/>
              <a:ext cx="38372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模型选择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1225281-4BDF-4421-9A8E-AA44C7DA140D}"/>
              </a:ext>
            </a:extLst>
          </p:cNvPr>
          <p:cNvGrpSpPr/>
          <p:nvPr/>
        </p:nvGrpSpPr>
        <p:grpSpPr>
          <a:xfrm>
            <a:off x="977864" y="2081525"/>
            <a:ext cx="1126328" cy="1243276"/>
            <a:chOff x="589078" y="2173649"/>
            <a:chExt cx="1126328" cy="124327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8247F47-19E5-4E6A-8867-3423F2E7AEAE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DFAF6ED-F573-463F-B0F6-4885B32E848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9455EE8-908B-4D3E-81B2-AFC27CF43C63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4CDD749-5E1D-4D14-861D-8AB76BB9010E}"/>
                </a:ext>
              </a:extLst>
            </p:cNvPr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18495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1501E81-1AB7-4A69-BA8B-D4667D4D517A}"/>
              </a:ext>
            </a:extLst>
          </p:cNvPr>
          <p:cNvGrpSpPr/>
          <p:nvPr/>
        </p:nvGrpSpPr>
        <p:grpSpPr>
          <a:xfrm>
            <a:off x="509695" y="295974"/>
            <a:ext cx="3189506" cy="646331"/>
            <a:chOff x="956666" y="3447854"/>
            <a:chExt cx="3189506" cy="646331"/>
          </a:xfrm>
        </p:grpSpPr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C53C28E3-DC0F-4C61-A42D-5AC7B5E4C36E}"/>
                </a:ext>
              </a:extLst>
            </p:cNvPr>
            <p:cNvSpPr txBox="1"/>
            <p:nvPr/>
          </p:nvSpPr>
          <p:spPr>
            <a:xfrm>
              <a:off x="1816688" y="3447854"/>
              <a:ext cx="2329484" cy="646331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模型选择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pPr algn="ctr"/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Model</a:t>
              </a:r>
              <a:r>
                <a:rPr lang="zh-CN" altLang="en-US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 </a:t>
              </a:r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Selection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TextBox 20">
            <a:extLst>
              <a:ext uri="{FF2B5EF4-FFF2-40B4-BE49-F238E27FC236}">
                <a16:creationId xmlns:a16="http://schemas.microsoft.com/office/drawing/2014/main" id="{51AC290B-70D8-47A9-84E6-54F1605F9BBE}"/>
              </a:ext>
            </a:extLst>
          </p:cNvPr>
          <p:cNvSpPr txBox="1"/>
          <p:nvPr/>
        </p:nvSpPr>
        <p:spPr>
          <a:xfrm>
            <a:off x="666086" y="1508942"/>
            <a:ext cx="2834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简单粗暴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/>
            <a:r>
              <a:rPr lang="zh-CN" altLang="en-US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网格搜索求最优化超参数</a:t>
            </a:r>
            <a:endParaRPr lang="en-US" altLang="zh-CN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lvl="0"/>
            <a:r>
              <a:rPr lang="zh-CN" altLang="en-US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枚举所有学过的回归模型</a:t>
            </a:r>
            <a:endParaRPr lang="en-US" altLang="zh-CN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29" name="TextBox 24">
            <a:extLst>
              <a:ext uri="{FF2B5EF4-FFF2-40B4-BE49-F238E27FC236}">
                <a16:creationId xmlns:a16="http://schemas.microsoft.com/office/drawing/2014/main" id="{5AAB43D6-FB60-4E0A-BA21-57722BCF2932}"/>
              </a:ext>
            </a:extLst>
          </p:cNvPr>
          <p:cNvSpPr txBox="1"/>
          <p:nvPr/>
        </p:nvSpPr>
        <p:spPr>
          <a:xfrm>
            <a:off x="639974" y="2899476"/>
            <a:ext cx="30316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随机森林</a:t>
            </a:r>
            <a:br>
              <a:rPr lang="en-US" altLang="zh-CN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</a:br>
            <a:r>
              <a:rPr lang="en-US" altLang="zh-CN" sz="1600" dirty="0" err="1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kNN</a:t>
            </a:r>
            <a:endParaRPr lang="en-US" altLang="zh-CN" sz="16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lvl="0"/>
            <a:r>
              <a:rPr lang="zh-CN" altLang="en-US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梯度提升</a:t>
            </a:r>
            <a:endParaRPr lang="en-US" altLang="zh-CN" sz="16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lvl="0"/>
            <a:r>
              <a:rPr lang="zh-CN" altLang="en-US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神经网络</a:t>
            </a:r>
            <a:endParaRPr lang="en-US" altLang="zh-CN" sz="16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lvl="0"/>
            <a:r>
              <a:rPr lang="en-US" altLang="zh-CN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SVM</a:t>
            </a:r>
          </a:p>
          <a:p>
            <a:pPr lvl="0"/>
            <a:r>
              <a:rPr lang="zh-CN" altLang="en-US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线性回归</a:t>
            </a:r>
            <a:endParaRPr lang="en-US" altLang="zh-CN" sz="16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lvl="0"/>
            <a:r>
              <a:rPr lang="zh-CN" altLang="en-US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贝叶斯</a:t>
            </a:r>
            <a:endParaRPr lang="en-US" altLang="zh-CN" sz="1600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lvl="0"/>
            <a:r>
              <a:rPr lang="en-US" altLang="zh-CN" sz="1600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……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3A25F4-7D05-4E4E-BCB2-94BF329DF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179" y="1508942"/>
            <a:ext cx="6394450" cy="479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59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千图网拥有20W+精美PPT模板 更多PPT模板下载至：www.58pic.com/office/ppt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1079</Words>
  <Application>Microsoft Macintosh PowerPoint</Application>
  <PresentationFormat>Widescreen</PresentationFormat>
  <Paragraphs>164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微软雅黑</vt:lpstr>
      <vt:lpstr>Open Sans</vt:lpstr>
      <vt:lpstr>Arial</vt:lpstr>
      <vt:lpstr>千图网拥有20W+精美PPT模板 更多PPT模板下载至：www.58pic.com/office/ppt​​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陶 威</cp:lastModifiedBy>
  <cp:revision>256</cp:revision>
  <dcterms:created xsi:type="dcterms:W3CDTF">2018-02-23T07:21:57Z</dcterms:created>
  <dcterms:modified xsi:type="dcterms:W3CDTF">2019-05-15T11:06:41Z</dcterms:modified>
</cp:coreProperties>
</file>