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9" name="组合 88"/>
          <p:cNvGrpSpPr/>
          <p:nvPr/>
        </p:nvGrpSpPr>
        <p:grpSpPr>
          <a:xfrm>
            <a:off x="1285875" y="1523365"/>
            <a:ext cx="9259570" cy="4443730"/>
            <a:chOff x="2025" y="2399"/>
            <a:chExt cx="14582" cy="699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853" y="2399"/>
              <a:ext cx="5754" cy="6001"/>
              <a:chOff x="2010" y="2271"/>
              <a:chExt cx="5754" cy="600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2037" y="2389"/>
                <a:ext cx="2713" cy="573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037" y="3494"/>
                <a:ext cx="2714" cy="48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1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036" y="4095"/>
                <a:ext cx="2714" cy="48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2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036" y="4696"/>
                <a:ext cx="2714" cy="48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3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rot="0">
                <a:off x="5982" y="2296"/>
                <a:ext cx="1782" cy="2837"/>
                <a:chOff x="5423" y="2498"/>
                <a:chExt cx="1782" cy="2837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424" y="2498"/>
                  <a:ext cx="1780" cy="2837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424" y="3287"/>
                  <a:ext cx="1781" cy="48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字段</a:t>
                  </a:r>
                  <a:r>
                    <a:rPr lang="en-US" altLang="zh-CN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1</a:t>
                  </a:r>
                  <a:endPara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5423" y="3899"/>
                  <a:ext cx="1781" cy="48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字段</a:t>
                  </a:r>
                  <a:r>
                    <a:rPr lang="en-US" altLang="zh-CN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1</a:t>
                  </a:r>
                  <a:endPara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5423" y="4511"/>
                  <a:ext cx="1781" cy="48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字段</a:t>
                  </a:r>
                  <a:r>
                    <a:rPr lang="en-US" altLang="zh-CN" sz="1400">
                      <a:solidFill>
                        <a:schemeClr val="bg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1</a:t>
                  </a:r>
                  <a:endPara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5423" y="2591"/>
                  <a:ext cx="1781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>
                      <a:solidFill>
                        <a:schemeClr val="accent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原业务视图</a:t>
                  </a:r>
                  <a:endParaRPr lang="en-US" altLang="zh-CN" sz="1400">
                    <a:solidFill>
                      <a:schemeClr val="accent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2037" y="2804"/>
                <a:ext cx="271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accent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物理数据表</a:t>
                </a:r>
                <a:endParaRPr lang="zh-CN" altLang="en-US" sz="1400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V="1">
                <a:off x="4724" y="2271"/>
                <a:ext cx="1424" cy="1186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4741" y="5120"/>
                <a:ext cx="1382" cy="67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5122" y="3287"/>
                <a:ext cx="627" cy="154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zh-CN" altLang="en-US" sz="1400">
                    <a:solidFill>
                      <a:schemeClr val="accent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产生原业务</a:t>
                </a:r>
                <a:endParaRPr lang="zh-CN" altLang="en-US" sz="1400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11" y="5825"/>
                <a:ext cx="2714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4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10" y="6426"/>
                <a:ext cx="2714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5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010" y="7027"/>
                <a:ext cx="2714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6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983" y="5436"/>
                <a:ext cx="1780" cy="2837"/>
              </a:xfrm>
              <a:prstGeom prst="round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83" y="6225"/>
                <a:ext cx="1781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4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982" y="6837"/>
                <a:ext cx="1781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5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982" y="7449"/>
                <a:ext cx="1781" cy="4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字段</a:t>
                </a:r>
                <a:r>
                  <a:rPr lang="en-US" altLang="zh-CN" sz="1400">
                    <a:solidFill>
                      <a:schemeClr val="bg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6</a:t>
                </a:r>
                <a:endParaRPr lang="en-US" altLang="zh-CN" sz="1400">
                  <a:solidFill>
                    <a:schemeClr val="bg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982" y="5529"/>
                <a:ext cx="178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accent2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新业务视图</a:t>
                </a:r>
                <a:endParaRPr lang="en-US" altLang="zh-CN" sz="1400">
                  <a:solidFill>
                    <a:schemeClr val="accent2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4695" y="7499"/>
                <a:ext cx="1345" cy="662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736" y="5472"/>
                <a:ext cx="1428" cy="393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5118" y="6012"/>
                <a:ext cx="627" cy="154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zh-CN" altLang="en-US" sz="1400">
                    <a:solidFill>
                      <a:schemeClr val="accent2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产生新业务</a:t>
                </a:r>
                <a:endParaRPr lang="zh-CN" altLang="en-US" sz="1400">
                  <a:solidFill>
                    <a:schemeClr val="accent2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25" y="4400"/>
              <a:ext cx="8038" cy="4000"/>
              <a:chOff x="1445" y="4308"/>
              <a:chExt cx="8038" cy="4000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1445" y="6936"/>
                <a:ext cx="8039" cy="1372"/>
                <a:chOff x="1396" y="6936"/>
                <a:chExt cx="8039" cy="1372"/>
              </a:xfrm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3724" y="6936"/>
                  <a:ext cx="2137" cy="1372"/>
                  <a:chOff x="1196" y="6688"/>
                  <a:chExt cx="2714" cy="1713"/>
                </a:xfrm>
              </p:grpSpPr>
              <p:sp>
                <p:nvSpPr>
                  <p:cNvPr id="70" name="圆角矩形 69"/>
                  <p:cNvSpPr/>
                  <p:nvPr/>
                </p:nvSpPr>
                <p:spPr>
                  <a:xfrm>
                    <a:off x="1197" y="6688"/>
                    <a:ext cx="2713" cy="1713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1196" y="7303"/>
                    <a:ext cx="2714" cy="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物理数据表</a:t>
                    </a:r>
                    <a:r>
                      <a:rPr lang="en-US" altLang="zh-CN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2</a:t>
                    </a:r>
                    <a:endParaRPr lang="en-US" altLang="zh-CN" sz="1400">
                      <a:solidFill>
                        <a:schemeClr val="accent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endParaRPr>
                  </a:p>
                </p:txBody>
              </p:sp>
            </p:grpSp>
            <p:grpSp>
              <p:nvGrpSpPr>
                <p:cNvPr id="72" name="组合 71"/>
                <p:cNvGrpSpPr/>
                <p:nvPr/>
              </p:nvGrpSpPr>
              <p:grpSpPr>
                <a:xfrm>
                  <a:off x="7299" y="6936"/>
                  <a:ext cx="2137" cy="1372"/>
                  <a:chOff x="1196" y="6688"/>
                  <a:chExt cx="2714" cy="1713"/>
                </a:xfrm>
              </p:grpSpPr>
              <p:sp>
                <p:nvSpPr>
                  <p:cNvPr id="73" name="圆角矩形 72"/>
                  <p:cNvSpPr/>
                  <p:nvPr/>
                </p:nvSpPr>
                <p:spPr>
                  <a:xfrm>
                    <a:off x="1197" y="6688"/>
                    <a:ext cx="2713" cy="1713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1196" y="7303"/>
                    <a:ext cx="2714" cy="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物理数据表</a:t>
                    </a:r>
                    <a:r>
                      <a:rPr lang="en-US" altLang="zh-CN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N</a:t>
                    </a:r>
                    <a:endParaRPr lang="en-US" altLang="zh-CN" sz="1400">
                      <a:solidFill>
                        <a:schemeClr val="accent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endParaRPr>
                  </a:p>
                </p:txBody>
              </p:sp>
            </p:grpSp>
            <p:sp>
              <p:nvSpPr>
                <p:cNvPr id="75" name="文本框 74"/>
                <p:cNvSpPr txBox="1"/>
                <p:nvPr/>
              </p:nvSpPr>
              <p:spPr>
                <a:xfrm>
                  <a:off x="6052" y="7428"/>
                  <a:ext cx="1056" cy="3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p>
                  <a:pPr algn="ctr"/>
                  <a:r>
                    <a:rPr lang="en-US" altLang="zh-CN" sz="1600">
                      <a:latin typeface="YaHei Consolas Hybrid" panose="020B0509020204020204" charset="-122"/>
                      <a:ea typeface="YaHei Consolas Hybrid" panose="020B0509020204020204" charset="-122"/>
                    </a:rPr>
                    <a:t>......</a:t>
                  </a:r>
                  <a:endParaRPr lang="en-US" altLang="zh-CN" sz="1600"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1396" y="6936"/>
                  <a:ext cx="2137" cy="1372"/>
                  <a:chOff x="1196" y="6688"/>
                  <a:chExt cx="2714" cy="1713"/>
                </a:xfrm>
              </p:grpSpPr>
              <p:sp>
                <p:nvSpPr>
                  <p:cNvPr id="77" name="圆角矩形 76"/>
                  <p:cNvSpPr/>
                  <p:nvPr/>
                </p:nvSpPr>
                <p:spPr>
                  <a:xfrm>
                    <a:off x="1197" y="6688"/>
                    <a:ext cx="2713" cy="1713"/>
                  </a:xfrm>
                  <a:prstGeom prst="round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1196" y="7303"/>
                    <a:ext cx="2714" cy="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物理数据表</a:t>
                    </a:r>
                    <a:r>
                      <a:rPr lang="en-US" altLang="zh-CN" sz="1400">
                        <a:solidFill>
                          <a:schemeClr val="accent1"/>
                        </a:solidFill>
                        <a:latin typeface="YaHei Consolas Hybrid" panose="020B0509020204020204" charset="-122"/>
                        <a:ea typeface="YaHei Consolas Hybrid" panose="020B0509020204020204" charset="-122"/>
                      </a:rPr>
                      <a:t>1</a:t>
                    </a:r>
                    <a:endParaRPr lang="en-US" altLang="zh-CN" sz="1400">
                      <a:solidFill>
                        <a:schemeClr val="accent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endParaRPr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>
                <a:off x="4396" y="4308"/>
                <a:ext cx="2137" cy="1372"/>
                <a:chOff x="1196" y="6688"/>
                <a:chExt cx="2714" cy="1713"/>
              </a:xfrm>
            </p:grpSpPr>
            <p:sp>
              <p:nvSpPr>
                <p:cNvPr id="81" name="圆角矩形 80"/>
                <p:cNvSpPr/>
                <p:nvPr/>
              </p:nvSpPr>
              <p:spPr>
                <a:xfrm>
                  <a:off x="1197" y="6688"/>
                  <a:ext cx="2713" cy="1713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1196" y="7303"/>
                  <a:ext cx="2714" cy="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>
                      <a:solidFill>
                        <a:schemeClr val="accent1"/>
                      </a:solidFill>
                      <a:latin typeface="YaHei Consolas Hybrid" panose="020B0509020204020204" charset="-122"/>
                      <a:ea typeface="YaHei Consolas Hybrid" panose="020B0509020204020204" charset="-122"/>
                    </a:rPr>
                    <a:t>业务视图</a:t>
                  </a:r>
                  <a:endParaRPr lang="zh-CN" altLang="en-US" sz="1400">
                    <a:solidFill>
                      <a:schemeClr val="accent1"/>
                    </a:solidFill>
                    <a:latin typeface="YaHei Consolas Hybrid" panose="020B0509020204020204" charset="-122"/>
                    <a:ea typeface="YaHei Consolas Hybrid" panose="020B0509020204020204" charset="-122"/>
                  </a:endParaRPr>
                </a:p>
              </p:txBody>
            </p:sp>
          </p:grpSp>
          <p:cxnSp>
            <p:nvCxnSpPr>
              <p:cNvPr id="84" name="直接连接符 83"/>
              <p:cNvCxnSpPr>
                <a:endCxn id="82" idx="1"/>
              </p:cNvCxnSpPr>
              <p:nvPr/>
            </p:nvCxnSpPr>
            <p:spPr>
              <a:xfrm flipV="1">
                <a:off x="1530" y="5042"/>
                <a:ext cx="2866" cy="1899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endCxn id="82" idx="3"/>
              </p:cNvCxnSpPr>
              <p:nvPr/>
            </p:nvCxnSpPr>
            <p:spPr>
              <a:xfrm flipH="1" flipV="1">
                <a:off x="6533" y="5042"/>
                <a:ext cx="2900" cy="1961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86"/>
            <p:cNvSpPr txBox="1"/>
            <p:nvPr/>
          </p:nvSpPr>
          <p:spPr>
            <a:xfrm>
              <a:off x="5081" y="8817"/>
              <a:ext cx="19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  <a:cs typeface="YaHei Consolas Hybrid" panose="020B0509020204020204" charset="-122"/>
                </a:rPr>
                <a:t>应用场景</a:t>
              </a:r>
              <a:r>
                <a:rPr lang="en-US" altLang="zh-CN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  <a:cs typeface="YaHei Consolas Hybrid" panose="020B0509020204020204" charset="-122"/>
                </a:rPr>
                <a:t>1</a:t>
              </a:r>
              <a:endParaRPr lang="en-US" altLang="zh-CN">
                <a:solidFill>
                  <a:schemeClr val="accent1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767" y="8817"/>
              <a:ext cx="19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  <a:cs typeface="YaHei Consolas Hybrid" panose="020B0509020204020204" charset="-122"/>
                </a:rPr>
                <a:t>应用场景</a:t>
              </a:r>
              <a:r>
                <a:rPr lang="en-US" altLang="zh-CN">
                  <a:solidFill>
                    <a:schemeClr val="accent1"/>
                  </a:solidFill>
                  <a:latin typeface="YaHei Consolas Hybrid" panose="020B0509020204020204" charset="-122"/>
                  <a:ea typeface="YaHei Consolas Hybrid" panose="020B0509020204020204" charset="-122"/>
                  <a:cs typeface="YaHei Consolas Hybrid" panose="020B0509020204020204" charset="-122"/>
                </a:rPr>
                <a:t>2</a:t>
              </a:r>
              <a:endParaRPr lang="en-US" altLang="zh-CN">
                <a:solidFill>
                  <a:schemeClr val="accent1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YaHei Consolas Hybrid</vt:lpstr>
      <vt:lpstr>微软雅黑</vt:lpstr>
      <vt:lpstr>黑体</vt:lpstr>
      <vt:lpstr>Arial Unicode MS</vt:lpstr>
      <vt:lpstr>Calibri</vt:lpstr>
      <vt:lpstr>DejaVu Sans</vt:lpstr>
      <vt:lpstr>Calibri Light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20</cp:revision>
  <dcterms:created xsi:type="dcterms:W3CDTF">2019-02-01T03:20:24Z</dcterms:created>
  <dcterms:modified xsi:type="dcterms:W3CDTF">2019-02-01T03:20:24Z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