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4399895" cy="1079944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462"/>
        <p:guide pos="458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249891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800176" y="2083405"/>
            <a:ext cx="10801057" cy="344409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944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800176" y="5672501"/>
            <a:ext cx="10801057" cy="2607499"/>
          </a:xfrm>
        </p:spPr>
        <p:txBody>
          <a:bodyPr>
            <a:normAutofit/>
          </a:bodyPr>
          <a:lstStyle>
            <a:lvl1pPr marL="0" indent="0" algn="ctr">
              <a:buNone/>
              <a:defRPr sz="283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719455" indent="0" algn="ctr">
              <a:buNone/>
              <a:defRPr sz="3145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80360" indent="0" algn="ctr">
              <a:buNone/>
              <a:defRPr sz="2520"/>
            </a:lvl5pPr>
            <a:lvl6pPr marL="3600450" indent="0" algn="ctr">
              <a:buNone/>
              <a:defRPr sz="2520"/>
            </a:lvl6pPr>
            <a:lvl7pPr marL="4319905" indent="0" algn="ctr">
              <a:buNone/>
              <a:defRPr sz="2520"/>
            </a:lvl7pPr>
            <a:lvl8pPr marL="5040630" indent="0" algn="ctr">
              <a:buNone/>
              <a:defRPr sz="2520"/>
            </a:lvl8pPr>
            <a:lvl9pPr marL="5760085" indent="0" algn="ctr">
              <a:buNone/>
              <a:defRPr sz="252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990097" y="868572"/>
            <a:ext cx="12421215" cy="875428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765075" y="407000"/>
            <a:ext cx="12421215" cy="2087501"/>
          </a:xfrm>
        </p:spPr>
        <p:txBody>
          <a:bodyPr anchor="ctr" anchorCtr="false">
            <a:normAutofit/>
          </a:bodyPr>
          <a:lstStyle>
            <a:lvl1pPr>
              <a:defRPr sz="378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765075" y="2875000"/>
            <a:ext cx="12421215" cy="6852501"/>
          </a:xfrm>
        </p:spPr>
        <p:txBody>
          <a:bodyPr>
            <a:normAutofit/>
          </a:bodyPr>
          <a:lstStyle>
            <a:lvl1pPr>
              <a:defRPr sz="31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982596" y="5907271"/>
            <a:ext cx="8648346" cy="1277728"/>
          </a:xfrm>
        </p:spPr>
        <p:txBody>
          <a:bodyPr anchor="b">
            <a:normAutofit/>
          </a:bodyPr>
          <a:lstStyle>
            <a:lvl1pPr>
              <a:defRPr sz="6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982596" y="7259887"/>
            <a:ext cx="8648346" cy="1019772"/>
          </a:xfrm>
        </p:spPr>
        <p:txBody>
          <a:bodyPr>
            <a:normAutofit/>
          </a:bodyPr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719455" indent="0">
              <a:buNone/>
              <a:defRPr sz="3145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0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0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765075" y="407000"/>
            <a:ext cx="12421215" cy="2087501"/>
          </a:xfrm>
        </p:spPr>
        <p:txBody>
          <a:bodyPr>
            <a:normAutofit/>
          </a:bodyPr>
          <a:lstStyle>
            <a:lvl1pPr>
              <a:defRPr sz="378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765075" y="2875000"/>
            <a:ext cx="6120599" cy="685250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1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8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7065691" y="2875000"/>
            <a:ext cx="6120599" cy="685250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1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8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991973" y="575000"/>
            <a:ext cx="12421215" cy="20875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991973" y="2747970"/>
            <a:ext cx="6092470" cy="129749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455" indent="0">
              <a:buNone/>
              <a:defRPr sz="3145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40630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991973" y="4119069"/>
            <a:ext cx="6092470" cy="56284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7290713" y="2747970"/>
            <a:ext cx="6122475" cy="129749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455" indent="0">
              <a:buNone/>
              <a:defRPr sz="3145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40630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7290713" y="4119069"/>
            <a:ext cx="6122475" cy="56284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990097" y="4356251"/>
            <a:ext cx="12421215" cy="2087501"/>
          </a:xfrm>
        </p:spPr>
        <p:txBody>
          <a:bodyPr>
            <a:normAutofit/>
          </a:bodyPr>
          <a:lstStyle>
            <a:lvl1pPr algn="ctr">
              <a:defRPr sz="756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763949" y="200000"/>
            <a:ext cx="4920009" cy="2520000"/>
          </a:xfrm>
        </p:spPr>
        <p:txBody>
          <a:bodyPr anchor="ctr" anchorCtr="false">
            <a:normAutofit/>
          </a:bodyPr>
          <a:lstStyle>
            <a:lvl1pPr>
              <a:defRPr sz="378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6123434" y="1206857"/>
            <a:ext cx="6871588" cy="8022750"/>
          </a:xfrm>
        </p:spPr>
        <p:txBody>
          <a:bodyPr/>
          <a:lstStyle>
            <a:lvl1pPr marL="0" indent="0">
              <a:buNone/>
              <a:defRPr sz="5040"/>
            </a:lvl1pPr>
            <a:lvl2pPr marL="719455" indent="0">
              <a:buNone/>
              <a:defRPr sz="4405"/>
            </a:lvl2pPr>
            <a:lvl3pPr marL="1440180" indent="0">
              <a:buNone/>
              <a:defRPr sz="3780"/>
            </a:lvl3pPr>
            <a:lvl4pPr marL="2160270" indent="0">
              <a:buNone/>
              <a:defRPr sz="3145"/>
            </a:lvl4pPr>
            <a:lvl5pPr marL="2880360" indent="0">
              <a:buNone/>
              <a:defRPr sz="3145"/>
            </a:lvl5pPr>
            <a:lvl6pPr marL="3600450" indent="0">
              <a:buNone/>
              <a:defRPr sz="3145"/>
            </a:lvl6pPr>
            <a:lvl7pPr marL="4319905" indent="0">
              <a:buNone/>
              <a:defRPr sz="3145"/>
            </a:lvl7pPr>
            <a:lvl8pPr marL="5040630" indent="0">
              <a:buNone/>
              <a:defRPr sz="3145"/>
            </a:lvl8pPr>
            <a:lvl9pPr marL="5760085" indent="0">
              <a:buNone/>
              <a:defRPr sz="314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769950" y="3240000"/>
            <a:ext cx="4920009" cy="600250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520"/>
            </a:lvl1pPr>
            <a:lvl2pPr marL="719455" indent="0">
              <a:buNone/>
              <a:defRPr sz="2205"/>
            </a:lvl2pPr>
            <a:lvl3pPr marL="1440180" indent="0">
              <a:buNone/>
              <a:defRPr sz="1885"/>
            </a:lvl3pPr>
            <a:lvl4pPr marL="2160270" indent="0">
              <a:buNone/>
              <a:defRPr sz="1575"/>
            </a:lvl4pPr>
            <a:lvl5pPr marL="2880360" indent="0">
              <a:buNone/>
              <a:defRPr sz="1575"/>
            </a:lvl5pPr>
            <a:lvl6pPr marL="3600450" indent="0">
              <a:buNone/>
              <a:defRPr sz="1575"/>
            </a:lvl6pPr>
            <a:lvl7pPr marL="4319905" indent="0">
              <a:buNone/>
              <a:defRPr sz="1575"/>
            </a:lvl7pPr>
            <a:lvl8pPr marL="5040630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11604857" y="575000"/>
            <a:ext cx="1806455" cy="9152501"/>
          </a:xfrm>
        </p:spPr>
        <p:txBody>
          <a:bodyPr vert="eaVert">
            <a:normAutofit/>
          </a:bodyPr>
          <a:lstStyle>
            <a:lvl1pPr>
              <a:defRPr sz="5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990097" y="575000"/>
            <a:ext cx="10489166" cy="915250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990097" y="575000"/>
            <a:ext cx="12421215" cy="2087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990097" y="2875000"/>
            <a:ext cx="12421215" cy="685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990097" y="10010000"/>
            <a:ext cx="3240317" cy="57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770467" y="10010000"/>
            <a:ext cx="4860476" cy="57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10170995" y="10010000"/>
            <a:ext cx="3240317" cy="57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440180" rtl="0" eaLnBrk="1" latinLnBrk="0" hangingPunct="1">
        <a:lnSpc>
          <a:spcPct val="90000"/>
        </a:lnSpc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145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51968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86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45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0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795270" y="196850"/>
            <a:ext cx="62039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解析程序的命令行参数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95270" y="462915"/>
            <a:ext cx="62039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解析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train.ini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文件中的参数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95270" y="737870"/>
            <a:ext cx="62039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判断是否使用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CPU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还是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GPU</a:t>
            </a:r>
            <a:endParaRPr lang="en-US" alt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95270" y="1003300"/>
            <a:ext cx="62039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固定随机种子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95270" y="1278255"/>
            <a:ext cx="620395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创建以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VGG16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为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BackBone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，</a:t>
            </a:r>
            <a:r>
              <a:rPr lang="zh-CN" altLang="en-US" sz="355" b="1">
                <a:solidFill>
                  <a:srgbClr val="FF0000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并且只训练</a:t>
            </a:r>
            <a:r>
              <a:rPr lang="en-US" altLang="zh-CN" sz="355" b="1">
                <a:solidFill>
                  <a:srgbClr val="FF0000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Conv5</a:t>
            </a:r>
            <a:r>
              <a:rPr lang="zh-CN" altLang="en-US" sz="355" b="1">
                <a:solidFill>
                  <a:srgbClr val="FF0000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中的</a:t>
            </a:r>
            <a:r>
              <a:rPr lang="en-US" altLang="zh-CN" sz="355" b="1">
                <a:solidFill>
                  <a:srgbClr val="FF0000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1-3</a:t>
            </a:r>
            <a:r>
              <a:rPr lang="zh-CN" altLang="en-US" sz="355" b="1">
                <a:solidFill>
                  <a:srgbClr val="FF0000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，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其余都采用预训练权重，</a:t>
            </a:r>
            <a:r>
              <a:rPr lang="zh-CN" altLang="en-US" sz="355" b="1">
                <a:solidFill>
                  <a:srgbClr val="FF0000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输出维度是</a:t>
            </a:r>
            <a:r>
              <a:rPr lang="en-US" altLang="zh-CN" sz="355" b="1">
                <a:solidFill>
                  <a:srgbClr val="FF0000"/>
                </a:solidFill>
                <a:latin typeface="文泉驿等宽微米黑" panose="020B0606030804020204" charset="-122"/>
                <a:ea typeface="文泉驿等宽微米黑" panose="020B0606030804020204" charset="-122"/>
              </a:rPr>
              <a:t>512</a:t>
            </a:r>
            <a:endParaRPr lang="en-US" altLang="zh-CN" sz="355" b="1">
              <a:solidFill>
                <a:srgbClr val="FF0000"/>
              </a:solidFill>
              <a:latin typeface="文泉驿等宽微米黑" panose="020B0606030804020204" charset="-122"/>
              <a:ea typeface="文泉驿等宽微米黑" panose="020B0606030804020204" charset="-122"/>
            </a:endParaRPr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1"/>
          <a:srcRect r="46873"/>
          <a:stretch>
            <a:fillRect/>
          </a:stretch>
        </p:blipFill>
        <p:spPr>
          <a:xfrm>
            <a:off x="2106295" y="1336040"/>
            <a:ext cx="632460" cy="3175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5665" y="1490345"/>
            <a:ext cx="464185" cy="10033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80"/>
          </a:p>
        </p:txBody>
      </p:sp>
      <p:sp>
        <p:nvSpPr>
          <p:cNvPr id="11" name="矩形 10"/>
          <p:cNvSpPr/>
          <p:nvPr/>
        </p:nvSpPr>
        <p:spPr>
          <a:xfrm>
            <a:off x="2145665" y="1423035"/>
            <a:ext cx="593090" cy="5397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80"/>
          </a:p>
        </p:txBody>
      </p:sp>
      <p:cxnSp>
        <p:nvCxnSpPr>
          <p:cNvPr id="12" name="直接箭头连接符 11"/>
          <p:cNvCxnSpPr>
            <a:endCxn id="11" idx="3"/>
          </p:cNvCxnSpPr>
          <p:nvPr/>
        </p:nvCxnSpPr>
        <p:spPr>
          <a:xfrm flipH="true">
            <a:off x="2738755" y="1449070"/>
            <a:ext cx="141605" cy="635"/>
          </a:xfrm>
          <a:prstGeom prst="straightConnector1">
            <a:avLst/>
          </a:prstGeom>
          <a:ln w="6350">
            <a:solidFill>
              <a:srgbClr val="FF33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0" idx="3"/>
          </p:cNvCxnSpPr>
          <p:nvPr/>
        </p:nvCxnSpPr>
        <p:spPr>
          <a:xfrm flipH="true">
            <a:off x="2609850" y="1450975"/>
            <a:ext cx="266065" cy="89535"/>
          </a:xfrm>
          <a:prstGeom prst="straightConnector1">
            <a:avLst/>
          </a:prstGeom>
          <a:ln w="6350">
            <a:solidFill>
              <a:srgbClr val="FF33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795270" y="1718310"/>
            <a:ext cx="62039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读取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train.ini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中的聚类数量</a:t>
            </a:r>
            <a:endParaRPr lang="en-US" alt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795270" y="1987550"/>
            <a:ext cx="62039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读取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train.ini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参数创建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Pooling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模型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" y="1950085"/>
            <a:ext cx="975995" cy="7537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55" y="1837690"/>
            <a:ext cx="1315720" cy="58420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2795270" y="2256155"/>
            <a:ext cx="62039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计算保存聚类中心点的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HDF5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路径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795270" y="2530475"/>
            <a:ext cx="62039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创建数据集对象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MSLS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795270" y="2820670"/>
            <a:ext cx="62039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计算数据集中的聚类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get_clusters</a:t>
            </a:r>
            <a:endParaRPr lang="en-US" alt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pic>
        <p:nvPicPr>
          <p:cNvPr id="23" name="图片 2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535" y="52705"/>
            <a:ext cx="1366520" cy="102870"/>
          </a:xfrm>
          <a:prstGeom prst="rect">
            <a:avLst/>
          </a:prstGeom>
        </p:spPr>
      </p:pic>
      <p:cxnSp>
        <p:nvCxnSpPr>
          <p:cNvPr id="24" name="直接箭头连接符 23"/>
          <p:cNvCxnSpPr>
            <a:stCxn id="16" idx="1"/>
            <a:endCxn id="18" idx="3"/>
          </p:cNvCxnSpPr>
          <p:nvPr/>
        </p:nvCxnSpPr>
        <p:spPr>
          <a:xfrm flipH="true" flipV="true">
            <a:off x="2682875" y="1867535"/>
            <a:ext cx="112395" cy="213995"/>
          </a:xfrm>
          <a:prstGeom prst="straightConnector1">
            <a:avLst/>
          </a:prstGeom>
          <a:ln w="6350">
            <a:solidFill>
              <a:srgbClr val="FF33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1"/>
            <a:endCxn id="17" idx="3"/>
          </p:cNvCxnSpPr>
          <p:nvPr/>
        </p:nvCxnSpPr>
        <p:spPr>
          <a:xfrm flipH="true">
            <a:off x="2682875" y="2080895"/>
            <a:ext cx="112395" cy="245745"/>
          </a:xfrm>
          <a:prstGeom prst="straightConnector1">
            <a:avLst/>
          </a:prstGeom>
          <a:ln w="6350">
            <a:solidFill>
              <a:srgbClr val="FF33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001135" y="1987550"/>
            <a:ext cx="72707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获取对应城市的图像地址和索引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001135" y="2267585"/>
            <a:ext cx="72707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根据不同任务帅选出相应图像数据和索引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001135" y="2555875"/>
            <a:ext cx="72707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把数据添加到数据集对象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35" name="肘形连接符 34"/>
          <p:cNvCxnSpPr/>
          <p:nvPr/>
        </p:nvCxnSpPr>
        <p:spPr>
          <a:xfrm rot="10800000" flipH="true">
            <a:off x="4001135" y="1049020"/>
            <a:ext cx="35560" cy="1598295"/>
          </a:xfrm>
          <a:prstGeom prst="bentConnector3">
            <a:avLst>
              <a:gd name="adj1" fmla="val -773076"/>
            </a:avLst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5" idx="2"/>
            <a:endCxn id="56" idx="0"/>
          </p:cNvCxnSpPr>
          <p:nvPr/>
        </p:nvCxnSpPr>
        <p:spPr>
          <a:xfrm>
            <a:off x="4365625" y="638175"/>
            <a:ext cx="0" cy="6731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56" idx="2"/>
            <a:endCxn id="57" idx="0"/>
          </p:cNvCxnSpPr>
          <p:nvPr/>
        </p:nvCxnSpPr>
        <p:spPr>
          <a:xfrm>
            <a:off x="4365625" y="892810"/>
            <a:ext cx="0" cy="6477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4" idx="2"/>
            <a:endCxn id="55" idx="0"/>
          </p:cNvCxnSpPr>
          <p:nvPr/>
        </p:nvCxnSpPr>
        <p:spPr>
          <a:xfrm>
            <a:off x="4365625" y="390525"/>
            <a:ext cx="0" cy="6032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7" idx="2"/>
            <a:endCxn id="58" idx="0"/>
          </p:cNvCxnSpPr>
          <p:nvPr/>
        </p:nvCxnSpPr>
        <p:spPr>
          <a:xfrm>
            <a:off x="4365625" y="1144905"/>
            <a:ext cx="0" cy="7429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8" idx="2"/>
            <a:endCxn id="59" idx="0"/>
          </p:cNvCxnSpPr>
          <p:nvPr/>
        </p:nvCxnSpPr>
        <p:spPr>
          <a:xfrm>
            <a:off x="4365625" y="1618615"/>
            <a:ext cx="0" cy="9017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59" idx="2"/>
            <a:endCxn id="32" idx="0"/>
          </p:cNvCxnSpPr>
          <p:nvPr/>
        </p:nvCxnSpPr>
        <p:spPr>
          <a:xfrm flipH="true">
            <a:off x="4364990" y="1896110"/>
            <a:ext cx="635" cy="9144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2" idx="2"/>
            <a:endCxn id="33" idx="0"/>
          </p:cNvCxnSpPr>
          <p:nvPr/>
        </p:nvCxnSpPr>
        <p:spPr>
          <a:xfrm>
            <a:off x="4364990" y="2174875"/>
            <a:ext cx="0" cy="9271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2"/>
            <a:endCxn id="34" idx="0"/>
          </p:cNvCxnSpPr>
          <p:nvPr/>
        </p:nvCxnSpPr>
        <p:spPr>
          <a:xfrm>
            <a:off x="4364990" y="2454275"/>
            <a:ext cx="0" cy="10096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0" idx="3"/>
            <a:endCxn id="54" idx="1"/>
          </p:cNvCxnSpPr>
          <p:nvPr/>
        </p:nvCxnSpPr>
        <p:spPr>
          <a:xfrm flipV="true">
            <a:off x="3415030" y="297180"/>
            <a:ext cx="621030" cy="2326640"/>
          </a:xfrm>
          <a:prstGeom prst="bentConnector3">
            <a:avLst>
              <a:gd name="adj1" fmla="val 37627"/>
            </a:avLst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" idx="2"/>
            <a:endCxn id="5" idx="0"/>
          </p:cNvCxnSpPr>
          <p:nvPr/>
        </p:nvCxnSpPr>
        <p:spPr>
          <a:xfrm>
            <a:off x="3105150" y="384175"/>
            <a:ext cx="0" cy="7937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5" idx="2"/>
            <a:endCxn id="6" idx="0"/>
          </p:cNvCxnSpPr>
          <p:nvPr/>
        </p:nvCxnSpPr>
        <p:spPr>
          <a:xfrm>
            <a:off x="3105150" y="650240"/>
            <a:ext cx="0" cy="8763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6" idx="2"/>
            <a:endCxn id="7" idx="0"/>
          </p:cNvCxnSpPr>
          <p:nvPr/>
        </p:nvCxnSpPr>
        <p:spPr>
          <a:xfrm>
            <a:off x="3105150" y="925195"/>
            <a:ext cx="0" cy="7874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2"/>
            <a:endCxn id="8" idx="0"/>
          </p:cNvCxnSpPr>
          <p:nvPr/>
        </p:nvCxnSpPr>
        <p:spPr>
          <a:xfrm>
            <a:off x="3105150" y="1190625"/>
            <a:ext cx="0" cy="8699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8" idx="2"/>
            <a:endCxn id="15" idx="0"/>
          </p:cNvCxnSpPr>
          <p:nvPr/>
        </p:nvCxnSpPr>
        <p:spPr>
          <a:xfrm>
            <a:off x="3105150" y="1635760"/>
            <a:ext cx="0" cy="8255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5" idx="2"/>
            <a:endCxn id="16" idx="0"/>
          </p:cNvCxnSpPr>
          <p:nvPr/>
        </p:nvCxnSpPr>
        <p:spPr>
          <a:xfrm>
            <a:off x="3105150" y="1905000"/>
            <a:ext cx="0" cy="8255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6" idx="2"/>
            <a:endCxn id="19" idx="0"/>
          </p:cNvCxnSpPr>
          <p:nvPr/>
        </p:nvCxnSpPr>
        <p:spPr>
          <a:xfrm>
            <a:off x="3105150" y="2174875"/>
            <a:ext cx="0" cy="8128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9" idx="2"/>
            <a:endCxn id="20" idx="0"/>
          </p:cNvCxnSpPr>
          <p:nvPr/>
        </p:nvCxnSpPr>
        <p:spPr>
          <a:xfrm>
            <a:off x="3105150" y="2442845"/>
            <a:ext cx="0" cy="8699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20" idx="2"/>
            <a:endCxn id="21" idx="0"/>
          </p:cNvCxnSpPr>
          <p:nvPr/>
        </p:nvCxnSpPr>
        <p:spPr>
          <a:xfrm>
            <a:off x="3105150" y="2717165"/>
            <a:ext cx="0" cy="10287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4036060" y="203835"/>
            <a:ext cx="657860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class MSLS(Dataset)</a:t>
            </a:r>
            <a:endParaRPr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036060" y="451485"/>
            <a:ext cx="657860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获取要计算数据的城市列表，以及属性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036060" y="705485"/>
            <a:ext cx="657860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循环载入不同城市的数据集数据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036060" y="957580"/>
            <a:ext cx="657860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获取城市文件下的子文件夹train_val或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test</a:t>
            </a:r>
            <a:endParaRPr lang="en-US" alt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58" name="流程图: 决策 57"/>
          <p:cNvSpPr/>
          <p:nvPr/>
        </p:nvSpPr>
        <p:spPr>
          <a:xfrm>
            <a:off x="3800475" y="1219200"/>
            <a:ext cx="1129665" cy="399415"/>
          </a:xfrm>
          <a:prstGeom prst="flowChartDecision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判断数据模式是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train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、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val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（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UTM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等数据已经计算）还是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test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（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UTM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等数据未计算）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001770" y="1709420"/>
            <a:ext cx="72707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读取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subTask_index.cvs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文件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60" name="文本框 59"/>
          <p:cNvSpPr txBox="true"/>
          <p:nvPr/>
        </p:nvSpPr>
        <p:spPr>
          <a:xfrm>
            <a:off x="4126865" y="1589405"/>
            <a:ext cx="246380" cy="1231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55">
                <a:latin typeface="文泉驿等宽微米黑" panose="020B0606030804020204" charset="-122"/>
                <a:ea typeface="文泉驿等宽微米黑" panose="020B0606030804020204" charset="-122"/>
              </a:rPr>
              <a:t>test</a:t>
            </a:r>
            <a:endParaRPr lang="en-US" altLang="zh-CN" sz="355">
              <a:latin typeface="文泉驿等宽微米黑" panose="020B0606030804020204" charset="-122"/>
              <a:ea typeface="文泉驿等宽微米黑" panose="020B060603080402020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2795270" y="3121660"/>
            <a:ext cx="62039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设置优化器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SGD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或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ADAM</a:t>
            </a:r>
            <a:endParaRPr lang="en-US" alt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62" name="直接连接符 61"/>
          <p:cNvCxnSpPr>
            <a:stCxn id="21" idx="2"/>
            <a:endCxn id="61" idx="0"/>
          </p:cNvCxnSpPr>
          <p:nvPr/>
        </p:nvCxnSpPr>
        <p:spPr>
          <a:xfrm>
            <a:off x="3105150" y="3007360"/>
            <a:ext cx="0" cy="11430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307975" y="367030"/>
            <a:ext cx="912495" cy="27305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设置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聚类时的特征总数nDescriptors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每个图片的特征数nPerImage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并计算采样的图片数量nIm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435610" y="103505"/>
            <a:ext cx="657860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get_clusters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()</a:t>
            </a:r>
            <a:endParaRPr lang="en-US" alt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23545" y="716280"/>
            <a:ext cx="68262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创建聚类用的数据集对象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  <a:p>
            <a:pPr algn="ctr"/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cluster_data_loader</a:t>
            </a:r>
            <a:endParaRPr lang="en-US" alt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423545" y="979805"/>
            <a:ext cx="68262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创建保存聚类中心点的文件夹centroids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23545" y="1242060"/>
            <a:ext cx="68262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创建保存聚类中心点的数据库文件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HDF5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对象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34645" y="1504950"/>
            <a:ext cx="860425" cy="31496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在数据库文件中创建属性名为descriptors，维度是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[</a:t>
            </a:r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nDescriptors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, encoder_dim]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的所有采样图像的原始特征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75" name="肘形连接符 74"/>
          <p:cNvCxnSpPr>
            <a:stCxn id="91" idx="1"/>
            <a:endCxn id="89" idx="1"/>
          </p:cNvCxnSpPr>
          <p:nvPr/>
        </p:nvCxnSpPr>
        <p:spPr>
          <a:xfrm rot="10800000">
            <a:off x="422910" y="1992630"/>
            <a:ext cx="635" cy="914400"/>
          </a:xfrm>
          <a:prstGeom prst="bentConnector3">
            <a:avLst>
              <a:gd name="adj1" fmla="val 37600000"/>
            </a:avLst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91" idx="0"/>
            <a:endCxn id="92" idx="2"/>
          </p:cNvCxnSpPr>
          <p:nvPr/>
        </p:nvCxnSpPr>
        <p:spPr>
          <a:xfrm flipV="true">
            <a:off x="764540" y="2725420"/>
            <a:ext cx="0" cy="8826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90" idx="2"/>
            <a:endCxn id="92" idx="0"/>
          </p:cNvCxnSpPr>
          <p:nvPr/>
        </p:nvCxnSpPr>
        <p:spPr>
          <a:xfrm flipH="true">
            <a:off x="764540" y="2359025"/>
            <a:ext cx="635" cy="8318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9" idx="2"/>
            <a:endCxn id="90" idx="0"/>
          </p:cNvCxnSpPr>
          <p:nvPr/>
        </p:nvCxnSpPr>
        <p:spPr>
          <a:xfrm>
            <a:off x="764540" y="2086610"/>
            <a:ext cx="635" cy="8572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9" idx="2"/>
            <a:endCxn id="89" idx="0"/>
          </p:cNvCxnSpPr>
          <p:nvPr/>
        </p:nvCxnSpPr>
        <p:spPr>
          <a:xfrm flipH="true">
            <a:off x="764540" y="1819910"/>
            <a:ext cx="635" cy="7937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8" idx="2"/>
          </p:cNvCxnSpPr>
          <p:nvPr/>
        </p:nvCxnSpPr>
        <p:spPr>
          <a:xfrm>
            <a:off x="764540" y="1429385"/>
            <a:ext cx="0" cy="7556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7" idx="2"/>
            <a:endCxn id="68" idx="0"/>
          </p:cNvCxnSpPr>
          <p:nvPr/>
        </p:nvCxnSpPr>
        <p:spPr>
          <a:xfrm>
            <a:off x="764540" y="1166495"/>
            <a:ext cx="0" cy="7556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6" idx="2"/>
            <a:endCxn id="67" idx="0"/>
          </p:cNvCxnSpPr>
          <p:nvPr/>
        </p:nvCxnSpPr>
        <p:spPr>
          <a:xfrm>
            <a:off x="764540" y="902970"/>
            <a:ext cx="0" cy="7620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63" idx="2"/>
            <a:endCxn id="66" idx="0"/>
          </p:cNvCxnSpPr>
          <p:nvPr/>
        </p:nvCxnSpPr>
        <p:spPr>
          <a:xfrm>
            <a:off x="764540" y="640080"/>
            <a:ext cx="0" cy="7620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4" idx="2"/>
            <a:endCxn id="63" idx="0"/>
          </p:cNvCxnSpPr>
          <p:nvPr/>
        </p:nvCxnSpPr>
        <p:spPr>
          <a:xfrm>
            <a:off x="764540" y="290195"/>
            <a:ext cx="0" cy="7620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93" idx="0"/>
            <a:endCxn id="91" idx="2"/>
          </p:cNvCxnSpPr>
          <p:nvPr/>
        </p:nvCxnSpPr>
        <p:spPr>
          <a:xfrm flipH="true" flipV="true">
            <a:off x="764540" y="3001010"/>
            <a:ext cx="635" cy="9715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398780" y="3472815"/>
            <a:ext cx="732790" cy="21717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使用保存的特征数据进行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Kmeans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训练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98780" y="3773805"/>
            <a:ext cx="732790" cy="21717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把训练后的聚类特征中心点保存在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HDF5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的centroids属性中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422910" y="1899285"/>
            <a:ext cx="68262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循环计算每个采样图片的特征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23545" y="2171700"/>
            <a:ext cx="68262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执行模型的编码器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model.encoder(input_data)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获取图像特征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23545" y="2813685"/>
            <a:ext cx="68262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把所及采样的特征保存至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HDF5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文件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13690" y="2442210"/>
            <a:ext cx="902335" cy="28321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随机采样</a:t>
            </a:r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nPerImage个特征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np.random.choice(image_descriptors.size(1), nPerImage)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398780" y="3098165"/>
            <a:ext cx="732790" cy="28448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使用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Faiss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的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Kmeans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聚类函数，并设置特征维度和聚类的数量，以及迭代次数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faiss.Kmeans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()</a:t>
            </a:r>
            <a:endParaRPr lang="en-US" alt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94" name="直接连接符 93"/>
          <p:cNvCxnSpPr>
            <a:stCxn id="87" idx="0"/>
            <a:endCxn id="93" idx="2"/>
          </p:cNvCxnSpPr>
          <p:nvPr/>
        </p:nvCxnSpPr>
        <p:spPr>
          <a:xfrm flipH="true" flipV="true">
            <a:off x="765175" y="3382645"/>
            <a:ext cx="635" cy="9017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8" idx="0"/>
            <a:endCxn id="87" idx="2"/>
          </p:cNvCxnSpPr>
          <p:nvPr/>
        </p:nvCxnSpPr>
        <p:spPr>
          <a:xfrm flipV="true">
            <a:off x="765810" y="3689350"/>
            <a:ext cx="0" cy="8445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21" idx="1"/>
            <a:endCxn id="64" idx="3"/>
          </p:cNvCxnSpPr>
          <p:nvPr/>
        </p:nvCxnSpPr>
        <p:spPr>
          <a:xfrm rot="10800000">
            <a:off x="1092835" y="196850"/>
            <a:ext cx="1701800" cy="2717165"/>
          </a:xfrm>
          <a:prstGeom prst="bentConnector3">
            <a:avLst>
              <a:gd name="adj1" fmla="val 50000"/>
            </a:avLst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747645" y="3438525"/>
            <a:ext cx="715010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设置三元损失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nn.TripletMarginLoss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2706370" y="3754755"/>
            <a:ext cx="79819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重新创建训练数据train_dataset和验证数据集validation_dataset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023485" y="1709420"/>
            <a:ext cx="72707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读取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和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Data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的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postprocessed.csv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和raw.csv数据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00" name="肘形连接符 99"/>
          <p:cNvCxnSpPr>
            <a:stCxn id="58" idx="3"/>
            <a:endCxn id="99" idx="0"/>
          </p:cNvCxnSpPr>
          <p:nvPr/>
        </p:nvCxnSpPr>
        <p:spPr>
          <a:xfrm>
            <a:off x="4929505" y="1419225"/>
            <a:ext cx="457200" cy="290195"/>
          </a:xfrm>
          <a:prstGeom prst="bentConnector2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true"/>
          <p:nvPr/>
        </p:nvSpPr>
        <p:spPr>
          <a:xfrm>
            <a:off x="4929505" y="1303020"/>
            <a:ext cx="447040" cy="1460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55">
                <a:latin typeface="文泉驿等宽微米黑" panose="020B0606030804020204" charset="-122"/>
                <a:ea typeface="文泉驿等宽微米黑" panose="020B0606030804020204" charset="-122"/>
              </a:rPr>
              <a:t>train</a:t>
            </a:r>
            <a:r>
              <a:rPr lang="zh-CN" altLang="en-US" sz="355">
                <a:latin typeface="文泉驿等宽微米黑" panose="020B0606030804020204" charset="-122"/>
                <a:ea typeface="文泉驿等宽微米黑" panose="020B0606030804020204" charset="-122"/>
              </a:rPr>
              <a:t>或</a:t>
            </a:r>
            <a:r>
              <a:rPr lang="en-US" altLang="zh-CN" sz="355">
                <a:latin typeface="文泉驿等宽微米黑" panose="020B0606030804020204" charset="-122"/>
                <a:ea typeface="文泉驿等宽微米黑" panose="020B0606030804020204" charset="-122"/>
              </a:rPr>
              <a:t>val</a:t>
            </a:r>
            <a:endParaRPr lang="en-US" altLang="zh-CN" sz="355">
              <a:latin typeface="文泉驿等宽微米黑" panose="020B0606030804020204" charset="-122"/>
              <a:ea typeface="文泉驿等宽微米黑" panose="020B060603080402020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5023485" y="1992630"/>
            <a:ext cx="72707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获取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和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Data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的</a:t>
            </a:r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所有图像和索引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03" name="肘形连接符 102"/>
          <p:cNvCxnSpPr>
            <a:stCxn id="98" idx="3"/>
            <a:endCxn id="54" idx="1"/>
          </p:cNvCxnSpPr>
          <p:nvPr/>
        </p:nvCxnSpPr>
        <p:spPr>
          <a:xfrm flipV="true">
            <a:off x="3503930" y="297180"/>
            <a:ext cx="532130" cy="3550920"/>
          </a:xfrm>
          <a:prstGeom prst="bentConnector3">
            <a:avLst>
              <a:gd name="adj1" fmla="val 27102"/>
            </a:avLst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图: 决策 104"/>
          <p:cNvSpPr/>
          <p:nvPr/>
        </p:nvSpPr>
        <p:spPr>
          <a:xfrm>
            <a:off x="4923155" y="2267585"/>
            <a:ext cx="927735" cy="229870"/>
          </a:xfrm>
          <a:prstGeom prst="flowChartDecision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判断数据模式是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train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还是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val</a:t>
            </a:r>
            <a:endParaRPr lang="en-US" alt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75985" y="2267585"/>
            <a:ext cx="72707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读取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和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Data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的</a:t>
            </a:r>
            <a:r>
              <a:rPr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subtask_index</a:t>
            </a:r>
            <a:r>
              <a:rPr 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.</a:t>
            </a:r>
            <a:r>
              <a:rPr lang="en-US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csv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数据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976620" y="2595245"/>
            <a:ext cx="72707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找到所有符合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subtask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的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和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Data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数据，并返回图像和索引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109" name="文本框 108"/>
          <p:cNvSpPr txBox="true"/>
          <p:nvPr/>
        </p:nvSpPr>
        <p:spPr>
          <a:xfrm>
            <a:off x="5800725" y="2880995"/>
            <a:ext cx="228600" cy="1460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55">
                <a:latin typeface="文泉驿等宽微米黑" panose="020B0606030804020204" charset="-122"/>
                <a:ea typeface="文泉驿等宽微米黑" panose="020B0606030804020204" charset="-122"/>
              </a:rPr>
              <a:t>是</a:t>
            </a:r>
            <a:endParaRPr lang="zh-CN" altLang="en-US" sz="355">
              <a:latin typeface="文泉驿等宽微米黑" panose="020B0606030804020204" charset="-122"/>
              <a:ea typeface="文泉驿等宽微米黑" panose="020B0606030804020204" charset="-122"/>
            </a:endParaRPr>
          </a:p>
        </p:txBody>
      </p:sp>
      <p:cxnSp>
        <p:nvCxnSpPr>
          <p:cNvPr id="110" name="直接连接符 109"/>
          <p:cNvCxnSpPr>
            <a:stCxn id="99" idx="2"/>
            <a:endCxn id="102" idx="0"/>
          </p:cNvCxnSpPr>
          <p:nvPr/>
        </p:nvCxnSpPr>
        <p:spPr>
          <a:xfrm>
            <a:off x="5387340" y="1896110"/>
            <a:ext cx="0" cy="9652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02" idx="2"/>
            <a:endCxn id="105" idx="0"/>
          </p:cNvCxnSpPr>
          <p:nvPr/>
        </p:nvCxnSpPr>
        <p:spPr>
          <a:xfrm>
            <a:off x="5387340" y="2179320"/>
            <a:ext cx="0" cy="8763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流程图: 决策 111"/>
          <p:cNvSpPr/>
          <p:nvPr/>
        </p:nvSpPr>
        <p:spPr>
          <a:xfrm>
            <a:off x="4923790" y="2889885"/>
            <a:ext cx="927735" cy="229870"/>
          </a:xfrm>
          <a:prstGeom prst="flowChartDecision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是否排除全景图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13" name="直接连接符 112"/>
          <p:cNvCxnSpPr>
            <a:stCxn id="112" idx="0"/>
            <a:endCxn id="105" idx="2"/>
          </p:cNvCxnSpPr>
          <p:nvPr/>
        </p:nvCxnSpPr>
        <p:spPr>
          <a:xfrm flipH="true" flipV="true">
            <a:off x="5387340" y="2496820"/>
            <a:ext cx="635" cy="39306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true"/>
          <p:nvPr/>
        </p:nvSpPr>
        <p:spPr>
          <a:xfrm>
            <a:off x="5139055" y="2496820"/>
            <a:ext cx="319405" cy="1460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55">
                <a:latin typeface="文泉驿等宽微米黑" panose="020B0606030804020204" charset="-122"/>
                <a:ea typeface="文泉驿等宽微米黑" panose="020B0606030804020204" charset="-122"/>
              </a:rPr>
              <a:t>train</a:t>
            </a:r>
            <a:endParaRPr lang="en-US" altLang="en-US" sz="355">
              <a:latin typeface="文泉驿等宽微米黑" panose="020B0606030804020204" charset="-122"/>
              <a:ea typeface="文泉驿等宽微米黑" panose="020B0606030804020204" charset="-122"/>
            </a:endParaRPr>
          </a:p>
        </p:txBody>
      </p:sp>
      <p:cxnSp>
        <p:nvCxnSpPr>
          <p:cNvPr id="116" name="直接连接符 115"/>
          <p:cNvCxnSpPr>
            <a:stCxn id="107" idx="0"/>
            <a:endCxn id="106" idx="2"/>
          </p:cNvCxnSpPr>
          <p:nvPr/>
        </p:nvCxnSpPr>
        <p:spPr>
          <a:xfrm flipH="true" flipV="true">
            <a:off x="6339840" y="2493010"/>
            <a:ext cx="635" cy="10223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112" idx="0"/>
            <a:endCxn id="107" idx="1"/>
          </p:cNvCxnSpPr>
          <p:nvPr/>
        </p:nvCxnSpPr>
        <p:spPr>
          <a:xfrm rot="16200000">
            <a:off x="5591175" y="2504440"/>
            <a:ext cx="182245" cy="588645"/>
          </a:xfrm>
          <a:prstGeom prst="bentConnector2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/>
          <p:cNvSpPr/>
          <p:nvPr/>
        </p:nvSpPr>
        <p:spPr>
          <a:xfrm>
            <a:off x="5976620" y="2892425"/>
            <a:ext cx="72707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读取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和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Data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的全景数据并排除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19" name="直接连接符 118"/>
          <p:cNvCxnSpPr>
            <a:stCxn id="105" idx="3"/>
            <a:endCxn id="106" idx="1"/>
          </p:cNvCxnSpPr>
          <p:nvPr/>
        </p:nvCxnSpPr>
        <p:spPr>
          <a:xfrm flipV="true">
            <a:off x="5850890" y="2380615"/>
            <a:ext cx="125095" cy="190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12" idx="3"/>
            <a:endCxn id="118" idx="1"/>
          </p:cNvCxnSpPr>
          <p:nvPr/>
        </p:nvCxnSpPr>
        <p:spPr>
          <a:xfrm>
            <a:off x="5851525" y="3004820"/>
            <a:ext cx="125095" cy="63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5024120" y="3284855"/>
            <a:ext cx="72707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删除重复数据的索引，获得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和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Data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索引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22" name="直接连接符 121"/>
          <p:cNvCxnSpPr>
            <a:stCxn id="112" idx="2"/>
            <a:endCxn id="121" idx="0"/>
          </p:cNvCxnSpPr>
          <p:nvPr/>
        </p:nvCxnSpPr>
        <p:spPr>
          <a:xfrm>
            <a:off x="5387975" y="3119755"/>
            <a:ext cx="0" cy="16510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121" idx="3"/>
            <a:endCxn id="118" idx="2"/>
          </p:cNvCxnSpPr>
          <p:nvPr/>
        </p:nvCxnSpPr>
        <p:spPr>
          <a:xfrm flipV="true">
            <a:off x="5750560" y="3117850"/>
            <a:ext cx="589280" cy="280035"/>
          </a:xfrm>
          <a:prstGeom prst="bentConnector2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true"/>
          <p:nvPr/>
        </p:nvSpPr>
        <p:spPr>
          <a:xfrm>
            <a:off x="5212080" y="3117850"/>
            <a:ext cx="228600" cy="1460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55">
                <a:latin typeface="文泉驿等宽微米黑" panose="020B0606030804020204" charset="-122"/>
                <a:ea typeface="文泉驿等宽微米黑" panose="020B0606030804020204" charset="-122"/>
              </a:rPr>
              <a:t>否</a:t>
            </a:r>
            <a:endParaRPr lang="zh-CN" altLang="en-US" sz="355">
              <a:latin typeface="文泉驿等宽微米黑" panose="020B0606030804020204" charset="-122"/>
              <a:ea typeface="文泉驿等宽微米黑" panose="020B0606030804020204" charset="-122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5023485" y="3601085"/>
            <a:ext cx="72707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获得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和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Data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的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UTM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数据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5023485" y="3905885"/>
            <a:ext cx="72707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根据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UTM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计算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的positive，并添加positive数据集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5023485" y="4227195"/>
            <a:ext cx="72707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根据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UTM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计算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的negatives，并添加negatives数据集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28" name="直接连接符 127"/>
          <p:cNvCxnSpPr>
            <a:stCxn id="121" idx="2"/>
            <a:endCxn id="125" idx="0"/>
          </p:cNvCxnSpPr>
          <p:nvPr/>
        </p:nvCxnSpPr>
        <p:spPr>
          <a:xfrm flipH="true">
            <a:off x="5387340" y="3510280"/>
            <a:ext cx="635" cy="9080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true"/>
          <p:nvPr/>
        </p:nvSpPr>
        <p:spPr>
          <a:xfrm>
            <a:off x="5808345" y="2267585"/>
            <a:ext cx="264795" cy="1460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55">
                <a:latin typeface="文泉驿等宽微米黑" panose="020B0606030804020204" charset="-122"/>
                <a:ea typeface="文泉驿等宽微米黑" panose="020B0606030804020204" charset="-122"/>
              </a:rPr>
              <a:t>val</a:t>
            </a:r>
            <a:endParaRPr lang="en-US" altLang="en-US" sz="355">
              <a:latin typeface="文泉驿等宽微米黑" panose="020B0606030804020204" charset="-122"/>
              <a:ea typeface="文泉驿等宽微米黑" panose="020B0606030804020204" charset="-122"/>
            </a:endParaRPr>
          </a:p>
        </p:txBody>
      </p:sp>
      <p:cxnSp>
        <p:nvCxnSpPr>
          <p:cNvPr id="130" name="直接连接符 129"/>
          <p:cNvCxnSpPr>
            <a:stCxn id="125" idx="2"/>
            <a:endCxn id="126" idx="0"/>
          </p:cNvCxnSpPr>
          <p:nvPr/>
        </p:nvCxnSpPr>
        <p:spPr>
          <a:xfrm>
            <a:off x="5387340" y="3826510"/>
            <a:ext cx="0" cy="7937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26" idx="2"/>
            <a:endCxn id="127" idx="0"/>
          </p:cNvCxnSpPr>
          <p:nvPr/>
        </p:nvCxnSpPr>
        <p:spPr>
          <a:xfrm>
            <a:off x="5387340" y="4131310"/>
            <a:ext cx="0" cy="9525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图: 决策 131"/>
          <p:cNvSpPr/>
          <p:nvPr/>
        </p:nvSpPr>
        <p:spPr>
          <a:xfrm>
            <a:off x="3900805" y="2837815"/>
            <a:ext cx="927735" cy="229870"/>
          </a:xfrm>
          <a:prstGeom prst="flowChartDecision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是否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train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模式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33" name="肘形连接符 132"/>
          <p:cNvCxnSpPr>
            <a:stCxn id="127" idx="1"/>
            <a:endCxn id="34" idx="3"/>
          </p:cNvCxnSpPr>
          <p:nvPr/>
        </p:nvCxnSpPr>
        <p:spPr>
          <a:xfrm rot="10800000">
            <a:off x="4728210" y="2649220"/>
            <a:ext cx="295275" cy="1691005"/>
          </a:xfrm>
          <a:prstGeom prst="bentConnector3">
            <a:avLst>
              <a:gd name="adj1" fmla="val 49923"/>
            </a:avLst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34" idx="2"/>
            <a:endCxn id="132" idx="0"/>
          </p:cNvCxnSpPr>
          <p:nvPr/>
        </p:nvCxnSpPr>
        <p:spPr>
          <a:xfrm>
            <a:off x="4364990" y="2742565"/>
            <a:ext cx="0" cy="9461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圆角矩形 134"/>
          <p:cNvSpPr/>
          <p:nvPr/>
        </p:nvSpPr>
        <p:spPr>
          <a:xfrm>
            <a:off x="4001770" y="3164205"/>
            <a:ext cx="72707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对positive样本计算权重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36" name="直接连接符 135"/>
          <p:cNvCxnSpPr>
            <a:stCxn id="132" idx="2"/>
            <a:endCxn id="135" idx="0"/>
          </p:cNvCxnSpPr>
          <p:nvPr/>
        </p:nvCxnSpPr>
        <p:spPr>
          <a:xfrm>
            <a:off x="4364990" y="3067050"/>
            <a:ext cx="635" cy="9652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true"/>
          <p:nvPr/>
        </p:nvSpPr>
        <p:spPr>
          <a:xfrm>
            <a:off x="4112260" y="2068195"/>
            <a:ext cx="228600" cy="1460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55">
                <a:latin typeface="文泉驿等宽微米黑" panose="020B0606030804020204" charset="-122"/>
                <a:ea typeface="文泉驿等宽微米黑" panose="020B0606030804020204" charset="-122"/>
              </a:rPr>
              <a:t>是</a:t>
            </a:r>
            <a:endParaRPr lang="zh-CN" altLang="en-US" sz="355">
              <a:latin typeface="文泉驿等宽微米黑" panose="020B0606030804020204" charset="-122"/>
              <a:ea typeface="文泉驿等宽微米黑" panose="020B0606030804020204" charset="-122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4001770" y="3472815"/>
            <a:ext cx="727075" cy="1873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晚上和路边的权重相对较高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39" name="直接连接符 138"/>
          <p:cNvCxnSpPr>
            <a:stCxn id="135" idx="2"/>
            <a:endCxn id="138" idx="0"/>
          </p:cNvCxnSpPr>
          <p:nvPr/>
        </p:nvCxnSpPr>
        <p:spPr>
          <a:xfrm>
            <a:off x="4365625" y="3350895"/>
            <a:ext cx="0" cy="12128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61" idx="2"/>
            <a:endCxn id="97" idx="0"/>
          </p:cNvCxnSpPr>
          <p:nvPr/>
        </p:nvCxnSpPr>
        <p:spPr>
          <a:xfrm>
            <a:off x="3105150" y="3308985"/>
            <a:ext cx="0" cy="12954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3105150" y="3625215"/>
            <a:ext cx="0" cy="12954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747645" y="4050030"/>
            <a:ext cx="715010" cy="21526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创建最有权重的目录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makedirs(opt.save_file_path)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3" name="直接连接符 2"/>
          <p:cNvCxnSpPr>
            <a:stCxn id="98" idx="2"/>
            <a:endCxn id="2" idx="0"/>
          </p:cNvCxnSpPr>
          <p:nvPr/>
        </p:nvCxnSpPr>
        <p:spPr>
          <a:xfrm>
            <a:off x="3105150" y="3941445"/>
            <a:ext cx="0" cy="10858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747645" y="4403090"/>
            <a:ext cx="715010" cy="21526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开始训练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747645" y="4762500"/>
            <a:ext cx="715010" cy="21526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每个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Epoch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执行一次train_epoch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747645" y="5138420"/>
            <a:ext cx="715010" cy="21526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每个执行evalevery个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Epoch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执行一次val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105150" y="4265930"/>
            <a:ext cx="0" cy="13716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5150" y="4618990"/>
            <a:ext cx="0" cy="14351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" idx="2"/>
            <a:endCxn id="26" idx="0"/>
          </p:cNvCxnSpPr>
          <p:nvPr/>
        </p:nvCxnSpPr>
        <p:spPr>
          <a:xfrm>
            <a:off x="3105150" y="4977765"/>
            <a:ext cx="0" cy="16065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决策 30"/>
          <p:cNvSpPr/>
          <p:nvPr/>
        </p:nvSpPr>
        <p:spPr>
          <a:xfrm>
            <a:off x="2721610" y="5499100"/>
            <a:ext cx="765810" cy="233045"/>
          </a:xfrm>
          <a:prstGeom prst="flowChartDecision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判断评分是否有提高</a:t>
            </a:r>
            <a:endParaRPr lang="zh-CN" altLang="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65" name="直接连接符 64"/>
          <p:cNvCxnSpPr>
            <a:stCxn id="26" idx="2"/>
            <a:endCxn id="31" idx="0"/>
          </p:cNvCxnSpPr>
          <p:nvPr/>
        </p:nvCxnSpPr>
        <p:spPr>
          <a:xfrm flipH="true">
            <a:off x="3104515" y="5353685"/>
            <a:ext cx="635" cy="14541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2747010" y="5834380"/>
            <a:ext cx="715010" cy="21526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保存最佳权重，并重置not_improved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992630" y="5507990"/>
            <a:ext cx="558800" cy="21526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not_improved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+1</a:t>
            </a:r>
            <a:endParaRPr lang="en-US" alt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72" name="直接连接符 71"/>
          <p:cNvCxnSpPr>
            <a:stCxn id="71" idx="3"/>
            <a:endCxn id="31" idx="1"/>
          </p:cNvCxnSpPr>
          <p:nvPr/>
        </p:nvCxnSpPr>
        <p:spPr>
          <a:xfrm>
            <a:off x="2552065" y="5615940"/>
            <a:ext cx="170180" cy="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70" idx="0"/>
            <a:endCxn id="31" idx="2"/>
          </p:cNvCxnSpPr>
          <p:nvPr/>
        </p:nvCxnSpPr>
        <p:spPr>
          <a:xfrm flipV="true">
            <a:off x="3104515" y="5732145"/>
            <a:ext cx="635" cy="10223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true"/>
          <p:nvPr/>
        </p:nvSpPr>
        <p:spPr>
          <a:xfrm>
            <a:off x="4189095" y="3044190"/>
            <a:ext cx="228600" cy="1460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55">
                <a:latin typeface="文泉驿等宽微米黑" panose="020B0606030804020204" charset="-122"/>
                <a:ea typeface="文泉驿等宽微米黑" panose="020B0606030804020204" charset="-122"/>
              </a:rPr>
              <a:t>是</a:t>
            </a:r>
            <a:endParaRPr lang="zh-CN" altLang="en-US" sz="355">
              <a:latin typeface="文泉驿等宽微米黑" panose="020B0606030804020204" charset="-122"/>
              <a:ea typeface="文泉驿等宽微米黑" panose="020B0606030804020204" charset="-122"/>
            </a:endParaRPr>
          </a:p>
        </p:txBody>
      </p:sp>
      <p:sp>
        <p:nvSpPr>
          <p:cNvPr id="85" name="文本框 84"/>
          <p:cNvSpPr txBox="true"/>
          <p:nvPr/>
        </p:nvSpPr>
        <p:spPr>
          <a:xfrm>
            <a:off x="3104515" y="5714365"/>
            <a:ext cx="228600" cy="1460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55">
                <a:latin typeface="文泉驿等宽微米黑" panose="020B0606030804020204" charset="-122"/>
                <a:ea typeface="文泉驿等宽微米黑" panose="020B0606030804020204" charset="-122"/>
              </a:rPr>
              <a:t>是</a:t>
            </a:r>
            <a:endParaRPr lang="zh-CN" altLang="en-US" sz="355">
              <a:latin typeface="文泉驿等宽微米黑" panose="020B0606030804020204" charset="-122"/>
              <a:ea typeface="文泉驿等宽微米黑" panose="020B0606030804020204" charset="-122"/>
            </a:endParaRPr>
          </a:p>
        </p:txBody>
      </p:sp>
      <p:sp>
        <p:nvSpPr>
          <p:cNvPr id="104" name="文本框 103"/>
          <p:cNvSpPr txBox="true"/>
          <p:nvPr/>
        </p:nvSpPr>
        <p:spPr>
          <a:xfrm>
            <a:off x="2563495" y="5495925"/>
            <a:ext cx="228600" cy="1460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355">
                <a:latin typeface="文泉驿等宽微米黑" panose="020B0606030804020204" charset="-122"/>
                <a:ea typeface="文泉驿等宽微米黑" panose="020B0606030804020204" charset="-122"/>
              </a:rPr>
              <a:t>否</a:t>
            </a:r>
            <a:endParaRPr lang="zh-CN" altLang="" sz="355">
              <a:latin typeface="文泉驿等宽微米黑" panose="020B0606030804020204" charset="-122"/>
              <a:ea typeface="文泉驿等宽微米黑" panose="020B060603080402020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2699385" y="6204585"/>
            <a:ext cx="810895" cy="21526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当分数没有提高的次数</a:t>
            </a:r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not_improved</a:t>
            </a:r>
            <a:r>
              <a:rPr lang="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&gt;patience</a:t>
            </a:r>
            <a:r>
              <a:rPr lang="zh-CN" altLang="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时停止训练</a:t>
            </a:r>
            <a:endParaRPr lang="zh-CN" altLang="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15" name="直接连接符 114"/>
          <p:cNvCxnSpPr>
            <a:stCxn id="70" idx="2"/>
            <a:endCxn id="108" idx="0"/>
          </p:cNvCxnSpPr>
          <p:nvPr/>
        </p:nvCxnSpPr>
        <p:spPr>
          <a:xfrm>
            <a:off x="3104515" y="6049645"/>
            <a:ext cx="0" cy="15494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肘形连接符 141"/>
          <p:cNvCxnSpPr>
            <a:stCxn id="108" idx="1"/>
            <a:endCxn id="71" idx="2"/>
          </p:cNvCxnSpPr>
          <p:nvPr/>
        </p:nvCxnSpPr>
        <p:spPr>
          <a:xfrm rot="10800000">
            <a:off x="2272665" y="5723255"/>
            <a:ext cx="426720" cy="589280"/>
          </a:xfrm>
          <a:prstGeom prst="bentConnector2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圆角矩形 143"/>
          <p:cNvSpPr/>
          <p:nvPr/>
        </p:nvSpPr>
        <p:spPr>
          <a:xfrm>
            <a:off x="2747010" y="6548120"/>
            <a:ext cx="715010" cy="21526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训练结束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45" name="肘形连接符 144"/>
          <p:cNvCxnSpPr>
            <a:stCxn id="144" idx="1"/>
            <a:endCxn id="14" idx="1"/>
          </p:cNvCxnSpPr>
          <p:nvPr/>
        </p:nvCxnSpPr>
        <p:spPr>
          <a:xfrm rot="10800000" flipH="true">
            <a:off x="2747010" y="4511040"/>
            <a:ext cx="2540" cy="2145030"/>
          </a:xfrm>
          <a:prstGeom prst="bentConnector3">
            <a:avLst>
              <a:gd name="adj1" fmla="val -37500000"/>
            </a:avLst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08" idx="2"/>
            <a:endCxn id="144" idx="0"/>
          </p:cNvCxnSpPr>
          <p:nvPr/>
        </p:nvCxnSpPr>
        <p:spPr>
          <a:xfrm>
            <a:off x="3104515" y="6420485"/>
            <a:ext cx="0" cy="12763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圆角矩形 148"/>
          <p:cNvSpPr/>
          <p:nvPr/>
        </p:nvSpPr>
        <p:spPr>
          <a:xfrm>
            <a:off x="7454265" y="103505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重新载入一批数据集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train_dataset.new_epoch()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7454265" y="432435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计算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Batch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的数量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51" name="直接连接符 150"/>
          <p:cNvCxnSpPr>
            <a:stCxn id="149" idx="2"/>
            <a:endCxn id="150" idx="0"/>
          </p:cNvCxnSpPr>
          <p:nvPr/>
        </p:nvCxnSpPr>
        <p:spPr>
          <a:xfrm>
            <a:off x="7890510" y="328930"/>
            <a:ext cx="0" cy="10350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/>
          <p:cNvCxnSpPr>
            <a:stCxn id="149" idx="1"/>
            <a:endCxn id="22" idx="3"/>
          </p:cNvCxnSpPr>
          <p:nvPr/>
        </p:nvCxnSpPr>
        <p:spPr>
          <a:xfrm rot="10800000" flipV="true">
            <a:off x="3462655" y="215900"/>
            <a:ext cx="3991610" cy="4653915"/>
          </a:xfrm>
          <a:prstGeom prst="bentConnector3">
            <a:avLst>
              <a:gd name="adj1" fmla="val 15065"/>
            </a:avLst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圆角矩形 152"/>
          <p:cNvSpPr/>
          <p:nvPr/>
        </p:nvSpPr>
        <p:spPr>
          <a:xfrm>
            <a:off x="9641205" y="36195"/>
            <a:ext cx="1477010" cy="36004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计算一次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EPOCH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有多少个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subset</a:t>
            </a:r>
            <a:endParaRPr lang="en-US" alt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  <a:p>
            <a:pPr algn="ctr"/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self.nCacheSubset = math.ceil(len(self.qIdx) / self.cached_queries)</a:t>
            </a:r>
            <a:endParaRPr lang="en-US" alt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54" name="直接连接符 153"/>
          <p:cNvCxnSpPr>
            <a:stCxn id="149" idx="3"/>
            <a:endCxn id="153" idx="1"/>
          </p:cNvCxnSpPr>
          <p:nvPr/>
        </p:nvCxnSpPr>
        <p:spPr>
          <a:xfrm>
            <a:off x="8326120" y="216535"/>
            <a:ext cx="1315085" cy="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54"/>
          <p:cNvSpPr/>
          <p:nvPr/>
        </p:nvSpPr>
        <p:spPr>
          <a:xfrm>
            <a:off x="9943783" y="536575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把所有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数据形成索引序列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9943783" y="892810"/>
            <a:ext cx="871855" cy="29781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从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索引序列中随机选取与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索引序列数量相同的索引random.choices(arr, self.weights, k=len(arr))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9772015" y="1315085"/>
            <a:ext cx="1215390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把随机选取的索引分为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nCacheSubset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份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  <a:p>
            <a:pPr algn="ctr"/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np.array_split(arr, self.nCacheSubset)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9943148" y="1653540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重置当前数据子集索引 self.current_subset = 0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61" name="直接连接符 160"/>
          <p:cNvCxnSpPr>
            <a:stCxn id="153" idx="2"/>
            <a:endCxn id="155" idx="0"/>
          </p:cNvCxnSpPr>
          <p:nvPr/>
        </p:nvCxnSpPr>
        <p:spPr>
          <a:xfrm>
            <a:off x="10384790" y="396240"/>
            <a:ext cx="635" cy="14033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5" idx="2"/>
            <a:endCxn id="156" idx="0"/>
          </p:cNvCxnSpPr>
          <p:nvPr/>
        </p:nvCxnSpPr>
        <p:spPr>
          <a:xfrm>
            <a:off x="10385425" y="762000"/>
            <a:ext cx="0" cy="13081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6" idx="2"/>
            <a:endCxn id="158" idx="0"/>
          </p:cNvCxnSpPr>
          <p:nvPr/>
        </p:nvCxnSpPr>
        <p:spPr>
          <a:xfrm flipH="true">
            <a:off x="10384790" y="1190625"/>
            <a:ext cx="635" cy="12446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58" idx="2"/>
            <a:endCxn id="160" idx="0"/>
          </p:cNvCxnSpPr>
          <p:nvPr/>
        </p:nvCxnSpPr>
        <p:spPr>
          <a:xfrm>
            <a:off x="10384790" y="1540510"/>
            <a:ext cx="0" cy="11303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圆角矩形 164"/>
          <p:cNvSpPr/>
          <p:nvPr/>
        </p:nvSpPr>
        <p:spPr>
          <a:xfrm>
            <a:off x="7454265" y="762000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开始循环训练每个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Batch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的</a:t>
            </a:r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数据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66" name="直接连接符 165"/>
          <p:cNvCxnSpPr>
            <a:stCxn id="150" idx="2"/>
            <a:endCxn id="165" idx="0"/>
          </p:cNvCxnSpPr>
          <p:nvPr/>
        </p:nvCxnSpPr>
        <p:spPr>
          <a:xfrm>
            <a:off x="7890510" y="657860"/>
            <a:ext cx="0" cy="10414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7454900" y="1121410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更新训练数据集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train_dataset.update_subcache</a:t>
            </a:r>
            <a:r>
              <a:rPr lang="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()</a:t>
            </a:r>
            <a:endParaRPr lang="" alt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flipH="true" flipV="true">
            <a:off x="7890510" y="984250"/>
            <a:ext cx="635" cy="13398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圆角矩形 168"/>
          <p:cNvSpPr/>
          <p:nvPr/>
        </p:nvSpPr>
        <p:spPr>
          <a:xfrm>
            <a:off x="7454265" y="1477010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创建训练输入载入器training_data_loader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70" name="直接连接符 169"/>
          <p:cNvCxnSpPr>
            <a:stCxn id="169" idx="0"/>
            <a:endCxn id="167" idx="2"/>
          </p:cNvCxnSpPr>
          <p:nvPr/>
        </p:nvCxnSpPr>
        <p:spPr>
          <a:xfrm flipV="true">
            <a:off x="7890510" y="1346835"/>
            <a:ext cx="635" cy="13017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圆角矩形 170"/>
          <p:cNvSpPr/>
          <p:nvPr/>
        </p:nvSpPr>
        <p:spPr>
          <a:xfrm>
            <a:off x="7454900" y="1828800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循环读取</a:t>
            </a:r>
            <a:r>
              <a:rPr lang="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Batch</a:t>
            </a:r>
            <a:r>
              <a:rPr lang="zh-CN" altLang="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中的</a:t>
            </a:r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训练数据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8683625" y="1122045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重置三元对象triplets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73" name="直接连接符 172"/>
          <p:cNvCxnSpPr>
            <a:stCxn id="172" idx="1"/>
            <a:endCxn id="167" idx="3"/>
          </p:cNvCxnSpPr>
          <p:nvPr/>
        </p:nvCxnSpPr>
        <p:spPr>
          <a:xfrm flipH="true" flipV="true">
            <a:off x="8326755" y="1234440"/>
            <a:ext cx="356870" cy="63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圆角矩形 173"/>
          <p:cNvSpPr/>
          <p:nvPr/>
        </p:nvSpPr>
        <p:spPr>
          <a:xfrm>
            <a:off x="8683625" y="1477010"/>
            <a:ext cx="871855" cy="28765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如果</a:t>
            </a:r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self.current_subset</a:t>
            </a:r>
            <a:r>
              <a:rPr lang="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 &gt;=len(self.subcache_indices)</a:t>
            </a:r>
            <a:r>
              <a:rPr lang="zh-CN" altLang="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，那么就重置</a:t>
            </a:r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self.current_subset</a:t>
            </a:r>
            <a:endParaRPr lang="zh-CN" altLang="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8683625" y="1905635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读取当前数据子集索引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77" name="直接连接符 176"/>
          <p:cNvCxnSpPr>
            <a:stCxn id="174" idx="0"/>
            <a:endCxn id="172" idx="2"/>
          </p:cNvCxnSpPr>
          <p:nvPr/>
        </p:nvCxnSpPr>
        <p:spPr>
          <a:xfrm flipV="true">
            <a:off x="9119870" y="1347470"/>
            <a:ext cx="0" cy="12954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76" idx="0"/>
            <a:endCxn id="174" idx="2"/>
          </p:cNvCxnSpPr>
          <p:nvPr/>
        </p:nvCxnSpPr>
        <p:spPr>
          <a:xfrm flipV="true">
            <a:off x="9119870" y="1764665"/>
            <a:ext cx="0" cy="14097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圆角矩形 178"/>
          <p:cNvSpPr/>
          <p:nvPr/>
        </p:nvSpPr>
        <p:spPr>
          <a:xfrm>
            <a:off x="8683625" y="2267585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从数据自己中获取positive的索引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8684260" y="2611755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从数据自己中获取negative的索引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181" name="圆角矩形 180"/>
          <p:cNvSpPr/>
          <p:nvPr/>
        </p:nvSpPr>
        <p:spPr>
          <a:xfrm>
            <a:off x="8683625" y="2952115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创建</a:t>
            </a:r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positive、negative和训练数据的载入器qloader、ploader、nloader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82" name="直接连接符 181"/>
          <p:cNvCxnSpPr>
            <a:stCxn id="179" idx="0"/>
            <a:endCxn id="176" idx="2"/>
          </p:cNvCxnSpPr>
          <p:nvPr/>
        </p:nvCxnSpPr>
        <p:spPr>
          <a:xfrm flipV="true">
            <a:off x="9119870" y="2131060"/>
            <a:ext cx="0" cy="13652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80" idx="0"/>
            <a:endCxn id="179" idx="2"/>
          </p:cNvCxnSpPr>
          <p:nvPr/>
        </p:nvCxnSpPr>
        <p:spPr>
          <a:xfrm flipH="true" flipV="true">
            <a:off x="9119870" y="2493010"/>
            <a:ext cx="635" cy="11874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0"/>
            <a:endCxn id="180" idx="2"/>
          </p:cNvCxnSpPr>
          <p:nvPr/>
        </p:nvCxnSpPr>
        <p:spPr>
          <a:xfrm flipV="true">
            <a:off x="9119870" y="2837180"/>
            <a:ext cx="635" cy="11493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圆角矩形 184"/>
          <p:cNvSpPr/>
          <p:nvPr/>
        </p:nvSpPr>
        <p:spPr>
          <a:xfrm>
            <a:off x="8684260" y="3315335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循环读取</a:t>
            </a:r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positive、negative和训练数据，并计算和保存图像特征</a:t>
            </a:r>
            <a:endParaRPr lang="zh-CN" altLang="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pic>
        <p:nvPicPr>
          <p:cNvPr id="186" name="图片 18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880600" y="3075940"/>
            <a:ext cx="1696720" cy="704850"/>
          </a:xfrm>
          <a:prstGeom prst="rect">
            <a:avLst/>
          </a:prstGeom>
        </p:spPr>
      </p:pic>
      <p:cxnSp>
        <p:nvCxnSpPr>
          <p:cNvPr id="187" name="直接连接符 186"/>
          <p:cNvCxnSpPr>
            <a:stCxn id="185" idx="3"/>
            <a:endCxn id="186" idx="1"/>
          </p:cNvCxnSpPr>
          <p:nvPr/>
        </p:nvCxnSpPr>
        <p:spPr>
          <a:xfrm>
            <a:off x="9556115" y="3428365"/>
            <a:ext cx="324485" cy="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85" idx="0"/>
            <a:endCxn id="181" idx="2"/>
          </p:cNvCxnSpPr>
          <p:nvPr/>
        </p:nvCxnSpPr>
        <p:spPr>
          <a:xfrm flipH="true" flipV="true">
            <a:off x="9119870" y="3177540"/>
            <a:ext cx="635" cy="13779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圆角矩形 188"/>
          <p:cNvSpPr/>
          <p:nvPr/>
        </p:nvSpPr>
        <p:spPr>
          <a:xfrm>
            <a:off x="8683625" y="3680460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构建positive、negative和训练数据的hard triplets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90" name="直接连接符 189"/>
          <p:cNvCxnSpPr>
            <a:stCxn id="189" idx="0"/>
            <a:endCxn id="185" idx="2"/>
          </p:cNvCxnSpPr>
          <p:nvPr/>
        </p:nvCxnSpPr>
        <p:spPr>
          <a:xfrm flipV="true">
            <a:off x="9119870" y="3540760"/>
            <a:ext cx="635" cy="13970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flipH="true" flipV="true">
            <a:off x="7890510" y="1702435"/>
            <a:ext cx="635" cy="12636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圆角矩形 191"/>
          <p:cNvSpPr/>
          <p:nvPr/>
        </p:nvSpPr>
        <p:spPr>
          <a:xfrm>
            <a:off x="7454265" y="2171700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把</a:t>
            </a:r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positive、negative和训练数据输入模型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193" name="圆角矩形 192"/>
          <p:cNvSpPr/>
          <p:nvPr/>
        </p:nvSpPr>
        <p:spPr>
          <a:xfrm>
            <a:off x="7454265" y="2536825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把模型得到的特征分为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、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P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和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N</a:t>
            </a:r>
            <a:endParaRPr lang="en-US" alt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94" name="直接连接符 193"/>
          <p:cNvCxnSpPr>
            <a:stCxn id="192" idx="0"/>
            <a:endCxn id="171" idx="2"/>
          </p:cNvCxnSpPr>
          <p:nvPr/>
        </p:nvCxnSpPr>
        <p:spPr>
          <a:xfrm flipV="true">
            <a:off x="7890510" y="2054225"/>
            <a:ext cx="635" cy="11747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3" idx="0"/>
            <a:endCxn id="192" idx="2"/>
          </p:cNvCxnSpPr>
          <p:nvPr/>
        </p:nvCxnSpPr>
        <p:spPr>
          <a:xfrm flipV="true">
            <a:off x="7890510" y="2397125"/>
            <a:ext cx="0" cy="13970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圆角矩形 195"/>
          <p:cNvSpPr/>
          <p:nvPr/>
        </p:nvSpPr>
        <p:spPr>
          <a:xfrm>
            <a:off x="7454265" y="2880995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把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、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P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和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N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送入TripletMarginLoss损失函数计算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Loss</a:t>
            </a:r>
            <a:endParaRPr lang="en-US" alt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7454900" y="3228975"/>
            <a:ext cx="871855" cy="22542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计算当前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EPOCH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的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Loss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198" name="直接连接符 197"/>
          <p:cNvCxnSpPr>
            <a:stCxn id="196" idx="0"/>
            <a:endCxn id="193" idx="2"/>
          </p:cNvCxnSpPr>
          <p:nvPr/>
        </p:nvCxnSpPr>
        <p:spPr>
          <a:xfrm flipV="true">
            <a:off x="7890510" y="2762250"/>
            <a:ext cx="0" cy="11874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7" idx="0"/>
            <a:endCxn id="196" idx="2"/>
          </p:cNvCxnSpPr>
          <p:nvPr/>
        </p:nvCxnSpPr>
        <p:spPr>
          <a:xfrm flipH="true" flipV="true">
            <a:off x="7890510" y="3106420"/>
            <a:ext cx="635" cy="12255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/>
          <p:cNvCxnSpPr>
            <a:stCxn id="171" idx="1"/>
            <a:endCxn id="197" idx="1"/>
          </p:cNvCxnSpPr>
          <p:nvPr/>
        </p:nvCxnSpPr>
        <p:spPr>
          <a:xfrm rot="10800000" flipV="true">
            <a:off x="7454900" y="1941195"/>
            <a:ext cx="3175" cy="1400175"/>
          </a:xfrm>
          <a:prstGeom prst="bentConnector3">
            <a:avLst>
              <a:gd name="adj1" fmla="val 7600000"/>
            </a:avLst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圆角矩形 200"/>
          <p:cNvSpPr/>
          <p:nvPr/>
        </p:nvSpPr>
        <p:spPr>
          <a:xfrm>
            <a:off x="3938270" y="5138420"/>
            <a:ext cx="715010" cy="21526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创建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和验证数据集的载入器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202" name="直接连接符 201"/>
          <p:cNvCxnSpPr>
            <a:stCxn id="26" idx="3"/>
            <a:endCxn id="201" idx="1"/>
          </p:cNvCxnSpPr>
          <p:nvPr/>
        </p:nvCxnSpPr>
        <p:spPr>
          <a:xfrm>
            <a:off x="3462655" y="5246370"/>
            <a:ext cx="475615" cy="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圆角矩形 202"/>
          <p:cNvSpPr/>
          <p:nvPr/>
        </p:nvSpPr>
        <p:spPr>
          <a:xfrm>
            <a:off x="3938270" y="5461635"/>
            <a:ext cx="715010" cy="21526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把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和验证数据循环输入模型获取并保存特征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204" name="圆角矩形 203"/>
          <p:cNvSpPr/>
          <p:nvPr/>
        </p:nvSpPr>
        <p:spPr>
          <a:xfrm>
            <a:off x="3938270" y="5811520"/>
            <a:ext cx="715010" cy="21526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使用</a:t>
            </a:r>
            <a:r>
              <a:rPr lang="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Faiss</a:t>
            </a:r>
            <a:r>
              <a:rPr lang="zh-CN" altLang="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对所有验证数据特征进行聚类</a:t>
            </a:r>
            <a:endParaRPr lang="zh-CN" altLang="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205" name="圆角矩形 204"/>
          <p:cNvSpPr/>
          <p:nvPr/>
        </p:nvSpPr>
        <p:spPr>
          <a:xfrm>
            <a:off x="3938270" y="6158865"/>
            <a:ext cx="715010" cy="2609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使用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特征搜索</a:t>
            </a:r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聚类后的特征，并返回前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100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个数据的索引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206" name="圆角矩形 205"/>
          <p:cNvSpPr/>
          <p:nvPr/>
        </p:nvSpPr>
        <p:spPr>
          <a:xfrm>
            <a:off x="3938270" y="6568440"/>
            <a:ext cx="715010" cy="2609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得到每个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的正例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3938270" y="6972935"/>
            <a:ext cx="715010" cy="2609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计算聚类后的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100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个数据落在</a:t>
            </a:r>
            <a:r>
              <a:rPr lang="en-US" alt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Query</a:t>
            </a:r>
            <a:r>
              <a:rPr lang="zh-CN" altLang="en-US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的正例中的数量</a:t>
            </a:r>
            <a:endParaRPr lang="zh-CN" altLang="en-US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3938270" y="7376160"/>
            <a:ext cx="715010" cy="2609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55">
                <a:solidFill>
                  <a:schemeClr val="tx1"/>
                </a:solidFill>
                <a:latin typeface="文泉驿等宽微米黑" panose="020B0606030804020204" charset="-122"/>
                <a:ea typeface="文泉驿等宽微米黑" panose="020B0606030804020204" charset="-122"/>
                <a:sym typeface="+mn-ea"/>
              </a:rPr>
              <a:t>计算召回率</a:t>
            </a:r>
            <a:endParaRPr lang="zh-CN" sz="355">
              <a:solidFill>
                <a:schemeClr val="tx1"/>
              </a:solidFill>
              <a:latin typeface="文泉驿等宽微米黑" panose="020B0606030804020204" charset="-122"/>
              <a:ea typeface="文泉驿等宽微米黑" panose="020B0606030804020204" charset="-122"/>
              <a:sym typeface="+mn-ea"/>
            </a:endParaRPr>
          </a:p>
        </p:txBody>
      </p:sp>
      <p:cxnSp>
        <p:nvCxnSpPr>
          <p:cNvPr id="209" name="直接连接符 208"/>
          <p:cNvCxnSpPr>
            <a:stCxn id="201" idx="2"/>
            <a:endCxn id="203" idx="0"/>
          </p:cNvCxnSpPr>
          <p:nvPr/>
        </p:nvCxnSpPr>
        <p:spPr>
          <a:xfrm>
            <a:off x="4295775" y="5353685"/>
            <a:ext cx="0" cy="10795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03" idx="2"/>
            <a:endCxn id="204" idx="0"/>
          </p:cNvCxnSpPr>
          <p:nvPr/>
        </p:nvCxnSpPr>
        <p:spPr>
          <a:xfrm>
            <a:off x="4295775" y="5676900"/>
            <a:ext cx="0" cy="13462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>
            <a:off x="4295775" y="6026785"/>
            <a:ext cx="0" cy="13208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5" idx="2"/>
            <a:endCxn id="206" idx="0"/>
          </p:cNvCxnSpPr>
          <p:nvPr/>
        </p:nvCxnSpPr>
        <p:spPr>
          <a:xfrm>
            <a:off x="4295775" y="6419850"/>
            <a:ext cx="0" cy="14859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6" idx="2"/>
            <a:endCxn id="207" idx="0"/>
          </p:cNvCxnSpPr>
          <p:nvPr/>
        </p:nvCxnSpPr>
        <p:spPr>
          <a:xfrm>
            <a:off x="4295775" y="6829425"/>
            <a:ext cx="0" cy="14351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7" idx="2"/>
            <a:endCxn id="208" idx="0"/>
          </p:cNvCxnSpPr>
          <p:nvPr/>
        </p:nvCxnSpPr>
        <p:spPr>
          <a:xfrm>
            <a:off x="4295775" y="7233920"/>
            <a:ext cx="0" cy="14224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2336</Words>
  <Application>WPS 演示</Application>
  <PresentationFormat>宽屏</PresentationFormat>
  <Paragraphs>209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文泉驿等宽微米黑</vt:lpstr>
      <vt:lpstr>微软雅黑</vt:lpstr>
      <vt:lpstr>Arial Unicode MS</vt:lpstr>
      <vt:lpstr>Arial Black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taowenyin</dc:creator>
  <cp:lastModifiedBy>圈圈熊</cp:lastModifiedBy>
  <cp:revision>311</cp:revision>
  <dcterms:created xsi:type="dcterms:W3CDTF">2021-08-02T14:26:32Z</dcterms:created>
  <dcterms:modified xsi:type="dcterms:W3CDTF">2021-08-02T14:26:32Z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