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20" r:id="rId2"/>
    <p:sldId id="521" r:id="rId3"/>
    <p:sldId id="524" r:id="rId4"/>
    <p:sldId id="523" r:id="rId5"/>
    <p:sldId id="525" r:id="rId6"/>
    <p:sldId id="526" r:id="rId7"/>
    <p:sldId id="527" r:id="rId8"/>
    <p:sldId id="528" r:id="rId9"/>
    <p:sldId id="529" r:id="rId10"/>
    <p:sldId id="530" r:id="rId11"/>
    <p:sldId id="53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71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0647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F7D8B8-3DE5-4E1E-ABE6-4D28B8CB7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E0862E-B174-440A-BD08-E6F0AC9E6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2D976C-9732-476B-9D60-AA694BF50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6B01A7-B154-406D-9609-69BD7EC9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5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52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38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22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27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05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0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66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035" descr="Top3">
            <a:extLst>
              <a:ext uri="{FF2B5EF4-FFF2-40B4-BE49-F238E27FC236}">
                <a16:creationId xmlns:a16="http://schemas.microsoft.com/office/drawing/2014/main" id="{8A899D1C-D6D0-418D-82BB-29CB159954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1036">
            <a:extLst>
              <a:ext uri="{FF2B5EF4-FFF2-40B4-BE49-F238E27FC236}">
                <a16:creationId xmlns:a16="http://schemas.microsoft.com/office/drawing/2014/main" id="{332FD195-EAA3-4D82-9B39-99E4711234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7276"/>
            <a:ext cx="12192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0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E347AD3-A299-4311-AE86-E08C78BA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942" y="1756930"/>
            <a:ext cx="6446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rgbClr val="000000"/>
                </a:solidFill>
              </a:rPr>
              <a:t>高等工程数学应用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6A4BB4CF-3F03-47A9-849A-5FDA997B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163" y="4380463"/>
            <a:ext cx="314729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汇报人：陶烨豪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624888A7-1F90-44D6-BBAB-3A523855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482" y="3403600"/>
            <a:ext cx="5536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使用工具：</a:t>
            </a:r>
            <a:r>
              <a:rPr lang="en-US" altLang="zh-CN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python  </a:t>
            </a:r>
            <a:r>
              <a:rPr lang="en-US" altLang="zh-CN" sz="3200" b="1" dirty="0" err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pycharm</a:t>
            </a:r>
            <a:endParaRPr lang="zh-CN" altLang="en-US" sz="32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80" grpId="0" autoUpdateAnimBg="0"/>
      <p:bldP spid="308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C0732D8D-6D2B-41FB-A3C8-5E7531D9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2" y="5098575"/>
            <a:ext cx="78854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即培育的植物</a:t>
            </a:r>
            <a:r>
              <a:rPr lang="en-US" altLang="zh-CN" sz="2800" dirty="0"/>
              <a:t>AA</a:t>
            </a:r>
            <a:r>
              <a:rPr lang="zh-CN" altLang="en-US" sz="2800" dirty="0"/>
              <a:t>型基因所占的比例在不断增加，</a:t>
            </a:r>
            <a:endParaRPr lang="en-US" altLang="zh-C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极限状态下所有植物的基因都是</a:t>
            </a:r>
            <a:r>
              <a:rPr lang="en-US" altLang="zh-CN" sz="2800" dirty="0"/>
              <a:t>AA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8B5ECB-CD81-457C-A111-012E14FF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2" y="1759425"/>
            <a:ext cx="6918408" cy="3134903"/>
          </a:xfrm>
          <a:prstGeom prst="rect">
            <a:avLst/>
          </a:prstGeom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7D47F1A7-6C69-4154-81DA-4D836F51B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35" y="107812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dirty="0">
                <a:solidFill>
                  <a:srgbClr val="3333CC"/>
                </a:solidFill>
                <a:latin typeface="Arial" panose="020B0604020202020204" pitchFamily="34" charset="0"/>
              </a:rPr>
              <a:t>最终得出</a:t>
            </a:r>
          </a:p>
        </p:txBody>
      </p:sp>
    </p:spTree>
    <p:extLst>
      <p:ext uri="{BB962C8B-B14F-4D97-AF65-F5344CB8AC3E}">
        <p14:creationId xmlns:p14="http://schemas.microsoft.com/office/powerpoint/2010/main" val="20215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C3C846-69E4-49CF-9125-7489068F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8" y="894616"/>
            <a:ext cx="4193308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 = np.array([[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a, p = np.linalg.eig(L)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打印特征值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{}'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.format(a))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打印特征向量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{}'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.format(p))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a=np.array([[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Reverse_p = np.linalg.inv(p)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c=np.mat(p) *np.mat(a)*np.mat(Reverse_p)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a=np.mat(a)*np.mat(a)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c=np.mat(p) *np.mat(a)*np.mat(Reverse_p)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c=np.mat(p) *np.mat(a)*np.mat(a)*np.mat(Reverse_p)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1FEC712-17D7-47BF-B725-93F9B653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098" y="301358"/>
            <a:ext cx="4873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植物基因的分布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761447-6BEF-4B3F-B8A4-66214A29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60" y="1193980"/>
            <a:ext cx="6028571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AF18578B-3ABF-4A6A-9EF3-F42D4AE9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073" y="1285875"/>
            <a:ext cx="6446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rgbClr val="000000"/>
                </a:solidFill>
              </a:rPr>
              <a:t>高等工程数学应用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C5AF6D8-797D-4022-96F8-6A0234042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728" y="2740109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希尔密码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CFEB4B1-001A-43B2-B9C9-A32B5658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728" y="3693463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植物基因的分布</a:t>
            </a:r>
          </a:p>
        </p:txBody>
      </p:sp>
    </p:spTree>
    <p:extLst>
      <p:ext uri="{BB962C8B-B14F-4D97-AF65-F5344CB8AC3E}">
        <p14:creationId xmlns:p14="http://schemas.microsoft.com/office/powerpoint/2010/main" val="6341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365E4874-CF98-4190-A8E5-1A5E7F6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692150"/>
            <a:ext cx="345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希尔密码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2CB48CFC-D47B-4B4B-B12D-98244B10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24" y="1366407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定义</a:t>
            </a:r>
            <a:endParaRPr kumimoji="0" lang="en-US" altLang="zh-CN" sz="2800" b="1" dirty="0">
              <a:solidFill>
                <a:schemeClr val="accent2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80BAF57-1BEF-41A6-916D-E016DD53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3" y="2273175"/>
            <a:ext cx="4396510" cy="1936078"/>
          </a:xfrm>
          <a:prstGeom prst="rect">
            <a:avLst/>
          </a:prstGeom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5A7A8971-4699-4DEF-8539-7B5982C2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067" y="1356883"/>
            <a:ext cx="108013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是运用基本矩阵论原理的替换密码，每个字母当作</a:t>
            </a:r>
            <a:r>
              <a:rPr lang="en-US" altLang="zh-CN" dirty="0"/>
              <a:t>26</a:t>
            </a:r>
            <a:r>
              <a:rPr lang="zh-CN" altLang="en-US" dirty="0"/>
              <a:t>进制数字：</a:t>
            </a:r>
            <a:r>
              <a:rPr lang="en-US" altLang="zh-CN" dirty="0"/>
              <a:t>A=1, B=2, C=3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一串字母当成</a:t>
            </a:r>
            <a:r>
              <a:rPr lang="en-US" altLang="zh-CN" dirty="0"/>
              <a:t>n</a:t>
            </a:r>
            <a:r>
              <a:rPr lang="zh-CN" altLang="en-US" dirty="0"/>
              <a:t>维向量，跟一个</a:t>
            </a:r>
            <a:r>
              <a:rPr lang="en-US" altLang="zh-CN" dirty="0" err="1"/>
              <a:t>n×n</a:t>
            </a:r>
            <a:r>
              <a:rPr lang="zh-CN" altLang="en-US" dirty="0"/>
              <a:t>的矩阵相乘，再将得出的结果</a:t>
            </a:r>
            <a:r>
              <a:rPr lang="en-US" altLang="zh-CN" dirty="0"/>
              <a:t>mod26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46D7FA58-8557-4EE2-A6B1-764D9C568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55" y="4439288"/>
            <a:ext cx="9999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若要发送</a:t>
            </a:r>
            <a:r>
              <a:rPr lang="en-US" altLang="zh-CN" dirty="0"/>
              <a:t>Send Money,</a:t>
            </a:r>
            <a:r>
              <a:rPr lang="zh-CN" altLang="en-US" dirty="0"/>
              <a:t>信息编码为：</a:t>
            </a:r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25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0B502635-E2EB-4B3D-82C9-68B5C9C4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55" y="5130988"/>
            <a:ext cx="5947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未加密前容易被破解，需要一个加密矩阵</a:t>
            </a:r>
            <a:r>
              <a:rPr lang="en-US" altLang="zh-CN" dirty="0"/>
              <a:t>A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" grpId="0" autoUpdateAnimBg="0"/>
      <p:bldP spid="17" grpId="0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E8E0327-B857-4122-89EE-E477EC42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10" y="3706284"/>
            <a:ext cx="7856172" cy="2068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C1A009-3EE9-4C24-9192-1474DFCD3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68" y="2191693"/>
            <a:ext cx="3331225" cy="1779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E4C220-62FF-4071-AC14-CB5EB4499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35" y="715351"/>
            <a:ext cx="2935983" cy="1702522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E3EDD18-29B0-4867-BBE3-125DB013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285" y="664440"/>
            <a:ext cx="345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希尔密码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EC7EEC3-F65C-47BA-9C7C-CAC438BB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9" y="1353315"/>
            <a:ext cx="5947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未加密前容易被破解，需要一个加密矩阵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5998E6A-CAEF-41C7-9AA9-3CD8394FF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28" y="2850819"/>
            <a:ext cx="4519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Send Money</a:t>
            </a:r>
            <a:r>
              <a:rPr lang="zh-CN" altLang="en-US" dirty="0"/>
              <a:t>，三排列成一下矩阵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4E8896D-DD0D-4525-B970-9AFD31C70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155" y="456912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矩阵相乘之后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 autoUpdateAnimBg="0"/>
      <p:bldP spid="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4E3EDD18-29B0-4867-BBE3-125DB013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285" y="664440"/>
            <a:ext cx="345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希尔密码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EC7EEC3-F65C-47BA-9C7C-CAC438BB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819" y="1935205"/>
            <a:ext cx="100301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对应着将发出去的密文编码</a:t>
            </a:r>
            <a:r>
              <a:rPr lang="en-US" altLang="zh-CN" dirty="0"/>
              <a:t>: 43</a:t>
            </a:r>
            <a:r>
              <a:rPr lang="zh-CN" altLang="en-US" dirty="0"/>
              <a:t>，</a:t>
            </a:r>
            <a:r>
              <a:rPr lang="en-US" altLang="zh-CN" dirty="0"/>
              <a:t>105</a:t>
            </a:r>
            <a:r>
              <a:rPr lang="zh-CN" altLang="en-US" dirty="0"/>
              <a:t>，</a:t>
            </a:r>
            <a:r>
              <a:rPr lang="en-US" altLang="zh-CN" dirty="0"/>
              <a:t>81</a:t>
            </a:r>
            <a:r>
              <a:rPr lang="zh-CN" altLang="en-US" dirty="0"/>
              <a:t>，</a:t>
            </a:r>
            <a:r>
              <a:rPr lang="en-US" altLang="zh-CN" dirty="0"/>
              <a:t>45</a:t>
            </a:r>
            <a:r>
              <a:rPr lang="zh-CN" altLang="en-US" dirty="0"/>
              <a:t>，</a:t>
            </a:r>
            <a:r>
              <a:rPr lang="en-US" altLang="zh-CN" dirty="0"/>
              <a:t>118</a:t>
            </a:r>
            <a:r>
              <a:rPr lang="zh-CN" altLang="en-US" dirty="0"/>
              <a:t>，</a:t>
            </a:r>
            <a:r>
              <a:rPr lang="en-US" altLang="zh-CN" dirty="0"/>
              <a:t>77</a:t>
            </a:r>
            <a:r>
              <a:rPr lang="zh-CN" altLang="en-US" dirty="0"/>
              <a:t>，</a:t>
            </a:r>
            <a:r>
              <a:rPr lang="en-US" altLang="zh-CN" dirty="0"/>
              <a:t>49</a:t>
            </a:r>
            <a:r>
              <a:rPr lang="zh-CN" altLang="en-US" dirty="0"/>
              <a:t>，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93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合法用户用</a:t>
            </a:r>
            <a:r>
              <a:rPr lang="en-US" altLang="zh-CN" dirty="0"/>
              <a:t>A</a:t>
            </a:r>
            <a:r>
              <a:rPr lang="zh-CN" altLang="en-US" dirty="0"/>
              <a:t>逆去左乘上述矩阵即可解密得到明文。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5F056B-D25C-49F5-A851-7CC0245B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19" y="3286950"/>
            <a:ext cx="9566345" cy="18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D01CF4E-9D84-415C-A4B8-4687EA03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285" y="664440"/>
            <a:ext cx="345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希尔密码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267AFA-36C8-47F8-B903-A21C9600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7" y="1382286"/>
            <a:ext cx="5588389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 = np.array([[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 = np.array([[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 = np.mat(A) *np.mat(B)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乘矩阵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的结果：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Reverse_A = np.linalg.inv(A)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逆为：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(Reverse_A)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ans = np.mat(Reverse_A) *np.mat(C)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解密完成之后：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(ans)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7E63E7-655F-4421-9A9A-FDA0416A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48" y="1761428"/>
            <a:ext cx="2819048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11B546-7872-4D7A-BB36-404755A7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6" y="2726252"/>
            <a:ext cx="12050180" cy="3338001"/>
          </a:xfrm>
          <a:prstGeom prst="rect">
            <a:avLst/>
          </a:prstGeom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365E4874-CF98-4190-A8E5-1A5E7F6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098" y="301358"/>
            <a:ext cx="4873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植物基因的分布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46D7FA58-8557-4EE2-A6B1-764D9C568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71" y="1015420"/>
            <a:ext cx="583685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植物的基因对为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这三种。记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x1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x2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x3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0B502635-E2EB-4B3D-82C9-68B5C9C4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540" y="1640004"/>
            <a:ext cx="3781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显然</a:t>
            </a:r>
            <a:r>
              <a:rPr lang="en-US" altLang="zh-CN" dirty="0"/>
              <a:t>x1(n)+ x2(n)+ x3(n) =1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11B546-7872-4D7A-BB36-404755A7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48" y="2238453"/>
            <a:ext cx="9595532" cy="2658043"/>
          </a:xfrm>
          <a:prstGeom prst="rect">
            <a:avLst/>
          </a:prstGeom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365E4874-CF98-4190-A8E5-1A5E7F6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098" y="301358"/>
            <a:ext cx="4873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植物基因的分布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536667C-937C-4886-A6F6-E6666192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8" y="1007398"/>
            <a:ext cx="91907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用植物基因为</a:t>
            </a:r>
            <a:r>
              <a:rPr lang="en-US" altLang="zh-CN" sz="2800" dirty="0"/>
              <a:t>AA</a:t>
            </a:r>
            <a:r>
              <a:rPr lang="zh-CN" altLang="en-US" sz="2800" dirty="0"/>
              <a:t>的植物和所有基因植物相（</a:t>
            </a:r>
            <a:r>
              <a:rPr lang="en-US" altLang="zh-CN" sz="2800" dirty="0"/>
              <a:t>AA , Aa, aa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结合的方法培养后代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1B12C-864B-4732-AC44-5357B8C9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4" y="2082770"/>
            <a:ext cx="5487639" cy="2484376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C937479-F177-4C5F-B91F-77055BF8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8" y="4658861"/>
            <a:ext cx="583685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x1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x2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x3 (n)——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代植物中基因</a:t>
            </a:r>
            <a:r>
              <a:rPr lang="en-US" altLang="zh-CN" dirty="0"/>
              <a:t>aa</a:t>
            </a:r>
            <a:r>
              <a:rPr lang="zh-CN" altLang="en-US" dirty="0"/>
              <a:t>所占的比例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7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365E4874-CF98-4190-A8E5-1A5E7F6B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098" y="301358"/>
            <a:ext cx="4873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植物基因的分布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0732D8D-6D2B-41FB-A3C8-5E7531D9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99" y="1193506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令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B72C8593-A1E2-4FC6-847D-7FC931EE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207" y="1265770"/>
            <a:ext cx="6947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则第</a:t>
            </a:r>
            <a:r>
              <a:rPr lang="en-US" altLang="zh-CN" sz="2800" dirty="0"/>
              <a:t>n</a:t>
            </a:r>
            <a:r>
              <a:rPr lang="zh-CN" altLang="en-US" sz="2800" dirty="0"/>
              <a:t>代与第</a:t>
            </a:r>
            <a:r>
              <a:rPr lang="en-US" altLang="zh-CN" sz="2800" dirty="0"/>
              <a:t>n-1</a:t>
            </a:r>
            <a:r>
              <a:rPr lang="zh-CN" altLang="en-US" sz="2800" dirty="0"/>
              <a:t>代植物基因型分布的关系为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BB9CAC-6BA1-4915-9CEE-6716DCAE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8" y="639201"/>
            <a:ext cx="2455553" cy="177635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D0EB3B94-29B9-419A-9059-331F8AF3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89" y="2376118"/>
            <a:ext cx="2624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则</a:t>
            </a:r>
            <a:r>
              <a:rPr lang="en-US" altLang="zh-CN" sz="2800" dirty="0"/>
              <a:t>X(n)=LX(n-1)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E629FCB5-C024-4226-9B75-186BF1853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7174" y="2376118"/>
                <a:ext cx="244361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/>
                  <a:t>得</a:t>
                </a:r>
                <a:r>
                  <a:rPr lang="en-US" altLang="zh-CN" sz="2800" dirty="0"/>
                  <a:t>X(n)=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X(0)</a:t>
                </a:r>
                <a:endParaRPr kumimoji="0" lang="zh-CN" altLang="en-US" sz="2800" b="1" dirty="0">
                  <a:solidFill>
                    <a:srgbClr val="3333CC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E629FCB5-C024-4226-9B75-186BF185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7174" y="2376118"/>
                <a:ext cx="2443618" cy="523220"/>
              </a:xfrm>
              <a:prstGeom prst="rect">
                <a:avLst/>
              </a:prstGeom>
              <a:blipFill>
                <a:blip r:embed="rId3"/>
                <a:stretch>
                  <a:fillRect l="-4988" t="-16279" r="-3990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5B0B422-E79D-449F-A022-3DBD231F1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675" y="2892705"/>
            <a:ext cx="5362412" cy="3212328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1231207C-1B06-4D27-8A87-048E6A01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53" y="3558730"/>
            <a:ext cx="504574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下面把</a:t>
            </a:r>
            <a:r>
              <a:rPr lang="en-US" altLang="zh-CN" sz="2800" dirty="0"/>
              <a:t>L</a:t>
            </a:r>
            <a:r>
              <a:rPr lang="zh-CN" altLang="en-US" sz="2800" dirty="0"/>
              <a:t>对角化，求出</a:t>
            </a:r>
            <a:r>
              <a:rPr lang="en-US" altLang="zh-CN" sz="2800" dirty="0"/>
              <a:t>L</a:t>
            </a:r>
            <a:r>
              <a:rPr lang="zh-CN" altLang="en-US" sz="2800" dirty="0"/>
              <a:t>的特征值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1/2</a:t>
            </a:r>
            <a:r>
              <a:rPr lang="zh-CN" altLang="en-US" sz="2800" dirty="0"/>
              <a:t>、</a:t>
            </a:r>
            <a:r>
              <a:rPr lang="en-US" altLang="zh-CN" sz="2800" dirty="0"/>
              <a:t>0</a:t>
            </a:r>
            <a:r>
              <a:rPr lang="zh-CN" altLang="en-US" sz="2800" dirty="0"/>
              <a:t>，对应的特征向量构成矩阵为</a:t>
            </a:r>
            <a:r>
              <a:rPr lang="en-US" altLang="zh-CN" sz="2800" dirty="0"/>
              <a:t>P</a:t>
            </a:r>
            <a:endParaRPr kumimoji="0"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2" grpId="0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868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黑体</vt:lpstr>
      <vt:lpstr>宋体</vt:lpstr>
      <vt:lpstr>Arial</vt:lpstr>
      <vt:lpstr>Cambria Math</vt:lpstr>
      <vt:lpstr>Times New Roman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xxh</dc:creator>
  <cp:lastModifiedBy>xxh</cp:lastModifiedBy>
  <cp:revision>3</cp:revision>
  <dcterms:created xsi:type="dcterms:W3CDTF">2021-10-27T08:17:27Z</dcterms:created>
  <dcterms:modified xsi:type="dcterms:W3CDTF">2021-10-27T13:44:44Z</dcterms:modified>
</cp:coreProperties>
</file>