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7" r:id="rId3"/>
    <p:sldId id="326" r:id="rId4"/>
    <p:sldId id="304" r:id="rId5"/>
    <p:sldId id="323" r:id="rId6"/>
    <p:sldId id="324" r:id="rId7"/>
    <p:sldId id="325" r:id="rId8"/>
    <p:sldId id="327" r:id="rId9"/>
    <p:sldId id="33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00"/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2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points:</a:t>
            </a:r>
          </a:p>
          <a:p>
            <a:r>
              <a:rPr lang="en-US" dirty="0" smtClean="0"/>
              <a:t> - Polynomials are orthonormal</a:t>
            </a:r>
          </a:p>
          <a:p>
            <a:r>
              <a:rPr lang="en-US" dirty="0" smtClean="0"/>
              <a:t> - Coefficients </a:t>
            </a:r>
            <a:r>
              <a:rPr lang="en-US" dirty="0" err="1" smtClean="0"/>
              <a:t>c_k</a:t>
            </a:r>
            <a:r>
              <a:rPr lang="en-US" baseline="0" dirty="0" smtClean="0"/>
              <a:t> are obtained by integration</a:t>
            </a:r>
          </a:p>
          <a:p>
            <a:r>
              <a:rPr lang="en-US" baseline="0" dirty="0" smtClean="0"/>
              <a:t> - Polynomial set \Lambda is chosen by the user (or adaptively)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Highlights:</a:t>
            </a:r>
          </a:p>
          <a:p>
            <a:r>
              <a:rPr lang="en-US" dirty="0" smtClean="0"/>
              <a:t> - Fuel conductivity dominates after clad contact</a:t>
            </a:r>
          </a:p>
          <a:p>
            <a:r>
              <a:rPr lang="en-US" dirty="0" smtClean="0"/>
              <a:t> - Before contact, gap thickness,</a:t>
            </a:r>
            <a:r>
              <a:rPr lang="en-US" baseline="0" dirty="0" smtClean="0"/>
              <a:t> creep rate both also important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Highlights:</a:t>
            </a:r>
          </a:p>
          <a:p>
            <a:r>
              <a:rPr lang="en-US" dirty="0" smtClean="0"/>
              <a:t> - Creep</a:t>
            </a:r>
            <a:r>
              <a:rPr lang="en-US" baseline="0" dirty="0" smtClean="0"/>
              <a:t> rate almost always dominant</a:t>
            </a:r>
          </a:p>
          <a:p>
            <a:r>
              <a:rPr lang="en-US" baseline="0" dirty="0" smtClean="0"/>
              <a:t> - Gap thickness important starting after clad contact and through second power </a:t>
            </a:r>
            <a:r>
              <a:rPr lang="en-US" baseline="0" dirty="0" err="1" smtClean="0"/>
              <a:t>downstep</a:t>
            </a:r>
            <a:endParaRPr lang="en-US" baseline="0" dirty="0" smtClean="0"/>
          </a:p>
          <a:p>
            <a:r>
              <a:rPr lang="en-US" baseline="0" dirty="0" smtClean="0"/>
              <a:t> - Clad conductivity initially important but less so after contact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Highlights:</a:t>
            </a:r>
          </a:p>
          <a:p>
            <a:r>
              <a:rPr lang="en-US" dirty="0" smtClean="0"/>
              <a:t> - Clear change in physics before and</a:t>
            </a:r>
            <a:r>
              <a:rPr lang="en-US" baseline="0" dirty="0" smtClean="0"/>
              <a:t> after clad contact</a:t>
            </a:r>
          </a:p>
          <a:p>
            <a:r>
              <a:rPr lang="en-US" baseline="0" dirty="0" smtClean="0"/>
              <a:t> - Before contact, clad conductivity and system power dominate</a:t>
            </a:r>
          </a:p>
          <a:p>
            <a:r>
              <a:rPr lang="en-US" baseline="0" dirty="0" smtClean="0"/>
              <a:t> - Fuel density grow in importance until contact</a:t>
            </a:r>
          </a:p>
          <a:p>
            <a:r>
              <a:rPr lang="en-US" baseline="0" dirty="0" smtClean="0"/>
              <a:t> - After contact, gap thickness and creep rate slowly change positions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is an opportunity to talk about when </a:t>
            </a:r>
            <a:r>
              <a:rPr lang="en-US" baseline="0" dirty="0" err="1" smtClean="0"/>
              <a:t>SCgPC</a:t>
            </a:r>
            <a:r>
              <a:rPr lang="en-US" baseline="0" dirty="0" smtClean="0"/>
              <a:t> works well, and how we choose polynomials for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mention:</a:t>
            </a:r>
          </a:p>
          <a:p>
            <a:r>
              <a:rPr lang="en-US" dirty="0" smtClean="0"/>
              <a:t> - Each subset term </a:t>
            </a:r>
            <a:r>
              <a:rPr lang="en-US" dirty="0" err="1" smtClean="0"/>
              <a:t>u_n</a:t>
            </a:r>
            <a:r>
              <a:rPr lang="en-US" dirty="0" smtClean="0"/>
              <a:t> contains all of the effects on u(Y) from </a:t>
            </a:r>
            <a:r>
              <a:rPr lang="en-US" dirty="0" err="1" smtClean="0"/>
              <a:t>y_n</a:t>
            </a:r>
            <a:endParaRPr lang="en-US" dirty="0" smtClean="0"/>
          </a:p>
          <a:p>
            <a:r>
              <a:rPr lang="en-US" dirty="0" smtClean="0"/>
              <a:t> - Expansion is exact if all</a:t>
            </a:r>
            <a:r>
              <a:rPr lang="en-US" baseline="0" dirty="0" smtClean="0"/>
              <a:t> terms kept</a:t>
            </a:r>
          </a:p>
          <a:p>
            <a:r>
              <a:rPr lang="en-US" baseline="0" dirty="0" smtClean="0"/>
              <a:t> - Often only second-order terms required</a:t>
            </a:r>
          </a:p>
          <a:p>
            <a:r>
              <a:rPr lang="en-US" baseline="0" dirty="0" smtClean="0"/>
              <a:t> - High-order integrals not practical -&gt; instead, use cut-HDMR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mention:</a:t>
            </a:r>
          </a:p>
          <a:p>
            <a:r>
              <a:rPr lang="en-US" dirty="0" smtClean="0"/>
              <a:t> - Still true: Each subset term </a:t>
            </a:r>
            <a:r>
              <a:rPr lang="en-US" dirty="0" err="1" smtClean="0"/>
              <a:t>u_n</a:t>
            </a:r>
            <a:r>
              <a:rPr lang="en-US" dirty="0" smtClean="0"/>
              <a:t> contains all of the effects on u(Y) from </a:t>
            </a:r>
            <a:r>
              <a:rPr lang="en-US" dirty="0" err="1" smtClean="0"/>
              <a:t>y_n</a:t>
            </a:r>
            <a:endParaRPr lang="en-US" dirty="0" smtClean="0"/>
          </a:p>
          <a:p>
            <a:r>
              <a:rPr lang="en-US" dirty="0" smtClean="0"/>
              <a:t> - Still true: Expansion is exact if all</a:t>
            </a:r>
            <a:r>
              <a:rPr lang="en-US" baseline="0" dirty="0" smtClean="0"/>
              <a:t> terms kept</a:t>
            </a:r>
          </a:p>
          <a:p>
            <a:r>
              <a:rPr lang="en-US" baseline="0" dirty="0" smtClean="0"/>
              <a:t> - No difficult integrals to perform</a:t>
            </a:r>
          </a:p>
          <a:p>
            <a:r>
              <a:rPr lang="en-US" baseline="0" dirty="0" smtClean="0"/>
              <a:t> - Subset terms </a:t>
            </a:r>
            <a:r>
              <a:rPr lang="en-US" baseline="0" dirty="0" err="1" smtClean="0"/>
              <a:t>u_n</a:t>
            </a:r>
            <a:r>
              <a:rPr lang="en-US" baseline="0" dirty="0" smtClean="0"/>
              <a:t> can be represented by </a:t>
            </a:r>
            <a:r>
              <a:rPr lang="en-US" baseline="0" dirty="0" err="1" smtClean="0"/>
              <a:t>SCgPC</a:t>
            </a:r>
            <a:r>
              <a:rPr lang="en-US" baseline="0" dirty="0" smtClean="0"/>
              <a:t> expansions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Benchmark report: Blyth</a:t>
            </a:r>
            <a:r>
              <a:rPr lang="en-US" baseline="0" dirty="0" smtClean="0"/>
              <a:t> et al, Benchmark for Uncertainty Analysis in </a:t>
            </a:r>
            <a:r>
              <a:rPr lang="en-US" baseline="0" dirty="0" err="1" smtClean="0"/>
              <a:t>Modelling</a:t>
            </a:r>
            <a:r>
              <a:rPr lang="en-US" baseline="0" dirty="0" smtClean="0"/>
              <a:t> (UAM) for Design, Operation, and Safety Analysis of LWRs. Volume II: Specification and Support Data for the Core Cases (Phase II).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Notes:</a:t>
            </a:r>
          </a:p>
          <a:p>
            <a:r>
              <a:rPr lang="en-US" dirty="0" smtClean="0"/>
              <a:t> - Uncertainties</a:t>
            </a:r>
            <a:r>
              <a:rPr lang="en-US" baseline="0" dirty="0" smtClean="0"/>
              <a:t> given in the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factors have scaling</a:t>
            </a:r>
            <a:r>
              <a:rPr lang="en-US" baseline="0" dirty="0" smtClean="0"/>
              <a:t> factor so they all fit on one plot.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jumps around power transients.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scaled so they all fit on one plot.</a:t>
            </a:r>
          </a:p>
          <a:p>
            <a:endParaRPr lang="en-US" dirty="0" smtClean="0"/>
          </a:p>
          <a:p>
            <a:r>
              <a:rPr lang="en-US" dirty="0" smtClean="0"/>
              <a:t>Note the huge increase in variance</a:t>
            </a:r>
            <a:r>
              <a:rPr lang="en-US" baseline="0" dirty="0" smtClean="0"/>
              <a:t> around power transients.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Highlights:</a:t>
            </a:r>
          </a:p>
          <a:p>
            <a:r>
              <a:rPr lang="en-US" dirty="0" smtClean="0"/>
              <a:t> - Fuel conductivity dominates most of the time</a:t>
            </a:r>
          </a:p>
          <a:p>
            <a:r>
              <a:rPr lang="en-US" dirty="0" smtClean="0"/>
              <a:t> - System power spikes in importance around power transients</a:t>
            </a:r>
          </a:p>
          <a:p>
            <a:r>
              <a:rPr lang="en-US" dirty="0" smtClean="0"/>
              <a:t> - Gap thickness important until around 0.01 FIMA, where fuel</a:t>
            </a:r>
            <a:r>
              <a:rPr lang="en-US" baseline="0" dirty="0" smtClean="0"/>
              <a:t> expands to hit clad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4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79849"/>
            <a:ext cx="5797550" cy="1268039"/>
          </a:xfrm>
        </p:spPr>
        <p:txBody>
          <a:bodyPr/>
          <a:lstStyle/>
          <a:p>
            <a:r>
              <a:rPr lang="en-US" b="0" dirty="0" smtClean="0"/>
              <a:t>Time-Dependent Sensitivity Analysis of OECD Benchmark using BISON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ANS Winter 2016, Nov. 10, Las Vegas, NV 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P. Talbot, K. Gamble, </a:t>
            </a:r>
            <a:r>
              <a:rPr lang="en-US" sz="1600" b="1" dirty="0" smtClean="0">
                <a:latin typeface="Arial" charset="0"/>
              </a:rPr>
              <a:t>C. </a:t>
            </a:r>
            <a:r>
              <a:rPr lang="en-US" sz="1600" b="1" dirty="0" err="1" smtClean="0">
                <a:latin typeface="Arial" charset="0"/>
              </a:rPr>
              <a:t>Rabiti</a:t>
            </a:r>
            <a:r>
              <a:rPr lang="en-US" sz="1600" dirty="0" smtClean="0">
                <a:latin typeface="Arial" charset="0"/>
              </a:rPr>
              <a:t>, C. Wang, A. </a:t>
            </a:r>
            <a:r>
              <a:rPr lang="en-US" sz="1600" dirty="0" err="1" smtClean="0">
                <a:latin typeface="Arial" charset="0"/>
              </a:rPr>
              <a:t>Alfonsi</a:t>
            </a:r>
            <a:r>
              <a:rPr lang="en-US" sz="1600" dirty="0" smtClean="0">
                <a:latin typeface="Arial" charset="0"/>
              </a:rPr>
              <a:t>, J. </a:t>
            </a:r>
            <a:r>
              <a:rPr lang="en-US" sz="1600" dirty="0" err="1" smtClean="0">
                <a:latin typeface="Arial" charset="0"/>
              </a:rPr>
              <a:t>Cogliati</a:t>
            </a:r>
            <a:r>
              <a:rPr lang="en-US" sz="1600" dirty="0" smtClean="0">
                <a:latin typeface="Arial" charset="0"/>
              </a:rPr>
              <a:t>, D. </a:t>
            </a:r>
            <a:r>
              <a:rPr lang="en-US" sz="1600" dirty="0" err="1" smtClean="0">
                <a:latin typeface="Arial" charset="0"/>
              </a:rPr>
              <a:t>Mandelli</a:t>
            </a:r>
            <a:r>
              <a:rPr lang="en-US" sz="1600" dirty="0" smtClean="0">
                <a:latin typeface="Arial" charset="0"/>
              </a:rPr>
              <a:t>, A. </a:t>
            </a:r>
            <a:r>
              <a:rPr lang="en-US" sz="1600" dirty="0" err="1" smtClean="0">
                <a:latin typeface="Arial" charset="0"/>
              </a:rPr>
              <a:t>Prinja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Uncertain Inputs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940274"/>
              </p:ext>
            </p:extLst>
          </p:nvPr>
        </p:nvGraphicFramePr>
        <p:xfrm>
          <a:off x="455613" y="131058"/>
          <a:ext cx="8231187" cy="658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86943"/>
                <a:gridCol w="1834444"/>
                <a:gridCol w="2209800"/>
              </a:tblGrid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Uncertain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Dev.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Clad Thermal Conductivity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Cladding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8.3e-6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Cladding Roughness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5e-7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1e-7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Clad Creep Rate (Scaling)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Fuel Thermal Conductivity (Scaling)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Fuel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10299.24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51.4962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Fuel Thermal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7.5e-7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Fuel Pellet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4.7e-3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3.335e-6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Fuel Pellet Roughness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2e-6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1.6667e-7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Solid Fuel Swelling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5.58e-5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5.77e-6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Gas Thermal Conductivity (Scaling)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Gap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8.33e-6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Mass Flux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57.67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Rod Fill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4e4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1.551e7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51648.3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Power (Scaling)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0.016667</a:t>
                      </a:r>
                      <a:endParaRPr lang="en-US" dirty="0"/>
                    </a:p>
                  </a:txBody>
                  <a:tcPr/>
                </a:tc>
              </a:tr>
              <a:tr h="226336">
                <a:tc>
                  <a:txBody>
                    <a:bodyPr/>
                    <a:lstStyle/>
                    <a:p>
                      <a:r>
                        <a:rPr lang="en-US" dirty="0" smtClean="0"/>
                        <a:t>Inlet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558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564 (max)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9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Results: Mean over </a:t>
            </a:r>
            <a:r>
              <a:rPr lang="en-US" dirty="0" err="1" smtClean="0"/>
              <a:t>Burnup</a:t>
            </a:r>
            <a:endParaRPr lang="en-US" dirty="0"/>
          </a:p>
        </p:txBody>
      </p:sp>
      <p:pic>
        <p:nvPicPr>
          <p:cNvPr id="6" name="Picture 5" descr="meanplo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5" y="1612194"/>
            <a:ext cx="6663267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Results: Variance over </a:t>
            </a:r>
            <a:r>
              <a:rPr lang="en-US" dirty="0" err="1" smtClean="0"/>
              <a:t>Burnup</a:t>
            </a:r>
            <a:endParaRPr lang="en-US" dirty="0"/>
          </a:p>
        </p:txBody>
      </p:sp>
      <p:pic>
        <p:nvPicPr>
          <p:cNvPr id="3" name="Picture 2" descr="varplo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6" y="1381914"/>
            <a:ext cx="7026752" cy="52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Sensitivity over </a:t>
            </a:r>
            <a:r>
              <a:rPr lang="en-US" dirty="0" err="1" smtClean="0"/>
              <a:t>Burnup</a:t>
            </a:r>
            <a:r>
              <a:rPr lang="en-US" dirty="0" smtClean="0"/>
              <a:t>: Fuel Centerline Temp</a:t>
            </a:r>
            <a:endParaRPr lang="en-US" dirty="0"/>
          </a:p>
        </p:txBody>
      </p:sp>
      <p:pic>
        <p:nvPicPr>
          <p:cNvPr id="6" name="Picture 5" descr="sens_max_centerline_te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" y="1381914"/>
            <a:ext cx="7315200" cy="5486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5469467" y="2269067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469467" y="3395133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1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s_fgr_perc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1381914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Sensitivity over </a:t>
            </a:r>
            <a:r>
              <a:rPr lang="en-US" dirty="0" err="1" smtClean="0"/>
              <a:t>Burnup</a:t>
            </a:r>
            <a:r>
              <a:rPr lang="en-US" dirty="0" smtClean="0"/>
              <a:t>: Fission Gas Release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13401" y="2582333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ns_max_clad_creep_stra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1324495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Sensitivity over </a:t>
            </a:r>
            <a:r>
              <a:rPr lang="en-US" dirty="0" err="1" smtClean="0"/>
              <a:t>Burnup</a:t>
            </a:r>
            <a:r>
              <a:rPr lang="en-US" dirty="0" smtClean="0"/>
              <a:t>: Clad Creep Strain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89601" y="2269067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s_clad_elong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4" y="13716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Sensitivity over </a:t>
            </a:r>
            <a:r>
              <a:rPr lang="en-US" dirty="0" err="1" smtClean="0"/>
              <a:t>Burnup</a:t>
            </a:r>
            <a:r>
              <a:rPr lang="en-US" dirty="0" smtClean="0"/>
              <a:t>: Clad Elongation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89601" y="2269067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89601" y="3107267"/>
            <a:ext cx="1744134" cy="313266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Time-Dependent Sensitivity Analysis</a:t>
            </a:r>
          </a:p>
          <a:p>
            <a:pPr lvl="1"/>
            <a:r>
              <a:rPr lang="en-US" dirty="0" smtClean="0"/>
              <a:t>Provides additional insight</a:t>
            </a:r>
          </a:p>
          <a:p>
            <a:pPr lvl="1"/>
            <a:r>
              <a:rPr lang="en-US" dirty="0" smtClean="0"/>
              <a:t>Demonstrates changes in dominant physics</a:t>
            </a:r>
          </a:p>
          <a:p>
            <a:pPr lvl="1"/>
            <a:r>
              <a:rPr lang="en-US" dirty="0" smtClean="0"/>
              <a:t>Explains large response variances during simulation</a:t>
            </a:r>
          </a:p>
          <a:p>
            <a:pPr lvl="1"/>
            <a:endParaRPr lang="en-US" dirty="0"/>
          </a:p>
          <a:p>
            <a:r>
              <a:rPr lang="en-US" dirty="0" smtClean="0"/>
              <a:t>HDMR as Time-Dependent Analysis Tool</a:t>
            </a:r>
          </a:p>
          <a:p>
            <a:pPr lvl="1"/>
            <a:r>
              <a:rPr lang="en-US" dirty="0" smtClean="0"/>
              <a:t>Requires many fewer samples</a:t>
            </a:r>
          </a:p>
          <a:p>
            <a:pPr lvl="1"/>
            <a:r>
              <a:rPr lang="en-US" dirty="0" smtClean="0"/>
              <a:t>Time-dependent at no greater cost than static analysis</a:t>
            </a:r>
          </a:p>
          <a:p>
            <a:pPr lvl="1"/>
            <a:endParaRPr lang="en-US" dirty="0"/>
          </a:p>
          <a:p>
            <a:r>
              <a:rPr lang="en-US" i="1" dirty="0" smtClean="0"/>
              <a:t>RAVEN</a:t>
            </a:r>
            <a:r>
              <a:rPr lang="en-US" dirty="0" smtClean="0"/>
              <a:t> capabilities make time-dependent HDMR analysis easy to use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14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RAVEN and Uncertainty Quantification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20151557">
            <a:off x="789729" y="2612947"/>
            <a:ext cx="5172298" cy="26519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 rot="520818">
            <a:off x="1355815" y="4359472"/>
            <a:ext cx="2167629" cy="58391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520818">
            <a:off x="1696394" y="4457031"/>
            <a:ext cx="1478556" cy="398296"/>
          </a:xfrm>
          <a:prstGeom prst="ellipse">
            <a:avLst/>
          </a:prstGeom>
          <a:solidFill>
            <a:srgbClr val="009973">
              <a:alpha val="9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520818">
            <a:off x="1878157" y="4491879"/>
            <a:ext cx="1101695" cy="2967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0702" y="2672897"/>
            <a:ext cx="2980418" cy="80287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3249" y="2756701"/>
            <a:ext cx="2032967" cy="547644"/>
          </a:xfrm>
          <a:prstGeom prst="ellipse">
            <a:avLst/>
          </a:prstGeom>
          <a:solidFill>
            <a:srgbClr val="009973">
              <a:alpha val="9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38914" y="2840650"/>
            <a:ext cx="1514794" cy="4080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5400000" flipH="1" flipV="1">
            <a:off x="1793021" y="2975283"/>
            <a:ext cx="1587564" cy="15701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5400000" flipH="1" flipV="1">
            <a:off x="1704916" y="3050681"/>
            <a:ext cx="1587565" cy="13956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urved Connector 12"/>
          <p:cNvCxnSpPr/>
          <p:nvPr/>
        </p:nvCxnSpPr>
        <p:spPr bwMode="auto">
          <a:xfrm rot="5400000" flipH="1" flipV="1">
            <a:off x="2660176" y="3307138"/>
            <a:ext cx="1545541" cy="1251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5400000" flipH="1" flipV="1">
            <a:off x="2725866" y="3229627"/>
            <a:ext cx="1577502" cy="143847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5400000" flipH="1" flipV="1">
            <a:off x="2785801" y="3168821"/>
            <a:ext cx="1587564" cy="15701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/>
          <p:nvPr/>
        </p:nvCxnSpPr>
        <p:spPr bwMode="auto">
          <a:xfrm rot="5400000" flipH="1" flipV="1">
            <a:off x="2567130" y="3400185"/>
            <a:ext cx="1545541" cy="1065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90483" y="5115669"/>
            <a:ext cx="2532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1A4DB2"/>
                </a:solidFill>
                <a:latin typeface="+mn-lt"/>
              </a:rPr>
              <a:t>Uncertainty in initial condition</a:t>
            </a:r>
            <a:endParaRPr lang="en-US" sz="2000" dirty="0" smtClean="0">
              <a:solidFill>
                <a:srgbClr val="1A4DB2"/>
              </a:solidFill>
              <a:latin typeface="+mn-lt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 bwMode="auto">
          <a:xfrm flipV="1">
            <a:off x="1856866" y="4747679"/>
            <a:ext cx="292959" cy="367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587962" y="4077866"/>
            <a:ext cx="213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1A4DB2"/>
                </a:solidFill>
                <a:latin typeface="+mn-lt"/>
              </a:rPr>
              <a:t>Probability distribution of </a:t>
            </a:r>
            <a:r>
              <a:rPr lang="en-US" sz="2000" i="1" dirty="0">
                <a:solidFill>
                  <a:srgbClr val="1A4DB2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1A4DB2"/>
                </a:solidFill>
                <a:latin typeface="+mn-lt"/>
              </a:rPr>
              <a:t>the final status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4547353" y="3248708"/>
            <a:ext cx="107188" cy="829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57119" y="2043259"/>
            <a:ext cx="267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1A4DB2"/>
                </a:solidFill>
                <a:latin typeface="+mn-lt"/>
              </a:rPr>
              <a:t>Uncertainty in system response</a:t>
            </a:r>
            <a:endParaRPr lang="en-US" sz="2000" dirty="0" smtClean="0">
              <a:solidFill>
                <a:srgbClr val="1A4DB2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801728" y="2471799"/>
            <a:ext cx="1394813" cy="1423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800856" y="2471799"/>
            <a:ext cx="480332" cy="12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1651273" y="5268955"/>
            <a:ext cx="1536401" cy="212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187674" y="4741986"/>
            <a:ext cx="1542603" cy="737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979414" y="3035879"/>
            <a:ext cx="2760032" cy="2600632"/>
          </a:xfrm>
        </p:spPr>
        <p:txBody>
          <a:bodyPr/>
          <a:lstStyle/>
          <a:p>
            <a:r>
              <a:rPr lang="en-US" dirty="0" smtClean="0"/>
              <a:t>Uncertainty in initial and boundary condition</a:t>
            </a:r>
          </a:p>
          <a:p>
            <a:r>
              <a:rPr lang="en-US" dirty="0" smtClean="0"/>
              <a:t>Uncertainty in model parameters</a:t>
            </a:r>
          </a:p>
          <a:p>
            <a:r>
              <a:rPr lang="en-US" dirty="0" smtClean="0"/>
              <a:t>Stochastic events</a:t>
            </a:r>
          </a:p>
          <a:p>
            <a:r>
              <a:rPr lang="en-US" dirty="0" smtClean="0"/>
              <a:t>Possibly dealing with discrete variable</a:t>
            </a:r>
          </a:p>
          <a:p>
            <a:r>
              <a:rPr lang="en-US" dirty="0" smtClean="0"/>
              <a:t>Highly non linear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smtClean="0"/>
              <a:t>       is the response from a model (e.g., PCT)</a:t>
            </a:r>
          </a:p>
          <a:p>
            <a:endParaRPr lang="en-US" dirty="0" smtClean="0"/>
          </a:p>
          <a:p>
            <a:r>
              <a:rPr lang="en-US" dirty="0" smtClean="0"/>
              <a:t>Uncertain inputs to model:</a:t>
            </a:r>
          </a:p>
          <a:p>
            <a:pPr lvl="1"/>
            <a:r>
              <a:rPr lang="en-US" dirty="0" smtClean="0"/>
              <a:t>Material Properties</a:t>
            </a:r>
          </a:p>
          <a:p>
            <a:pPr lvl="1"/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Initial Conditions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Goal: What range of values can             have as a result of uncertainties in   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241" r="46558" b="46546"/>
          <a:stretch/>
        </p:blipFill>
        <p:spPr>
          <a:xfrm>
            <a:off x="564444" y="1487311"/>
            <a:ext cx="1044222" cy="502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111" r="36625" b="34127"/>
          <a:stretch/>
        </p:blipFill>
        <p:spPr>
          <a:xfrm>
            <a:off x="3732474" y="2236611"/>
            <a:ext cx="3153749" cy="49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241" r="46558" b="46546"/>
          <a:stretch/>
        </p:blipFill>
        <p:spPr>
          <a:xfrm>
            <a:off x="4145844" y="4165600"/>
            <a:ext cx="1044222" cy="502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111" t="-1" r="60176" b="51631"/>
          <a:stretch/>
        </p:blipFill>
        <p:spPr>
          <a:xfrm>
            <a:off x="2307999" y="4548011"/>
            <a:ext cx="429557" cy="3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4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Stochastic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816651"/>
            <a:ext cx="8231187" cy="4306337"/>
          </a:xfrm>
        </p:spPr>
        <p:txBody>
          <a:bodyPr/>
          <a:lstStyle/>
          <a:p>
            <a:r>
              <a:rPr lang="en-US" dirty="0" smtClean="0"/>
              <a:t>Expand model as combination of polynomials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Polynomial </a:t>
            </a:r>
            <a:r>
              <a:rPr lang="en-US" dirty="0"/>
              <a:t>Representation</a:t>
            </a:r>
          </a:p>
          <a:p>
            <a:pPr lvl="1"/>
            <a:r>
              <a:rPr lang="en-US" dirty="0"/>
              <a:t>Given a quantity of interest: </a:t>
            </a:r>
          </a:p>
          <a:p>
            <a:pPr lvl="1"/>
            <a:r>
              <a:rPr lang="en-US" dirty="0"/>
              <a:t>Represent as combination of polynomials:</a:t>
            </a:r>
          </a:p>
          <a:p>
            <a:pPr lvl="2"/>
            <a:r>
              <a:rPr lang="en-US" dirty="0"/>
              <a:t>Simpler to evaluate</a:t>
            </a:r>
          </a:p>
          <a:p>
            <a:pPr lvl="2"/>
            <a:r>
              <a:rPr lang="en-US" dirty="0"/>
              <a:t>Easy to get statistical moments</a:t>
            </a:r>
          </a:p>
          <a:p>
            <a:pPr lvl="2"/>
            <a:r>
              <a:rPr lang="en-US" dirty="0"/>
              <a:t>Less effort and more accurate than Monte Carlo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627" r="40047"/>
          <a:stretch/>
        </p:blipFill>
        <p:spPr>
          <a:xfrm>
            <a:off x="5846075" y="3110921"/>
            <a:ext cx="1115169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78" r="42713"/>
          <a:stretch/>
        </p:blipFill>
        <p:spPr>
          <a:xfrm>
            <a:off x="4237408" y="2792132"/>
            <a:ext cx="867354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6883" r="37654"/>
          <a:stretch/>
        </p:blipFill>
        <p:spPr>
          <a:xfrm>
            <a:off x="2568220" y="4858454"/>
            <a:ext cx="3739445" cy="15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Collocation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3180481"/>
          </a:xfrm>
        </p:spPr>
        <p:txBody>
          <a:bodyPr/>
          <a:lstStyle/>
          <a:p>
            <a:r>
              <a:rPr lang="en-US" dirty="0" smtClean="0"/>
              <a:t>Effectiveness depends on:</a:t>
            </a:r>
          </a:p>
          <a:p>
            <a:pPr lvl="1"/>
            <a:r>
              <a:rPr lang="en-US" dirty="0" smtClean="0"/>
              <a:t>Regularity of quantity of interest</a:t>
            </a:r>
          </a:p>
          <a:p>
            <a:pPr lvl="1"/>
            <a:r>
              <a:rPr lang="en-US" dirty="0" smtClean="0"/>
              <a:t>Polynomial expansion order</a:t>
            </a:r>
          </a:p>
          <a:p>
            <a:pPr lvl="1"/>
            <a:r>
              <a:rPr lang="en-US" dirty="0" smtClean="0"/>
              <a:t>Polynomial combination indices</a:t>
            </a:r>
          </a:p>
          <a:p>
            <a:pPr lvl="1"/>
            <a:r>
              <a:rPr lang="en-US" dirty="0" smtClean="0"/>
              <a:t>Sparse Grid quadrature types (Gauss, </a:t>
            </a:r>
            <a:r>
              <a:rPr lang="en-US" dirty="0" err="1" smtClean="0"/>
              <a:t>Clenshaw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uncertain inputs</a:t>
            </a:r>
          </a:p>
          <a:p>
            <a:r>
              <a:rPr lang="en-US" dirty="0"/>
              <a:t>Tensor </a:t>
            </a:r>
            <a:r>
              <a:rPr lang="en-US" dirty="0" smtClean="0"/>
              <a:t>Product: Overkill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smtClean="0"/>
              <a:t>Degree: For </a:t>
            </a:r>
            <a:r>
              <a:rPr lang="en-US" dirty="0"/>
              <a:t>Analytic </a:t>
            </a:r>
            <a:r>
              <a:rPr lang="en-US" dirty="0" smtClean="0"/>
              <a:t>Responses</a:t>
            </a:r>
            <a:endParaRPr lang="en-US" dirty="0"/>
          </a:p>
          <a:p>
            <a:r>
              <a:rPr lang="en-US" dirty="0"/>
              <a:t>Hyperbolic </a:t>
            </a:r>
            <a:r>
              <a:rPr lang="en-US" dirty="0" smtClean="0"/>
              <a:t>Cross: For </a:t>
            </a:r>
            <a:r>
              <a:rPr lang="en-US" dirty="0"/>
              <a:t>Irregular </a:t>
            </a:r>
            <a:r>
              <a:rPr lang="en-US" dirty="0" smtClean="0"/>
              <a:t>Responses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478" r="42713"/>
          <a:stretch/>
        </p:blipFill>
        <p:spPr>
          <a:xfrm>
            <a:off x="4864302" y="1802707"/>
            <a:ext cx="867354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121" y="2159501"/>
            <a:ext cx="54864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488" y="2455749"/>
            <a:ext cx="54864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407" y="3103356"/>
            <a:ext cx="5486400" cy="4191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05" y="4591648"/>
            <a:ext cx="6789776" cy="224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8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High-Dimensional Model Reduction (HDMR)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816651"/>
            <a:ext cx="8231187" cy="4306337"/>
          </a:xfrm>
        </p:spPr>
        <p:txBody>
          <a:bodyPr/>
          <a:lstStyle/>
          <a:p>
            <a:r>
              <a:rPr lang="en-US" dirty="0" smtClean="0"/>
              <a:t>Expand model according to subsets of the input space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282" r="30196"/>
          <a:stretch/>
        </p:blipFill>
        <p:spPr>
          <a:xfrm>
            <a:off x="455613" y="3748616"/>
            <a:ext cx="3546368" cy="94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4280" r="23940"/>
          <a:stretch/>
        </p:blipFill>
        <p:spPr>
          <a:xfrm>
            <a:off x="2088443" y="2483556"/>
            <a:ext cx="5066659" cy="1313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0239" r="21194"/>
          <a:stretch/>
        </p:blipFill>
        <p:spPr>
          <a:xfrm>
            <a:off x="455612" y="4419596"/>
            <a:ext cx="5456944" cy="90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5122" r="15176"/>
          <a:stretch/>
        </p:blipFill>
        <p:spPr>
          <a:xfrm>
            <a:off x="576844" y="5167490"/>
            <a:ext cx="6337600" cy="8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709" r="31740"/>
          <a:stretch/>
        </p:blipFill>
        <p:spPr>
          <a:xfrm>
            <a:off x="576845" y="4523103"/>
            <a:ext cx="4601934" cy="1276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Cut-HDMR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816651"/>
            <a:ext cx="8231187" cy="4306337"/>
          </a:xfrm>
        </p:spPr>
        <p:txBody>
          <a:bodyPr/>
          <a:lstStyle/>
          <a:p>
            <a:r>
              <a:rPr lang="en-US" dirty="0" smtClean="0"/>
              <a:t>More computationally accessible</a:t>
            </a:r>
          </a:p>
          <a:p>
            <a:r>
              <a:rPr lang="en-US" dirty="0" smtClean="0"/>
              <a:t>Let     be a reference point (mean of each input)</a:t>
            </a:r>
          </a:p>
          <a:p>
            <a:r>
              <a:rPr lang="en-US" dirty="0" smtClean="0"/>
              <a:t>    is all inputs at reference </a:t>
            </a:r>
            <a:r>
              <a:rPr lang="en-US" b="1" i="1" dirty="0" smtClean="0"/>
              <a:t>except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4280" r="23940"/>
          <a:stretch/>
        </p:blipFill>
        <p:spPr>
          <a:xfrm>
            <a:off x="2335003" y="3209359"/>
            <a:ext cx="5066659" cy="131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47909" r="47778" b="45627"/>
          <a:stretch/>
        </p:blipFill>
        <p:spPr>
          <a:xfrm>
            <a:off x="973668" y="2136420"/>
            <a:ext cx="493888" cy="403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46399" t="1" r="49229" b="27976"/>
          <a:stretch/>
        </p:blipFill>
        <p:spPr>
          <a:xfrm>
            <a:off x="455613" y="2512983"/>
            <a:ext cx="465666" cy="497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47736" r="48937" b="36026"/>
          <a:stretch/>
        </p:blipFill>
        <p:spPr>
          <a:xfrm>
            <a:off x="4487334" y="2512983"/>
            <a:ext cx="380999" cy="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Case: OECD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2a: Steady-State PWR Fuel Pin</a:t>
            </a:r>
          </a:p>
          <a:p>
            <a:endParaRPr lang="en-US" dirty="0" smtClean="0"/>
          </a:p>
          <a:p>
            <a:r>
              <a:rPr lang="en-US" dirty="0" smtClean="0"/>
              <a:t>200 day period</a:t>
            </a:r>
          </a:p>
          <a:p>
            <a:pPr lvl="1"/>
            <a:r>
              <a:rPr lang="en-US" dirty="0" smtClean="0"/>
              <a:t>Initial power ramp</a:t>
            </a:r>
          </a:p>
          <a:p>
            <a:pPr lvl="1"/>
            <a:r>
              <a:rPr lang="en-US" dirty="0" smtClean="0"/>
              <a:t>Two steps down</a:t>
            </a:r>
          </a:p>
          <a:p>
            <a:endParaRPr lang="en-US" dirty="0" smtClean="0"/>
          </a:p>
          <a:p>
            <a:r>
              <a:rPr lang="en-US" dirty="0" smtClean="0"/>
              <a:t>2-D R-Z Axisymmetric Mesh</a:t>
            </a:r>
          </a:p>
          <a:p>
            <a:r>
              <a:rPr lang="en-US" dirty="0" smtClean="0"/>
              <a:t>Solved by </a:t>
            </a:r>
            <a:r>
              <a:rPr lang="en-US" i="1" dirty="0" smtClean="0"/>
              <a:t>BISON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Responses of Interest:</a:t>
            </a:r>
          </a:p>
          <a:p>
            <a:pPr lvl="1"/>
            <a:r>
              <a:rPr lang="en-US" dirty="0" smtClean="0"/>
              <a:t>Clad creep strain</a:t>
            </a:r>
          </a:p>
          <a:p>
            <a:pPr lvl="1"/>
            <a:r>
              <a:rPr lang="en-US" dirty="0" smtClean="0"/>
              <a:t>Fuel centerline temperature</a:t>
            </a:r>
          </a:p>
          <a:p>
            <a:pPr lvl="1"/>
            <a:r>
              <a:rPr lang="en-US" dirty="0" smtClean="0"/>
              <a:t>Clad elongation</a:t>
            </a:r>
          </a:p>
          <a:p>
            <a:pPr lvl="1"/>
            <a:r>
              <a:rPr lang="en-US" dirty="0" smtClean="0"/>
              <a:t>Fission gas released</a:t>
            </a:r>
            <a:endParaRPr lang="en-US" dirty="0"/>
          </a:p>
        </p:txBody>
      </p:sp>
      <p:pic>
        <p:nvPicPr>
          <p:cNvPr id="5" name="Picture 4" descr="me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71" y="3672081"/>
            <a:ext cx="1721173" cy="2987130"/>
          </a:xfrm>
          <a:prstGeom prst="rect">
            <a:avLst/>
          </a:prstGeom>
        </p:spPr>
      </p:pic>
      <p:pic>
        <p:nvPicPr>
          <p:cNvPr id="4" name="Picture 3" descr="oecd_power_profi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81" y="1199445"/>
            <a:ext cx="3932296" cy="29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Uncertainty in Case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independent uncertain inputs</a:t>
            </a:r>
          </a:p>
          <a:p>
            <a:pPr lvl="1"/>
            <a:r>
              <a:rPr lang="en-US" dirty="0" smtClean="0"/>
              <a:t>See next slide for details</a:t>
            </a:r>
          </a:p>
          <a:p>
            <a:endParaRPr lang="en-US" dirty="0"/>
          </a:p>
          <a:p>
            <a:r>
              <a:rPr lang="en-US" dirty="0" smtClean="0"/>
              <a:t>HDMR with </a:t>
            </a:r>
            <a:r>
              <a:rPr lang="en-US" dirty="0" err="1" smtClean="0"/>
              <a:t>SCgPC</a:t>
            </a:r>
            <a:endParaRPr lang="en-US" dirty="0"/>
          </a:p>
          <a:p>
            <a:pPr lvl="1"/>
            <a:r>
              <a:rPr lang="en-US" dirty="0" smtClean="0"/>
              <a:t>Requires only 35 evaluations of BISON</a:t>
            </a:r>
          </a:p>
          <a:p>
            <a:pPr lvl="1"/>
            <a:r>
              <a:rPr lang="en-US" dirty="0" smtClean="0"/>
              <a:t>LHS comparison requires 300</a:t>
            </a:r>
          </a:p>
        </p:txBody>
      </p:sp>
      <p:pic>
        <p:nvPicPr>
          <p:cNvPr id="4" name="Picture 3" descr="normalized_mea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5333"/>
            <a:ext cx="4580467" cy="2988734"/>
          </a:xfrm>
          <a:prstGeom prst="rect">
            <a:avLst/>
          </a:prstGeom>
        </p:spPr>
      </p:pic>
      <p:pic>
        <p:nvPicPr>
          <p:cNvPr id="5" name="Picture 4" descr="normalized_stdev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7" y="3725333"/>
            <a:ext cx="4563533" cy="3056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937933" y="4377266"/>
            <a:ext cx="1117600" cy="135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84533" y="4377266"/>
            <a:ext cx="1117600" cy="135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90599" y="4792132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199" y="4199464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75931" y="4512733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68600" y="5621865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78199" y="5537200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599" y="5249331"/>
            <a:ext cx="169333" cy="745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55266" y="4047064"/>
            <a:ext cx="169333" cy="897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47933" y="5469465"/>
            <a:ext cx="169333" cy="897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3266" y="4944532"/>
            <a:ext cx="169333" cy="897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49066" y="5274734"/>
            <a:ext cx="169333" cy="897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9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</TotalTime>
  <Words>962</Words>
  <Application>Microsoft Macintosh PowerPoint</Application>
  <PresentationFormat>On-screen Show (4:3)</PresentationFormat>
  <Paragraphs>193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Time-Dependent Sensitivity Analysis of OECD Benchmark using BISON and RAVEN</vt:lpstr>
      <vt:lpstr>RAVEN and Uncertainty Quantification</vt:lpstr>
      <vt:lpstr>Nomenclature</vt:lpstr>
      <vt:lpstr>Stochastic Polynomials</vt:lpstr>
      <vt:lpstr>Stochastic Collocation</vt:lpstr>
      <vt:lpstr>High-Dimensional Model Reduction (HDMR)</vt:lpstr>
      <vt:lpstr>Cut-HDMR</vt:lpstr>
      <vt:lpstr>Case: OECD Benchmark</vt:lpstr>
      <vt:lpstr>Uncertainty in Case 2a</vt:lpstr>
      <vt:lpstr>Uncertain Inputs</vt:lpstr>
      <vt:lpstr>Results: Mean over Burnup</vt:lpstr>
      <vt:lpstr>Results: Variance over Burnup</vt:lpstr>
      <vt:lpstr>Sensitivity over Burnup: Fuel Centerline Temp</vt:lpstr>
      <vt:lpstr>Sensitivity over Burnup: Fission Gas Release</vt:lpstr>
      <vt:lpstr>Sensitivity over Burnup: Clad Creep Strain</vt:lpstr>
      <vt:lpstr>Sensitivity over Burnup: Clad Elongation</vt:lpstr>
      <vt:lpstr>Conclusions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Talbot</cp:lastModifiedBy>
  <cp:revision>221</cp:revision>
  <cp:lastPrinted>2001-05-07T20:21:30Z</cp:lastPrinted>
  <dcterms:created xsi:type="dcterms:W3CDTF">1999-10-26T20:37:18Z</dcterms:created>
  <dcterms:modified xsi:type="dcterms:W3CDTF">2016-10-19T17:10:45Z</dcterms:modified>
</cp:coreProperties>
</file>