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27432000"/>
  <p:notesSz cx="6858000" cy="9144000"/>
  <p:defaultTex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520" y="336"/>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78C61-C937-694A-860C-425F93ACACE4}"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15873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78C61-C937-694A-860C-425F93ACACE4}"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203340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78C61-C937-694A-860C-425F93ACACE4}"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298487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78C61-C937-694A-860C-425F93ACACE4}"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268772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78C61-C937-694A-860C-425F93ACACE4}" type="datetimeFigureOut">
              <a:rPr lang="en-US" smtClean="0"/>
              <a:t>7/2/15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337792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78C61-C937-694A-860C-425F93ACACE4}"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148810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78C61-C937-694A-860C-425F93ACACE4}" type="datetimeFigureOut">
              <a:rPr lang="en-US" smtClean="0"/>
              <a:t>7/2/15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295082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78C61-C937-694A-860C-425F93ACACE4}" type="datetimeFigureOut">
              <a:rPr lang="en-US" smtClean="0"/>
              <a:t>7/2/15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13873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78C61-C937-694A-860C-425F93ACACE4}" type="datetimeFigureOut">
              <a:rPr lang="en-US" smtClean="0"/>
              <a:t>7/2/15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10031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78C61-C937-694A-860C-425F93ACACE4}"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307853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78C61-C937-694A-860C-425F93ACACE4}" type="datetimeFigureOut">
              <a:rPr lang="en-US" smtClean="0"/>
              <a:t>7/2/15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03E6-F321-9A4D-8F2E-F1D72B8DDACD}" type="slidenum">
              <a:rPr lang="en-US" smtClean="0"/>
              <a:t>‹#›</a:t>
            </a:fld>
            <a:endParaRPr lang="en-US"/>
          </a:p>
        </p:txBody>
      </p:sp>
    </p:spTree>
    <p:extLst>
      <p:ext uri="{BB962C8B-B14F-4D97-AF65-F5344CB8AC3E}">
        <p14:creationId xmlns:p14="http://schemas.microsoft.com/office/powerpoint/2010/main" val="34697586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D6D78C61-C937-694A-860C-425F93ACACE4}" type="datetimeFigureOut">
              <a:rPr lang="en-US" smtClean="0"/>
              <a:t>7/2/15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24303E6-F321-9A4D-8F2E-F1D72B8DDACD}" type="slidenum">
              <a:rPr lang="en-US" smtClean="0"/>
              <a:t>‹#›</a:t>
            </a:fld>
            <a:endParaRPr lang="en-US"/>
          </a:p>
        </p:txBody>
      </p:sp>
    </p:spTree>
    <p:extLst>
      <p:ext uri="{BB962C8B-B14F-4D97-AF65-F5344CB8AC3E}">
        <p14:creationId xmlns:p14="http://schemas.microsoft.com/office/powerpoint/2010/main" val="367556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1828800" rtl="0" eaLnBrk="1" latinLnBrk="0" hangingPunct="1">
        <a:spcBef>
          <a:spcPct val="20000"/>
        </a:spcBef>
        <a:buFont typeface="Arial"/>
        <a:buChar char="•"/>
        <a:defRPr sz="12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112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96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80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80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emf"/><Relationship Id="rId14" Type="http://schemas.openxmlformats.org/officeDocument/2006/relationships/image" Target="../media/image13.emf"/><Relationship Id="rId15" Type="http://schemas.openxmlformats.org/officeDocument/2006/relationships/image" Target="../media/image14.emf"/><Relationship Id="rId16" Type="http://schemas.openxmlformats.org/officeDocument/2006/relationships/image" Target="../media/image15.emf"/><Relationship Id="rId17"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12752004" y="9621127"/>
            <a:ext cx="11071993" cy="16021415"/>
          </a:xfrm>
          <a:prstGeom prst="roundRect">
            <a:avLst>
              <a:gd name="adj" fmla="val 72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239077" y="1362888"/>
            <a:ext cx="33114329" cy="1938992"/>
          </a:xfrm>
          <a:prstGeom prst="rect">
            <a:avLst/>
          </a:prstGeom>
          <a:noFill/>
        </p:spPr>
        <p:txBody>
          <a:bodyPr wrap="square" rtlCol="0">
            <a:spAutoFit/>
          </a:bodyPr>
          <a:lstStyle/>
          <a:p>
            <a:r>
              <a:rPr lang="en-US" sz="1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Advanced Uncertainty Quantification</a:t>
            </a:r>
          </a:p>
        </p:txBody>
      </p:sp>
      <p:sp>
        <p:nvSpPr>
          <p:cNvPr id="5" name="TextBox 4"/>
          <p:cNvSpPr txBox="1"/>
          <p:nvPr/>
        </p:nvSpPr>
        <p:spPr>
          <a:xfrm>
            <a:off x="4629136" y="3225817"/>
            <a:ext cx="3068568" cy="1938992"/>
          </a:xfrm>
          <a:prstGeom prst="rect">
            <a:avLst/>
          </a:prstGeom>
          <a:noFill/>
        </p:spPr>
        <p:txBody>
          <a:bodyPr wrap="none" rtlCol="0">
            <a:spAutoFit/>
          </a:bodyPr>
          <a:lstStyle/>
          <a:p>
            <a:r>
              <a:rPr lang="en-US" sz="1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with</a:t>
            </a:r>
            <a:endParaRPr lang="en-US" sz="1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extBox 5"/>
          <p:cNvSpPr txBox="1"/>
          <p:nvPr/>
        </p:nvSpPr>
        <p:spPr>
          <a:xfrm>
            <a:off x="1352994" y="5671624"/>
            <a:ext cx="8725540" cy="1015663"/>
          </a:xfrm>
          <a:prstGeom prst="rect">
            <a:avLst/>
          </a:prstGeom>
          <a:noFill/>
        </p:spPr>
        <p:txBody>
          <a:bodyPr wrap="non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Uncertainty Quantification</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2" name="Picture 11" descr="RAV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5700" y="1896308"/>
            <a:ext cx="3212592" cy="2407920"/>
          </a:xfrm>
          <a:prstGeom prst="rect">
            <a:avLst/>
          </a:prstGeom>
        </p:spPr>
      </p:pic>
      <p:grpSp>
        <p:nvGrpSpPr>
          <p:cNvPr id="39" name="Group 38"/>
          <p:cNvGrpSpPr/>
          <p:nvPr/>
        </p:nvGrpSpPr>
        <p:grpSpPr>
          <a:xfrm>
            <a:off x="27761119" y="1896308"/>
            <a:ext cx="7439064" cy="2361150"/>
            <a:chOff x="27761119" y="1169450"/>
            <a:chExt cx="7439064" cy="2361150"/>
          </a:xfrm>
        </p:grpSpPr>
        <p:sp>
          <p:nvSpPr>
            <p:cNvPr id="13" name="TextBox 12"/>
            <p:cNvSpPr txBox="1"/>
            <p:nvPr/>
          </p:nvSpPr>
          <p:spPr>
            <a:xfrm>
              <a:off x="28579778" y="1169450"/>
              <a:ext cx="3693364" cy="1015663"/>
            </a:xfrm>
            <a:prstGeom prst="rect">
              <a:avLst/>
            </a:prstGeom>
            <a:noFill/>
          </p:spPr>
          <p:txBody>
            <a:bodyPr wrap="none" rtlCol="0">
              <a:spAutoFit/>
            </a:bodyPr>
            <a:lstStyle/>
            <a:p>
              <a:r>
                <a:rPr lang="en-US" sz="6000" dirty="0" smtClean="0"/>
                <a:t>Paul Talbot</a:t>
              </a:r>
              <a:endParaRPr lang="en-US" sz="6000" dirty="0"/>
            </a:p>
          </p:txBody>
        </p:sp>
        <p:sp>
          <p:nvSpPr>
            <p:cNvPr id="14" name="TextBox 13"/>
            <p:cNvSpPr txBox="1"/>
            <p:nvPr/>
          </p:nvSpPr>
          <p:spPr>
            <a:xfrm>
              <a:off x="27761119" y="2210274"/>
              <a:ext cx="4512023" cy="1015663"/>
            </a:xfrm>
            <a:prstGeom prst="rect">
              <a:avLst/>
            </a:prstGeom>
            <a:noFill/>
          </p:spPr>
          <p:txBody>
            <a:bodyPr wrap="none" rtlCol="0">
              <a:spAutoFit/>
            </a:bodyPr>
            <a:lstStyle/>
            <a:p>
              <a:r>
                <a:rPr lang="en-US" sz="6000" dirty="0" err="1" smtClean="0"/>
                <a:t>Cristian</a:t>
              </a:r>
              <a:r>
                <a:rPr lang="en-US" sz="6000" dirty="0" smtClean="0"/>
                <a:t> </a:t>
              </a:r>
              <a:r>
                <a:rPr lang="en-US" sz="6000" dirty="0" err="1" smtClean="0"/>
                <a:t>Rabiti</a:t>
              </a:r>
              <a:endParaRPr lang="en-US" sz="6000" dirty="0"/>
            </a:p>
          </p:txBody>
        </p:sp>
        <p:pic>
          <p:nvPicPr>
            <p:cNvPr id="15" name="Picture 14" descr="IN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241" y="2209958"/>
              <a:ext cx="1945936" cy="1320642"/>
            </a:xfrm>
            <a:prstGeom prst="rect">
              <a:avLst/>
            </a:prstGeom>
          </p:spPr>
        </p:pic>
        <p:pic>
          <p:nvPicPr>
            <p:cNvPr id="16" name="Picture 15" descr="unm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4724" y="1362888"/>
              <a:ext cx="2405459" cy="533420"/>
            </a:xfrm>
            <a:prstGeom prst="rect">
              <a:avLst/>
            </a:prstGeom>
          </p:spPr>
        </p:pic>
      </p:grpSp>
      <p:grpSp>
        <p:nvGrpSpPr>
          <p:cNvPr id="2" name="Group 1"/>
          <p:cNvGrpSpPr/>
          <p:nvPr/>
        </p:nvGrpSpPr>
        <p:grpSpPr>
          <a:xfrm>
            <a:off x="1006916" y="17175694"/>
            <a:ext cx="12668250" cy="8727730"/>
            <a:chOff x="20371301" y="11240218"/>
            <a:chExt cx="13868188" cy="9655624"/>
          </a:xfrm>
        </p:grpSpPr>
        <p:pic>
          <p:nvPicPr>
            <p:cNvPr id="11" name="Picture 10" descr="jpgspars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1301" y="16676267"/>
              <a:ext cx="12668250" cy="4219575"/>
            </a:xfrm>
            <a:prstGeom prst="rect">
              <a:avLst/>
            </a:prstGeom>
          </p:spPr>
        </p:pic>
        <p:grpSp>
          <p:nvGrpSpPr>
            <p:cNvPr id="24" name="Group 23"/>
            <p:cNvGrpSpPr/>
            <p:nvPr/>
          </p:nvGrpSpPr>
          <p:grpSpPr>
            <a:xfrm>
              <a:off x="20371301" y="11240218"/>
              <a:ext cx="13868188" cy="5822544"/>
              <a:chOff x="510744" y="2844800"/>
              <a:chExt cx="8997323" cy="3584575"/>
            </a:xfrm>
          </p:grpSpPr>
          <p:pic>
            <p:nvPicPr>
              <p:cNvPr id="2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744" y="3733800"/>
                <a:ext cx="81438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Connector 25"/>
              <p:cNvCxnSpPr/>
              <p:nvPr/>
            </p:nvCxnSpPr>
            <p:spPr>
              <a:xfrm>
                <a:off x="1028701" y="4135967"/>
                <a:ext cx="0" cy="1439333"/>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1028700" y="4135967"/>
                <a:ext cx="1841499"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a:xfrm flipV="1">
                <a:off x="2870200" y="4135968"/>
                <a:ext cx="1" cy="1439332"/>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1028700" y="5575300"/>
                <a:ext cx="18415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a:xfrm>
                <a:off x="3708401" y="4131734"/>
                <a:ext cx="0" cy="1439333"/>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Straight Connector 30"/>
              <p:cNvCxnSpPr/>
              <p:nvPr/>
            </p:nvCxnSpPr>
            <p:spPr>
              <a:xfrm flipH="1" flipV="1">
                <a:off x="3708401" y="4135968"/>
                <a:ext cx="1841499" cy="1435099"/>
              </a:xfrm>
              <a:prstGeom prst="line">
                <a:avLst/>
              </a:prstGeom>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a:xfrm>
                <a:off x="3708400" y="5571067"/>
                <a:ext cx="18415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3" name="Straight Connector 32"/>
              <p:cNvCxnSpPr/>
              <p:nvPr/>
            </p:nvCxnSpPr>
            <p:spPr>
              <a:xfrm>
                <a:off x="6409267" y="4131734"/>
                <a:ext cx="0" cy="1439333"/>
              </a:xfrm>
              <a:prstGeom prst="line">
                <a:avLst/>
              </a:prstGeom>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a:xfrm>
                <a:off x="6409266" y="5571067"/>
                <a:ext cx="1841500" cy="0"/>
              </a:xfrm>
              <a:prstGeom prst="line">
                <a:avLst/>
              </a:prstGeom>
            </p:spPr>
            <p:style>
              <a:lnRef idx="3">
                <a:schemeClr val="accent4"/>
              </a:lnRef>
              <a:fillRef idx="0">
                <a:schemeClr val="accent4"/>
              </a:fillRef>
              <a:effectRef idx="2">
                <a:schemeClr val="accent4"/>
              </a:effectRef>
              <a:fontRef idx="minor">
                <a:schemeClr val="tx1"/>
              </a:fontRef>
            </p:style>
          </p:cxnSp>
          <p:sp>
            <p:nvSpPr>
              <p:cNvPr id="35" name="Arc 34"/>
              <p:cNvSpPr/>
              <p:nvPr/>
            </p:nvSpPr>
            <p:spPr>
              <a:xfrm>
                <a:off x="6409265" y="2844800"/>
                <a:ext cx="3098802" cy="2726267"/>
              </a:xfrm>
              <a:prstGeom prst="arc">
                <a:avLst>
                  <a:gd name="adj1" fmla="val 5482820"/>
                  <a:gd name="adj2" fmla="val 10768674"/>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grpSp>
      <p:sp>
        <p:nvSpPr>
          <p:cNvPr id="63" name="TextBox 62"/>
          <p:cNvSpPr txBox="1"/>
          <p:nvPr/>
        </p:nvSpPr>
        <p:spPr>
          <a:xfrm>
            <a:off x="1352994" y="12107634"/>
            <a:ext cx="11399010" cy="3785652"/>
          </a:xfrm>
          <a:prstGeom prst="rect">
            <a:avLst/>
          </a:prstGeom>
          <a:noFill/>
        </p:spPr>
        <p:txBody>
          <a:bodyPr wrap="square" rtlCol="0">
            <a:spAutoFit/>
          </a:bodyPr>
          <a:lstStyle/>
          <a:p>
            <a:r>
              <a:rPr lang="en-US" sz="3000" dirty="0" smtClean="0"/>
              <a:t>S. A. </a:t>
            </a:r>
            <a:r>
              <a:rPr lang="en-US" sz="3000" dirty="0" err="1" smtClean="0"/>
              <a:t>Smoljak</a:t>
            </a:r>
            <a:r>
              <a:rPr lang="en-US" sz="3000" dirty="0" smtClean="0"/>
              <a:t> developed a method joining tensor products of small </a:t>
            </a:r>
            <a:r>
              <a:rPr lang="en-US" sz="3000" dirty="0" err="1" smtClean="0"/>
              <a:t>quadratures</a:t>
            </a:r>
            <a:r>
              <a:rPr lang="en-US" sz="3000" dirty="0" smtClean="0"/>
              <a:t> to replicate large multidimensional quadrature sets using far fewer evaluations.  These sparse grid </a:t>
            </a:r>
            <a:r>
              <a:rPr lang="en-US" sz="3000" dirty="0" err="1" smtClean="0"/>
              <a:t>quadratures</a:t>
            </a:r>
            <a:r>
              <a:rPr lang="en-US" sz="3000" dirty="0" smtClean="0"/>
              <a:t> do not completely remove the curse of dimensionality, but they mitigate it significantly.  There are two kinds of sparse quadrature strategies: Total Degree, which seeks to match overall polynomial order and is most effective for analytic response surfaces; and Hyperbolic Cross, which emphasizes monomials and is most effective for discontinuous response surfaces.</a:t>
            </a:r>
            <a:endParaRPr lang="en-US" sz="3000" dirty="0" smtClean="0"/>
          </a:p>
        </p:txBody>
      </p:sp>
      <p:sp>
        <p:nvSpPr>
          <p:cNvPr id="9" name="TextBox 8"/>
          <p:cNvSpPr txBox="1"/>
          <p:nvPr/>
        </p:nvSpPr>
        <p:spPr>
          <a:xfrm>
            <a:off x="1239077" y="11079630"/>
            <a:ext cx="7749838" cy="1015663"/>
          </a:xfrm>
          <a:prstGeom prst="rect">
            <a:avLst/>
          </a:prstGeom>
          <a:noFill/>
        </p:spPr>
        <p:txBody>
          <a:bodyPr wrap="none" rtlCol="0">
            <a:spAutoFit/>
          </a:bodyPr>
          <a:lstStyle/>
          <a:p>
            <a:r>
              <a:rPr lang="en-US" sz="6000" b="1" dirty="0" smtClean="0">
                <a:ln w="1905"/>
                <a:gradFill>
                  <a:gsLst>
                    <a:gs pos="0">
                      <a:schemeClr val="accent4">
                        <a:lumMod val="50000"/>
                      </a:schemeClr>
                    </a:gs>
                    <a:gs pos="78000">
                      <a:schemeClr val="accent4">
                        <a:lumMod val="75000"/>
                      </a:schemeClr>
                    </a:gs>
                    <a:gs pos="100000">
                      <a:schemeClr val="accent4">
                        <a:lumMod val="20000"/>
                        <a:lumOff val="80000"/>
                      </a:schemeClr>
                    </a:gs>
                  </a:gsLst>
                  <a:lin ang="5400000"/>
                </a:gradFill>
                <a:effectLst>
                  <a:innerShdw blurRad="69850" dist="43180" dir="5400000">
                    <a:srgbClr val="000000">
                      <a:alpha val="65000"/>
                    </a:srgbClr>
                  </a:innerShdw>
                </a:effectLst>
              </a:rPr>
              <a:t>Sparse Grid Quadrature</a:t>
            </a:r>
            <a:endParaRPr lang="en-US" sz="6000" b="1" dirty="0">
              <a:ln w="1905"/>
              <a:gradFill>
                <a:gsLst>
                  <a:gs pos="0">
                    <a:schemeClr val="accent4">
                      <a:lumMod val="50000"/>
                    </a:schemeClr>
                  </a:gs>
                  <a:gs pos="78000">
                    <a:schemeClr val="accent4">
                      <a:lumMod val="75000"/>
                    </a:schemeClr>
                  </a:gs>
                  <a:gs pos="100000">
                    <a:schemeClr val="accent4">
                      <a:lumMod val="20000"/>
                      <a:lumOff val="80000"/>
                    </a:schemeClr>
                  </a:gs>
                </a:gsLst>
                <a:lin ang="5400000"/>
              </a:gradFill>
              <a:effectLst>
                <a:innerShdw blurRad="69850" dist="43180" dir="5400000">
                  <a:srgbClr val="000000">
                    <a:alpha val="65000"/>
                  </a:srgbClr>
                </a:innerShdw>
              </a:effectLst>
            </a:endParaRPr>
          </a:p>
        </p:txBody>
      </p:sp>
      <p:pic>
        <p:nvPicPr>
          <p:cNvPr id="48" name="Picture 47"/>
          <p:cNvPicPr>
            <a:picLocks noChangeAspect="1"/>
          </p:cNvPicPr>
          <p:nvPr/>
        </p:nvPicPr>
        <p:blipFill>
          <a:blip r:embed="rId7"/>
          <a:stretch>
            <a:fillRect/>
          </a:stretch>
        </p:blipFill>
        <p:spPr>
          <a:xfrm>
            <a:off x="1239077" y="16148090"/>
            <a:ext cx="6260674" cy="1027604"/>
          </a:xfrm>
          <a:prstGeom prst="rect">
            <a:avLst/>
          </a:prstGeom>
        </p:spPr>
      </p:pic>
      <p:pic>
        <p:nvPicPr>
          <p:cNvPr id="61" name="Picture 60"/>
          <p:cNvPicPr>
            <a:picLocks noChangeAspect="1"/>
          </p:cNvPicPr>
          <p:nvPr/>
        </p:nvPicPr>
        <p:blipFill>
          <a:blip r:embed="rId8"/>
          <a:stretch>
            <a:fillRect/>
          </a:stretch>
        </p:blipFill>
        <p:spPr>
          <a:xfrm>
            <a:off x="5858578" y="17444103"/>
            <a:ext cx="6260674" cy="1242327"/>
          </a:xfrm>
          <a:prstGeom prst="rect">
            <a:avLst/>
          </a:prstGeom>
        </p:spPr>
      </p:pic>
      <p:sp>
        <p:nvSpPr>
          <p:cNvPr id="67" name="Rectangle 66"/>
          <p:cNvSpPr/>
          <p:nvPr/>
        </p:nvSpPr>
        <p:spPr>
          <a:xfrm>
            <a:off x="177800" y="177800"/>
            <a:ext cx="36220400" cy="270002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1" name="Picture 70" descr="all_convergence.pdf"/>
          <p:cNvPicPr>
            <a:picLocks noChangeAspect="1"/>
          </p:cNvPicPr>
          <p:nvPr/>
        </p:nvPicPr>
        <p:blipFill rotWithShape="1">
          <a:blip r:embed="rId9">
            <a:extLst>
              <a:ext uri="{28A0092B-C50C-407E-A947-70E740481C1C}">
                <a14:useLocalDpi xmlns:a14="http://schemas.microsoft.com/office/drawing/2010/main" val="0"/>
              </a:ext>
            </a:extLst>
          </a:blip>
          <a:srcRect l="2597" t="5044" r="5568" b="1140"/>
          <a:stretch/>
        </p:blipFill>
        <p:spPr>
          <a:xfrm>
            <a:off x="13535770" y="17631835"/>
            <a:ext cx="9504460" cy="7282130"/>
          </a:xfrm>
          <a:prstGeom prst="rect">
            <a:avLst/>
          </a:prstGeom>
        </p:spPr>
      </p:pic>
      <p:pic>
        <p:nvPicPr>
          <p:cNvPr id="72" name="Picture 71" descr="all_values.pdf"/>
          <p:cNvPicPr>
            <a:picLocks noChangeAspect="1"/>
          </p:cNvPicPr>
          <p:nvPr/>
        </p:nvPicPr>
        <p:blipFill rotWithShape="1">
          <a:blip r:embed="rId10">
            <a:extLst>
              <a:ext uri="{28A0092B-C50C-407E-A947-70E740481C1C}">
                <a14:useLocalDpi xmlns:a14="http://schemas.microsoft.com/office/drawing/2010/main" val="0"/>
              </a:ext>
            </a:extLst>
          </a:blip>
          <a:srcRect l="5292" t="5284" r="5569" b="2469"/>
          <a:stretch/>
        </p:blipFill>
        <p:spPr>
          <a:xfrm>
            <a:off x="13675166" y="10283613"/>
            <a:ext cx="9225668" cy="7160490"/>
          </a:xfrm>
          <a:prstGeom prst="rect">
            <a:avLst/>
          </a:prstGeom>
        </p:spPr>
      </p:pic>
      <p:sp>
        <p:nvSpPr>
          <p:cNvPr id="3" name="TextBox 2"/>
          <p:cNvSpPr txBox="1"/>
          <p:nvPr/>
        </p:nvSpPr>
        <p:spPr>
          <a:xfrm>
            <a:off x="3860800" y="6664619"/>
            <a:ext cx="12794497" cy="4247317"/>
          </a:xfrm>
          <a:prstGeom prst="rect">
            <a:avLst/>
          </a:prstGeom>
          <a:noFill/>
        </p:spPr>
        <p:txBody>
          <a:bodyPr wrap="square" rtlCol="0">
            <a:spAutoFit/>
          </a:bodyPr>
          <a:lstStyle/>
          <a:p>
            <a:r>
              <a:rPr lang="en-US" sz="3000" dirty="0" smtClean="0"/>
              <a:t>Uncertainty Quantification (UQ) is the science of understanding the output response of a model as a function of the uncertainty in the inputs.  Traditional UQ uses Monte Carlo method to explore the model’s output space by randomly sampling from the input space. While this method works well regardless of </a:t>
            </a:r>
            <a:r>
              <a:rPr lang="en-US" sz="3000" dirty="0" smtClean="0"/>
              <a:t>the</a:t>
            </a:r>
          </a:p>
          <a:p>
            <a:pPr defTabSz="1600200"/>
            <a:r>
              <a:rPr lang="en-US" sz="3000" dirty="0" smtClean="0"/>
              <a:t>	number </a:t>
            </a:r>
            <a:r>
              <a:rPr lang="en-US" sz="3000" dirty="0" smtClean="0"/>
              <a:t>of uncertain model inputs</a:t>
            </a:r>
            <a:r>
              <a:rPr lang="en-US" sz="3000" dirty="0" smtClean="0"/>
              <a:t>, one of </a:t>
            </a:r>
            <a:r>
              <a:rPr lang="en-US" sz="3000" dirty="0" smtClean="0"/>
              <a:t>its largest </a:t>
            </a:r>
            <a:r>
              <a:rPr lang="en-US" sz="3000" dirty="0" smtClean="0"/>
              <a:t>failings </a:t>
            </a:r>
            <a:r>
              <a:rPr lang="en-US" sz="3000" dirty="0" smtClean="0"/>
              <a:t>is </a:t>
            </a:r>
            <a:r>
              <a:rPr lang="en-US" sz="3000" dirty="0" smtClean="0"/>
              <a:t>relatively slow</a:t>
            </a:r>
          </a:p>
          <a:p>
            <a:pPr>
              <a:tabLst>
                <a:tab pos="1600200" algn="l"/>
              </a:tabLst>
            </a:pPr>
            <a:r>
              <a:rPr lang="en-US" sz="3000" dirty="0" smtClean="0"/>
              <a:t>	convergence</a:t>
            </a:r>
            <a:r>
              <a:rPr lang="en-US" sz="3000" dirty="0" smtClean="0"/>
              <a:t>.  </a:t>
            </a:r>
            <a:r>
              <a:rPr lang="en-US" sz="3000" dirty="0" smtClean="0"/>
              <a:t>There are several other advanced </a:t>
            </a:r>
            <a:r>
              <a:rPr lang="en-US" sz="3000" dirty="0" smtClean="0"/>
              <a:t>methods </a:t>
            </a:r>
            <a:r>
              <a:rPr lang="en-US" sz="3000" dirty="0" smtClean="0"/>
              <a:t>that seek </a:t>
            </a:r>
          </a:p>
          <a:p>
            <a:pPr>
              <a:tabLst>
                <a:tab pos="1600200" algn="l"/>
              </a:tabLst>
            </a:pPr>
            <a:r>
              <a:rPr lang="en-US" sz="3000" dirty="0"/>
              <a:t>	</a:t>
            </a:r>
            <a:r>
              <a:rPr lang="en-US" sz="3000" dirty="0" smtClean="0"/>
              <a:t>to </a:t>
            </a:r>
            <a:r>
              <a:rPr lang="en-US" sz="3000" dirty="0" smtClean="0"/>
              <a:t>speed up convergence</a:t>
            </a:r>
            <a:r>
              <a:rPr lang="en-US" sz="3000" dirty="0" smtClean="0"/>
              <a:t>.  We consider </a:t>
            </a:r>
            <a:r>
              <a:rPr lang="en-US" sz="3000" dirty="0" smtClean="0"/>
              <a:t>here </a:t>
            </a:r>
          </a:p>
          <a:p>
            <a:pPr>
              <a:tabLst>
                <a:tab pos="1600200" algn="l"/>
              </a:tabLst>
            </a:pPr>
            <a:r>
              <a:rPr lang="en-US" sz="3000" dirty="0"/>
              <a:t>	</a:t>
            </a:r>
            <a:r>
              <a:rPr lang="en-US" sz="3000" dirty="0" smtClean="0"/>
              <a:t>the deterministic method Sparse Grid</a:t>
            </a:r>
          </a:p>
          <a:p>
            <a:pPr>
              <a:tabLst>
                <a:tab pos="1600200" algn="l"/>
              </a:tabLst>
            </a:pPr>
            <a:r>
              <a:rPr lang="en-US" sz="3000" dirty="0"/>
              <a:t>	</a:t>
            </a:r>
            <a:r>
              <a:rPr lang="en-US" sz="3000" dirty="0" smtClean="0"/>
              <a:t>Collocation on generalized Polynomial Chaos.</a:t>
            </a:r>
            <a:endParaRPr lang="en-US" sz="3000" dirty="0" smtClean="0"/>
          </a:p>
        </p:txBody>
      </p:sp>
      <p:pic>
        <p:nvPicPr>
          <p:cNvPr id="76" name="Picture 75"/>
          <p:cNvPicPr>
            <a:picLocks noChangeAspect="1"/>
          </p:cNvPicPr>
          <p:nvPr/>
        </p:nvPicPr>
        <p:blipFill>
          <a:blip r:embed="rId11"/>
          <a:stretch>
            <a:fillRect/>
          </a:stretch>
        </p:blipFill>
        <p:spPr>
          <a:xfrm>
            <a:off x="22858990" y="9621127"/>
            <a:ext cx="9725722" cy="1373308"/>
          </a:xfrm>
          <a:prstGeom prst="rect">
            <a:avLst/>
          </a:prstGeom>
        </p:spPr>
      </p:pic>
      <p:sp>
        <p:nvSpPr>
          <p:cNvPr id="8" name="TextBox 7"/>
          <p:cNvSpPr txBox="1"/>
          <p:nvPr/>
        </p:nvSpPr>
        <p:spPr>
          <a:xfrm>
            <a:off x="18214430" y="5668750"/>
            <a:ext cx="9855282" cy="1015663"/>
          </a:xfrm>
          <a:prstGeom prst="rect">
            <a:avLst/>
          </a:prstGeom>
          <a:noFill/>
        </p:spPr>
        <p:txBody>
          <a:bodyPr wrap="none" rtlCol="0">
            <a:spAutoFit/>
          </a:bodyPr>
          <a:lstStyle/>
          <a:p>
            <a:r>
              <a:rPr lang="en-US" sz="6000" b="1" dirty="0" smtClean="0">
                <a:ln w="1905"/>
                <a:gradFill>
                  <a:gsLst>
                    <a:gs pos="0">
                      <a:schemeClr val="accent2">
                        <a:lumMod val="50000"/>
                      </a:schemeClr>
                    </a:gs>
                    <a:gs pos="78000">
                      <a:schemeClr val="accent2">
                        <a:lumMod val="75000"/>
                      </a:schemeClr>
                    </a:gs>
                    <a:gs pos="100000">
                      <a:schemeClr val="accent2">
                        <a:lumMod val="20000"/>
                        <a:lumOff val="80000"/>
                      </a:schemeClr>
                    </a:gs>
                  </a:gsLst>
                  <a:lin ang="5400000"/>
                </a:gradFill>
                <a:effectLst>
                  <a:innerShdw blurRad="69850" dist="43180" dir="5400000">
                    <a:srgbClr val="000000">
                      <a:alpha val="65000"/>
                    </a:srgbClr>
                  </a:innerShdw>
                </a:effectLst>
              </a:rPr>
              <a:t>Generalized Polynomial Chaos</a:t>
            </a:r>
            <a:endParaRPr lang="en-US" sz="6000" dirty="0">
              <a:gradFill>
                <a:gsLst>
                  <a:gs pos="0">
                    <a:schemeClr val="accent2">
                      <a:lumMod val="50000"/>
                    </a:schemeClr>
                  </a:gs>
                  <a:gs pos="78000">
                    <a:schemeClr val="accent2">
                      <a:lumMod val="75000"/>
                    </a:schemeClr>
                  </a:gs>
                  <a:gs pos="100000">
                    <a:schemeClr val="accent2">
                      <a:lumMod val="20000"/>
                      <a:lumOff val="80000"/>
                    </a:schemeClr>
                  </a:gs>
                </a:gsLst>
                <a:lin ang="5400000"/>
              </a:gradFill>
            </a:endParaRPr>
          </a:p>
        </p:txBody>
      </p:sp>
      <p:sp>
        <p:nvSpPr>
          <p:cNvPr id="74" name="Right Arrow 73"/>
          <p:cNvSpPr/>
          <p:nvPr/>
        </p:nvSpPr>
        <p:spPr>
          <a:xfrm>
            <a:off x="29787921" y="9832673"/>
            <a:ext cx="906583" cy="9018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rotWithShape="1">
          <a:blip r:embed="rId12"/>
          <a:srcRect l="35185" r="34576"/>
          <a:stretch/>
        </p:blipFill>
        <p:spPr>
          <a:xfrm>
            <a:off x="30694504" y="9616623"/>
            <a:ext cx="4522771" cy="1384923"/>
          </a:xfrm>
          <a:prstGeom prst="rect">
            <a:avLst/>
          </a:prstGeom>
        </p:spPr>
      </p:pic>
      <p:sp>
        <p:nvSpPr>
          <p:cNvPr id="64" name="TextBox 63"/>
          <p:cNvSpPr txBox="1"/>
          <p:nvPr/>
        </p:nvSpPr>
        <p:spPr>
          <a:xfrm>
            <a:off x="18214430" y="6658489"/>
            <a:ext cx="16985753" cy="2862322"/>
          </a:xfrm>
          <a:prstGeom prst="rect">
            <a:avLst/>
          </a:prstGeom>
          <a:noFill/>
        </p:spPr>
        <p:txBody>
          <a:bodyPr wrap="square" rtlCol="0">
            <a:spAutoFit/>
          </a:bodyPr>
          <a:lstStyle/>
          <a:p>
            <a:r>
              <a:rPr lang="en-US" sz="3000" dirty="0" smtClean="0"/>
              <a:t>One tool to represent a complex model is to approximate it using Generalized Polynomial Chaos (</a:t>
            </a:r>
            <a:r>
              <a:rPr lang="en-US" sz="3000" dirty="0" err="1" smtClean="0"/>
              <a:t>gPC</a:t>
            </a:r>
            <a:r>
              <a:rPr lang="en-US" sz="3000" dirty="0" smtClean="0"/>
              <a:t>)</a:t>
            </a:r>
            <a:r>
              <a:rPr lang="en-US" sz="3000" dirty="0" smtClean="0"/>
              <a:t>. In </a:t>
            </a:r>
            <a:r>
              <a:rPr lang="en-US" sz="3000" dirty="0" smtClean="0"/>
              <a:t>this method, the model is represented as the sum of multidimensional orthonormal </a:t>
            </a:r>
            <a:r>
              <a:rPr lang="en-US" sz="3000" dirty="0" smtClean="0"/>
              <a:t>polynomials. The </a:t>
            </a:r>
            <a:r>
              <a:rPr lang="en-US" sz="3000" dirty="0" smtClean="0"/>
              <a:t>coefficients of these polynomials are calculated based on inner products of the polynomials </a:t>
            </a:r>
            <a:r>
              <a:rPr lang="en-US" sz="3000" dirty="0" smtClean="0"/>
              <a:t>and the </a:t>
            </a:r>
            <a:r>
              <a:rPr lang="en-US" sz="3000" dirty="0" smtClean="0"/>
              <a:t>original model.  This representation of the original model lends itself to an effective UQ </a:t>
            </a:r>
            <a:r>
              <a:rPr lang="en-US" sz="3000" dirty="0" smtClean="0"/>
              <a:t>technique: Stochastic </a:t>
            </a:r>
            <a:r>
              <a:rPr lang="en-US" sz="3000" dirty="0" smtClean="0"/>
              <a:t>Collocation on Sparse Grids</a:t>
            </a:r>
            <a:r>
              <a:rPr lang="en-US" sz="3000" dirty="0" smtClean="0"/>
              <a:t>.  This method combines stochastic collocation and sparse grid quadrature to compete favorably with Monte Carlo methods in many cases.</a:t>
            </a:r>
            <a:endParaRPr lang="en-US" sz="3000" dirty="0" smtClean="0"/>
          </a:p>
        </p:txBody>
      </p:sp>
      <p:sp>
        <p:nvSpPr>
          <p:cNvPr id="7" name="TextBox 6"/>
          <p:cNvSpPr txBox="1"/>
          <p:nvPr/>
        </p:nvSpPr>
        <p:spPr>
          <a:xfrm>
            <a:off x="24090758" y="11599802"/>
            <a:ext cx="7188160" cy="1015663"/>
          </a:xfrm>
          <a:prstGeom prst="rect">
            <a:avLst/>
          </a:prstGeom>
          <a:noFill/>
        </p:spPr>
        <p:txBody>
          <a:bodyPr wrap="none" rtlCol="0">
            <a:spAutoFit/>
          </a:bodyPr>
          <a:lstStyle/>
          <a:p>
            <a:r>
              <a:rPr lang="en-US" sz="6000" b="1" dirty="0" smtClean="0">
                <a:ln w="1905"/>
                <a:gradFill>
                  <a:gsLst>
                    <a:gs pos="0">
                      <a:schemeClr val="accent3">
                        <a:lumMod val="50000"/>
                      </a:schemeClr>
                    </a:gs>
                    <a:gs pos="78000">
                      <a:schemeClr val="accent3">
                        <a:lumMod val="75000"/>
                      </a:schemeClr>
                    </a:gs>
                    <a:gs pos="100000">
                      <a:schemeClr val="accent3">
                        <a:lumMod val="20000"/>
                        <a:lumOff val="80000"/>
                      </a:schemeClr>
                    </a:gs>
                  </a:gsLst>
                  <a:lin ang="5400000"/>
                </a:gradFill>
                <a:effectLst>
                  <a:innerShdw blurRad="69850" dist="43180" dir="5400000">
                    <a:srgbClr val="000000">
                      <a:alpha val="65000"/>
                    </a:srgbClr>
                  </a:innerShdw>
                </a:effectLst>
              </a:rPr>
              <a:t>Stochastic Collocation</a:t>
            </a:r>
            <a:endParaRPr lang="en-US" sz="6000" b="1" dirty="0">
              <a:ln w="1905"/>
              <a:gradFill>
                <a:gsLst>
                  <a:gs pos="0">
                    <a:schemeClr val="accent3">
                      <a:lumMod val="50000"/>
                    </a:schemeClr>
                  </a:gs>
                  <a:gs pos="78000">
                    <a:schemeClr val="accent3">
                      <a:lumMod val="75000"/>
                    </a:schemeClr>
                  </a:gs>
                  <a:gs pos="100000">
                    <a:schemeClr val="accent3">
                      <a:lumMod val="20000"/>
                      <a:lumOff val="80000"/>
                    </a:schemeClr>
                  </a:gs>
                </a:gsLst>
                <a:lin ang="5400000"/>
              </a:gradFill>
              <a:effectLst>
                <a:innerShdw blurRad="69850" dist="43180" dir="5400000">
                  <a:srgbClr val="000000">
                    <a:alpha val="65000"/>
                  </a:srgbClr>
                </a:innerShdw>
              </a:effectLst>
            </a:endParaRPr>
          </a:p>
        </p:txBody>
      </p:sp>
      <p:pic>
        <p:nvPicPr>
          <p:cNvPr id="19" name="Picture 18"/>
          <p:cNvPicPr>
            <a:picLocks noChangeAspect="1"/>
          </p:cNvPicPr>
          <p:nvPr/>
        </p:nvPicPr>
        <p:blipFill>
          <a:blip r:embed="rId13"/>
          <a:stretch>
            <a:fillRect/>
          </a:stretch>
        </p:blipFill>
        <p:spPr>
          <a:xfrm>
            <a:off x="29787922" y="12455541"/>
            <a:ext cx="4970439" cy="1392183"/>
          </a:xfrm>
          <a:prstGeom prst="rect">
            <a:avLst/>
          </a:prstGeom>
        </p:spPr>
      </p:pic>
      <p:sp>
        <p:nvSpPr>
          <p:cNvPr id="69" name="TextBox 68"/>
          <p:cNvSpPr txBox="1"/>
          <p:nvPr/>
        </p:nvSpPr>
        <p:spPr>
          <a:xfrm>
            <a:off x="24090758" y="14046626"/>
            <a:ext cx="11376186" cy="2862322"/>
          </a:xfrm>
          <a:prstGeom prst="rect">
            <a:avLst/>
          </a:prstGeom>
          <a:noFill/>
        </p:spPr>
        <p:txBody>
          <a:bodyPr wrap="square" rtlCol="0">
            <a:spAutoFit/>
          </a:bodyPr>
          <a:lstStyle/>
          <a:p>
            <a:r>
              <a:rPr lang="en-US" sz="3000" dirty="0" smtClean="0"/>
              <a:t>Stochastic Collocation (SC) is a mathematical tool that uses multidimensional quadrature to approximate integrals over a probability-weighted domain.  The most significant problem with SC is the curse of dimensionality: the more uncertain inputs, the exponentially larger number of samples need to be taken.  To alleviate this problem, we use </a:t>
            </a:r>
            <a:r>
              <a:rPr lang="en-US" sz="3000" dirty="0" err="1" smtClean="0"/>
              <a:t>Smoljak</a:t>
            </a:r>
            <a:r>
              <a:rPr lang="en-US" sz="3000" dirty="0"/>
              <a:t> </a:t>
            </a:r>
            <a:r>
              <a:rPr lang="en-US" sz="3000" dirty="0" smtClean="0"/>
              <a:t>sparse quadrature.</a:t>
            </a:r>
          </a:p>
        </p:txBody>
      </p:sp>
      <p:pic>
        <p:nvPicPr>
          <p:cNvPr id="23" name="Picture 22"/>
          <p:cNvPicPr>
            <a:picLocks noChangeAspect="1"/>
          </p:cNvPicPr>
          <p:nvPr/>
        </p:nvPicPr>
        <p:blipFill>
          <a:blip r:embed="rId14"/>
          <a:stretch>
            <a:fillRect/>
          </a:stretch>
        </p:blipFill>
        <p:spPr>
          <a:xfrm>
            <a:off x="23283492" y="12603124"/>
            <a:ext cx="8229600" cy="1244600"/>
          </a:xfrm>
          <a:prstGeom prst="rect">
            <a:avLst/>
          </a:prstGeom>
        </p:spPr>
      </p:pic>
      <p:sp>
        <p:nvSpPr>
          <p:cNvPr id="65" name="TextBox 64"/>
          <p:cNvSpPr txBox="1"/>
          <p:nvPr/>
        </p:nvSpPr>
        <p:spPr>
          <a:xfrm>
            <a:off x="24167039" y="17898371"/>
            <a:ext cx="6823728" cy="1015663"/>
          </a:xfrm>
          <a:prstGeom prst="rect">
            <a:avLst/>
          </a:prstGeom>
          <a:noFill/>
        </p:spPr>
        <p:txBody>
          <a:bodyPr wrap="none" rtlCol="0">
            <a:spAutoFit/>
          </a:bodyPr>
          <a:lstStyle/>
          <a:p>
            <a:r>
              <a:rPr lang="en-US" sz="6000" b="1" dirty="0" smtClean="0">
                <a:ln w="1905"/>
                <a:gradFill>
                  <a:gsLst>
                    <a:gs pos="0">
                      <a:schemeClr val="accent5">
                        <a:lumMod val="50000"/>
                      </a:schemeClr>
                    </a:gs>
                    <a:gs pos="78000">
                      <a:schemeClr val="accent5">
                        <a:lumMod val="75000"/>
                      </a:schemeClr>
                    </a:gs>
                    <a:gs pos="100000">
                      <a:schemeClr val="accent5">
                        <a:lumMod val="20000"/>
                        <a:lumOff val="80000"/>
                      </a:schemeClr>
                    </a:gs>
                  </a:gsLst>
                  <a:lin ang="5400000"/>
                </a:gradFill>
                <a:effectLst>
                  <a:innerShdw blurRad="69850" dist="43180" dir="5400000">
                    <a:srgbClr val="000000">
                      <a:alpha val="65000"/>
                    </a:srgbClr>
                  </a:innerShdw>
                </a:effectLst>
              </a:rPr>
              <a:t>Adaptive Collocation</a:t>
            </a:r>
            <a:endParaRPr lang="en-US" sz="6000" b="1" dirty="0">
              <a:ln w="1905"/>
              <a:gradFill>
                <a:gsLst>
                  <a:gs pos="0">
                    <a:schemeClr val="accent5">
                      <a:lumMod val="50000"/>
                    </a:schemeClr>
                  </a:gs>
                  <a:gs pos="78000">
                    <a:schemeClr val="accent5">
                      <a:lumMod val="75000"/>
                    </a:schemeClr>
                  </a:gs>
                  <a:gs pos="100000">
                    <a:schemeClr val="accent5">
                      <a:lumMod val="20000"/>
                      <a:lumOff val="80000"/>
                    </a:schemeClr>
                  </a:gs>
                </a:gsLst>
                <a:lin ang="5400000"/>
              </a:gradFill>
              <a:effectLst>
                <a:innerShdw blurRad="69850" dist="43180" dir="5400000">
                  <a:srgbClr val="000000">
                    <a:alpha val="65000"/>
                  </a:srgbClr>
                </a:innerShdw>
              </a:effectLst>
            </a:endParaRPr>
          </a:p>
        </p:txBody>
      </p:sp>
      <p:sp>
        <p:nvSpPr>
          <p:cNvPr id="66" name="TextBox 65"/>
          <p:cNvSpPr txBox="1"/>
          <p:nvPr/>
        </p:nvSpPr>
        <p:spPr>
          <a:xfrm>
            <a:off x="24243158" y="18914034"/>
            <a:ext cx="11376186" cy="2400657"/>
          </a:xfrm>
          <a:prstGeom prst="rect">
            <a:avLst/>
          </a:prstGeom>
          <a:noFill/>
        </p:spPr>
        <p:txBody>
          <a:bodyPr wrap="square" rtlCol="0">
            <a:spAutoFit/>
          </a:bodyPr>
          <a:lstStyle/>
          <a:p>
            <a:r>
              <a:rPr lang="en-US" sz="3000" dirty="0" smtClean="0"/>
              <a:t>To improve collocation further, the grid of multidimensional polynomials used can be chosen adaptively by checking possible polynomials and adding the one that helps convergence the most.  In general, adaptive collocation is the fastest-converging collocation method.</a:t>
            </a:r>
            <a:endParaRPr lang="en-US" sz="3000" dirty="0" smtClean="0"/>
          </a:p>
        </p:txBody>
      </p:sp>
      <p:pic>
        <p:nvPicPr>
          <p:cNvPr id="38" name="Picture 37" descr="isetplot21.pdf"/>
          <p:cNvPicPr>
            <a:picLocks noChangeAspect="1"/>
          </p:cNvPicPr>
          <p:nvPr/>
        </p:nvPicPr>
        <p:blipFill rotWithShape="1">
          <a:blip r:embed="rId15">
            <a:extLst>
              <a:ext uri="{28A0092B-C50C-407E-A947-70E740481C1C}">
                <a14:useLocalDpi xmlns:a14="http://schemas.microsoft.com/office/drawing/2010/main" val="0"/>
              </a:ext>
            </a:extLst>
          </a:blip>
          <a:srcRect l="9006" t="5639" r="6227" b="5084"/>
          <a:stretch/>
        </p:blipFill>
        <p:spPr>
          <a:xfrm>
            <a:off x="26593800" y="21005315"/>
            <a:ext cx="6200924" cy="4898109"/>
          </a:xfrm>
          <a:prstGeom prst="rect">
            <a:avLst/>
          </a:prstGeom>
        </p:spPr>
      </p:pic>
      <p:sp>
        <p:nvSpPr>
          <p:cNvPr id="68" name="TextBox 67"/>
          <p:cNvSpPr txBox="1"/>
          <p:nvPr/>
        </p:nvSpPr>
        <p:spPr>
          <a:xfrm>
            <a:off x="24090758" y="10006614"/>
            <a:ext cx="1652729" cy="553998"/>
          </a:xfrm>
          <a:prstGeom prst="rect">
            <a:avLst/>
          </a:prstGeom>
          <a:noFill/>
        </p:spPr>
        <p:txBody>
          <a:bodyPr wrap="none" rtlCol="0">
            <a:spAutoFit/>
          </a:bodyPr>
          <a:lstStyle/>
          <a:p>
            <a:r>
              <a:rPr lang="en-US" sz="3000" b="1" dirty="0" smtClean="0">
                <a:ln w="1905"/>
                <a:gradFill>
                  <a:gsLst>
                    <a:gs pos="0">
                      <a:schemeClr val="accent2">
                        <a:lumMod val="50000"/>
                      </a:schemeClr>
                    </a:gs>
                    <a:gs pos="78000">
                      <a:schemeClr val="accent2">
                        <a:lumMod val="75000"/>
                      </a:schemeClr>
                    </a:gs>
                    <a:gs pos="100000">
                      <a:schemeClr val="accent2">
                        <a:lumMod val="20000"/>
                        <a:lumOff val="80000"/>
                      </a:schemeClr>
                    </a:gs>
                  </a:gsLst>
                  <a:lin ang="5400000"/>
                </a:gradFill>
                <a:effectLst>
                  <a:innerShdw blurRad="69850" dist="43180" dir="5400000">
                    <a:srgbClr val="000000">
                      <a:alpha val="65000"/>
                    </a:srgbClr>
                  </a:innerShdw>
                </a:effectLst>
              </a:rPr>
              <a:t>Example:</a:t>
            </a:r>
            <a:endParaRPr lang="en-US" sz="3000" dirty="0">
              <a:gradFill>
                <a:gsLst>
                  <a:gs pos="0">
                    <a:schemeClr val="accent2">
                      <a:lumMod val="50000"/>
                    </a:schemeClr>
                  </a:gs>
                  <a:gs pos="78000">
                    <a:schemeClr val="accent2">
                      <a:lumMod val="75000"/>
                    </a:schemeClr>
                  </a:gs>
                  <a:gs pos="100000">
                    <a:schemeClr val="accent2">
                      <a:lumMod val="20000"/>
                      <a:lumOff val="80000"/>
                    </a:schemeClr>
                  </a:gs>
                </a:gsLst>
                <a:lin ang="5400000"/>
              </a:gradFill>
            </a:endParaRPr>
          </a:p>
        </p:txBody>
      </p:sp>
      <p:sp>
        <p:nvSpPr>
          <p:cNvPr id="70" name="TextBox 69"/>
          <p:cNvSpPr txBox="1"/>
          <p:nvPr/>
        </p:nvSpPr>
        <p:spPr>
          <a:xfrm>
            <a:off x="7815714" y="3225697"/>
            <a:ext cx="4760388" cy="1938992"/>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RAVEN</a:t>
            </a:r>
            <a:endParaRPr lang="en-US" sz="1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1" name="Picture 40" descr="MC_response.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46620" y="8737601"/>
            <a:ext cx="2662602" cy="1996952"/>
          </a:xfrm>
          <a:prstGeom prst="rect">
            <a:avLst/>
          </a:prstGeom>
        </p:spPr>
      </p:pic>
      <p:pic>
        <p:nvPicPr>
          <p:cNvPr id="42" name="Picture 41" descr="MC_sample.pdf"/>
          <p:cNvPicPr>
            <a:picLocks noChangeAspect="1"/>
          </p:cNvPicPr>
          <p:nvPr/>
        </p:nvPicPr>
        <p:blipFill rotWithShape="1">
          <a:blip r:embed="rId17">
            <a:extLst>
              <a:ext uri="{28A0092B-C50C-407E-A947-70E740481C1C}">
                <a14:useLocalDpi xmlns:a14="http://schemas.microsoft.com/office/drawing/2010/main" val="0"/>
              </a:ext>
            </a:extLst>
          </a:blip>
          <a:srcRect l="3174" t="5466" r="6923"/>
          <a:stretch/>
        </p:blipFill>
        <p:spPr>
          <a:xfrm>
            <a:off x="1006916" y="6687287"/>
            <a:ext cx="2599863" cy="2050314"/>
          </a:xfrm>
          <a:prstGeom prst="rect">
            <a:avLst/>
          </a:prstGeom>
        </p:spPr>
      </p:pic>
      <p:sp>
        <p:nvSpPr>
          <p:cNvPr id="43" name="Bent Arrow 42"/>
          <p:cNvSpPr/>
          <p:nvPr/>
        </p:nvSpPr>
        <p:spPr>
          <a:xfrm rot="10800000" flipH="1">
            <a:off x="1930400" y="8816674"/>
            <a:ext cx="916220" cy="1269013"/>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06357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485</TotalTime>
  <Words>363</Words>
  <Application>Microsoft Macintosh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Talbot</dc:creator>
  <cp:lastModifiedBy>Paul Talbot</cp:lastModifiedBy>
  <cp:revision>29</cp:revision>
  <cp:lastPrinted>2015-07-02T18:11:42Z</cp:lastPrinted>
  <dcterms:created xsi:type="dcterms:W3CDTF">2015-06-11T21:06:12Z</dcterms:created>
  <dcterms:modified xsi:type="dcterms:W3CDTF">2015-07-02T21:09:41Z</dcterms:modified>
</cp:coreProperties>
</file>