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113417440" r:id="rId2"/>
    <p:sldId id="2113417441" r:id="rId3"/>
    <p:sldId id="2113417439" r:id="rId4"/>
    <p:sldId id="2113417438" r:id="rId5"/>
    <p:sldId id="2113417446" r:id="rId6"/>
    <p:sldId id="2113417443" r:id="rId7"/>
    <p:sldId id="2113417444" r:id="rId8"/>
    <p:sldId id="2113417445" r:id="rId9"/>
    <p:sldId id="211341744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CE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86680" autoAdjust="0"/>
  </p:normalViewPr>
  <p:slideViewPr>
    <p:cSldViewPr snapToGrid="0" showGuides="1">
      <p:cViewPr varScale="1">
        <p:scale>
          <a:sx n="80" d="100"/>
          <a:sy n="80" d="100"/>
        </p:scale>
        <p:origin x="232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9C5FB0-4788-44F8-8FD7-0C8C0BD45A4F}" type="doc">
      <dgm:prSet loTypeId="urn:microsoft.com/office/officeart/2008/layout/PictureStrips" loCatId="list" qsTypeId="urn:microsoft.com/office/officeart/2005/8/quickstyle/3d4" qsCatId="3D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D4B8447B-C4C8-435D-BC59-9ED178E87B50}">
      <dgm:prSet phldrT="[文本]" custT="1"/>
      <dgm:spPr>
        <a:ln>
          <a:noFill/>
        </a:ln>
      </dgm:spPr>
      <dgm:t>
        <a:bodyPr/>
        <a:lstStyle/>
        <a:p>
          <a:r>
            <a:rPr lang="zh-CN" altLang="en-US" sz="1800">
              <a:latin typeface="微软雅黑" panose="020B0503020204020204" pitchFamily="34" charset="-122"/>
              <a:ea typeface="微软雅黑" panose="020B0503020204020204" pitchFamily="34" charset="-122"/>
            </a:rPr>
            <a:t>单车级指标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481B0A9-C107-4195-98CC-B09F70641059}" type="sibTrans" cxnId="{05158C32-4E16-4DCB-AE1F-407795294357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7240F-5111-43AB-800B-29B391748E8B}" type="parTrans" cxnId="{05158C32-4E16-4DCB-AE1F-407795294357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BD9968-041F-4931-B7AC-FCA40F4DE5F2}">
      <dgm:prSet phldrT="[文本]" custT="1"/>
      <dgm:spPr>
        <a:ln>
          <a:noFill/>
        </a:ln>
      </dgm:spPr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轨迹数据实时计算</a:t>
          </a:r>
        </a:p>
      </dgm:t>
    </dgm:pt>
    <dgm:pt modelId="{7AFA5809-3F9E-45D1-ABC7-0FAD4AC1A853}" type="sibTrans" cxnId="{BF63A52F-E12B-4461-A117-0E2908AF4D94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254C37-F3F5-4D60-BDD6-C6D5A6D744B4}" type="parTrans" cxnId="{BF63A52F-E12B-4461-A117-0E2908AF4D94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239C6A-1DC6-4FAD-8DB5-0CF325BFB3E7}">
      <dgm:prSet phldrT="[文本]" custT="1"/>
      <dgm:spPr>
        <a:ln>
          <a:noFill/>
        </a:ln>
      </dgm:spPr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车道级指标</a:t>
          </a:r>
        </a:p>
      </dgm:t>
    </dgm:pt>
    <dgm:pt modelId="{15B9CCC3-5398-465D-90F6-1D2517DAFEB4}" type="sibTrans" cxnId="{FCEBCAC6-8F71-4E73-90BC-A568F4C27EF4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9585E9-A781-4B20-A3BF-E09496121987}" type="parTrans" cxnId="{FCEBCAC6-8F71-4E73-90BC-A568F4C27EF4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28D10A-17C6-4622-B2E2-CFB22F7A3024}">
      <dgm:prSet phldrT="[文本]" custT="1"/>
      <dgm:spPr>
        <a:ln>
          <a:noFill/>
        </a:ln>
      </dgm:spPr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基于轨迹数据和相位信息周期性统计</a:t>
          </a:r>
        </a:p>
      </dgm:t>
    </dgm:pt>
    <dgm:pt modelId="{467DDEFF-DD7C-4E09-8467-AF0DA4CDE351}" type="sibTrans" cxnId="{D35A19BA-249F-4024-B1AF-F184CC722619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8AC14F-BDC2-4E12-8414-4326504F30AA}" type="parTrans" cxnId="{D35A19BA-249F-4024-B1AF-F184CC722619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05DD50-8439-49F6-9C68-B14D74FD6A5B}">
      <dgm:prSet phldrT="[文本]" custT="1"/>
      <dgm:spPr>
        <a:ln>
          <a:noFill/>
        </a:ln>
      </dgm:spPr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转向级指标</a:t>
          </a:r>
        </a:p>
      </dgm:t>
    </dgm:pt>
    <dgm:pt modelId="{9B25F07C-E4FF-451B-B22B-6C3BDB91812A}" type="sibTrans" cxnId="{E159A3D6-F84A-473F-A1A3-07E1ABA7010A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355CF7-E0F3-40E8-BEC5-6487273E7A84}" type="parTrans" cxnId="{E159A3D6-F84A-473F-A1A3-07E1ABA7010A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3C8DF1-C358-43C3-A7E4-C72DA615DFCC}">
      <dgm:prSet phldrT="[文本]" custT="1"/>
      <dgm:spPr>
        <a:ln>
          <a:noFill/>
        </a:ln>
      </dgm:spPr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进口道级指标</a:t>
          </a:r>
        </a:p>
      </dgm:t>
    </dgm:pt>
    <dgm:pt modelId="{74536802-76DB-4D2C-AB52-F512FBA88E0F}" type="sibTrans" cxnId="{A5950028-18C6-4FF8-86E0-BAD4315B8003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F87DA8-5B7A-4155-83C7-786798176464}" type="parTrans" cxnId="{A5950028-18C6-4FF8-86E0-BAD4315B8003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C607DE-46D1-4E55-A622-2CC148DD1479}">
      <dgm:prSet phldrT="[文本]" custT="1"/>
      <dgm:spPr>
        <a:ln>
          <a:noFill/>
        </a:ln>
      </dgm:spPr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路口级指标</a:t>
          </a:r>
        </a:p>
      </dgm:t>
    </dgm:pt>
    <dgm:pt modelId="{B9ED3990-BAF8-4E4E-90DE-3F0ABCB02DF5}" type="sibTrans" cxnId="{E1227227-D4E7-4A45-9B57-572BC733EF74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EDF4EBC-0594-4489-A15C-D52A60B26979}" type="parTrans" cxnId="{E1227227-D4E7-4A45-9B57-572BC733EF74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40359B-339A-492D-A06E-C7FF1A161187}">
      <dgm:prSet phldrT="[文本]" custT="1"/>
      <dgm:spPr>
        <a:ln>
          <a:noFill/>
        </a:ln>
      </dgm:spPr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基于轨迹数据和车道数据周期性统计</a:t>
          </a:r>
        </a:p>
      </dgm:t>
    </dgm:pt>
    <dgm:pt modelId="{7BC8356B-4BE8-4353-85D2-597E3AF4648E}" type="sibTrans" cxnId="{4BFE5AA5-5383-4265-8121-F21A8042ED8A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E09B06-E4E3-4264-BD24-A79EDA6A8B48}" type="parTrans" cxnId="{4BFE5AA5-5383-4265-8121-F21A8042ED8A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A1F2FE-E61C-4218-9241-FB63DBC2EF89}">
      <dgm:prSet phldrT="[文本]" custT="1"/>
      <dgm:spPr>
        <a:ln>
          <a:noFill/>
        </a:ln>
      </dgm:spPr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基于车道数据周期性统计</a:t>
          </a:r>
        </a:p>
      </dgm:t>
    </dgm:pt>
    <dgm:pt modelId="{315C750F-72FA-4521-B2C6-A8B5D07B1B1A}" type="sibTrans" cxnId="{92C3B563-0C93-4D1A-AC44-A43C2C267234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EB29921-B165-4A43-9C0D-14B909780C58}" type="parTrans" cxnId="{92C3B563-0C93-4D1A-AC44-A43C2C267234}">
      <dgm:prSet/>
      <dgm:spPr/>
      <dgm:t>
        <a:bodyPr/>
        <a:lstStyle/>
        <a:p>
          <a:endParaRPr lang="zh-CN" alt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A7AD45-45AE-4AB2-BB83-E36D1FC4C690}">
      <dgm:prSet phldrT="[文本]" custT="1"/>
      <dgm:spPr>
        <a:ln>
          <a:noFill/>
        </a:ln>
      </dgm:spPr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基于进口道数据周期性统计</a:t>
          </a:r>
        </a:p>
      </dgm:t>
    </dgm:pt>
    <dgm:pt modelId="{72D87301-7414-4B04-B1F8-A93CF92DA9C8}" type="parTrans" cxnId="{4CBF705D-535A-4589-A21D-632C3630AE69}">
      <dgm:prSet/>
      <dgm:spPr/>
      <dgm:t>
        <a:bodyPr/>
        <a:lstStyle/>
        <a:p>
          <a:endParaRPr lang="zh-CN" altLang="en-US"/>
        </a:p>
      </dgm:t>
    </dgm:pt>
    <dgm:pt modelId="{18A89408-B6A2-4667-BD9C-20B4CA8FB9CA}" type="sibTrans" cxnId="{4CBF705D-535A-4589-A21D-632C3630AE69}">
      <dgm:prSet/>
      <dgm:spPr/>
      <dgm:t>
        <a:bodyPr/>
        <a:lstStyle/>
        <a:p>
          <a:endParaRPr lang="zh-CN" altLang="en-US"/>
        </a:p>
      </dgm:t>
    </dgm:pt>
    <dgm:pt modelId="{B4CCB3F2-3D46-4657-AFC0-C9B690943593}" type="pres">
      <dgm:prSet presAssocID="{1E9C5FB0-4788-44F8-8FD7-0C8C0BD45A4F}" presName="Name0" presStyleCnt="0">
        <dgm:presLayoutVars>
          <dgm:dir/>
          <dgm:resizeHandles val="exact"/>
        </dgm:presLayoutVars>
      </dgm:prSet>
      <dgm:spPr/>
    </dgm:pt>
    <dgm:pt modelId="{A73E51C4-3D71-45DF-9D75-F8106B55D4F9}" type="pres">
      <dgm:prSet presAssocID="{D4B8447B-C4C8-435D-BC59-9ED178E87B50}" presName="composite" presStyleCnt="0"/>
      <dgm:spPr/>
    </dgm:pt>
    <dgm:pt modelId="{7F99E7D8-338A-452B-9AEC-CB042972DC2F}" type="pres">
      <dgm:prSet presAssocID="{D4B8447B-C4C8-435D-BC59-9ED178E87B50}" presName="rect1" presStyleLbl="trAlignAcc1" presStyleIdx="0" presStyleCnt="5">
        <dgm:presLayoutVars>
          <dgm:bulletEnabled val="1"/>
        </dgm:presLayoutVars>
      </dgm:prSet>
      <dgm:spPr/>
    </dgm:pt>
    <dgm:pt modelId="{CCDB81A2-4617-4E97-8E7A-B5903ED0064F}" type="pres">
      <dgm:prSet presAssocID="{D4B8447B-C4C8-435D-BC59-9ED178E87B50}" presName="rect2" presStyleLbl="fgImgPlace1" presStyleIdx="0" presStyleCnt="5" custLinFactNeighborX="-757" custLinFactNeighborY="3029"/>
      <dgm:spPr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16667" b="16667"/>
          </a:stretch>
        </a:blipFill>
      </dgm:spPr>
      <dgm:extLst>
        <a:ext uri="{E40237B7-FDA0-4F09-8148-C483321AD2D9}">
          <dgm14:cNvPr xmlns:dgm14="http://schemas.microsoft.com/office/drawing/2010/diagram" id="0" name="" descr="汽车 纯色填充"/>
        </a:ext>
      </dgm:extLst>
    </dgm:pt>
    <dgm:pt modelId="{A3BC97B1-7F9A-4BA0-9CBB-2C874A71343C}" type="pres">
      <dgm:prSet presAssocID="{D481B0A9-C107-4195-98CC-B09F70641059}" presName="sibTrans" presStyleCnt="0"/>
      <dgm:spPr/>
    </dgm:pt>
    <dgm:pt modelId="{0DE95531-5CB3-4CF9-9F42-951E7F07AB74}" type="pres">
      <dgm:prSet presAssocID="{68239C6A-1DC6-4FAD-8DB5-0CF325BFB3E7}" presName="composite" presStyleCnt="0"/>
      <dgm:spPr/>
    </dgm:pt>
    <dgm:pt modelId="{AEDEEC3F-5E66-4BAE-8C17-EEC62A062898}" type="pres">
      <dgm:prSet presAssocID="{68239C6A-1DC6-4FAD-8DB5-0CF325BFB3E7}" presName="rect1" presStyleLbl="trAlignAcc1" presStyleIdx="1" presStyleCnt="5">
        <dgm:presLayoutVars>
          <dgm:bulletEnabled val="1"/>
        </dgm:presLayoutVars>
      </dgm:prSet>
      <dgm:spPr/>
    </dgm:pt>
    <dgm:pt modelId="{2C970D50-2FD6-43A8-BCD3-F83B4D70731C}" type="pres">
      <dgm:prSet presAssocID="{68239C6A-1DC6-4FAD-8DB5-0CF325BFB3E7}" presName="rect2" presStyleLbl="fgImgPlace1" presStyleIdx="1" presStyleCnt="5" custLinFactNeighborX="-1515" custLinFactNeighborY="908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95FB9EB7-FDB4-4D40-8A50-E1BC29DE1DB3}" type="pres">
      <dgm:prSet presAssocID="{15B9CCC3-5398-465D-90F6-1D2517DAFEB4}" presName="sibTrans" presStyleCnt="0"/>
      <dgm:spPr/>
    </dgm:pt>
    <dgm:pt modelId="{2E7BBCBA-259C-4ABF-8321-272B5C05CEFC}" type="pres">
      <dgm:prSet presAssocID="{8C05DD50-8439-49F6-9C68-B14D74FD6A5B}" presName="composite" presStyleCnt="0"/>
      <dgm:spPr/>
    </dgm:pt>
    <dgm:pt modelId="{FDCA2D02-AA5F-4BE8-9042-525AC0169715}" type="pres">
      <dgm:prSet presAssocID="{8C05DD50-8439-49F6-9C68-B14D74FD6A5B}" presName="rect1" presStyleLbl="trAlignAcc1" presStyleIdx="2" presStyleCnt="5">
        <dgm:presLayoutVars>
          <dgm:bulletEnabled val="1"/>
        </dgm:presLayoutVars>
      </dgm:prSet>
      <dgm:spPr/>
    </dgm:pt>
    <dgm:pt modelId="{D00E88A5-9EB0-47DB-8841-180D219EE203}" type="pres">
      <dgm:prSet presAssocID="{8C05DD50-8439-49F6-9C68-B14D74FD6A5B}" presName="rect2" presStyleLbl="fgImgPlace1" presStyleIdx="2" presStyleCnt="5" custLinFactNeighborX="1515" custLinFactNeighborY="959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  <dgm:pt modelId="{429C8F72-3249-4FF9-9150-A63F011F617C}" type="pres">
      <dgm:prSet presAssocID="{9B25F07C-E4FF-451B-B22B-6C3BDB91812A}" presName="sibTrans" presStyleCnt="0"/>
      <dgm:spPr/>
    </dgm:pt>
    <dgm:pt modelId="{75804173-C95C-4247-B8E1-9837A143425A}" type="pres">
      <dgm:prSet presAssocID="{4F3C8DF1-C358-43C3-A7E4-C72DA615DFCC}" presName="composite" presStyleCnt="0"/>
      <dgm:spPr/>
    </dgm:pt>
    <dgm:pt modelId="{33644B2A-E103-4F5B-B1AA-3FE6DFC6E0FA}" type="pres">
      <dgm:prSet presAssocID="{4F3C8DF1-C358-43C3-A7E4-C72DA615DFCC}" presName="rect1" presStyleLbl="trAlignAcc1" presStyleIdx="3" presStyleCnt="5">
        <dgm:presLayoutVars>
          <dgm:bulletEnabled val="1"/>
        </dgm:presLayoutVars>
      </dgm:prSet>
      <dgm:spPr/>
    </dgm:pt>
    <dgm:pt modelId="{EAF699AB-17CC-4D17-8EB2-4CBB9FC7F1A8}" type="pres">
      <dgm:prSet presAssocID="{4F3C8DF1-C358-43C3-A7E4-C72DA615DFCC}" presName="rect2" presStyleLbl="fgImgPlace1" presStyleIdx="3" presStyleCnt="5" custLinFactNeighborX="2272" custLinFactNeighborY="1211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</dgm:pt>
    <dgm:pt modelId="{0626747A-37AD-4C9F-8A56-37A45B5448FF}" type="pres">
      <dgm:prSet presAssocID="{74536802-76DB-4D2C-AB52-F512FBA88E0F}" presName="sibTrans" presStyleCnt="0"/>
      <dgm:spPr/>
    </dgm:pt>
    <dgm:pt modelId="{EBE54EEB-4B30-48E2-9672-5577CD7F5076}" type="pres">
      <dgm:prSet presAssocID="{82C607DE-46D1-4E55-A622-2CC148DD1479}" presName="composite" presStyleCnt="0"/>
      <dgm:spPr/>
    </dgm:pt>
    <dgm:pt modelId="{19FE1978-E2FB-4CB7-986C-88C89BA49EE3}" type="pres">
      <dgm:prSet presAssocID="{82C607DE-46D1-4E55-A622-2CC148DD1479}" presName="rect1" presStyleLbl="trAlignAcc1" presStyleIdx="4" presStyleCnt="5">
        <dgm:presLayoutVars>
          <dgm:bulletEnabled val="1"/>
        </dgm:presLayoutVars>
      </dgm:prSet>
      <dgm:spPr/>
    </dgm:pt>
    <dgm:pt modelId="{2D9ED969-A9EF-4DE8-AE86-A79C9BA93027}" type="pres">
      <dgm:prSet presAssocID="{82C607DE-46D1-4E55-A622-2CC148DD1479}" presName="rect2" presStyleLbl="fgImgPlace1" presStyleIdx="4" presStyleCnt="5" custLinFactNeighborX="-757" custLinFactNeighborY="1110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</dgm:spPr>
    </dgm:pt>
  </dgm:ptLst>
  <dgm:cxnLst>
    <dgm:cxn modelId="{2D95481C-9629-4829-A78E-F2BFD0829482}" type="presOf" srcId="{1E9C5FB0-4788-44F8-8FD7-0C8C0BD45A4F}" destId="{B4CCB3F2-3D46-4657-AFC0-C9B690943593}" srcOrd="0" destOrd="0" presId="urn:microsoft.com/office/officeart/2008/layout/PictureStrips"/>
    <dgm:cxn modelId="{843CB023-3425-4F25-85A1-98D9290C2B26}" type="presOf" srcId="{CF28D10A-17C6-4622-B2E2-CFB22F7A3024}" destId="{AEDEEC3F-5E66-4BAE-8C17-EEC62A062898}" srcOrd="0" destOrd="1" presId="urn:microsoft.com/office/officeart/2008/layout/PictureStrips"/>
    <dgm:cxn modelId="{E1227227-D4E7-4A45-9B57-572BC733EF74}" srcId="{1E9C5FB0-4788-44F8-8FD7-0C8C0BD45A4F}" destId="{82C607DE-46D1-4E55-A622-2CC148DD1479}" srcOrd="4" destOrd="0" parTransId="{6EDF4EBC-0594-4489-A15C-D52A60B26979}" sibTransId="{B9ED3990-BAF8-4E4E-90DE-3F0ABCB02DF5}"/>
    <dgm:cxn modelId="{A5950028-18C6-4FF8-86E0-BAD4315B8003}" srcId="{1E9C5FB0-4788-44F8-8FD7-0C8C0BD45A4F}" destId="{4F3C8DF1-C358-43C3-A7E4-C72DA615DFCC}" srcOrd="3" destOrd="0" parTransId="{26F87DA8-5B7A-4155-83C7-786798176464}" sibTransId="{74536802-76DB-4D2C-AB52-F512FBA88E0F}"/>
    <dgm:cxn modelId="{271CC528-5897-4548-B6BD-16E5CAA5F8EF}" type="presOf" srcId="{82C607DE-46D1-4E55-A622-2CC148DD1479}" destId="{19FE1978-E2FB-4CB7-986C-88C89BA49EE3}" srcOrd="0" destOrd="0" presId="urn:microsoft.com/office/officeart/2008/layout/PictureStrips"/>
    <dgm:cxn modelId="{BF63A52F-E12B-4461-A117-0E2908AF4D94}" srcId="{D4B8447B-C4C8-435D-BC59-9ED178E87B50}" destId="{88BD9968-041F-4931-B7AC-FCA40F4DE5F2}" srcOrd="0" destOrd="0" parTransId="{0F254C37-F3F5-4D60-BDD6-C6D5A6D744B4}" sibTransId="{7AFA5809-3F9E-45D1-ABC7-0FAD4AC1A853}"/>
    <dgm:cxn modelId="{05158C32-4E16-4DCB-AE1F-407795294357}" srcId="{1E9C5FB0-4788-44F8-8FD7-0C8C0BD45A4F}" destId="{D4B8447B-C4C8-435D-BC59-9ED178E87B50}" srcOrd="0" destOrd="0" parTransId="{55A7240F-5111-43AB-800B-29B391748E8B}" sibTransId="{D481B0A9-C107-4195-98CC-B09F70641059}"/>
    <dgm:cxn modelId="{4CBF705D-535A-4589-A21D-632C3630AE69}" srcId="{82C607DE-46D1-4E55-A622-2CC148DD1479}" destId="{F6A7AD45-45AE-4AB2-BB83-E36D1FC4C690}" srcOrd="0" destOrd="0" parTransId="{72D87301-7414-4B04-B1F8-A93CF92DA9C8}" sibTransId="{18A89408-B6A2-4667-BD9C-20B4CA8FB9CA}"/>
    <dgm:cxn modelId="{92C3B563-0C93-4D1A-AC44-A43C2C267234}" srcId="{4F3C8DF1-C358-43C3-A7E4-C72DA615DFCC}" destId="{1BA1F2FE-E61C-4218-9241-FB63DBC2EF89}" srcOrd="0" destOrd="0" parTransId="{9EB29921-B165-4A43-9C0D-14B909780C58}" sibTransId="{315C750F-72FA-4521-B2C6-A8B5D07B1B1A}"/>
    <dgm:cxn modelId="{70E0BA6A-734A-44B6-92C9-C0DDCA328387}" type="presOf" srcId="{B840359B-339A-492D-A06E-C7FF1A161187}" destId="{FDCA2D02-AA5F-4BE8-9042-525AC0169715}" srcOrd="0" destOrd="1" presId="urn:microsoft.com/office/officeart/2008/layout/PictureStrips"/>
    <dgm:cxn modelId="{183F2C72-FD8F-45C4-B5AD-A3F7CAE4F8F6}" type="presOf" srcId="{D4B8447B-C4C8-435D-BC59-9ED178E87B50}" destId="{7F99E7D8-338A-452B-9AEC-CB042972DC2F}" srcOrd="0" destOrd="0" presId="urn:microsoft.com/office/officeart/2008/layout/PictureStrips"/>
    <dgm:cxn modelId="{E7CD1178-F84A-460F-A969-D1CB49F735A8}" type="presOf" srcId="{88BD9968-041F-4931-B7AC-FCA40F4DE5F2}" destId="{7F99E7D8-338A-452B-9AEC-CB042972DC2F}" srcOrd="0" destOrd="1" presId="urn:microsoft.com/office/officeart/2008/layout/PictureStrips"/>
    <dgm:cxn modelId="{125A9C84-14CF-468F-88B8-201BE9770C8B}" type="presOf" srcId="{4F3C8DF1-C358-43C3-A7E4-C72DA615DFCC}" destId="{33644B2A-E103-4F5B-B1AA-3FE6DFC6E0FA}" srcOrd="0" destOrd="0" presId="urn:microsoft.com/office/officeart/2008/layout/PictureStrips"/>
    <dgm:cxn modelId="{56A93A89-7231-4766-9817-C8B0B794002A}" type="presOf" srcId="{68239C6A-1DC6-4FAD-8DB5-0CF325BFB3E7}" destId="{AEDEEC3F-5E66-4BAE-8C17-EEC62A062898}" srcOrd="0" destOrd="0" presId="urn:microsoft.com/office/officeart/2008/layout/PictureStrips"/>
    <dgm:cxn modelId="{8F155491-5BBA-4E9F-935D-D81F750A20C1}" type="presOf" srcId="{1BA1F2FE-E61C-4218-9241-FB63DBC2EF89}" destId="{33644B2A-E103-4F5B-B1AA-3FE6DFC6E0FA}" srcOrd="0" destOrd="1" presId="urn:microsoft.com/office/officeart/2008/layout/PictureStrips"/>
    <dgm:cxn modelId="{67877A94-9F52-4A23-BF51-684296090BDE}" type="presOf" srcId="{F6A7AD45-45AE-4AB2-BB83-E36D1FC4C690}" destId="{19FE1978-E2FB-4CB7-986C-88C89BA49EE3}" srcOrd="0" destOrd="1" presId="urn:microsoft.com/office/officeart/2008/layout/PictureStrips"/>
    <dgm:cxn modelId="{4BFE5AA5-5383-4265-8121-F21A8042ED8A}" srcId="{8C05DD50-8439-49F6-9C68-B14D74FD6A5B}" destId="{B840359B-339A-492D-A06E-C7FF1A161187}" srcOrd="0" destOrd="0" parTransId="{33E09B06-E4E3-4264-BD24-A79EDA6A8B48}" sibTransId="{7BC8356B-4BE8-4353-85D2-597E3AF4648E}"/>
    <dgm:cxn modelId="{D35A19BA-249F-4024-B1AF-F184CC722619}" srcId="{68239C6A-1DC6-4FAD-8DB5-0CF325BFB3E7}" destId="{CF28D10A-17C6-4622-B2E2-CFB22F7A3024}" srcOrd="0" destOrd="0" parTransId="{438AC14F-BDC2-4E12-8414-4326504F30AA}" sibTransId="{467DDEFF-DD7C-4E09-8467-AF0DA4CDE351}"/>
    <dgm:cxn modelId="{7C2883C3-F0D6-43DA-868C-8294A3288FB9}" type="presOf" srcId="{8C05DD50-8439-49F6-9C68-B14D74FD6A5B}" destId="{FDCA2D02-AA5F-4BE8-9042-525AC0169715}" srcOrd="0" destOrd="0" presId="urn:microsoft.com/office/officeart/2008/layout/PictureStrips"/>
    <dgm:cxn modelId="{FCEBCAC6-8F71-4E73-90BC-A568F4C27EF4}" srcId="{1E9C5FB0-4788-44F8-8FD7-0C8C0BD45A4F}" destId="{68239C6A-1DC6-4FAD-8DB5-0CF325BFB3E7}" srcOrd="1" destOrd="0" parTransId="{E69585E9-A781-4B20-A3BF-E09496121987}" sibTransId="{15B9CCC3-5398-465D-90F6-1D2517DAFEB4}"/>
    <dgm:cxn modelId="{E159A3D6-F84A-473F-A1A3-07E1ABA7010A}" srcId="{1E9C5FB0-4788-44F8-8FD7-0C8C0BD45A4F}" destId="{8C05DD50-8439-49F6-9C68-B14D74FD6A5B}" srcOrd="2" destOrd="0" parTransId="{7C355CF7-E0F3-40E8-BEC5-6487273E7A84}" sibTransId="{9B25F07C-E4FF-451B-B22B-6C3BDB91812A}"/>
    <dgm:cxn modelId="{AA618C95-6007-4320-9E4D-C0DA12920FFE}" type="presParOf" srcId="{B4CCB3F2-3D46-4657-AFC0-C9B690943593}" destId="{A73E51C4-3D71-45DF-9D75-F8106B55D4F9}" srcOrd="0" destOrd="0" presId="urn:microsoft.com/office/officeart/2008/layout/PictureStrips"/>
    <dgm:cxn modelId="{750DBCD6-5B99-4CBA-B5F6-38543F4B020D}" type="presParOf" srcId="{A73E51C4-3D71-45DF-9D75-F8106B55D4F9}" destId="{7F99E7D8-338A-452B-9AEC-CB042972DC2F}" srcOrd="0" destOrd="0" presId="urn:microsoft.com/office/officeart/2008/layout/PictureStrips"/>
    <dgm:cxn modelId="{2C982F41-02F6-4F9D-A81B-E757E020AEC9}" type="presParOf" srcId="{A73E51C4-3D71-45DF-9D75-F8106B55D4F9}" destId="{CCDB81A2-4617-4E97-8E7A-B5903ED0064F}" srcOrd="1" destOrd="0" presId="urn:microsoft.com/office/officeart/2008/layout/PictureStrips"/>
    <dgm:cxn modelId="{CF73E217-E479-4676-AC6B-6E0CEAF235F7}" type="presParOf" srcId="{B4CCB3F2-3D46-4657-AFC0-C9B690943593}" destId="{A3BC97B1-7F9A-4BA0-9CBB-2C874A71343C}" srcOrd="1" destOrd="0" presId="urn:microsoft.com/office/officeart/2008/layout/PictureStrips"/>
    <dgm:cxn modelId="{8B8365FA-9761-4F1A-B365-445F731C4C2A}" type="presParOf" srcId="{B4CCB3F2-3D46-4657-AFC0-C9B690943593}" destId="{0DE95531-5CB3-4CF9-9F42-951E7F07AB74}" srcOrd="2" destOrd="0" presId="urn:microsoft.com/office/officeart/2008/layout/PictureStrips"/>
    <dgm:cxn modelId="{6C040B47-A6CF-4830-86F0-066E73173FDB}" type="presParOf" srcId="{0DE95531-5CB3-4CF9-9F42-951E7F07AB74}" destId="{AEDEEC3F-5E66-4BAE-8C17-EEC62A062898}" srcOrd="0" destOrd="0" presId="urn:microsoft.com/office/officeart/2008/layout/PictureStrips"/>
    <dgm:cxn modelId="{BB90A4D6-1CE4-4AAB-A276-3C16E3398B10}" type="presParOf" srcId="{0DE95531-5CB3-4CF9-9F42-951E7F07AB74}" destId="{2C970D50-2FD6-43A8-BCD3-F83B4D70731C}" srcOrd="1" destOrd="0" presId="urn:microsoft.com/office/officeart/2008/layout/PictureStrips"/>
    <dgm:cxn modelId="{575371CA-904D-4CA0-8D3C-C5D450F1B681}" type="presParOf" srcId="{B4CCB3F2-3D46-4657-AFC0-C9B690943593}" destId="{95FB9EB7-FDB4-4D40-8A50-E1BC29DE1DB3}" srcOrd="3" destOrd="0" presId="urn:microsoft.com/office/officeart/2008/layout/PictureStrips"/>
    <dgm:cxn modelId="{48034369-83DE-4971-9D16-0445B356BE0D}" type="presParOf" srcId="{B4CCB3F2-3D46-4657-AFC0-C9B690943593}" destId="{2E7BBCBA-259C-4ABF-8321-272B5C05CEFC}" srcOrd="4" destOrd="0" presId="urn:microsoft.com/office/officeart/2008/layout/PictureStrips"/>
    <dgm:cxn modelId="{1B5341CC-8A0F-40F1-B479-590F99156D59}" type="presParOf" srcId="{2E7BBCBA-259C-4ABF-8321-272B5C05CEFC}" destId="{FDCA2D02-AA5F-4BE8-9042-525AC0169715}" srcOrd="0" destOrd="0" presId="urn:microsoft.com/office/officeart/2008/layout/PictureStrips"/>
    <dgm:cxn modelId="{18F7FBA9-F963-4181-A2CD-95F5DA2E7D95}" type="presParOf" srcId="{2E7BBCBA-259C-4ABF-8321-272B5C05CEFC}" destId="{D00E88A5-9EB0-47DB-8841-180D219EE203}" srcOrd="1" destOrd="0" presId="urn:microsoft.com/office/officeart/2008/layout/PictureStrips"/>
    <dgm:cxn modelId="{A1A3B505-0F76-49C2-84F9-1ADB39887316}" type="presParOf" srcId="{B4CCB3F2-3D46-4657-AFC0-C9B690943593}" destId="{429C8F72-3249-4FF9-9150-A63F011F617C}" srcOrd="5" destOrd="0" presId="urn:microsoft.com/office/officeart/2008/layout/PictureStrips"/>
    <dgm:cxn modelId="{7B5946AD-03BD-4239-B802-1F3B10E7CEBB}" type="presParOf" srcId="{B4CCB3F2-3D46-4657-AFC0-C9B690943593}" destId="{75804173-C95C-4247-B8E1-9837A143425A}" srcOrd="6" destOrd="0" presId="urn:microsoft.com/office/officeart/2008/layout/PictureStrips"/>
    <dgm:cxn modelId="{4336DD19-867D-4562-B85D-865FF301B655}" type="presParOf" srcId="{75804173-C95C-4247-B8E1-9837A143425A}" destId="{33644B2A-E103-4F5B-B1AA-3FE6DFC6E0FA}" srcOrd="0" destOrd="0" presId="urn:microsoft.com/office/officeart/2008/layout/PictureStrips"/>
    <dgm:cxn modelId="{1C6948DE-E141-48EA-9508-7C1014639EAE}" type="presParOf" srcId="{75804173-C95C-4247-B8E1-9837A143425A}" destId="{EAF699AB-17CC-4D17-8EB2-4CBB9FC7F1A8}" srcOrd="1" destOrd="0" presId="urn:microsoft.com/office/officeart/2008/layout/PictureStrips"/>
    <dgm:cxn modelId="{D9838E54-E934-415C-89E4-041F1097C32C}" type="presParOf" srcId="{B4CCB3F2-3D46-4657-AFC0-C9B690943593}" destId="{0626747A-37AD-4C9F-8A56-37A45B5448FF}" srcOrd="7" destOrd="0" presId="urn:microsoft.com/office/officeart/2008/layout/PictureStrips"/>
    <dgm:cxn modelId="{C7C7312A-EE65-4C57-A0BA-C6872B9B020A}" type="presParOf" srcId="{B4CCB3F2-3D46-4657-AFC0-C9B690943593}" destId="{EBE54EEB-4B30-48E2-9672-5577CD7F5076}" srcOrd="8" destOrd="0" presId="urn:microsoft.com/office/officeart/2008/layout/PictureStrips"/>
    <dgm:cxn modelId="{5C0D4EBB-6B32-4FB4-8DD5-F2C6D10F1D84}" type="presParOf" srcId="{EBE54EEB-4B30-48E2-9672-5577CD7F5076}" destId="{19FE1978-E2FB-4CB7-986C-88C89BA49EE3}" srcOrd="0" destOrd="0" presId="urn:microsoft.com/office/officeart/2008/layout/PictureStrips"/>
    <dgm:cxn modelId="{27750A02-5871-4043-87D5-2892471166AD}" type="presParOf" srcId="{EBE54EEB-4B30-48E2-9672-5577CD7F5076}" destId="{2D9ED969-A9EF-4DE8-AE86-A79C9BA93027}" srcOrd="1" destOrd="0" presId="urn:microsoft.com/office/officeart/2008/layout/PictureStrip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9E7D8-338A-452B-9AEC-CB042972DC2F}">
      <dsp:nvSpPr>
        <dsp:cNvPr id="0" name=""/>
        <dsp:cNvSpPr/>
      </dsp:nvSpPr>
      <dsp:spPr>
        <a:xfrm>
          <a:off x="665441" y="284944"/>
          <a:ext cx="4599631" cy="1437384"/>
        </a:xfrm>
        <a:prstGeom prst="rect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589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单车级指标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轨迹数据实时计算</a:t>
          </a:r>
        </a:p>
      </dsp:txBody>
      <dsp:txXfrm>
        <a:off x="665441" y="284944"/>
        <a:ext cx="4599631" cy="1437384"/>
      </dsp:txXfrm>
    </dsp:sp>
    <dsp:sp modelId="{CCDB81A2-4617-4E97-8E7A-B5903ED0064F}">
      <dsp:nvSpPr>
        <dsp:cNvPr id="0" name=""/>
        <dsp:cNvSpPr/>
      </dsp:nvSpPr>
      <dsp:spPr>
        <a:xfrm>
          <a:off x="466173" y="123037"/>
          <a:ext cx="1006169" cy="1509254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16667" b="16667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EEC3F-5E66-4BAE-8C17-EEC62A062898}">
      <dsp:nvSpPr>
        <dsp:cNvPr id="0" name=""/>
        <dsp:cNvSpPr/>
      </dsp:nvSpPr>
      <dsp:spPr>
        <a:xfrm>
          <a:off x="5697760" y="284944"/>
          <a:ext cx="4599631" cy="1437384"/>
        </a:xfrm>
        <a:prstGeom prst="rect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589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车道级指标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基于轨迹数据和相位信息周期性统计</a:t>
          </a:r>
        </a:p>
      </dsp:txBody>
      <dsp:txXfrm>
        <a:off x="5697760" y="284944"/>
        <a:ext cx="4599631" cy="1437384"/>
      </dsp:txXfrm>
    </dsp:sp>
    <dsp:sp modelId="{2C970D50-2FD6-43A8-BCD3-F83B4D70731C}">
      <dsp:nvSpPr>
        <dsp:cNvPr id="0" name=""/>
        <dsp:cNvSpPr/>
      </dsp:nvSpPr>
      <dsp:spPr>
        <a:xfrm>
          <a:off x="5490865" y="214483"/>
          <a:ext cx="1006169" cy="15092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A2D02-AA5F-4BE8-9042-525AC0169715}">
      <dsp:nvSpPr>
        <dsp:cNvPr id="0" name=""/>
        <dsp:cNvSpPr/>
      </dsp:nvSpPr>
      <dsp:spPr>
        <a:xfrm>
          <a:off x="665441" y="2094452"/>
          <a:ext cx="4599631" cy="1437384"/>
        </a:xfrm>
        <a:prstGeom prst="rect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589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转向级指标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基于轨迹数据和车道数据周期性统计</a:t>
          </a:r>
        </a:p>
      </dsp:txBody>
      <dsp:txXfrm>
        <a:off x="665441" y="2094452"/>
        <a:ext cx="4599631" cy="1437384"/>
      </dsp:txXfrm>
    </dsp:sp>
    <dsp:sp modelId="{D00E88A5-9EB0-47DB-8841-180D219EE203}">
      <dsp:nvSpPr>
        <dsp:cNvPr id="0" name=""/>
        <dsp:cNvSpPr/>
      </dsp:nvSpPr>
      <dsp:spPr>
        <a:xfrm>
          <a:off x="489034" y="2031612"/>
          <a:ext cx="1006169" cy="150925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644B2A-E103-4F5B-B1AA-3FE6DFC6E0FA}">
      <dsp:nvSpPr>
        <dsp:cNvPr id="0" name=""/>
        <dsp:cNvSpPr/>
      </dsp:nvSpPr>
      <dsp:spPr>
        <a:xfrm>
          <a:off x="5697760" y="2094452"/>
          <a:ext cx="4599631" cy="1437384"/>
        </a:xfrm>
        <a:prstGeom prst="rect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589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进口道级指标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基于车道数据周期性统计</a:t>
          </a:r>
        </a:p>
      </dsp:txBody>
      <dsp:txXfrm>
        <a:off x="5697760" y="2094452"/>
        <a:ext cx="4599631" cy="1437384"/>
      </dsp:txXfrm>
    </dsp:sp>
    <dsp:sp modelId="{EAF699AB-17CC-4D17-8EB2-4CBB9FC7F1A8}">
      <dsp:nvSpPr>
        <dsp:cNvPr id="0" name=""/>
        <dsp:cNvSpPr/>
      </dsp:nvSpPr>
      <dsp:spPr>
        <a:xfrm>
          <a:off x="5528968" y="2069706"/>
          <a:ext cx="1006169" cy="15092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FE1978-E2FB-4CB7-986C-88C89BA49EE3}">
      <dsp:nvSpPr>
        <dsp:cNvPr id="0" name=""/>
        <dsp:cNvSpPr/>
      </dsp:nvSpPr>
      <dsp:spPr>
        <a:xfrm>
          <a:off x="3181600" y="3903959"/>
          <a:ext cx="4599631" cy="1437384"/>
        </a:xfrm>
        <a:prstGeom prst="rect">
          <a:avLst/>
        </a:prstGeom>
        <a:solidFill>
          <a:schemeClr val="dk2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noFill/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127000" h="25400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3589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路口级指标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基于进口道数据周期性统计</a:t>
          </a:r>
        </a:p>
      </dsp:txBody>
      <dsp:txXfrm>
        <a:off x="3181600" y="3903959"/>
        <a:ext cx="4599631" cy="1437384"/>
      </dsp:txXfrm>
    </dsp:sp>
    <dsp:sp modelId="{2D9ED969-A9EF-4DE8-AE86-A79C9BA93027}">
      <dsp:nvSpPr>
        <dsp:cNvPr id="0" name=""/>
        <dsp:cNvSpPr/>
      </dsp:nvSpPr>
      <dsp:spPr>
        <a:xfrm>
          <a:off x="2982332" y="3863970"/>
          <a:ext cx="1006169" cy="150925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2000" r="-32000"/>
          </a:stretch>
        </a:blipFill>
        <a:ln>
          <a:noFill/>
        </a:ln>
        <a:effectLst/>
        <a:scene3d>
          <a:camera prst="orthographicFront"/>
          <a:lightRig rig="chilly" dir="t"/>
        </a:scene3d>
        <a:sp3d z="12700" extrusionH="12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8C041-20F6-4E22-AFEF-D2F92CE4F72E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BA37F-A364-4D91-AE01-D3826EBA9D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779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静态参数</a:t>
            </a:r>
            <a:r>
              <a:rPr lang="en-US" altLang="zh-CN" dirty="0"/>
              <a:t>-</a:t>
            </a:r>
            <a:r>
              <a:rPr lang="zh-CN" altLang="en-US" dirty="0"/>
              <a:t>数据库；指标</a:t>
            </a:r>
            <a:r>
              <a:rPr lang="en-US" altLang="zh-CN" dirty="0"/>
              <a:t>-</a:t>
            </a:r>
            <a:r>
              <a:rPr lang="zh-CN" altLang="en-US" dirty="0"/>
              <a:t>运行态；代码</a:t>
            </a:r>
            <a:r>
              <a:rPr lang="en-US" altLang="zh-CN" dirty="0"/>
              <a:t>-</a:t>
            </a:r>
            <a:r>
              <a:rPr lang="zh-CN" altLang="en-US" dirty="0"/>
              <a:t>代码库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BA37F-A364-4D91-AE01-D3826EBA9DA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21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单车</a:t>
            </a:r>
            <a:r>
              <a:rPr lang="en-US" altLang="zh-CN" dirty="0"/>
              <a:t>+</a:t>
            </a:r>
            <a:r>
              <a:rPr lang="zh-CN" altLang="en-US" dirty="0"/>
              <a:t>车道（底层数据）</a:t>
            </a:r>
            <a:endParaRPr lang="en-US" altLang="zh-CN" dirty="0"/>
          </a:p>
          <a:p>
            <a:r>
              <a:rPr lang="zh-CN" altLang="en-US" dirty="0"/>
              <a:t>转向感知设备或有盲区，放在边端；进口道道路属性强相关，放在边端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BA37F-A364-4D91-AE01-D3826EBA9D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49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单车级指标</a:t>
            </a:r>
            <a:r>
              <a:rPr lang="en-US" altLang="zh-CN" dirty="0"/>
              <a:t>---</a:t>
            </a:r>
            <a:r>
              <a:rPr lang="zh-CN" altLang="en-US" dirty="0"/>
              <a:t>感知底层车辆数据（端）</a:t>
            </a:r>
            <a:r>
              <a:rPr lang="en-US" altLang="zh-CN" dirty="0"/>
              <a:t>---</a:t>
            </a:r>
            <a:r>
              <a:rPr lang="zh-CN" altLang="en-US" dirty="0"/>
              <a:t>需较复杂计算（端</a:t>
            </a:r>
            <a:r>
              <a:rPr lang="en-US" altLang="zh-CN" dirty="0"/>
              <a:t>/</a:t>
            </a:r>
            <a:r>
              <a:rPr lang="zh-CN" altLang="en-US" dirty="0"/>
              <a:t>边）</a:t>
            </a:r>
            <a:endParaRPr lang="en-US" altLang="zh-CN" dirty="0"/>
          </a:p>
          <a:p>
            <a:r>
              <a:rPr lang="zh-CN" altLang="en-US" dirty="0"/>
              <a:t>车道级指标</a:t>
            </a:r>
            <a:r>
              <a:rPr lang="en-US" altLang="zh-CN" dirty="0"/>
              <a:t>---</a:t>
            </a:r>
            <a:r>
              <a:rPr lang="zh-CN" altLang="en-US" dirty="0"/>
              <a:t>计算底层基础数据（边）</a:t>
            </a:r>
            <a:r>
              <a:rPr lang="en-US" altLang="zh-CN" dirty="0"/>
              <a:t>--</a:t>
            </a:r>
            <a:r>
              <a:rPr lang="zh-CN" altLang="en-US" dirty="0"/>
              <a:t>信控评价数据（端</a:t>
            </a:r>
            <a:r>
              <a:rPr lang="en-US" altLang="zh-CN" dirty="0"/>
              <a:t>/</a:t>
            </a:r>
            <a:r>
              <a:rPr lang="zh-CN" altLang="en-US" dirty="0"/>
              <a:t>边），环境相关非即时数据（云）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BA37F-A364-4D91-AE01-D3826EBA9D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762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转向指标</a:t>
            </a:r>
            <a:r>
              <a:rPr lang="en-US" altLang="zh-CN" dirty="0"/>
              <a:t>--</a:t>
            </a:r>
            <a:r>
              <a:rPr lang="zh-CN" altLang="en-US" dirty="0"/>
              <a:t>感知设备端侧或有盲区，放在边端</a:t>
            </a:r>
            <a:r>
              <a:rPr lang="en-US" altLang="zh-CN" dirty="0"/>
              <a:t>—</a:t>
            </a:r>
            <a:r>
              <a:rPr lang="zh-CN" altLang="en-US" dirty="0"/>
              <a:t>信控数据（边），评价数据（边</a:t>
            </a:r>
            <a:r>
              <a:rPr lang="en-US" altLang="zh-CN" dirty="0"/>
              <a:t>/</a:t>
            </a:r>
            <a:r>
              <a:rPr lang="zh-CN" altLang="en-US" dirty="0"/>
              <a:t>云），环保评价（云）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进口道指标</a:t>
            </a:r>
            <a:r>
              <a:rPr lang="en-US" altLang="zh-CN" dirty="0"/>
              <a:t>--</a:t>
            </a:r>
            <a:r>
              <a:rPr lang="zh-CN" altLang="en-US" dirty="0"/>
              <a:t>道路属性强相关，放在边端</a:t>
            </a:r>
            <a:r>
              <a:rPr lang="en-US" altLang="zh-CN" dirty="0"/>
              <a:t>---</a:t>
            </a:r>
            <a:r>
              <a:rPr lang="zh-CN" altLang="en-US" dirty="0"/>
              <a:t>信控数据（边），评价数据（边</a:t>
            </a:r>
            <a:r>
              <a:rPr lang="en-US" altLang="zh-CN" dirty="0"/>
              <a:t>/</a:t>
            </a:r>
            <a:r>
              <a:rPr lang="zh-CN" altLang="en-US" dirty="0"/>
              <a:t>云），环保评价（云）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路口指标</a:t>
            </a:r>
            <a:r>
              <a:rPr lang="en-US" altLang="zh-CN" dirty="0"/>
              <a:t>—</a:t>
            </a:r>
            <a:r>
              <a:rPr lang="zh-CN" altLang="en-US" dirty="0"/>
              <a:t>多方向综合评判，放在边端</a:t>
            </a:r>
            <a:r>
              <a:rPr lang="en-US" altLang="zh-CN" dirty="0"/>
              <a:t>----</a:t>
            </a:r>
            <a:r>
              <a:rPr lang="zh-CN" altLang="en-US" dirty="0"/>
              <a:t>信控数据（边），评价数据（边</a:t>
            </a:r>
            <a:r>
              <a:rPr lang="en-US" altLang="zh-CN" dirty="0"/>
              <a:t>/</a:t>
            </a:r>
            <a:r>
              <a:rPr lang="zh-CN" altLang="en-US" dirty="0"/>
              <a:t>云），环保评价（云）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BA37F-A364-4D91-AE01-D3826EBA9D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377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基础事件</a:t>
            </a:r>
            <a:r>
              <a:rPr lang="en-US" altLang="zh-CN" dirty="0"/>
              <a:t>---</a:t>
            </a:r>
            <a:r>
              <a:rPr lang="zh-CN" altLang="en-US" dirty="0"/>
              <a:t>单车判断（端侧），多车综合研判（端</a:t>
            </a:r>
            <a:r>
              <a:rPr lang="en-US" altLang="zh-CN" dirty="0"/>
              <a:t>/</a:t>
            </a:r>
            <a:r>
              <a:rPr lang="zh-CN" altLang="en-US" dirty="0"/>
              <a:t>边）</a:t>
            </a:r>
            <a:endParaRPr lang="en-US" altLang="zh-CN" dirty="0"/>
          </a:p>
          <a:p>
            <a:r>
              <a:rPr lang="zh-CN" altLang="en-US" dirty="0"/>
              <a:t>事件增强</a:t>
            </a:r>
            <a:r>
              <a:rPr lang="en-US" altLang="zh-CN" dirty="0"/>
              <a:t>---</a:t>
            </a:r>
            <a:r>
              <a:rPr lang="zh-CN" altLang="en-US" dirty="0"/>
              <a:t>需边端算例（大方向是边）；单车判断（边），单路口事件</a:t>
            </a:r>
            <a:r>
              <a:rPr lang="en-US" altLang="zh-CN" dirty="0"/>
              <a:t>/</a:t>
            </a:r>
            <a:r>
              <a:rPr lang="zh-CN" altLang="en-US" dirty="0"/>
              <a:t>紧急检测（边），非紧急监测（云）</a:t>
            </a:r>
            <a:endParaRPr lang="en-US" altLang="zh-CN" dirty="0"/>
          </a:p>
          <a:p>
            <a:r>
              <a:rPr lang="zh-CN" altLang="en-US" dirty="0"/>
              <a:t>违法行为增强</a:t>
            </a:r>
            <a:r>
              <a:rPr lang="en-US" altLang="zh-CN" dirty="0"/>
              <a:t>---</a:t>
            </a:r>
            <a:r>
              <a:rPr lang="zh-CN" altLang="en-US" dirty="0"/>
              <a:t>单路口行为（大方向是边）；不影响交通行为（云）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BA37F-A364-4D91-AE01-D3826EBA9DA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0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ED727-A0B1-37F9-C4F0-5F28D5105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92D5BD-451B-3098-1F02-4ACAEEC0D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446D7-0DE4-9D80-09F5-14E12AFA9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1470-DB97-4E5D-B204-091C94AD6639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C9905-473D-A972-EA43-C1434196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28E3B6-0823-ADD0-0C65-C3515908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139-3EA9-4369-B91F-360C82E4F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80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54851-E4D9-F0F6-F316-5D2BAFA8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2E8257-06E8-8C3E-7AAD-7269D0B5B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1916E-1C57-BFF2-BBB2-05EF5D8D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1470-DB97-4E5D-B204-091C94AD6639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D315F-962A-952E-911C-ADFFF5A4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A3C7CA-9DCD-8099-EB0E-9C1D7683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139-3EA9-4369-B91F-360C82E4F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57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21D640-565C-9CEB-362B-256E0D442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A50C83-35D7-3F6A-EB17-73753AEA8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58A69B-B253-E601-0567-9CE1CE84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1470-DB97-4E5D-B204-091C94AD6639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89FF3-3B78-6A71-D194-6FFA83F4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8B5E9-2A52-CF31-F422-3B6F6B8A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139-3EA9-4369-B91F-360C82E4F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87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A0498DB-9856-439C-B433-DE72AD1B268A}"/>
              </a:ext>
            </a:extLst>
          </p:cNvPr>
          <p:cNvSpPr/>
          <p:nvPr userDrawn="1"/>
        </p:nvSpPr>
        <p:spPr>
          <a:xfrm>
            <a:off x="0" y="0"/>
            <a:ext cx="12187239" cy="540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03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list-symbol_1068">
            <a:extLst>
              <a:ext uri="{FF2B5EF4-FFF2-40B4-BE49-F238E27FC236}">
                <a16:creationId xmlns:a16="http://schemas.microsoft.com/office/drawing/2014/main" id="{3032CAB8-5BBE-47EB-8AE7-107316BD96E3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539789" y="828001"/>
            <a:ext cx="314767" cy="265341"/>
          </a:xfrm>
          <a:custGeom>
            <a:avLst/>
            <a:gdLst>
              <a:gd name="connsiteX0" fmla="*/ 209665 w 580028"/>
              <a:gd name="connsiteY0" fmla="*/ 366914 h 488759"/>
              <a:gd name="connsiteX1" fmla="*/ 580028 w 580028"/>
              <a:gd name="connsiteY1" fmla="*/ 366914 h 488759"/>
              <a:gd name="connsiteX2" fmla="*/ 580028 w 580028"/>
              <a:gd name="connsiteY2" fmla="*/ 488759 h 488759"/>
              <a:gd name="connsiteX3" fmla="*/ 209665 w 580028"/>
              <a:gd name="connsiteY3" fmla="*/ 488759 h 488759"/>
              <a:gd name="connsiteX4" fmla="*/ 0 w 580028"/>
              <a:gd name="connsiteY4" fmla="*/ 366914 h 488759"/>
              <a:gd name="connsiteX5" fmla="*/ 147823 w 580028"/>
              <a:gd name="connsiteY5" fmla="*/ 366914 h 488759"/>
              <a:gd name="connsiteX6" fmla="*/ 147823 w 580028"/>
              <a:gd name="connsiteY6" fmla="*/ 488759 h 488759"/>
              <a:gd name="connsiteX7" fmla="*/ 0 w 580028"/>
              <a:gd name="connsiteY7" fmla="*/ 488759 h 488759"/>
              <a:gd name="connsiteX8" fmla="*/ 209665 w 580028"/>
              <a:gd name="connsiteY8" fmla="*/ 183457 h 488759"/>
              <a:gd name="connsiteX9" fmla="*/ 580028 w 580028"/>
              <a:gd name="connsiteY9" fmla="*/ 183457 h 488759"/>
              <a:gd name="connsiteX10" fmla="*/ 580028 w 580028"/>
              <a:gd name="connsiteY10" fmla="*/ 305302 h 488759"/>
              <a:gd name="connsiteX11" fmla="*/ 209665 w 580028"/>
              <a:gd name="connsiteY11" fmla="*/ 305302 h 488759"/>
              <a:gd name="connsiteX12" fmla="*/ 0 w 580028"/>
              <a:gd name="connsiteY12" fmla="*/ 183457 h 488759"/>
              <a:gd name="connsiteX13" fmla="*/ 147823 w 580028"/>
              <a:gd name="connsiteY13" fmla="*/ 183457 h 488759"/>
              <a:gd name="connsiteX14" fmla="*/ 147823 w 580028"/>
              <a:gd name="connsiteY14" fmla="*/ 305302 h 488759"/>
              <a:gd name="connsiteX15" fmla="*/ 0 w 580028"/>
              <a:gd name="connsiteY15" fmla="*/ 305302 h 488759"/>
              <a:gd name="connsiteX16" fmla="*/ 209665 w 580028"/>
              <a:gd name="connsiteY16" fmla="*/ 0 h 488759"/>
              <a:gd name="connsiteX17" fmla="*/ 580028 w 580028"/>
              <a:gd name="connsiteY17" fmla="*/ 0 h 488759"/>
              <a:gd name="connsiteX18" fmla="*/ 580028 w 580028"/>
              <a:gd name="connsiteY18" fmla="*/ 121845 h 488759"/>
              <a:gd name="connsiteX19" fmla="*/ 209665 w 580028"/>
              <a:gd name="connsiteY19" fmla="*/ 121845 h 488759"/>
              <a:gd name="connsiteX20" fmla="*/ 0 w 580028"/>
              <a:gd name="connsiteY20" fmla="*/ 0 h 488759"/>
              <a:gd name="connsiteX21" fmla="*/ 147823 w 580028"/>
              <a:gd name="connsiteY21" fmla="*/ 0 h 488759"/>
              <a:gd name="connsiteX22" fmla="*/ 147823 w 580028"/>
              <a:gd name="connsiteY22" fmla="*/ 121845 h 488759"/>
              <a:gd name="connsiteX23" fmla="*/ 0 w 580028"/>
              <a:gd name="connsiteY23" fmla="*/ 121845 h 488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0028" h="488759">
                <a:moveTo>
                  <a:pt x="209665" y="366914"/>
                </a:moveTo>
                <a:lnTo>
                  <a:pt x="580028" y="366914"/>
                </a:lnTo>
                <a:lnTo>
                  <a:pt x="580028" y="488759"/>
                </a:lnTo>
                <a:lnTo>
                  <a:pt x="209665" y="488759"/>
                </a:lnTo>
                <a:close/>
                <a:moveTo>
                  <a:pt x="0" y="366914"/>
                </a:moveTo>
                <a:lnTo>
                  <a:pt x="147823" y="366914"/>
                </a:lnTo>
                <a:lnTo>
                  <a:pt x="147823" y="488759"/>
                </a:lnTo>
                <a:lnTo>
                  <a:pt x="0" y="488759"/>
                </a:lnTo>
                <a:close/>
                <a:moveTo>
                  <a:pt x="209665" y="183457"/>
                </a:moveTo>
                <a:lnTo>
                  <a:pt x="580028" y="183457"/>
                </a:lnTo>
                <a:lnTo>
                  <a:pt x="580028" y="305302"/>
                </a:lnTo>
                <a:lnTo>
                  <a:pt x="209665" y="305302"/>
                </a:lnTo>
                <a:close/>
                <a:moveTo>
                  <a:pt x="0" y="183457"/>
                </a:moveTo>
                <a:lnTo>
                  <a:pt x="147823" y="183457"/>
                </a:lnTo>
                <a:lnTo>
                  <a:pt x="147823" y="305302"/>
                </a:lnTo>
                <a:lnTo>
                  <a:pt x="0" y="305302"/>
                </a:lnTo>
                <a:close/>
                <a:moveTo>
                  <a:pt x="209665" y="0"/>
                </a:moveTo>
                <a:lnTo>
                  <a:pt x="580028" y="0"/>
                </a:lnTo>
                <a:lnTo>
                  <a:pt x="580028" y="121845"/>
                </a:lnTo>
                <a:lnTo>
                  <a:pt x="209665" y="121845"/>
                </a:lnTo>
                <a:close/>
                <a:moveTo>
                  <a:pt x="0" y="0"/>
                </a:moveTo>
                <a:lnTo>
                  <a:pt x="147823" y="0"/>
                </a:lnTo>
                <a:lnTo>
                  <a:pt x="147823" y="121845"/>
                </a:lnTo>
                <a:lnTo>
                  <a:pt x="0" y="121845"/>
                </a:lnTo>
                <a:close/>
              </a:path>
            </a:pathLst>
          </a:custGeom>
          <a:solidFill>
            <a:srgbClr val="47546D"/>
          </a:solidFill>
          <a:ln>
            <a:noFill/>
          </a:ln>
        </p:spPr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2FE009D-67FD-49F8-8C13-A6619E08AE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46" y="60432"/>
            <a:ext cx="1142653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7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AECBD-EE55-CC2C-6AD0-5F0D1F72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54BFC-165D-BC4E-8646-42F2C760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0C1BCB-D9F8-A1B6-4C42-30D5B2B1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1470-DB97-4E5D-B204-091C94AD6639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0722E-1953-24A2-BA23-29F4B871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C299C-D679-FE1F-1A34-EF56F3D6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139-3EA9-4369-B91F-360C82E4F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48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5192D-8D1B-E4A5-7357-90A2942E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46184-443F-47BB-F066-47C572106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F15F16-844D-606D-F96E-5495E561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1470-DB97-4E5D-B204-091C94AD6639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D78C04-4829-BE1F-0213-FCB8A8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C46FDA-A340-875E-7778-7C3EDDBC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139-3EA9-4369-B91F-360C82E4F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4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6038D-8304-9A2C-23FD-8C7F46FB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71F37-B157-38DE-C533-9E1C1AE93F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CDDA47-6F81-53C6-A7B3-346DD6E56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A87F1F-AB4F-B149-82A3-ED684BF7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1470-DB97-4E5D-B204-091C94AD6639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EC532-E364-E37F-E68D-9DE91344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AF525-1A18-B4C0-B413-1F85C355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139-3EA9-4369-B91F-360C82E4F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71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F1350-D000-33CB-4CEE-BEA2E3C6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8C766-9707-97AB-7AFD-2CEE9DB9C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0FDD7D-D960-C600-CEAE-988D8B42F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6CEB470-660C-BDFE-B8E1-5A21DEB27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602DAB9-99E7-F8AE-1704-131AC47D4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945647-DD4D-5BF9-F9D5-679D6E8C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1470-DB97-4E5D-B204-091C94AD6639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C4283CE-0028-C6C0-AF44-A3123BCCB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39156E-4B6F-3968-FE64-A82B9BC78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139-3EA9-4369-B91F-360C82E4F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01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861C7-EF8E-AF42-93EC-C547B46D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12E0ED-E219-8222-B76D-9D6C7679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1470-DB97-4E5D-B204-091C94AD6639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743208-6C22-8906-57FF-F18FAC93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03ABE2-3E40-D7D8-4FDE-AEB01A30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139-3EA9-4369-B91F-360C82E4F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5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EC69DEB-B67F-7244-53D7-8CD397746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1470-DB97-4E5D-B204-091C94AD6639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8E772D-97C0-9FE5-7D1B-D1281A60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B6E28B-80B6-5612-0BDE-7AD950A7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139-3EA9-4369-B91F-360C82E4F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2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9B6AC-FA77-5BB6-A823-4DD797767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812216-C5AC-8D8C-DAB2-E836BBB98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24AB41-2A9E-7883-EDB6-8D2ACF533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BEB494-6949-B8E0-F51F-866B568C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1470-DB97-4E5D-B204-091C94AD6639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2C914C-178C-2112-6285-20C9BF9E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409246-FAC6-1A05-34D1-522F24EC7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139-3EA9-4369-B91F-360C82E4F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70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0F6ACD-0F8A-505F-DC6F-CFF22DD3B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9FE6F1-7943-58C7-0CA7-AE36B2251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932FAC-D077-5D3E-9F6E-C75FF2C39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9B1BE-9A94-D009-B5B5-03EFFE0F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51470-DB97-4E5D-B204-091C94AD6639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CEFC66-948E-E6BA-EBCC-9F8AB9DC3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90E85-83FF-05FA-9AC5-30F4B528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87139-3EA9-4369-B91F-360C82E4F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08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00E1F7-C9A5-B39B-E8D1-1BC98EDC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7A0AE1-0660-190D-F772-9FBEB040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1E570-30D5-0596-2829-D187B16B3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51470-DB97-4E5D-B204-091C94AD6639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F9CF27-A969-F787-69B5-7ADBFD3E0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CC2BD-F78D-B753-2FA2-5725AFF02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7139-3EA9-4369-B91F-360C82E4F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" name="连接符: 肘形 130">
            <a:extLst>
              <a:ext uri="{FF2B5EF4-FFF2-40B4-BE49-F238E27FC236}">
                <a16:creationId xmlns:a16="http://schemas.microsoft.com/office/drawing/2014/main" id="{360C9248-60DD-00EF-EBEB-E5B8224C1050}"/>
              </a:ext>
            </a:extLst>
          </p:cNvPr>
          <p:cNvCxnSpPr>
            <a:cxnSpLocks/>
          </p:cNvCxnSpPr>
          <p:nvPr/>
        </p:nvCxnSpPr>
        <p:spPr>
          <a:xfrm rot="5400000">
            <a:off x="8662066" y="2267777"/>
            <a:ext cx="1282050" cy="142654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箭头: 右 1">
            <a:extLst>
              <a:ext uri="{FF2B5EF4-FFF2-40B4-BE49-F238E27FC236}">
                <a16:creationId xmlns:a16="http://schemas.microsoft.com/office/drawing/2014/main" id="{463925E3-C6FD-C506-642A-97370143ADF9}"/>
              </a:ext>
            </a:extLst>
          </p:cNvPr>
          <p:cNvSpPr/>
          <p:nvPr/>
        </p:nvSpPr>
        <p:spPr>
          <a:xfrm>
            <a:off x="524925" y="3411276"/>
            <a:ext cx="11667075" cy="887428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DD336E74-34C9-AB8A-D412-08B94A058926}"/>
              </a:ext>
            </a:extLst>
          </p:cNvPr>
          <p:cNvSpPr>
            <a:spLocks/>
          </p:cNvSpPr>
          <p:nvPr/>
        </p:nvSpPr>
        <p:spPr>
          <a:xfrm>
            <a:off x="495428" y="5918170"/>
            <a:ext cx="825944" cy="6212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端侧设备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8CD3E840-296E-8551-D016-443DF0737DD8}"/>
              </a:ext>
            </a:extLst>
          </p:cNvPr>
          <p:cNvSpPr/>
          <p:nvPr/>
        </p:nvSpPr>
        <p:spPr>
          <a:xfrm>
            <a:off x="2969842" y="4137208"/>
            <a:ext cx="822445" cy="3704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单车级指标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78DFB7F-413C-2443-D3BB-3F52A076B5E5}"/>
              </a:ext>
            </a:extLst>
          </p:cNvPr>
          <p:cNvSpPr/>
          <p:nvPr/>
        </p:nvSpPr>
        <p:spPr>
          <a:xfrm>
            <a:off x="1563409" y="6354159"/>
            <a:ext cx="730471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相机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3A93976-69AE-21A8-7960-CF811386B597}"/>
              </a:ext>
            </a:extLst>
          </p:cNvPr>
          <p:cNvSpPr/>
          <p:nvPr/>
        </p:nvSpPr>
        <p:spPr>
          <a:xfrm>
            <a:off x="2525103" y="6103882"/>
            <a:ext cx="730471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雷视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C724C50-E5B9-86D0-2A99-AF7E5776D7DC}"/>
              </a:ext>
            </a:extLst>
          </p:cNvPr>
          <p:cNvSpPr/>
          <p:nvPr/>
        </p:nvSpPr>
        <p:spPr>
          <a:xfrm>
            <a:off x="1563409" y="5789886"/>
            <a:ext cx="730471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雷达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05142AF-B4D5-B114-E2FB-F2948FFB2548}"/>
              </a:ext>
            </a:extLst>
          </p:cNvPr>
          <p:cNvSpPr/>
          <p:nvPr/>
        </p:nvSpPr>
        <p:spPr>
          <a:xfrm>
            <a:off x="2979957" y="4894314"/>
            <a:ext cx="822445" cy="3704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车道级指标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ACC6192-2A40-1C83-7D32-38817DB75BF2}"/>
              </a:ext>
            </a:extLst>
          </p:cNvPr>
          <p:cNvSpPr/>
          <p:nvPr/>
        </p:nvSpPr>
        <p:spPr>
          <a:xfrm>
            <a:off x="1460930" y="5574425"/>
            <a:ext cx="1982520" cy="12047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2EB69F5-954C-A4CC-054B-49578F1FFEF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800332" y="4091233"/>
            <a:ext cx="1315" cy="141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554F2BD-D665-B596-F755-53EED6E13F62}"/>
              </a:ext>
            </a:extLst>
          </p:cNvPr>
          <p:cNvSpPr txBox="1"/>
          <p:nvPr/>
        </p:nvSpPr>
        <p:spPr>
          <a:xfrm>
            <a:off x="1451908" y="4494675"/>
            <a:ext cx="480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4149654-D60B-D866-EFEB-1639E6EF2B81}"/>
              </a:ext>
            </a:extLst>
          </p:cNvPr>
          <p:cNvCxnSpPr>
            <a:cxnSpLocks/>
          </p:cNvCxnSpPr>
          <p:nvPr/>
        </p:nvCxnSpPr>
        <p:spPr>
          <a:xfrm flipH="1" flipV="1">
            <a:off x="2745840" y="4104359"/>
            <a:ext cx="1315" cy="141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F2B8528-D730-3965-BC02-B23C2BB7488B}"/>
              </a:ext>
            </a:extLst>
          </p:cNvPr>
          <p:cNvSpPr txBox="1"/>
          <p:nvPr/>
        </p:nvSpPr>
        <p:spPr>
          <a:xfrm>
            <a:off x="2409513" y="4497770"/>
            <a:ext cx="480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指标输出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BF412D6-CDC3-C314-DECE-B4DC3826D9E9}"/>
              </a:ext>
            </a:extLst>
          </p:cNvPr>
          <p:cNvSpPr txBox="1"/>
          <p:nvPr/>
        </p:nvSpPr>
        <p:spPr>
          <a:xfrm>
            <a:off x="2121775" y="5587551"/>
            <a:ext cx="6608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fusion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9EBFD12-77B8-8821-ECC2-CE87357D3499}"/>
              </a:ext>
            </a:extLst>
          </p:cNvPr>
          <p:cNvSpPr>
            <a:spLocks/>
          </p:cNvSpPr>
          <p:nvPr/>
        </p:nvSpPr>
        <p:spPr>
          <a:xfrm>
            <a:off x="401341" y="1557442"/>
            <a:ext cx="825944" cy="6212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边侧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A11EE01-BD85-8C4D-1B7F-2B340FE18974}"/>
              </a:ext>
            </a:extLst>
          </p:cNvPr>
          <p:cNvSpPr>
            <a:spLocks/>
          </p:cNvSpPr>
          <p:nvPr/>
        </p:nvSpPr>
        <p:spPr>
          <a:xfrm>
            <a:off x="1580057" y="1596235"/>
            <a:ext cx="913753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F5D4C34-F480-DDCE-DC7E-3F374F941056}"/>
              </a:ext>
            </a:extLst>
          </p:cNvPr>
          <p:cNvSpPr/>
          <p:nvPr/>
        </p:nvSpPr>
        <p:spPr>
          <a:xfrm>
            <a:off x="1429632" y="1301757"/>
            <a:ext cx="2076880" cy="9019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50161A2-ADF9-457B-A99F-B24BA8DFEE20}"/>
              </a:ext>
            </a:extLst>
          </p:cNvPr>
          <p:cNvSpPr>
            <a:spLocks/>
          </p:cNvSpPr>
          <p:nvPr/>
        </p:nvSpPr>
        <p:spPr>
          <a:xfrm>
            <a:off x="2417374" y="1596235"/>
            <a:ext cx="913753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工控机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98F2248-C1F5-8861-28C0-0491E36BCA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52471" y="2246683"/>
            <a:ext cx="1315" cy="141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B4585CAA-1492-1070-DCA9-7C3509EBFE00}"/>
              </a:ext>
            </a:extLst>
          </p:cNvPr>
          <p:cNvSpPr txBox="1"/>
          <p:nvPr/>
        </p:nvSpPr>
        <p:spPr>
          <a:xfrm>
            <a:off x="1928644" y="2640093"/>
            <a:ext cx="480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指标订阅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2F15E70-E182-350F-6FCB-C6AF1FF5934D}"/>
              </a:ext>
            </a:extLst>
          </p:cNvPr>
          <p:cNvSpPr/>
          <p:nvPr/>
        </p:nvSpPr>
        <p:spPr>
          <a:xfrm>
            <a:off x="3009454" y="2325306"/>
            <a:ext cx="822445" cy="3704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转向级指标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9354193-808B-7E0A-4513-4E2ACA11EF86}"/>
              </a:ext>
            </a:extLst>
          </p:cNvPr>
          <p:cNvSpPr/>
          <p:nvPr/>
        </p:nvSpPr>
        <p:spPr>
          <a:xfrm>
            <a:off x="3009454" y="3010383"/>
            <a:ext cx="822445" cy="3704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进口道级指标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8F6D596-DE2C-0B4A-74A1-3BCF40D24942}"/>
              </a:ext>
            </a:extLst>
          </p:cNvPr>
          <p:cNvSpPr/>
          <p:nvPr/>
        </p:nvSpPr>
        <p:spPr>
          <a:xfrm>
            <a:off x="4233851" y="2334028"/>
            <a:ext cx="822445" cy="37049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路口级指标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133DFA1-DD9F-B2DE-7CC5-3D94B651FDC2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676417" y="2246683"/>
            <a:ext cx="1315" cy="141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7F204339-C410-B502-B46E-ADE2356116EE}"/>
              </a:ext>
            </a:extLst>
          </p:cNvPr>
          <p:cNvSpPr txBox="1"/>
          <p:nvPr/>
        </p:nvSpPr>
        <p:spPr>
          <a:xfrm>
            <a:off x="2340090" y="2640094"/>
            <a:ext cx="480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指标输出</a:t>
            </a:r>
          </a:p>
        </p:txBody>
      </p: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D74C93CA-430B-FDC9-6B9C-7B9CBAC96C69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H="1" flipV="1">
            <a:off x="3009454" y="2510551"/>
            <a:ext cx="792948" cy="2569008"/>
          </a:xfrm>
          <a:prstGeom prst="bentConnector5">
            <a:avLst>
              <a:gd name="adj1" fmla="val -28829"/>
              <a:gd name="adj2" fmla="val 50000"/>
              <a:gd name="adj3" fmla="val 12882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39DF359-7FCF-C7A0-1DF8-F31EB6389773}"/>
              </a:ext>
            </a:extLst>
          </p:cNvPr>
          <p:cNvCxnSpPr>
            <a:cxnSpLocks/>
          </p:cNvCxnSpPr>
          <p:nvPr/>
        </p:nvCxnSpPr>
        <p:spPr>
          <a:xfrm flipV="1">
            <a:off x="3831899" y="2468473"/>
            <a:ext cx="401952" cy="6763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5E47B0A9-DAED-D7E9-6A2B-2401EB2C0BA6}"/>
              </a:ext>
            </a:extLst>
          </p:cNvPr>
          <p:cNvSpPr txBox="1"/>
          <p:nvPr/>
        </p:nvSpPr>
        <p:spPr>
          <a:xfrm>
            <a:off x="2107890" y="1353995"/>
            <a:ext cx="6608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</a:t>
            </a: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73E008FE-DE8A-B09E-8A9E-2D43BA9CEFC5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H="1" flipV="1">
            <a:off x="3009454" y="2510551"/>
            <a:ext cx="782833" cy="1811902"/>
          </a:xfrm>
          <a:prstGeom prst="bentConnector5">
            <a:avLst>
              <a:gd name="adj1" fmla="val -29202"/>
              <a:gd name="adj2" fmla="val 50000"/>
              <a:gd name="adj3" fmla="val 129202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0A4668-BCC6-2A0A-096D-C2ADDAD5A9E0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771646" y="2246683"/>
            <a:ext cx="1315" cy="141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13B90664-8B30-3915-4C6C-586531EA9278}"/>
              </a:ext>
            </a:extLst>
          </p:cNvPr>
          <p:cNvSpPr txBox="1"/>
          <p:nvPr/>
        </p:nvSpPr>
        <p:spPr>
          <a:xfrm>
            <a:off x="1478499" y="2623489"/>
            <a:ext cx="480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09CD5C66-6D3B-C86E-0F5D-CAEC32E5CEFC}"/>
              </a:ext>
            </a:extLst>
          </p:cNvPr>
          <p:cNvSpPr/>
          <p:nvPr/>
        </p:nvSpPr>
        <p:spPr>
          <a:xfrm>
            <a:off x="1232905" y="3658321"/>
            <a:ext cx="872067" cy="3492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8B81F09-A095-238A-1B10-1953022A424F}"/>
              </a:ext>
            </a:extLst>
          </p:cNvPr>
          <p:cNvSpPr/>
          <p:nvPr/>
        </p:nvSpPr>
        <p:spPr>
          <a:xfrm>
            <a:off x="2107890" y="3658321"/>
            <a:ext cx="872067" cy="3492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运行态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D560A5B3-F800-1EA9-A20B-E61F97D2ADC0}"/>
              </a:ext>
            </a:extLst>
          </p:cNvPr>
          <p:cNvCxnSpPr>
            <a:cxnSpLocks/>
            <a:stCxn id="8" idx="3"/>
            <a:endCxn id="26" idx="3"/>
          </p:cNvCxnSpPr>
          <p:nvPr/>
        </p:nvCxnSpPr>
        <p:spPr>
          <a:xfrm flipV="1">
            <a:off x="3802402" y="3195628"/>
            <a:ext cx="29497" cy="1883931"/>
          </a:xfrm>
          <a:prstGeom prst="bentConnector3">
            <a:avLst>
              <a:gd name="adj1" fmla="val 794823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8010CE76-DCE6-4965-7E48-0BD64EB3823C}"/>
              </a:ext>
            </a:extLst>
          </p:cNvPr>
          <p:cNvSpPr/>
          <p:nvPr/>
        </p:nvSpPr>
        <p:spPr>
          <a:xfrm>
            <a:off x="5580324" y="6328471"/>
            <a:ext cx="730471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6AB434FE-7AB6-950C-6B37-BEDA06C15F1A}"/>
              </a:ext>
            </a:extLst>
          </p:cNvPr>
          <p:cNvSpPr/>
          <p:nvPr/>
        </p:nvSpPr>
        <p:spPr>
          <a:xfrm>
            <a:off x="5580324" y="5764198"/>
            <a:ext cx="730471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电警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C1522E7A-F4A8-80D0-7BF1-452356BE23B8}"/>
              </a:ext>
            </a:extLst>
          </p:cNvPr>
          <p:cNvSpPr/>
          <p:nvPr/>
        </p:nvSpPr>
        <p:spPr>
          <a:xfrm>
            <a:off x="4590247" y="5558002"/>
            <a:ext cx="1910259" cy="120474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239F2740-FC38-325B-89FF-C841F6C52401}"/>
              </a:ext>
            </a:extLst>
          </p:cNvPr>
          <p:cNvSpPr/>
          <p:nvPr/>
        </p:nvSpPr>
        <p:spPr>
          <a:xfrm>
            <a:off x="7439585" y="5734119"/>
            <a:ext cx="1657117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信号读取装置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82AB8A08-3DA4-83D8-3F37-A07732DB964A}"/>
              </a:ext>
            </a:extLst>
          </p:cNvPr>
          <p:cNvSpPr/>
          <p:nvPr/>
        </p:nvSpPr>
        <p:spPr>
          <a:xfrm>
            <a:off x="7337107" y="5622861"/>
            <a:ext cx="1912891" cy="53751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流程图: 预定义过程 64">
            <a:extLst>
              <a:ext uri="{FF2B5EF4-FFF2-40B4-BE49-F238E27FC236}">
                <a16:creationId xmlns:a16="http://schemas.microsoft.com/office/drawing/2014/main" id="{00E310B2-AAC6-171D-14BD-8CA1B8B5534C}"/>
              </a:ext>
            </a:extLst>
          </p:cNvPr>
          <p:cNvSpPr/>
          <p:nvPr/>
        </p:nvSpPr>
        <p:spPr>
          <a:xfrm>
            <a:off x="7647368" y="2005439"/>
            <a:ext cx="1229711" cy="432929"/>
          </a:xfrm>
          <a:prstGeom prst="flowChartPredefined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信控</a:t>
            </a:r>
          </a:p>
        </p:txBody>
      </p:sp>
      <p:sp>
        <p:nvSpPr>
          <p:cNvPr id="66" name="流程图: 预定义过程 65">
            <a:extLst>
              <a:ext uri="{FF2B5EF4-FFF2-40B4-BE49-F238E27FC236}">
                <a16:creationId xmlns:a16="http://schemas.microsoft.com/office/drawing/2014/main" id="{B377164E-C695-F0C1-EADC-D37E176FF9C8}"/>
              </a:ext>
            </a:extLst>
          </p:cNvPr>
          <p:cNvSpPr/>
          <p:nvPr/>
        </p:nvSpPr>
        <p:spPr>
          <a:xfrm>
            <a:off x="9382232" y="1994482"/>
            <a:ext cx="1229711" cy="432929"/>
          </a:xfrm>
          <a:prstGeom prst="flowChartPredefined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</a:p>
        </p:txBody>
      </p:sp>
      <p:sp>
        <p:nvSpPr>
          <p:cNvPr id="67" name="流程图: 预定义过程 66">
            <a:extLst>
              <a:ext uri="{FF2B5EF4-FFF2-40B4-BE49-F238E27FC236}">
                <a16:creationId xmlns:a16="http://schemas.microsoft.com/office/drawing/2014/main" id="{F65430A7-EC6E-FE74-C460-9F4D1684C849}"/>
              </a:ext>
            </a:extLst>
          </p:cNvPr>
          <p:cNvSpPr/>
          <p:nvPr/>
        </p:nvSpPr>
        <p:spPr>
          <a:xfrm>
            <a:off x="7647369" y="1415024"/>
            <a:ext cx="1229711" cy="432929"/>
          </a:xfrm>
          <a:prstGeom prst="flowChartPredefined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孪生</a:t>
            </a:r>
          </a:p>
        </p:txBody>
      </p:sp>
      <p:sp>
        <p:nvSpPr>
          <p:cNvPr id="72" name="流程图: 预定义过程 71">
            <a:extLst>
              <a:ext uri="{FF2B5EF4-FFF2-40B4-BE49-F238E27FC236}">
                <a16:creationId xmlns:a16="http://schemas.microsoft.com/office/drawing/2014/main" id="{032A769A-192D-0486-B646-361A1723341E}"/>
              </a:ext>
            </a:extLst>
          </p:cNvPr>
          <p:cNvSpPr/>
          <p:nvPr/>
        </p:nvSpPr>
        <p:spPr>
          <a:xfrm>
            <a:off x="9382232" y="1435745"/>
            <a:ext cx="1229711" cy="432929"/>
          </a:xfrm>
          <a:prstGeom prst="flowChartPredefined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0062AA49-90A7-3831-7187-4A25629788EA}"/>
              </a:ext>
            </a:extLst>
          </p:cNvPr>
          <p:cNvSpPr/>
          <p:nvPr/>
        </p:nvSpPr>
        <p:spPr>
          <a:xfrm>
            <a:off x="7826189" y="3658321"/>
            <a:ext cx="872067" cy="34920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运行态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FDF0EA6-B770-FA35-06AC-03EED42EFE1D}"/>
              </a:ext>
            </a:extLst>
          </p:cNvPr>
          <p:cNvCxnSpPr>
            <a:cxnSpLocks/>
          </p:cNvCxnSpPr>
          <p:nvPr/>
        </p:nvCxnSpPr>
        <p:spPr>
          <a:xfrm rot="10800000" flipH="1">
            <a:off x="8314118" y="4108044"/>
            <a:ext cx="1315" cy="141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CB82F435-3B17-C3A0-719A-9107BEF412BA}"/>
              </a:ext>
            </a:extLst>
          </p:cNvPr>
          <p:cNvSpPr txBox="1"/>
          <p:nvPr/>
        </p:nvSpPr>
        <p:spPr>
          <a:xfrm>
            <a:off x="8021809" y="4292324"/>
            <a:ext cx="4808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相位信息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A9B02B31-D3CA-4E22-B35E-087BEC15AFF7}"/>
              </a:ext>
            </a:extLst>
          </p:cNvPr>
          <p:cNvSpPr/>
          <p:nvPr/>
        </p:nvSpPr>
        <p:spPr>
          <a:xfrm>
            <a:off x="4657489" y="5981042"/>
            <a:ext cx="730471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感知</a:t>
            </a:r>
          </a:p>
        </p:txBody>
      </p:sp>
      <p:sp>
        <p:nvSpPr>
          <p:cNvPr id="77" name="流程图: 预定义过程 76">
            <a:extLst>
              <a:ext uri="{FF2B5EF4-FFF2-40B4-BE49-F238E27FC236}">
                <a16:creationId xmlns:a16="http://schemas.microsoft.com/office/drawing/2014/main" id="{CD10628B-E7E0-829E-4EF0-1500BE4ABF46}"/>
              </a:ext>
            </a:extLst>
          </p:cNvPr>
          <p:cNvSpPr/>
          <p:nvPr/>
        </p:nvSpPr>
        <p:spPr>
          <a:xfrm>
            <a:off x="5945401" y="1583054"/>
            <a:ext cx="1229711" cy="432929"/>
          </a:xfrm>
          <a:prstGeom prst="flowChartPredefined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78" name="流程图: 预定义过程 77">
            <a:extLst>
              <a:ext uri="{FF2B5EF4-FFF2-40B4-BE49-F238E27FC236}">
                <a16:creationId xmlns:a16="http://schemas.microsoft.com/office/drawing/2014/main" id="{A114F9F1-4DEB-C7DD-04B2-C666676A62D6}"/>
              </a:ext>
            </a:extLst>
          </p:cNvPr>
          <p:cNvSpPr/>
          <p:nvPr/>
        </p:nvSpPr>
        <p:spPr>
          <a:xfrm>
            <a:off x="10847981" y="1496390"/>
            <a:ext cx="1229711" cy="527175"/>
          </a:xfrm>
          <a:prstGeom prst="flowChartPredefined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运维</a:t>
            </a: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0499F763-7280-44CF-D44D-0D0AC29F507D}"/>
              </a:ext>
            </a:extLst>
          </p:cNvPr>
          <p:cNvSpPr/>
          <p:nvPr/>
        </p:nvSpPr>
        <p:spPr>
          <a:xfrm>
            <a:off x="11063532" y="3658321"/>
            <a:ext cx="872067" cy="34920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A03A7FDD-8C67-7072-F694-FFE7C17DD7AA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558694" y="2092001"/>
            <a:ext cx="1315" cy="141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4DC69F70-AD60-6E2F-31D9-2053E2FB4B49}"/>
              </a:ext>
            </a:extLst>
          </p:cNvPr>
          <p:cNvSpPr txBox="1"/>
          <p:nvPr/>
        </p:nvSpPr>
        <p:spPr>
          <a:xfrm>
            <a:off x="11210270" y="2495443"/>
            <a:ext cx="480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读取</a:t>
            </a:r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F1F1DB8-20E8-A344-4D43-C460640685E1}"/>
              </a:ext>
            </a:extLst>
          </p:cNvPr>
          <p:cNvCxnSpPr>
            <a:cxnSpLocks/>
          </p:cNvCxnSpPr>
          <p:nvPr/>
        </p:nvCxnSpPr>
        <p:spPr>
          <a:xfrm flipV="1">
            <a:off x="8300638" y="2426532"/>
            <a:ext cx="657" cy="11443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4AC6421C-13DF-88AC-D356-7E73C021FE44}"/>
              </a:ext>
            </a:extLst>
          </p:cNvPr>
          <p:cNvSpPr txBox="1"/>
          <p:nvPr/>
        </p:nvSpPr>
        <p:spPr>
          <a:xfrm>
            <a:off x="7960156" y="2719150"/>
            <a:ext cx="480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指标订阅</a:t>
            </a: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3A66DD37-808E-D80F-2699-FC55FADB86D7}"/>
              </a:ext>
            </a:extLst>
          </p:cNvPr>
          <p:cNvSpPr/>
          <p:nvPr/>
        </p:nvSpPr>
        <p:spPr>
          <a:xfrm>
            <a:off x="4822590" y="3658321"/>
            <a:ext cx="1758011" cy="34920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运行态（事件）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606E49E-459A-570D-2F22-3EB61EC924F8}"/>
              </a:ext>
            </a:extLst>
          </p:cNvPr>
          <p:cNvSpPr txBox="1"/>
          <p:nvPr/>
        </p:nvSpPr>
        <p:spPr>
          <a:xfrm>
            <a:off x="9516408" y="3638194"/>
            <a:ext cx="18356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EF51642A-74F0-09E4-A60E-7F1AA1364C25}"/>
              </a:ext>
            </a:extLst>
          </p:cNvPr>
          <p:cNvCxnSpPr>
            <a:cxnSpLocks/>
          </p:cNvCxnSpPr>
          <p:nvPr/>
        </p:nvCxnSpPr>
        <p:spPr>
          <a:xfrm flipH="1" flipV="1">
            <a:off x="5227532" y="4130216"/>
            <a:ext cx="1315" cy="141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646731F-7611-C0F2-36DE-B1BD5452484E}"/>
              </a:ext>
            </a:extLst>
          </p:cNvPr>
          <p:cNvSpPr txBox="1"/>
          <p:nvPr/>
        </p:nvSpPr>
        <p:spPr>
          <a:xfrm>
            <a:off x="4891855" y="4146033"/>
            <a:ext cx="3373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单车级事件输出</a:t>
            </a:r>
          </a:p>
        </p:txBody>
      </p: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23429DD9-8077-7757-D760-F6D93AC86A3A}"/>
              </a:ext>
            </a:extLst>
          </p:cNvPr>
          <p:cNvCxnSpPr>
            <a:cxnSpLocks/>
            <a:stCxn id="21" idx="3"/>
            <a:endCxn id="87" idx="0"/>
          </p:cNvCxnSpPr>
          <p:nvPr/>
        </p:nvCxnSpPr>
        <p:spPr>
          <a:xfrm>
            <a:off x="3506512" y="1752731"/>
            <a:ext cx="2195084" cy="1905590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AF5030BD-93F9-1520-9B12-AD6F6A51C629}"/>
              </a:ext>
            </a:extLst>
          </p:cNvPr>
          <p:cNvSpPr txBox="1"/>
          <p:nvPr/>
        </p:nvSpPr>
        <p:spPr>
          <a:xfrm>
            <a:off x="5395975" y="2084279"/>
            <a:ext cx="3373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路口级事件输出</a:t>
            </a:r>
          </a:p>
        </p:txBody>
      </p: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D91B1D7F-AFF0-C799-BDAA-22D1EA47B84D}"/>
              </a:ext>
            </a:extLst>
          </p:cNvPr>
          <p:cNvCxnSpPr>
            <a:cxnSpLocks/>
          </p:cNvCxnSpPr>
          <p:nvPr/>
        </p:nvCxnSpPr>
        <p:spPr>
          <a:xfrm flipH="1" flipV="1">
            <a:off x="5865620" y="4143703"/>
            <a:ext cx="1315" cy="1414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ECB61A36-9F56-D84D-A9D0-CE6FF6B54AA3}"/>
              </a:ext>
            </a:extLst>
          </p:cNvPr>
          <p:cNvSpPr txBox="1"/>
          <p:nvPr/>
        </p:nvSpPr>
        <p:spPr>
          <a:xfrm>
            <a:off x="5529943" y="4159520"/>
            <a:ext cx="337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违法抓拍输出</a:t>
            </a:r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7B4536C1-0969-D052-81EC-AA861F4349AD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6310795" y="4143703"/>
            <a:ext cx="61677" cy="237001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834F54E-E696-F827-665D-146EE462B94D}"/>
              </a:ext>
            </a:extLst>
          </p:cNvPr>
          <p:cNvSpPr txBox="1"/>
          <p:nvPr/>
        </p:nvSpPr>
        <p:spPr>
          <a:xfrm>
            <a:off x="6077579" y="4258596"/>
            <a:ext cx="3373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增强事件输出</a:t>
            </a: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A2FC319B-0EAA-1B02-3BD4-F5B5BBB18A02}"/>
              </a:ext>
            </a:extLst>
          </p:cNvPr>
          <p:cNvSpPr/>
          <p:nvPr/>
        </p:nvSpPr>
        <p:spPr>
          <a:xfrm>
            <a:off x="6674352" y="3658321"/>
            <a:ext cx="872067" cy="3492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模型库</a:t>
            </a:r>
          </a:p>
        </p:txBody>
      </p: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3ACA826D-4B41-80E2-2246-1AC6710CD0D2}"/>
              </a:ext>
            </a:extLst>
          </p:cNvPr>
          <p:cNvCxnSpPr>
            <a:cxnSpLocks/>
          </p:cNvCxnSpPr>
          <p:nvPr/>
        </p:nvCxnSpPr>
        <p:spPr>
          <a:xfrm rot="5400000">
            <a:off x="5478721" y="4960053"/>
            <a:ext cx="2463737" cy="79959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C8F4F5-F204-898A-0770-EE12917DDEA0}"/>
              </a:ext>
            </a:extLst>
          </p:cNvPr>
          <p:cNvSpPr txBox="1"/>
          <p:nvPr/>
        </p:nvSpPr>
        <p:spPr>
          <a:xfrm>
            <a:off x="6815188" y="4599264"/>
            <a:ext cx="337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模型订阅</a:t>
            </a:r>
          </a:p>
        </p:txBody>
      </p: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0C6A629F-94B3-0CB0-AA34-4524105CC540}"/>
              </a:ext>
            </a:extLst>
          </p:cNvPr>
          <p:cNvSpPr/>
          <p:nvPr/>
        </p:nvSpPr>
        <p:spPr>
          <a:xfrm>
            <a:off x="4118493" y="2986910"/>
            <a:ext cx="822445" cy="370490"/>
          </a:xfrm>
          <a:prstGeom prst="round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车道级指标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2AE41932-D8BF-7885-6EFA-CB64294A4ABB}"/>
              </a:ext>
            </a:extLst>
          </p:cNvPr>
          <p:cNvCxnSpPr>
            <a:cxnSpLocks/>
          </p:cNvCxnSpPr>
          <p:nvPr/>
        </p:nvCxnSpPr>
        <p:spPr>
          <a:xfrm flipH="1" flipV="1">
            <a:off x="6288533" y="2014034"/>
            <a:ext cx="657" cy="16064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文本框 111">
            <a:extLst>
              <a:ext uri="{FF2B5EF4-FFF2-40B4-BE49-F238E27FC236}">
                <a16:creationId xmlns:a16="http://schemas.microsoft.com/office/drawing/2014/main" id="{608003C2-34C8-D086-5381-18536770FF40}"/>
              </a:ext>
            </a:extLst>
          </p:cNvPr>
          <p:cNvSpPr txBox="1"/>
          <p:nvPr/>
        </p:nvSpPr>
        <p:spPr>
          <a:xfrm>
            <a:off x="6239374" y="2466287"/>
            <a:ext cx="337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事件订阅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AE99F98-7BD7-37CA-0AE3-AA2623643537}"/>
              </a:ext>
            </a:extLst>
          </p:cNvPr>
          <p:cNvCxnSpPr>
            <a:cxnSpLocks/>
          </p:cNvCxnSpPr>
          <p:nvPr/>
        </p:nvCxnSpPr>
        <p:spPr>
          <a:xfrm>
            <a:off x="6051912" y="2074623"/>
            <a:ext cx="7337" cy="1512189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本框 119">
            <a:extLst>
              <a:ext uri="{FF2B5EF4-FFF2-40B4-BE49-F238E27FC236}">
                <a16:creationId xmlns:a16="http://schemas.microsoft.com/office/drawing/2014/main" id="{BF4801E1-0F50-2FA2-54F3-1F2400AD8AAE}"/>
              </a:ext>
            </a:extLst>
          </p:cNvPr>
          <p:cNvSpPr txBox="1"/>
          <p:nvPr/>
        </p:nvSpPr>
        <p:spPr>
          <a:xfrm>
            <a:off x="5760428" y="2523283"/>
            <a:ext cx="337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事件新增</a:t>
            </a: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93BF543E-8937-11B0-12CB-9AB0E69FF3C7}"/>
              </a:ext>
            </a:extLst>
          </p:cNvPr>
          <p:cNvSpPr/>
          <p:nvPr/>
        </p:nvSpPr>
        <p:spPr>
          <a:xfrm>
            <a:off x="8780367" y="4460022"/>
            <a:ext cx="3439205" cy="1078889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底层数据复用，避免重复计算，利于数据耦合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模型集成，利于训练测试，随用随选</a:t>
            </a:r>
            <a:endParaRPr lang="en-US" altLang="zh-CN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便捷化配置</a:t>
            </a:r>
          </a:p>
        </p:txBody>
      </p:sp>
      <p:cxnSp>
        <p:nvCxnSpPr>
          <p:cNvPr id="123" name="连接符: 肘形 122">
            <a:extLst>
              <a:ext uri="{FF2B5EF4-FFF2-40B4-BE49-F238E27FC236}">
                <a16:creationId xmlns:a16="http://schemas.microsoft.com/office/drawing/2014/main" id="{483E9E5A-58B6-2AB1-77C6-39E9F99FAC32}"/>
              </a:ext>
            </a:extLst>
          </p:cNvPr>
          <p:cNvCxnSpPr>
            <a:cxnSpLocks/>
            <a:stCxn id="75" idx="1"/>
          </p:cNvCxnSpPr>
          <p:nvPr/>
        </p:nvCxnSpPr>
        <p:spPr>
          <a:xfrm rot="10800000">
            <a:off x="4924787" y="3283935"/>
            <a:ext cx="3097023" cy="1608554"/>
          </a:xfrm>
          <a:prstGeom prst="bentConnector3">
            <a:avLst>
              <a:gd name="adj1" fmla="val 1021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342F0A5-C171-6F8D-D7DA-A6DABB9BC795}"/>
              </a:ext>
            </a:extLst>
          </p:cNvPr>
          <p:cNvSpPr txBox="1"/>
          <p:nvPr/>
        </p:nvSpPr>
        <p:spPr>
          <a:xfrm>
            <a:off x="9664933" y="2640092"/>
            <a:ext cx="480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指标订阅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C0F62CC6-F143-D555-5C5C-BBA5E089AC6E}"/>
              </a:ext>
            </a:extLst>
          </p:cNvPr>
          <p:cNvSpPr/>
          <p:nvPr/>
        </p:nvSpPr>
        <p:spPr>
          <a:xfrm>
            <a:off x="7491194" y="1053359"/>
            <a:ext cx="3271174" cy="1557616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5" name="连接符: 肘形 134">
            <a:extLst>
              <a:ext uri="{FF2B5EF4-FFF2-40B4-BE49-F238E27FC236}">
                <a16:creationId xmlns:a16="http://schemas.microsoft.com/office/drawing/2014/main" id="{B7C4A3A2-9167-885B-563D-8181C5FAE95D}"/>
              </a:ext>
            </a:extLst>
          </p:cNvPr>
          <p:cNvCxnSpPr>
            <a:cxnSpLocks/>
          </p:cNvCxnSpPr>
          <p:nvPr/>
        </p:nvCxnSpPr>
        <p:spPr>
          <a:xfrm rot="10800000" flipH="1">
            <a:off x="2969841" y="1386150"/>
            <a:ext cx="5292383" cy="2907429"/>
          </a:xfrm>
          <a:prstGeom prst="bentConnector4">
            <a:avLst>
              <a:gd name="adj1" fmla="val -50332"/>
              <a:gd name="adj2" fmla="val 107863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9" name="连接符: 肘形 138">
            <a:extLst>
              <a:ext uri="{FF2B5EF4-FFF2-40B4-BE49-F238E27FC236}">
                <a16:creationId xmlns:a16="http://schemas.microsoft.com/office/drawing/2014/main" id="{DFE83AF4-1824-9289-6B9A-88359A02C46A}"/>
              </a:ext>
            </a:extLst>
          </p:cNvPr>
          <p:cNvCxnSpPr>
            <a:cxnSpLocks/>
            <a:endCxn id="72" idx="0"/>
          </p:cNvCxnSpPr>
          <p:nvPr/>
        </p:nvCxnSpPr>
        <p:spPr>
          <a:xfrm flipV="1">
            <a:off x="2969840" y="1435745"/>
            <a:ext cx="7027248" cy="2835908"/>
          </a:xfrm>
          <a:prstGeom prst="bentConnector4">
            <a:avLst>
              <a:gd name="adj1" fmla="val -40256"/>
              <a:gd name="adj2" fmla="val 108061"/>
            </a:avLst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8" name="连接符: 肘形 147">
            <a:extLst>
              <a:ext uri="{FF2B5EF4-FFF2-40B4-BE49-F238E27FC236}">
                <a16:creationId xmlns:a16="http://schemas.microsoft.com/office/drawing/2014/main" id="{613A54BF-92CF-8511-49E5-32C2101B3ED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192814" y="4695948"/>
            <a:ext cx="386616" cy="101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60D1F13C-53D4-B6AA-7918-9876CC4FD811}"/>
              </a:ext>
            </a:extLst>
          </p:cNvPr>
          <p:cNvSpPr txBox="1"/>
          <p:nvPr/>
        </p:nvSpPr>
        <p:spPr>
          <a:xfrm>
            <a:off x="1312821" y="2623489"/>
            <a:ext cx="480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静态参数</a:t>
            </a:r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A2DA616F-9630-4644-2A93-2325573EB638}"/>
              </a:ext>
            </a:extLst>
          </p:cNvPr>
          <p:cNvSpPr txBox="1"/>
          <p:nvPr/>
        </p:nvSpPr>
        <p:spPr>
          <a:xfrm>
            <a:off x="1030281" y="757044"/>
            <a:ext cx="4874985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427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999" b="1" dirty="0">
                <a:solidFill>
                  <a:srgbClr val="47546D"/>
                </a:solidFill>
                <a:latin typeface="微软雅黑"/>
                <a:ea typeface="微软雅黑"/>
                <a:sym typeface="微软雅黑" panose="020B0503020204020204" pitchFamily="34" charset="-122"/>
              </a:rPr>
              <a:t>数据流逻辑</a:t>
            </a:r>
            <a:endParaRPr kumimoji="0" lang="zh-CN" altLang="en-US" sz="1999" b="1" i="0" u="none" strike="noStrike" kern="1200" cap="none" spc="0" normalizeH="0" baseline="0" noProof="0" dirty="0">
              <a:ln>
                <a:noFill/>
              </a:ln>
              <a:solidFill>
                <a:srgbClr val="47546D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微软雅黑" panose="020B0503020204020204" pitchFamily="34" charset="-122"/>
            </a:endParaRPr>
          </a:p>
        </p:txBody>
      </p:sp>
      <p:cxnSp>
        <p:nvCxnSpPr>
          <p:cNvPr id="165" name="连接符: 肘形 164">
            <a:extLst>
              <a:ext uri="{FF2B5EF4-FFF2-40B4-BE49-F238E27FC236}">
                <a16:creationId xmlns:a16="http://schemas.microsoft.com/office/drawing/2014/main" id="{00EEAC5F-27D4-563F-CE1F-CC9C4BDA6F02}"/>
              </a:ext>
            </a:extLst>
          </p:cNvPr>
          <p:cNvCxnSpPr>
            <a:stCxn id="4" idx="3"/>
          </p:cNvCxnSpPr>
          <p:nvPr/>
        </p:nvCxnSpPr>
        <p:spPr>
          <a:xfrm>
            <a:off x="3792287" y="4322453"/>
            <a:ext cx="1148651" cy="655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D35C2EFA-A500-8DC5-AF34-91451024F64B}"/>
              </a:ext>
            </a:extLst>
          </p:cNvPr>
          <p:cNvCxnSpPr>
            <a:stCxn id="8" idx="3"/>
          </p:cNvCxnSpPr>
          <p:nvPr/>
        </p:nvCxnSpPr>
        <p:spPr>
          <a:xfrm flipV="1">
            <a:off x="3802402" y="4991100"/>
            <a:ext cx="1138536" cy="884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8" name="矩形: 圆角 167">
            <a:extLst>
              <a:ext uri="{FF2B5EF4-FFF2-40B4-BE49-F238E27FC236}">
                <a16:creationId xmlns:a16="http://schemas.microsoft.com/office/drawing/2014/main" id="{5D487573-A9A3-BCE5-7FBB-4CA2ECF80287}"/>
              </a:ext>
            </a:extLst>
          </p:cNvPr>
          <p:cNvSpPr/>
          <p:nvPr/>
        </p:nvSpPr>
        <p:spPr>
          <a:xfrm>
            <a:off x="187981" y="5082052"/>
            <a:ext cx="814830" cy="54418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高精地图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4C9F89CB-A919-F6B5-CFF5-27F7F3F2A1C3}"/>
              </a:ext>
            </a:extLst>
          </p:cNvPr>
          <p:cNvSpPr/>
          <p:nvPr/>
        </p:nvSpPr>
        <p:spPr>
          <a:xfrm>
            <a:off x="85503" y="4978400"/>
            <a:ext cx="940598" cy="703602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06D89F12-17EE-546D-983E-8FD0A4C8B33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3068" y="4010857"/>
            <a:ext cx="983965" cy="922697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B8AADF0E-ACCE-98AF-842B-51C4D94F4F63}"/>
              </a:ext>
            </a:extLst>
          </p:cNvPr>
          <p:cNvSpPr txBox="1"/>
          <p:nvPr/>
        </p:nvSpPr>
        <p:spPr>
          <a:xfrm>
            <a:off x="258827" y="4217911"/>
            <a:ext cx="4808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</p:spTree>
    <p:extLst>
      <p:ext uri="{BB962C8B-B14F-4D97-AF65-F5344CB8AC3E}">
        <p14:creationId xmlns:p14="http://schemas.microsoft.com/office/powerpoint/2010/main" val="1352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0E984A0-0FCC-66AF-E64E-C4D90C6B8931}"/>
              </a:ext>
            </a:extLst>
          </p:cNvPr>
          <p:cNvSpPr/>
          <p:nvPr/>
        </p:nvSpPr>
        <p:spPr>
          <a:xfrm>
            <a:off x="431566" y="1878723"/>
            <a:ext cx="869084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雷视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A51E3CB-FA06-A96B-3646-768708DDFEC5}"/>
              </a:ext>
            </a:extLst>
          </p:cNvPr>
          <p:cNvSpPr/>
          <p:nvPr/>
        </p:nvSpPr>
        <p:spPr>
          <a:xfrm>
            <a:off x="1739454" y="1878723"/>
            <a:ext cx="1823553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车辆瞬时速度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0D886BF-CC2F-9CB9-268A-94F954839EA2}"/>
              </a:ext>
            </a:extLst>
          </p:cNvPr>
          <p:cNvSpPr/>
          <p:nvPr/>
        </p:nvSpPr>
        <p:spPr>
          <a:xfrm>
            <a:off x="5062698" y="1457607"/>
            <a:ext cx="2171320" cy="50772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9F667E2-6B3A-BA9A-32B6-E3AEB7387426}"/>
              </a:ext>
            </a:extLst>
          </p:cNvPr>
          <p:cNvSpPr/>
          <p:nvPr/>
        </p:nvSpPr>
        <p:spPr>
          <a:xfrm>
            <a:off x="1757843" y="3076902"/>
            <a:ext cx="1823553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超速事件</a:t>
            </a:r>
          </a:p>
        </p:txBody>
      </p:sp>
      <p:sp>
        <p:nvSpPr>
          <p:cNvPr id="6" name="流程图: 预定义过程 5">
            <a:extLst>
              <a:ext uri="{FF2B5EF4-FFF2-40B4-BE49-F238E27FC236}">
                <a16:creationId xmlns:a16="http://schemas.microsoft.com/office/drawing/2014/main" id="{B61D6805-5D0A-C113-583B-239DE7BF78C1}"/>
              </a:ext>
            </a:extLst>
          </p:cNvPr>
          <p:cNvSpPr/>
          <p:nvPr/>
        </p:nvSpPr>
        <p:spPr>
          <a:xfrm>
            <a:off x="9231733" y="1619987"/>
            <a:ext cx="1229711" cy="432929"/>
          </a:xfrm>
          <a:prstGeom prst="flowChartPredefined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3A0C9640-0AEC-38AB-C187-B7348CDEE389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7060413" y="1836452"/>
            <a:ext cx="2171320" cy="3030565"/>
          </a:xfrm>
          <a:prstGeom prst="bentConnector3">
            <a:avLst>
              <a:gd name="adj1" fmla="val 445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DC40C96-BF87-218E-BA84-ADE3106A5A8F}"/>
              </a:ext>
            </a:extLst>
          </p:cNvPr>
          <p:cNvSpPr/>
          <p:nvPr/>
        </p:nvSpPr>
        <p:spPr>
          <a:xfrm>
            <a:off x="5194975" y="1778425"/>
            <a:ext cx="1823553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单车级指标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8F55D11-A114-0EB0-3661-E5952BD78730}"/>
              </a:ext>
            </a:extLst>
          </p:cNvPr>
          <p:cNvSpPr/>
          <p:nvPr/>
        </p:nvSpPr>
        <p:spPr>
          <a:xfrm>
            <a:off x="450608" y="4590394"/>
            <a:ext cx="1212641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标识标牌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A272CAA-317C-7EE3-1FF0-3AA50B9AEC49}"/>
              </a:ext>
            </a:extLst>
          </p:cNvPr>
          <p:cNvSpPr/>
          <p:nvPr/>
        </p:nvSpPr>
        <p:spPr>
          <a:xfrm>
            <a:off x="2199281" y="4590394"/>
            <a:ext cx="1823553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道路限速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FC1EB5C-4DC0-AB1B-24FF-2FF2F4DCFC92}"/>
              </a:ext>
            </a:extLst>
          </p:cNvPr>
          <p:cNvSpPr/>
          <p:nvPr/>
        </p:nvSpPr>
        <p:spPr>
          <a:xfrm>
            <a:off x="5229208" y="5130201"/>
            <a:ext cx="1823553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道路数据库</a:t>
            </a:r>
          </a:p>
        </p:txBody>
      </p:sp>
      <p:sp>
        <p:nvSpPr>
          <p:cNvPr id="18" name="流程图: 预定义过程 17">
            <a:extLst>
              <a:ext uri="{FF2B5EF4-FFF2-40B4-BE49-F238E27FC236}">
                <a16:creationId xmlns:a16="http://schemas.microsoft.com/office/drawing/2014/main" id="{D10AA7D9-D278-6950-D8F8-1B93B766669B}"/>
              </a:ext>
            </a:extLst>
          </p:cNvPr>
          <p:cNvSpPr/>
          <p:nvPr/>
        </p:nvSpPr>
        <p:spPr>
          <a:xfrm>
            <a:off x="9231733" y="2852671"/>
            <a:ext cx="1229711" cy="432929"/>
          </a:xfrm>
          <a:prstGeom prst="flowChartPredefined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评价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87D31CF0-27C4-9A54-51AB-B18BA5451EA7}"/>
              </a:ext>
            </a:extLst>
          </p:cNvPr>
          <p:cNvSpPr/>
          <p:nvPr/>
        </p:nvSpPr>
        <p:spPr>
          <a:xfrm>
            <a:off x="5187322" y="2359122"/>
            <a:ext cx="1823553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车道级指标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A83B65E-FBAB-702A-DCEC-2DCC80279870}"/>
              </a:ext>
            </a:extLst>
          </p:cNvPr>
          <p:cNvSpPr/>
          <p:nvPr/>
        </p:nvSpPr>
        <p:spPr>
          <a:xfrm>
            <a:off x="5236860" y="4681772"/>
            <a:ext cx="1823553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运行态（事件）</a:t>
            </a:r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5C2E60F4-F581-7DFA-BE6A-875F5FC846CD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7010875" y="2544367"/>
            <a:ext cx="2220858" cy="524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1C2092F9-3915-F260-5C93-BF2F1666A524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3581396" y="3262147"/>
            <a:ext cx="1655464" cy="16048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7F309B6-5FE0-988A-3C3B-60CF7C71EB65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022834" y="4775639"/>
            <a:ext cx="1206374" cy="539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预定义过程 32">
            <a:extLst>
              <a:ext uri="{FF2B5EF4-FFF2-40B4-BE49-F238E27FC236}">
                <a16:creationId xmlns:a16="http://schemas.microsoft.com/office/drawing/2014/main" id="{70352F4B-7239-11C0-C173-6D6B49FB4FBC}"/>
              </a:ext>
            </a:extLst>
          </p:cNvPr>
          <p:cNvSpPr/>
          <p:nvPr/>
        </p:nvSpPr>
        <p:spPr>
          <a:xfrm>
            <a:off x="9231733" y="4522494"/>
            <a:ext cx="1229711" cy="432929"/>
          </a:xfrm>
          <a:prstGeom prst="flowChartPredefinedProcess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V2X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70F9F9DD-1D99-F7A6-3F4E-62B2E1E4DAFE}"/>
              </a:ext>
            </a:extLst>
          </p:cNvPr>
          <p:cNvCxnSpPr>
            <a:cxnSpLocks/>
            <a:stCxn id="17" idx="3"/>
            <a:endCxn id="33" idx="2"/>
          </p:cNvCxnSpPr>
          <p:nvPr/>
        </p:nvCxnSpPr>
        <p:spPr>
          <a:xfrm flipV="1">
            <a:off x="7052761" y="4955423"/>
            <a:ext cx="2793828" cy="3600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94FD15A-FF03-7249-7EA4-CE8816AC5E56}"/>
              </a:ext>
            </a:extLst>
          </p:cNvPr>
          <p:cNvSpPr txBox="1"/>
          <p:nvPr/>
        </p:nvSpPr>
        <p:spPr>
          <a:xfrm>
            <a:off x="8100277" y="2439966"/>
            <a:ext cx="1290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车道平均速度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F0AE52D-43CB-DDDE-6B17-A3803EA33FAF}"/>
              </a:ext>
            </a:extLst>
          </p:cNvPr>
          <p:cNvCxnSpPr>
            <a:cxnSpLocks/>
            <a:stCxn id="11" idx="3"/>
            <a:endCxn id="33" idx="1"/>
          </p:cNvCxnSpPr>
          <p:nvPr/>
        </p:nvCxnSpPr>
        <p:spPr>
          <a:xfrm>
            <a:off x="7018528" y="1963670"/>
            <a:ext cx="2213205" cy="2775289"/>
          </a:xfrm>
          <a:prstGeom prst="bentConnector3">
            <a:avLst>
              <a:gd name="adj1" fmla="val 403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F56EA05B-5ACC-2B6B-1509-C5A2F18AE68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300650" y="2063968"/>
            <a:ext cx="43880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99B51E3B-A3B2-2A27-9A66-39D23BCE15F4}"/>
              </a:ext>
            </a:extLst>
          </p:cNvPr>
          <p:cNvCxnSpPr>
            <a:cxnSpLocks/>
          </p:cNvCxnSpPr>
          <p:nvPr/>
        </p:nvCxnSpPr>
        <p:spPr>
          <a:xfrm>
            <a:off x="1308301" y="1969156"/>
            <a:ext cx="457194" cy="1198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F0C4ADE8-0D91-3D37-0BF9-3D5FE2C7D8FD}"/>
              </a:ext>
            </a:extLst>
          </p:cNvPr>
          <p:cNvSpPr/>
          <p:nvPr/>
        </p:nvSpPr>
        <p:spPr>
          <a:xfrm>
            <a:off x="450609" y="3115001"/>
            <a:ext cx="869084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mec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174FA10-F3EE-E9AC-3A91-99559EC162A1}"/>
              </a:ext>
            </a:extLst>
          </p:cNvPr>
          <p:cNvSpPr txBox="1"/>
          <p:nvPr/>
        </p:nvSpPr>
        <p:spPr>
          <a:xfrm>
            <a:off x="2401827" y="2536004"/>
            <a:ext cx="2585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74693EE-2B11-7E75-F199-DADF3442930C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2246581" y="2653862"/>
            <a:ext cx="827689" cy="18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A75C5D6-2636-A42E-F496-4F8895C142BD}"/>
              </a:ext>
            </a:extLst>
          </p:cNvPr>
          <p:cNvSpPr txBox="1"/>
          <p:nvPr/>
        </p:nvSpPr>
        <p:spPr>
          <a:xfrm>
            <a:off x="5886015" y="2120242"/>
            <a:ext cx="2585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28961884-43CA-A8D0-1672-A5893C4F228A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rot="5400000">
            <a:off x="5997823" y="2250192"/>
            <a:ext cx="210207" cy="76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0D31D53F-B2BA-24DB-0137-634C6FA38290}"/>
              </a:ext>
            </a:extLst>
          </p:cNvPr>
          <p:cNvSpPr txBox="1"/>
          <p:nvPr/>
        </p:nvSpPr>
        <p:spPr>
          <a:xfrm>
            <a:off x="8261902" y="4466222"/>
            <a:ext cx="8918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限速预警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4A15594-0C83-260A-ABDD-8B7D7B6CCA8C}"/>
              </a:ext>
            </a:extLst>
          </p:cNvPr>
          <p:cNvSpPr txBox="1"/>
          <p:nvPr/>
        </p:nvSpPr>
        <p:spPr>
          <a:xfrm>
            <a:off x="8310947" y="1513588"/>
            <a:ext cx="1290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超速事件</a:t>
            </a:r>
          </a:p>
        </p:txBody>
      </p: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3A6A36CD-D366-F4D7-CD04-1B48506EE42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696325" y="4770381"/>
            <a:ext cx="502956" cy="5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49BB0FC4-6329-0ABA-B5FA-6828B8FE832C}"/>
              </a:ext>
            </a:extLst>
          </p:cNvPr>
          <p:cNvCxnSpPr>
            <a:cxnSpLocks/>
            <a:stCxn id="47" idx="3"/>
            <a:endCxn id="5" idx="1"/>
          </p:cNvCxnSpPr>
          <p:nvPr/>
        </p:nvCxnSpPr>
        <p:spPr>
          <a:xfrm flipV="1">
            <a:off x="1319693" y="3262147"/>
            <a:ext cx="438150" cy="3809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D5FBFD63-B91F-A973-5C1D-22C9433C986F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 flipV="1">
            <a:off x="3563007" y="1963670"/>
            <a:ext cx="1631968" cy="100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449CCAF7-6D00-DF1B-6B23-2ECCA5F62607}"/>
              </a:ext>
            </a:extLst>
          </p:cNvPr>
          <p:cNvCxnSpPr>
            <a:cxnSpLocks/>
          </p:cNvCxnSpPr>
          <p:nvPr/>
        </p:nvCxnSpPr>
        <p:spPr>
          <a:xfrm rot="10800000">
            <a:off x="3566281" y="3173582"/>
            <a:ext cx="1639850" cy="1513492"/>
          </a:xfrm>
          <a:prstGeom prst="bentConnector3">
            <a:avLst>
              <a:gd name="adj1" fmla="val 6009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DD5E7730-31FD-A116-A671-239266E0B3CC}"/>
              </a:ext>
            </a:extLst>
          </p:cNvPr>
          <p:cNvSpPr txBox="1"/>
          <p:nvPr/>
        </p:nvSpPr>
        <p:spPr>
          <a:xfrm>
            <a:off x="1456546" y="3173582"/>
            <a:ext cx="2585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4473CFED-C5EC-C199-F8D4-992FE30409C1}"/>
              </a:ext>
            </a:extLst>
          </p:cNvPr>
          <p:cNvSpPr txBox="1"/>
          <p:nvPr/>
        </p:nvSpPr>
        <p:spPr>
          <a:xfrm>
            <a:off x="4006412" y="4070363"/>
            <a:ext cx="2585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订阅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E6184FA5-EEBB-832B-F37B-C4146A91C4A8}"/>
              </a:ext>
            </a:extLst>
          </p:cNvPr>
          <p:cNvSpPr txBox="1"/>
          <p:nvPr/>
        </p:nvSpPr>
        <p:spPr>
          <a:xfrm>
            <a:off x="5788299" y="6208096"/>
            <a:ext cx="101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总线</a:t>
            </a:r>
            <a:endParaRPr lang="zh-CN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D1732F35-D9DD-6007-B715-8B86F7A419C4}"/>
              </a:ext>
            </a:extLst>
          </p:cNvPr>
          <p:cNvSpPr/>
          <p:nvPr/>
        </p:nvSpPr>
        <p:spPr>
          <a:xfrm>
            <a:off x="5206131" y="5652649"/>
            <a:ext cx="1823553" cy="512826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代码库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（计算调用）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B0BB0844-737E-089F-C951-380B005BE7FE}"/>
              </a:ext>
            </a:extLst>
          </p:cNvPr>
          <p:cNvSpPr txBox="1"/>
          <p:nvPr/>
        </p:nvSpPr>
        <p:spPr>
          <a:xfrm>
            <a:off x="1356690" y="2465176"/>
            <a:ext cx="2585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5966C578-03B7-2CB9-230F-6792425493E8}"/>
              </a:ext>
            </a:extLst>
          </p:cNvPr>
          <p:cNvSpPr/>
          <p:nvPr/>
        </p:nvSpPr>
        <p:spPr>
          <a:xfrm>
            <a:off x="5202305" y="3372913"/>
            <a:ext cx="1823553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转向级指标</a:t>
            </a:r>
          </a:p>
        </p:txBody>
      </p:sp>
      <p:sp>
        <p:nvSpPr>
          <p:cNvPr id="89" name="矩形: 圆角 88">
            <a:extLst>
              <a:ext uri="{FF2B5EF4-FFF2-40B4-BE49-F238E27FC236}">
                <a16:creationId xmlns:a16="http://schemas.microsoft.com/office/drawing/2014/main" id="{40E2522D-C133-EC75-4E70-0048E1F9F141}"/>
              </a:ext>
            </a:extLst>
          </p:cNvPr>
          <p:cNvSpPr/>
          <p:nvPr/>
        </p:nvSpPr>
        <p:spPr>
          <a:xfrm>
            <a:off x="5183591" y="3886786"/>
            <a:ext cx="1823553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路口级指标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B7A2A63B-10AF-A4C1-27E1-31E7476DEB4E}"/>
              </a:ext>
            </a:extLst>
          </p:cNvPr>
          <p:cNvSpPr txBox="1"/>
          <p:nvPr/>
        </p:nvSpPr>
        <p:spPr>
          <a:xfrm>
            <a:off x="5869129" y="2711397"/>
            <a:ext cx="2585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52ABAC21-DA78-7085-C332-CA81C325E4ED}"/>
              </a:ext>
            </a:extLst>
          </p:cNvPr>
          <p:cNvCxnSpPr>
            <a:cxnSpLocks/>
            <a:endCxn id="99" idx="0"/>
          </p:cNvCxnSpPr>
          <p:nvPr/>
        </p:nvCxnSpPr>
        <p:spPr>
          <a:xfrm rot="16200000" flipH="1">
            <a:off x="5991357" y="2810860"/>
            <a:ext cx="198106" cy="39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046BF39F-C044-54CB-89CA-C79BB06DA652}"/>
              </a:ext>
            </a:extLst>
          </p:cNvPr>
          <p:cNvSpPr/>
          <p:nvPr/>
        </p:nvSpPr>
        <p:spPr>
          <a:xfrm>
            <a:off x="5198476" y="2929756"/>
            <a:ext cx="1823553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进口道级指标</a:t>
            </a:r>
          </a:p>
        </p:txBody>
      </p:sp>
      <p:cxnSp>
        <p:nvCxnSpPr>
          <p:cNvPr id="101" name="连接符: 肘形 100">
            <a:extLst>
              <a:ext uri="{FF2B5EF4-FFF2-40B4-BE49-F238E27FC236}">
                <a16:creationId xmlns:a16="http://schemas.microsoft.com/office/drawing/2014/main" id="{EDFA77B1-DF5A-15BF-656F-0CF60C88A0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59593" y="3037945"/>
            <a:ext cx="643301" cy="149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4C2A13F-90C2-7769-0AFC-84FB5201B987}"/>
              </a:ext>
            </a:extLst>
          </p:cNvPr>
          <p:cNvSpPr txBox="1"/>
          <p:nvPr/>
        </p:nvSpPr>
        <p:spPr>
          <a:xfrm>
            <a:off x="6209984" y="2783072"/>
            <a:ext cx="2585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C9686ECA-7736-C833-56F6-774BC7B02F0B}"/>
              </a:ext>
            </a:extLst>
          </p:cNvPr>
          <p:cNvCxnSpPr>
            <a:cxnSpLocks/>
            <a:stCxn id="99" idx="3"/>
            <a:endCxn id="18" idx="2"/>
          </p:cNvCxnSpPr>
          <p:nvPr/>
        </p:nvCxnSpPr>
        <p:spPr>
          <a:xfrm>
            <a:off x="7022029" y="3115001"/>
            <a:ext cx="2824560" cy="170599"/>
          </a:xfrm>
          <a:prstGeom prst="bentConnector4">
            <a:avLst>
              <a:gd name="adj1" fmla="val 18883"/>
              <a:gd name="adj2" fmla="val 1992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9D6DDA8-4435-9168-ED4F-17090A410526}"/>
              </a:ext>
            </a:extLst>
          </p:cNvPr>
          <p:cNvSpPr txBox="1"/>
          <p:nvPr/>
        </p:nvSpPr>
        <p:spPr>
          <a:xfrm>
            <a:off x="8100277" y="3228064"/>
            <a:ext cx="1290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进口道平均速度</a:t>
            </a: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E62FD27A-13D7-B005-F50D-4C54EE8C7741}"/>
              </a:ext>
            </a:extLst>
          </p:cNvPr>
          <p:cNvCxnSpPr>
            <a:cxnSpLocks/>
            <a:stCxn id="88" idx="3"/>
            <a:endCxn id="18" idx="2"/>
          </p:cNvCxnSpPr>
          <p:nvPr/>
        </p:nvCxnSpPr>
        <p:spPr>
          <a:xfrm flipV="1">
            <a:off x="7025858" y="3285600"/>
            <a:ext cx="2820731" cy="2725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5C5346C-A1AA-D7D4-E379-E13781EAB12C}"/>
              </a:ext>
            </a:extLst>
          </p:cNvPr>
          <p:cNvSpPr txBox="1"/>
          <p:nvPr/>
        </p:nvSpPr>
        <p:spPr>
          <a:xfrm>
            <a:off x="8100277" y="3521724"/>
            <a:ext cx="1290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转向平均速度</a:t>
            </a:r>
          </a:p>
        </p:txBody>
      </p: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91B84008-EC9D-5327-560C-2F831789933D}"/>
              </a:ext>
            </a:extLst>
          </p:cNvPr>
          <p:cNvCxnSpPr>
            <a:cxnSpLocks/>
            <a:stCxn id="89" idx="3"/>
            <a:endCxn id="18" idx="3"/>
          </p:cNvCxnSpPr>
          <p:nvPr/>
        </p:nvCxnSpPr>
        <p:spPr>
          <a:xfrm flipV="1">
            <a:off x="7007144" y="3069136"/>
            <a:ext cx="3454300" cy="1002895"/>
          </a:xfrm>
          <a:prstGeom prst="bentConnector3">
            <a:avLst>
              <a:gd name="adj1" fmla="val 1066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E485507C-D6C3-16FF-FCB1-787997349D35}"/>
              </a:ext>
            </a:extLst>
          </p:cNvPr>
          <p:cNvSpPr txBox="1"/>
          <p:nvPr/>
        </p:nvSpPr>
        <p:spPr>
          <a:xfrm>
            <a:off x="8100277" y="3816019"/>
            <a:ext cx="1290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路口平均速度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12FBFD13-85AA-B6C4-FEAE-1AA1DDA97386}"/>
              </a:ext>
            </a:extLst>
          </p:cNvPr>
          <p:cNvSpPr txBox="1"/>
          <p:nvPr/>
        </p:nvSpPr>
        <p:spPr>
          <a:xfrm>
            <a:off x="5881171" y="3707605"/>
            <a:ext cx="2585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</a:p>
        </p:txBody>
      </p:sp>
      <p:cxnSp>
        <p:nvCxnSpPr>
          <p:cNvPr id="130" name="连接符: 肘形 129">
            <a:extLst>
              <a:ext uri="{FF2B5EF4-FFF2-40B4-BE49-F238E27FC236}">
                <a16:creationId xmlns:a16="http://schemas.microsoft.com/office/drawing/2014/main" id="{2D7F4E56-37AF-BD29-F4AE-F611B010D8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03399" y="3807068"/>
            <a:ext cx="198106" cy="396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39B3DCEE-ECE3-FA55-A00C-4F6341A4FF58}"/>
              </a:ext>
            </a:extLst>
          </p:cNvPr>
          <p:cNvSpPr txBox="1"/>
          <p:nvPr/>
        </p:nvSpPr>
        <p:spPr>
          <a:xfrm>
            <a:off x="1030281" y="757044"/>
            <a:ext cx="4874985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427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999" b="1" dirty="0">
                <a:solidFill>
                  <a:srgbClr val="47546D"/>
                </a:solidFill>
                <a:latin typeface="微软雅黑"/>
                <a:ea typeface="微软雅黑"/>
                <a:sym typeface="微软雅黑" panose="020B0503020204020204" pitchFamily="34" charset="-122"/>
              </a:rPr>
              <a:t>用例</a:t>
            </a:r>
            <a:endParaRPr kumimoji="0" lang="zh-CN" altLang="en-US" sz="1999" b="1" i="0" u="none" strike="noStrike" kern="1200" cap="none" spc="0" normalizeH="0" baseline="0" noProof="0" dirty="0">
              <a:ln>
                <a:noFill/>
              </a:ln>
              <a:solidFill>
                <a:srgbClr val="47546D"/>
              </a:solidFill>
              <a:effectLst/>
              <a:uLnTx/>
              <a:uFillTx/>
              <a:latin typeface="微软雅黑"/>
              <a:ea typeface="微软雅黑"/>
              <a:cs typeface="+mn-cs"/>
              <a:sym typeface="微软雅黑" panose="020B0503020204020204" pitchFamily="34" charset="-122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7903183-C057-C949-4AC3-0F000AF0A4DB}"/>
              </a:ext>
            </a:extLst>
          </p:cNvPr>
          <p:cNvSpPr txBox="1"/>
          <p:nvPr/>
        </p:nvSpPr>
        <p:spPr>
          <a:xfrm>
            <a:off x="8100277" y="2781470"/>
            <a:ext cx="1290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车道排队长度</a:t>
            </a:r>
          </a:p>
        </p:txBody>
      </p:sp>
    </p:spTree>
    <p:extLst>
      <p:ext uri="{BB962C8B-B14F-4D97-AF65-F5344CB8AC3E}">
        <p14:creationId xmlns:p14="http://schemas.microsoft.com/office/powerpoint/2010/main" val="241181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007AC3F6-3181-4FF7-A543-1F10B0FFA6A2}"/>
              </a:ext>
            </a:extLst>
          </p:cNvPr>
          <p:cNvSpPr txBox="1"/>
          <p:nvPr/>
        </p:nvSpPr>
        <p:spPr>
          <a:xfrm>
            <a:off x="1030281" y="757044"/>
            <a:ext cx="4874985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427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47546D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微软雅黑" panose="020B0503020204020204" pitchFamily="34" charset="-122"/>
              </a:rPr>
              <a:t>统计指标体系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11D21E7C-0A9A-1DA6-890A-4FE551217B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978000"/>
              </p:ext>
            </p:extLst>
          </p:nvPr>
        </p:nvGraphicFramePr>
        <p:xfrm>
          <a:off x="906667" y="1156998"/>
          <a:ext cx="1077118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2514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007AC3F6-3181-4FF7-A543-1F10B0FFA6A2}"/>
              </a:ext>
            </a:extLst>
          </p:cNvPr>
          <p:cNvSpPr txBox="1"/>
          <p:nvPr/>
        </p:nvSpPr>
        <p:spPr>
          <a:xfrm>
            <a:off x="1030281" y="757044"/>
            <a:ext cx="4874985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427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47546D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微软雅黑" panose="020B0503020204020204" pitchFamily="34" charset="-122"/>
              </a:rPr>
              <a:t>统计指标体系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8A4AC3-E013-8985-B2E3-119533E9B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178333"/>
              </p:ext>
            </p:extLst>
          </p:nvPr>
        </p:nvGraphicFramePr>
        <p:xfrm>
          <a:off x="2830931" y="1341120"/>
          <a:ext cx="2686644" cy="474459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5548">
                  <a:extLst>
                    <a:ext uri="{9D8B030D-6E8A-4147-A177-3AD203B41FA5}">
                      <a16:colId xmlns:a16="http://schemas.microsoft.com/office/drawing/2014/main" val="555731665"/>
                    </a:ext>
                  </a:extLst>
                </a:gridCol>
                <a:gridCol w="895548">
                  <a:extLst>
                    <a:ext uri="{9D8B030D-6E8A-4147-A177-3AD203B41FA5}">
                      <a16:colId xmlns:a16="http://schemas.microsoft.com/office/drawing/2014/main" val="2866538652"/>
                    </a:ext>
                  </a:extLst>
                </a:gridCol>
                <a:gridCol w="895548">
                  <a:extLst>
                    <a:ext uri="{9D8B030D-6E8A-4147-A177-3AD203B41FA5}">
                      <a16:colId xmlns:a16="http://schemas.microsoft.com/office/drawing/2014/main" val="4034426046"/>
                    </a:ext>
                  </a:extLst>
                </a:gridCol>
              </a:tblGrid>
              <a:tr h="38731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车道级指标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14623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061956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通行能力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5769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饱和度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06897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平均速度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974279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时间占有率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03190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空间占有率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77937"/>
                  </a:ext>
                </a:extLst>
              </a:tr>
              <a:tr h="41959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平均车头时距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606976"/>
                  </a:ext>
                </a:extLst>
              </a:tr>
              <a:tr h="41959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平均车头间距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956898"/>
                  </a:ext>
                </a:extLst>
              </a:tr>
              <a:tr h="41959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延误时间（平均）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566473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排队长度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47536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停车次数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01762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绿灯利用率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838629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碳排放指标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环保评价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82347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大车比例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199345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车型流量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28528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9FE145-6DEC-3AC9-8C03-F0258252A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63262"/>
              </p:ext>
            </p:extLst>
          </p:nvPr>
        </p:nvGraphicFramePr>
        <p:xfrm>
          <a:off x="5908020" y="1348740"/>
          <a:ext cx="2686644" cy="3048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5548">
                  <a:extLst>
                    <a:ext uri="{9D8B030D-6E8A-4147-A177-3AD203B41FA5}">
                      <a16:colId xmlns:a16="http://schemas.microsoft.com/office/drawing/2014/main" val="555731665"/>
                    </a:ext>
                  </a:extLst>
                </a:gridCol>
                <a:gridCol w="895548">
                  <a:extLst>
                    <a:ext uri="{9D8B030D-6E8A-4147-A177-3AD203B41FA5}">
                      <a16:colId xmlns:a16="http://schemas.microsoft.com/office/drawing/2014/main" val="3449411345"/>
                    </a:ext>
                  </a:extLst>
                </a:gridCol>
                <a:gridCol w="895548">
                  <a:extLst>
                    <a:ext uri="{9D8B030D-6E8A-4147-A177-3AD203B41FA5}">
                      <a16:colId xmlns:a16="http://schemas.microsoft.com/office/drawing/2014/main" val="578643836"/>
                    </a:ext>
                  </a:extLst>
                </a:gridCol>
              </a:tblGrid>
              <a:tr h="32369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进口道级指标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14623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061956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通行能力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5769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饱和度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06897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平均延误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974279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平均速度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03190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排队长度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77937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停车次数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606976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大车比例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956898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绿灯利用率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566473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碳排放指标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环保评价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47536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车型流量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0176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69FF1B2-B6BC-218B-7EB4-036F14FD9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782635"/>
              </p:ext>
            </p:extLst>
          </p:nvPr>
        </p:nvGraphicFramePr>
        <p:xfrm>
          <a:off x="8985110" y="1341120"/>
          <a:ext cx="2686644" cy="474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5548">
                  <a:extLst>
                    <a:ext uri="{9D8B030D-6E8A-4147-A177-3AD203B41FA5}">
                      <a16:colId xmlns:a16="http://schemas.microsoft.com/office/drawing/2014/main" val="555731665"/>
                    </a:ext>
                  </a:extLst>
                </a:gridCol>
                <a:gridCol w="895548">
                  <a:extLst>
                    <a:ext uri="{9D8B030D-6E8A-4147-A177-3AD203B41FA5}">
                      <a16:colId xmlns:a16="http://schemas.microsoft.com/office/drawing/2014/main" val="3602167382"/>
                    </a:ext>
                  </a:extLst>
                </a:gridCol>
                <a:gridCol w="895548">
                  <a:extLst>
                    <a:ext uri="{9D8B030D-6E8A-4147-A177-3AD203B41FA5}">
                      <a16:colId xmlns:a16="http://schemas.microsoft.com/office/drawing/2014/main" val="305522199"/>
                    </a:ext>
                  </a:extLst>
                </a:gridCol>
              </a:tblGrid>
              <a:tr h="38414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路口级指标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14623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061956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通行能力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5769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饱和度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06897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平均延误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974279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平均速度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03190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排队长度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77937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停车次数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606976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绿灯利用率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956898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碳排放指标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环保评价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566473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大车比例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47536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车型流量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0176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CE9A6F0-DB1F-0671-81C0-B67574BCB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35238"/>
              </p:ext>
            </p:extLst>
          </p:nvPr>
        </p:nvGraphicFramePr>
        <p:xfrm>
          <a:off x="475230" y="1348740"/>
          <a:ext cx="1965256" cy="473429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2628">
                  <a:extLst>
                    <a:ext uri="{9D8B030D-6E8A-4147-A177-3AD203B41FA5}">
                      <a16:colId xmlns:a16="http://schemas.microsoft.com/office/drawing/2014/main" val="555731665"/>
                    </a:ext>
                  </a:extLst>
                </a:gridCol>
                <a:gridCol w="982628">
                  <a:extLst>
                    <a:ext uri="{9D8B030D-6E8A-4147-A177-3AD203B41FA5}">
                      <a16:colId xmlns:a16="http://schemas.microsoft.com/office/drawing/2014/main" val="2146120974"/>
                    </a:ext>
                  </a:extLst>
                </a:gridCol>
              </a:tblGrid>
              <a:tr h="39689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单车级指标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14623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车牌号码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端侧感知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061956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车辆类型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端侧感知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5769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车身颜色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端侧感知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06897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号牌颜色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端侧感知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974279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端侧感知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03190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纬度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端侧感知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77937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端侧感知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606976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瞬时速度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端侧感知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956898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加速度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端侧计算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566473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停车次数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47536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延误时间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01762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冲突次数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838629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污染物排放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82347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6F9A592-BF41-030A-7C1B-67CEAFB94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11404"/>
              </p:ext>
            </p:extLst>
          </p:nvPr>
        </p:nvGraphicFramePr>
        <p:xfrm>
          <a:off x="5905266" y="4498084"/>
          <a:ext cx="2686644" cy="1584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95548">
                  <a:extLst>
                    <a:ext uri="{9D8B030D-6E8A-4147-A177-3AD203B41FA5}">
                      <a16:colId xmlns:a16="http://schemas.microsoft.com/office/drawing/2014/main" val="555731665"/>
                    </a:ext>
                  </a:extLst>
                </a:gridCol>
                <a:gridCol w="895548">
                  <a:extLst>
                    <a:ext uri="{9D8B030D-6E8A-4147-A177-3AD203B41FA5}">
                      <a16:colId xmlns:a16="http://schemas.microsoft.com/office/drawing/2014/main" val="2866538652"/>
                    </a:ext>
                  </a:extLst>
                </a:gridCol>
                <a:gridCol w="895548">
                  <a:extLst>
                    <a:ext uri="{9D8B030D-6E8A-4147-A177-3AD203B41FA5}">
                      <a16:colId xmlns:a16="http://schemas.microsoft.com/office/drawing/2014/main" val="1281570938"/>
                    </a:ext>
                  </a:extLst>
                </a:gridCol>
              </a:tblGrid>
              <a:tr h="2901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转向级指标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1462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061956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延误时间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576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平均速度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06897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排队长度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97427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停车次数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0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86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DD56CD9-D0F7-FEB4-6F60-D098C55CA38B}"/>
              </a:ext>
            </a:extLst>
          </p:cNvPr>
          <p:cNvSpPr/>
          <p:nvPr/>
        </p:nvSpPr>
        <p:spPr>
          <a:xfrm>
            <a:off x="281276" y="2474674"/>
            <a:ext cx="788772" cy="3492605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指标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91A04A-8BA4-38B2-2B99-296DA70884B8}"/>
              </a:ext>
            </a:extLst>
          </p:cNvPr>
          <p:cNvSpPr/>
          <p:nvPr/>
        </p:nvSpPr>
        <p:spPr>
          <a:xfrm>
            <a:off x="2470795" y="3201860"/>
            <a:ext cx="1669986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设备调试数据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5A06153-CE05-68B7-880C-7664FE86B5FF}"/>
              </a:ext>
            </a:extLst>
          </p:cNvPr>
          <p:cNvSpPr/>
          <p:nvPr/>
        </p:nvSpPr>
        <p:spPr>
          <a:xfrm>
            <a:off x="4451496" y="1416415"/>
            <a:ext cx="1604591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路口级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32FC0E-C0F2-A799-D4F7-0DB3EDE53D10}"/>
              </a:ext>
            </a:extLst>
          </p:cNvPr>
          <p:cNvSpPr/>
          <p:nvPr/>
        </p:nvSpPr>
        <p:spPr>
          <a:xfrm>
            <a:off x="4456085" y="2489920"/>
            <a:ext cx="1604591" cy="3492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04DCFE0-DEA7-B65B-79A9-D8CC1711F369}"/>
              </a:ext>
            </a:extLst>
          </p:cNvPr>
          <p:cNvSpPr/>
          <p:nvPr/>
        </p:nvSpPr>
        <p:spPr>
          <a:xfrm>
            <a:off x="2523051" y="2489920"/>
            <a:ext cx="1642549" cy="3492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72C1975-E98E-10CF-0895-A9A3F4EB7644}"/>
              </a:ext>
            </a:extLst>
          </p:cNvPr>
          <p:cNvSpPr/>
          <p:nvPr/>
        </p:nvSpPr>
        <p:spPr>
          <a:xfrm>
            <a:off x="6606618" y="2484246"/>
            <a:ext cx="1604591" cy="3492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AF78497-2A99-6E1F-5018-9D4A787ED3CB}"/>
              </a:ext>
            </a:extLst>
          </p:cNvPr>
          <p:cNvCxnSpPr>
            <a:cxnSpLocks/>
          </p:cNvCxnSpPr>
          <p:nvPr/>
        </p:nvCxnSpPr>
        <p:spPr>
          <a:xfrm>
            <a:off x="3348115" y="2921000"/>
            <a:ext cx="0" cy="280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9F297C7-9134-0086-7381-7C9D32532259}"/>
              </a:ext>
            </a:extLst>
          </p:cNvPr>
          <p:cNvCxnSpPr>
            <a:cxnSpLocks/>
          </p:cNvCxnSpPr>
          <p:nvPr/>
        </p:nvCxnSpPr>
        <p:spPr>
          <a:xfrm flipV="1">
            <a:off x="4140781" y="2780934"/>
            <a:ext cx="1117600" cy="11020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0FB70F-C53C-FBB1-EFDA-61044A59E08F}"/>
              </a:ext>
            </a:extLst>
          </p:cNvPr>
          <p:cNvCxnSpPr>
            <a:cxnSpLocks/>
          </p:cNvCxnSpPr>
          <p:nvPr/>
        </p:nvCxnSpPr>
        <p:spPr>
          <a:xfrm>
            <a:off x="5554714" y="2833451"/>
            <a:ext cx="0" cy="21126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7162DDE-60FD-59D6-8531-6DB044EEEC8E}"/>
              </a:ext>
            </a:extLst>
          </p:cNvPr>
          <p:cNvCxnSpPr>
            <a:cxnSpLocks/>
          </p:cNvCxnSpPr>
          <p:nvPr/>
        </p:nvCxnSpPr>
        <p:spPr>
          <a:xfrm flipV="1">
            <a:off x="5554714" y="1815609"/>
            <a:ext cx="0" cy="668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8B9E31C-FF46-310B-3A1E-8A1852FF6A18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>
            <a:off x="6056087" y="1601660"/>
            <a:ext cx="1352827" cy="882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6CE3D3A-D86C-68AD-A68E-AC73176A6EC8}"/>
              </a:ext>
            </a:extLst>
          </p:cNvPr>
          <p:cNvSpPr txBox="1"/>
          <p:nvPr/>
        </p:nvSpPr>
        <p:spPr>
          <a:xfrm>
            <a:off x="1370885" y="5967279"/>
            <a:ext cx="30276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端侧存</a:t>
            </a:r>
            <a:r>
              <a:rPr lang="en-US" altLang="zh-CN" sz="1400" b="1" dirty="0"/>
              <a:t>10min</a:t>
            </a:r>
          </a:p>
          <a:p>
            <a:r>
              <a:rPr lang="zh-CN" altLang="en-US" sz="1400" b="1" dirty="0"/>
              <a:t>边端存</a:t>
            </a:r>
            <a:r>
              <a:rPr lang="en-US" altLang="zh-CN" sz="1400" b="1" dirty="0"/>
              <a:t>7day</a:t>
            </a:r>
            <a:r>
              <a:rPr lang="zh-CN" altLang="en-US" sz="1400" b="1" dirty="0"/>
              <a:t>，滚动式存储</a:t>
            </a:r>
            <a:endParaRPr lang="en-US" altLang="zh-CN" sz="1400" b="1" dirty="0"/>
          </a:p>
          <a:p>
            <a:r>
              <a:rPr lang="en-US" altLang="zh-CN" sz="1400" b="1" dirty="0"/>
              <a:t>250G</a:t>
            </a:r>
            <a:r>
              <a:rPr lang="zh-CN" altLang="en-US" sz="1400" b="1" dirty="0"/>
              <a:t>可存储</a:t>
            </a:r>
            <a:r>
              <a:rPr lang="en-US" altLang="zh-CN" sz="1400" b="1" dirty="0"/>
              <a:t>7</a:t>
            </a:r>
            <a:r>
              <a:rPr lang="zh-CN" altLang="en-US" sz="1400" b="1" dirty="0"/>
              <a:t>天，</a:t>
            </a:r>
            <a:r>
              <a:rPr lang="en-US" altLang="zh-CN" sz="1400" b="1" dirty="0"/>
              <a:t>1T</a:t>
            </a:r>
            <a:r>
              <a:rPr lang="zh-CN" altLang="en-US" sz="1400" b="1" dirty="0"/>
              <a:t>可存储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个月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BF5F212-080F-A74E-7B34-9000FFFEC9D2}"/>
              </a:ext>
            </a:extLst>
          </p:cNvPr>
          <p:cNvSpPr/>
          <p:nvPr/>
        </p:nvSpPr>
        <p:spPr>
          <a:xfrm>
            <a:off x="2476717" y="3755941"/>
            <a:ext cx="1664064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单车级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7C4D1E6-937B-1ECF-F38A-E895408EA5BB}"/>
              </a:ext>
            </a:extLst>
          </p:cNvPr>
          <p:cNvSpPr/>
          <p:nvPr/>
        </p:nvSpPr>
        <p:spPr>
          <a:xfrm>
            <a:off x="2470795" y="4466560"/>
            <a:ext cx="2646702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车道级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E822799C-EF83-C78E-B7E4-1DC4B2D0B877}"/>
              </a:ext>
            </a:extLst>
          </p:cNvPr>
          <p:cNvSpPr/>
          <p:nvPr/>
        </p:nvSpPr>
        <p:spPr>
          <a:xfrm>
            <a:off x="4451496" y="5051062"/>
            <a:ext cx="1644504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进口道级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4343E73-DD1C-017A-ED78-4A5D633AC80F}"/>
              </a:ext>
            </a:extLst>
          </p:cNvPr>
          <p:cNvSpPr/>
          <p:nvPr/>
        </p:nvSpPr>
        <p:spPr>
          <a:xfrm>
            <a:off x="4451496" y="5547669"/>
            <a:ext cx="1644504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转向级</a:t>
            </a: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601829E2-8C5F-96F5-4C47-3712D6BE67C5}"/>
              </a:ext>
            </a:extLst>
          </p:cNvPr>
          <p:cNvSpPr/>
          <p:nvPr/>
        </p:nvSpPr>
        <p:spPr>
          <a:xfrm rot="16200000" flipV="1">
            <a:off x="2087603" y="3217898"/>
            <a:ext cx="296333" cy="37049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F90E3AC-3FEC-EFFF-1BC7-0EB57FE9D1C4}"/>
              </a:ext>
            </a:extLst>
          </p:cNvPr>
          <p:cNvSpPr/>
          <p:nvPr/>
        </p:nvSpPr>
        <p:spPr>
          <a:xfrm>
            <a:off x="1124252" y="3228540"/>
            <a:ext cx="872067" cy="34920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F1F39A4B-945E-B2A5-7589-FF1AF6FC6A72}"/>
              </a:ext>
            </a:extLst>
          </p:cNvPr>
          <p:cNvCxnSpPr>
            <a:cxnSpLocks/>
            <a:stCxn id="3" idx="3"/>
            <a:endCxn id="10" idx="3"/>
          </p:cNvCxnSpPr>
          <p:nvPr/>
        </p:nvCxnSpPr>
        <p:spPr>
          <a:xfrm flipV="1">
            <a:off x="4140781" y="2782311"/>
            <a:ext cx="2700824" cy="11588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C54E1586-7565-A992-657C-5892C69299BD}"/>
              </a:ext>
            </a:extLst>
          </p:cNvPr>
          <p:cNvCxnSpPr>
            <a:cxnSpLocks/>
            <a:stCxn id="13" idx="3"/>
            <a:endCxn id="10" idx="4"/>
          </p:cNvCxnSpPr>
          <p:nvPr/>
        </p:nvCxnSpPr>
        <p:spPr>
          <a:xfrm flipV="1">
            <a:off x="5117497" y="2833451"/>
            <a:ext cx="2291417" cy="18183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02D876B-FECB-F0B1-5E85-2A7767C41EC3}"/>
              </a:ext>
            </a:extLst>
          </p:cNvPr>
          <p:cNvCxnSpPr>
            <a:cxnSpLocks/>
            <a:stCxn id="14" idx="3"/>
            <a:endCxn id="10" idx="6"/>
          </p:cNvCxnSpPr>
          <p:nvPr/>
        </p:nvCxnSpPr>
        <p:spPr>
          <a:xfrm flipV="1">
            <a:off x="6096000" y="2658849"/>
            <a:ext cx="2115209" cy="2577458"/>
          </a:xfrm>
          <a:prstGeom prst="bentConnector3">
            <a:avLst>
              <a:gd name="adj1" fmla="val 110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BE517690-4F7E-DCA1-2B0D-C323A07FEFF5}"/>
              </a:ext>
            </a:extLst>
          </p:cNvPr>
          <p:cNvCxnSpPr>
            <a:cxnSpLocks/>
            <a:stCxn id="15" idx="3"/>
            <a:endCxn id="10" idx="5"/>
          </p:cNvCxnSpPr>
          <p:nvPr/>
        </p:nvCxnSpPr>
        <p:spPr>
          <a:xfrm flipV="1">
            <a:off x="6096000" y="2782311"/>
            <a:ext cx="1880222" cy="29506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C48E5B9-5C61-F89F-05CF-1A02C8E8D569}"/>
              </a:ext>
            </a:extLst>
          </p:cNvPr>
          <p:cNvCxnSpPr>
            <a:cxnSpLocks/>
          </p:cNvCxnSpPr>
          <p:nvPr/>
        </p:nvCxnSpPr>
        <p:spPr>
          <a:xfrm flipV="1">
            <a:off x="5732052" y="2921000"/>
            <a:ext cx="0" cy="21126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BF65629-EFB7-2242-B2F3-2EF89333E1A4}"/>
              </a:ext>
            </a:extLst>
          </p:cNvPr>
          <p:cNvSpPr txBox="1"/>
          <p:nvPr/>
        </p:nvSpPr>
        <p:spPr>
          <a:xfrm>
            <a:off x="5669136" y="3361590"/>
            <a:ext cx="322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信</a:t>
            </a:r>
            <a:endParaRPr lang="en-US" altLang="zh-CN" sz="1200" b="1" dirty="0"/>
          </a:p>
          <a:p>
            <a:r>
              <a:rPr lang="zh-CN" altLang="en-US" sz="1200" b="1" dirty="0"/>
              <a:t>控</a:t>
            </a:r>
            <a:endParaRPr lang="zh-CN" altLang="en-US" sz="12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8D9F4F2-1C1D-09DE-76D3-119E6B7FCE05}"/>
              </a:ext>
            </a:extLst>
          </p:cNvPr>
          <p:cNvSpPr txBox="1"/>
          <p:nvPr/>
        </p:nvSpPr>
        <p:spPr>
          <a:xfrm>
            <a:off x="7376557" y="3652162"/>
            <a:ext cx="333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评价</a:t>
            </a:r>
            <a:endParaRPr lang="zh-CN" altLang="en-US" sz="1200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803EC266-30AF-576B-C81F-8C532320DDAE}"/>
              </a:ext>
            </a:extLst>
          </p:cNvPr>
          <p:cNvSpPr txBox="1"/>
          <p:nvPr/>
        </p:nvSpPr>
        <p:spPr>
          <a:xfrm>
            <a:off x="7955508" y="3706112"/>
            <a:ext cx="333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评价</a:t>
            </a:r>
            <a:endParaRPr lang="zh-CN" altLang="en-US" sz="12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FB3EAC52-7A6C-9586-7A10-F68CFFF637D4}"/>
              </a:ext>
            </a:extLst>
          </p:cNvPr>
          <p:cNvSpPr txBox="1"/>
          <p:nvPr/>
        </p:nvSpPr>
        <p:spPr>
          <a:xfrm>
            <a:off x="8385630" y="3341517"/>
            <a:ext cx="3333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评价</a:t>
            </a:r>
            <a:endParaRPr lang="zh-CN" altLang="en-US" sz="1200" dirty="0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371A2FD-9E9A-2BC0-1453-F1F46D3F8B1C}"/>
              </a:ext>
            </a:extLst>
          </p:cNvPr>
          <p:cNvCxnSpPr>
            <a:cxnSpLocks/>
          </p:cNvCxnSpPr>
          <p:nvPr/>
        </p:nvCxnSpPr>
        <p:spPr>
          <a:xfrm flipV="1">
            <a:off x="5931975" y="2833451"/>
            <a:ext cx="0" cy="268785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A6472F9D-78D8-2B06-DF81-0C14D137CD4E}"/>
              </a:ext>
            </a:extLst>
          </p:cNvPr>
          <p:cNvSpPr txBox="1"/>
          <p:nvPr/>
        </p:nvSpPr>
        <p:spPr>
          <a:xfrm>
            <a:off x="6157398" y="3936944"/>
            <a:ext cx="497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孪生</a:t>
            </a:r>
            <a:endParaRPr lang="zh-CN" altLang="en-US" sz="1200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8870E65D-FBDB-49DC-C331-4134626E99B8}"/>
              </a:ext>
            </a:extLst>
          </p:cNvPr>
          <p:cNvCxnSpPr>
            <a:cxnSpLocks/>
          </p:cNvCxnSpPr>
          <p:nvPr/>
        </p:nvCxnSpPr>
        <p:spPr>
          <a:xfrm>
            <a:off x="5117497" y="1828564"/>
            <a:ext cx="0" cy="64611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729B3F19-7302-4CEE-95C5-EDB1346CB004}"/>
              </a:ext>
            </a:extLst>
          </p:cNvPr>
          <p:cNvSpPr txBox="1"/>
          <p:nvPr/>
        </p:nvSpPr>
        <p:spPr>
          <a:xfrm>
            <a:off x="4794700" y="1955329"/>
            <a:ext cx="2586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信</a:t>
            </a:r>
            <a:endParaRPr lang="en-US" altLang="zh-CN" sz="1200" b="1" dirty="0"/>
          </a:p>
          <a:p>
            <a:r>
              <a:rPr lang="zh-CN" altLang="en-US" sz="1200" b="1" dirty="0"/>
              <a:t>控</a:t>
            </a:r>
            <a:endParaRPr lang="zh-CN" altLang="en-US" sz="12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93ED6A3-60AD-9CE5-620F-0F50D1CCB0AB}"/>
              </a:ext>
            </a:extLst>
          </p:cNvPr>
          <p:cNvSpPr txBox="1"/>
          <p:nvPr/>
        </p:nvSpPr>
        <p:spPr>
          <a:xfrm>
            <a:off x="5508245" y="2002078"/>
            <a:ext cx="287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计</a:t>
            </a:r>
            <a:endParaRPr lang="en-US" altLang="zh-CN" sz="1200" b="1" dirty="0"/>
          </a:p>
          <a:p>
            <a:r>
              <a:rPr lang="zh-CN" altLang="en-US" sz="1200" b="1" dirty="0"/>
              <a:t>算</a:t>
            </a:r>
            <a:endParaRPr lang="zh-CN" altLang="en-US" sz="12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0196D3B-6F81-326D-9958-C7C8174BB48E}"/>
              </a:ext>
            </a:extLst>
          </p:cNvPr>
          <p:cNvSpPr txBox="1"/>
          <p:nvPr/>
        </p:nvSpPr>
        <p:spPr>
          <a:xfrm>
            <a:off x="5256101" y="4046175"/>
            <a:ext cx="300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计</a:t>
            </a:r>
            <a:endParaRPr lang="en-US" altLang="zh-CN" sz="1200" b="1" dirty="0"/>
          </a:p>
          <a:p>
            <a:r>
              <a:rPr lang="zh-CN" altLang="en-US" sz="1200" b="1" dirty="0"/>
              <a:t>算</a:t>
            </a:r>
            <a:endParaRPr lang="zh-CN" altLang="en-US" sz="1200" dirty="0"/>
          </a:p>
        </p:txBody>
      </p:sp>
      <p:sp>
        <p:nvSpPr>
          <p:cNvPr id="79" name="箭头: 下 78">
            <a:extLst>
              <a:ext uri="{FF2B5EF4-FFF2-40B4-BE49-F238E27FC236}">
                <a16:creationId xmlns:a16="http://schemas.microsoft.com/office/drawing/2014/main" id="{53053476-D0E4-0BC1-665B-E7630DF21D8A}"/>
              </a:ext>
            </a:extLst>
          </p:cNvPr>
          <p:cNvSpPr/>
          <p:nvPr/>
        </p:nvSpPr>
        <p:spPr>
          <a:xfrm rot="16200000" flipV="1">
            <a:off x="2087603" y="3800455"/>
            <a:ext cx="296333" cy="37049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F72A0D27-A3E9-990E-B6A9-100EB92E67AF}"/>
              </a:ext>
            </a:extLst>
          </p:cNvPr>
          <p:cNvSpPr/>
          <p:nvPr/>
        </p:nvSpPr>
        <p:spPr>
          <a:xfrm>
            <a:off x="1124252" y="3811097"/>
            <a:ext cx="872067" cy="349205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81" name="箭头: 下 80">
            <a:extLst>
              <a:ext uri="{FF2B5EF4-FFF2-40B4-BE49-F238E27FC236}">
                <a16:creationId xmlns:a16="http://schemas.microsoft.com/office/drawing/2014/main" id="{3153335C-AEC9-1F8A-A50E-92CB21B4E17F}"/>
              </a:ext>
            </a:extLst>
          </p:cNvPr>
          <p:cNvSpPr/>
          <p:nvPr/>
        </p:nvSpPr>
        <p:spPr>
          <a:xfrm rot="16200000" flipV="1">
            <a:off x="2090252" y="4477203"/>
            <a:ext cx="296333" cy="37049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B1AEFDF-E2CF-D5EC-3500-A8C83889BCC0}"/>
              </a:ext>
            </a:extLst>
          </p:cNvPr>
          <p:cNvSpPr/>
          <p:nvPr/>
        </p:nvSpPr>
        <p:spPr>
          <a:xfrm>
            <a:off x="1126901" y="4487845"/>
            <a:ext cx="872067" cy="349205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82533605-1D54-5126-1972-A5598E771384}"/>
              </a:ext>
            </a:extLst>
          </p:cNvPr>
          <p:cNvCxnSpPr>
            <a:cxnSpLocks/>
          </p:cNvCxnSpPr>
          <p:nvPr/>
        </p:nvCxnSpPr>
        <p:spPr>
          <a:xfrm flipV="1">
            <a:off x="4886925" y="2826684"/>
            <a:ext cx="0" cy="163987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0F2BE39C-C20A-3938-BEB7-5AF2B9B32CD8}"/>
              </a:ext>
            </a:extLst>
          </p:cNvPr>
          <p:cNvSpPr txBox="1"/>
          <p:nvPr/>
        </p:nvSpPr>
        <p:spPr>
          <a:xfrm>
            <a:off x="4607250" y="3359625"/>
            <a:ext cx="4326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信控</a:t>
            </a:r>
            <a:endParaRPr lang="zh-CN" altLang="en-US" sz="1200" dirty="0"/>
          </a:p>
        </p:txBody>
      </p:sp>
      <p:sp>
        <p:nvSpPr>
          <p:cNvPr id="86" name="箭头: 下 85">
            <a:extLst>
              <a:ext uri="{FF2B5EF4-FFF2-40B4-BE49-F238E27FC236}">
                <a16:creationId xmlns:a16="http://schemas.microsoft.com/office/drawing/2014/main" id="{A8158E82-76D1-D199-FB0F-432F3E45A0A7}"/>
              </a:ext>
            </a:extLst>
          </p:cNvPr>
          <p:cNvSpPr/>
          <p:nvPr/>
        </p:nvSpPr>
        <p:spPr>
          <a:xfrm rot="16200000" flipV="1">
            <a:off x="4065156" y="5546015"/>
            <a:ext cx="296333" cy="37049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F8E6E24D-EF45-E8E3-C856-0A32943815C0}"/>
              </a:ext>
            </a:extLst>
          </p:cNvPr>
          <p:cNvSpPr/>
          <p:nvPr/>
        </p:nvSpPr>
        <p:spPr>
          <a:xfrm>
            <a:off x="3101805" y="5556657"/>
            <a:ext cx="872067" cy="349205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B53D5E4A-7262-227E-243A-C56EEE1E09B3}"/>
              </a:ext>
            </a:extLst>
          </p:cNvPr>
          <p:cNvSpPr txBox="1"/>
          <p:nvPr/>
        </p:nvSpPr>
        <p:spPr>
          <a:xfrm>
            <a:off x="9830292" y="3444502"/>
            <a:ext cx="22406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故障应急存储所有的数据，存储磁盘</a:t>
            </a:r>
            <a:r>
              <a:rPr lang="en-US" altLang="zh-CN" sz="1400" b="1" dirty="0"/>
              <a:t>80%</a:t>
            </a:r>
            <a:r>
              <a:rPr lang="zh-CN" altLang="en-US" sz="1400" b="1" dirty="0"/>
              <a:t>（预留一天的量）</a:t>
            </a: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0EE494BD-1181-F8A4-92FD-06423A8B69F1}"/>
              </a:ext>
            </a:extLst>
          </p:cNvPr>
          <p:cNvCxnSpPr>
            <a:cxnSpLocks/>
          </p:cNvCxnSpPr>
          <p:nvPr/>
        </p:nvCxnSpPr>
        <p:spPr>
          <a:xfrm>
            <a:off x="4555995" y="2740049"/>
            <a:ext cx="0" cy="1747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3B71AEBE-A47D-F1D8-D0C3-4538BD4E63CC}"/>
              </a:ext>
            </a:extLst>
          </p:cNvPr>
          <p:cNvSpPr txBox="1"/>
          <p:nvPr/>
        </p:nvSpPr>
        <p:spPr>
          <a:xfrm>
            <a:off x="4261855" y="3958626"/>
            <a:ext cx="305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计</a:t>
            </a:r>
            <a:endParaRPr lang="en-US" altLang="zh-CN" sz="1200" b="1" dirty="0"/>
          </a:p>
          <a:p>
            <a:r>
              <a:rPr lang="zh-CN" altLang="en-US" sz="1200" b="1" dirty="0"/>
              <a:t>算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7624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007AC3F6-3181-4FF7-A543-1F10B0FFA6A2}"/>
              </a:ext>
            </a:extLst>
          </p:cNvPr>
          <p:cNvSpPr txBox="1"/>
          <p:nvPr/>
        </p:nvSpPr>
        <p:spPr>
          <a:xfrm>
            <a:off x="1030281" y="757044"/>
            <a:ext cx="4874985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427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47546D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微软雅黑" panose="020B0503020204020204" pitchFamily="34" charset="-122"/>
              </a:rPr>
              <a:t>统计指标体系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8A4AC3-E013-8985-B2E3-119533E9B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124511"/>
              </p:ext>
            </p:extLst>
          </p:nvPr>
        </p:nvGraphicFramePr>
        <p:xfrm>
          <a:off x="7703944" y="1156998"/>
          <a:ext cx="4414345" cy="500280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82869">
                  <a:extLst>
                    <a:ext uri="{9D8B030D-6E8A-4147-A177-3AD203B41FA5}">
                      <a16:colId xmlns:a16="http://schemas.microsoft.com/office/drawing/2014/main" val="555731665"/>
                    </a:ext>
                  </a:extLst>
                </a:gridCol>
                <a:gridCol w="882869">
                  <a:extLst>
                    <a:ext uri="{9D8B030D-6E8A-4147-A177-3AD203B41FA5}">
                      <a16:colId xmlns:a16="http://schemas.microsoft.com/office/drawing/2014/main" val="2866538652"/>
                    </a:ext>
                  </a:extLst>
                </a:gridCol>
                <a:gridCol w="882869">
                  <a:extLst>
                    <a:ext uri="{9D8B030D-6E8A-4147-A177-3AD203B41FA5}">
                      <a16:colId xmlns:a16="http://schemas.microsoft.com/office/drawing/2014/main" val="4034426046"/>
                    </a:ext>
                  </a:extLst>
                </a:gridCol>
                <a:gridCol w="882869">
                  <a:extLst>
                    <a:ext uri="{9D8B030D-6E8A-4147-A177-3AD203B41FA5}">
                      <a16:colId xmlns:a16="http://schemas.microsoft.com/office/drawing/2014/main" val="166450900"/>
                    </a:ext>
                  </a:extLst>
                </a:gridCol>
                <a:gridCol w="882869">
                  <a:extLst>
                    <a:ext uri="{9D8B030D-6E8A-4147-A177-3AD203B41FA5}">
                      <a16:colId xmlns:a16="http://schemas.microsoft.com/office/drawing/2014/main" val="4162362175"/>
                    </a:ext>
                  </a:extLst>
                </a:gridCol>
              </a:tblGrid>
              <a:tr h="38731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车道级指标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14623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9853637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061956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通行能力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5769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饱和度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06897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平均速度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974279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时间占有率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03190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空间占有率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77937"/>
                  </a:ext>
                </a:extLst>
              </a:tr>
              <a:tr h="41959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平均车头时距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606976"/>
                  </a:ext>
                </a:extLst>
              </a:tr>
              <a:tr h="41959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平均车头间距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956898"/>
                  </a:ext>
                </a:extLst>
              </a:tr>
              <a:tr h="41959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延误时间（平均）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566473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排队长度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47536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停车次数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01762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绿灯利用率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838629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碳排放指标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环保评价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82347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大车比例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199345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车型流量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285282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CE9A6F0-DB1F-0671-81C0-B67574BCB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54107"/>
              </p:ext>
            </p:extLst>
          </p:nvPr>
        </p:nvGraphicFramePr>
        <p:xfrm>
          <a:off x="3402223" y="1188294"/>
          <a:ext cx="4191364" cy="506794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47841">
                  <a:extLst>
                    <a:ext uri="{9D8B030D-6E8A-4147-A177-3AD203B41FA5}">
                      <a16:colId xmlns:a16="http://schemas.microsoft.com/office/drawing/2014/main" val="555731665"/>
                    </a:ext>
                  </a:extLst>
                </a:gridCol>
                <a:gridCol w="1047841">
                  <a:extLst>
                    <a:ext uri="{9D8B030D-6E8A-4147-A177-3AD203B41FA5}">
                      <a16:colId xmlns:a16="http://schemas.microsoft.com/office/drawing/2014/main" val="2146120974"/>
                    </a:ext>
                  </a:extLst>
                </a:gridCol>
                <a:gridCol w="1047841">
                  <a:extLst>
                    <a:ext uri="{9D8B030D-6E8A-4147-A177-3AD203B41FA5}">
                      <a16:colId xmlns:a16="http://schemas.microsoft.com/office/drawing/2014/main" val="1090226913"/>
                    </a:ext>
                  </a:extLst>
                </a:gridCol>
                <a:gridCol w="1047841">
                  <a:extLst>
                    <a:ext uri="{9D8B030D-6E8A-4147-A177-3AD203B41FA5}">
                      <a16:colId xmlns:a16="http://schemas.microsoft.com/office/drawing/2014/main" val="650837047"/>
                    </a:ext>
                  </a:extLst>
                </a:gridCol>
              </a:tblGrid>
              <a:tr h="396897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单车级指标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14623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162354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车牌号码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端侧感知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结构化数据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061956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车辆类型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端侧感知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5769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车身颜色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端侧感知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06897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号牌颜色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端侧感知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974279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端侧感知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03190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纬度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端侧感知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77937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角度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端侧感知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606976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瞬时速度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端侧感知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956898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加速度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端侧计算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566473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停车次数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47536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延误时间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01762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冲突次数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838629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污染物排放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82347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FA42D79-1BE6-1B8C-A2DA-3A9C50E30B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429484"/>
              </p:ext>
            </p:extLst>
          </p:nvPr>
        </p:nvGraphicFramePr>
        <p:xfrm>
          <a:off x="73710" y="1203151"/>
          <a:ext cx="3218156" cy="506794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5618">
                  <a:extLst>
                    <a:ext uri="{9D8B030D-6E8A-4147-A177-3AD203B41FA5}">
                      <a16:colId xmlns:a16="http://schemas.microsoft.com/office/drawing/2014/main" val="555731665"/>
                    </a:ext>
                  </a:extLst>
                </a:gridCol>
                <a:gridCol w="593460">
                  <a:extLst>
                    <a:ext uri="{9D8B030D-6E8A-4147-A177-3AD203B41FA5}">
                      <a16:colId xmlns:a16="http://schemas.microsoft.com/office/drawing/2014/main" val="2146120974"/>
                    </a:ext>
                  </a:extLst>
                </a:gridCol>
                <a:gridCol w="804539">
                  <a:extLst>
                    <a:ext uri="{9D8B030D-6E8A-4147-A177-3AD203B41FA5}">
                      <a16:colId xmlns:a16="http://schemas.microsoft.com/office/drawing/2014/main" val="1090226913"/>
                    </a:ext>
                  </a:extLst>
                </a:gridCol>
                <a:gridCol w="804539">
                  <a:extLst>
                    <a:ext uri="{9D8B030D-6E8A-4147-A177-3AD203B41FA5}">
                      <a16:colId xmlns:a16="http://schemas.microsoft.com/office/drawing/2014/main" val="650837047"/>
                    </a:ext>
                  </a:extLst>
                </a:gridCol>
              </a:tblGrid>
              <a:tr h="42623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设备调试数据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14623"/>
                  </a:ext>
                </a:extLst>
              </a:tr>
              <a:tr h="35830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2162354"/>
                  </a:ext>
                </a:extLst>
              </a:tr>
              <a:tr h="35830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ID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061956"/>
                  </a:ext>
                </a:extLst>
              </a:tr>
              <a:tr h="35830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box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5769"/>
                  </a:ext>
                </a:extLst>
              </a:tr>
              <a:tr h="35830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000" b="0" i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confidengce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06897"/>
                  </a:ext>
                </a:extLst>
              </a:tr>
              <a:tr h="35830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000" b="0" i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covered_ratio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974279"/>
                  </a:ext>
                </a:extLst>
              </a:tr>
              <a:tr h="35830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x/y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03190"/>
                  </a:ext>
                </a:extLst>
              </a:tr>
              <a:tr h="35830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Vx/</a:t>
                      </a:r>
                      <a:r>
                        <a:rPr lang="en-US" altLang="zh-CN" sz="1000" b="0" i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vy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77937"/>
                  </a:ext>
                </a:extLst>
              </a:tr>
              <a:tr h="44381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Latitude/longitude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606976"/>
                  </a:ext>
                </a:extLst>
              </a:tr>
              <a:tr h="44381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000" b="0" i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world_theta_degree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956898"/>
                  </a:ext>
                </a:extLst>
              </a:tr>
              <a:tr h="35830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000" b="0" i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yaw_degree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566473"/>
                  </a:ext>
                </a:extLst>
              </a:tr>
              <a:tr h="44381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1000" b="0" i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yaw_confidence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47536"/>
                  </a:ext>
                </a:extLst>
              </a:tr>
              <a:tr h="44381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视频流（带框</a:t>
                      </a:r>
                      <a:r>
                        <a:rPr lang="en-US" altLang="zh-CN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原始）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8234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2BEACD12-8851-7C5A-0A6A-2EE964F0A41D}"/>
              </a:ext>
            </a:extLst>
          </p:cNvPr>
          <p:cNvSpPr txBox="1"/>
          <p:nvPr/>
        </p:nvSpPr>
        <p:spPr>
          <a:xfrm>
            <a:off x="112541" y="6410913"/>
            <a:ext cx="27202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i="0" dirty="0" err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DetectionList+DSFusionList</a:t>
            </a:r>
            <a:r>
              <a:rPr lang="en-US" altLang="zh-CN" sz="1200" b="1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200" b="1" i="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5286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007AC3F6-3181-4FF7-A543-1F10B0FFA6A2}"/>
              </a:ext>
            </a:extLst>
          </p:cNvPr>
          <p:cNvSpPr txBox="1"/>
          <p:nvPr/>
        </p:nvSpPr>
        <p:spPr>
          <a:xfrm>
            <a:off x="1030281" y="757044"/>
            <a:ext cx="4874985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427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47546D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微软雅黑" panose="020B0503020204020204" pitchFamily="34" charset="-122"/>
              </a:rPr>
              <a:t>统计指标体系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9FE145-6DEC-3AC9-8C03-F0258252AB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155874"/>
              </p:ext>
            </p:extLst>
          </p:nvPr>
        </p:nvGraphicFramePr>
        <p:xfrm>
          <a:off x="522999" y="1367703"/>
          <a:ext cx="4971285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4257">
                  <a:extLst>
                    <a:ext uri="{9D8B030D-6E8A-4147-A177-3AD203B41FA5}">
                      <a16:colId xmlns:a16="http://schemas.microsoft.com/office/drawing/2014/main" val="555731665"/>
                    </a:ext>
                  </a:extLst>
                </a:gridCol>
                <a:gridCol w="994257">
                  <a:extLst>
                    <a:ext uri="{9D8B030D-6E8A-4147-A177-3AD203B41FA5}">
                      <a16:colId xmlns:a16="http://schemas.microsoft.com/office/drawing/2014/main" val="3449411345"/>
                    </a:ext>
                  </a:extLst>
                </a:gridCol>
                <a:gridCol w="994257">
                  <a:extLst>
                    <a:ext uri="{9D8B030D-6E8A-4147-A177-3AD203B41FA5}">
                      <a16:colId xmlns:a16="http://schemas.microsoft.com/office/drawing/2014/main" val="1035423827"/>
                    </a:ext>
                  </a:extLst>
                </a:gridCol>
                <a:gridCol w="994257">
                  <a:extLst>
                    <a:ext uri="{9D8B030D-6E8A-4147-A177-3AD203B41FA5}">
                      <a16:colId xmlns:a16="http://schemas.microsoft.com/office/drawing/2014/main" val="963471806"/>
                    </a:ext>
                  </a:extLst>
                </a:gridCol>
                <a:gridCol w="994257">
                  <a:extLst>
                    <a:ext uri="{9D8B030D-6E8A-4147-A177-3AD203B41FA5}">
                      <a16:colId xmlns:a16="http://schemas.microsoft.com/office/drawing/2014/main" val="578643836"/>
                    </a:ext>
                  </a:extLst>
                </a:gridCol>
              </a:tblGrid>
              <a:tr h="323697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进口道级指标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14623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981474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061956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通行能力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5769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饱和度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06897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平均延误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974279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平均速度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03190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排队长度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77937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停车次数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606976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大车比例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956898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绿灯利用率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566473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碳排放指标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环保评价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47536"/>
                  </a:ext>
                </a:extLst>
              </a:tr>
              <a:tr h="215798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车型流量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01762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69FF1B2-B6BC-218B-7EB4-036F14FD9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66649"/>
              </p:ext>
            </p:extLst>
          </p:nvPr>
        </p:nvGraphicFramePr>
        <p:xfrm>
          <a:off x="6613634" y="1341120"/>
          <a:ext cx="5058125" cy="513808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011625">
                  <a:extLst>
                    <a:ext uri="{9D8B030D-6E8A-4147-A177-3AD203B41FA5}">
                      <a16:colId xmlns:a16="http://schemas.microsoft.com/office/drawing/2014/main" val="555731665"/>
                    </a:ext>
                  </a:extLst>
                </a:gridCol>
                <a:gridCol w="1011625">
                  <a:extLst>
                    <a:ext uri="{9D8B030D-6E8A-4147-A177-3AD203B41FA5}">
                      <a16:colId xmlns:a16="http://schemas.microsoft.com/office/drawing/2014/main" val="3602167382"/>
                    </a:ext>
                  </a:extLst>
                </a:gridCol>
                <a:gridCol w="1011625">
                  <a:extLst>
                    <a:ext uri="{9D8B030D-6E8A-4147-A177-3AD203B41FA5}">
                      <a16:colId xmlns:a16="http://schemas.microsoft.com/office/drawing/2014/main" val="3536864465"/>
                    </a:ext>
                  </a:extLst>
                </a:gridCol>
                <a:gridCol w="1011625">
                  <a:extLst>
                    <a:ext uri="{9D8B030D-6E8A-4147-A177-3AD203B41FA5}">
                      <a16:colId xmlns:a16="http://schemas.microsoft.com/office/drawing/2014/main" val="1653598215"/>
                    </a:ext>
                  </a:extLst>
                </a:gridCol>
                <a:gridCol w="1011625">
                  <a:extLst>
                    <a:ext uri="{9D8B030D-6E8A-4147-A177-3AD203B41FA5}">
                      <a16:colId xmlns:a16="http://schemas.microsoft.com/office/drawing/2014/main" val="305522199"/>
                    </a:ext>
                  </a:extLst>
                </a:gridCol>
              </a:tblGrid>
              <a:tr h="384149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路口级指标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14623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844271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061956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通行能力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5769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饱和度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06897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平均延误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974279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平均速度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03190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排队长度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77937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停车次数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606976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绿灯利用率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956898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碳排放指标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环保评价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566473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大车比例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47536"/>
                  </a:ext>
                </a:extLst>
              </a:tr>
              <a:tr h="39616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车型流量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0176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6F9A592-BF41-030A-7C1B-67CEAFB949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174608"/>
              </p:ext>
            </p:extLst>
          </p:nvPr>
        </p:nvGraphicFramePr>
        <p:xfrm>
          <a:off x="520244" y="4870248"/>
          <a:ext cx="4971285" cy="1828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94257">
                  <a:extLst>
                    <a:ext uri="{9D8B030D-6E8A-4147-A177-3AD203B41FA5}">
                      <a16:colId xmlns:a16="http://schemas.microsoft.com/office/drawing/2014/main" val="555731665"/>
                    </a:ext>
                  </a:extLst>
                </a:gridCol>
                <a:gridCol w="994257">
                  <a:extLst>
                    <a:ext uri="{9D8B030D-6E8A-4147-A177-3AD203B41FA5}">
                      <a16:colId xmlns:a16="http://schemas.microsoft.com/office/drawing/2014/main" val="2866538652"/>
                    </a:ext>
                  </a:extLst>
                </a:gridCol>
                <a:gridCol w="994257">
                  <a:extLst>
                    <a:ext uri="{9D8B030D-6E8A-4147-A177-3AD203B41FA5}">
                      <a16:colId xmlns:a16="http://schemas.microsoft.com/office/drawing/2014/main" val="1281570938"/>
                    </a:ext>
                  </a:extLst>
                </a:gridCol>
                <a:gridCol w="994257">
                  <a:extLst>
                    <a:ext uri="{9D8B030D-6E8A-4147-A177-3AD203B41FA5}">
                      <a16:colId xmlns:a16="http://schemas.microsoft.com/office/drawing/2014/main" val="2597494884"/>
                    </a:ext>
                  </a:extLst>
                </a:gridCol>
                <a:gridCol w="994257">
                  <a:extLst>
                    <a:ext uri="{9D8B030D-6E8A-4147-A177-3AD203B41FA5}">
                      <a16:colId xmlns:a16="http://schemas.microsoft.com/office/drawing/2014/main" val="1362214762"/>
                    </a:ext>
                  </a:extLst>
                </a:gridCol>
              </a:tblGrid>
              <a:tr h="290146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转向级指标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14623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652977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流量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061956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延误时间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576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平均速度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云侧计算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06897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排队长度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信控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评价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974279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停车次数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边</a:t>
                      </a:r>
                      <a:r>
                        <a:rPr kumimoji="0" lang="en-US" altLang="zh-CN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kumimoji="0" lang="zh-CN" alt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云侧计算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结构化数据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评价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0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94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DD56CD9-D0F7-FEB4-6F60-D098C55CA38B}"/>
              </a:ext>
            </a:extLst>
          </p:cNvPr>
          <p:cNvSpPr/>
          <p:nvPr/>
        </p:nvSpPr>
        <p:spPr>
          <a:xfrm>
            <a:off x="873943" y="1416415"/>
            <a:ext cx="739950" cy="3817036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891A04A-8BA4-38B2-2B99-296DA70884B8}"/>
              </a:ext>
            </a:extLst>
          </p:cNvPr>
          <p:cNvSpPr/>
          <p:nvPr/>
        </p:nvSpPr>
        <p:spPr>
          <a:xfrm>
            <a:off x="2495614" y="3201860"/>
            <a:ext cx="2393721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基础事件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085ED9E-760C-EF61-3065-39257290CD13}"/>
              </a:ext>
            </a:extLst>
          </p:cNvPr>
          <p:cNvSpPr/>
          <p:nvPr/>
        </p:nvSpPr>
        <p:spPr>
          <a:xfrm>
            <a:off x="4346603" y="3972838"/>
            <a:ext cx="1823553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事件增强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5A06153-CE05-68B7-880C-7664FE86B5FF}"/>
              </a:ext>
            </a:extLst>
          </p:cNvPr>
          <p:cNvSpPr/>
          <p:nvPr/>
        </p:nvSpPr>
        <p:spPr>
          <a:xfrm>
            <a:off x="4346603" y="1416415"/>
            <a:ext cx="1823553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违法行为增强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132FC0E-C0F2-A799-D4F7-0DB3EDE53D10}"/>
              </a:ext>
            </a:extLst>
          </p:cNvPr>
          <p:cNvSpPr/>
          <p:nvPr/>
        </p:nvSpPr>
        <p:spPr>
          <a:xfrm>
            <a:off x="4456085" y="2489920"/>
            <a:ext cx="1604591" cy="3492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04DCFE0-DEA7-B65B-79A9-D8CC1711F369}"/>
              </a:ext>
            </a:extLst>
          </p:cNvPr>
          <p:cNvSpPr/>
          <p:nvPr/>
        </p:nvSpPr>
        <p:spPr>
          <a:xfrm>
            <a:off x="2523051" y="2489920"/>
            <a:ext cx="1642549" cy="34920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72C1975-E98E-10CF-0895-A9A3F4EB7644}"/>
              </a:ext>
            </a:extLst>
          </p:cNvPr>
          <p:cNvSpPr/>
          <p:nvPr/>
        </p:nvSpPr>
        <p:spPr>
          <a:xfrm>
            <a:off x="6606618" y="2484246"/>
            <a:ext cx="1604591" cy="3492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AF78497-2A99-6E1F-5018-9D4A787ED3CB}"/>
              </a:ext>
            </a:extLst>
          </p:cNvPr>
          <p:cNvCxnSpPr>
            <a:cxnSpLocks/>
          </p:cNvCxnSpPr>
          <p:nvPr/>
        </p:nvCxnSpPr>
        <p:spPr>
          <a:xfrm>
            <a:off x="3348115" y="2921000"/>
            <a:ext cx="0" cy="2808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59F297C7-9134-0086-7381-7C9D32532259}"/>
              </a:ext>
            </a:extLst>
          </p:cNvPr>
          <p:cNvCxnSpPr>
            <a:cxnSpLocks/>
            <a:stCxn id="5" idx="3"/>
            <a:endCxn id="8" idx="4"/>
          </p:cNvCxnSpPr>
          <p:nvPr/>
        </p:nvCxnSpPr>
        <p:spPr>
          <a:xfrm flipV="1">
            <a:off x="4889335" y="2839125"/>
            <a:ext cx="369046" cy="547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A2D2F91-1330-0CC3-76CA-5EF378BC7999}"/>
              </a:ext>
            </a:extLst>
          </p:cNvPr>
          <p:cNvCxnSpPr>
            <a:cxnSpLocks/>
            <a:stCxn id="5" idx="3"/>
            <a:endCxn id="10" idx="4"/>
          </p:cNvCxnSpPr>
          <p:nvPr/>
        </p:nvCxnSpPr>
        <p:spPr>
          <a:xfrm flipV="1">
            <a:off x="4889335" y="2833451"/>
            <a:ext cx="2519579" cy="5536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0FB70F-C53C-FBB1-EFDA-61044A59E08F}"/>
              </a:ext>
            </a:extLst>
          </p:cNvPr>
          <p:cNvCxnSpPr>
            <a:cxnSpLocks/>
          </p:cNvCxnSpPr>
          <p:nvPr/>
        </p:nvCxnSpPr>
        <p:spPr>
          <a:xfrm>
            <a:off x="5554714" y="2833451"/>
            <a:ext cx="0" cy="11393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7162DDE-60FD-59D6-8531-6DB044EEEC8E}"/>
              </a:ext>
            </a:extLst>
          </p:cNvPr>
          <p:cNvCxnSpPr>
            <a:cxnSpLocks/>
          </p:cNvCxnSpPr>
          <p:nvPr/>
        </p:nvCxnSpPr>
        <p:spPr>
          <a:xfrm flipV="1">
            <a:off x="5554714" y="1815609"/>
            <a:ext cx="0" cy="6686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B8B9E31C-FF46-310B-3A1E-8A1852FF6A18}"/>
              </a:ext>
            </a:extLst>
          </p:cNvPr>
          <p:cNvCxnSpPr>
            <a:stCxn id="7" idx="3"/>
            <a:endCxn id="10" idx="0"/>
          </p:cNvCxnSpPr>
          <p:nvPr/>
        </p:nvCxnSpPr>
        <p:spPr>
          <a:xfrm>
            <a:off x="6170156" y="1601660"/>
            <a:ext cx="1238758" cy="8825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66B0137-1C0A-E71C-3EC3-B81A701C66EB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170156" y="2760133"/>
            <a:ext cx="1375676" cy="1397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36D34E6C-0696-D5F8-52B6-672E29C5B181}"/>
              </a:ext>
            </a:extLst>
          </p:cNvPr>
          <p:cNvSpPr/>
          <p:nvPr/>
        </p:nvSpPr>
        <p:spPr>
          <a:xfrm>
            <a:off x="8211209" y="1961295"/>
            <a:ext cx="2393721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抓拍图片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B8A13A7C-91A5-BADB-D62F-0798D95C0D9A}"/>
              </a:ext>
            </a:extLst>
          </p:cNvPr>
          <p:cNvSpPr/>
          <p:nvPr/>
        </p:nvSpPr>
        <p:spPr>
          <a:xfrm>
            <a:off x="8211209" y="3061430"/>
            <a:ext cx="2393721" cy="37049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</a:t>
            </a: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C0E2D22-90DC-017C-BDBF-804A3F8730C4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170155" y="1487670"/>
            <a:ext cx="3237915" cy="47362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D69639E-7CC3-735E-1525-28A97A720CA3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6170155" y="3431920"/>
            <a:ext cx="3237915" cy="83827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96CE3D3A-D86C-68AD-A68E-AC73176A6EC8}"/>
              </a:ext>
            </a:extLst>
          </p:cNvPr>
          <p:cNvSpPr txBox="1"/>
          <p:nvPr/>
        </p:nvSpPr>
        <p:spPr>
          <a:xfrm>
            <a:off x="873942" y="5315966"/>
            <a:ext cx="30276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端（计算）</a:t>
            </a:r>
            <a:r>
              <a:rPr lang="en-US" altLang="zh-CN" sz="1400" b="1" dirty="0"/>
              <a:t>--</a:t>
            </a:r>
            <a:r>
              <a:rPr lang="zh-CN" altLang="en-US" sz="1400" b="1" dirty="0"/>
              <a:t>实时发边</a:t>
            </a:r>
            <a:r>
              <a:rPr lang="en-US" altLang="zh-CN" sz="1400" b="1" dirty="0"/>
              <a:t>+</a:t>
            </a:r>
            <a:r>
              <a:rPr lang="zh-CN" altLang="en-US" sz="1400" b="1" dirty="0"/>
              <a:t>云</a:t>
            </a:r>
            <a:endParaRPr lang="en-US" altLang="zh-CN" sz="1400" b="1" dirty="0"/>
          </a:p>
          <a:p>
            <a:r>
              <a:rPr lang="zh-CN" altLang="en-US" sz="1400" b="1" dirty="0"/>
              <a:t>边（计算）</a:t>
            </a:r>
            <a:r>
              <a:rPr lang="en-US" altLang="zh-CN" sz="1400" b="1" dirty="0"/>
              <a:t>--</a:t>
            </a:r>
            <a:r>
              <a:rPr lang="zh-CN" altLang="en-US" sz="1400" b="1" dirty="0"/>
              <a:t>实时发云</a:t>
            </a:r>
            <a:endParaRPr lang="en-US" altLang="zh-CN" sz="1400" b="1" dirty="0"/>
          </a:p>
          <a:p>
            <a:r>
              <a:rPr lang="zh-CN" altLang="en-US" sz="1400" b="1" dirty="0"/>
              <a:t>边端存储：滚动式存储</a:t>
            </a:r>
            <a:endParaRPr lang="en-US" altLang="zh-CN" sz="1400" b="1" dirty="0"/>
          </a:p>
          <a:p>
            <a:r>
              <a:rPr lang="en-US" altLang="zh-CN" sz="1400" b="1" dirty="0"/>
              <a:t>250G</a:t>
            </a:r>
            <a:r>
              <a:rPr lang="zh-CN" altLang="en-US" sz="1400" b="1" dirty="0"/>
              <a:t>可存储</a:t>
            </a:r>
            <a:r>
              <a:rPr lang="en-US" altLang="zh-CN" sz="1400" b="1" dirty="0"/>
              <a:t>7</a:t>
            </a:r>
            <a:r>
              <a:rPr lang="zh-CN" altLang="en-US" sz="1400" b="1" dirty="0"/>
              <a:t>天，</a:t>
            </a:r>
            <a:r>
              <a:rPr lang="en-US" altLang="zh-CN" sz="1400" b="1" dirty="0"/>
              <a:t>1T</a:t>
            </a:r>
            <a:r>
              <a:rPr lang="zh-CN" altLang="en-US" sz="1400" b="1" dirty="0"/>
              <a:t>可存储</a:t>
            </a:r>
            <a:r>
              <a:rPr lang="en-US" altLang="zh-CN" sz="1400" b="1" dirty="0"/>
              <a:t>1</a:t>
            </a:r>
            <a:r>
              <a:rPr lang="zh-CN" altLang="en-US" sz="1400" b="1" dirty="0"/>
              <a:t>个月</a:t>
            </a:r>
          </a:p>
        </p:txBody>
      </p:sp>
      <p:sp>
        <p:nvSpPr>
          <p:cNvPr id="43" name="箭头: 下 42">
            <a:extLst>
              <a:ext uri="{FF2B5EF4-FFF2-40B4-BE49-F238E27FC236}">
                <a16:creationId xmlns:a16="http://schemas.microsoft.com/office/drawing/2014/main" id="{C7AD319E-D07D-69C0-D904-4A13A48688D6}"/>
              </a:ext>
            </a:extLst>
          </p:cNvPr>
          <p:cNvSpPr/>
          <p:nvPr/>
        </p:nvSpPr>
        <p:spPr>
          <a:xfrm>
            <a:off x="5194718" y="4446242"/>
            <a:ext cx="296333" cy="37049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箭头: 下 44">
            <a:extLst>
              <a:ext uri="{FF2B5EF4-FFF2-40B4-BE49-F238E27FC236}">
                <a16:creationId xmlns:a16="http://schemas.microsoft.com/office/drawing/2014/main" id="{7458E083-FB32-7737-0B20-4CE5F2205A7D}"/>
              </a:ext>
            </a:extLst>
          </p:cNvPr>
          <p:cNvSpPr/>
          <p:nvPr/>
        </p:nvSpPr>
        <p:spPr>
          <a:xfrm flipV="1">
            <a:off x="5220859" y="955749"/>
            <a:ext cx="296333" cy="37049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6A17EA1B-59CC-3206-CA27-E7E2CB5E6823}"/>
              </a:ext>
            </a:extLst>
          </p:cNvPr>
          <p:cNvSpPr/>
          <p:nvPr/>
        </p:nvSpPr>
        <p:spPr>
          <a:xfrm>
            <a:off x="4932991" y="593014"/>
            <a:ext cx="872067" cy="3492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F19EEF6D-DB91-48CF-46E1-A1D39558CC71}"/>
              </a:ext>
            </a:extLst>
          </p:cNvPr>
          <p:cNvSpPr/>
          <p:nvPr/>
        </p:nvSpPr>
        <p:spPr>
          <a:xfrm>
            <a:off x="4906849" y="4884246"/>
            <a:ext cx="872067" cy="3492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49" name="箭头: 下 48">
            <a:extLst>
              <a:ext uri="{FF2B5EF4-FFF2-40B4-BE49-F238E27FC236}">
                <a16:creationId xmlns:a16="http://schemas.microsoft.com/office/drawing/2014/main" id="{1AB4F895-053A-D761-36E1-F6D6AE85A8F2}"/>
              </a:ext>
            </a:extLst>
          </p:cNvPr>
          <p:cNvSpPr/>
          <p:nvPr/>
        </p:nvSpPr>
        <p:spPr>
          <a:xfrm flipV="1">
            <a:off x="10009189" y="1485759"/>
            <a:ext cx="296333" cy="37049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015D51B5-BBAE-1448-2E7C-7AF3C5CC05FE}"/>
              </a:ext>
            </a:extLst>
          </p:cNvPr>
          <p:cNvSpPr/>
          <p:nvPr/>
        </p:nvSpPr>
        <p:spPr>
          <a:xfrm>
            <a:off x="9721321" y="1123024"/>
            <a:ext cx="872067" cy="3492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A868A6B3-E8F1-EEBF-E0CF-D4D867F4C133}"/>
              </a:ext>
            </a:extLst>
          </p:cNvPr>
          <p:cNvSpPr/>
          <p:nvPr/>
        </p:nvSpPr>
        <p:spPr>
          <a:xfrm>
            <a:off x="10009189" y="3459108"/>
            <a:ext cx="296333" cy="37049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C910D4C9-C99F-1790-6CD0-E3BA5419CA28}"/>
              </a:ext>
            </a:extLst>
          </p:cNvPr>
          <p:cNvSpPr/>
          <p:nvPr/>
        </p:nvSpPr>
        <p:spPr>
          <a:xfrm>
            <a:off x="9740895" y="3872642"/>
            <a:ext cx="872067" cy="3492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53" name="箭头: 下 52">
            <a:extLst>
              <a:ext uri="{FF2B5EF4-FFF2-40B4-BE49-F238E27FC236}">
                <a16:creationId xmlns:a16="http://schemas.microsoft.com/office/drawing/2014/main" id="{C32088C1-2FDC-C660-272F-2AF232D8AB64}"/>
              </a:ext>
            </a:extLst>
          </p:cNvPr>
          <p:cNvSpPr/>
          <p:nvPr/>
        </p:nvSpPr>
        <p:spPr>
          <a:xfrm>
            <a:off x="3476130" y="3644353"/>
            <a:ext cx="296333" cy="37049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64A88193-635D-4E5E-3576-99043C1B7F24}"/>
              </a:ext>
            </a:extLst>
          </p:cNvPr>
          <p:cNvSpPr/>
          <p:nvPr/>
        </p:nvSpPr>
        <p:spPr>
          <a:xfrm>
            <a:off x="3188261" y="4082357"/>
            <a:ext cx="872067" cy="34920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9F795BF-3968-D9F7-879D-912820E7EFF2}"/>
              </a:ext>
            </a:extLst>
          </p:cNvPr>
          <p:cNvSpPr txBox="1"/>
          <p:nvPr/>
        </p:nvSpPr>
        <p:spPr>
          <a:xfrm>
            <a:off x="9708770" y="5305201"/>
            <a:ext cx="2240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故障应急存储所有的数据，存储磁盘</a:t>
            </a:r>
            <a:r>
              <a:rPr lang="en-US" altLang="zh-CN" sz="1400" b="1" dirty="0"/>
              <a:t>80%</a:t>
            </a:r>
            <a:endParaRPr lang="zh-CN" altLang="en-US" sz="14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FE2E1CF-63F2-3417-082E-0973D4EF34C9}"/>
              </a:ext>
            </a:extLst>
          </p:cNvPr>
          <p:cNvSpPr txBox="1"/>
          <p:nvPr/>
        </p:nvSpPr>
        <p:spPr>
          <a:xfrm>
            <a:off x="5508245" y="2002078"/>
            <a:ext cx="287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计</a:t>
            </a:r>
            <a:endParaRPr lang="en-US" altLang="zh-CN" sz="1200" b="1" dirty="0"/>
          </a:p>
          <a:p>
            <a:r>
              <a:rPr lang="zh-CN" altLang="en-US" sz="1200" b="1" dirty="0"/>
              <a:t>算</a:t>
            </a:r>
            <a:endParaRPr lang="zh-CN" altLang="en-US" sz="12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A5141F0-3BA1-DC36-C21D-7B480CD16567}"/>
              </a:ext>
            </a:extLst>
          </p:cNvPr>
          <p:cNvSpPr txBox="1"/>
          <p:nvPr/>
        </p:nvSpPr>
        <p:spPr>
          <a:xfrm>
            <a:off x="5557145" y="3380043"/>
            <a:ext cx="287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计</a:t>
            </a:r>
            <a:endParaRPr lang="en-US" altLang="zh-CN" sz="1200" b="1" dirty="0"/>
          </a:p>
          <a:p>
            <a:r>
              <a:rPr lang="zh-CN" altLang="en-US" sz="1200" b="1" dirty="0"/>
              <a:t>算</a:t>
            </a:r>
            <a:endParaRPr lang="zh-CN" altLang="en-US" sz="1200" dirty="0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472509CB-9637-F332-FC45-DE801A633680}"/>
              </a:ext>
            </a:extLst>
          </p:cNvPr>
          <p:cNvSpPr txBox="1"/>
          <p:nvPr/>
        </p:nvSpPr>
        <p:spPr>
          <a:xfrm>
            <a:off x="3344325" y="2748884"/>
            <a:ext cx="287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计</a:t>
            </a:r>
            <a:endParaRPr lang="en-US" altLang="zh-CN" sz="1200" b="1" dirty="0"/>
          </a:p>
          <a:p>
            <a:r>
              <a:rPr lang="zh-CN" altLang="en-US" sz="1200" b="1" dirty="0"/>
              <a:t>算</a:t>
            </a:r>
            <a:endParaRPr lang="zh-CN" altLang="en-US" sz="120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17EBE993-E0F0-5D7B-B125-527EA9E774C6}"/>
              </a:ext>
            </a:extLst>
          </p:cNvPr>
          <p:cNvSpPr txBox="1"/>
          <p:nvPr/>
        </p:nvSpPr>
        <p:spPr>
          <a:xfrm>
            <a:off x="7591835" y="1208760"/>
            <a:ext cx="497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调出</a:t>
            </a:r>
            <a:endParaRPr lang="zh-CN" altLang="en-US" sz="12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2DF4D84-2E2E-2615-816D-79E9A1831342}"/>
              </a:ext>
            </a:extLst>
          </p:cNvPr>
          <p:cNvSpPr txBox="1"/>
          <p:nvPr/>
        </p:nvSpPr>
        <p:spPr>
          <a:xfrm>
            <a:off x="7840753" y="4252496"/>
            <a:ext cx="4978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/>
              <a:t>调出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38653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007AC3F6-3181-4FF7-A543-1F10B0FFA6A2}"/>
              </a:ext>
            </a:extLst>
          </p:cNvPr>
          <p:cNvSpPr txBox="1"/>
          <p:nvPr/>
        </p:nvSpPr>
        <p:spPr>
          <a:xfrm>
            <a:off x="1030281" y="757044"/>
            <a:ext cx="4874985" cy="399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3427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999" b="1" i="0" u="none" strike="noStrike" kern="1200" cap="none" spc="0" normalizeH="0" baseline="0" noProof="0" dirty="0">
                <a:ln>
                  <a:noFill/>
                </a:ln>
                <a:solidFill>
                  <a:srgbClr val="47546D"/>
                </a:solidFill>
                <a:effectLst/>
                <a:uLnTx/>
                <a:uFillTx/>
                <a:latin typeface="微软雅黑"/>
                <a:ea typeface="微软雅黑"/>
                <a:cs typeface="+mn-cs"/>
                <a:sym typeface="微软雅黑" panose="020B0503020204020204" pitchFamily="34" charset="-122"/>
              </a:rPr>
              <a:t>事件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F8A4AC3-E013-8985-B2E3-119533E9BC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620590"/>
              </p:ext>
            </p:extLst>
          </p:nvPr>
        </p:nvGraphicFramePr>
        <p:xfrm>
          <a:off x="3925615" y="1475088"/>
          <a:ext cx="3947567" cy="499730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5275">
                  <a:extLst>
                    <a:ext uri="{9D8B030D-6E8A-4147-A177-3AD203B41FA5}">
                      <a16:colId xmlns:a16="http://schemas.microsoft.com/office/drawing/2014/main" val="555731665"/>
                    </a:ext>
                  </a:extLst>
                </a:gridCol>
                <a:gridCol w="440164">
                  <a:extLst>
                    <a:ext uri="{9D8B030D-6E8A-4147-A177-3AD203B41FA5}">
                      <a16:colId xmlns:a16="http://schemas.microsoft.com/office/drawing/2014/main" val="2866538652"/>
                    </a:ext>
                  </a:extLst>
                </a:gridCol>
                <a:gridCol w="877376">
                  <a:extLst>
                    <a:ext uri="{9D8B030D-6E8A-4147-A177-3AD203B41FA5}">
                      <a16:colId xmlns:a16="http://schemas.microsoft.com/office/drawing/2014/main" val="4034426046"/>
                    </a:ext>
                  </a:extLst>
                </a:gridCol>
                <a:gridCol w="877376">
                  <a:extLst>
                    <a:ext uri="{9D8B030D-6E8A-4147-A177-3AD203B41FA5}">
                      <a16:colId xmlns:a16="http://schemas.microsoft.com/office/drawing/2014/main" val="4084221905"/>
                    </a:ext>
                  </a:extLst>
                </a:gridCol>
                <a:gridCol w="877376">
                  <a:extLst>
                    <a:ext uri="{9D8B030D-6E8A-4147-A177-3AD203B41FA5}">
                      <a16:colId xmlns:a16="http://schemas.microsoft.com/office/drawing/2014/main" val="1528150730"/>
                    </a:ext>
                  </a:extLst>
                </a:gridCol>
              </a:tblGrid>
              <a:tr h="387314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事件增强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14623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9712038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车辆倒车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895644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车辆驶离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990421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连续变道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606107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大货车禁行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6117680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穿越导流线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670379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违法上下客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050597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非机动车闯入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1041928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行人横穿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061956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交通事故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852140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道路施工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5769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能见度检测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06897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团雾检测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974279"/>
                  </a:ext>
                </a:extLst>
              </a:tr>
              <a:tr h="4195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抛洒物检测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606976"/>
                  </a:ext>
                </a:extLst>
              </a:tr>
              <a:tr h="41959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道路健康监测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95689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CE9A6F0-DB1F-0671-81C0-B67574BCB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210662"/>
              </p:ext>
            </p:extLst>
          </p:nvPr>
        </p:nvGraphicFramePr>
        <p:xfrm>
          <a:off x="46218" y="1575119"/>
          <a:ext cx="3821444" cy="45258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93934">
                  <a:extLst>
                    <a:ext uri="{9D8B030D-6E8A-4147-A177-3AD203B41FA5}">
                      <a16:colId xmlns:a16="http://schemas.microsoft.com/office/drawing/2014/main" val="555731665"/>
                    </a:ext>
                  </a:extLst>
                </a:gridCol>
                <a:gridCol w="513241">
                  <a:extLst>
                    <a:ext uri="{9D8B030D-6E8A-4147-A177-3AD203B41FA5}">
                      <a16:colId xmlns:a16="http://schemas.microsoft.com/office/drawing/2014/main" val="2146120974"/>
                    </a:ext>
                  </a:extLst>
                </a:gridCol>
                <a:gridCol w="522851">
                  <a:extLst>
                    <a:ext uri="{9D8B030D-6E8A-4147-A177-3AD203B41FA5}">
                      <a16:colId xmlns:a16="http://schemas.microsoft.com/office/drawing/2014/main" val="282056446"/>
                    </a:ext>
                  </a:extLst>
                </a:gridCol>
                <a:gridCol w="1045709">
                  <a:extLst>
                    <a:ext uri="{9D8B030D-6E8A-4147-A177-3AD203B41FA5}">
                      <a16:colId xmlns:a16="http://schemas.microsoft.com/office/drawing/2014/main" val="2157794387"/>
                    </a:ext>
                  </a:extLst>
                </a:gridCol>
                <a:gridCol w="1045709">
                  <a:extLst>
                    <a:ext uri="{9D8B030D-6E8A-4147-A177-3AD203B41FA5}">
                      <a16:colId xmlns:a16="http://schemas.microsoft.com/office/drawing/2014/main" val="2206839714"/>
                    </a:ext>
                  </a:extLst>
                </a:gridCol>
              </a:tblGrid>
              <a:tr h="396897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基础事件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14623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调用云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08715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超高速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6235559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超低速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14501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违法停车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974279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异常停车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03190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违法变道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77937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占用应急车道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noProof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606976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车辆逆行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0467967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拥堵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5676391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溢出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625030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排队过长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lang="zh-CN" altLang="en-US" sz="1000" b="0" i="0" kern="1200" noProof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3213300"/>
                  </a:ext>
                </a:extLst>
              </a:tr>
              <a:tr h="333646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排队超限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端</a:t>
                      </a:r>
                      <a:r>
                        <a:rPr lang="en-US" altLang="zh-CN" sz="1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000" b="0" i="0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lang="zh-CN" altLang="en-US" sz="1000" b="0" i="0" kern="1200" noProof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结构信息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10s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98623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40A802C-0C23-8BFB-6AB1-A4F090FB0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582805"/>
              </p:ext>
            </p:extLst>
          </p:nvPr>
        </p:nvGraphicFramePr>
        <p:xfrm>
          <a:off x="7989088" y="726688"/>
          <a:ext cx="4192983" cy="603563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55239">
                  <a:extLst>
                    <a:ext uri="{9D8B030D-6E8A-4147-A177-3AD203B41FA5}">
                      <a16:colId xmlns:a16="http://schemas.microsoft.com/office/drawing/2014/main" val="555731665"/>
                    </a:ext>
                  </a:extLst>
                </a:gridCol>
                <a:gridCol w="841252">
                  <a:extLst>
                    <a:ext uri="{9D8B030D-6E8A-4147-A177-3AD203B41FA5}">
                      <a16:colId xmlns:a16="http://schemas.microsoft.com/office/drawing/2014/main" val="2866538652"/>
                    </a:ext>
                  </a:extLst>
                </a:gridCol>
                <a:gridCol w="1048246">
                  <a:extLst>
                    <a:ext uri="{9D8B030D-6E8A-4147-A177-3AD203B41FA5}">
                      <a16:colId xmlns:a16="http://schemas.microsoft.com/office/drawing/2014/main" val="4034426046"/>
                    </a:ext>
                  </a:extLst>
                </a:gridCol>
                <a:gridCol w="1048246">
                  <a:extLst>
                    <a:ext uri="{9D8B030D-6E8A-4147-A177-3AD203B41FA5}">
                      <a16:colId xmlns:a16="http://schemas.microsoft.com/office/drawing/2014/main" val="2706963305"/>
                    </a:ext>
                  </a:extLst>
                </a:gridCol>
              </a:tblGrid>
              <a:tr h="387314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违法行为增强</a:t>
                      </a: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b="1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14623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1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调度云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6007496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违法闯红灯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061956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违法停车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5769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b="0" i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违法压线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06897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/>
                        <a:t>违法逆行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3974279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/>
                        <a:t>违法调头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03190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/>
                        <a:t>违法走公交车车道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77937"/>
                  </a:ext>
                </a:extLst>
              </a:tr>
              <a:tr h="41959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/>
                        <a:t>违法走大货车禁行车道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606976"/>
                  </a:ext>
                </a:extLst>
              </a:tr>
              <a:tr h="41959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/>
                        <a:t>违法走非机动车道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2956898"/>
                  </a:ext>
                </a:extLst>
              </a:tr>
              <a:tr h="419590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/>
                        <a:t>违法走应急车道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566473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/>
                        <a:t>违法变线、加塞</a:t>
                      </a:r>
                      <a:endParaRPr lang="zh-CN" altLang="en-US" sz="1000" b="0" i="0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7247536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/>
                        <a:t>尾号限行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01762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/>
                        <a:t>区域限行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4838629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/>
                        <a:t>禁直行检测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182347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/>
                        <a:t>禁左检测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199345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/>
                        <a:t>禁右检测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285282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/>
                        <a:t>不按规定车道行驶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7042233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/>
                        <a:t>开车不让行人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8255254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/>
                        <a:t>不系安全带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  <a:endParaRPr kumimoji="0" lang="zh-CN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893464"/>
                  </a:ext>
                </a:extLst>
              </a:tr>
              <a:tr h="258209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zh-CN" altLang="en-US" sz="1000" dirty="0"/>
                        <a:t>开车打电话</a:t>
                      </a:r>
                      <a:endParaRPr lang="zh-CN" altLang="en-US" sz="1000" b="0" i="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2-3</a:t>
                      </a:r>
                      <a:r>
                        <a:rPr kumimoji="0" lang="zh-CN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张照片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00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03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3451</TotalTime>
  <Words>2253</Words>
  <Application>Microsoft Office PowerPoint</Application>
  <PresentationFormat>宽屏</PresentationFormat>
  <Paragraphs>904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</dc:creator>
  <cp:lastModifiedBy>Q</cp:lastModifiedBy>
  <cp:revision>24</cp:revision>
  <dcterms:created xsi:type="dcterms:W3CDTF">2024-10-28T07:08:05Z</dcterms:created>
  <dcterms:modified xsi:type="dcterms:W3CDTF">2024-11-14T01:21:05Z</dcterms:modified>
</cp:coreProperties>
</file>