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0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6" r:id="rId13"/>
    <p:sldId id="267" r:id="rId14"/>
    <p:sldId id="285" r:id="rId15"/>
    <p:sldId id="270" r:id="rId16"/>
    <p:sldId id="291" r:id="rId17"/>
    <p:sldId id="297" r:id="rId18"/>
    <p:sldId id="292" r:id="rId19"/>
    <p:sldId id="293" r:id="rId20"/>
    <p:sldId id="294" r:id="rId21"/>
    <p:sldId id="295" r:id="rId22"/>
    <p:sldId id="296" r:id="rId23"/>
    <p:sldId id="298" r:id="rId24"/>
    <p:sldId id="268" r:id="rId25"/>
    <p:sldId id="269" r:id="rId26"/>
    <p:sldId id="273" r:id="rId27"/>
    <p:sldId id="30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47" autoAdjust="0"/>
  </p:normalViewPr>
  <p:slideViewPr>
    <p:cSldViewPr snapToGrid="0">
      <p:cViewPr varScale="1">
        <p:scale>
          <a:sx n="61" d="100"/>
          <a:sy n="61" d="100"/>
        </p:scale>
        <p:origin x="8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2435A-4A5B-4882-9F2C-01D811EA970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5A20-2A1B-4B9B-8D0E-A794730AF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2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0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主键格式按照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4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4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TinyDB</a:t>
            </a:r>
            <a:r>
              <a:rPr lang="zh-CN" altLang="en-US"/>
              <a:t>－演示与实现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11170" y="5274628"/>
            <a:ext cx="9144000" cy="1655762"/>
          </a:xfrm>
        </p:spPr>
        <p:txBody>
          <a:bodyPr/>
          <a:lstStyle/>
          <a:p>
            <a:r>
              <a:rPr lang="zh-CN" altLang="en-US"/>
              <a:t>小组成员：张恒，陶友贤，赵旺，修晔良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B+</a:t>
            </a:r>
            <a:r>
              <a:rPr lang="zh-CN" altLang="en-US"/>
              <a:t>树定义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4560" y="337185"/>
            <a:ext cx="3961765" cy="6182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0035" y="1861207"/>
            <a:ext cx="60940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树的根节点和叶子结点使用同样的类</a:t>
            </a:r>
            <a:r>
              <a:rPr lang="en-US" altLang="zh-CN" sz="2400" dirty="0" err="1"/>
              <a:t>BTNode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非叶子节点</a:t>
            </a:r>
            <a:r>
              <a:rPr lang="en-US" altLang="zh-CN" sz="2400" dirty="0"/>
              <a:t>pointers = keys+1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叶子节点</a:t>
            </a:r>
            <a:r>
              <a:rPr lang="en-US" altLang="zh-CN" sz="2400" dirty="0"/>
              <a:t>pointers[0,...,count-1]</a:t>
            </a:r>
            <a:r>
              <a:rPr lang="zh-CN" altLang="en-US" sz="2400" dirty="0"/>
              <a:t>保存</a:t>
            </a:r>
            <a:r>
              <a:rPr lang="en-US" altLang="zh-CN" sz="2400" dirty="0"/>
              <a:t>record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/>
              <a:t>pointers[count]</a:t>
            </a:r>
            <a:r>
              <a:rPr lang="zh-CN" altLang="en-US" sz="2400" dirty="0"/>
              <a:t>指向其后继点。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节点最小可容纳</a:t>
            </a:r>
            <a:r>
              <a:rPr lang="en-US" altLang="zh-CN" sz="2400" dirty="0"/>
              <a:t>key</a:t>
            </a:r>
            <a:r>
              <a:rPr lang="zh-CN" altLang="en-US" sz="2400" dirty="0"/>
              <a:t>的数目为</a:t>
            </a:r>
            <a:r>
              <a:rPr lang="en-US" altLang="zh-CN" sz="2400" dirty="0"/>
              <a:t>2</a:t>
            </a:r>
            <a:r>
              <a:rPr lang="zh-CN" altLang="en-US" sz="2400" dirty="0"/>
              <a:t>，最大为</a:t>
            </a:r>
            <a:r>
              <a:rPr lang="en-US" altLang="zh-CN" sz="2400" dirty="0"/>
              <a:t>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912" y="75927"/>
            <a:ext cx="722859" cy="72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B+</a:t>
            </a:r>
            <a:r>
              <a:rPr lang="zh-CN" altLang="en-US"/>
              <a:t>树插入举例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35" y="2304415"/>
            <a:ext cx="9067165" cy="2879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85" y="1395095"/>
            <a:ext cx="7031990" cy="4698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1550035"/>
            <a:ext cx="9307830" cy="409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B+</a:t>
            </a:r>
            <a:r>
              <a:rPr lang="zh-CN" altLang="en-US"/>
              <a:t>树删除举例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60" y="1691005"/>
            <a:ext cx="7537450" cy="3964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1673860"/>
            <a:ext cx="8168005" cy="3982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1414780"/>
            <a:ext cx="7339965" cy="4879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2486660"/>
            <a:ext cx="9528810" cy="30822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499870"/>
            <a:ext cx="8789670" cy="415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查询执行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查询的结果放在一个临时表中，临时表不写回硬盘</a:t>
            </a:r>
          </a:p>
          <a:p>
            <a:r>
              <a:rPr lang="zh-CN" altLang="en-US" dirty="0" smtClean="0"/>
              <a:t>选择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表扫描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索引扫描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投影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嵌套循环连接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基于排序的等值连接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基于散列的等值连接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选择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1498600"/>
            <a:ext cx="5664835" cy="111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806700"/>
            <a:ext cx="8133715" cy="3629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嵌套循环连接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基于排序的等值连接</a:t>
            </a:r>
          </a:p>
          <a:p>
            <a:endParaRPr lang="zh-CN" altLang="en-US" dirty="0"/>
          </a:p>
          <a:p>
            <a:r>
              <a:rPr lang="zh-CN" altLang="en-US" dirty="0"/>
              <a:t>基于散列的等值连接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2440305"/>
            <a:ext cx="7748270" cy="671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3890645"/>
            <a:ext cx="5492750" cy="42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90" y="4890770"/>
            <a:ext cx="5511800" cy="42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查询分析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762127"/>
          </a:xfrm>
        </p:spPr>
        <p:txBody>
          <a:bodyPr/>
          <a:lstStyle/>
          <a:p>
            <a:r>
              <a:rPr lang="en-US" altLang="zh-CN" dirty="0" smtClean="0"/>
              <a:t>Flex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语句进行词法分析，</a:t>
            </a:r>
            <a:r>
              <a:rPr lang="en-US" altLang="zh-CN" dirty="0" smtClean="0"/>
              <a:t>Bison</a:t>
            </a:r>
            <a:r>
              <a:rPr lang="zh-CN" altLang="en-US" dirty="0" smtClean="0"/>
              <a:t>进行语法分析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22689"/>
            <a:ext cx="83027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功能实现：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增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删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改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查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1543"/>
          </a:xfrm>
        </p:spPr>
        <p:txBody>
          <a:bodyPr/>
          <a:lstStyle/>
          <a:p>
            <a:r>
              <a:rPr lang="zh-CN" altLang="en-US" dirty="0" smtClean="0"/>
              <a:t>新建一个表，并设置主键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513"/>
          <a:stretch/>
        </p:blipFill>
        <p:spPr>
          <a:xfrm>
            <a:off x="1172780" y="3531476"/>
            <a:ext cx="7379695" cy="2136226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6336"/>
              </p:ext>
            </p:extLst>
          </p:nvPr>
        </p:nvGraphicFramePr>
        <p:xfrm>
          <a:off x="1172780" y="2657223"/>
          <a:ext cx="73796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9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create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tabe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(id </a:t>
                      </a:r>
                      <a:r>
                        <a:rPr lang="en-US" altLang="zh-CN" sz="2400" baseline="0" dirty="0" err="1" smtClean="0"/>
                        <a:t>int</a:t>
                      </a:r>
                      <a:r>
                        <a:rPr lang="en-US" altLang="zh-CN" sz="2400" baseline="0" dirty="0" smtClean="0"/>
                        <a:t> primary </a:t>
                      </a:r>
                      <a:r>
                        <a:rPr lang="en-US" altLang="zh-CN" sz="2400" baseline="0" dirty="0" err="1" smtClean="0"/>
                        <a:t>key,name</a:t>
                      </a:r>
                      <a:r>
                        <a:rPr lang="en-US" altLang="zh-CN" sz="2400" baseline="0" dirty="0" smtClean="0"/>
                        <a:t> char(50));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263"/>
          </a:xfrm>
        </p:spPr>
        <p:txBody>
          <a:bodyPr/>
          <a:lstStyle/>
          <a:p>
            <a:r>
              <a:rPr lang="zh-CN" altLang="en-US" dirty="0" smtClean="0"/>
              <a:t>向表中插入元组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0" y="3498601"/>
            <a:ext cx="7304689" cy="205086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36403"/>
              </p:ext>
            </p:extLst>
          </p:nvPr>
        </p:nvGraphicFramePr>
        <p:xfrm>
          <a:off x="1172780" y="2532888"/>
          <a:ext cx="739315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insert into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id,name</a:t>
                      </a:r>
                      <a:r>
                        <a:rPr lang="en-US" altLang="zh-CN" sz="2400" dirty="0" smtClean="0"/>
                        <a:t>) values(1045,'zhao');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399"/>
          </a:xfrm>
        </p:spPr>
        <p:txBody>
          <a:bodyPr/>
          <a:lstStyle/>
          <a:p>
            <a:r>
              <a:rPr lang="zh-CN" altLang="en-US" dirty="0" smtClean="0"/>
              <a:t>删除表中的一个元组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62020"/>
              </p:ext>
            </p:extLst>
          </p:nvPr>
        </p:nvGraphicFramePr>
        <p:xfrm>
          <a:off x="1005490" y="2612961"/>
          <a:ext cx="75289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890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delete from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id&gt;1000;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90" y="3763447"/>
            <a:ext cx="7528909" cy="1596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组员风采</a:t>
            </a:r>
          </a:p>
        </p:txBody>
      </p:sp>
      <p:pic>
        <p:nvPicPr>
          <p:cNvPr id="4" name="内容占位符 3" descr="1309824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25" y="3538220"/>
            <a:ext cx="2145665" cy="2191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669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陶友贤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25" y="3502660"/>
            <a:ext cx="2226945" cy="2226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4465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赵旺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840" y="3502660"/>
            <a:ext cx="2294890" cy="22269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4654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修晔良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45" y="528320"/>
            <a:ext cx="2008505" cy="20085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37430" y="2658745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张恒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383"/>
          </a:xfrm>
        </p:spPr>
        <p:txBody>
          <a:bodyPr/>
          <a:lstStyle/>
          <a:p>
            <a:r>
              <a:rPr lang="zh-CN" altLang="en-US" dirty="0" smtClean="0"/>
              <a:t>删除某个表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42732"/>
              </p:ext>
            </p:extLst>
          </p:nvPr>
        </p:nvGraphicFramePr>
        <p:xfrm>
          <a:off x="838200" y="2737652"/>
          <a:ext cx="58779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791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drop</a:t>
                      </a:r>
                      <a:r>
                        <a:rPr lang="en-US" altLang="zh-CN" sz="2400" baseline="0" dirty="0" smtClean="0"/>
                        <a:t> table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4746"/>
            <a:ext cx="5793827" cy="1614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改</a:t>
            </a:r>
            <a:r>
              <a:rPr lang="en-US" altLang="zh-CN" dirty="0" smtClean="0"/>
              <a:t>-Update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472"/>
          </a:xfrm>
        </p:spPr>
        <p:txBody>
          <a:bodyPr/>
          <a:lstStyle/>
          <a:p>
            <a:r>
              <a:rPr lang="zh-CN" altLang="en-US" dirty="0" smtClean="0"/>
              <a:t>更改表中某相应条件的元组信息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08663"/>
              </p:ext>
            </p:extLst>
          </p:nvPr>
        </p:nvGraphicFramePr>
        <p:xfrm>
          <a:off x="838200" y="2874287"/>
          <a:ext cx="735986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9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update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 set</a:t>
                      </a:r>
                      <a:r>
                        <a:rPr lang="en-US" altLang="zh-CN" sz="2400" baseline="0" dirty="0" smtClean="0"/>
                        <a:t> id=1043 where name= ‘</a:t>
                      </a:r>
                      <a:r>
                        <a:rPr lang="en-US" altLang="zh-CN" sz="2400" baseline="0" dirty="0" err="1" smtClean="0"/>
                        <a:t>xiu</a:t>
                      </a:r>
                      <a:r>
                        <a:rPr lang="en-US" altLang="zh-CN" sz="2400" baseline="0" dirty="0" smtClean="0"/>
                        <a:t>’;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6786"/>
            <a:ext cx="7359869" cy="21441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1883" y="3475748"/>
            <a:ext cx="10515600" cy="8860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单</a:t>
            </a:r>
            <a:r>
              <a:rPr lang="zh-CN" altLang="en-US" b="1" dirty="0" smtClean="0"/>
              <a:t>表*查询，并根据</a:t>
            </a:r>
            <a:r>
              <a:rPr lang="en-US" altLang="zh-CN" b="1" dirty="0" smtClean="0"/>
              <a:t>ORDER BY</a:t>
            </a:r>
            <a:r>
              <a:rPr lang="zh-CN" altLang="en-US" b="1" dirty="0" smtClean="0"/>
              <a:t>条件排序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30014" y="1765737"/>
            <a:ext cx="1074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查询表中满足条件的元组信息</a:t>
            </a:r>
            <a:endParaRPr lang="en-US" altLang="zh-CN" sz="28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支持多个条件</a:t>
            </a:r>
            <a:r>
              <a:rPr lang="zh-CN" altLang="en-US" sz="2800" b="1" dirty="0" smtClean="0"/>
              <a:t>查询</a:t>
            </a:r>
            <a:r>
              <a:rPr lang="en-US" altLang="zh-CN" sz="2800" b="1" dirty="0" smtClean="0"/>
              <a:t>: =,  &lt;&gt;,</a:t>
            </a:r>
            <a:r>
              <a:rPr lang="zh-CN" altLang="en-US" sz="2800" b="1" dirty="0"/>
              <a:t>！</a:t>
            </a:r>
            <a:r>
              <a:rPr lang="en-US" altLang="zh-CN" sz="2800" b="1" dirty="0"/>
              <a:t>= 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&gt;, &gt;=, &lt;, &lt;=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WHERE</a:t>
            </a:r>
            <a:r>
              <a:rPr lang="zh-CN" altLang="en-US" sz="2800" b="1" dirty="0"/>
              <a:t>条件如果有多个</a:t>
            </a:r>
            <a:r>
              <a:rPr lang="zh-CN" altLang="en-US" sz="2800" b="1" dirty="0" smtClean="0"/>
              <a:t>，可以</a:t>
            </a:r>
            <a:r>
              <a:rPr lang="en-US" altLang="zh-CN" sz="2800" b="1" dirty="0"/>
              <a:t>AND</a:t>
            </a:r>
            <a:r>
              <a:rPr lang="zh-CN" altLang="en-US" sz="2800" b="1" dirty="0" smtClean="0"/>
              <a:t>连接</a:t>
            </a:r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3949"/>
              </p:ext>
            </p:extLst>
          </p:nvPr>
        </p:nvGraphicFramePr>
        <p:xfrm>
          <a:off x="1593194" y="424011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</a:t>
                      </a:r>
                      <a:r>
                        <a:rPr lang="en-US" altLang="zh-CN" sz="2400" baseline="0" dirty="0" smtClean="0"/>
                        <a:t>  count(*) from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age&gt;20;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94" y="4989527"/>
            <a:ext cx="10181020" cy="16319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双表查询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2212"/>
              </p:ext>
            </p:extLst>
          </p:nvPr>
        </p:nvGraphicFramePr>
        <p:xfrm>
          <a:off x="838200" y="198090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 </a:t>
                      </a:r>
                      <a:r>
                        <a:rPr lang="en-US" altLang="zh-CN" sz="2400" dirty="0" err="1" smtClean="0"/>
                        <a:t>name,age</a:t>
                      </a:r>
                      <a:r>
                        <a:rPr lang="en-US" altLang="zh-CN" sz="2400" dirty="0" smtClean="0"/>
                        <a:t> from </a:t>
                      </a:r>
                      <a:r>
                        <a:rPr lang="en-US" altLang="zh-CN" sz="2400" dirty="0" err="1" smtClean="0"/>
                        <a:t>stu,course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where stu.id=course.id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order by 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971"/>
          <a:stretch/>
        </p:blipFill>
        <p:spPr>
          <a:xfrm>
            <a:off x="838200" y="2879834"/>
            <a:ext cx="10181020" cy="2375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操作界面</a:t>
            </a:r>
          </a:p>
          <a:p>
            <a:r>
              <a:rPr lang="en-US" altLang="zh-CN" dirty="0"/>
              <a:t>vs2013</a:t>
            </a:r>
          </a:p>
          <a:p>
            <a:r>
              <a:rPr lang="en-US" altLang="zh-CN" dirty="0"/>
              <a:t>QT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2010410"/>
            <a:ext cx="5175250" cy="3981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15" y="1743710"/>
            <a:ext cx="5525770" cy="451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035"/>
            <a:ext cx="10515600" cy="4351338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：https://github.com/taoyouxian/tinydb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90" y="2123089"/>
            <a:ext cx="7392035" cy="4566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PA_矩形 17"/>
          <p:cNvSpPr/>
          <p:nvPr>
            <p:custDataLst>
              <p:tags r:id="rId1"/>
            </p:custDataLst>
          </p:nvPr>
        </p:nvSpPr>
        <p:spPr>
          <a:xfrm>
            <a:off x="5880848" y="3602017"/>
            <a:ext cx="5469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WATCHING</a:t>
            </a:r>
            <a:endParaRPr lang="zh-CN" altLang="en-US" sz="3600" b="1">
              <a:gradFill>
                <a:gsLst>
                  <a:gs pos="0">
                    <a:srgbClr val="2D5761"/>
                  </a:gs>
                  <a:gs pos="100000">
                    <a:srgbClr val="3E7886"/>
                  </a:gs>
                </a:gsLst>
                <a:lin ang="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48979"/>
          <a:stretch>
            <a:fillRect/>
          </a:stretch>
        </p:blipFill>
        <p:spPr>
          <a:xfrm>
            <a:off x="1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任意多边形 28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0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  <a:gd name="connsiteX6" fmla="*/ 0 w 52101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rgbClr val="3E7886">
                  <a:alpha val="91000"/>
                </a:srgbClr>
              </a:gs>
              <a:gs pos="94000">
                <a:srgbClr val="284D56">
                  <a:alpha val="9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同心圆 6"/>
          <p:cNvSpPr/>
          <p:nvPr/>
        </p:nvSpPr>
        <p:spPr>
          <a:xfrm>
            <a:off x="2413649" y="2902225"/>
            <a:ext cx="1053550" cy="1053550"/>
          </a:xfrm>
          <a:prstGeom prst="donut">
            <a:avLst>
              <a:gd name="adj" fmla="val 26625"/>
            </a:avLst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任意多边形 1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421602" y="0"/>
            <a:ext cx="3788569" cy="6858000"/>
          </a:xfrm>
          <a:custGeom>
            <a:avLst/>
            <a:gdLst>
              <a:gd name="connsiteX0" fmla="*/ 0 w 3788569"/>
              <a:gd name="connsiteY0" fmla="*/ 0 h 6858000"/>
              <a:gd name="connsiteX1" fmla="*/ 394494 w 3788569"/>
              <a:gd name="connsiteY1" fmla="*/ 0 h 6858000"/>
              <a:gd name="connsiteX2" fmla="*/ 3788569 w 3788569"/>
              <a:gd name="connsiteY2" fmla="*/ 3429000 h 6858000"/>
              <a:gd name="connsiteX3" fmla="*/ 394494 w 3788569"/>
              <a:gd name="connsiteY3" fmla="*/ 6857999 h 6858000"/>
              <a:gd name="connsiteX4" fmla="*/ 394494 w 3788569"/>
              <a:gd name="connsiteY4" fmla="*/ 6858000 h 6858000"/>
              <a:gd name="connsiteX5" fmla="*/ 0 w 3788569"/>
              <a:gd name="connsiteY5" fmla="*/ 6858000 h 6858000"/>
              <a:gd name="connsiteX6" fmla="*/ 0 w 3788569"/>
              <a:gd name="connsiteY6" fmla="*/ 6857999 h 6858000"/>
              <a:gd name="connsiteX7" fmla="*/ 3394075 w 3788569"/>
              <a:gd name="connsiteY7" fmla="*/ 3429000 h 6858000"/>
              <a:gd name="connsiteX8" fmla="*/ 0 w 378856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569" h="6858000">
                <a:moveTo>
                  <a:pt x="0" y="0"/>
                </a:moveTo>
                <a:lnTo>
                  <a:pt x="394494" y="0"/>
                </a:lnTo>
                <a:lnTo>
                  <a:pt x="3788569" y="3429000"/>
                </a:lnTo>
                <a:lnTo>
                  <a:pt x="394494" y="6857999"/>
                </a:lnTo>
                <a:lnTo>
                  <a:pt x="394494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3394075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存储管理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索引模块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查询执行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演示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存储管理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数据文件组织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2400" dirty="0"/>
              <a:t>段页式表示</a:t>
            </a:r>
          </a:p>
          <a:p>
            <a:endParaRPr lang="zh-CN" altLang="en-US" dirty="0"/>
          </a:p>
          <a:p>
            <a:r>
              <a:rPr lang="zh-CN" altLang="en-US" dirty="0"/>
              <a:t>缓冲区管理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</a:p>
          <a:p>
            <a:endParaRPr lang="zh-CN" altLang="en-US" dirty="0"/>
          </a:p>
          <a:p>
            <a:r>
              <a:rPr lang="zh-CN" altLang="en-US" dirty="0"/>
              <a:t>空闲空间管理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Bitmap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	</a:t>
            </a:r>
            <a:r>
              <a:rPr lang="zh-CN" altLang="en-US" dirty="0"/>
              <a:t>数据文件组织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与数据库系统相关的信息如段表始址，段表大小等信息存放在数据库文件的头部。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采用段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记录的存储层次，页面大小</a:t>
            </a:r>
            <a:r>
              <a:rPr lang="en-US" altLang="zh-CN" dirty="0">
                <a:sym typeface="+mn-ea"/>
              </a:rPr>
              <a:t>4KB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包括元数据段，用户数据段</a:t>
            </a:r>
          </a:p>
          <a:p>
            <a:endParaRPr lang="zh-CN" altLang="en-US" dirty="0"/>
          </a:p>
          <a:p>
            <a:r>
              <a:rPr lang="zh-CN" altLang="en-US" dirty="0"/>
              <a:t>段的大小动态增加，每次从空闲表</a:t>
            </a:r>
            <a:r>
              <a:rPr lang="en-US" altLang="zh-CN" dirty="0"/>
              <a:t>bitmap</a:t>
            </a:r>
            <a:r>
              <a:rPr lang="zh-CN" altLang="en-US" dirty="0"/>
              <a:t>中获取空闲页面</a:t>
            </a:r>
          </a:p>
          <a:p>
            <a:endParaRPr lang="zh-CN" altLang="en-US" dirty="0"/>
          </a:p>
          <a:p>
            <a:r>
              <a:rPr lang="zh-CN" altLang="en-US" dirty="0"/>
              <a:t>在每段的起始位置保存页数，起始页的地址等信息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1.1 </a:t>
            </a:r>
            <a:r>
              <a:rPr lang="zh-CN" altLang="en-US" dirty="0">
                <a:sym typeface="+mn-ea"/>
              </a:rPr>
              <a:t>数据文件组织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段页式结构图</a:t>
            </a:r>
          </a:p>
          <a:p>
            <a:endParaRPr lang="zh-CN" altLang="en-US" dirty="0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494915"/>
            <a:ext cx="8714740" cy="3542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 </a:t>
            </a:r>
            <a:r>
              <a:rPr lang="zh-CN" altLang="en-US">
                <a:sym typeface="+mn-ea"/>
              </a:rPr>
              <a:t>数据文件组织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页块结构图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1644650"/>
            <a:ext cx="5967730" cy="4532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1.2	</a:t>
            </a:r>
            <a:r>
              <a:rPr lang="zh-CN" altLang="en-US"/>
              <a:t>缓冲区管理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算法</a:t>
            </a:r>
          </a:p>
          <a:p>
            <a:r>
              <a:rPr lang="zh-CN" altLang="en-US" dirty="0"/>
              <a:t>缓冲区块与页大小相同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954020"/>
            <a:ext cx="7530465" cy="280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55" y="1337310"/>
            <a:ext cx="2412365" cy="161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索引模块</a:t>
            </a:r>
            <a:r>
              <a:rPr lang="en-US" altLang="zh-CN"/>
              <a:t>(B+ Tree)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570"/>
            <a:ext cx="10515600" cy="497776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索引的初始化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根节点常驻内存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r>
              <a:rPr lang="zh-CN" altLang="en-US" dirty="0"/>
              <a:t>索引维护（增、删、改）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Insert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Delete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Split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Merge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Pushup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err="1"/>
              <a:t>Re_distribute</a:t>
            </a:r>
            <a:endParaRPr lang="en-US" altLang="zh-CN" dirty="0"/>
          </a:p>
          <a:p>
            <a:pPr lvl="1">
              <a:buFont typeface="Wingdings" panose="05000000000000000000" charset="0"/>
              <a:buChar char=""/>
            </a:pPr>
            <a:endParaRPr lang="en-US" altLang="zh-CN" dirty="0"/>
          </a:p>
          <a:p>
            <a:r>
              <a:rPr lang="zh-CN" altLang="en-US" dirty="0"/>
              <a:t>索引的查找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等值</a:t>
            </a:r>
            <a:r>
              <a:rPr lang="en-US" altLang="zh-CN" dirty="0"/>
              <a:t>/</a:t>
            </a:r>
            <a:r>
              <a:rPr lang="zh-CN" altLang="en-US" dirty="0"/>
              <a:t>范围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603</Words>
  <Application>Microsoft Office PowerPoint</Application>
  <PresentationFormat>宽屏</PresentationFormat>
  <Paragraphs>137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TinyDB－演示与实现</vt:lpstr>
      <vt:lpstr>组员风采</vt:lpstr>
      <vt:lpstr>Outline</vt:lpstr>
      <vt:lpstr>1.存储管理</vt:lpstr>
      <vt:lpstr>1.1 数据文件组织</vt:lpstr>
      <vt:lpstr>1.1 数据文件组织</vt:lpstr>
      <vt:lpstr>1.1 数据文件组织</vt:lpstr>
      <vt:lpstr>1.2 缓冲区管理</vt:lpstr>
      <vt:lpstr>2 索引模块(B+ Tree)</vt:lpstr>
      <vt:lpstr>2.1 B+树定义</vt:lpstr>
      <vt:lpstr>2.2 B+树插入举例</vt:lpstr>
      <vt:lpstr>2.3 B+树删除举例</vt:lpstr>
      <vt:lpstr>3. 查询执行</vt:lpstr>
      <vt:lpstr>3.1 选择</vt:lpstr>
      <vt:lpstr>3.2 连接</vt:lpstr>
      <vt:lpstr>4. 查询分析  </vt:lpstr>
      <vt:lpstr>4.1 增-CREATE</vt:lpstr>
      <vt:lpstr>4.1 增-INSERT</vt:lpstr>
      <vt:lpstr>4.2 删-DELETE</vt:lpstr>
      <vt:lpstr>4.2 删-DROP</vt:lpstr>
      <vt:lpstr>4.3 改-Update</vt:lpstr>
      <vt:lpstr>4.4 查-SELECT</vt:lpstr>
      <vt:lpstr>4.4 双表查询</vt:lpstr>
      <vt:lpstr>4 演示</vt:lpstr>
      <vt:lpstr>4 演示</vt:lpstr>
      <vt:lpstr>4 演示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TinyDB－演示与实现</dc:title>
  <dc:creator>heng zhang</dc:creator>
  <cp:lastModifiedBy>赵旺</cp:lastModifiedBy>
  <cp:revision>35</cp:revision>
  <dcterms:created xsi:type="dcterms:W3CDTF">2015-05-05T08:02:00Z</dcterms:created>
  <dcterms:modified xsi:type="dcterms:W3CDTF">2018-01-08T02:00:36Z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