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0" r:id="rId3"/>
    <p:sldId id="303" r:id="rId4"/>
    <p:sldId id="257" r:id="rId5"/>
    <p:sldId id="258" r:id="rId6"/>
    <p:sldId id="259" r:id="rId7"/>
    <p:sldId id="260" r:id="rId8"/>
    <p:sldId id="274" r:id="rId9"/>
    <p:sldId id="261" r:id="rId10"/>
    <p:sldId id="262" r:id="rId11"/>
    <p:sldId id="263" r:id="rId12"/>
    <p:sldId id="264" r:id="rId13"/>
    <p:sldId id="266" r:id="rId14"/>
    <p:sldId id="267" r:id="rId15"/>
    <p:sldId id="285" r:id="rId16"/>
    <p:sldId id="270" r:id="rId17"/>
    <p:sldId id="291" r:id="rId18"/>
    <p:sldId id="297" r:id="rId19"/>
    <p:sldId id="292" r:id="rId20"/>
    <p:sldId id="293" r:id="rId21"/>
    <p:sldId id="294" r:id="rId22"/>
    <p:sldId id="295" r:id="rId23"/>
    <p:sldId id="296" r:id="rId24"/>
    <p:sldId id="298" r:id="rId25"/>
    <p:sldId id="304" r:id="rId26"/>
    <p:sldId id="268" r:id="rId27"/>
    <p:sldId id="302" r:id="rId28"/>
    <p:sldId id="301" r:id="rId29"/>
    <p:sldId id="269" r:id="rId30"/>
    <p:sldId id="273" r:id="rId31"/>
    <p:sldId id="30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47" autoAdjust="0"/>
  </p:normalViewPr>
  <p:slideViewPr>
    <p:cSldViewPr snapToGrid="0">
      <p:cViewPr varScale="1">
        <p:scale>
          <a:sx n="65" d="100"/>
          <a:sy n="65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2435A-4A5B-4882-9F2C-01D811EA9704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5A20-2A1B-4B9B-8D0E-A794730AF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2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5A20-2A1B-4B9B-8D0E-A794730AF9B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0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主键格式按照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的要求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5A20-2A1B-4B9B-8D0E-A794730AF9B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4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2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4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I*DB</a:t>
            </a:r>
            <a:r>
              <a:rPr lang="zh-CN" altLang="en-US" dirty="0"/>
              <a:t>－演示与实现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80492" y="5304125"/>
            <a:ext cx="6580280" cy="1052430"/>
          </a:xfrm>
        </p:spPr>
        <p:txBody>
          <a:bodyPr/>
          <a:lstStyle/>
          <a:p>
            <a:r>
              <a:rPr lang="zh-CN" altLang="en-US" dirty="0"/>
              <a:t>小组成员：张恒，陶友贤，赵旺，</a:t>
            </a:r>
            <a:r>
              <a:rPr lang="zh-CN" altLang="en-US" dirty="0" smtClean="0"/>
              <a:t>修晔良</a:t>
            </a:r>
            <a:endParaRPr lang="en-US" altLang="zh-CN" dirty="0" smtClean="0"/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Github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https://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github.com/taoyouxian/I-DB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索引模块</a:t>
            </a:r>
            <a:r>
              <a:rPr lang="en-US" altLang="zh-CN"/>
              <a:t>(B+ Tree)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2570"/>
            <a:ext cx="10515600" cy="4977765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/>
              <a:t>索引的初始化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根节点常驻内存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/>
          </a:p>
          <a:p>
            <a:r>
              <a:rPr lang="zh-CN" altLang="en-US" dirty="0"/>
              <a:t>索引维护（增、删、改）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Insert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Delete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Split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Merge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Pushup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 err="1"/>
              <a:t>Re_distribute</a:t>
            </a:r>
            <a:endParaRPr lang="en-US" altLang="zh-CN" dirty="0"/>
          </a:p>
          <a:p>
            <a:pPr lvl="1">
              <a:buFont typeface="Wingdings" panose="05000000000000000000" charset="0"/>
              <a:buChar char=""/>
            </a:pPr>
            <a:endParaRPr lang="en-US" altLang="zh-CN" dirty="0"/>
          </a:p>
          <a:p>
            <a:r>
              <a:rPr lang="zh-CN" altLang="en-US" dirty="0"/>
              <a:t>索引的查找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等值</a:t>
            </a:r>
            <a:r>
              <a:rPr lang="en-US" altLang="zh-CN" dirty="0"/>
              <a:t>/</a:t>
            </a:r>
            <a:r>
              <a:rPr lang="zh-CN" altLang="en-US" dirty="0"/>
              <a:t>范围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B+</a:t>
            </a:r>
            <a:r>
              <a:rPr lang="zh-CN" altLang="en-US"/>
              <a:t>树定义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4560" y="337185"/>
            <a:ext cx="3961765" cy="61829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0035" y="1861207"/>
            <a:ext cx="60940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树的根节点和叶子结点使用同样的类</a:t>
            </a:r>
            <a:r>
              <a:rPr lang="en-US" altLang="zh-CN" sz="2400" dirty="0" err="1"/>
              <a:t>BTNode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非叶子节点</a:t>
            </a:r>
            <a:r>
              <a:rPr lang="en-US" altLang="zh-CN" sz="2400" dirty="0"/>
              <a:t>pointers = keys+1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叶子节点</a:t>
            </a:r>
            <a:r>
              <a:rPr lang="en-US" altLang="zh-CN" sz="2400" dirty="0"/>
              <a:t>pointers[0,...,count-1]</a:t>
            </a:r>
            <a:r>
              <a:rPr lang="zh-CN" altLang="en-US" sz="2400" dirty="0"/>
              <a:t>保存</a:t>
            </a:r>
            <a:r>
              <a:rPr lang="en-US" altLang="zh-CN" sz="2400" dirty="0"/>
              <a:t>record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/>
              <a:t>pointers[count]</a:t>
            </a:r>
            <a:r>
              <a:rPr lang="zh-CN" altLang="en-US" sz="2400" dirty="0"/>
              <a:t>指向其后继点。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节点最小可容纳</a:t>
            </a:r>
            <a:r>
              <a:rPr lang="en-US" altLang="zh-CN" sz="2400" dirty="0"/>
              <a:t>key</a:t>
            </a:r>
            <a:r>
              <a:rPr lang="zh-CN" altLang="en-US" sz="2400" dirty="0"/>
              <a:t>的数目为</a:t>
            </a:r>
            <a:r>
              <a:rPr lang="en-US" altLang="zh-CN" sz="2400" dirty="0"/>
              <a:t>2</a:t>
            </a:r>
            <a:r>
              <a:rPr lang="zh-CN" altLang="en-US" sz="2400" dirty="0"/>
              <a:t>，最大为</a:t>
            </a:r>
            <a:r>
              <a:rPr lang="en-US" altLang="zh-CN" sz="2400" dirty="0"/>
              <a:t>4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7912" y="75927"/>
            <a:ext cx="722859" cy="722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B+</a:t>
            </a:r>
            <a:r>
              <a:rPr lang="zh-CN" altLang="en-US"/>
              <a:t>树插入举例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35" y="2304415"/>
            <a:ext cx="9067165" cy="2879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85" y="1395095"/>
            <a:ext cx="7031990" cy="46983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455" y="1550035"/>
            <a:ext cx="9307830" cy="4094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B+</a:t>
            </a:r>
            <a:r>
              <a:rPr lang="zh-CN" altLang="en-US"/>
              <a:t>树删除举例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160" y="1691005"/>
            <a:ext cx="7537450" cy="3964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75" y="1673860"/>
            <a:ext cx="8168005" cy="39820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75" y="1414780"/>
            <a:ext cx="7339965" cy="48793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480" y="2486660"/>
            <a:ext cx="9528810" cy="30822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110" y="1499870"/>
            <a:ext cx="8789670" cy="4156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查询执行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查询的结果放在一个临时表中，临时表不写回硬盘</a:t>
            </a:r>
          </a:p>
          <a:p>
            <a:r>
              <a:rPr lang="zh-CN" altLang="en-US" dirty="0" smtClean="0"/>
              <a:t>选择</a:t>
            </a:r>
            <a:endParaRPr lang="zh-CN" altLang="en-US" dirty="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表扫描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索引扫描</a:t>
            </a:r>
          </a:p>
          <a:p>
            <a:pPr lvl="1">
              <a:buFont typeface="Wingdings" panose="05000000000000000000" charset="0"/>
              <a:buChar char=""/>
            </a:pPr>
            <a:endParaRPr lang="zh-CN" altLang="en-US" dirty="0"/>
          </a:p>
          <a:p>
            <a:r>
              <a:rPr lang="zh-CN" altLang="en-US" dirty="0"/>
              <a:t>投影</a:t>
            </a:r>
          </a:p>
          <a:p>
            <a:pPr lvl="1">
              <a:buFont typeface="Wingdings" panose="05000000000000000000" charset="0"/>
              <a:buChar char=""/>
            </a:pPr>
            <a:endParaRPr lang="zh-CN" altLang="en-US" dirty="0"/>
          </a:p>
          <a:p>
            <a:r>
              <a:rPr lang="zh-CN" altLang="en-US" dirty="0"/>
              <a:t>连接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嵌套循环连接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基于排序的等值连接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基于散列的等值连接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选择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650" y="1498600"/>
            <a:ext cx="5664835" cy="1111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2806700"/>
            <a:ext cx="8133715" cy="3629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嵌套循环连接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基于排序的等值连接</a:t>
            </a:r>
          </a:p>
          <a:p>
            <a:endParaRPr lang="zh-CN" altLang="en-US" dirty="0"/>
          </a:p>
          <a:p>
            <a:r>
              <a:rPr lang="zh-CN" altLang="en-US" dirty="0"/>
              <a:t>基于散列的等值连接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15" y="2440305"/>
            <a:ext cx="7748270" cy="671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15" y="3890645"/>
            <a:ext cx="5492750" cy="425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90" y="4890770"/>
            <a:ext cx="5511800" cy="425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查询分析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2473"/>
            <a:ext cx="10515600" cy="762127"/>
          </a:xfrm>
        </p:spPr>
        <p:txBody>
          <a:bodyPr/>
          <a:lstStyle/>
          <a:p>
            <a:r>
              <a:rPr lang="en-US" altLang="zh-CN" dirty="0" smtClean="0"/>
              <a:t>Flex</a:t>
            </a:r>
            <a:r>
              <a:rPr lang="zh-CN" altLang="en-US" dirty="0" smtClean="0"/>
              <a:t>对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语句进行词法分析，</a:t>
            </a:r>
            <a:r>
              <a:rPr lang="en-US" altLang="zh-CN" dirty="0" smtClean="0"/>
              <a:t>Bison</a:t>
            </a:r>
            <a:r>
              <a:rPr lang="zh-CN" altLang="en-US" dirty="0" smtClean="0"/>
              <a:t>进行语法分析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722689"/>
            <a:ext cx="83027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功能实现：</a:t>
            </a:r>
            <a:endParaRPr lang="en-US" altLang="zh-CN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增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删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改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查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38200" y="5675544"/>
            <a:ext cx="10515600" cy="76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将</a:t>
            </a:r>
            <a:r>
              <a:rPr lang="en-US" altLang="zh-CN" sz="2400" dirty="0" err="1" smtClean="0"/>
              <a:t>Qt</a:t>
            </a:r>
            <a:r>
              <a:rPr lang="zh-CN" altLang="en-US" sz="2400" dirty="0" smtClean="0"/>
              <a:t>的查询执行放入</a:t>
            </a:r>
            <a:r>
              <a:rPr lang="en-US" altLang="zh-CN" sz="2400" dirty="0" smtClean="0"/>
              <a:t>in.txt</a:t>
            </a:r>
            <a:r>
              <a:rPr lang="zh-CN" altLang="en-US" sz="2400" dirty="0" smtClean="0"/>
              <a:t>中，解析结果放在</a:t>
            </a:r>
            <a:r>
              <a:rPr lang="en-US" altLang="zh-CN" sz="2400" dirty="0" smtClean="0"/>
              <a:t>out.txt</a:t>
            </a:r>
            <a:r>
              <a:rPr lang="zh-CN" altLang="en-US" sz="2400" dirty="0" smtClean="0"/>
              <a:t>中</a:t>
            </a:r>
            <a:r>
              <a:rPr lang="zh-CN" altLang="en-US" sz="2400" smtClean="0"/>
              <a:t>，实现功能的解耦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758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增</a:t>
            </a:r>
            <a:r>
              <a:rPr lang="en-US" altLang="zh-CN" dirty="0" smtClean="0"/>
              <a:t>-CREATE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1543"/>
          </a:xfrm>
        </p:spPr>
        <p:txBody>
          <a:bodyPr/>
          <a:lstStyle/>
          <a:p>
            <a:r>
              <a:rPr lang="zh-CN" altLang="en-US" dirty="0" smtClean="0"/>
              <a:t>新建一个表，并设置主键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3513"/>
          <a:stretch/>
        </p:blipFill>
        <p:spPr>
          <a:xfrm>
            <a:off x="1172780" y="3531476"/>
            <a:ext cx="7379695" cy="2136226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76336"/>
              </p:ext>
            </p:extLst>
          </p:nvPr>
        </p:nvGraphicFramePr>
        <p:xfrm>
          <a:off x="1172780" y="2657223"/>
          <a:ext cx="737969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969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create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baseline="0" dirty="0" err="1" smtClean="0"/>
                        <a:t>tabe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baseline="0" dirty="0" err="1" smtClean="0"/>
                        <a:t>stu</a:t>
                      </a:r>
                      <a:r>
                        <a:rPr lang="en-US" altLang="zh-CN" sz="2400" baseline="0" dirty="0" smtClean="0"/>
                        <a:t>(id </a:t>
                      </a:r>
                      <a:r>
                        <a:rPr lang="en-US" altLang="zh-CN" sz="2400" baseline="0" dirty="0" err="1" smtClean="0"/>
                        <a:t>int</a:t>
                      </a:r>
                      <a:r>
                        <a:rPr lang="en-US" altLang="zh-CN" sz="2400" baseline="0" dirty="0" smtClean="0"/>
                        <a:t> primary </a:t>
                      </a:r>
                      <a:r>
                        <a:rPr lang="en-US" altLang="zh-CN" sz="2400" baseline="0" dirty="0" err="1" smtClean="0"/>
                        <a:t>key,name</a:t>
                      </a:r>
                      <a:r>
                        <a:rPr lang="en-US" altLang="zh-CN" sz="2400" baseline="0" dirty="0" smtClean="0"/>
                        <a:t> char(50));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2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增</a:t>
            </a:r>
            <a:r>
              <a:rPr lang="en-US" altLang="zh-CN" dirty="0" smtClean="0"/>
              <a:t>-INSERT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7263"/>
          </a:xfrm>
        </p:spPr>
        <p:txBody>
          <a:bodyPr/>
          <a:lstStyle/>
          <a:p>
            <a:r>
              <a:rPr lang="zh-CN" altLang="en-US" dirty="0" smtClean="0"/>
              <a:t>向表中插入元组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80" y="3498601"/>
            <a:ext cx="7304689" cy="2050861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36403"/>
              </p:ext>
            </p:extLst>
          </p:nvPr>
        </p:nvGraphicFramePr>
        <p:xfrm>
          <a:off x="1172780" y="2532888"/>
          <a:ext cx="739315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1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insert into </a:t>
                      </a:r>
                      <a:r>
                        <a:rPr lang="en-US" altLang="zh-CN" sz="2400" dirty="0" err="1" smtClean="0"/>
                        <a:t>stu</a:t>
                      </a:r>
                      <a:r>
                        <a:rPr lang="en-US" altLang="zh-CN" sz="2400" dirty="0" smtClean="0"/>
                        <a:t>(</a:t>
                      </a:r>
                      <a:r>
                        <a:rPr lang="en-US" altLang="zh-CN" sz="2400" dirty="0" err="1" smtClean="0"/>
                        <a:t>id,name</a:t>
                      </a:r>
                      <a:r>
                        <a:rPr lang="en-US" altLang="zh-CN" sz="2400" dirty="0" smtClean="0"/>
                        <a:t>) values(1045,'zhao');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3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组员</a:t>
            </a:r>
            <a:r>
              <a:rPr lang="zh-CN" altLang="en-US" dirty="0"/>
              <a:t>特色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56690" y="5902960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陶友贤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25" y="3502660"/>
            <a:ext cx="2226945" cy="22269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44465" y="5902960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赵旺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146540" y="5902960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修晔良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045" y="528320"/>
            <a:ext cx="2008505" cy="20085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37430" y="2658745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张恒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28" y="3520439"/>
            <a:ext cx="2191385" cy="21913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74" y="3520441"/>
            <a:ext cx="2209164" cy="2209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删</a:t>
            </a:r>
            <a:r>
              <a:rPr lang="en-US" altLang="zh-CN" dirty="0" smtClean="0"/>
              <a:t>-DELETE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2399"/>
          </a:xfrm>
        </p:spPr>
        <p:txBody>
          <a:bodyPr/>
          <a:lstStyle/>
          <a:p>
            <a:r>
              <a:rPr lang="zh-CN" altLang="en-US" dirty="0" smtClean="0"/>
              <a:t>删除表中的一个元组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162020"/>
              </p:ext>
            </p:extLst>
          </p:nvPr>
        </p:nvGraphicFramePr>
        <p:xfrm>
          <a:off x="1005490" y="2612961"/>
          <a:ext cx="752890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890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 delete from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baseline="0" dirty="0" err="1" smtClean="0"/>
                        <a:t>stu</a:t>
                      </a:r>
                      <a:r>
                        <a:rPr lang="en-US" altLang="zh-CN" sz="2400" baseline="0" dirty="0" smtClean="0"/>
                        <a:t> where id&gt;1000;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90" y="3763447"/>
            <a:ext cx="7528909" cy="15968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7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删</a:t>
            </a:r>
            <a:r>
              <a:rPr lang="en-US" altLang="zh-CN" dirty="0" smtClean="0"/>
              <a:t>-DROP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383"/>
          </a:xfrm>
        </p:spPr>
        <p:txBody>
          <a:bodyPr/>
          <a:lstStyle/>
          <a:p>
            <a:r>
              <a:rPr lang="zh-CN" altLang="en-US" dirty="0" smtClean="0"/>
              <a:t>删除某个表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42732"/>
              </p:ext>
            </p:extLst>
          </p:nvPr>
        </p:nvGraphicFramePr>
        <p:xfrm>
          <a:off x="838200" y="2737652"/>
          <a:ext cx="587791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791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drop</a:t>
                      </a:r>
                      <a:r>
                        <a:rPr lang="en-US" altLang="zh-CN" sz="2400" baseline="0" dirty="0" smtClean="0"/>
                        <a:t> table </a:t>
                      </a:r>
                      <a:r>
                        <a:rPr lang="en-US" altLang="zh-CN" sz="2400" baseline="0" dirty="0" err="1" smtClean="0"/>
                        <a:t>stu</a:t>
                      </a:r>
                      <a:r>
                        <a:rPr lang="en-US" altLang="zh-CN" sz="2400" baseline="0" dirty="0" smtClean="0"/>
                        <a:t>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4746"/>
            <a:ext cx="5793827" cy="16145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改</a:t>
            </a:r>
            <a:r>
              <a:rPr lang="en-US" altLang="zh-CN" dirty="0" smtClean="0"/>
              <a:t>-Update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2472"/>
          </a:xfrm>
        </p:spPr>
        <p:txBody>
          <a:bodyPr/>
          <a:lstStyle/>
          <a:p>
            <a:r>
              <a:rPr lang="zh-CN" altLang="en-US" dirty="0" smtClean="0"/>
              <a:t>更改表中某相应条件的元组信息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308663"/>
              </p:ext>
            </p:extLst>
          </p:nvPr>
        </p:nvGraphicFramePr>
        <p:xfrm>
          <a:off x="838200" y="2874287"/>
          <a:ext cx="735986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986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 update </a:t>
                      </a:r>
                      <a:r>
                        <a:rPr lang="en-US" altLang="zh-CN" sz="2400" dirty="0" err="1" smtClean="0"/>
                        <a:t>stu</a:t>
                      </a:r>
                      <a:r>
                        <a:rPr lang="en-US" altLang="zh-CN" sz="2400" dirty="0" smtClean="0"/>
                        <a:t> set</a:t>
                      </a:r>
                      <a:r>
                        <a:rPr lang="en-US" altLang="zh-CN" sz="2400" baseline="0" dirty="0" smtClean="0"/>
                        <a:t> id=1043 where name= ‘</a:t>
                      </a:r>
                      <a:r>
                        <a:rPr lang="en-US" altLang="zh-CN" sz="2400" baseline="0" dirty="0" err="1" smtClean="0"/>
                        <a:t>xiu</a:t>
                      </a:r>
                      <a:r>
                        <a:rPr lang="en-US" altLang="zh-CN" sz="2400" baseline="0" dirty="0" smtClean="0"/>
                        <a:t>’;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6786"/>
            <a:ext cx="7359869" cy="21441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0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503"/>
          </a:xfrm>
        </p:spPr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查</a:t>
            </a:r>
            <a:r>
              <a:rPr lang="en-US" altLang="zh-CN" dirty="0" smtClean="0"/>
              <a:t>-SELECT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1883" y="3475748"/>
            <a:ext cx="10515600" cy="8860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单</a:t>
            </a:r>
            <a:r>
              <a:rPr lang="zh-CN" altLang="en-US" b="1" dirty="0" smtClean="0"/>
              <a:t>表*查询，并根据</a:t>
            </a:r>
            <a:r>
              <a:rPr lang="en-US" altLang="zh-CN" b="1" dirty="0" smtClean="0"/>
              <a:t>ORDER BY</a:t>
            </a:r>
            <a:r>
              <a:rPr lang="zh-CN" altLang="en-US" b="1" dirty="0" smtClean="0"/>
              <a:t>条件排序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030014" y="1765737"/>
            <a:ext cx="1074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查询表中满足条件的元组信息</a:t>
            </a:r>
            <a:endParaRPr lang="en-US" altLang="zh-CN" sz="2800" b="1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800" b="1" dirty="0"/>
              <a:t>支持多个条件</a:t>
            </a:r>
            <a:r>
              <a:rPr lang="zh-CN" altLang="en-US" sz="2800" b="1" dirty="0" smtClean="0"/>
              <a:t>查询</a:t>
            </a:r>
            <a:r>
              <a:rPr lang="en-US" altLang="zh-CN" sz="2800" b="1" dirty="0" smtClean="0"/>
              <a:t>: =,  &lt;&gt;,</a:t>
            </a:r>
            <a:r>
              <a:rPr lang="zh-CN" altLang="en-US" sz="2800" b="1" dirty="0"/>
              <a:t>！</a:t>
            </a:r>
            <a:r>
              <a:rPr lang="en-US" altLang="zh-CN" sz="2800" b="1" dirty="0"/>
              <a:t>= 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&gt;, &gt;=, &lt;, &lt;=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WHERE</a:t>
            </a:r>
            <a:r>
              <a:rPr lang="zh-CN" altLang="en-US" sz="2800" b="1" dirty="0"/>
              <a:t>条件如果有多个</a:t>
            </a:r>
            <a:r>
              <a:rPr lang="zh-CN" altLang="en-US" sz="2800" b="1" dirty="0" smtClean="0"/>
              <a:t>，可以</a:t>
            </a:r>
            <a:r>
              <a:rPr lang="en-US" altLang="zh-CN" sz="2800" b="1" dirty="0"/>
              <a:t>AND</a:t>
            </a:r>
            <a:r>
              <a:rPr lang="zh-CN" altLang="en-US" sz="2800" b="1" dirty="0" smtClean="0"/>
              <a:t>连接</a:t>
            </a:r>
            <a:endParaRPr lang="zh-CN" altLang="en-US" sz="28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93949"/>
              </p:ext>
            </p:extLst>
          </p:nvPr>
        </p:nvGraphicFramePr>
        <p:xfrm>
          <a:off x="1593194" y="4240117"/>
          <a:ext cx="101810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102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select</a:t>
                      </a:r>
                      <a:r>
                        <a:rPr lang="en-US" altLang="zh-CN" sz="2400" baseline="0" dirty="0" smtClean="0"/>
                        <a:t>  count(*) from </a:t>
                      </a:r>
                      <a:r>
                        <a:rPr lang="en-US" altLang="zh-CN" sz="2400" baseline="0" dirty="0" err="1" smtClean="0"/>
                        <a:t>stu</a:t>
                      </a:r>
                      <a:r>
                        <a:rPr lang="en-US" altLang="zh-CN" sz="2400" baseline="0" dirty="0" smtClean="0"/>
                        <a:t> where age&gt;20;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94" y="4989527"/>
            <a:ext cx="10181020" cy="16319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双表查询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02212"/>
              </p:ext>
            </p:extLst>
          </p:nvPr>
        </p:nvGraphicFramePr>
        <p:xfrm>
          <a:off x="838200" y="1980907"/>
          <a:ext cx="101810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102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select </a:t>
                      </a:r>
                      <a:r>
                        <a:rPr lang="en-US" altLang="zh-CN" sz="2400" dirty="0" err="1" smtClean="0"/>
                        <a:t>name,age</a:t>
                      </a:r>
                      <a:r>
                        <a:rPr lang="en-US" altLang="zh-CN" sz="2400" dirty="0" smtClean="0"/>
                        <a:t> from </a:t>
                      </a:r>
                      <a:r>
                        <a:rPr lang="en-US" altLang="zh-CN" sz="2400" dirty="0" err="1" smtClean="0"/>
                        <a:t>stu,course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where stu.id=course.id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order by id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971"/>
          <a:stretch/>
        </p:blipFill>
        <p:spPr>
          <a:xfrm>
            <a:off x="838200" y="2879834"/>
            <a:ext cx="10181020" cy="2375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>
                <a:latin typeface="+mn-ea"/>
              </a:rPr>
              <a:t>查询</a:t>
            </a:r>
            <a:r>
              <a:rPr lang="zh-CN" altLang="en-US" dirty="0">
                <a:latin typeface="+mn-ea"/>
              </a:rPr>
              <a:t>优化与执行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2473"/>
            <a:ext cx="10515600" cy="762127"/>
          </a:xfrm>
        </p:spPr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执行效果、多表连接、查询优化方法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722689"/>
            <a:ext cx="83027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功能实现：</a:t>
            </a:r>
            <a:endParaRPr lang="en-US" altLang="zh-CN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6</a:t>
            </a:r>
            <a:r>
              <a:rPr lang="zh-CN" altLang="en-US" dirty="0" smtClean="0"/>
              <a:t>大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执行（</a:t>
            </a:r>
            <a:r>
              <a:rPr lang="en-US" altLang="zh-CN" dirty="0"/>
              <a:t>Create</a:t>
            </a:r>
            <a:r>
              <a:rPr lang="zh-CN" altLang="en-US" dirty="0"/>
              <a:t>、</a:t>
            </a:r>
            <a:r>
              <a:rPr lang="en-US" altLang="zh-CN" dirty="0"/>
              <a:t>Select</a:t>
            </a:r>
            <a:r>
              <a:rPr lang="zh-CN" altLang="en-US" dirty="0"/>
              <a:t>、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Drop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选择</a:t>
            </a:r>
            <a:r>
              <a:rPr lang="zh-CN" altLang="en-US" dirty="0"/>
              <a:t>、投影</a:t>
            </a:r>
            <a:r>
              <a:rPr lang="zh-CN" altLang="en-US" dirty="0" smtClean="0"/>
              <a:t>下推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运行代价的估计（简单示例）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多</a:t>
            </a:r>
            <a:r>
              <a:rPr lang="zh-CN" altLang="en-US" dirty="0" smtClean="0"/>
              <a:t>表连接（通过动态规划来选择连接顺序和</a:t>
            </a:r>
            <a:r>
              <a:rPr lang="zh-CN" altLang="en-US" dirty="0"/>
              <a:t>分组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5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亮点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13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树索引的优化</a:t>
            </a:r>
            <a:endParaRPr lang="en-US" altLang="zh-CN" dirty="0" smtClean="0"/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838200" y="2404140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dirty="0" smtClean="0">
                <a:latin typeface="+mn-ea"/>
              </a:rPr>
              <a:t>我们将</a:t>
            </a:r>
            <a:r>
              <a:rPr lang="en-US" altLang="zh-CN" sz="2000" dirty="0" smtClean="0">
                <a:latin typeface="+mn-ea"/>
              </a:rPr>
              <a:t>B+</a:t>
            </a:r>
            <a:r>
              <a:rPr lang="zh-CN" altLang="en-US" sz="2000" dirty="0" smtClean="0">
                <a:latin typeface="+mn-ea"/>
              </a:rPr>
              <a:t>树的根节点常驻在内存中，在插入删除过程中先找到叶子节点，在找的过程中将路径进行压栈处理，则避免更新时候重新从文件中读取各个节点。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</p:txBody>
      </p:sp>
      <p:sp>
        <p:nvSpPr>
          <p:cNvPr id="9" name="内容占位符 5"/>
          <p:cNvSpPr txBox="1">
            <a:spLocks/>
          </p:cNvSpPr>
          <p:nvPr/>
        </p:nvSpPr>
        <p:spPr>
          <a:xfrm>
            <a:off x="838200" y="3364377"/>
            <a:ext cx="10515600" cy="416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6.2 </a:t>
            </a:r>
            <a:r>
              <a:rPr lang="zh-CN" altLang="en-US" dirty="0" smtClean="0"/>
              <a:t>数据字典和映射表</a:t>
            </a:r>
            <a:endParaRPr lang="en-US" altLang="zh-CN" dirty="0" smtClean="0"/>
          </a:p>
        </p:txBody>
      </p:sp>
      <p:sp>
        <p:nvSpPr>
          <p:cNvPr id="10" name="内容占位符 5"/>
          <p:cNvSpPr txBox="1">
            <a:spLocks/>
          </p:cNvSpPr>
          <p:nvPr/>
        </p:nvSpPr>
        <p:spPr>
          <a:xfrm>
            <a:off x="838200" y="3891991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我们实现了对数据字典和映射表的内存化，这样避免了对文件不必要的读写。当用户请求一张表的时候，可以直接返回数据表的指针给用户，节省</a:t>
            </a:r>
            <a:r>
              <a:rPr lang="en-US" altLang="zh-CN" sz="2000" dirty="0" smtClean="0">
                <a:latin typeface="+mn-ea"/>
              </a:rPr>
              <a:t>IO</a:t>
            </a:r>
            <a:r>
              <a:rPr lang="zh-CN" altLang="en-US" sz="2000" dirty="0" smtClean="0">
                <a:latin typeface="+mn-ea"/>
              </a:rPr>
              <a:t>，提高效率。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11" name="内容占位符 5"/>
          <p:cNvSpPr txBox="1">
            <a:spLocks/>
          </p:cNvSpPr>
          <p:nvPr/>
        </p:nvSpPr>
        <p:spPr>
          <a:xfrm>
            <a:off x="838200" y="4960376"/>
            <a:ext cx="10515600" cy="416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6.3 </a:t>
            </a:r>
            <a:r>
              <a:rPr lang="zh-CN" altLang="en-US" dirty="0" smtClean="0"/>
              <a:t>查询解析文件化</a:t>
            </a:r>
            <a:endParaRPr lang="en-US" altLang="zh-CN" dirty="0" smtClean="0"/>
          </a:p>
        </p:txBody>
      </p:sp>
      <p:sp>
        <p:nvSpPr>
          <p:cNvPr id="12" name="内容占位符 5"/>
          <p:cNvSpPr txBox="1">
            <a:spLocks/>
          </p:cNvSpPr>
          <p:nvPr/>
        </p:nvSpPr>
        <p:spPr>
          <a:xfrm>
            <a:off x="838200" y="5653551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我们</a:t>
            </a:r>
            <a:r>
              <a:rPr lang="zh-CN" altLang="en-US" sz="2000" dirty="0">
                <a:latin typeface="+mn-ea"/>
              </a:rPr>
              <a:t>将</a:t>
            </a:r>
            <a:r>
              <a:rPr lang="zh-CN" altLang="en-US" sz="2000" dirty="0" smtClean="0">
                <a:latin typeface="+mn-ea"/>
              </a:rPr>
              <a:t>需要解析的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写入至文件</a:t>
            </a:r>
            <a:r>
              <a:rPr lang="en-US" altLang="zh-CN" sz="2000" dirty="0" err="1" smtClean="0">
                <a:latin typeface="+mn-ea"/>
              </a:rPr>
              <a:t>in.sql</a:t>
            </a:r>
            <a:r>
              <a:rPr lang="zh-CN" altLang="en-US" sz="2000" dirty="0" smtClean="0">
                <a:latin typeface="+mn-ea"/>
              </a:rPr>
              <a:t>中，这样可以与解析模块解耦，然后将解析结果按照一定的格式写入</a:t>
            </a:r>
            <a:r>
              <a:rPr lang="en-US" altLang="zh-CN" sz="2000" dirty="0" err="1" smtClean="0">
                <a:latin typeface="+mn-ea"/>
              </a:rPr>
              <a:t>out.spl</a:t>
            </a:r>
            <a:r>
              <a:rPr lang="zh-CN" altLang="en-US" sz="2000" dirty="0" smtClean="0">
                <a:latin typeface="+mn-ea"/>
              </a:rPr>
              <a:t>中，一定程度上方便了操作。</a:t>
            </a:r>
            <a:endParaRPr lang="en-US" altLang="zh-CN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734246"/>
            <a:ext cx="10515600" cy="41613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6.4 Delete</a:t>
            </a:r>
            <a:r>
              <a:rPr lang="zh-CN" altLang="en-US" dirty="0" smtClean="0"/>
              <a:t>操作、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操作</a:t>
            </a:r>
            <a:endParaRPr lang="en-US" altLang="zh-CN" dirty="0" smtClean="0"/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838200" y="1312761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dirty="0" smtClean="0">
                <a:latin typeface="+mn-ea"/>
              </a:rPr>
              <a:t>我们为了后期数据的恢复，在元组记录时保存记录该元组是否被删除</a:t>
            </a:r>
            <a:r>
              <a:rPr lang="en-US" altLang="zh-CN" sz="2000" dirty="0" err="1" smtClean="0">
                <a:latin typeface="+mn-ea"/>
              </a:rPr>
              <a:t>isDeleted</a:t>
            </a:r>
            <a:r>
              <a:rPr lang="zh-CN" altLang="en-US" sz="2000" dirty="0" smtClean="0">
                <a:latin typeface="+mn-ea"/>
              </a:rPr>
              <a:t>，如果是，则在读取该元组内容前就可以知道，同时将页中数据个数，删除个数保存起来，这样在执行</a:t>
            </a:r>
            <a:r>
              <a:rPr lang="en-US" altLang="zh-CN" sz="2000" dirty="0" smtClean="0">
                <a:latin typeface="+mn-ea"/>
              </a:rPr>
              <a:t>count(</a:t>
            </a:r>
            <a:r>
              <a:rPr lang="zh-CN" altLang="en-US" sz="2000" dirty="0" smtClean="0">
                <a:latin typeface="+mn-ea"/>
              </a:rPr>
              <a:t>*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操作时节约时间。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</p:txBody>
      </p:sp>
      <p:sp>
        <p:nvSpPr>
          <p:cNvPr id="9" name="内容占位符 5"/>
          <p:cNvSpPr txBox="1">
            <a:spLocks/>
          </p:cNvSpPr>
          <p:nvPr/>
        </p:nvSpPr>
        <p:spPr>
          <a:xfrm>
            <a:off x="921954" y="2414445"/>
            <a:ext cx="10515600" cy="416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6.5 </a:t>
            </a:r>
            <a:r>
              <a:rPr lang="zh-CN" altLang="en-US" dirty="0" smtClean="0"/>
              <a:t>基于迭代器的扫描表和连接算法</a:t>
            </a:r>
            <a:endParaRPr lang="en-US" altLang="zh-CN" dirty="0" smtClean="0"/>
          </a:p>
        </p:txBody>
      </p:sp>
      <p:sp>
        <p:nvSpPr>
          <p:cNvPr id="10" name="内容占位符 5"/>
          <p:cNvSpPr txBox="1">
            <a:spLocks/>
          </p:cNvSpPr>
          <p:nvPr/>
        </p:nvSpPr>
        <p:spPr>
          <a:xfrm>
            <a:off x="838200" y="3033179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这样操作使得上层的程序可以逐条地获取需要的元组数据，不会占用过多的内存空间，提高了效率；同时基于迭代器的连接算法避免了中间结果的输出和读入，使得整个查询执行过程中，从连接</a:t>
            </a:r>
            <a:r>
              <a:rPr lang="en-US" altLang="zh-CN" sz="2000" dirty="0" smtClean="0">
                <a:latin typeface="+mn-ea"/>
              </a:rPr>
              <a:t>-&gt;</a:t>
            </a:r>
            <a:r>
              <a:rPr lang="zh-CN" altLang="en-US" sz="2000" dirty="0" smtClean="0">
                <a:latin typeface="+mn-ea"/>
              </a:rPr>
              <a:t>选择</a:t>
            </a:r>
            <a:r>
              <a:rPr lang="en-US" altLang="zh-CN" sz="2000" dirty="0" smtClean="0">
                <a:latin typeface="+mn-ea"/>
              </a:rPr>
              <a:t>-&gt;</a:t>
            </a:r>
            <a:r>
              <a:rPr lang="zh-CN" altLang="en-US" sz="2000" dirty="0" smtClean="0">
                <a:latin typeface="+mn-ea"/>
              </a:rPr>
              <a:t>投影成为一条流水线，提高了速度。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11" name="内容占位符 5"/>
          <p:cNvSpPr txBox="1">
            <a:spLocks/>
          </p:cNvSpPr>
          <p:nvPr/>
        </p:nvSpPr>
        <p:spPr>
          <a:xfrm>
            <a:off x="921954" y="4206314"/>
            <a:ext cx="10515600" cy="416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6.6</a:t>
            </a:r>
            <a:r>
              <a:rPr lang="zh-CN" altLang="en-US" dirty="0" smtClean="0"/>
              <a:t>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交互性</a:t>
            </a:r>
            <a:endParaRPr lang="en-US" altLang="zh-CN" dirty="0" smtClean="0"/>
          </a:p>
        </p:txBody>
      </p:sp>
      <p:sp>
        <p:nvSpPr>
          <p:cNvPr id="12" name="内容占位符 5"/>
          <p:cNvSpPr txBox="1">
            <a:spLocks/>
          </p:cNvSpPr>
          <p:nvPr/>
        </p:nvSpPr>
        <p:spPr>
          <a:xfrm>
            <a:off x="838200" y="4895044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我们使用</a:t>
            </a:r>
            <a:r>
              <a:rPr lang="en-US" altLang="zh-CN" sz="2000" dirty="0" smtClean="0">
                <a:latin typeface="+mn-ea"/>
              </a:rPr>
              <a:t>QT</a:t>
            </a:r>
            <a:r>
              <a:rPr lang="zh-CN" altLang="en-US" sz="2000" dirty="0" smtClean="0">
                <a:latin typeface="+mn-ea"/>
              </a:rPr>
              <a:t>管理</a:t>
            </a:r>
            <a:r>
              <a:rPr lang="en-US" altLang="zh-CN" sz="2000" dirty="0" smtClean="0">
                <a:latin typeface="+mn-ea"/>
              </a:rPr>
              <a:t>【I*DB】</a:t>
            </a:r>
            <a:r>
              <a:rPr lang="zh-CN" altLang="en-US" sz="2000" dirty="0" smtClean="0">
                <a:latin typeface="+mn-ea"/>
              </a:rPr>
              <a:t>中的相关操作，显示运行时间，但是由于内部操作复杂，部分功能未加上，但是已经满足了前四个实验基本的内容，实验五由于时间问题仍待补充。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1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 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操作界面</a:t>
            </a:r>
          </a:p>
          <a:p>
            <a:r>
              <a:rPr lang="en-US" altLang="zh-CN" dirty="0"/>
              <a:t>vs2013</a:t>
            </a:r>
          </a:p>
          <a:p>
            <a:r>
              <a:rPr lang="en-US" altLang="zh-CN" dirty="0" smtClean="0"/>
              <a:t>QT5.7.1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452" y="1572701"/>
            <a:ext cx="6716682" cy="51673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 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15" y="1743710"/>
            <a:ext cx="5525770" cy="4515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组员分工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921954" y="1690688"/>
            <a:ext cx="10515600" cy="516731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&lt;</a:t>
            </a:r>
            <a:r>
              <a:rPr lang="zh-CN" altLang="en-US" sz="2000" dirty="0">
                <a:latin typeface="+mn-ea"/>
              </a:rPr>
              <a:t>实验一</a:t>
            </a:r>
            <a:r>
              <a:rPr lang="en-US" altLang="zh-CN" sz="2000" dirty="0">
                <a:latin typeface="+mn-ea"/>
              </a:rPr>
              <a:t>&gt; </a:t>
            </a:r>
            <a:r>
              <a:rPr lang="zh-CN" altLang="en-US" sz="2000" dirty="0">
                <a:latin typeface="+mn-ea"/>
              </a:rPr>
              <a:t>存储管理：陶友贤、张恒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参与</a:t>
            </a:r>
            <a:r>
              <a:rPr lang="en-US" altLang="zh-CN" sz="2000" dirty="0">
                <a:latin typeface="+mn-ea"/>
              </a:rPr>
              <a:t>)</a:t>
            </a:r>
            <a:endParaRPr lang="zh-CN" altLang="en-US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&lt;</a:t>
            </a:r>
            <a:r>
              <a:rPr lang="zh-CN" altLang="en-US" sz="2000" dirty="0">
                <a:latin typeface="+mn-ea"/>
              </a:rPr>
              <a:t>实验二</a:t>
            </a:r>
            <a:r>
              <a:rPr lang="en-US" altLang="zh-CN" sz="2000" dirty="0">
                <a:latin typeface="+mn-ea"/>
              </a:rPr>
              <a:t>&gt; </a:t>
            </a:r>
            <a:r>
              <a:rPr lang="zh-CN" altLang="en-US" sz="2000" dirty="0">
                <a:latin typeface="+mn-ea"/>
              </a:rPr>
              <a:t>索引模块：赵旺，张恒</a:t>
            </a:r>
            <a:r>
              <a:rPr lang="en-US" altLang="zh-CN" sz="2000" dirty="0">
                <a:latin typeface="+mn-ea"/>
              </a:rPr>
              <a:t>(Update)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&lt;</a:t>
            </a:r>
            <a:r>
              <a:rPr lang="zh-CN" altLang="en-US" sz="2000" dirty="0">
                <a:latin typeface="+mn-ea"/>
              </a:rPr>
              <a:t>实验三</a:t>
            </a:r>
            <a:r>
              <a:rPr lang="en-US" altLang="zh-CN" sz="2000" dirty="0">
                <a:latin typeface="+mn-ea"/>
              </a:rPr>
              <a:t>&gt; SPJ</a:t>
            </a:r>
            <a:r>
              <a:rPr lang="zh-CN" altLang="en-US" sz="2000" dirty="0">
                <a:latin typeface="+mn-ea"/>
              </a:rPr>
              <a:t>：陶友贤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&lt;</a:t>
            </a:r>
            <a:r>
              <a:rPr lang="zh-CN" altLang="en-US" sz="2000" dirty="0">
                <a:latin typeface="+mn-ea"/>
              </a:rPr>
              <a:t>实验四</a:t>
            </a:r>
            <a:r>
              <a:rPr lang="en-US" altLang="zh-CN" sz="2000" dirty="0">
                <a:latin typeface="+mn-ea"/>
              </a:rPr>
              <a:t>&gt; </a:t>
            </a:r>
            <a:r>
              <a:rPr lang="zh-CN" altLang="en-US" sz="2000" dirty="0">
                <a:latin typeface="+mn-ea"/>
              </a:rPr>
              <a:t>查询分析：修晔良、赵旺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参与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&lt;</a:t>
            </a:r>
            <a:r>
              <a:rPr lang="zh-CN" altLang="en-US" sz="2000" dirty="0">
                <a:latin typeface="+mn-ea"/>
              </a:rPr>
              <a:t>实验五</a:t>
            </a:r>
            <a:r>
              <a:rPr lang="en-US" altLang="zh-CN" sz="2000" dirty="0">
                <a:latin typeface="+mn-ea"/>
              </a:rPr>
              <a:t>&gt; </a:t>
            </a:r>
            <a:r>
              <a:rPr lang="zh-CN" altLang="en-US" sz="2000" dirty="0">
                <a:latin typeface="+mn-ea"/>
              </a:rPr>
              <a:t>查询优化与执行：</a:t>
            </a:r>
            <a:r>
              <a:rPr lang="zh-CN" altLang="en-US" sz="2000" dirty="0" smtClean="0">
                <a:latin typeface="+mn-ea"/>
              </a:rPr>
              <a:t>张恒，陶友贤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参与</a:t>
            </a:r>
            <a:r>
              <a:rPr lang="en-US" altLang="zh-CN" sz="2000" dirty="0" smtClean="0">
                <a:latin typeface="+mn-ea"/>
              </a:rPr>
              <a:t>)</a:t>
            </a:r>
            <a:endParaRPr lang="zh-CN" altLang="en-US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QT</a:t>
            </a:r>
            <a:r>
              <a:rPr lang="zh-CN" altLang="en-US" sz="2000" dirty="0">
                <a:latin typeface="+mn-ea"/>
              </a:rPr>
              <a:t>系统整合与功能模块处理：</a:t>
            </a:r>
            <a:r>
              <a:rPr lang="zh-CN" altLang="en-US" sz="2000" dirty="0" smtClean="0">
                <a:latin typeface="+mn-ea"/>
              </a:rPr>
              <a:t>陶友贤</a:t>
            </a:r>
            <a:endParaRPr lang="en-US" altLang="zh-CN" sz="20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0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err="1" smtClean="0">
                <a:latin typeface="+mn-ea"/>
              </a:rPr>
              <a:t>Github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包含</a:t>
            </a:r>
            <a:r>
              <a:rPr lang="en-US" altLang="zh-CN" sz="2000" smtClean="0">
                <a:latin typeface="+mn-ea"/>
              </a:rPr>
              <a:t>Wiki)</a:t>
            </a:r>
            <a:r>
              <a:rPr lang="zh-CN" altLang="en-US" sz="2000" dirty="0" smtClean="0">
                <a:latin typeface="+mn-ea"/>
              </a:rPr>
              <a:t>资源更新：组员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380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1445"/>
            <a:ext cx="10515600" cy="5272928"/>
          </a:xfrm>
        </p:spPr>
        <p:txBody>
          <a:bodyPr/>
          <a:lstStyle/>
          <a:p>
            <a:r>
              <a:rPr lang="en-US" altLang="zh-CN" sz="3200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/>
              <a:t>https://github.com/taoyouxian/I-DB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730" y="1284595"/>
            <a:ext cx="6457334" cy="5180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PA_矩形 17"/>
          <p:cNvSpPr/>
          <p:nvPr>
            <p:custDataLst>
              <p:tags r:id="rId1"/>
            </p:custDataLst>
          </p:nvPr>
        </p:nvSpPr>
        <p:spPr>
          <a:xfrm>
            <a:off x="5880848" y="3602017"/>
            <a:ext cx="5469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 b="1">
                <a:gradFill>
                  <a:gsLst>
                    <a:gs pos="0">
                      <a:srgbClr val="2D5761"/>
                    </a:gs>
                    <a:gs pos="100000">
                      <a:srgbClr val="3E7886"/>
                    </a:gs>
                  </a:gsLst>
                  <a:lin ang="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WATCHING</a:t>
            </a:r>
            <a:endParaRPr lang="zh-CN" altLang="en-US" sz="3600" b="1">
              <a:gradFill>
                <a:gsLst>
                  <a:gs pos="0">
                    <a:srgbClr val="2D5761"/>
                  </a:gs>
                  <a:gs pos="100000">
                    <a:srgbClr val="3E7886"/>
                  </a:gs>
                </a:gsLst>
                <a:lin ang="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 r="48979"/>
          <a:stretch>
            <a:fillRect/>
          </a:stretch>
        </p:blipFill>
        <p:spPr>
          <a:xfrm>
            <a:off x="1" y="0"/>
            <a:ext cx="5210171" cy="6858000"/>
          </a:xfrm>
          <a:custGeom>
            <a:avLst/>
            <a:gdLst>
              <a:gd name="connsiteX0" fmla="*/ 0 w 5210171"/>
              <a:gd name="connsiteY0" fmla="*/ 0 h 6858000"/>
              <a:gd name="connsiteX1" fmla="*/ 1816096 w 5210171"/>
              <a:gd name="connsiteY1" fmla="*/ 0 h 6858000"/>
              <a:gd name="connsiteX2" fmla="*/ 5210171 w 5210171"/>
              <a:gd name="connsiteY2" fmla="*/ 3429000 h 6858000"/>
              <a:gd name="connsiteX3" fmla="*/ 1816096 w 5210171"/>
              <a:gd name="connsiteY3" fmla="*/ 6857999 h 6858000"/>
              <a:gd name="connsiteX4" fmla="*/ 1816096 w 5210171"/>
              <a:gd name="connsiteY4" fmla="*/ 6858000 h 6858000"/>
              <a:gd name="connsiteX5" fmla="*/ 0 w 521017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0171" h="6858000">
                <a:moveTo>
                  <a:pt x="0" y="0"/>
                </a:moveTo>
                <a:lnTo>
                  <a:pt x="1816096" y="0"/>
                </a:lnTo>
                <a:lnTo>
                  <a:pt x="5210171" y="3429000"/>
                </a:lnTo>
                <a:lnTo>
                  <a:pt x="1816096" y="6857999"/>
                </a:lnTo>
                <a:lnTo>
                  <a:pt x="18160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任意多边形 28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0" y="0"/>
            <a:ext cx="5210171" cy="6858000"/>
          </a:xfrm>
          <a:custGeom>
            <a:avLst/>
            <a:gdLst>
              <a:gd name="connsiteX0" fmla="*/ 0 w 5210171"/>
              <a:gd name="connsiteY0" fmla="*/ 0 h 6858000"/>
              <a:gd name="connsiteX1" fmla="*/ 1816096 w 5210171"/>
              <a:gd name="connsiteY1" fmla="*/ 0 h 6858000"/>
              <a:gd name="connsiteX2" fmla="*/ 5210171 w 5210171"/>
              <a:gd name="connsiteY2" fmla="*/ 3429000 h 6858000"/>
              <a:gd name="connsiteX3" fmla="*/ 1816096 w 5210171"/>
              <a:gd name="connsiteY3" fmla="*/ 6857999 h 6858000"/>
              <a:gd name="connsiteX4" fmla="*/ 1816096 w 5210171"/>
              <a:gd name="connsiteY4" fmla="*/ 6858000 h 6858000"/>
              <a:gd name="connsiteX5" fmla="*/ 0 w 5210171"/>
              <a:gd name="connsiteY5" fmla="*/ 6858000 h 6858000"/>
              <a:gd name="connsiteX6" fmla="*/ 0 w 52101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0171" h="6858000">
                <a:moveTo>
                  <a:pt x="0" y="0"/>
                </a:moveTo>
                <a:lnTo>
                  <a:pt x="1816096" y="0"/>
                </a:lnTo>
                <a:lnTo>
                  <a:pt x="5210171" y="3429000"/>
                </a:lnTo>
                <a:lnTo>
                  <a:pt x="1816096" y="6857999"/>
                </a:lnTo>
                <a:lnTo>
                  <a:pt x="181609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">
                <a:srgbClr val="3E7886">
                  <a:alpha val="91000"/>
                </a:srgbClr>
              </a:gs>
              <a:gs pos="94000">
                <a:srgbClr val="284D56">
                  <a:alpha val="9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同心圆 6"/>
          <p:cNvSpPr/>
          <p:nvPr/>
        </p:nvSpPr>
        <p:spPr>
          <a:xfrm>
            <a:off x="2413649" y="2902225"/>
            <a:ext cx="1053550" cy="1053550"/>
          </a:xfrm>
          <a:prstGeom prst="donut">
            <a:avLst>
              <a:gd name="adj" fmla="val 26625"/>
            </a:avLst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任意多边形 18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421602" y="0"/>
            <a:ext cx="3788569" cy="6858000"/>
          </a:xfrm>
          <a:custGeom>
            <a:avLst/>
            <a:gdLst>
              <a:gd name="connsiteX0" fmla="*/ 0 w 3788569"/>
              <a:gd name="connsiteY0" fmla="*/ 0 h 6858000"/>
              <a:gd name="connsiteX1" fmla="*/ 394494 w 3788569"/>
              <a:gd name="connsiteY1" fmla="*/ 0 h 6858000"/>
              <a:gd name="connsiteX2" fmla="*/ 3788569 w 3788569"/>
              <a:gd name="connsiteY2" fmla="*/ 3429000 h 6858000"/>
              <a:gd name="connsiteX3" fmla="*/ 394494 w 3788569"/>
              <a:gd name="connsiteY3" fmla="*/ 6857999 h 6858000"/>
              <a:gd name="connsiteX4" fmla="*/ 394494 w 3788569"/>
              <a:gd name="connsiteY4" fmla="*/ 6858000 h 6858000"/>
              <a:gd name="connsiteX5" fmla="*/ 0 w 3788569"/>
              <a:gd name="connsiteY5" fmla="*/ 6858000 h 6858000"/>
              <a:gd name="connsiteX6" fmla="*/ 0 w 3788569"/>
              <a:gd name="connsiteY6" fmla="*/ 6857999 h 6858000"/>
              <a:gd name="connsiteX7" fmla="*/ 3394075 w 3788569"/>
              <a:gd name="connsiteY7" fmla="*/ 3429000 h 6858000"/>
              <a:gd name="connsiteX8" fmla="*/ 0 w 378856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569" h="6858000">
                <a:moveTo>
                  <a:pt x="0" y="0"/>
                </a:moveTo>
                <a:lnTo>
                  <a:pt x="394494" y="0"/>
                </a:lnTo>
                <a:lnTo>
                  <a:pt x="3788569" y="3429000"/>
                </a:lnTo>
                <a:lnTo>
                  <a:pt x="394494" y="6857999"/>
                </a:lnTo>
                <a:lnTo>
                  <a:pt x="394494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3394075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29" grpId="0" animBg="1"/>
          <p:bldP spid="7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29" grpId="0" animBg="1"/>
          <p:bldP spid="7" grpId="0" animBg="1"/>
          <p:bldP spid="8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41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存储管理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索引</a:t>
            </a:r>
            <a:r>
              <a:rPr lang="zh-CN" altLang="en-US" dirty="0" smtClean="0"/>
              <a:t>模块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SPJ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查询分析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查询</a:t>
            </a:r>
            <a:r>
              <a:rPr lang="zh-CN" altLang="en-US" dirty="0" smtClean="0"/>
              <a:t>优化与执行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演示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sp>
        <p:nvSpPr>
          <p:cNvPr id="13" name="矩形 9">
            <a:extLst>
              <a:ext uri="{FF2B5EF4-FFF2-40B4-BE49-F238E27FC236}">
                <a16:creationId xmlns="" xmlns:a16="http://schemas.microsoft.com/office/drawing/2014/main" id="{ED26B853-47FC-426B-9385-C1553E327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5754962"/>
            <a:ext cx="6257925" cy="5016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文件系统</a:t>
            </a:r>
          </a:p>
        </p:txBody>
      </p:sp>
      <p:sp>
        <p:nvSpPr>
          <p:cNvPr id="14" name="矩形 10">
            <a:extLst>
              <a:ext uri="{FF2B5EF4-FFF2-40B4-BE49-F238E27FC236}">
                <a16:creationId xmlns="" xmlns:a16="http://schemas.microsoft.com/office/drawing/2014/main" id="{2087C7E6-7AD2-45D6-859F-9A7C1A5D0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5162825"/>
            <a:ext cx="62579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段页式存储管理</a:t>
            </a:r>
          </a:p>
        </p:txBody>
      </p:sp>
      <p:sp>
        <p:nvSpPr>
          <p:cNvPr id="15" name="矩形 11">
            <a:extLst>
              <a:ext uri="{FF2B5EF4-FFF2-40B4-BE49-F238E27FC236}">
                <a16:creationId xmlns="" xmlns:a16="http://schemas.microsoft.com/office/drawing/2014/main" id="{32F72E08-21B8-450B-B995-8A47BD602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4572275"/>
            <a:ext cx="62579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缓存管理</a:t>
            </a:r>
          </a:p>
        </p:txBody>
      </p:sp>
      <p:sp>
        <p:nvSpPr>
          <p:cNvPr id="16" name="矩形 12">
            <a:extLst>
              <a:ext uri="{FF2B5EF4-FFF2-40B4-BE49-F238E27FC236}">
                <a16:creationId xmlns="" xmlns:a16="http://schemas.microsoft.com/office/drawing/2014/main" id="{D75A983B-0859-4716-9A56-40761611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525" y="3988075"/>
            <a:ext cx="3109181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B+树</a:t>
            </a:r>
            <a:r>
              <a:rPr lang="zh-CN" altLang="en-US" sz="2400" dirty="0"/>
              <a:t>索引（ Hash </a:t>
            </a:r>
            <a:r>
              <a:rPr lang="zh-CN" altLang="en-US" sz="2400" dirty="0" smtClean="0"/>
              <a:t>）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7" name="矩形 13">
            <a:extLst>
              <a:ext uri="{FF2B5EF4-FFF2-40B4-BE49-F238E27FC236}">
                <a16:creationId xmlns="" xmlns:a16="http://schemas.microsoft.com/office/drawing/2014/main" id="{90C8538E-B6FA-4419-9F03-6755CC37C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3996012"/>
            <a:ext cx="15632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数据字典</a:t>
            </a:r>
          </a:p>
        </p:txBody>
      </p:sp>
      <p:sp>
        <p:nvSpPr>
          <p:cNvPr id="18" name="矩形 14">
            <a:extLst>
              <a:ext uri="{FF2B5EF4-FFF2-40B4-BE49-F238E27FC236}">
                <a16:creationId xmlns="" xmlns:a16="http://schemas.microsoft.com/office/drawing/2014/main" id="{7E77736F-4622-45A1-88C4-66BCD5136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3403875"/>
            <a:ext cx="62579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查询操作符（投影、选择、连接）</a:t>
            </a:r>
          </a:p>
        </p:txBody>
      </p:sp>
      <p:sp>
        <p:nvSpPr>
          <p:cNvPr id="19" name="矩形 15">
            <a:extLst>
              <a:ext uri="{FF2B5EF4-FFF2-40B4-BE49-F238E27FC236}">
                <a16:creationId xmlns="" xmlns:a16="http://schemas.microsoft.com/office/drawing/2014/main" id="{0216D3AF-E590-43CD-895D-57922D849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2826025"/>
            <a:ext cx="62579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查询优化（基于</a:t>
            </a:r>
            <a:r>
              <a:rPr lang="zh-CN" altLang="en-US" sz="2400" dirty="0" smtClean="0">
                <a:ea typeface="宋体" panose="02010600030101010101" pitchFamily="2" charset="-122"/>
              </a:rPr>
              <a:t>规则）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0" name="矩形 17">
            <a:extLst>
              <a:ext uri="{FF2B5EF4-FFF2-40B4-BE49-F238E27FC236}">
                <a16:creationId xmlns="" xmlns:a16="http://schemas.microsoft.com/office/drawing/2014/main" id="{93EF3E77-F043-4EB0-9B04-475DF9E7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2230712"/>
            <a:ext cx="62579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SQL解析（词法、语法、语义）</a:t>
            </a:r>
          </a:p>
        </p:txBody>
      </p:sp>
      <p:sp>
        <p:nvSpPr>
          <p:cNvPr id="21" name="矩形 13">
            <a:extLst>
              <a:ext uri="{FF2B5EF4-FFF2-40B4-BE49-F238E27FC236}">
                <a16:creationId xmlns="" xmlns:a16="http://schemas.microsoft.com/office/drawing/2014/main" id="{90C8538E-B6FA-4419-9F03-6755CC37C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175" y="3980138"/>
            <a:ext cx="1305181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映射表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存储管理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57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数据文件组织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sz="2400" dirty="0"/>
              <a:t>段页式表示</a:t>
            </a:r>
          </a:p>
          <a:p>
            <a:endParaRPr lang="zh-CN" altLang="en-US" dirty="0"/>
          </a:p>
          <a:p>
            <a:r>
              <a:rPr lang="zh-CN" altLang="en-US" dirty="0"/>
              <a:t>缓冲区管理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sz="2400" dirty="0"/>
              <a:t>LRU</a:t>
            </a:r>
            <a:r>
              <a:rPr lang="zh-CN" altLang="en-US" sz="2400" dirty="0"/>
              <a:t>算法</a:t>
            </a:r>
          </a:p>
          <a:p>
            <a:endParaRPr lang="zh-CN" altLang="en-US" dirty="0"/>
          </a:p>
          <a:p>
            <a:r>
              <a:rPr lang="zh-CN" altLang="en-US" dirty="0"/>
              <a:t>空闲空间管理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Bitmap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	</a:t>
            </a:r>
            <a:r>
              <a:rPr lang="zh-CN" altLang="en-US" dirty="0"/>
              <a:t>数据文件组织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与数据库系统相关的信息如段表始址，段表大小等信息存放在数据库文件的头部。</a:t>
            </a: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采用段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记录的存储层次，页面大小</a:t>
            </a:r>
            <a:r>
              <a:rPr lang="en-US" altLang="zh-CN" dirty="0">
                <a:sym typeface="+mn-ea"/>
              </a:rPr>
              <a:t>4KB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包括元数据段，用户数据段</a:t>
            </a:r>
          </a:p>
          <a:p>
            <a:endParaRPr lang="zh-CN" altLang="en-US" dirty="0"/>
          </a:p>
          <a:p>
            <a:r>
              <a:rPr lang="zh-CN" altLang="en-US" dirty="0"/>
              <a:t>段的大小动态增加，每次从空闲表</a:t>
            </a:r>
            <a:r>
              <a:rPr lang="en-US" altLang="zh-CN" dirty="0"/>
              <a:t>bitmap</a:t>
            </a:r>
            <a:r>
              <a:rPr lang="zh-CN" altLang="en-US" dirty="0"/>
              <a:t>中获取空闲页面</a:t>
            </a:r>
          </a:p>
          <a:p>
            <a:endParaRPr lang="zh-CN" altLang="en-US" dirty="0"/>
          </a:p>
          <a:p>
            <a:r>
              <a:rPr lang="zh-CN" altLang="en-US" dirty="0"/>
              <a:t>在每段的起始位置保存页数，起始页的地址等信息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1.1 </a:t>
            </a:r>
            <a:r>
              <a:rPr lang="zh-CN" altLang="en-US" dirty="0">
                <a:sym typeface="+mn-ea"/>
              </a:rPr>
              <a:t>数据文件组织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段页式结构图</a:t>
            </a:r>
          </a:p>
          <a:p>
            <a:endParaRPr lang="zh-CN" altLang="en-US" dirty="0"/>
          </a:p>
        </p:txBody>
      </p:sp>
      <p:pic>
        <p:nvPicPr>
          <p:cNvPr id="4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2494915"/>
            <a:ext cx="8714740" cy="35420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 </a:t>
            </a:r>
            <a:r>
              <a:rPr lang="zh-CN" altLang="en-US">
                <a:sym typeface="+mn-ea"/>
              </a:rPr>
              <a:t>数据文件组织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页块结构图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30" y="1644650"/>
            <a:ext cx="5967730" cy="4532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1.2	</a:t>
            </a:r>
            <a:r>
              <a:rPr lang="zh-CN" altLang="en-US"/>
              <a:t>缓冲区管理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LRU</a:t>
            </a:r>
            <a:r>
              <a:rPr lang="zh-CN" altLang="en-US" dirty="0"/>
              <a:t>算法</a:t>
            </a:r>
          </a:p>
          <a:p>
            <a:r>
              <a:rPr lang="zh-CN" altLang="en-US" dirty="0"/>
              <a:t>缓冲区块与页大小相同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2954020"/>
            <a:ext cx="7530465" cy="2807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455" y="1337310"/>
            <a:ext cx="2412365" cy="1616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1153</Words>
  <Application>Microsoft Office PowerPoint</Application>
  <PresentationFormat>宽屏</PresentationFormat>
  <Paragraphs>185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 Unicode MS</vt:lpstr>
      <vt:lpstr>宋体</vt:lpstr>
      <vt:lpstr>微软雅黑</vt:lpstr>
      <vt:lpstr>微软雅黑 Light</vt:lpstr>
      <vt:lpstr>Arial</vt:lpstr>
      <vt:lpstr>Calibri</vt:lpstr>
      <vt:lpstr>Calibri Light</vt:lpstr>
      <vt:lpstr>Wingdings</vt:lpstr>
      <vt:lpstr>Office 主题</vt:lpstr>
      <vt:lpstr>I*DB－演示与实现</vt:lpstr>
      <vt:lpstr>组员特色</vt:lpstr>
      <vt:lpstr>组员分工</vt:lpstr>
      <vt:lpstr>Outline</vt:lpstr>
      <vt:lpstr>1.存储管理</vt:lpstr>
      <vt:lpstr>1.1 数据文件组织</vt:lpstr>
      <vt:lpstr>1.1 数据文件组织</vt:lpstr>
      <vt:lpstr>1.1 数据文件组织</vt:lpstr>
      <vt:lpstr>1.2 缓冲区管理</vt:lpstr>
      <vt:lpstr>2 索引模块(B+ Tree)</vt:lpstr>
      <vt:lpstr>2.1 B+树定义</vt:lpstr>
      <vt:lpstr>2.2 B+树插入举例</vt:lpstr>
      <vt:lpstr>2.3 B+树删除举例</vt:lpstr>
      <vt:lpstr>3. 查询执行</vt:lpstr>
      <vt:lpstr>3.1 选择</vt:lpstr>
      <vt:lpstr>3.2 连接</vt:lpstr>
      <vt:lpstr>4. 查询分析  </vt:lpstr>
      <vt:lpstr>4.1 增-CREATE</vt:lpstr>
      <vt:lpstr>4.1 增-INSERT</vt:lpstr>
      <vt:lpstr>4.2 删-DELETE</vt:lpstr>
      <vt:lpstr>4.2 删-DROP</vt:lpstr>
      <vt:lpstr>4.3 改-Update</vt:lpstr>
      <vt:lpstr>4.4 查-SELECT</vt:lpstr>
      <vt:lpstr>4.4 双表查询</vt:lpstr>
      <vt:lpstr>5. 查询优化与执行</vt:lpstr>
      <vt:lpstr>6 亮点</vt:lpstr>
      <vt:lpstr>PowerPoint 演示文稿</vt:lpstr>
      <vt:lpstr>7 演示</vt:lpstr>
      <vt:lpstr>7 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TinyDB－演示与实现</dc:title>
  <dc:creator>heng zhang</dc:creator>
  <cp:lastModifiedBy>tao tao</cp:lastModifiedBy>
  <cp:revision>118</cp:revision>
  <dcterms:created xsi:type="dcterms:W3CDTF">2015-05-05T08:02:00Z</dcterms:created>
  <dcterms:modified xsi:type="dcterms:W3CDTF">2018-01-13T02:25:14Z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