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  <p:sldMasterId id="2147483687" r:id="rId3"/>
    <p:sldMasterId id="2147483688" r:id="rId4"/>
  </p:sldMasterIdLst>
  <p:notesMasterIdLst>
    <p:notesMasterId r:id="rId13"/>
  </p:notesMasterIdLst>
  <p:sldIdLst>
    <p:sldId id="773" r:id="rId5"/>
    <p:sldId id="801" r:id="rId6"/>
    <p:sldId id="864" r:id="rId7"/>
    <p:sldId id="825" r:id="rId8"/>
    <p:sldId id="781" r:id="rId9"/>
    <p:sldId id="851" r:id="rId10"/>
    <p:sldId id="865" r:id="rId11"/>
    <p:sldId id="800" r:id="rId12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8" autoAdjust="0"/>
  </p:normalViewPr>
  <p:slideViewPr>
    <p:cSldViewPr snapToObjects="1">
      <p:cViewPr varScale="1">
        <p:scale>
          <a:sx n="85" d="100"/>
          <a:sy n="85" d="100"/>
        </p:scale>
        <p:origin x="192" y="7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5F562C6-D8B0-4095-A25E-D9CE9D7EFE15}" type="datetimeFigureOut">
              <a:rPr lang="zh-CN" altLang="en-US"/>
              <a:pPr>
                <a:defRPr/>
              </a:pPr>
              <a:t>2018/6/11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5CCFDF2-94A1-4937-AF51-3EDE4104F6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542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8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9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85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6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00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184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68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43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31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753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927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17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9918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21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74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40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905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03411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94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36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11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93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2950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97962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9416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87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89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57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166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25469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159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81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706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9989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48805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60973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179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1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5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29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19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52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image" Target="../media/image14.png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 userDrawn="1"/>
        </p:nvSpPr>
        <p:spPr bwMode="auto">
          <a:xfrm>
            <a:off x="11582400" y="6381750"/>
            <a:ext cx="4921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" name="TextBox 4"/>
          <p:cNvSpPr txBox="1">
            <a:spLocks noChangeArrowheads="1"/>
          </p:cNvSpPr>
          <p:nvPr userDrawn="1"/>
        </p:nvSpPr>
        <p:spPr bwMode="auto">
          <a:xfrm>
            <a:off x="11610975" y="6410325"/>
            <a:ext cx="436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7F46562-68BC-4166-AFD2-089BC8F1B198}" type="slidenum">
              <a:rPr lang="zh-CN" altLang="en-US" sz="1600">
                <a:solidFill>
                  <a:schemeClr val="accent2"/>
                </a:solidFill>
              </a:rPr>
              <a:pPr algn="ctr" eaLnBrk="1" hangingPunct="1"/>
              <a:t>‹#›</a:t>
            </a:fld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PECLOGO-eff-0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2886075"/>
            <a:ext cx="10604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PPECLOGO-eff-0-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2757488"/>
            <a:ext cx="10953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PPECLOGO-eff-0-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447800"/>
            <a:ext cx="30146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PPECLOGO-eff-0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7703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PPECLOGO-eff-0-1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903538"/>
            <a:ext cx="4000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 descr="PPECLOGO-eff-0-2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74925"/>
            <a:ext cx="981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 descr="PPECLOGO-eff-5-4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206750"/>
            <a:ext cx="147796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PPECLOGO-eff-5-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446463"/>
            <a:ext cx="18335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1" descr="PPECLOGO-eff-5-4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363" y="2725738"/>
            <a:ext cx="1117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2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3624263"/>
            <a:ext cx="522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3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75" y="2365375"/>
            <a:ext cx="522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4" descr="PPECLOGO-eff2-1-2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2795588"/>
            <a:ext cx="16970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5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2786063"/>
            <a:ext cx="438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6" descr="PPECLOGO-eff2-1-4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33258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7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2909888"/>
            <a:ext cx="3603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8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3446463"/>
            <a:ext cx="2809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7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5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7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7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7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5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5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-94307" y="2323405"/>
            <a:ext cx="12363076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力黑（非商用）常规体" pitchFamily="50" charset="-122"/>
                <a:ea typeface="造字工房力黑（非商用）常规体" pitchFamily="50" charset="-122"/>
              </a:rPr>
              <a:t>基于</a:t>
            </a:r>
            <a:r>
              <a:rPr lang="en-US" altLang="zh-CN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力黑（非商用）常规体" pitchFamily="50" charset="-122"/>
                <a:ea typeface="造字工房力黑（非商用）常规体" pitchFamily="50" charset="-122"/>
              </a:rPr>
              <a:t>Spark </a:t>
            </a:r>
            <a:r>
              <a:rPr lang="en-US" altLang="zh-CN" sz="5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力黑（非商用）常规体" pitchFamily="50" charset="-122"/>
                <a:ea typeface="造字工房力黑（非商用）常规体" pitchFamily="50" charset="-122"/>
              </a:rPr>
              <a:t>Mllib</a:t>
            </a:r>
            <a:r>
              <a:rPr lang="zh-CN" altLang="en-US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力黑（非商用）常规体" pitchFamily="50" charset="-122"/>
                <a:ea typeface="造字工房力黑（非商用）常规体" pitchFamily="50" charset="-122"/>
              </a:rPr>
              <a:t>的电影推荐系统</a:t>
            </a:r>
            <a:endParaRPr lang="zh-CN" altLang="en-US" sz="5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7181" name="Rectangle 5"/>
          <p:cNvSpPr>
            <a:spLocks noChangeArrowheads="1"/>
          </p:cNvSpPr>
          <p:nvPr/>
        </p:nvSpPr>
        <p:spPr bwMode="auto">
          <a:xfrm>
            <a:off x="0" y="6127750"/>
            <a:ext cx="12196763" cy="41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2" name="Oval 6"/>
          <p:cNvSpPr>
            <a:spLocks noChangeArrowheads="1"/>
          </p:cNvSpPr>
          <p:nvPr/>
        </p:nvSpPr>
        <p:spPr bwMode="auto"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3" name="Freeform 7"/>
          <p:cNvSpPr>
            <a:spLocks noEditPoints="1"/>
          </p:cNvSpPr>
          <p:nvPr/>
        </p:nvSpPr>
        <p:spPr bwMode="auto">
          <a:xfrm>
            <a:off x="5972175" y="5926138"/>
            <a:ext cx="261938" cy="441325"/>
          </a:xfrm>
          <a:custGeom>
            <a:avLst/>
            <a:gdLst>
              <a:gd name="T0" fmla="*/ 261938 w 346"/>
              <a:gd name="T1" fmla="*/ 225831 h 555"/>
              <a:gd name="T2" fmla="*/ 261938 w 346"/>
              <a:gd name="T3" fmla="*/ 145518 h 555"/>
              <a:gd name="T4" fmla="*/ 227114 w 346"/>
              <a:gd name="T5" fmla="*/ 145518 h 555"/>
              <a:gd name="T6" fmla="*/ 227114 w 346"/>
              <a:gd name="T7" fmla="*/ 225831 h 555"/>
              <a:gd name="T8" fmla="*/ 133240 w 346"/>
              <a:gd name="T9" fmla="*/ 324434 h 555"/>
              <a:gd name="T10" fmla="*/ 130969 w 346"/>
              <a:gd name="T11" fmla="*/ 324434 h 555"/>
              <a:gd name="T12" fmla="*/ 130969 w 346"/>
              <a:gd name="T13" fmla="*/ 324434 h 555"/>
              <a:gd name="T14" fmla="*/ 130212 w 346"/>
              <a:gd name="T15" fmla="*/ 324434 h 555"/>
              <a:gd name="T16" fmla="*/ 128698 w 346"/>
              <a:gd name="T17" fmla="*/ 324434 h 555"/>
              <a:gd name="T18" fmla="*/ 34824 w 346"/>
              <a:gd name="T19" fmla="*/ 225831 h 555"/>
              <a:gd name="T20" fmla="*/ 34824 w 346"/>
              <a:gd name="T21" fmla="*/ 145518 h 555"/>
              <a:gd name="T22" fmla="*/ 0 w 346"/>
              <a:gd name="T23" fmla="*/ 145518 h 555"/>
              <a:gd name="T24" fmla="*/ 0 w 346"/>
              <a:gd name="T25" fmla="*/ 225831 h 555"/>
              <a:gd name="T26" fmla="*/ 110529 w 346"/>
              <a:gd name="T27" fmla="*/ 359421 h 555"/>
              <a:gd name="T28" fmla="*/ 110529 w 346"/>
              <a:gd name="T29" fmla="*/ 418265 h 555"/>
              <a:gd name="T30" fmla="*/ 31796 w 346"/>
              <a:gd name="T31" fmla="*/ 441325 h 555"/>
              <a:gd name="T32" fmla="*/ 230142 w 346"/>
              <a:gd name="T33" fmla="*/ 441325 h 555"/>
              <a:gd name="T34" fmla="*/ 151409 w 346"/>
              <a:gd name="T35" fmla="*/ 417470 h 555"/>
              <a:gd name="T36" fmla="*/ 151409 w 346"/>
              <a:gd name="T37" fmla="*/ 360217 h 555"/>
              <a:gd name="T38" fmla="*/ 261938 w 346"/>
              <a:gd name="T39" fmla="*/ 225831 h 555"/>
              <a:gd name="T40" fmla="*/ 129455 w 346"/>
              <a:gd name="T41" fmla="*/ 290241 h 555"/>
              <a:gd name="T42" fmla="*/ 130969 w 346"/>
              <a:gd name="T43" fmla="*/ 290241 h 555"/>
              <a:gd name="T44" fmla="*/ 131726 w 346"/>
              <a:gd name="T45" fmla="*/ 290241 h 555"/>
              <a:gd name="T46" fmla="*/ 194561 w 346"/>
              <a:gd name="T47" fmla="*/ 224241 h 555"/>
              <a:gd name="T48" fmla="*/ 194561 w 346"/>
              <a:gd name="T49" fmla="*/ 66000 h 555"/>
              <a:gd name="T50" fmla="*/ 131726 w 346"/>
              <a:gd name="T51" fmla="*/ 0 h 555"/>
              <a:gd name="T52" fmla="*/ 130969 w 346"/>
              <a:gd name="T53" fmla="*/ 0 h 555"/>
              <a:gd name="T54" fmla="*/ 129455 w 346"/>
              <a:gd name="T55" fmla="*/ 0 h 555"/>
              <a:gd name="T56" fmla="*/ 67377 w 346"/>
              <a:gd name="T57" fmla="*/ 66000 h 555"/>
              <a:gd name="T58" fmla="*/ 67377 w 346"/>
              <a:gd name="T59" fmla="*/ 224241 h 555"/>
              <a:gd name="T60" fmla="*/ 129455 w 346"/>
              <a:gd name="T61" fmla="*/ 290241 h 5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Box 43"/>
          <p:cNvSpPr txBox="1">
            <a:spLocks noChangeArrowheads="1"/>
          </p:cNvSpPr>
          <p:nvPr/>
        </p:nvSpPr>
        <p:spPr bwMode="auto">
          <a:xfrm>
            <a:off x="6016551" y="4824413"/>
            <a:ext cx="1158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陶友贤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46"/>
          <p:cNvSpPr>
            <a:spLocks noChangeArrowheads="1"/>
          </p:cNvSpPr>
          <p:nvPr/>
        </p:nvSpPr>
        <p:spPr bwMode="auto">
          <a:xfrm>
            <a:off x="4586213" y="4929188"/>
            <a:ext cx="1354138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25" name="TextBox 47"/>
          <p:cNvSpPr txBox="1">
            <a:spLocks noChangeArrowheads="1"/>
          </p:cNvSpPr>
          <p:nvPr/>
        </p:nvSpPr>
        <p:spPr bwMode="auto">
          <a:xfrm>
            <a:off x="4633838" y="4791075"/>
            <a:ext cx="130651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组合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813" y="22534"/>
            <a:ext cx="2209949" cy="14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1705893" y="3698721"/>
            <a:ext cx="87849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  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81" grpId="0" bldLvl="0" animBg="1" autoUpdateAnimBg="0"/>
      <p:bldP spid="7182" grpId="0" bldLvl="0" animBg="1" autoUpdateAnimBg="0"/>
      <p:bldP spid="71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13051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457140" y="1250974"/>
            <a:ext cx="509587" cy="5111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>
                <a:solidFill>
                  <a:schemeClr val="accent2"/>
                </a:solidFill>
              </a:rPr>
              <a:t>1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28" name="TextBox 23"/>
          <p:cNvSpPr txBox="1">
            <a:spLocks noChangeArrowheads="1"/>
          </p:cNvSpPr>
          <p:nvPr/>
        </p:nvSpPr>
        <p:spPr bwMode="auto">
          <a:xfrm>
            <a:off x="1090080" y="1306537"/>
            <a:ext cx="379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关于推荐系统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1082143" y="1628800"/>
            <a:ext cx="59277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信息过载（信息多、无法获得游泳信息、使用效率降低）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目的：根据用户的信息需求、兴趣等，将用户感兴趣的信息、产品等推荐给用户的个性化信息推荐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725" y="1772816"/>
            <a:ext cx="119045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136942"/>
              </p:ext>
            </p:extLst>
          </p:nvPr>
        </p:nvGraphicFramePr>
        <p:xfrm>
          <a:off x="1012825" y="4149080"/>
          <a:ext cx="6943199" cy="1972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3" imgW="6858013" imgH="1952693" progId="Visio.Drawing.15">
                  <p:embed/>
                </p:oleObj>
              </mc:Choice>
              <mc:Fallback>
                <p:oleObj name="Visio" r:id="rId3" imgW="6858013" imgH="195269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149080"/>
                        <a:ext cx="6943199" cy="1972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54081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19189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架构分析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725" y="1772816"/>
            <a:ext cx="119045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7038" y="908720"/>
            <a:ext cx="142241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617795"/>
              </p:ext>
            </p:extLst>
          </p:nvPr>
        </p:nvGraphicFramePr>
        <p:xfrm>
          <a:off x="901700" y="1087230"/>
          <a:ext cx="6031383" cy="391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9210843" imgH="5972248" progId="Visio.Drawing.15">
                  <p:embed/>
                </p:oleObj>
              </mc:Choice>
              <mc:Fallback>
                <p:oleObj name="Visio" r:id="rId3" imgW="9210843" imgH="597224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087230"/>
                        <a:ext cx="6031383" cy="3914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106493" y="464893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电影实时推荐架构图</a:t>
            </a:r>
            <a:endParaRPr lang="zh-CN" altLang="en-US" dirty="0"/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901700" y="5413836"/>
            <a:ext cx="97930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显性：用户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看单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，用户观看电影这些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隐性：用户在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某个电影上停留的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时间，用户点击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哪些电影这些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用户行为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23961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2287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系统设计与部署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985813" y="2212976"/>
            <a:ext cx="2061914" cy="2061914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1265087" y="2263775"/>
            <a:ext cx="81785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679574" y="3273425"/>
            <a:ext cx="1392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个层面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4195886" y="764704"/>
            <a:ext cx="2800495" cy="509588"/>
          </a:xfrm>
          <a:custGeom>
            <a:avLst/>
            <a:gdLst>
              <a:gd name="T0" fmla="*/ 0 w 2601"/>
              <a:gd name="T1" fmla="*/ 95903 h 627"/>
              <a:gd name="T2" fmla="*/ 2119313 w 2601"/>
              <a:gd name="T3" fmla="*/ 0 h 627"/>
              <a:gd name="T4" fmla="*/ 2119313 w 2601"/>
              <a:gd name="T5" fmla="*/ 420187 h 627"/>
              <a:gd name="T6" fmla="*/ 153999 w 2601"/>
              <a:gd name="T7" fmla="*/ 509588 h 627"/>
              <a:gd name="T8" fmla="*/ 0 w 2601"/>
              <a:gd name="T9" fmla="*/ 95903 h 6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7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4030786" y="764704"/>
            <a:ext cx="2965595" cy="420688"/>
          </a:xfrm>
          <a:custGeom>
            <a:avLst/>
            <a:gdLst>
              <a:gd name="T0" fmla="*/ 0 w 2805"/>
              <a:gd name="T1" fmla="*/ 0 h 517"/>
              <a:gd name="T2" fmla="*/ 2284413 w 2805"/>
              <a:gd name="T3" fmla="*/ 0 h 517"/>
              <a:gd name="T4" fmla="*/ 2284413 w 2805"/>
              <a:gd name="T5" fmla="*/ 420688 h 517"/>
              <a:gd name="T6" fmla="*/ 166139 w 2805"/>
              <a:gd name="T7" fmla="*/ 420688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4195887" y="1846411"/>
            <a:ext cx="2560750" cy="508000"/>
          </a:xfrm>
          <a:custGeom>
            <a:avLst/>
            <a:gdLst>
              <a:gd name="T0" fmla="*/ 0 w 2601"/>
              <a:gd name="T1" fmla="*/ 95757 h 626"/>
              <a:gd name="T2" fmla="*/ 2119313 w 2601"/>
              <a:gd name="T3" fmla="*/ 0 h 626"/>
              <a:gd name="T4" fmla="*/ 2119313 w 2601"/>
              <a:gd name="T5" fmla="*/ 419546 h 626"/>
              <a:gd name="T6" fmla="*/ 153999 w 2601"/>
              <a:gd name="T7" fmla="*/ 508000 h 626"/>
              <a:gd name="T8" fmla="*/ 0 w 2601"/>
              <a:gd name="T9" fmla="*/ 95757 h 6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6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6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4030786" y="1846411"/>
            <a:ext cx="2725850" cy="419100"/>
          </a:xfrm>
          <a:custGeom>
            <a:avLst/>
            <a:gdLst>
              <a:gd name="T0" fmla="*/ 0 w 2805"/>
              <a:gd name="T1" fmla="*/ 0 h 517"/>
              <a:gd name="T2" fmla="*/ 2284413 w 2805"/>
              <a:gd name="T3" fmla="*/ 0 h 517"/>
              <a:gd name="T4" fmla="*/ 2284413 w 2805"/>
              <a:gd name="T5" fmla="*/ 419100 h 517"/>
              <a:gd name="T6" fmla="*/ 166139 w 2805"/>
              <a:gd name="T7" fmla="*/ 419100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195886" y="5554939"/>
            <a:ext cx="2119313" cy="509588"/>
          </a:xfrm>
          <a:custGeom>
            <a:avLst/>
            <a:gdLst>
              <a:gd name="T0" fmla="*/ 0 w 2601"/>
              <a:gd name="T1" fmla="*/ 96716 h 627"/>
              <a:gd name="T2" fmla="*/ 2119313 w 2601"/>
              <a:gd name="T3" fmla="*/ 0 h 627"/>
              <a:gd name="T4" fmla="*/ 2119313 w 2601"/>
              <a:gd name="T5" fmla="*/ 420187 h 627"/>
              <a:gd name="T6" fmla="*/ 153999 w 2601"/>
              <a:gd name="T7" fmla="*/ 509588 h 627"/>
              <a:gd name="T8" fmla="*/ 0 w 2601"/>
              <a:gd name="T9" fmla="*/ 96716 h 6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7">
                <a:moveTo>
                  <a:pt x="0" y="119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>
            <a:off x="4030786" y="5554939"/>
            <a:ext cx="2284413" cy="419100"/>
          </a:xfrm>
          <a:custGeom>
            <a:avLst/>
            <a:gdLst>
              <a:gd name="T0" fmla="*/ 0 w 2805"/>
              <a:gd name="T1" fmla="*/ 0 h 517"/>
              <a:gd name="T2" fmla="*/ 2284413 w 2805"/>
              <a:gd name="T3" fmla="*/ 0 h 517"/>
              <a:gd name="T4" fmla="*/ 2284413 w 2805"/>
              <a:gd name="T5" fmla="*/ 419100 h 517"/>
              <a:gd name="T6" fmla="*/ 166139 w 2805"/>
              <a:gd name="T7" fmla="*/ 419100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4341936" y="807567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推荐算法设计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4341936" y="1844824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数据集选择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4341936" y="558351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环境设置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4010149" y="1342554"/>
            <a:ext cx="4910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1"/>
                </a:solidFill>
                <a:latin typeface="+mj-ea"/>
                <a:ea typeface="+mj-ea"/>
              </a:rPr>
              <a:t>协同过滤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21"/>
          <p:cNvSpPr txBox="1">
            <a:spLocks noChangeArrowheads="1"/>
          </p:cNvSpPr>
          <p:nvPr/>
        </p:nvSpPr>
        <p:spPr bwMode="auto">
          <a:xfrm>
            <a:off x="4010149" y="2394099"/>
            <a:ext cx="4910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GroupLens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Research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http://grouplens.org/datasets/movielens/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4010150" y="6186790"/>
            <a:ext cx="50181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个节点，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Hadoop2.7.3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Spark2.1.1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4195887" y="3184864"/>
            <a:ext cx="2119313" cy="509588"/>
          </a:xfrm>
          <a:custGeom>
            <a:avLst/>
            <a:gdLst>
              <a:gd name="T0" fmla="*/ 0 w 2601"/>
              <a:gd name="T1" fmla="*/ 96716 h 627"/>
              <a:gd name="T2" fmla="*/ 2119313 w 2601"/>
              <a:gd name="T3" fmla="*/ 0 h 627"/>
              <a:gd name="T4" fmla="*/ 2119313 w 2601"/>
              <a:gd name="T5" fmla="*/ 420187 h 627"/>
              <a:gd name="T6" fmla="*/ 153999 w 2601"/>
              <a:gd name="T7" fmla="*/ 509588 h 627"/>
              <a:gd name="T8" fmla="*/ 0 w 2601"/>
              <a:gd name="T9" fmla="*/ 96716 h 6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7">
                <a:moveTo>
                  <a:pt x="0" y="119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4030787" y="3184864"/>
            <a:ext cx="2284413" cy="419100"/>
          </a:xfrm>
          <a:custGeom>
            <a:avLst/>
            <a:gdLst>
              <a:gd name="T0" fmla="*/ 0 w 2805"/>
              <a:gd name="T1" fmla="*/ 0 h 517"/>
              <a:gd name="T2" fmla="*/ 2284413 w 2805"/>
              <a:gd name="T3" fmla="*/ 0 h 517"/>
              <a:gd name="T4" fmla="*/ 2284413 w 2805"/>
              <a:gd name="T5" fmla="*/ 419100 h 517"/>
              <a:gd name="T6" fmla="*/ 166139 w 2805"/>
              <a:gd name="T7" fmla="*/ 419100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4341937" y="3213439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数据分析步骤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2"/>
          <p:cNvSpPr txBox="1">
            <a:spLocks noChangeArrowheads="1"/>
          </p:cNvSpPr>
          <p:nvPr/>
        </p:nvSpPr>
        <p:spPr bwMode="auto">
          <a:xfrm>
            <a:off x="4035535" y="3793510"/>
            <a:ext cx="50181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装载两种数据：评分数据、电影目录对照表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4048761" y="4166027"/>
            <a:ext cx="7765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将样本评分表以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值切分成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个部分，分别用于训练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(60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%),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(20%), 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(20%)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2"/>
          <p:cNvSpPr txBox="1">
            <a:spLocks noChangeArrowheads="1"/>
          </p:cNvSpPr>
          <p:nvPr/>
        </p:nvSpPr>
        <p:spPr bwMode="auto">
          <a:xfrm>
            <a:off x="4048761" y="4589075"/>
            <a:ext cx="66357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训练不同参数下的模型，并再校验集中验证，获取最佳参数下的模型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4048761" y="5036003"/>
            <a:ext cx="66357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用最佳模型预测测试集的评分，计算和实际评分之间的均方根误差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78961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28" grpId="0" autoUpdateAnimBg="0"/>
      <p:bldP spid="29" grpId="0" autoUpdateAnimBg="0"/>
      <p:bldP spid="30" grpId="0" autoUpdateAnimBg="0"/>
      <p:bldP spid="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96134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过滤算法概述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647749" y="1204913"/>
            <a:ext cx="4154488" cy="3160191"/>
          </a:xfrm>
          <a:custGeom>
            <a:avLst/>
            <a:gdLst>
              <a:gd name="T0" fmla="*/ 147012 w 5228"/>
              <a:gd name="T1" fmla="*/ 0 h 6450"/>
              <a:gd name="T2" fmla="*/ 4008270 w 5228"/>
              <a:gd name="T3" fmla="*/ 0 h 6450"/>
              <a:gd name="T4" fmla="*/ 4154488 w 5228"/>
              <a:gd name="T5" fmla="*/ 143876 h 6450"/>
              <a:gd name="T6" fmla="*/ 4154488 w 5228"/>
              <a:gd name="T7" fmla="*/ 4899612 h 6450"/>
              <a:gd name="T8" fmla="*/ 4008270 w 5228"/>
              <a:gd name="T9" fmla="*/ 5043488 h 6450"/>
              <a:gd name="T10" fmla="*/ 147012 w 5228"/>
              <a:gd name="T11" fmla="*/ 5043488 h 6450"/>
              <a:gd name="T12" fmla="*/ 0 w 5228"/>
              <a:gd name="T13" fmla="*/ 4899612 h 6450"/>
              <a:gd name="T14" fmla="*/ 0 w 5228"/>
              <a:gd name="T15" fmla="*/ 143876 h 6450"/>
              <a:gd name="T16" fmla="*/ 147012 w 5228"/>
              <a:gd name="T17" fmla="*/ 0 h 64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228" h="6450">
                <a:moveTo>
                  <a:pt x="185" y="0"/>
                </a:moveTo>
                <a:lnTo>
                  <a:pt x="5044" y="0"/>
                </a:lnTo>
                <a:cubicBezTo>
                  <a:pt x="5146" y="0"/>
                  <a:pt x="5228" y="83"/>
                  <a:pt x="5228" y="184"/>
                </a:cubicBezTo>
                <a:lnTo>
                  <a:pt x="5228" y="6266"/>
                </a:lnTo>
                <a:cubicBezTo>
                  <a:pt x="5228" y="6367"/>
                  <a:pt x="5146" y="6450"/>
                  <a:pt x="5044" y="6450"/>
                </a:cubicBezTo>
                <a:lnTo>
                  <a:pt x="185" y="6450"/>
                </a:lnTo>
                <a:cubicBezTo>
                  <a:pt x="83" y="6450"/>
                  <a:pt x="0" y="6367"/>
                  <a:pt x="0" y="6266"/>
                </a:cubicBezTo>
                <a:lnTo>
                  <a:pt x="0" y="184"/>
                </a:lnTo>
                <a:cubicBezTo>
                  <a:pt x="0" y="83"/>
                  <a:pt x="83" y="0"/>
                  <a:pt x="185" y="0"/>
                </a:cubicBezTo>
                <a:close/>
              </a:path>
            </a:pathLst>
          </a:custGeom>
          <a:solidFill>
            <a:schemeClr val="tx2"/>
          </a:solidFill>
          <a:ln w="9525" cmpd="sng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1"/>
          <p:cNvSpPr>
            <a:spLocks/>
          </p:cNvSpPr>
          <p:nvPr/>
        </p:nvSpPr>
        <p:spPr bwMode="auto">
          <a:xfrm>
            <a:off x="533449" y="1349376"/>
            <a:ext cx="107950" cy="630237"/>
          </a:xfrm>
          <a:custGeom>
            <a:avLst/>
            <a:gdLst>
              <a:gd name="T0" fmla="*/ 107950 w 139"/>
              <a:gd name="T1" fmla="*/ 0 h 806"/>
              <a:gd name="T2" fmla="*/ 0 w 139"/>
              <a:gd name="T3" fmla="*/ 86012 h 806"/>
              <a:gd name="T4" fmla="*/ 0 w 139"/>
              <a:gd name="T5" fmla="*/ 630237 h 806"/>
              <a:gd name="T6" fmla="*/ 107950 w 139"/>
              <a:gd name="T7" fmla="*/ 544225 h 806"/>
              <a:gd name="T8" fmla="*/ 107950 w 139"/>
              <a:gd name="T9" fmla="*/ 0 h 8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" h="806">
                <a:moveTo>
                  <a:pt x="139" y="0"/>
                </a:moveTo>
                <a:lnTo>
                  <a:pt x="0" y="110"/>
                </a:lnTo>
                <a:lnTo>
                  <a:pt x="0" y="806"/>
                </a:lnTo>
                <a:lnTo>
                  <a:pt x="139" y="696"/>
                </a:lnTo>
                <a:lnTo>
                  <a:pt x="1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533448" y="1435101"/>
            <a:ext cx="2944813" cy="544512"/>
          </a:xfrm>
          <a:custGeom>
            <a:avLst/>
            <a:gdLst>
              <a:gd name="T0" fmla="*/ 2794000 w 3591"/>
              <a:gd name="T1" fmla="*/ 0 h 696"/>
              <a:gd name="T2" fmla="*/ 0 w 3591"/>
              <a:gd name="T3" fmla="*/ 0 h 696"/>
              <a:gd name="T4" fmla="*/ 0 w 3591"/>
              <a:gd name="T5" fmla="*/ 544512 h 696"/>
              <a:gd name="T6" fmla="*/ 2794000 w 3591"/>
              <a:gd name="T7" fmla="*/ 544512 h 696"/>
              <a:gd name="T8" fmla="*/ 2632164 w 3591"/>
              <a:gd name="T9" fmla="*/ 276168 h 696"/>
              <a:gd name="T10" fmla="*/ 2794000 w 3591"/>
              <a:gd name="T11" fmla="*/ 0 h 6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91" h="696">
                <a:moveTo>
                  <a:pt x="3591" y="0"/>
                </a:moveTo>
                <a:lnTo>
                  <a:pt x="0" y="0"/>
                </a:lnTo>
                <a:lnTo>
                  <a:pt x="0" y="696"/>
                </a:lnTo>
                <a:lnTo>
                  <a:pt x="3591" y="696"/>
                </a:lnTo>
                <a:lnTo>
                  <a:pt x="3383" y="353"/>
                </a:lnTo>
                <a:lnTo>
                  <a:pt x="35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Box 11"/>
          <p:cNvSpPr txBox="1">
            <a:spLocks noChangeArrowheads="1"/>
          </p:cNvSpPr>
          <p:nvPr/>
        </p:nvSpPr>
        <p:spPr bwMode="auto">
          <a:xfrm>
            <a:off x="787449" y="1454151"/>
            <a:ext cx="26908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按照数据使用</a:t>
            </a:r>
            <a:endParaRPr lang="zh-CN" altLang="en-US" sz="2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798562" y="2141538"/>
            <a:ext cx="3790800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基于用户（</a:t>
            </a:r>
            <a:r>
              <a:rPr lang="en-US" altLang="zh-CN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UserCF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）基于商品（</a:t>
            </a:r>
            <a:r>
              <a:rPr lang="en-US" altLang="zh-CN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ItemCF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 eaLnBrk="1" hangingPunct="1"/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）基于模型（</a:t>
            </a:r>
            <a:r>
              <a:rPr lang="en-US" altLang="zh-CN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ModelCF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矩阵分解的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1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301" y="1157446"/>
            <a:ext cx="4275780" cy="13354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301" y="2665090"/>
            <a:ext cx="4275780" cy="1454012"/>
          </a:xfrm>
          <a:prstGeom prst="rect">
            <a:avLst/>
          </a:prstGeom>
        </p:spPr>
      </p:pic>
      <p:pic>
        <p:nvPicPr>
          <p:cNvPr id="12" name="图片 11" descr="https://images2015.cnblogs.com/blog/855959/201704/855959-20170429200816225-62095589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25" y="4509119"/>
            <a:ext cx="3744416" cy="204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593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实验及结果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920750" y="2719388"/>
            <a:ext cx="2065338" cy="1787525"/>
          </a:xfrm>
          <a:custGeom>
            <a:avLst/>
            <a:gdLst>
              <a:gd name="T0" fmla="*/ 1548642 w 2858"/>
              <a:gd name="T1" fmla="*/ 0 h 2475"/>
              <a:gd name="T2" fmla="*/ 1807351 w 2858"/>
              <a:gd name="T3" fmla="*/ 447062 h 2475"/>
              <a:gd name="T4" fmla="*/ 2065338 w 2858"/>
              <a:gd name="T5" fmla="*/ 894124 h 2475"/>
              <a:gd name="T6" fmla="*/ 1807351 w 2858"/>
              <a:gd name="T7" fmla="*/ 1340463 h 2475"/>
              <a:gd name="T8" fmla="*/ 1548642 w 2858"/>
              <a:gd name="T9" fmla="*/ 1787525 h 2475"/>
              <a:gd name="T10" fmla="*/ 1032669 w 2858"/>
              <a:gd name="T11" fmla="*/ 1787525 h 2475"/>
              <a:gd name="T12" fmla="*/ 515973 w 2858"/>
              <a:gd name="T13" fmla="*/ 1787525 h 2475"/>
              <a:gd name="T14" fmla="*/ 257987 w 2858"/>
              <a:gd name="T15" fmla="*/ 1340463 h 2475"/>
              <a:gd name="T16" fmla="*/ 0 w 2858"/>
              <a:gd name="T17" fmla="*/ 894124 h 2475"/>
              <a:gd name="T18" fmla="*/ 257987 w 2858"/>
              <a:gd name="T19" fmla="*/ 447062 h 2475"/>
              <a:gd name="T20" fmla="*/ 515973 w 2858"/>
              <a:gd name="T21" fmla="*/ 0 h 2475"/>
              <a:gd name="T22" fmla="*/ 1032669 w 2858"/>
              <a:gd name="T23" fmla="*/ 0 h 2475"/>
              <a:gd name="T24" fmla="*/ 1548642 w 2858"/>
              <a:gd name="T25" fmla="*/ 0 h 24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chemeClr val="bg1"/>
          </a:solidFill>
          <a:ln w="9" cap="flat" cmpd="sng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2473325" y="1884363"/>
            <a:ext cx="1055688" cy="833437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2984500" y="3614738"/>
            <a:ext cx="549275" cy="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533775" y="1252538"/>
            <a:ext cx="6884988" cy="1293812"/>
          </a:xfrm>
          <a:prstGeom prst="rect">
            <a:avLst/>
          </a:prstGeom>
          <a:solidFill>
            <a:schemeClr val="tx2"/>
          </a:solidFill>
          <a:ln w="9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064125" y="1046163"/>
            <a:ext cx="4058592" cy="422275"/>
          </a:xfrm>
          <a:prstGeom prst="rect">
            <a:avLst/>
          </a:prstGeom>
          <a:solidFill>
            <a:schemeClr val="tx1"/>
          </a:solidFill>
          <a:ln w="9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533775" y="2998788"/>
            <a:ext cx="6884988" cy="1292225"/>
          </a:xfrm>
          <a:prstGeom prst="rect">
            <a:avLst/>
          </a:prstGeom>
          <a:solidFill>
            <a:schemeClr val="tx2"/>
          </a:solidFill>
          <a:ln w="9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064125" y="2792413"/>
            <a:ext cx="4058592" cy="423862"/>
          </a:xfrm>
          <a:prstGeom prst="rect">
            <a:avLst/>
          </a:prstGeom>
          <a:solidFill>
            <a:schemeClr val="tx1"/>
          </a:solidFill>
          <a:ln w="9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473325" y="4506913"/>
            <a:ext cx="1055688" cy="833437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533775" y="4751388"/>
            <a:ext cx="6884988" cy="1773956"/>
          </a:xfrm>
          <a:prstGeom prst="rect">
            <a:avLst/>
          </a:prstGeom>
          <a:solidFill>
            <a:schemeClr val="tx2"/>
          </a:solidFill>
          <a:ln w="9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064125" y="4545013"/>
            <a:ext cx="4058592" cy="423862"/>
          </a:xfrm>
          <a:prstGeom prst="rect">
            <a:avLst/>
          </a:prstGeom>
          <a:solidFill>
            <a:schemeClr val="tx1"/>
          </a:solidFill>
          <a:ln w="9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5300663" y="1066800"/>
            <a:ext cx="3106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/Spark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3721100" y="1577975"/>
            <a:ext cx="64097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在主节点的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文件夹下启动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start-all.sh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脚本，实现集群的运行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5300663" y="2800350"/>
            <a:ext cx="3532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用户评分，生成用户样本数据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3721100" y="3311525"/>
            <a:ext cx="6409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对样本电影数据的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5300663" y="4546600"/>
            <a:ext cx="3106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运行环境、运行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3721100" y="5057775"/>
            <a:ext cx="64097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设置输入数据所在文件夹和用户的评分文件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根据不同模型对数据进行训练，并从中选择最佳模型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利用最佳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模型，结合用户提供的样本数据，最终推荐给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用户影片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1204913" y="3230563"/>
            <a:ext cx="14986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2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2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7"/>
          <p:cNvSpPr>
            <a:spLocks noEditPoints="1"/>
          </p:cNvSpPr>
          <p:nvPr/>
        </p:nvSpPr>
        <p:spPr bwMode="auto">
          <a:xfrm>
            <a:off x="10698632" y="4604779"/>
            <a:ext cx="987425" cy="1436688"/>
          </a:xfrm>
          <a:custGeom>
            <a:avLst/>
            <a:gdLst>
              <a:gd name="T0" fmla="*/ 469222 w 1391"/>
              <a:gd name="T1" fmla="*/ 923838 h 2031"/>
              <a:gd name="T2" fmla="*/ 631072 w 1391"/>
              <a:gd name="T3" fmla="*/ 832586 h 2031"/>
              <a:gd name="T4" fmla="*/ 732583 w 1391"/>
              <a:gd name="T5" fmla="*/ 860881 h 2031"/>
              <a:gd name="T6" fmla="*/ 827705 w 1391"/>
              <a:gd name="T7" fmla="*/ 675548 h 2031"/>
              <a:gd name="T8" fmla="*/ 897982 w 1391"/>
              <a:gd name="T9" fmla="*/ 623201 h 2031"/>
              <a:gd name="T10" fmla="*/ 900821 w 1391"/>
              <a:gd name="T11" fmla="*/ 399669 h 2031"/>
              <a:gd name="T12" fmla="*/ 831964 w 1391"/>
              <a:gd name="T13" fmla="*/ 345201 h 2031"/>
              <a:gd name="T14" fmla="*/ 754589 w 1391"/>
              <a:gd name="T15" fmla="*/ 161990 h 2031"/>
              <a:gd name="T16" fmla="*/ 672954 w 1391"/>
              <a:gd name="T17" fmla="*/ 177552 h 2031"/>
              <a:gd name="T18" fmla="*/ 518203 w 1391"/>
              <a:gd name="T19" fmla="*/ 87008 h 2031"/>
              <a:gd name="T20" fmla="*/ 481290 w 1391"/>
              <a:gd name="T21" fmla="*/ 87008 h 2031"/>
              <a:gd name="T22" fmla="*/ 366291 w 1391"/>
              <a:gd name="T23" fmla="*/ 176845 h 2031"/>
              <a:gd name="T24" fmla="*/ 329378 w 1391"/>
              <a:gd name="T25" fmla="*/ 166234 h 2031"/>
              <a:gd name="T26" fmla="*/ 236386 w 1391"/>
              <a:gd name="T27" fmla="*/ 174015 h 2031"/>
              <a:gd name="T28" fmla="*/ 102221 w 1391"/>
              <a:gd name="T29" fmla="*/ 352982 h 2031"/>
              <a:gd name="T30" fmla="*/ 125646 w 1391"/>
              <a:gd name="T31" fmla="*/ 437161 h 2031"/>
              <a:gd name="T32" fmla="*/ 80925 w 1391"/>
              <a:gd name="T33" fmla="*/ 632397 h 2031"/>
              <a:gd name="T34" fmla="*/ 228577 w 1391"/>
              <a:gd name="T35" fmla="*/ 768922 h 2031"/>
              <a:gd name="T36" fmla="*/ 246324 w 1391"/>
              <a:gd name="T37" fmla="*/ 853807 h 2031"/>
              <a:gd name="T38" fmla="*/ 344285 w 1391"/>
              <a:gd name="T39" fmla="*/ 828342 h 2031"/>
              <a:gd name="T40" fmla="*/ 373390 w 1391"/>
              <a:gd name="T41" fmla="*/ 916057 h 2031"/>
              <a:gd name="T42" fmla="*/ 279688 w 1391"/>
              <a:gd name="T43" fmla="*/ 923130 h 2031"/>
              <a:gd name="T44" fmla="*/ 154041 w 1391"/>
              <a:gd name="T45" fmla="*/ 766800 h 2031"/>
              <a:gd name="T46" fmla="*/ 9228 w 1391"/>
              <a:gd name="T47" fmla="*/ 655034 h 2031"/>
              <a:gd name="T48" fmla="*/ 65308 w 1391"/>
              <a:gd name="T49" fmla="*/ 481018 h 2031"/>
              <a:gd name="T50" fmla="*/ 80925 w 1391"/>
              <a:gd name="T51" fmla="*/ 281537 h 2031"/>
              <a:gd name="T52" fmla="*/ 161850 w 1391"/>
              <a:gd name="T53" fmla="*/ 174015 h 2031"/>
              <a:gd name="T54" fmla="*/ 349964 w 1391"/>
              <a:gd name="T55" fmla="*/ 94789 h 2031"/>
              <a:gd name="T56" fmla="*/ 377649 w 1391"/>
              <a:gd name="T57" fmla="*/ 101863 h 2031"/>
              <a:gd name="T58" fmla="*/ 499746 w 1391"/>
              <a:gd name="T59" fmla="*/ 0 h 2031"/>
              <a:gd name="T60" fmla="*/ 643140 w 1391"/>
              <a:gd name="T61" fmla="*/ 107522 h 2031"/>
              <a:gd name="T62" fmla="*/ 808539 w 1391"/>
              <a:gd name="T63" fmla="*/ 110351 h 2031"/>
              <a:gd name="T64" fmla="*/ 855390 w 1391"/>
              <a:gd name="T65" fmla="*/ 274463 h 2031"/>
              <a:gd name="T66" fmla="*/ 960450 w 1391"/>
              <a:gd name="T67" fmla="*/ 444942 h 2031"/>
              <a:gd name="T68" fmla="*/ 958320 w 1391"/>
              <a:gd name="T69" fmla="*/ 579344 h 2031"/>
              <a:gd name="T70" fmla="*/ 848291 w 1391"/>
              <a:gd name="T71" fmla="*/ 746993 h 2031"/>
              <a:gd name="T72" fmla="*/ 732583 w 1391"/>
              <a:gd name="T73" fmla="*/ 935156 h 2031"/>
              <a:gd name="T74" fmla="*/ 631072 w 1391"/>
              <a:gd name="T75" fmla="*/ 906861 h 2031"/>
              <a:gd name="T76" fmla="*/ 487679 w 1391"/>
              <a:gd name="T77" fmla="*/ 1010845 h 2031"/>
              <a:gd name="T78" fmla="*/ 491938 w 1391"/>
              <a:gd name="T79" fmla="*/ 775995 h 2031"/>
              <a:gd name="T80" fmla="*/ 491938 w 1391"/>
              <a:gd name="T81" fmla="*/ 820560 h 2031"/>
              <a:gd name="T82" fmla="*/ 792921 w 1391"/>
              <a:gd name="T83" fmla="*/ 520631 h 2031"/>
              <a:gd name="T84" fmla="*/ 491938 w 1391"/>
              <a:gd name="T85" fmla="*/ 735675 h 2031"/>
              <a:gd name="T86" fmla="*/ 707737 w 1391"/>
              <a:gd name="T87" fmla="*/ 520631 h 2031"/>
              <a:gd name="T88" fmla="*/ 675084 w 1391"/>
              <a:gd name="T89" fmla="*/ 984672 h 2031"/>
              <a:gd name="T90" fmla="*/ 548017 w 1391"/>
              <a:gd name="T91" fmla="*/ 1057533 h 2031"/>
              <a:gd name="T92" fmla="*/ 651658 w 1391"/>
              <a:gd name="T93" fmla="*/ 1265502 h 2031"/>
              <a:gd name="T94" fmla="*/ 848291 w 1391"/>
              <a:gd name="T95" fmla="*/ 1376561 h 2031"/>
              <a:gd name="T96" fmla="*/ 357773 w 1391"/>
              <a:gd name="T97" fmla="*/ 999527 h 2031"/>
              <a:gd name="T98" fmla="*/ 247034 w 1391"/>
              <a:gd name="T99" fmla="*/ 987502 h 2031"/>
              <a:gd name="T100" fmla="*/ 172498 w 1391"/>
              <a:gd name="T101" fmla="*/ 1410515 h 2031"/>
              <a:gd name="T102" fmla="*/ 457154 w 1391"/>
              <a:gd name="T103" fmla="*/ 1392123 h 2031"/>
              <a:gd name="T104" fmla="*/ 487679 w 1391"/>
              <a:gd name="T105" fmla="*/ 1070265 h 203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391" h="2031">
                <a:moveTo>
                  <a:pt x="485" y="1171"/>
                </a:moveTo>
                <a:cubicBezTo>
                  <a:pt x="536" y="1171"/>
                  <a:pt x="586" y="1197"/>
                  <a:pt x="613" y="1236"/>
                </a:cubicBezTo>
                <a:lnTo>
                  <a:pt x="661" y="1306"/>
                </a:lnTo>
                <a:cubicBezTo>
                  <a:pt x="676" y="1328"/>
                  <a:pt x="698" y="1329"/>
                  <a:pt x="714" y="1307"/>
                </a:cubicBezTo>
                <a:lnTo>
                  <a:pt x="764" y="1238"/>
                </a:lnTo>
                <a:cubicBezTo>
                  <a:pt x="791" y="1201"/>
                  <a:pt x="840" y="1177"/>
                  <a:pt x="889" y="1177"/>
                </a:cubicBezTo>
                <a:cubicBezTo>
                  <a:pt x="905" y="1177"/>
                  <a:pt x="920" y="1180"/>
                  <a:pt x="934" y="1185"/>
                </a:cubicBezTo>
                <a:lnTo>
                  <a:pt x="1015" y="1214"/>
                </a:lnTo>
                <a:cubicBezTo>
                  <a:pt x="1021" y="1216"/>
                  <a:pt x="1026" y="1217"/>
                  <a:pt x="1032" y="1217"/>
                </a:cubicBezTo>
                <a:cubicBezTo>
                  <a:pt x="1055" y="1217"/>
                  <a:pt x="1058" y="1196"/>
                  <a:pt x="1058" y="1184"/>
                </a:cubicBezTo>
                <a:lnTo>
                  <a:pt x="1058" y="1098"/>
                </a:lnTo>
                <a:cubicBezTo>
                  <a:pt x="1059" y="1035"/>
                  <a:pt x="1106" y="972"/>
                  <a:pt x="1166" y="955"/>
                </a:cubicBezTo>
                <a:lnTo>
                  <a:pt x="1248" y="930"/>
                </a:lnTo>
                <a:cubicBezTo>
                  <a:pt x="1260" y="927"/>
                  <a:pt x="1269" y="920"/>
                  <a:pt x="1272" y="911"/>
                </a:cubicBezTo>
                <a:cubicBezTo>
                  <a:pt x="1275" y="903"/>
                  <a:pt x="1272" y="891"/>
                  <a:pt x="1265" y="881"/>
                </a:cubicBezTo>
                <a:lnTo>
                  <a:pt x="1214" y="811"/>
                </a:lnTo>
                <a:cubicBezTo>
                  <a:pt x="1178" y="761"/>
                  <a:pt x="1179" y="683"/>
                  <a:pt x="1217" y="633"/>
                </a:cubicBezTo>
                <a:lnTo>
                  <a:pt x="1269" y="565"/>
                </a:lnTo>
                <a:cubicBezTo>
                  <a:pt x="1277" y="554"/>
                  <a:pt x="1280" y="543"/>
                  <a:pt x="1278" y="534"/>
                </a:cubicBezTo>
                <a:cubicBezTo>
                  <a:pt x="1275" y="526"/>
                  <a:pt x="1266" y="519"/>
                  <a:pt x="1254" y="515"/>
                </a:cubicBezTo>
                <a:lnTo>
                  <a:pt x="1172" y="488"/>
                </a:lnTo>
                <a:cubicBezTo>
                  <a:pt x="1113" y="469"/>
                  <a:pt x="1068" y="405"/>
                  <a:pt x="1069" y="342"/>
                </a:cubicBezTo>
                <a:lnTo>
                  <a:pt x="1072" y="256"/>
                </a:lnTo>
                <a:cubicBezTo>
                  <a:pt x="1072" y="245"/>
                  <a:pt x="1069" y="235"/>
                  <a:pt x="1063" y="229"/>
                </a:cubicBezTo>
                <a:cubicBezTo>
                  <a:pt x="1058" y="223"/>
                  <a:pt x="1050" y="222"/>
                  <a:pt x="1044" y="222"/>
                </a:cubicBezTo>
                <a:cubicBezTo>
                  <a:pt x="1040" y="222"/>
                  <a:pt x="1035" y="223"/>
                  <a:pt x="1030" y="225"/>
                </a:cubicBezTo>
                <a:lnTo>
                  <a:pt x="948" y="251"/>
                </a:lnTo>
                <a:cubicBezTo>
                  <a:pt x="935" y="256"/>
                  <a:pt x="921" y="258"/>
                  <a:pt x="906" y="258"/>
                </a:cubicBezTo>
                <a:cubicBezTo>
                  <a:pt x="855" y="258"/>
                  <a:pt x="805" y="232"/>
                  <a:pt x="779" y="194"/>
                </a:cubicBezTo>
                <a:lnTo>
                  <a:pt x="730" y="123"/>
                </a:lnTo>
                <a:cubicBezTo>
                  <a:pt x="723" y="112"/>
                  <a:pt x="713" y="105"/>
                  <a:pt x="704" y="105"/>
                </a:cubicBezTo>
                <a:cubicBezTo>
                  <a:pt x="693" y="105"/>
                  <a:pt x="689" y="105"/>
                  <a:pt x="680" y="119"/>
                </a:cubicBezTo>
                <a:lnTo>
                  <a:pt x="678" y="123"/>
                </a:lnTo>
                <a:cubicBezTo>
                  <a:pt x="657" y="156"/>
                  <a:pt x="629" y="197"/>
                  <a:pt x="606" y="220"/>
                </a:cubicBezTo>
                <a:cubicBezTo>
                  <a:pt x="591" y="234"/>
                  <a:pt x="568" y="252"/>
                  <a:pt x="537" y="252"/>
                </a:cubicBezTo>
                <a:cubicBezTo>
                  <a:pt x="529" y="252"/>
                  <a:pt x="522" y="251"/>
                  <a:pt x="516" y="250"/>
                </a:cubicBezTo>
                <a:lnTo>
                  <a:pt x="509" y="250"/>
                </a:lnTo>
                <a:lnTo>
                  <a:pt x="503" y="246"/>
                </a:lnTo>
                <a:cubicBezTo>
                  <a:pt x="493" y="243"/>
                  <a:pt x="479" y="239"/>
                  <a:pt x="464" y="235"/>
                </a:cubicBezTo>
                <a:cubicBezTo>
                  <a:pt x="442" y="229"/>
                  <a:pt x="406" y="218"/>
                  <a:pt x="399" y="217"/>
                </a:cubicBezTo>
                <a:cubicBezTo>
                  <a:pt x="383" y="213"/>
                  <a:pt x="366" y="211"/>
                  <a:pt x="361" y="211"/>
                </a:cubicBezTo>
                <a:cubicBezTo>
                  <a:pt x="340" y="211"/>
                  <a:pt x="333" y="229"/>
                  <a:pt x="333" y="246"/>
                </a:cubicBezTo>
                <a:lnTo>
                  <a:pt x="333" y="331"/>
                </a:lnTo>
                <a:cubicBezTo>
                  <a:pt x="333" y="394"/>
                  <a:pt x="286" y="457"/>
                  <a:pt x="226" y="475"/>
                </a:cubicBezTo>
                <a:lnTo>
                  <a:pt x="144" y="499"/>
                </a:lnTo>
                <a:cubicBezTo>
                  <a:pt x="131" y="502"/>
                  <a:pt x="122" y="510"/>
                  <a:pt x="119" y="518"/>
                </a:cubicBezTo>
                <a:cubicBezTo>
                  <a:pt x="116" y="526"/>
                  <a:pt x="119" y="538"/>
                  <a:pt x="127" y="548"/>
                </a:cubicBezTo>
                <a:lnTo>
                  <a:pt x="177" y="618"/>
                </a:lnTo>
                <a:cubicBezTo>
                  <a:pt x="214" y="668"/>
                  <a:pt x="213" y="747"/>
                  <a:pt x="175" y="796"/>
                </a:cubicBezTo>
                <a:lnTo>
                  <a:pt x="122" y="864"/>
                </a:lnTo>
                <a:cubicBezTo>
                  <a:pt x="114" y="875"/>
                  <a:pt x="111" y="886"/>
                  <a:pt x="114" y="894"/>
                </a:cubicBezTo>
                <a:cubicBezTo>
                  <a:pt x="116" y="903"/>
                  <a:pt x="126" y="911"/>
                  <a:pt x="138" y="915"/>
                </a:cubicBezTo>
                <a:lnTo>
                  <a:pt x="219" y="941"/>
                </a:lnTo>
                <a:cubicBezTo>
                  <a:pt x="279" y="961"/>
                  <a:pt x="324" y="1025"/>
                  <a:pt x="322" y="1087"/>
                </a:cubicBezTo>
                <a:lnTo>
                  <a:pt x="320" y="1173"/>
                </a:lnTo>
                <a:cubicBezTo>
                  <a:pt x="320" y="1184"/>
                  <a:pt x="322" y="1194"/>
                  <a:pt x="328" y="1200"/>
                </a:cubicBezTo>
                <a:cubicBezTo>
                  <a:pt x="334" y="1206"/>
                  <a:pt x="341" y="1207"/>
                  <a:pt x="347" y="1207"/>
                </a:cubicBezTo>
                <a:cubicBezTo>
                  <a:pt x="352" y="1207"/>
                  <a:pt x="357" y="1206"/>
                  <a:pt x="362" y="1204"/>
                </a:cubicBezTo>
                <a:lnTo>
                  <a:pt x="443" y="1178"/>
                </a:lnTo>
                <a:cubicBezTo>
                  <a:pt x="458" y="1174"/>
                  <a:pt x="471" y="1171"/>
                  <a:pt x="485" y="1171"/>
                </a:cubicBezTo>
                <a:close/>
                <a:moveTo>
                  <a:pt x="687" y="1429"/>
                </a:moveTo>
                <a:cubicBezTo>
                  <a:pt x="643" y="1429"/>
                  <a:pt x="602" y="1406"/>
                  <a:pt x="574" y="1366"/>
                </a:cubicBezTo>
                <a:lnTo>
                  <a:pt x="526" y="1295"/>
                </a:lnTo>
                <a:cubicBezTo>
                  <a:pt x="520" y="1286"/>
                  <a:pt x="503" y="1277"/>
                  <a:pt x="485" y="1277"/>
                </a:cubicBezTo>
                <a:cubicBezTo>
                  <a:pt x="482" y="1277"/>
                  <a:pt x="479" y="1277"/>
                  <a:pt x="475" y="1278"/>
                </a:cubicBezTo>
                <a:lnTo>
                  <a:pt x="394" y="1305"/>
                </a:lnTo>
                <a:cubicBezTo>
                  <a:pt x="342" y="1321"/>
                  <a:pt x="287" y="1309"/>
                  <a:pt x="253" y="1273"/>
                </a:cubicBezTo>
                <a:cubicBezTo>
                  <a:pt x="227" y="1247"/>
                  <a:pt x="213" y="1210"/>
                  <a:pt x="215" y="1170"/>
                </a:cubicBezTo>
                <a:lnTo>
                  <a:pt x="217" y="1084"/>
                </a:lnTo>
                <a:cubicBezTo>
                  <a:pt x="217" y="1068"/>
                  <a:pt x="202" y="1046"/>
                  <a:pt x="186" y="1041"/>
                </a:cubicBezTo>
                <a:lnTo>
                  <a:pt x="105" y="1015"/>
                </a:lnTo>
                <a:cubicBezTo>
                  <a:pt x="60" y="1000"/>
                  <a:pt x="26" y="967"/>
                  <a:pt x="13" y="926"/>
                </a:cubicBezTo>
                <a:cubicBezTo>
                  <a:pt x="0" y="884"/>
                  <a:pt x="9" y="838"/>
                  <a:pt x="39" y="800"/>
                </a:cubicBezTo>
                <a:lnTo>
                  <a:pt x="91" y="732"/>
                </a:lnTo>
                <a:cubicBezTo>
                  <a:pt x="101" y="720"/>
                  <a:pt x="101" y="693"/>
                  <a:pt x="92" y="680"/>
                </a:cubicBezTo>
                <a:lnTo>
                  <a:pt x="41" y="610"/>
                </a:lnTo>
                <a:cubicBezTo>
                  <a:pt x="13" y="572"/>
                  <a:pt x="5" y="526"/>
                  <a:pt x="19" y="484"/>
                </a:cubicBezTo>
                <a:cubicBezTo>
                  <a:pt x="34" y="442"/>
                  <a:pt x="68" y="411"/>
                  <a:pt x="114" y="398"/>
                </a:cubicBezTo>
                <a:lnTo>
                  <a:pt x="196" y="374"/>
                </a:lnTo>
                <a:cubicBezTo>
                  <a:pt x="211" y="369"/>
                  <a:pt x="228" y="347"/>
                  <a:pt x="228" y="331"/>
                </a:cubicBezTo>
                <a:lnTo>
                  <a:pt x="228" y="246"/>
                </a:lnTo>
                <a:cubicBezTo>
                  <a:pt x="228" y="166"/>
                  <a:pt x="285" y="106"/>
                  <a:pt x="361" y="106"/>
                </a:cubicBezTo>
                <a:cubicBezTo>
                  <a:pt x="379" y="106"/>
                  <a:pt x="407" y="111"/>
                  <a:pt x="421" y="114"/>
                </a:cubicBezTo>
                <a:cubicBezTo>
                  <a:pt x="429" y="115"/>
                  <a:pt x="450" y="121"/>
                  <a:pt x="493" y="134"/>
                </a:cubicBezTo>
                <a:cubicBezTo>
                  <a:pt x="508" y="138"/>
                  <a:pt x="521" y="142"/>
                  <a:pt x="530" y="144"/>
                </a:cubicBezTo>
                <a:lnTo>
                  <a:pt x="532" y="144"/>
                </a:lnTo>
                <a:cubicBezTo>
                  <a:pt x="532" y="144"/>
                  <a:pt x="532" y="144"/>
                  <a:pt x="532" y="144"/>
                </a:cubicBezTo>
                <a:cubicBezTo>
                  <a:pt x="544" y="133"/>
                  <a:pt x="563" y="106"/>
                  <a:pt x="589" y="66"/>
                </a:cubicBezTo>
                <a:lnTo>
                  <a:pt x="591" y="63"/>
                </a:lnTo>
                <a:cubicBezTo>
                  <a:pt x="618" y="21"/>
                  <a:pt x="655" y="0"/>
                  <a:pt x="704" y="0"/>
                </a:cubicBezTo>
                <a:cubicBezTo>
                  <a:pt x="749" y="0"/>
                  <a:pt x="790" y="23"/>
                  <a:pt x="817" y="64"/>
                </a:cubicBezTo>
                <a:lnTo>
                  <a:pt x="866" y="134"/>
                </a:lnTo>
                <a:cubicBezTo>
                  <a:pt x="872" y="143"/>
                  <a:pt x="889" y="152"/>
                  <a:pt x="906" y="152"/>
                </a:cubicBezTo>
                <a:cubicBezTo>
                  <a:pt x="911" y="152"/>
                  <a:pt x="914" y="152"/>
                  <a:pt x="916" y="151"/>
                </a:cubicBezTo>
                <a:lnTo>
                  <a:pt x="997" y="125"/>
                </a:lnTo>
                <a:cubicBezTo>
                  <a:pt x="1049" y="108"/>
                  <a:pt x="1104" y="120"/>
                  <a:pt x="1139" y="156"/>
                </a:cubicBezTo>
                <a:cubicBezTo>
                  <a:pt x="1165" y="182"/>
                  <a:pt x="1178" y="219"/>
                  <a:pt x="1177" y="259"/>
                </a:cubicBezTo>
                <a:lnTo>
                  <a:pt x="1174" y="345"/>
                </a:lnTo>
                <a:cubicBezTo>
                  <a:pt x="1174" y="360"/>
                  <a:pt x="1190" y="383"/>
                  <a:pt x="1205" y="388"/>
                </a:cubicBezTo>
                <a:lnTo>
                  <a:pt x="1286" y="414"/>
                </a:lnTo>
                <a:cubicBezTo>
                  <a:pt x="1332" y="429"/>
                  <a:pt x="1365" y="462"/>
                  <a:pt x="1378" y="503"/>
                </a:cubicBezTo>
                <a:cubicBezTo>
                  <a:pt x="1391" y="546"/>
                  <a:pt x="1382" y="591"/>
                  <a:pt x="1353" y="629"/>
                </a:cubicBezTo>
                <a:lnTo>
                  <a:pt x="1300" y="697"/>
                </a:lnTo>
                <a:cubicBezTo>
                  <a:pt x="1291" y="709"/>
                  <a:pt x="1290" y="737"/>
                  <a:pt x="1299" y="749"/>
                </a:cubicBezTo>
                <a:lnTo>
                  <a:pt x="1350" y="819"/>
                </a:lnTo>
                <a:cubicBezTo>
                  <a:pt x="1378" y="858"/>
                  <a:pt x="1386" y="904"/>
                  <a:pt x="1372" y="945"/>
                </a:cubicBezTo>
                <a:cubicBezTo>
                  <a:pt x="1358" y="986"/>
                  <a:pt x="1324" y="1018"/>
                  <a:pt x="1278" y="1031"/>
                </a:cubicBezTo>
                <a:lnTo>
                  <a:pt x="1195" y="1056"/>
                </a:lnTo>
                <a:cubicBezTo>
                  <a:pt x="1180" y="1060"/>
                  <a:pt x="1164" y="1082"/>
                  <a:pt x="1164" y="1098"/>
                </a:cubicBezTo>
                <a:lnTo>
                  <a:pt x="1164" y="1184"/>
                </a:lnTo>
                <a:cubicBezTo>
                  <a:pt x="1164" y="1264"/>
                  <a:pt x="1108" y="1322"/>
                  <a:pt x="1032" y="1322"/>
                </a:cubicBezTo>
                <a:cubicBezTo>
                  <a:pt x="1014" y="1322"/>
                  <a:pt x="997" y="1319"/>
                  <a:pt x="980" y="1313"/>
                </a:cubicBezTo>
                <a:lnTo>
                  <a:pt x="899" y="1284"/>
                </a:lnTo>
                <a:cubicBezTo>
                  <a:pt x="896" y="1283"/>
                  <a:pt x="893" y="1282"/>
                  <a:pt x="889" y="1282"/>
                </a:cubicBezTo>
                <a:cubicBezTo>
                  <a:pt x="872" y="1282"/>
                  <a:pt x="855" y="1291"/>
                  <a:pt x="849" y="1300"/>
                </a:cubicBezTo>
                <a:lnTo>
                  <a:pt x="799" y="1369"/>
                </a:lnTo>
                <a:cubicBezTo>
                  <a:pt x="771" y="1408"/>
                  <a:pt x="731" y="1429"/>
                  <a:pt x="687" y="1429"/>
                </a:cubicBezTo>
                <a:close/>
                <a:moveTo>
                  <a:pt x="693" y="375"/>
                </a:moveTo>
                <a:cubicBezTo>
                  <a:pt x="494" y="375"/>
                  <a:pt x="332" y="537"/>
                  <a:pt x="332" y="736"/>
                </a:cubicBezTo>
                <a:cubicBezTo>
                  <a:pt x="332" y="935"/>
                  <a:pt x="494" y="1097"/>
                  <a:pt x="693" y="1097"/>
                </a:cubicBezTo>
                <a:cubicBezTo>
                  <a:pt x="892" y="1097"/>
                  <a:pt x="1054" y="935"/>
                  <a:pt x="1054" y="736"/>
                </a:cubicBezTo>
                <a:cubicBezTo>
                  <a:pt x="1054" y="537"/>
                  <a:pt x="892" y="375"/>
                  <a:pt x="693" y="375"/>
                </a:cubicBezTo>
                <a:close/>
                <a:moveTo>
                  <a:pt x="693" y="1160"/>
                </a:moveTo>
                <a:cubicBezTo>
                  <a:pt x="459" y="1160"/>
                  <a:pt x="269" y="970"/>
                  <a:pt x="269" y="736"/>
                </a:cubicBezTo>
                <a:cubicBezTo>
                  <a:pt x="269" y="502"/>
                  <a:pt x="459" y="312"/>
                  <a:pt x="693" y="312"/>
                </a:cubicBezTo>
                <a:cubicBezTo>
                  <a:pt x="927" y="312"/>
                  <a:pt x="1117" y="502"/>
                  <a:pt x="1117" y="736"/>
                </a:cubicBezTo>
                <a:cubicBezTo>
                  <a:pt x="1117" y="970"/>
                  <a:pt x="927" y="1160"/>
                  <a:pt x="693" y="1160"/>
                </a:cubicBezTo>
                <a:close/>
                <a:moveTo>
                  <a:pt x="997" y="736"/>
                </a:moveTo>
                <a:cubicBezTo>
                  <a:pt x="997" y="904"/>
                  <a:pt x="861" y="1040"/>
                  <a:pt x="693" y="1040"/>
                </a:cubicBezTo>
                <a:cubicBezTo>
                  <a:pt x="525" y="1040"/>
                  <a:pt x="389" y="904"/>
                  <a:pt x="389" y="736"/>
                </a:cubicBezTo>
                <a:cubicBezTo>
                  <a:pt x="389" y="568"/>
                  <a:pt x="525" y="432"/>
                  <a:pt x="693" y="432"/>
                </a:cubicBezTo>
                <a:cubicBezTo>
                  <a:pt x="861" y="432"/>
                  <a:pt x="997" y="568"/>
                  <a:pt x="997" y="736"/>
                </a:cubicBezTo>
                <a:close/>
                <a:moveTo>
                  <a:pt x="1037" y="1406"/>
                </a:moveTo>
                <a:cubicBezTo>
                  <a:pt x="1035" y="1406"/>
                  <a:pt x="1033" y="1406"/>
                  <a:pt x="1032" y="1406"/>
                </a:cubicBezTo>
                <a:cubicBezTo>
                  <a:pt x="1004" y="1406"/>
                  <a:pt x="977" y="1402"/>
                  <a:pt x="951" y="1392"/>
                </a:cubicBezTo>
                <a:lnTo>
                  <a:pt x="900" y="1374"/>
                </a:lnTo>
                <a:lnTo>
                  <a:pt x="867" y="1418"/>
                </a:lnTo>
                <a:cubicBezTo>
                  <a:pt x="842" y="1454"/>
                  <a:pt x="809" y="1480"/>
                  <a:pt x="772" y="1495"/>
                </a:cubicBezTo>
                <a:lnTo>
                  <a:pt x="798" y="1917"/>
                </a:lnTo>
                <a:cubicBezTo>
                  <a:pt x="799" y="1951"/>
                  <a:pt x="816" y="1955"/>
                  <a:pt x="834" y="1926"/>
                </a:cubicBezTo>
                <a:lnTo>
                  <a:pt x="918" y="1789"/>
                </a:lnTo>
                <a:cubicBezTo>
                  <a:pt x="936" y="1760"/>
                  <a:pt x="970" y="1757"/>
                  <a:pt x="994" y="1781"/>
                </a:cubicBezTo>
                <a:lnTo>
                  <a:pt x="1167" y="1961"/>
                </a:lnTo>
                <a:cubicBezTo>
                  <a:pt x="1191" y="1986"/>
                  <a:pt x="1203" y="1979"/>
                  <a:pt x="1195" y="1946"/>
                </a:cubicBezTo>
                <a:cubicBezTo>
                  <a:pt x="1195" y="1946"/>
                  <a:pt x="1085" y="1571"/>
                  <a:pt x="1037" y="1406"/>
                </a:cubicBezTo>
                <a:close/>
                <a:moveTo>
                  <a:pt x="687" y="1513"/>
                </a:moveTo>
                <a:cubicBezTo>
                  <a:pt x="615" y="1513"/>
                  <a:pt x="548" y="1477"/>
                  <a:pt x="504" y="1413"/>
                </a:cubicBezTo>
                <a:lnTo>
                  <a:pt x="473" y="1368"/>
                </a:lnTo>
                <a:lnTo>
                  <a:pt x="420" y="1385"/>
                </a:lnTo>
                <a:cubicBezTo>
                  <a:pt x="397" y="1392"/>
                  <a:pt x="372" y="1396"/>
                  <a:pt x="348" y="1396"/>
                </a:cubicBezTo>
                <a:cubicBezTo>
                  <a:pt x="337" y="1396"/>
                  <a:pt x="327" y="1395"/>
                  <a:pt x="316" y="1394"/>
                </a:cubicBezTo>
                <a:cubicBezTo>
                  <a:pt x="272" y="1557"/>
                  <a:pt x="171" y="1931"/>
                  <a:pt x="169" y="1941"/>
                </a:cubicBezTo>
                <a:cubicBezTo>
                  <a:pt x="162" y="1976"/>
                  <a:pt x="183" y="2031"/>
                  <a:pt x="243" y="1994"/>
                </a:cubicBezTo>
                <a:cubicBezTo>
                  <a:pt x="252" y="1989"/>
                  <a:pt x="429" y="1844"/>
                  <a:pt x="429" y="1844"/>
                </a:cubicBezTo>
                <a:cubicBezTo>
                  <a:pt x="454" y="1821"/>
                  <a:pt x="477" y="1820"/>
                  <a:pt x="507" y="1847"/>
                </a:cubicBezTo>
                <a:lnTo>
                  <a:pt x="644" y="1968"/>
                </a:lnTo>
                <a:cubicBezTo>
                  <a:pt x="668" y="1990"/>
                  <a:pt x="706" y="1977"/>
                  <a:pt x="704" y="1943"/>
                </a:cubicBezTo>
                <a:lnTo>
                  <a:pt x="692" y="1513"/>
                </a:lnTo>
                <a:cubicBezTo>
                  <a:pt x="690" y="1513"/>
                  <a:pt x="689" y="1513"/>
                  <a:pt x="687" y="15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7356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0" grpId="0" animBg="1" autoUpdateAnimBg="0"/>
      <p:bldP spid="13" grpId="0" animBg="1" autoUpdateAnimBg="0"/>
      <p:bldP spid="14" grpId="0" autoUpdateAnimBg="0"/>
      <p:bldP spid="16" grpId="0" autoUpdateAnimBg="0"/>
      <p:bldP spid="18" grpId="0" autoUpdateAnimBg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593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实验及结果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" name="图片 23" descr="H:\SelfLearning\SAI\DBIIR_Github\github\Xspace\docs\pub\train mod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980728"/>
            <a:ext cx="7298122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 descr="H:\SelfLearning\SAI\DBIIR_Github\github\Xspace\docs\pub\resul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87" y="4183573"/>
            <a:ext cx="9140988" cy="2197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37493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1" name="Oval 6"/>
          <p:cNvSpPr>
            <a:spLocks noChangeArrowheads="1"/>
          </p:cNvSpPr>
          <p:nvPr/>
        </p:nvSpPr>
        <p:spPr bwMode="auto"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37902" name="Freeform 7"/>
          <p:cNvSpPr>
            <a:spLocks noEditPoints="1"/>
          </p:cNvSpPr>
          <p:nvPr/>
        </p:nvSpPr>
        <p:spPr bwMode="auto">
          <a:xfrm>
            <a:off x="5972175" y="5926138"/>
            <a:ext cx="261938" cy="441325"/>
          </a:xfrm>
          <a:custGeom>
            <a:avLst/>
            <a:gdLst>
              <a:gd name="T0" fmla="*/ 261938 w 346"/>
              <a:gd name="T1" fmla="*/ 225831 h 555"/>
              <a:gd name="T2" fmla="*/ 261938 w 346"/>
              <a:gd name="T3" fmla="*/ 145518 h 555"/>
              <a:gd name="T4" fmla="*/ 227114 w 346"/>
              <a:gd name="T5" fmla="*/ 145518 h 555"/>
              <a:gd name="T6" fmla="*/ 227114 w 346"/>
              <a:gd name="T7" fmla="*/ 225831 h 555"/>
              <a:gd name="T8" fmla="*/ 133240 w 346"/>
              <a:gd name="T9" fmla="*/ 324434 h 555"/>
              <a:gd name="T10" fmla="*/ 130969 w 346"/>
              <a:gd name="T11" fmla="*/ 324434 h 555"/>
              <a:gd name="T12" fmla="*/ 130969 w 346"/>
              <a:gd name="T13" fmla="*/ 324434 h 555"/>
              <a:gd name="T14" fmla="*/ 130212 w 346"/>
              <a:gd name="T15" fmla="*/ 324434 h 555"/>
              <a:gd name="T16" fmla="*/ 128698 w 346"/>
              <a:gd name="T17" fmla="*/ 324434 h 555"/>
              <a:gd name="T18" fmla="*/ 34824 w 346"/>
              <a:gd name="T19" fmla="*/ 225831 h 555"/>
              <a:gd name="T20" fmla="*/ 34824 w 346"/>
              <a:gd name="T21" fmla="*/ 145518 h 555"/>
              <a:gd name="T22" fmla="*/ 0 w 346"/>
              <a:gd name="T23" fmla="*/ 145518 h 555"/>
              <a:gd name="T24" fmla="*/ 0 w 346"/>
              <a:gd name="T25" fmla="*/ 225831 h 555"/>
              <a:gd name="T26" fmla="*/ 110529 w 346"/>
              <a:gd name="T27" fmla="*/ 359421 h 555"/>
              <a:gd name="T28" fmla="*/ 110529 w 346"/>
              <a:gd name="T29" fmla="*/ 418265 h 555"/>
              <a:gd name="T30" fmla="*/ 31796 w 346"/>
              <a:gd name="T31" fmla="*/ 441325 h 555"/>
              <a:gd name="T32" fmla="*/ 230142 w 346"/>
              <a:gd name="T33" fmla="*/ 441325 h 555"/>
              <a:gd name="T34" fmla="*/ 151409 w 346"/>
              <a:gd name="T35" fmla="*/ 417470 h 555"/>
              <a:gd name="T36" fmla="*/ 151409 w 346"/>
              <a:gd name="T37" fmla="*/ 360217 h 555"/>
              <a:gd name="T38" fmla="*/ 261938 w 346"/>
              <a:gd name="T39" fmla="*/ 225831 h 555"/>
              <a:gd name="T40" fmla="*/ 129455 w 346"/>
              <a:gd name="T41" fmla="*/ 290241 h 555"/>
              <a:gd name="T42" fmla="*/ 130969 w 346"/>
              <a:gd name="T43" fmla="*/ 290241 h 555"/>
              <a:gd name="T44" fmla="*/ 131726 w 346"/>
              <a:gd name="T45" fmla="*/ 290241 h 555"/>
              <a:gd name="T46" fmla="*/ 194561 w 346"/>
              <a:gd name="T47" fmla="*/ 224241 h 555"/>
              <a:gd name="T48" fmla="*/ 194561 w 346"/>
              <a:gd name="T49" fmla="*/ 66000 h 555"/>
              <a:gd name="T50" fmla="*/ 131726 w 346"/>
              <a:gd name="T51" fmla="*/ 0 h 555"/>
              <a:gd name="T52" fmla="*/ 130969 w 346"/>
              <a:gd name="T53" fmla="*/ 0 h 555"/>
              <a:gd name="T54" fmla="*/ 129455 w 346"/>
              <a:gd name="T55" fmla="*/ 0 h 555"/>
              <a:gd name="T56" fmla="*/ 67377 w 346"/>
              <a:gd name="T57" fmla="*/ 66000 h 555"/>
              <a:gd name="T58" fmla="*/ 67377 w 346"/>
              <a:gd name="T59" fmla="*/ 224241 h 555"/>
              <a:gd name="T60" fmla="*/ 129455 w 346"/>
              <a:gd name="T61" fmla="*/ 290241 h 5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-94307" y="2323405"/>
            <a:ext cx="12363076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力黑（非商用）常规体" pitchFamily="50" charset="-122"/>
                <a:ea typeface="造字工房力黑（非商用）常规体" pitchFamily="50" charset="-122"/>
              </a:rPr>
              <a:t>感谢您的批评指正</a:t>
            </a:r>
            <a:endParaRPr lang="zh-CN" altLang="en-US" sz="6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6127750"/>
            <a:ext cx="12196763" cy="41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Freeform 7"/>
          <p:cNvSpPr>
            <a:spLocks noEditPoints="1"/>
          </p:cNvSpPr>
          <p:nvPr/>
        </p:nvSpPr>
        <p:spPr bwMode="auto">
          <a:xfrm>
            <a:off x="5972175" y="5926138"/>
            <a:ext cx="261938" cy="441325"/>
          </a:xfrm>
          <a:custGeom>
            <a:avLst/>
            <a:gdLst>
              <a:gd name="T0" fmla="*/ 261938 w 346"/>
              <a:gd name="T1" fmla="*/ 225831 h 555"/>
              <a:gd name="T2" fmla="*/ 261938 w 346"/>
              <a:gd name="T3" fmla="*/ 145518 h 555"/>
              <a:gd name="T4" fmla="*/ 227114 w 346"/>
              <a:gd name="T5" fmla="*/ 145518 h 555"/>
              <a:gd name="T6" fmla="*/ 227114 w 346"/>
              <a:gd name="T7" fmla="*/ 225831 h 555"/>
              <a:gd name="T8" fmla="*/ 133240 w 346"/>
              <a:gd name="T9" fmla="*/ 324434 h 555"/>
              <a:gd name="T10" fmla="*/ 130969 w 346"/>
              <a:gd name="T11" fmla="*/ 324434 h 555"/>
              <a:gd name="T12" fmla="*/ 130969 w 346"/>
              <a:gd name="T13" fmla="*/ 324434 h 555"/>
              <a:gd name="T14" fmla="*/ 130212 w 346"/>
              <a:gd name="T15" fmla="*/ 324434 h 555"/>
              <a:gd name="T16" fmla="*/ 128698 w 346"/>
              <a:gd name="T17" fmla="*/ 324434 h 555"/>
              <a:gd name="T18" fmla="*/ 34824 w 346"/>
              <a:gd name="T19" fmla="*/ 225831 h 555"/>
              <a:gd name="T20" fmla="*/ 34824 w 346"/>
              <a:gd name="T21" fmla="*/ 145518 h 555"/>
              <a:gd name="T22" fmla="*/ 0 w 346"/>
              <a:gd name="T23" fmla="*/ 145518 h 555"/>
              <a:gd name="T24" fmla="*/ 0 w 346"/>
              <a:gd name="T25" fmla="*/ 225831 h 555"/>
              <a:gd name="T26" fmla="*/ 110529 w 346"/>
              <a:gd name="T27" fmla="*/ 359421 h 555"/>
              <a:gd name="T28" fmla="*/ 110529 w 346"/>
              <a:gd name="T29" fmla="*/ 418265 h 555"/>
              <a:gd name="T30" fmla="*/ 31796 w 346"/>
              <a:gd name="T31" fmla="*/ 441325 h 555"/>
              <a:gd name="T32" fmla="*/ 230142 w 346"/>
              <a:gd name="T33" fmla="*/ 441325 h 555"/>
              <a:gd name="T34" fmla="*/ 151409 w 346"/>
              <a:gd name="T35" fmla="*/ 417470 h 555"/>
              <a:gd name="T36" fmla="*/ 151409 w 346"/>
              <a:gd name="T37" fmla="*/ 360217 h 555"/>
              <a:gd name="T38" fmla="*/ 261938 w 346"/>
              <a:gd name="T39" fmla="*/ 225831 h 555"/>
              <a:gd name="T40" fmla="*/ 129455 w 346"/>
              <a:gd name="T41" fmla="*/ 290241 h 555"/>
              <a:gd name="T42" fmla="*/ 130969 w 346"/>
              <a:gd name="T43" fmla="*/ 290241 h 555"/>
              <a:gd name="T44" fmla="*/ 131726 w 346"/>
              <a:gd name="T45" fmla="*/ 290241 h 555"/>
              <a:gd name="T46" fmla="*/ 194561 w 346"/>
              <a:gd name="T47" fmla="*/ 224241 h 555"/>
              <a:gd name="T48" fmla="*/ 194561 w 346"/>
              <a:gd name="T49" fmla="*/ 66000 h 555"/>
              <a:gd name="T50" fmla="*/ 131726 w 346"/>
              <a:gd name="T51" fmla="*/ 0 h 555"/>
              <a:gd name="T52" fmla="*/ 130969 w 346"/>
              <a:gd name="T53" fmla="*/ 0 h 555"/>
              <a:gd name="T54" fmla="*/ 129455 w 346"/>
              <a:gd name="T55" fmla="*/ 0 h 555"/>
              <a:gd name="T56" fmla="*/ 67377 w 346"/>
              <a:gd name="T57" fmla="*/ 66000 h 555"/>
              <a:gd name="T58" fmla="*/ 67377 w 346"/>
              <a:gd name="T59" fmla="*/ 224241 h 555"/>
              <a:gd name="T60" fmla="*/ 129455 w 346"/>
              <a:gd name="T61" fmla="*/ 290241 h 5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1705893" y="3698721"/>
            <a:ext cx="87849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  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6016551" y="4824413"/>
            <a:ext cx="1158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陶友贤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46"/>
          <p:cNvSpPr>
            <a:spLocks noChangeArrowheads="1"/>
          </p:cNvSpPr>
          <p:nvPr/>
        </p:nvSpPr>
        <p:spPr bwMode="auto">
          <a:xfrm>
            <a:off x="4586213" y="4929188"/>
            <a:ext cx="1354138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30" name="TextBox 47"/>
          <p:cNvSpPr txBox="1">
            <a:spLocks noChangeArrowheads="1"/>
          </p:cNvSpPr>
          <p:nvPr/>
        </p:nvSpPr>
        <p:spPr bwMode="auto">
          <a:xfrm>
            <a:off x="4633838" y="4791075"/>
            <a:ext cx="130651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组合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813" y="22534"/>
            <a:ext cx="2209949" cy="14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theme/theme1.xml><?xml version="1.0" encoding="utf-8"?>
<a:theme xmlns:a="http://schemas.openxmlformats.org/drawingml/2006/main" name="2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4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5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Pages>0</Pages>
  <Words>365</Words>
  <Characters>0</Characters>
  <Application>Microsoft Office PowerPoint</Application>
  <DocSecurity>0</DocSecurity>
  <PresentationFormat>自定义</PresentationFormat>
  <Lines>0</Lines>
  <Paragraphs>54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仿宋_GB2312</vt:lpstr>
      <vt:lpstr>宋体</vt:lpstr>
      <vt:lpstr>微软雅黑</vt:lpstr>
      <vt:lpstr>造字工房力黑（非商用）常规体</vt:lpstr>
      <vt:lpstr>Arial</vt:lpstr>
      <vt:lpstr>Calibri</vt:lpstr>
      <vt:lpstr>Times New Roman</vt:lpstr>
      <vt:lpstr>2_默认设计模板</vt:lpstr>
      <vt:lpstr>3_默认设计模板</vt:lpstr>
      <vt:lpstr>4_默认设计模板</vt:lpstr>
      <vt:lpstr>5_默认设计模板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tao tao</cp:lastModifiedBy>
  <cp:revision>1483</cp:revision>
  <dcterms:created xsi:type="dcterms:W3CDTF">2013-01-25T01:44:32Z</dcterms:created>
  <dcterms:modified xsi:type="dcterms:W3CDTF">2018-06-11T03:11:49Z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2052-9.1.0.5100</vt:lpwstr>
  </property>
</Properties>
</file>