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1"/>
  </p:notesMasterIdLst>
  <p:sldIdLst>
    <p:sldId id="256" r:id="rId3"/>
    <p:sldId id="260" r:id="rId4"/>
    <p:sldId id="277" r:id="rId5"/>
    <p:sldId id="265" r:id="rId6"/>
    <p:sldId id="279" r:id="rId7"/>
    <p:sldId id="280" r:id="rId8"/>
    <p:sldId id="278" r:id="rId9"/>
    <p:sldId id="258" r:id="rId10"/>
    <p:sldId id="261" r:id="rId11"/>
    <p:sldId id="271" r:id="rId12"/>
    <p:sldId id="272" r:id="rId13"/>
    <p:sldId id="273" r:id="rId14"/>
    <p:sldId id="274" r:id="rId15"/>
    <p:sldId id="262" r:id="rId16"/>
    <p:sldId id="263" r:id="rId17"/>
    <p:sldId id="264" r:id="rId18"/>
    <p:sldId id="281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1E1"/>
    <a:srgbClr val="262626"/>
    <a:srgbClr val="C1DBEE"/>
    <a:srgbClr val="217ABC"/>
    <a:srgbClr val="4FA8D2"/>
    <a:srgbClr val="1E8ED5"/>
    <a:srgbClr val="70D4D6"/>
    <a:srgbClr val="2D9C9F"/>
    <a:srgbClr val="54ACD4"/>
    <a:srgbClr val="52A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0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4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8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127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2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1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4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297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74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48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0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9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96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8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22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78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gif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9.jpg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97190" y="100984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solidFill>
                  <a:srgbClr val="0070C0"/>
                </a:solidFill>
                <a:latin typeface="+mj-ea"/>
              </a:rPr>
              <a:t>猜猜我是谁</a:t>
            </a:r>
            <a:endParaRPr lang="en-US" altLang="zh-CN" dirty="0" smtClean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49255" y="2929630"/>
            <a:ext cx="4278312" cy="27892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kern="0" dirty="0" smtClean="0">
                <a:solidFill>
                  <a:srgbClr val="0070C0"/>
                </a:solidFill>
                <a:latin typeface="+mn-ea"/>
              </a:rPr>
              <a:t>学校：南华大学</a:t>
            </a:r>
          </a:p>
          <a:p>
            <a:pPr marL="0" indent="0">
              <a:buFontTx/>
              <a:buNone/>
            </a:pPr>
            <a:r>
              <a:rPr lang="zh-CN" altLang="en-US" sz="2800" kern="0" dirty="0" smtClean="0">
                <a:solidFill>
                  <a:srgbClr val="0070C0"/>
                </a:solidFill>
                <a:latin typeface="+mn-ea"/>
              </a:rPr>
              <a:t>队名：同路人</a:t>
            </a:r>
          </a:p>
          <a:p>
            <a:pPr marL="0" indent="0">
              <a:buFontTx/>
              <a:buNone/>
            </a:pPr>
            <a:r>
              <a:rPr lang="zh-CN" altLang="en-US" sz="2800" kern="0" dirty="0" smtClean="0">
                <a:solidFill>
                  <a:srgbClr val="0070C0"/>
                </a:solidFill>
                <a:latin typeface="+mn-ea"/>
              </a:rPr>
              <a:t>指导老师：闫仕宇</a:t>
            </a:r>
          </a:p>
          <a:p>
            <a:pPr marL="0" indent="0">
              <a:buFontTx/>
              <a:buNone/>
            </a:pPr>
            <a:r>
              <a:rPr lang="zh-CN" altLang="en-US" sz="2800" kern="0" dirty="0" smtClean="0">
                <a:solidFill>
                  <a:srgbClr val="0070C0"/>
                </a:solidFill>
                <a:latin typeface="+mn-ea"/>
              </a:rPr>
              <a:t>队长：汪振海</a:t>
            </a:r>
          </a:p>
          <a:p>
            <a:pPr marL="0" indent="0">
              <a:buFontTx/>
              <a:buNone/>
            </a:pPr>
            <a:r>
              <a:rPr lang="zh-CN" altLang="en-US" sz="2800" kern="0" dirty="0" smtClean="0">
                <a:solidFill>
                  <a:srgbClr val="0070C0"/>
                </a:solidFill>
                <a:latin typeface="+mn-ea"/>
              </a:rPr>
              <a:t>队员：李晓曼，黄烽峻</a:t>
            </a:r>
            <a:endParaRPr lang="zh-CN" altLang="en-US" sz="2800" kern="0" dirty="0">
              <a:solidFill>
                <a:srgbClr val="0070C0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989129"/>
            <a:ext cx="12192000" cy="5868871"/>
          </a:xfrm>
          <a:prstGeom prst="rect">
            <a:avLst/>
          </a:prstGeom>
          <a:solidFill>
            <a:srgbClr val="1E8E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4945490"/>
            <a:ext cx="12192000" cy="914400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5845175" y="2731135"/>
            <a:ext cx="4278630" cy="279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/>
        </p:nvSpPr>
        <p:spPr>
          <a:xfrm>
            <a:off x="5845175" y="2577985"/>
            <a:ext cx="5260975" cy="334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5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  </a:t>
            </a:r>
            <a:endParaRPr lang="zh-CN" altLang="en-US" sz="32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7468" y="3575736"/>
            <a:ext cx="4339650" cy="923330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97468" y="357573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人</a:t>
            </a:r>
            <a:r>
              <a:rPr lang="zh-CN" altLang="en-US" sz="5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脸识别注册</a:t>
            </a:r>
            <a:endParaRPr lang="zh-CN" altLang="en-US" sz="54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45" name="图片 44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60" y="1509544"/>
            <a:ext cx="2553335" cy="5258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2" y="2119741"/>
            <a:ext cx="2291974" cy="4074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44" y="3752157"/>
            <a:ext cx="1203156" cy="9453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2" y="2119160"/>
            <a:ext cx="2292300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26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989129"/>
            <a:ext cx="12192000" cy="5868871"/>
          </a:xfrm>
          <a:prstGeom prst="rect">
            <a:avLst/>
          </a:prstGeom>
          <a:solidFill>
            <a:srgbClr val="1E8E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4945490"/>
            <a:ext cx="12192000" cy="914400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5845175" y="2731135"/>
            <a:ext cx="4278630" cy="279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/>
        </p:nvSpPr>
        <p:spPr>
          <a:xfrm>
            <a:off x="5845175" y="2577985"/>
            <a:ext cx="5260975" cy="334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2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37278" y="3521122"/>
            <a:ext cx="4285397" cy="832514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86685" y="3461899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语音</a:t>
            </a:r>
            <a:r>
              <a:rPr lang="zh-CN" altLang="en-US" sz="54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声纹</a:t>
            </a:r>
            <a:r>
              <a:rPr lang="zh-CN" altLang="en-US" sz="5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注册</a:t>
            </a:r>
            <a:endParaRPr lang="zh-CN" altLang="en-US" sz="54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83520" y="1728487"/>
            <a:ext cx="2553335" cy="5258435"/>
            <a:chOff x="1902460" y="904240"/>
            <a:chExt cx="2553335" cy="5258435"/>
          </a:xfrm>
        </p:grpSpPr>
        <p:pic>
          <p:nvPicPr>
            <p:cNvPr id="45" name="图片 44" descr="图片1_副本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60" y="904240"/>
              <a:ext cx="2553335" cy="5258435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553" y="1495857"/>
              <a:ext cx="2292300" cy="407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35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989129"/>
            <a:ext cx="12192000" cy="5868871"/>
          </a:xfrm>
          <a:prstGeom prst="rect">
            <a:avLst/>
          </a:prstGeom>
          <a:solidFill>
            <a:srgbClr val="1E8E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4945490"/>
            <a:ext cx="12192000" cy="914400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5845175" y="2731135"/>
            <a:ext cx="4278630" cy="279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/>
        </p:nvSpPr>
        <p:spPr>
          <a:xfrm>
            <a:off x="5845175" y="2346905"/>
            <a:ext cx="5260975" cy="334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6632812" y="3515318"/>
            <a:ext cx="4473338" cy="960106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66500" y="355209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打字习惯注册</a:t>
            </a:r>
            <a:endParaRPr lang="zh-CN" altLang="en-US" sz="54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6397" y="1329243"/>
            <a:ext cx="2553335" cy="5258435"/>
            <a:chOff x="1902460" y="904240"/>
            <a:chExt cx="2553335" cy="5258435"/>
          </a:xfrm>
        </p:grpSpPr>
        <p:pic>
          <p:nvPicPr>
            <p:cNvPr id="45" name="图片 44" descr="图片1_副本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60" y="904240"/>
              <a:ext cx="2553335" cy="525843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553" y="1495857"/>
              <a:ext cx="2292300" cy="407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750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989129"/>
            <a:ext cx="12192000" cy="5868871"/>
          </a:xfrm>
          <a:prstGeom prst="rect">
            <a:avLst/>
          </a:prstGeom>
          <a:solidFill>
            <a:srgbClr val="1E8E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4945490"/>
            <a:ext cx="12192000" cy="914400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5845175" y="2731135"/>
            <a:ext cx="4278630" cy="279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/>
        </p:nvSpPr>
        <p:spPr>
          <a:xfrm>
            <a:off x="5845175" y="2294647"/>
            <a:ext cx="5260975" cy="334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7984490" y="3665309"/>
            <a:ext cx="1568467" cy="802271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59967" y="360478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	</a:t>
            </a:r>
            <a:r>
              <a:rPr lang="zh-CN" altLang="en-US" sz="5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登录</a:t>
            </a:r>
            <a:endParaRPr lang="zh-CN" altLang="en-US" sz="54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57759" y="1406509"/>
            <a:ext cx="2553335" cy="5258435"/>
            <a:chOff x="1902460" y="904240"/>
            <a:chExt cx="2553335" cy="5258435"/>
          </a:xfrm>
        </p:grpSpPr>
        <p:pic>
          <p:nvPicPr>
            <p:cNvPr id="45" name="图片 44" descr="图片1_副本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60" y="904240"/>
              <a:ext cx="2553335" cy="5258435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977" y="1495857"/>
              <a:ext cx="2292300" cy="407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319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2517775" y="-2819400"/>
            <a:ext cx="5688965" cy="1368552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45" name="图片 44" descr="图片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60" y="1179195"/>
            <a:ext cx="2553335" cy="5258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178046" y="402336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人脸识别验证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77" y="1799388"/>
            <a:ext cx="2292300" cy="407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77" y="1799388"/>
            <a:ext cx="2292300" cy="407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32385" y="1559560"/>
            <a:ext cx="12468860" cy="5302250"/>
            <a:chOff x="-3" y="2432"/>
            <a:chExt cx="19636" cy="8350"/>
          </a:xfrm>
        </p:grpSpPr>
        <p:sp>
          <p:nvSpPr>
            <p:cNvPr id="4" name="直角三角形 3"/>
            <p:cNvSpPr/>
            <p:nvPr/>
          </p:nvSpPr>
          <p:spPr>
            <a:xfrm>
              <a:off x="-3" y="4327"/>
              <a:ext cx="19636" cy="6455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Tx/>
                <a:buFont typeface="Wingdings" panose="05000000000000000000" charset="0"/>
                <a:buChar char="l"/>
              </a:pPr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6200000">
              <a:off x="5640" y="-2753"/>
              <a:ext cx="8350" cy="1872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Tx/>
                <a:buFont typeface="Wingdings" panose="05000000000000000000" charset="0"/>
                <a:buChar char="l"/>
              </a:pPr>
              <a:endParaRPr lang="zh-CN" altLang="en-US"/>
            </a:p>
          </p:txBody>
        </p:sp>
      </p:grpSp>
      <p:pic>
        <p:nvPicPr>
          <p:cNvPr id="45" name="图片 44" descr="图片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1331595"/>
            <a:ext cx="2553335" cy="5258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04950" y="406622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声纹识别验证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17" y="1923212"/>
            <a:ext cx="2292300" cy="407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89" y="3656647"/>
            <a:ext cx="1042555" cy="819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17" y="1923212"/>
            <a:ext cx="2292300" cy="4075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-259739" y="1039294"/>
            <a:ext cx="12468860" cy="6017260"/>
            <a:chOff x="-51" y="1332"/>
            <a:chExt cx="19636" cy="9476"/>
          </a:xfrm>
        </p:grpSpPr>
        <p:sp>
          <p:nvSpPr>
            <p:cNvPr id="7" name="直角三角形 6"/>
            <p:cNvSpPr/>
            <p:nvPr/>
          </p:nvSpPr>
          <p:spPr>
            <a:xfrm>
              <a:off x="-51" y="4351"/>
              <a:ext cx="19636" cy="6455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Tx/>
                <a:buFont typeface="Wingdings" panose="05000000000000000000" charset="0"/>
                <a:buChar char="l"/>
              </a:pPr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16200000">
              <a:off x="5054" y="-3314"/>
              <a:ext cx="9476" cy="18767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Tx/>
                <a:buFont typeface="Wingdings" panose="05000000000000000000" charset="0"/>
                <a:buChar char="l"/>
              </a:pPr>
              <a:endParaRPr lang="zh-CN" altLang="en-US"/>
            </a:p>
          </p:txBody>
        </p:sp>
      </p:grpSp>
      <p:pic>
        <p:nvPicPr>
          <p:cNvPr id="45" name="图片 44" descr="图片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41" y="1349809"/>
            <a:ext cx="2553335" cy="52584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5" y="1941426"/>
            <a:ext cx="2292300" cy="4075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924"/>
            <a:ext cx="12222000" cy="99166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54210" y="286419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打字习惯验证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5" y="2115403"/>
            <a:ext cx="2292300" cy="39012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876248" y="1662718"/>
            <a:ext cx="2611612" cy="2723830"/>
            <a:chOff x="815875" y="2218698"/>
            <a:chExt cx="2445806" cy="2807510"/>
          </a:xfrm>
        </p:grpSpPr>
        <p:sp>
          <p:nvSpPr>
            <p:cNvPr id="3" name="文本框 2"/>
            <p:cNvSpPr txBox="1"/>
            <p:nvPr/>
          </p:nvSpPr>
          <p:spPr>
            <a:xfrm>
              <a:off x="2640169" y="2588654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8069" y="2218698"/>
              <a:ext cx="1578095" cy="666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0070C0"/>
                  </a:solidFill>
                </a:rPr>
                <a:t>一</a:t>
              </a:r>
              <a:r>
                <a:rPr lang="en-US" altLang="zh-CN" sz="3600" dirty="0" smtClean="0">
                  <a:solidFill>
                    <a:srgbClr val="0070C0"/>
                  </a:solidFill>
                </a:rPr>
                <a:t>.</a:t>
              </a:r>
              <a:r>
                <a:rPr lang="zh-CN" altLang="en-US" sz="3600" dirty="0" smtClean="0">
                  <a:solidFill>
                    <a:srgbClr val="0070C0"/>
                  </a:solidFill>
                </a:rPr>
                <a:t>算法</a:t>
              </a:r>
              <a:endParaRPr lang="zh-CN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48069" y="2911820"/>
              <a:ext cx="1579596" cy="666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70C0"/>
                  </a:solidFill>
                </a:rPr>
                <a:t>二</a:t>
              </a:r>
              <a:r>
                <a:rPr lang="en-US" altLang="zh-CN" sz="3600" b="1" dirty="0" smtClean="0">
                  <a:solidFill>
                    <a:srgbClr val="0070C0"/>
                  </a:solidFill>
                </a:rPr>
                <a:t>.</a:t>
              </a:r>
              <a:r>
                <a:rPr lang="zh-CN" altLang="en-US" sz="3600" dirty="0" smtClean="0">
                  <a:solidFill>
                    <a:srgbClr val="0070C0"/>
                  </a:solidFill>
                </a:rPr>
                <a:t>界面</a:t>
              </a:r>
              <a:endParaRPr lang="zh-CN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5875" y="3612525"/>
              <a:ext cx="2445806" cy="666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70C0"/>
                  </a:solidFill>
                </a:rPr>
                <a:t>三</a:t>
              </a:r>
              <a:r>
                <a:rPr lang="en-US" altLang="zh-CN" sz="3600" b="1" dirty="0" smtClean="0">
                  <a:solidFill>
                    <a:srgbClr val="0070C0"/>
                  </a:solidFill>
                </a:rPr>
                <a:t>.</a:t>
              </a:r>
              <a:r>
                <a:rPr lang="zh-CN" altLang="en-US" sz="3600" dirty="0" smtClean="0">
                  <a:solidFill>
                    <a:srgbClr val="0070C0"/>
                  </a:solidFill>
                </a:rPr>
                <a:t>识别性</a:t>
              </a:r>
              <a:r>
                <a:rPr lang="zh-CN" altLang="en-US" sz="3600" b="1" dirty="0" smtClean="0">
                  <a:solidFill>
                    <a:srgbClr val="0070C0"/>
                  </a:solidFill>
                </a:rPr>
                <a:t>能</a:t>
              </a:r>
              <a:endParaRPr lang="zh-CN" alt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5261" y="4360021"/>
              <a:ext cx="2013452" cy="666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70C0"/>
                  </a:solidFill>
                </a:rPr>
                <a:t>四</a:t>
              </a:r>
              <a:r>
                <a:rPr lang="en-US" altLang="zh-CN" sz="3600" b="1" dirty="0" smtClean="0">
                  <a:solidFill>
                    <a:srgbClr val="0070C0"/>
                  </a:solidFill>
                </a:rPr>
                <a:t>.</a:t>
              </a:r>
              <a:r>
                <a:rPr lang="zh-CN" altLang="en-US" sz="3600" dirty="0" smtClean="0">
                  <a:solidFill>
                    <a:srgbClr val="0070C0"/>
                  </a:solidFill>
                </a:rPr>
                <a:t>复用</a:t>
              </a:r>
              <a:r>
                <a:rPr lang="zh-CN" altLang="en-US" sz="3600" b="1" dirty="0" smtClean="0">
                  <a:solidFill>
                    <a:srgbClr val="0070C0"/>
                  </a:solidFill>
                </a:rPr>
                <a:t>性</a:t>
              </a:r>
              <a:endParaRPr lang="en-US" altLang="zh-CN" sz="3600" b="1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138139" y="83172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70C0"/>
                </a:solidFill>
              </a:rPr>
              <a:t>优势</a:t>
            </a:r>
            <a:endParaRPr lang="zh-CN" altLang="en-US" sz="4800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50152" y="4740616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70C0"/>
                </a:solidFill>
              </a:rPr>
              <a:t>不足</a:t>
            </a:r>
            <a:endParaRPr lang="zh-CN" altLang="en-US" sz="4800" b="1" dirty="0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07773" y="253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909446" y="557161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算法还需完善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153168" y="2426438"/>
            <a:ext cx="4069724" cy="1545465"/>
          </a:xfrm>
          <a:prstGeom prst="rect">
            <a:avLst/>
          </a:prstGeom>
          <a:solidFill>
            <a:srgbClr val="52ABD3"/>
          </a:solidFill>
          <a:ln w="38100" cap="flat" cmpd="sng" algn="ctr">
            <a:solidFill>
              <a:srgbClr val="54ACD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438659" y="2767438"/>
            <a:ext cx="5524500" cy="204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感谢指导</a:t>
            </a:r>
            <a:endParaRPr lang="zh-CN" altLang="en-US" sz="4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2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87175" y="1463671"/>
            <a:ext cx="10515600" cy="7270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+mj-ea"/>
              </a:rPr>
              <a:t>参赛选题：猜猜我是谁（用户特征识别）APP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314255" y="4428614"/>
            <a:ext cx="3284081" cy="923330"/>
            <a:chOff x="4185668" y="2756977"/>
            <a:chExt cx="3284081" cy="9233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359" y="2866622"/>
              <a:ext cx="738390" cy="73839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185668" y="2756977"/>
              <a:ext cx="22236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LOGO</a:t>
              </a:r>
              <a:endPara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987175" y="3357357"/>
            <a:ext cx="10515600" cy="72707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262626"/>
                </a:solidFill>
                <a:latin typeface="+mn-ea"/>
                <a:ea typeface="+mn-ea"/>
              </a:rPr>
              <a:t>APP</a:t>
            </a:r>
            <a:r>
              <a:rPr lang="zh-CN" altLang="en-US" kern="0" dirty="0" smtClean="0">
                <a:solidFill>
                  <a:srgbClr val="262626"/>
                </a:solidFill>
                <a:latin typeface="+mn-ea"/>
                <a:ea typeface="+mn-ea"/>
              </a:rPr>
              <a:t>名：猜猜我是谁</a:t>
            </a:r>
            <a:endParaRPr lang="zh-CN" altLang="en-US" kern="0" dirty="0">
              <a:solidFill>
                <a:srgbClr val="26262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2383" y="811368"/>
            <a:ext cx="2446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70C0"/>
                </a:solidFill>
              </a:rPr>
              <a:t>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79938" y="2356835"/>
            <a:ext cx="6967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</a:rPr>
              <a:t>、背景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2</a:t>
            </a:r>
            <a:r>
              <a:rPr lang="zh-CN" altLang="en-US" sz="3200" dirty="0" smtClean="0">
                <a:solidFill>
                  <a:srgbClr val="0070C0"/>
                </a:solidFill>
              </a:rPr>
              <a:t>、整体架构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3</a:t>
            </a:r>
            <a:r>
              <a:rPr lang="zh-CN" altLang="en-US" sz="3200" dirty="0" smtClean="0">
                <a:solidFill>
                  <a:srgbClr val="0070C0"/>
                </a:solidFill>
              </a:rPr>
              <a:t>、系统功能设计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4</a:t>
            </a:r>
            <a:r>
              <a:rPr lang="zh-CN" altLang="en-US" sz="3200" dirty="0" smtClean="0">
                <a:solidFill>
                  <a:srgbClr val="0070C0"/>
                </a:solidFill>
              </a:rPr>
              <a:t>、</a:t>
            </a:r>
            <a:r>
              <a:rPr lang="en-US" altLang="zh-CN" sz="3200" dirty="0" smtClean="0">
                <a:solidFill>
                  <a:srgbClr val="0070C0"/>
                </a:solidFill>
              </a:rPr>
              <a:t>APP</a:t>
            </a:r>
            <a:r>
              <a:rPr lang="zh-CN" altLang="en-US" sz="3200" dirty="0" smtClean="0">
                <a:solidFill>
                  <a:srgbClr val="0070C0"/>
                </a:solidFill>
              </a:rPr>
              <a:t>演示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5</a:t>
            </a:r>
            <a:r>
              <a:rPr lang="zh-CN" altLang="en-US" sz="3200" dirty="0" smtClean="0">
                <a:solidFill>
                  <a:srgbClr val="0070C0"/>
                </a:solidFill>
              </a:rPr>
              <a:t>、总结（优势与不足）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6</a:t>
            </a:r>
            <a:r>
              <a:rPr lang="zh-CN" altLang="en-US" sz="3200" dirty="0" smtClean="0">
                <a:solidFill>
                  <a:srgbClr val="0070C0"/>
                </a:solidFill>
              </a:rPr>
              <a:t>、致谢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5563"/>
            <a:ext cx="10515600" cy="7270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90512" y="2005023"/>
            <a:ext cx="11901488" cy="5113337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现代人带</a:t>
            </a:r>
            <a:r>
              <a:rPr lang="zh-CN" altLang="en-US" sz="2800" dirty="0">
                <a:solidFill>
                  <a:srgbClr val="0070C0"/>
                </a:solidFill>
                <a:latin typeface="+mn-ea"/>
              </a:rPr>
              <a:t>着手机，购物、付款、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转账都得心应手</a:t>
            </a:r>
            <a:r>
              <a:rPr lang="zh-CN" altLang="en-US" sz="2800" dirty="0">
                <a:solidFill>
                  <a:srgbClr val="0070C0"/>
                </a:solidFill>
                <a:latin typeface="+mn-ea"/>
              </a:rPr>
              <a:t>，但安全问题也随之而来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。然而大部分</a:t>
            </a:r>
            <a:r>
              <a:rPr lang="en-US" altLang="zh-CN" sz="2800" dirty="0" smtClean="0">
                <a:solidFill>
                  <a:srgbClr val="0070C0"/>
                </a:solidFill>
                <a:latin typeface="+mn-ea"/>
              </a:rPr>
              <a:t>APP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在安全方面都要求用户设置复杂的密码，这不仅不方便用户记忆，且密码一旦泄露后果不堪设想。</a:t>
            </a:r>
            <a:endParaRPr lang="en-US" altLang="zh-CN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但是人体有很多特征是独一无二的，比如生物特征、行为特征，如果能够利用这些特征作为密码，无疑提升了安全性。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于是我们团队开发了一款名叫“猜猜我是谁”的</a:t>
            </a:r>
            <a:r>
              <a:rPr lang="en-US" altLang="zh-CN" sz="2800" dirty="0" smtClean="0">
                <a:solidFill>
                  <a:srgbClr val="0070C0"/>
                </a:solidFill>
                <a:latin typeface="+mn-ea"/>
              </a:rPr>
              <a:t>APP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，利用人的生物特征（人脸识别，声纹识别）和行为特征（打字习惯识别）来验证识别，为</a:t>
            </a:r>
            <a:r>
              <a:rPr lang="zh-CN" altLang="en-US" sz="2800" dirty="0">
                <a:solidFill>
                  <a:srgbClr val="0070C0"/>
                </a:solidFill>
                <a:latin typeface="+mn-ea"/>
              </a:rPr>
              <a:t>人们的财产和隐私提供安全保障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7800" y="87520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0070C0"/>
                </a:solidFill>
                <a:latin typeface="+mj-ea"/>
                <a:ea typeface="+mj-ea"/>
              </a:rPr>
              <a:t>背景</a:t>
            </a:r>
            <a:endParaRPr lang="zh-CN" altLang="en-US" sz="5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2457" y="83712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</a:rPr>
              <a:t>整体架构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0444" y="2137893"/>
            <a:ext cx="670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APP</a:t>
            </a:r>
            <a:r>
              <a:rPr lang="zh-CN" altLang="en-US" sz="2800" dirty="0" smtClean="0">
                <a:solidFill>
                  <a:srgbClr val="0070C0"/>
                </a:solidFill>
              </a:rPr>
              <a:t>                                 安卓端</a:t>
            </a:r>
            <a:r>
              <a:rPr lang="en-US" altLang="zh-CN" sz="2800" dirty="0" smtClean="0">
                <a:solidFill>
                  <a:srgbClr val="0070C0"/>
                </a:solidFill>
              </a:rPr>
              <a:t>APP</a:t>
            </a: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数据库                     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sqlite</a:t>
            </a:r>
            <a:r>
              <a:rPr lang="zh-CN" altLang="en-US" sz="2800" dirty="0" smtClean="0">
                <a:solidFill>
                  <a:srgbClr val="0070C0"/>
                </a:solidFill>
              </a:rPr>
              <a:t>数据库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解析                         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gson</a:t>
            </a:r>
            <a:r>
              <a:rPr lang="zh-CN" altLang="en-US" sz="2800" dirty="0" smtClean="0">
                <a:solidFill>
                  <a:srgbClr val="0070C0"/>
                </a:solidFill>
              </a:rPr>
              <a:t>解析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网络请求框架         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Xutils</a:t>
            </a:r>
            <a:r>
              <a:rPr lang="zh-CN" altLang="en-US" sz="2800" dirty="0" smtClean="0">
                <a:solidFill>
                  <a:srgbClr val="0070C0"/>
                </a:solidFill>
              </a:rPr>
              <a:t>框架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服务器                             阿里云服务器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4218" y="98912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系统架构图</a:t>
            </a:r>
            <a:endParaRPr lang="zh-CN" altLang="en-US" sz="4800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35" y="2111811"/>
            <a:ext cx="8030439" cy="4248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3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63" y="1796857"/>
            <a:ext cx="5595304" cy="49127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86136" y="98912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系统功能图</a:t>
            </a:r>
            <a:endParaRPr lang="zh-CN" altLang="en-US" sz="4800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3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流程图: 过程 40"/>
          <p:cNvSpPr/>
          <p:nvPr/>
        </p:nvSpPr>
        <p:spPr>
          <a:xfrm>
            <a:off x="-17780" y="5305425"/>
            <a:ext cx="12227560" cy="169100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40" name="流程图: 手动输入 39"/>
          <p:cNvSpPr/>
          <p:nvPr/>
        </p:nvSpPr>
        <p:spPr>
          <a:xfrm>
            <a:off x="-17780" y="3020695"/>
            <a:ext cx="12228195" cy="228473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5419090" y="3516630"/>
            <a:ext cx="2070100" cy="1598930"/>
            <a:chOff x="8534" y="5814"/>
            <a:chExt cx="3260" cy="2518"/>
          </a:xfrm>
        </p:grpSpPr>
        <p:grpSp>
          <p:nvGrpSpPr>
            <p:cNvPr id="17" name="组合 16"/>
            <p:cNvGrpSpPr/>
            <p:nvPr/>
          </p:nvGrpSpPr>
          <p:grpSpPr>
            <a:xfrm>
              <a:off x="8534" y="5814"/>
              <a:ext cx="2957" cy="2518"/>
              <a:chOff x="8558" y="5814"/>
              <a:chExt cx="2957" cy="251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8558" y="5837"/>
                <a:ext cx="880" cy="970"/>
              </a:xfrm>
              <a:prstGeom prst="ellipse">
                <a:avLst/>
              </a:prstGeom>
              <a:ln w="28575" cmpd="sng">
                <a:solidFill>
                  <a:srgbClr val="2D9C9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 algn="l">
                  <a:buClrTx/>
                  <a:buFont typeface="Wingdings" panose="05000000000000000000" charset="0"/>
                  <a:buNone/>
                </a:pPr>
                <a:r>
                  <a:rPr lang="en-US" altLang="zh-CN" sz="2800">
                    <a:latin typeface="Arial Unicode MS" panose="020B0604020202020204" charset="-122"/>
                    <a:ea typeface="Arial Unicode MS" panose="020B0604020202020204" charset="-122"/>
                  </a:rPr>
                  <a:t>1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903" y="5814"/>
                <a:ext cx="2612" cy="2518"/>
              </a:xfrm>
              <a:prstGeom prst="ellipse">
                <a:avLst/>
              </a:prstGeom>
              <a:solidFill>
                <a:schemeClr val="bg1"/>
              </a:solidFill>
              <a:ln w="6032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 algn="ctr">
                  <a:buClrTx/>
                  <a:buFont typeface="Wingdings" panose="05000000000000000000" charset="0"/>
                  <a:buNone/>
                </a:pPr>
                <a:endParaRPr lang="zh-CN" altLang="en-US" sz="2000">
                  <a:solidFill>
                    <a:srgbClr val="2D9C9F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182" y="6448"/>
              <a:ext cx="2612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2D9C9F"/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华文琥珀" panose="02010800040101010101" charset="-122"/>
                  <a:ea typeface="华文琥珀" panose="02010800040101010101" charset="-122"/>
                </a:rPr>
                <a:t>人脸识别验证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97470" y="3531235"/>
            <a:ext cx="2102485" cy="1598930"/>
            <a:chOff x="12120" y="6101"/>
            <a:chExt cx="3311" cy="2518"/>
          </a:xfrm>
        </p:grpSpPr>
        <p:grpSp>
          <p:nvGrpSpPr>
            <p:cNvPr id="18" name="组合 17"/>
            <p:cNvGrpSpPr/>
            <p:nvPr/>
          </p:nvGrpSpPr>
          <p:grpSpPr>
            <a:xfrm>
              <a:off x="12120" y="6101"/>
              <a:ext cx="2986" cy="2518"/>
              <a:chOff x="8532" y="6101"/>
              <a:chExt cx="2986" cy="251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532" y="6102"/>
                <a:ext cx="880" cy="97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 cmpd="sng">
                <a:solidFill>
                  <a:srgbClr val="1E8ED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 algn="l">
                  <a:buClrTx/>
                  <a:buFont typeface="Wingdings" panose="05000000000000000000" charset="0"/>
                  <a:buNone/>
                </a:pPr>
                <a:r>
                  <a:rPr lang="en-US" altLang="zh-CN" sz="2800">
                    <a:latin typeface="Arial Unicode MS" panose="020B0604020202020204" charset="-122"/>
                    <a:ea typeface="Arial Unicode MS" panose="020B0604020202020204" charset="-122"/>
                  </a:rPr>
                  <a:t>2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906" y="6101"/>
                <a:ext cx="2612" cy="2518"/>
              </a:xfrm>
              <a:prstGeom prst="ellipse">
                <a:avLst/>
              </a:prstGeom>
              <a:solidFill>
                <a:schemeClr val="bg1"/>
              </a:solidFill>
              <a:ln w="60325" cmpd="sng">
                <a:solidFill>
                  <a:srgbClr val="1E8ED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ClrTx/>
                  <a:buFont typeface="Wingdings" panose="05000000000000000000" charset="0"/>
                  <a:buChar char="l"/>
                </a:pPr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2819" y="6701"/>
              <a:ext cx="2612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1E8ED5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华文琥珀" panose="02010800040101010101" charset="-122"/>
                  <a:ea typeface="华文琥珀" panose="02010800040101010101" charset="-122"/>
                </a:rPr>
                <a:t>声纹识别验证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848850" y="3516630"/>
            <a:ext cx="2038985" cy="1598930"/>
            <a:chOff x="15464" y="5837"/>
            <a:chExt cx="3211" cy="2518"/>
          </a:xfrm>
        </p:grpSpPr>
        <p:grpSp>
          <p:nvGrpSpPr>
            <p:cNvPr id="21" name="组合 20"/>
            <p:cNvGrpSpPr/>
            <p:nvPr/>
          </p:nvGrpSpPr>
          <p:grpSpPr>
            <a:xfrm>
              <a:off x="15464" y="5837"/>
              <a:ext cx="2957" cy="2518"/>
              <a:chOff x="8558" y="5837"/>
              <a:chExt cx="2957" cy="251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8558" y="5837"/>
                <a:ext cx="880" cy="97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 w="28575" cmpd="sng">
                <a:solidFill>
                  <a:srgbClr val="3537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 algn="l">
                  <a:buClrTx/>
                  <a:buFont typeface="Wingdings" panose="05000000000000000000" charset="0"/>
                  <a:buNone/>
                </a:pPr>
                <a:r>
                  <a:rPr lang="en-US" altLang="zh-CN" sz="2800">
                    <a:latin typeface="Arial Unicode MS" panose="020B0604020202020204" charset="-122"/>
                    <a:ea typeface="Arial Unicode MS" panose="020B0604020202020204" charset="-122"/>
                  </a:rPr>
                  <a:t>3</a:t>
                </a: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903" y="5837"/>
                <a:ext cx="2612" cy="2518"/>
              </a:xfrm>
              <a:prstGeom prst="ellipse">
                <a:avLst/>
              </a:prstGeom>
              <a:solidFill>
                <a:schemeClr val="bg1"/>
              </a:solidFill>
              <a:ln w="60325" cmpd="sng">
                <a:solidFill>
                  <a:srgbClr val="3537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ClrTx/>
                  <a:buFont typeface="Wingdings" panose="05000000000000000000" charset="0"/>
                  <a:buChar char="l"/>
                </a:pPr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6063" y="6448"/>
              <a:ext cx="2612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53738"/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华文琥珀" panose="02010800040101010101" charset="-122"/>
                  <a:ea typeface="华文琥珀" panose="02010800040101010101" charset="-122"/>
                </a:rPr>
                <a:t>打字习惯验证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44080" y="1688465"/>
            <a:ext cx="3400636" cy="708660"/>
            <a:chOff x="5937" y="2437"/>
            <a:chExt cx="4021" cy="1676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5999" y="4101"/>
              <a:ext cx="3959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折角形 41"/>
            <p:cNvSpPr/>
            <p:nvPr/>
          </p:nvSpPr>
          <p:spPr>
            <a:xfrm>
              <a:off x="5999" y="2701"/>
              <a:ext cx="3841" cy="1160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ClrTx/>
                <a:buFont typeface="Wingdings" panose="05000000000000000000" charset="0"/>
                <a:buNone/>
              </a:pPr>
              <a:r>
                <a:rPr lang="en-US" altLang="zh-CN" sz="2400">
                  <a:latin typeface="Arial Unicode MS" panose="020B0604020202020204" charset="-122"/>
                  <a:ea typeface="Arial Unicode MS" panose="020B0604020202020204" charset="-122"/>
                </a:rPr>
                <a:t>APP</a:t>
              </a:r>
              <a:r>
                <a:rPr lang="zh-CN" altLang="en-US" sz="2400">
                  <a:latin typeface="Arial Unicode MS" panose="020B0604020202020204" charset="-122"/>
                  <a:ea typeface="Arial Unicode MS" panose="020B0604020202020204" charset="-122"/>
                </a:rPr>
                <a:t>功能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5937" y="2437"/>
              <a:ext cx="3974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 descr="图片1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15" y="1231900"/>
            <a:ext cx="2553335" cy="52584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1" y="1800092"/>
            <a:ext cx="2305318" cy="41113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989129"/>
            <a:ext cx="12192000" cy="5868871"/>
          </a:xfrm>
          <a:prstGeom prst="rect">
            <a:avLst/>
          </a:prstGeom>
          <a:solidFill>
            <a:srgbClr val="1E8E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945490"/>
            <a:ext cx="12192000" cy="914400"/>
          </a:xfrm>
          <a:prstGeom prst="rect">
            <a:avLst/>
          </a:prstGeom>
          <a:solidFill>
            <a:srgbClr val="6CB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5845175" y="2731135"/>
            <a:ext cx="4278630" cy="279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/>
        </p:nvSpPr>
        <p:spPr>
          <a:xfrm>
            <a:off x="5845176" y="2577985"/>
            <a:ext cx="3994284" cy="1997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1.</a:t>
            </a:r>
            <a:r>
              <a:rPr lang="zh-CN" altLang="en-US" sz="4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人脸识别注册</a:t>
            </a:r>
            <a:endParaRPr lang="en-US" altLang="zh-CN" sz="4400" dirty="0" smtClean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2.</a:t>
            </a:r>
            <a:r>
              <a:rPr lang="zh-CN" altLang="en-US" sz="4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语音声纹注册</a:t>
            </a:r>
            <a:endParaRPr lang="en-US" altLang="zh-CN" sz="4400" dirty="0" smtClean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3.</a:t>
            </a:r>
            <a:r>
              <a:rPr lang="zh-CN" altLang="en-US" sz="4400" dirty="0" smtClean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打字习惯注册</a:t>
            </a:r>
            <a:endParaRPr lang="zh-CN" altLang="en-US" sz="44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9895" y="163575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用户注册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02460" y="1573941"/>
            <a:ext cx="2553335" cy="5258435"/>
            <a:chOff x="1902460" y="904240"/>
            <a:chExt cx="2553335" cy="5258435"/>
          </a:xfrm>
        </p:grpSpPr>
        <p:pic>
          <p:nvPicPr>
            <p:cNvPr id="45" name="图片 44" descr="图片1_副本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2460" y="904240"/>
              <a:ext cx="2553335" cy="5258435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466" y="1519707"/>
              <a:ext cx="2261321" cy="4040255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540"/>
            <a:ext cx="12222000" cy="99166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marL="285750" indent="-285750" algn="ctr">
          <a:buClrTx/>
          <a:buFont typeface="Wingdings" panose="05000000000000000000" charset="0"/>
          <a:buChar char="l"/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sc22_ch0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CC3300"/>
            </a:gs>
            <a:gs pos="100000">
              <a:srgbClr val="CC3300">
                <a:gamma/>
                <a:tint val="51373"/>
                <a:invGamma/>
              </a:srgbClr>
            </a:gs>
          </a:gsLst>
          <a:path path="rect">
            <a:fillToRect l="50000" t="50000" r="50000" b="50000"/>
          </a:path>
        </a:gradFill>
        <a:ln w="3810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9250" dir="3267739" algn="ctr" rotWithShape="0">
                  <a:srgbClr val="808080">
                    <a:alpha val="50000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CC3300"/>
            </a:gs>
            <a:gs pos="100000">
              <a:srgbClr val="CC3300">
                <a:gamma/>
                <a:tint val="51373"/>
                <a:invGamma/>
              </a:srgbClr>
            </a:gs>
          </a:gsLst>
          <a:path path="rect">
            <a:fillToRect l="50000" t="50000" r="50000" b="50000"/>
          </a:path>
        </a:gradFill>
        <a:ln w="3810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9250" dir="3267739" algn="ctr" rotWithShape="0">
                  <a:srgbClr val="808080">
                    <a:alpha val="50000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309</Words>
  <Application>Microsoft Office PowerPoint</Application>
  <PresentationFormat>宽屏</PresentationFormat>
  <Paragraphs>63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黑体</vt:lpstr>
      <vt:lpstr>华文琥珀</vt:lpstr>
      <vt:lpstr>华文隶书</vt:lpstr>
      <vt:lpstr>华文宋体</vt:lpstr>
      <vt:lpstr>宋体</vt:lpstr>
      <vt:lpstr>Arial</vt:lpstr>
      <vt:lpstr>Calibri</vt:lpstr>
      <vt:lpstr>Times New Roman</vt:lpstr>
      <vt:lpstr>Webdings</vt:lpstr>
      <vt:lpstr>Wingdings</vt:lpstr>
      <vt:lpstr>1_A000120140530A46PPBG</vt:lpstr>
      <vt:lpstr>usc22_ch0</vt:lpstr>
      <vt:lpstr>PowerPoint 演示文稿</vt:lpstr>
      <vt:lpstr>参赛选题：猜猜我是谁（用户特征识别）APP</vt:lpstr>
      <vt:lpstr>PowerPoint 演示文稿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感谢指导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hfj</dc:creator>
  <cp:lastModifiedBy>hfj</cp:lastModifiedBy>
  <cp:revision>63</cp:revision>
  <dcterms:created xsi:type="dcterms:W3CDTF">2016-08-16T07:29:11Z</dcterms:created>
  <dcterms:modified xsi:type="dcterms:W3CDTF">2017-05-26T10:06:37Z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