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F15A-134B-4887-BA1B-9080F3AEF98F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8261-661E-4F95-961B-4EECBD1B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2020.8.21</a:t>
            </a:r>
            <a:endParaRPr lang="en-US" altLang="zh-CN" dirty="0" smtClean="0"/>
          </a:p>
          <a:p>
            <a:r>
              <a:rPr lang="en-US" altLang="zh-CN" dirty="0" smtClean="0"/>
              <a:t>Tao </a:t>
            </a:r>
            <a:r>
              <a:rPr lang="en-US" altLang="zh-CN" dirty="0" err="1" smtClean="0"/>
              <a:t>Ziyu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改进的</a:t>
            </a:r>
            <a:r>
              <a:rPr lang="en-US" altLang="zh-CN" dirty="0" smtClean="0"/>
              <a:t>biomarker predict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signature</a:t>
            </a:r>
            <a:r>
              <a:rPr lang="zh-CN" altLang="en-US" dirty="0"/>
              <a:t>去</a:t>
            </a:r>
            <a:r>
              <a:rPr lang="en-US" altLang="zh-CN" dirty="0"/>
              <a:t>predict</a:t>
            </a:r>
            <a:r>
              <a:rPr lang="zh-CN" altLang="en-US" dirty="0"/>
              <a:t>，分为两个</a:t>
            </a:r>
            <a:r>
              <a:rPr lang="zh-CN" altLang="en-US" dirty="0" smtClean="0"/>
              <a:t>方面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- R/NR</a:t>
            </a:r>
            <a:r>
              <a:rPr lang="zh-CN" altLang="en-US" dirty="0"/>
              <a:t>（</a:t>
            </a:r>
            <a:r>
              <a:rPr lang="en-US" altLang="zh-CN" dirty="0"/>
              <a:t>DCB/NDB</a:t>
            </a:r>
            <a:r>
              <a:rPr lang="zh-CN" altLang="en-US" dirty="0"/>
              <a:t>），做</a:t>
            </a:r>
            <a:r>
              <a:rPr lang="en-US" altLang="zh-CN" dirty="0"/>
              <a:t>logistic</a:t>
            </a:r>
            <a:r>
              <a:rPr lang="zh-CN" altLang="en-US" dirty="0"/>
              <a:t>回归，再做</a:t>
            </a:r>
            <a:r>
              <a:rPr lang="en-US" altLang="zh-CN" dirty="0"/>
              <a:t>ROC</a:t>
            </a:r>
            <a:r>
              <a:rPr lang="zh-CN" altLang="en-US" dirty="0"/>
              <a:t>曲线进行二</a:t>
            </a:r>
            <a:r>
              <a:rPr lang="zh-CN" altLang="en-US" dirty="0" smtClean="0"/>
              <a:t>分类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- Survival</a:t>
            </a:r>
            <a:r>
              <a:rPr lang="zh-CN" altLang="en-US" dirty="0"/>
              <a:t>，做</a:t>
            </a:r>
            <a:r>
              <a:rPr lang="en-US" altLang="zh-CN" dirty="0"/>
              <a:t>cox</a:t>
            </a:r>
            <a:r>
              <a:rPr lang="zh-CN" altLang="en-US" dirty="0"/>
              <a:t>分析，再做</a:t>
            </a:r>
            <a:r>
              <a:rPr lang="en-US" altLang="zh-CN" dirty="0"/>
              <a:t>cut point</a:t>
            </a:r>
            <a:r>
              <a:rPr lang="zh-CN" altLang="en-US" dirty="0"/>
              <a:t>的部分可以做交叉验证和</a:t>
            </a:r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上次使用</a:t>
            </a:r>
            <a:r>
              <a:rPr lang="zh-CN" altLang="en-US" dirty="0" smtClean="0"/>
              <a:t>的使用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方法重新采取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，取平均值得到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，建模型选择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时，不再自己设置</a:t>
            </a:r>
            <a:r>
              <a:rPr lang="en-US" altLang="zh-CN" dirty="0" smtClean="0"/>
              <a:t>cutoff</a:t>
            </a:r>
            <a:r>
              <a:rPr lang="zh-CN" altLang="en-US" dirty="0" smtClean="0"/>
              <a:t>值，而是用</a:t>
            </a:r>
            <a:r>
              <a:rPr lang="en-US" altLang="zh-CN" dirty="0" smtClean="0"/>
              <a:t>exposure</a:t>
            </a:r>
            <a:r>
              <a:rPr lang="zh-CN" altLang="en-US" dirty="0" smtClean="0"/>
              <a:t>连续变量看结果。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TCGA pan-cancer patients </a:t>
            </a:r>
            <a:r>
              <a:rPr lang="en-US" altLang="zh-CN" dirty="0" smtClean="0"/>
              <a:t>prognosis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提取</a:t>
            </a:r>
            <a:r>
              <a:rPr lang="zh-CN" altLang="en-US" dirty="0"/>
              <a:t>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TCGA</a:t>
            </a:r>
            <a:r>
              <a:rPr lang="zh-CN" altLang="en-US" dirty="0" smtClean="0"/>
              <a:t>样本的所有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，对每种癌症的</a:t>
            </a:r>
            <a:r>
              <a:rPr lang="en-US" altLang="zh-CN" dirty="0" smtClean="0"/>
              <a:t>signature</a:t>
            </a:r>
            <a:r>
              <a:rPr lang="zh-CN" altLang="en-US" dirty="0"/>
              <a:t>排序</a:t>
            </a:r>
            <a:r>
              <a:rPr lang="zh-CN" altLang="en-US" dirty="0" smtClean="0"/>
              <a:t>后选取占比大于第</a:t>
            </a:r>
            <a:r>
              <a:rPr lang="zh-CN" altLang="en-US" dirty="0"/>
              <a:t>三四</a:t>
            </a:r>
            <a:r>
              <a:rPr lang="zh-CN" altLang="en-US" dirty="0" smtClean="0"/>
              <a:t>分位数的</a:t>
            </a:r>
            <a:r>
              <a:rPr lang="en-US" altLang="zh-CN" dirty="0" err="1" smtClean="0"/>
              <a:t>siganture</a:t>
            </a:r>
            <a:r>
              <a:rPr lang="zh-CN" altLang="en-US" dirty="0" smtClean="0"/>
              <a:t>做该癌症样本的预后，下载了</a:t>
            </a:r>
            <a:r>
              <a:rPr lang="en-US" altLang="zh-CN" dirty="0" err="1" smtClean="0"/>
              <a:t>cilincal</a:t>
            </a:r>
            <a:r>
              <a:rPr lang="en-US" altLang="zh-CN" dirty="0" smtClean="0"/>
              <a:t> data</a:t>
            </a:r>
            <a:r>
              <a:rPr lang="zh-CN" altLang="en-US" dirty="0" smtClean="0"/>
              <a:t>（非</a:t>
            </a:r>
            <a:r>
              <a:rPr lang="en-US" altLang="zh-CN" dirty="0" smtClean="0"/>
              <a:t>ICI response</a:t>
            </a:r>
            <a:r>
              <a:rPr lang="zh-CN" altLang="en-US" dirty="0" smtClean="0"/>
              <a:t>），从</a:t>
            </a:r>
            <a:r>
              <a:rPr lang="en-US" altLang="zh-CN" dirty="0" smtClean="0"/>
              <a:t>OS</a:t>
            </a:r>
            <a:r>
              <a:rPr lang="zh-CN" altLang="en-US" dirty="0" smtClean="0"/>
              <a:t>生存的角度做预后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（以</a:t>
            </a:r>
            <a:r>
              <a:rPr lang="en-US" altLang="zh-CN" dirty="0" smtClean="0"/>
              <a:t>LUAD</a:t>
            </a:r>
            <a:r>
              <a:rPr lang="zh-CN" altLang="en-US" dirty="0" smtClean="0"/>
              <a:t>为例，</a:t>
            </a:r>
            <a:r>
              <a:rPr lang="en-US" altLang="zh-CN" dirty="0" smtClean="0"/>
              <a:t>TCGA</a:t>
            </a:r>
            <a:r>
              <a:rPr lang="zh-CN" altLang="en-US" dirty="0" smtClean="0"/>
              <a:t>数据预后连续变量</a:t>
            </a:r>
            <a:r>
              <a:rPr lang="en-US" altLang="zh-CN" dirty="0" smtClean="0"/>
              <a:t>cox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88" y="4081024"/>
            <a:ext cx="7055153" cy="266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Copy number signature</a:t>
            </a:r>
          </a:p>
          <a:p>
            <a:r>
              <a:rPr lang="en-US" altLang="zh-CN" dirty="0" smtClean="0"/>
              <a:t>Signature </a:t>
            </a:r>
            <a:r>
              <a:rPr lang="en-US" altLang="zh-CN" dirty="0" smtClean="0"/>
              <a:t>biomarker</a:t>
            </a:r>
          </a:p>
          <a:p>
            <a:r>
              <a:rPr lang="en-US" altLang="zh-CN" dirty="0" smtClean="0"/>
              <a:t>Pan-cancer mutational signature association study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6296"/>
            <a:ext cx="10515600" cy="347879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Copy number signature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42975" y="1583596"/>
            <a:ext cx="10906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 err="1" smtClean="0"/>
              <a:t>sigminer</a:t>
            </a:r>
            <a:r>
              <a:rPr lang="zh-CN" altLang="en-US" dirty="0" smtClean="0"/>
              <a:t>包的代码进行改写，增添了新一个分类，描述一个片段两边的变化范围（</a:t>
            </a:r>
            <a:r>
              <a:rPr lang="en-US" altLang="zh-CN" dirty="0" smtClean="0"/>
              <a:t>A &lt;=2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B&gt;2</a:t>
            </a:r>
            <a:r>
              <a:rPr lang="zh-CN" altLang="en-US" dirty="0" smtClean="0"/>
              <a:t>）：</a:t>
            </a:r>
            <a:endParaRPr lang="en-US" altLang="zh-CN" dirty="0"/>
          </a:p>
          <a:p>
            <a:r>
              <a:rPr lang="en-US" altLang="zh-CN" dirty="0" smtClean="0"/>
              <a:t>AA</a:t>
            </a:r>
            <a:r>
              <a:rPr lang="zh-CN" altLang="en-US" dirty="0" smtClean="0"/>
              <a:t>（两边变化都</a:t>
            </a:r>
            <a:r>
              <a:rPr lang="en-US" altLang="zh-CN" dirty="0" smtClean="0"/>
              <a:t>&lt;=2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AB</a:t>
            </a:r>
            <a:r>
              <a:rPr lang="zh-CN" altLang="en-US" dirty="0" smtClean="0"/>
              <a:t>（左边变化</a:t>
            </a:r>
            <a:r>
              <a:rPr lang="en-US" altLang="zh-CN" dirty="0" smtClean="0"/>
              <a:t>&lt;=2</a:t>
            </a:r>
            <a:r>
              <a:rPr lang="zh-CN" altLang="en-US" dirty="0" smtClean="0"/>
              <a:t>，右边变化</a:t>
            </a:r>
            <a:r>
              <a:rPr lang="en-US" altLang="zh-CN" dirty="0" smtClean="0"/>
              <a:t>&gt;2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BA, BB</a:t>
            </a:r>
            <a:r>
              <a:rPr lang="zh-CN" altLang="en-US" dirty="0" smtClean="0"/>
              <a:t>，将总的分类信息扩增至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4 = 384</a:t>
            </a:r>
            <a:r>
              <a:rPr lang="zh-CN" altLang="en-US" dirty="0" smtClean="0"/>
              <a:t>种</a:t>
            </a:r>
            <a:endParaRPr lang="en-US" altLang="zh-CN" dirty="0"/>
          </a:p>
          <a:p>
            <a:r>
              <a:rPr lang="zh-CN" altLang="en-US" dirty="0" smtClean="0"/>
              <a:t>去掉了由于分类不合理的计数为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的分类，删除了</a:t>
            </a:r>
            <a:r>
              <a:rPr lang="en-US" altLang="zh-CN" dirty="0" smtClean="0"/>
              <a:t>105</a:t>
            </a:r>
            <a:r>
              <a:rPr lang="zh-CN" altLang="en-US" dirty="0" smtClean="0"/>
              <a:t>个分类。</a:t>
            </a:r>
            <a:endParaRPr lang="en-US" altLang="zh-CN" dirty="0" smtClean="0"/>
          </a:p>
          <a:p>
            <a:r>
              <a:rPr lang="zh-CN" altLang="en-US" dirty="0" smtClean="0"/>
              <a:t>另外通过计数发现部分分类总数很少，采取合并部分分类的方法将分类总数控制在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合并结果看下页。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Copy number signature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7725" y="1383431"/>
            <a:ext cx="6001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AA: </a:t>
            </a:r>
            <a:r>
              <a:rPr lang="zh-CN" altLang="en-US" dirty="0" smtClean="0"/>
              <a:t>两边拷贝数变化都</a:t>
            </a:r>
            <a:r>
              <a:rPr lang="en-US" altLang="zh-CN" dirty="0" smtClean="0"/>
              <a:t>&lt;=2</a:t>
            </a:r>
          </a:p>
          <a:p>
            <a:r>
              <a:rPr lang="en-US" altLang="zh-CN" dirty="0" smtClean="0"/>
              <a:t>BB: </a:t>
            </a:r>
            <a:r>
              <a:rPr lang="zh-CN" altLang="en-US" dirty="0" smtClean="0"/>
              <a:t>两边拷贝数变化都</a:t>
            </a:r>
            <a:r>
              <a:rPr lang="en-US" altLang="zh-CN" dirty="0" smtClean="0"/>
              <a:t>&gt;2</a:t>
            </a:r>
          </a:p>
          <a:p>
            <a:r>
              <a:rPr lang="en-US" altLang="zh-CN" dirty="0" smtClean="0"/>
              <a:t>2C: AB+BA</a:t>
            </a:r>
          </a:p>
          <a:p>
            <a:r>
              <a:rPr lang="en-US" altLang="zh-CN" dirty="0" smtClean="0"/>
              <a:t>3C: AB+BA+BB</a:t>
            </a:r>
          </a:p>
          <a:p>
            <a:r>
              <a:rPr lang="en-US" altLang="zh-CN" dirty="0" smtClean="0"/>
              <a:t>MI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</a:t>
            </a:r>
            <a:r>
              <a:rPr lang="zh-CN" altLang="en-US" dirty="0" smtClean="0"/>
              <a:t>的合并理由是，通过图谱发现，这两种规律较常见</a:t>
            </a:r>
            <a:endParaRPr lang="en-US" altLang="zh-CN" dirty="0" smtClean="0"/>
          </a:p>
          <a:p>
            <a:r>
              <a:rPr lang="zh-CN" altLang="en-US" dirty="0" smtClean="0"/>
              <a:t>最终分类缩减至</a:t>
            </a:r>
            <a:r>
              <a:rPr lang="en-US" altLang="zh-CN" dirty="0" smtClean="0"/>
              <a:t>192</a:t>
            </a:r>
            <a:r>
              <a:rPr lang="zh-CN" altLang="en-US" dirty="0" smtClean="0"/>
              <a:t>种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511" y="365125"/>
            <a:ext cx="587228" cy="25643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061" y="365125"/>
            <a:ext cx="706139" cy="255975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6849689" y="2281881"/>
            <a:ext cx="959781" cy="4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3137757"/>
            <a:ext cx="10515600" cy="3537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分类中还存在计数较少的类别，想办法简化</a:t>
            </a:r>
            <a:endParaRPr lang="en-US" altLang="zh-CN" dirty="0" smtClean="0"/>
          </a:p>
          <a:p>
            <a:r>
              <a:rPr lang="en-US" altLang="zh-CN" dirty="0" smtClean="0"/>
              <a:t>Oscillation</a:t>
            </a:r>
            <a:r>
              <a:rPr lang="zh-CN" altLang="en-US" dirty="0" smtClean="0"/>
              <a:t>模式不易看出的问题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21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TCGA signature immune subtype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11" y="2100648"/>
            <a:ext cx="10284777" cy="3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TCGA </a:t>
            </a:r>
            <a:r>
              <a:rPr lang="en-US" altLang="zh-CN" dirty="0" smtClean="0"/>
              <a:t>immune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80" y="365125"/>
            <a:ext cx="1864420" cy="6304769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58883"/>
            <a:ext cx="8091616" cy="48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2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Signature biomarker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Done </a:t>
            </a:r>
          </a:p>
          <a:p>
            <a:r>
              <a:rPr lang="en-US" altLang="zh-CN" dirty="0" smtClean="0"/>
              <a:t>TCGA pan-cancer patients prognosis</a:t>
            </a:r>
          </a:p>
          <a:p>
            <a:r>
              <a:rPr lang="en-US" altLang="zh-CN" dirty="0" smtClean="0"/>
              <a:t>WES clinical data analysis(doing)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WES </a:t>
            </a:r>
            <a:r>
              <a:rPr lang="en-US" altLang="zh-CN" dirty="0"/>
              <a:t>NSCLC clinical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03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做了如下数据预处理：</a:t>
            </a:r>
            <a:endParaRPr lang="en-US" altLang="zh-CN" dirty="0" smtClean="0"/>
          </a:p>
          <a:p>
            <a:r>
              <a:rPr lang="zh-CN" altLang="en-US" dirty="0"/>
              <a:t>转</a:t>
            </a:r>
            <a:r>
              <a:rPr lang="zh-CN" altLang="en-US" dirty="0" smtClean="0"/>
              <a:t>成</a:t>
            </a:r>
            <a:r>
              <a:rPr lang="en-US" altLang="zh-CN" dirty="0" err="1" smtClean="0"/>
              <a:t>fastq</a:t>
            </a:r>
            <a:r>
              <a:rPr lang="zh-CN" altLang="en-US" dirty="0" smtClean="0"/>
              <a:t>格式：</a:t>
            </a:r>
            <a:r>
              <a:rPr lang="en-US" altLang="zh-CN" dirty="0" err="1" smtClean="0"/>
              <a:t>fastq</a:t>
            </a:r>
            <a:endParaRPr lang="en-US" altLang="zh-CN" dirty="0" smtClean="0"/>
          </a:p>
          <a:p>
            <a:r>
              <a:rPr lang="en-US" altLang="zh-CN" dirty="0" err="1" smtClean="0"/>
              <a:t>Fastq</a:t>
            </a:r>
            <a:r>
              <a:rPr lang="zh-CN" altLang="en-US" dirty="0" smtClean="0"/>
              <a:t>做质量控制：</a:t>
            </a:r>
            <a:r>
              <a:rPr lang="en-US" altLang="zh-CN" dirty="0" err="1" smtClean="0"/>
              <a:t>fastqc</a:t>
            </a:r>
            <a:endParaRPr lang="en-US" altLang="zh-CN" dirty="0" smtClean="0"/>
          </a:p>
          <a:p>
            <a:r>
              <a:rPr lang="en-US" altLang="zh-CN" dirty="0" err="1" smtClean="0"/>
              <a:t>Fastqc</a:t>
            </a:r>
            <a:r>
              <a:rPr lang="zh-CN" altLang="en-US" dirty="0" smtClean="0"/>
              <a:t>后去接头：</a:t>
            </a:r>
            <a:r>
              <a:rPr lang="en-US" altLang="zh-CN" dirty="0" err="1"/>
              <a:t>trim_galore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比对到基因组以及</a:t>
            </a:r>
            <a:r>
              <a:rPr lang="en-US" altLang="zh-CN" dirty="0" smtClean="0"/>
              <a:t>bam</a:t>
            </a:r>
            <a:r>
              <a:rPr lang="zh-CN" altLang="en-US" dirty="0" smtClean="0"/>
              <a:t>格式：</a:t>
            </a:r>
            <a:r>
              <a:rPr lang="en-US" altLang="zh-CN" dirty="0" err="1" smtClean="0"/>
              <a:t>bwa</a:t>
            </a:r>
            <a:endParaRPr lang="en-US" altLang="zh-CN" dirty="0"/>
          </a:p>
          <a:p>
            <a:r>
              <a:rPr lang="en-US" altLang="zh-CN" dirty="0" smtClean="0"/>
              <a:t>Mutation calling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416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Work report</vt:lpstr>
      <vt:lpstr>Content </vt:lpstr>
      <vt:lpstr>Copy number signature</vt:lpstr>
      <vt:lpstr>Copy number signature</vt:lpstr>
      <vt:lpstr>TO DO</vt:lpstr>
      <vt:lpstr>TCGA signature immune subtype</vt:lpstr>
      <vt:lpstr>TCGA immune</vt:lpstr>
      <vt:lpstr>Signature biomarker</vt:lpstr>
      <vt:lpstr>WES NSCLC clinical data</vt:lpstr>
      <vt:lpstr>改进的biomarker predict方法</vt:lpstr>
      <vt:lpstr>TCGA pan-cancer patients prognosis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lenovo</dc:creator>
  <cp:lastModifiedBy>lenovo</cp:lastModifiedBy>
  <cp:revision>136</cp:revision>
  <dcterms:created xsi:type="dcterms:W3CDTF">2020-08-17T02:01:00Z</dcterms:created>
  <dcterms:modified xsi:type="dcterms:W3CDTF">2020-08-21T04:33:51Z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