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C452-4D2B-4A4F-BA0E-452E922237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1C4D-B27F-405A-BDC9-C2A4F1D352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report-biomarker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2020.9.3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Description about 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仍然是采用肺癌的数据，没有加入别的癌症类型，这次在抽样的过程中加入考虑男女性别比，保证</a:t>
            </a:r>
            <a:r>
              <a:rPr lang="en-US" altLang="zh-CN" dirty="0" smtClean="0"/>
              <a:t>training cohort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validation cohort</a:t>
            </a:r>
            <a:r>
              <a:rPr lang="zh-CN" altLang="en-US" dirty="0" smtClean="0"/>
              <a:t>中的男女占比都是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，剔除由于性别比例不平衡造成的预测差异。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剔除了少数病人才有的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，保证挑出来的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不是个别病人存在的，去除了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的特殊性。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Score formula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995" y="2174875"/>
            <a:ext cx="5089525" cy="3225165"/>
          </a:xfrm>
        </p:spPr>
        <p:txBody>
          <a:bodyPr>
            <a:normAutofit fontScale="70000"/>
          </a:bodyPr>
          <a:lstStyle/>
          <a:p>
            <a:r>
              <a:rPr lang="en-US" altLang="zh-CN" dirty="0" smtClean="0"/>
              <a:t>1. cut-off = -0.21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Score = (-0.055*SBS7b)+(-0.034*SBS10b)+(-0.53*ID15)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cut-off = -0.34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Score = = (-0.17*SBS7b)+(-0.10*SBS10a)+(-0.13*SBS10b)+(-0.30*SBS28)+(0.03*DBS2)+(0.63*DBS11)+(0.059*ID3)+(-0.26*ID13)+(-0.58*ID15)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875780" y="2174875"/>
            <a:ext cx="46488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signature exposure</a:t>
            </a:r>
            <a:r>
              <a:rPr lang="zh-CN" altLang="en-US" dirty="0" smtClean="0">
                <a:sym typeface="+mn-ea"/>
              </a:rPr>
              <a:t>的值去计算</a:t>
            </a:r>
            <a:r>
              <a:rPr lang="en-US" altLang="zh-CN" dirty="0" smtClean="0">
                <a:sym typeface="+mn-ea"/>
              </a:rPr>
              <a:t>score</a:t>
            </a:r>
            <a:r>
              <a:rPr lang="zh-CN" altLang="en-US" dirty="0" smtClean="0">
                <a:sym typeface="+mn-ea"/>
              </a:rPr>
              <a:t>值，认为值小于</a:t>
            </a:r>
            <a:r>
              <a:rPr lang="en-US" altLang="zh-CN" dirty="0" smtClean="0">
                <a:sym typeface="+mn-ea"/>
              </a:rPr>
              <a:t>cut-off</a:t>
            </a:r>
            <a:r>
              <a:rPr lang="zh-CN" altLang="en-US" dirty="0" smtClean="0">
                <a:sym typeface="+mn-ea"/>
              </a:rPr>
              <a:t>时，即标记为</a:t>
            </a:r>
            <a:r>
              <a:rPr lang="en-US" altLang="zh-CN" dirty="0" smtClean="0">
                <a:sym typeface="+mn-ea"/>
              </a:rPr>
              <a:t>group = 1</a:t>
            </a:r>
            <a:r>
              <a:rPr lang="zh-CN" altLang="en-US" dirty="0" smtClean="0">
                <a:sym typeface="+mn-ea"/>
              </a:rPr>
              <a:t>，</a:t>
            </a:r>
            <a:endParaRPr lang="en-US" altLang="zh-CN" dirty="0" smtClean="0"/>
          </a:p>
          <a:p>
            <a:pPr marL="0" indent="0" algn="l">
              <a:buNone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smtClean="0">
                <a:sym typeface="+mn-ea"/>
              </a:rPr>
              <a:t>cut-off = -0.21</a:t>
            </a:r>
            <a:r>
              <a:rPr lang="zh-CN" altLang="en-US" dirty="0" smtClean="0">
                <a:sym typeface="+mn-ea"/>
              </a:rPr>
              <a:t>中，由于系数都是负数，意味着这些</a:t>
            </a:r>
            <a:r>
              <a:rPr lang="en-US" altLang="zh-CN" dirty="0" smtClean="0">
                <a:sym typeface="+mn-ea"/>
              </a:rPr>
              <a:t>signature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smtClean="0">
                <a:sym typeface="+mn-ea"/>
              </a:rPr>
              <a:t>exposure</a:t>
            </a:r>
            <a:r>
              <a:rPr lang="zh-CN" altLang="en-US" dirty="0" smtClean="0">
                <a:sym typeface="+mn-ea"/>
              </a:rPr>
              <a:t>值越大，</a:t>
            </a:r>
            <a:r>
              <a:rPr lang="en-US" altLang="zh-CN" dirty="0" smtClean="0">
                <a:sym typeface="+mn-ea"/>
              </a:rPr>
              <a:t>score</a:t>
            </a:r>
            <a:r>
              <a:rPr lang="zh-CN" altLang="en-US" dirty="0" smtClean="0">
                <a:sym typeface="+mn-ea"/>
              </a:rPr>
              <a:t>值越小这部分病人生存效果越好。</a:t>
            </a:r>
            <a:endParaRPr lang="en-US" altLang="zh-CN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smtClean="0">
                <a:sym typeface="+mn-ea"/>
              </a:rPr>
              <a:t>cut-off= -0.34</a:t>
            </a:r>
            <a:r>
              <a:rPr lang="zh-CN" altLang="en-US" dirty="0" smtClean="0">
                <a:sym typeface="+mn-ea"/>
              </a:rPr>
              <a:t>中，系数是综合性的，值小于</a:t>
            </a:r>
            <a:r>
              <a:rPr lang="en-US" altLang="zh-CN" dirty="0" smtClean="0">
                <a:sym typeface="+mn-ea"/>
              </a:rPr>
              <a:t>cut-off</a:t>
            </a:r>
            <a:r>
              <a:rPr lang="zh-CN" altLang="en-US" dirty="0" smtClean="0">
                <a:sym typeface="+mn-ea"/>
              </a:rPr>
              <a:t>时，即标记为</a:t>
            </a:r>
            <a:r>
              <a:rPr lang="en-US" altLang="zh-CN" dirty="0" smtClean="0">
                <a:sym typeface="+mn-ea"/>
              </a:rPr>
              <a:t>group = 1</a:t>
            </a:r>
            <a:r>
              <a:rPr lang="zh-CN" altLang="en-US" dirty="0" smtClean="0">
                <a:sym typeface="+mn-ea"/>
              </a:rPr>
              <a:t>，总体来看，</a:t>
            </a:r>
            <a:r>
              <a:rPr lang="en-US" altLang="zh-CN" dirty="0" smtClean="0">
                <a:sym typeface="+mn-ea"/>
              </a:rPr>
              <a:t>score</a:t>
            </a:r>
            <a:r>
              <a:rPr lang="zh-CN" altLang="en-US" dirty="0" smtClean="0">
                <a:sym typeface="+mn-ea"/>
              </a:rPr>
              <a:t>值小的病人生存效果越好。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Cut-off = -0.21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779" y="2171614"/>
            <a:ext cx="5172630" cy="34383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3508" y="5721562"/>
            <a:ext cx="29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cohort predict result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6824"/>
            <a:ext cx="4687521" cy="32279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7122" y="5721562"/>
            <a:ext cx="309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Validation </a:t>
            </a:r>
            <a:r>
              <a:rPr lang="en-US" altLang="zh-CN" dirty="0" smtClean="0"/>
              <a:t>cohort predict result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Cut-off = -0.34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942" y="2020202"/>
            <a:ext cx="4735225" cy="3284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44" y="1690688"/>
            <a:ext cx="5258724" cy="3652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Work report-biomarker</vt:lpstr>
      <vt:lpstr>Description about change</vt:lpstr>
      <vt:lpstr>Score formula</vt:lpstr>
      <vt:lpstr>Cut-off = -0.21</vt:lpstr>
      <vt:lpstr>Cut-off = -0.34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report-biomarker</dc:title>
  <dc:creator>lenovo</dc:creator>
  <cp:lastModifiedBy>陶紫玉</cp:lastModifiedBy>
  <cp:revision>23</cp:revision>
  <dcterms:created xsi:type="dcterms:W3CDTF">2020-09-03T02:46:00Z</dcterms:created>
  <dcterms:modified xsi:type="dcterms:W3CDTF">2020-09-03T03:10:15Z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