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4"/>
  </p:sldMasterIdLst>
  <p:notesMasterIdLst>
    <p:notesMasterId r:id="rId22"/>
  </p:notesMasterIdLst>
  <p:sldIdLst>
    <p:sldId id="262" r:id="rId5"/>
    <p:sldId id="257" r:id="rId6"/>
    <p:sldId id="310" r:id="rId7"/>
    <p:sldId id="287" r:id="rId8"/>
    <p:sldId id="325" r:id="rId9"/>
    <p:sldId id="295" r:id="rId10"/>
    <p:sldId id="331" r:id="rId11"/>
    <p:sldId id="288" r:id="rId12"/>
    <p:sldId id="326" r:id="rId13"/>
    <p:sldId id="327" r:id="rId14"/>
    <p:sldId id="311" r:id="rId15"/>
    <p:sldId id="324" r:id="rId16"/>
    <p:sldId id="330" r:id="rId17"/>
    <p:sldId id="329" r:id="rId18"/>
    <p:sldId id="328" r:id="rId19"/>
    <p:sldId id="305" r:id="rId20"/>
    <p:sldId id="30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EFE5F7-06A7-E79C-5CC0-F747A8BC7BEC}" v="1" dt="2024-05-06T16:57:38.745"/>
    <p1510:client id="{89C234AA-192B-93F2-FB0D-04EC8623F6BF}" v="7" dt="2024-05-06T17:56:35.592"/>
    <p1510:client id="{D38941A9-C993-B13B-3B01-C32639BFD7A3}" v="6" vWet="10" dt="2024-05-06T17:13:01.4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ABA2A1-837C-4B4E-9074-D2DDA18F0CD8}" type="datetimeFigureOut">
              <a:rPr lang="en-IN" smtClean="0"/>
              <a:t>06-05-2024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1BDEE1-DEE8-411E-B476-7B4081E3C509}" type="slidenum">
              <a:rPr lang="en-IN" smtClean="0"/>
              <a:t>‹#›</a:t>
            </a:fld>
            <a:endParaRPr lang="en-IN"/>
          </a:p>
        </p:txBody>
      </p:sp>
    </p:spTree>
    <p:extLst>
      <p:ext uri="{BB962C8B-B14F-4D97-AF65-F5344CB8AC3E}">
        <p14:creationId xmlns:p14="http://schemas.microsoft.com/office/powerpoint/2010/main" val="2763283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71BDEE1-DEE8-411E-B476-7B4081E3C509}" type="slidenum">
              <a:rPr lang="en-IN" smtClean="0"/>
              <a:t>2</a:t>
            </a:fld>
            <a:endParaRPr lang="en-IN"/>
          </a:p>
        </p:txBody>
      </p:sp>
    </p:spTree>
    <p:extLst>
      <p:ext uri="{BB962C8B-B14F-4D97-AF65-F5344CB8AC3E}">
        <p14:creationId xmlns:p14="http://schemas.microsoft.com/office/powerpoint/2010/main" val="304772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71BDEE1-DEE8-411E-B476-7B4081E3C509}" type="slidenum">
              <a:rPr lang="en-IN" smtClean="0"/>
              <a:t>3</a:t>
            </a:fld>
            <a:endParaRPr lang="en-IN"/>
          </a:p>
        </p:txBody>
      </p:sp>
    </p:spTree>
    <p:extLst>
      <p:ext uri="{BB962C8B-B14F-4D97-AF65-F5344CB8AC3E}">
        <p14:creationId xmlns:p14="http://schemas.microsoft.com/office/powerpoint/2010/main" val="3368212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71BDEE1-DEE8-411E-B476-7B4081E3C509}" type="slidenum">
              <a:rPr lang="en-IN" smtClean="0"/>
              <a:t>4</a:t>
            </a:fld>
            <a:endParaRPr lang="en-IN"/>
          </a:p>
        </p:txBody>
      </p:sp>
    </p:spTree>
    <p:extLst>
      <p:ext uri="{BB962C8B-B14F-4D97-AF65-F5344CB8AC3E}">
        <p14:creationId xmlns:p14="http://schemas.microsoft.com/office/powerpoint/2010/main" val="3825078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71BDEE1-DEE8-411E-B476-7B4081E3C509}" type="slidenum">
              <a:rPr lang="en-IN" smtClean="0"/>
              <a:t>5</a:t>
            </a:fld>
            <a:endParaRPr lang="en-IN"/>
          </a:p>
        </p:txBody>
      </p:sp>
    </p:spTree>
    <p:extLst>
      <p:ext uri="{BB962C8B-B14F-4D97-AF65-F5344CB8AC3E}">
        <p14:creationId xmlns:p14="http://schemas.microsoft.com/office/powerpoint/2010/main" val="3577627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71BDEE1-DEE8-411E-B476-7B4081E3C509}" type="slidenum">
              <a:rPr lang="en-IN" smtClean="0"/>
              <a:t>8</a:t>
            </a:fld>
            <a:endParaRPr lang="en-IN"/>
          </a:p>
        </p:txBody>
      </p:sp>
    </p:spTree>
    <p:extLst>
      <p:ext uri="{BB962C8B-B14F-4D97-AF65-F5344CB8AC3E}">
        <p14:creationId xmlns:p14="http://schemas.microsoft.com/office/powerpoint/2010/main" val="3298106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71BDEE1-DEE8-411E-B476-7B4081E3C509}" type="slidenum">
              <a:rPr lang="en-IN" smtClean="0"/>
              <a:t>9</a:t>
            </a:fld>
            <a:endParaRPr lang="en-IN"/>
          </a:p>
        </p:txBody>
      </p:sp>
    </p:spTree>
    <p:extLst>
      <p:ext uri="{BB962C8B-B14F-4D97-AF65-F5344CB8AC3E}">
        <p14:creationId xmlns:p14="http://schemas.microsoft.com/office/powerpoint/2010/main" val="4290424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71BDEE1-DEE8-411E-B476-7B4081E3C509}" type="slidenum">
              <a:rPr lang="en-IN" smtClean="0"/>
              <a:t>10</a:t>
            </a:fld>
            <a:endParaRPr lang="en-IN"/>
          </a:p>
        </p:txBody>
      </p:sp>
    </p:spTree>
    <p:extLst>
      <p:ext uri="{BB962C8B-B14F-4D97-AF65-F5344CB8AC3E}">
        <p14:creationId xmlns:p14="http://schemas.microsoft.com/office/powerpoint/2010/main" val="287263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F11CE8-FA3C-4FDD-91B4-DDDB798DD930}" type="datetime1">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2114650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B4C08C-1817-4443-BF85-7616DAC3B787}" type="datetime1">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1462722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5A4127-18C0-4E55-8F18-C8392D976D74}" type="datetime1">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3440621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D6587C-A9D9-447E-9464-8CE10636529B}" type="datetime1">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4081385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177D75-E3D4-4765-A54B-B136D5CEEF58}" type="datetime1">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510698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F4246A-0EF6-444F-8206-A21DEB1D889C}" type="datetime1">
              <a:rPr lang="en-IN" smtClean="0"/>
              <a:t>06-05-2024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167499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C0F7DD4-6B1F-44FA-B808-F5B5A918ACFC}" type="datetime1">
              <a:rPr lang="en-IN" smtClean="0"/>
              <a:t>06-05-2024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3753144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83E5BB-768B-4904-8016-EFC78C09411D}" type="datetime1">
              <a:rPr lang="en-IN" smtClean="0"/>
              <a:t>06-05-2024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1311171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62E36-81EA-4760-98CE-585032FA4F6A}" type="datetime1">
              <a:rPr lang="en-IN" smtClean="0"/>
              <a:t>06-05-2024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2451109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8ABF7A-48BA-4697-A301-22EFE0BA1E35}" type="datetime1">
              <a:rPr lang="en-IN" smtClean="0"/>
              <a:t>06-05-2024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431541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5B6182-8451-4550-A631-7F18596E7DF7}" type="datetime1">
              <a:rPr lang="en-IN" smtClean="0"/>
              <a:t>06-05-2024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675804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0E7B2D-4C79-4BDA-BDC6-7C3A54326812}" type="datetime1">
              <a:rPr lang="en-IN" smtClean="0"/>
              <a:t>06-05-2024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830C48-8208-426C-9DEA-07CAFD724294}" type="slidenum">
              <a:rPr lang="en-IN" smtClean="0"/>
              <a:t>‹#›</a:t>
            </a:fld>
            <a:endParaRPr lang="en-IN"/>
          </a:p>
        </p:txBody>
      </p:sp>
    </p:spTree>
    <p:extLst>
      <p:ext uri="{BB962C8B-B14F-4D97-AF65-F5344CB8AC3E}">
        <p14:creationId xmlns:p14="http://schemas.microsoft.com/office/powerpoint/2010/main" val="304532976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huggingface.co/Tapan101/Llama-2-7b-Medical-chat-finetun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Document 4">
            <a:extLst>
              <a:ext uri="{FF2B5EF4-FFF2-40B4-BE49-F238E27FC236}">
                <a16:creationId xmlns:a16="http://schemas.microsoft.com/office/drawing/2014/main" id="{AC90611C-E254-40A3-84BC-BF8D0BF8F1EF}"/>
              </a:ext>
            </a:extLst>
          </p:cNvPr>
          <p:cNvSpPr/>
          <p:nvPr/>
        </p:nvSpPr>
        <p:spPr>
          <a:xfrm flipH="1" flipV="1">
            <a:off x="0" y="5821248"/>
            <a:ext cx="12193682" cy="116836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57 w 21657"/>
              <a:gd name="connsiteY0" fmla="*/ 0 h 30859"/>
              <a:gd name="connsiteX1" fmla="*/ 21657 w 21657"/>
              <a:gd name="connsiteY1" fmla="*/ 0 h 30859"/>
              <a:gd name="connsiteX2" fmla="*/ 21657 w 21657"/>
              <a:gd name="connsiteY2" fmla="*/ 17322 h 30859"/>
              <a:gd name="connsiteX3" fmla="*/ 0 w 21657"/>
              <a:gd name="connsiteY3" fmla="*/ 30312 h 30859"/>
              <a:gd name="connsiteX4" fmla="*/ 57 w 21657"/>
              <a:gd name="connsiteY4" fmla="*/ 0 h 30859"/>
              <a:gd name="connsiteX0" fmla="*/ 57 w 21657"/>
              <a:gd name="connsiteY0" fmla="*/ 0 h 30752"/>
              <a:gd name="connsiteX1" fmla="*/ 21657 w 21657"/>
              <a:gd name="connsiteY1" fmla="*/ 0 h 30752"/>
              <a:gd name="connsiteX2" fmla="*/ 21657 w 21657"/>
              <a:gd name="connsiteY2" fmla="*/ 12623 h 30752"/>
              <a:gd name="connsiteX3" fmla="*/ 0 w 21657"/>
              <a:gd name="connsiteY3" fmla="*/ 30312 h 30752"/>
              <a:gd name="connsiteX4" fmla="*/ 57 w 21657"/>
              <a:gd name="connsiteY4" fmla="*/ 0 h 30752"/>
              <a:gd name="connsiteX0" fmla="*/ 57 w 21657"/>
              <a:gd name="connsiteY0" fmla="*/ 0 h 30691"/>
              <a:gd name="connsiteX1" fmla="*/ 21657 w 21657"/>
              <a:gd name="connsiteY1" fmla="*/ 0 h 30691"/>
              <a:gd name="connsiteX2" fmla="*/ 21657 w 21657"/>
              <a:gd name="connsiteY2" fmla="*/ 12623 h 30691"/>
              <a:gd name="connsiteX3" fmla="*/ 0 w 21657"/>
              <a:gd name="connsiteY3" fmla="*/ 30312 h 30691"/>
              <a:gd name="connsiteX4" fmla="*/ 57 w 21657"/>
              <a:gd name="connsiteY4" fmla="*/ 0 h 30691"/>
              <a:gd name="connsiteX0" fmla="*/ 57 w 21657"/>
              <a:gd name="connsiteY0" fmla="*/ 0 h 30724"/>
              <a:gd name="connsiteX1" fmla="*/ 21657 w 21657"/>
              <a:gd name="connsiteY1" fmla="*/ 0 h 30724"/>
              <a:gd name="connsiteX2" fmla="*/ 21657 w 21657"/>
              <a:gd name="connsiteY2" fmla="*/ 12623 h 30724"/>
              <a:gd name="connsiteX3" fmla="*/ 0 w 21657"/>
              <a:gd name="connsiteY3" fmla="*/ 30312 h 30724"/>
              <a:gd name="connsiteX4" fmla="*/ 57 w 21657"/>
              <a:gd name="connsiteY4" fmla="*/ 0 h 30724"/>
              <a:gd name="connsiteX0" fmla="*/ 57 w 21657"/>
              <a:gd name="connsiteY0" fmla="*/ 0 h 26843"/>
              <a:gd name="connsiteX1" fmla="*/ 21657 w 21657"/>
              <a:gd name="connsiteY1" fmla="*/ 0 h 26843"/>
              <a:gd name="connsiteX2" fmla="*/ 21657 w 21657"/>
              <a:gd name="connsiteY2" fmla="*/ 12623 h 26843"/>
              <a:gd name="connsiteX3" fmla="*/ 0 w 21657"/>
              <a:gd name="connsiteY3" fmla="*/ 26355 h 26843"/>
              <a:gd name="connsiteX4" fmla="*/ 57 w 21657"/>
              <a:gd name="connsiteY4" fmla="*/ 0 h 26843"/>
              <a:gd name="connsiteX0" fmla="*/ 57 w 21657"/>
              <a:gd name="connsiteY0" fmla="*/ 0 h 27532"/>
              <a:gd name="connsiteX1" fmla="*/ 21657 w 21657"/>
              <a:gd name="connsiteY1" fmla="*/ 0 h 27532"/>
              <a:gd name="connsiteX2" fmla="*/ 21657 w 21657"/>
              <a:gd name="connsiteY2" fmla="*/ 12623 h 27532"/>
              <a:gd name="connsiteX3" fmla="*/ 0 w 21657"/>
              <a:gd name="connsiteY3" fmla="*/ 26355 h 27532"/>
              <a:gd name="connsiteX4" fmla="*/ 57 w 21657"/>
              <a:gd name="connsiteY4" fmla="*/ 0 h 27532"/>
              <a:gd name="connsiteX0" fmla="*/ 57 w 21700"/>
              <a:gd name="connsiteY0" fmla="*/ 0 h 27607"/>
              <a:gd name="connsiteX1" fmla="*/ 21657 w 21700"/>
              <a:gd name="connsiteY1" fmla="*/ 0 h 27607"/>
              <a:gd name="connsiteX2" fmla="*/ 21700 w 21700"/>
              <a:gd name="connsiteY2" fmla="*/ 14189 h 27607"/>
              <a:gd name="connsiteX3" fmla="*/ 0 w 21700"/>
              <a:gd name="connsiteY3" fmla="*/ 26355 h 27607"/>
              <a:gd name="connsiteX4" fmla="*/ 57 w 21700"/>
              <a:gd name="connsiteY4" fmla="*/ 0 h 27607"/>
              <a:gd name="connsiteX0" fmla="*/ 57 w 21700"/>
              <a:gd name="connsiteY0" fmla="*/ 247 h 27607"/>
              <a:gd name="connsiteX1" fmla="*/ 21657 w 21700"/>
              <a:gd name="connsiteY1" fmla="*/ 0 h 27607"/>
              <a:gd name="connsiteX2" fmla="*/ 21700 w 21700"/>
              <a:gd name="connsiteY2" fmla="*/ 14189 h 27607"/>
              <a:gd name="connsiteX3" fmla="*/ 0 w 21700"/>
              <a:gd name="connsiteY3" fmla="*/ 26355 h 27607"/>
              <a:gd name="connsiteX4" fmla="*/ 57 w 21700"/>
              <a:gd name="connsiteY4" fmla="*/ 247 h 27607"/>
              <a:gd name="connsiteX0" fmla="*/ 57 w 21700"/>
              <a:gd name="connsiteY0" fmla="*/ 247 h 25739"/>
              <a:gd name="connsiteX1" fmla="*/ 21657 w 21700"/>
              <a:gd name="connsiteY1" fmla="*/ 0 h 25739"/>
              <a:gd name="connsiteX2" fmla="*/ 21700 w 21700"/>
              <a:gd name="connsiteY2" fmla="*/ 14189 h 25739"/>
              <a:gd name="connsiteX3" fmla="*/ 0 w 21700"/>
              <a:gd name="connsiteY3" fmla="*/ 24376 h 25739"/>
              <a:gd name="connsiteX4" fmla="*/ 57 w 21700"/>
              <a:gd name="connsiteY4" fmla="*/ 247 h 25739"/>
              <a:gd name="connsiteX0" fmla="*/ 3 w 21735"/>
              <a:gd name="connsiteY0" fmla="*/ 165 h 25739"/>
              <a:gd name="connsiteX1" fmla="*/ 21692 w 21735"/>
              <a:gd name="connsiteY1" fmla="*/ 0 h 25739"/>
              <a:gd name="connsiteX2" fmla="*/ 21735 w 21735"/>
              <a:gd name="connsiteY2" fmla="*/ 14189 h 25739"/>
              <a:gd name="connsiteX3" fmla="*/ 35 w 21735"/>
              <a:gd name="connsiteY3" fmla="*/ 24376 h 25739"/>
              <a:gd name="connsiteX4" fmla="*/ 3 w 21735"/>
              <a:gd name="connsiteY4" fmla="*/ 165 h 25739"/>
              <a:gd name="connsiteX0" fmla="*/ 3 w 21735"/>
              <a:gd name="connsiteY0" fmla="*/ 165 h 25739"/>
              <a:gd name="connsiteX1" fmla="*/ 21717 w 21735"/>
              <a:gd name="connsiteY1" fmla="*/ 0 h 25739"/>
              <a:gd name="connsiteX2" fmla="*/ 21735 w 21735"/>
              <a:gd name="connsiteY2" fmla="*/ 14189 h 25739"/>
              <a:gd name="connsiteX3" fmla="*/ 35 w 21735"/>
              <a:gd name="connsiteY3" fmla="*/ 24376 h 25739"/>
              <a:gd name="connsiteX4" fmla="*/ 3 w 21735"/>
              <a:gd name="connsiteY4" fmla="*/ 165 h 25739"/>
              <a:gd name="connsiteX0" fmla="*/ 6 w 21738"/>
              <a:gd name="connsiteY0" fmla="*/ 165 h 25894"/>
              <a:gd name="connsiteX1" fmla="*/ 21720 w 21738"/>
              <a:gd name="connsiteY1" fmla="*/ 0 h 25894"/>
              <a:gd name="connsiteX2" fmla="*/ 21738 w 21738"/>
              <a:gd name="connsiteY2" fmla="*/ 14189 h 25894"/>
              <a:gd name="connsiteX3" fmla="*/ 1 w 21738"/>
              <a:gd name="connsiteY3" fmla="*/ 24541 h 25894"/>
              <a:gd name="connsiteX4" fmla="*/ 6 w 21738"/>
              <a:gd name="connsiteY4" fmla="*/ 165 h 25894"/>
              <a:gd name="connsiteX0" fmla="*/ 6 w 21738"/>
              <a:gd name="connsiteY0" fmla="*/ 165 h 25894"/>
              <a:gd name="connsiteX1" fmla="*/ 21720 w 21738"/>
              <a:gd name="connsiteY1" fmla="*/ 0 h 25894"/>
              <a:gd name="connsiteX2" fmla="*/ 21738 w 21738"/>
              <a:gd name="connsiteY2" fmla="*/ 14189 h 25894"/>
              <a:gd name="connsiteX3" fmla="*/ 1 w 21738"/>
              <a:gd name="connsiteY3" fmla="*/ 24541 h 25894"/>
              <a:gd name="connsiteX4" fmla="*/ 6 w 21738"/>
              <a:gd name="connsiteY4" fmla="*/ 165 h 25894"/>
              <a:gd name="connsiteX0" fmla="*/ 6 w 21738"/>
              <a:gd name="connsiteY0" fmla="*/ 165 h 30828"/>
              <a:gd name="connsiteX1" fmla="*/ 21720 w 21738"/>
              <a:gd name="connsiteY1" fmla="*/ 0 h 30828"/>
              <a:gd name="connsiteX2" fmla="*/ 21738 w 21738"/>
              <a:gd name="connsiteY2" fmla="*/ 14189 h 30828"/>
              <a:gd name="connsiteX3" fmla="*/ 1 w 21738"/>
              <a:gd name="connsiteY3" fmla="*/ 24541 h 30828"/>
              <a:gd name="connsiteX4" fmla="*/ 6 w 21738"/>
              <a:gd name="connsiteY4" fmla="*/ 165 h 30828"/>
              <a:gd name="connsiteX0" fmla="*/ 6 w 21738"/>
              <a:gd name="connsiteY0" fmla="*/ 165 h 32868"/>
              <a:gd name="connsiteX1" fmla="*/ 21720 w 21738"/>
              <a:gd name="connsiteY1" fmla="*/ 0 h 32868"/>
              <a:gd name="connsiteX2" fmla="*/ 21738 w 21738"/>
              <a:gd name="connsiteY2" fmla="*/ 14189 h 32868"/>
              <a:gd name="connsiteX3" fmla="*/ 1 w 21738"/>
              <a:gd name="connsiteY3" fmla="*/ 24541 h 32868"/>
              <a:gd name="connsiteX4" fmla="*/ 6 w 21738"/>
              <a:gd name="connsiteY4" fmla="*/ 165 h 32868"/>
              <a:gd name="connsiteX0" fmla="*/ 6 w 21738"/>
              <a:gd name="connsiteY0" fmla="*/ 165 h 32868"/>
              <a:gd name="connsiteX1" fmla="*/ 21720 w 21738"/>
              <a:gd name="connsiteY1" fmla="*/ 0 h 32868"/>
              <a:gd name="connsiteX2" fmla="*/ 21738 w 21738"/>
              <a:gd name="connsiteY2" fmla="*/ 14189 h 32868"/>
              <a:gd name="connsiteX3" fmla="*/ 1 w 21738"/>
              <a:gd name="connsiteY3" fmla="*/ 24541 h 32868"/>
              <a:gd name="connsiteX4" fmla="*/ 6 w 21738"/>
              <a:gd name="connsiteY4" fmla="*/ 165 h 3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38" h="32868">
                <a:moveTo>
                  <a:pt x="6" y="165"/>
                </a:moveTo>
                <a:lnTo>
                  <a:pt x="21720" y="0"/>
                </a:lnTo>
                <a:cubicBezTo>
                  <a:pt x="21734" y="4730"/>
                  <a:pt x="21724" y="9459"/>
                  <a:pt x="21738" y="14189"/>
                </a:cubicBezTo>
                <a:cubicBezTo>
                  <a:pt x="10795" y="12540"/>
                  <a:pt x="9140" y="48663"/>
                  <a:pt x="1" y="24541"/>
                </a:cubicBezTo>
                <a:cubicBezTo>
                  <a:pt x="20" y="15838"/>
                  <a:pt x="-13" y="8868"/>
                  <a:pt x="6" y="165"/>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itle 3">
            <a:extLst>
              <a:ext uri="{FF2B5EF4-FFF2-40B4-BE49-F238E27FC236}">
                <a16:creationId xmlns:a16="http://schemas.microsoft.com/office/drawing/2014/main" id="{6D5BB62C-A52E-4AB7-830D-237EFC90B8B5}"/>
              </a:ext>
            </a:extLst>
          </p:cNvPr>
          <p:cNvSpPr txBox="1">
            <a:spLocks/>
          </p:cNvSpPr>
          <p:nvPr/>
        </p:nvSpPr>
        <p:spPr>
          <a:xfrm>
            <a:off x="738568" y="2113305"/>
            <a:ext cx="11058311" cy="1151890"/>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br>
              <a:rPr lang="en-IN" sz="4000"/>
            </a:br>
            <a:r>
              <a:rPr lang="en-IN" sz="4000"/>
              <a:t>            </a:t>
            </a:r>
            <a:r>
              <a:rPr lang="en-IN" b="0" i="0">
                <a:solidFill>
                  <a:srgbClr val="000000"/>
                </a:solidFill>
                <a:effectLst/>
                <a:latin typeface="NimbusRomNo9L-Regu"/>
              </a:rPr>
              <a:t>AI Based Healthcare Chatbot System </a:t>
            </a:r>
            <a:br>
              <a:rPr lang="en-IN" sz="1600"/>
            </a:br>
            <a:endParaRPr lang="en-US" sz="4000" b="1">
              <a:solidFill>
                <a:schemeClr val="accent1">
                  <a:lumMod val="50000"/>
                </a:schemeClr>
              </a:solidFill>
              <a:latin typeface="+mn-lt"/>
              <a:ea typeface="Helvetica Neue" panose="02000503000000020004" pitchFamily="2" charset="0"/>
            </a:endParaRPr>
          </a:p>
        </p:txBody>
      </p:sp>
      <p:cxnSp>
        <p:nvCxnSpPr>
          <p:cNvPr id="24" name="Straight Connector 23">
            <a:extLst>
              <a:ext uri="{FF2B5EF4-FFF2-40B4-BE49-F238E27FC236}">
                <a16:creationId xmlns:a16="http://schemas.microsoft.com/office/drawing/2014/main" id="{C3C31B0E-5F0E-4074-A057-8B3029B8F3E0}"/>
              </a:ext>
            </a:extLst>
          </p:cNvPr>
          <p:cNvCxnSpPr>
            <a:cxnSpLocks/>
          </p:cNvCxnSpPr>
          <p:nvPr/>
        </p:nvCxnSpPr>
        <p:spPr>
          <a:xfrm>
            <a:off x="721408" y="3283096"/>
            <a:ext cx="11054956" cy="502"/>
          </a:xfrm>
          <a:prstGeom prst="line">
            <a:avLst/>
          </a:prstGeom>
          <a:ln w="34925">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61BF550A-0170-433D-82B6-FFEA9430B4A6}"/>
              </a:ext>
            </a:extLst>
          </p:cNvPr>
          <p:cNvSpPr/>
          <p:nvPr/>
        </p:nvSpPr>
        <p:spPr>
          <a:xfrm>
            <a:off x="2845493" y="3424941"/>
            <a:ext cx="6435853" cy="2231380"/>
          </a:xfrm>
          <a:prstGeom prst="rect">
            <a:avLst/>
          </a:prstGeom>
        </p:spPr>
        <p:txBody>
          <a:bodyPr wrap="square" lIns="91440" tIns="45720" rIns="91440" bIns="45720" anchor="t">
            <a:spAutoFit/>
          </a:bodyPr>
          <a:lstStyle/>
          <a:p>
            <a:r>
              <a:rPr lang="en-US" sz="2600" b="1">
                <a:latin typeface="Arial"/>
                <a:cs typeface="Arial"/>
              </a:rPr>
              <a:t>                </a:t>
            </a:r>
            <a:r>
              <a:rPr lang="en-US" sz="2600" b="1">
                <a:solidFill>
                  <a:srgbClr val="000000"/>
                </a:solidFill>
                <a:latin typeface="Arial"/>
                <a:cs typeface="Arial"/>
              </a:rPr>
              <a:t> </a:t>
            </a:r>
            <a:r>
              <a:rPr lang="en-US" sz="2400" b="1" i="1">
                <a:solidFill>
                  <a:srgbClr val="7030A0"/>
                </a:solidFill>
                <a:latin typeface="Sabon Next LT"/>
                <a:cs typeface="Arial"/>
              </a:rPr>
              <a:t>Diganta </a:t>
            </a:r>
            <a:r>
              <a:rPr lang="en-US" sz="2400" b="1" i="1" err="1">
                <a:solidFill>
                  <a:srgbClr val="7030A0"/>
                </a:solidFill>
                <a:latin typeface="Sabon Next LT"/>
                <a:cs typeface="Arial"/>
              </a:rPr>
              <a:t>Diasi</a:t>
            </a:r>
            <a:r>
              <a:rPr lang="en-US" sz="2400" b="1">
                <a:solidFill>
                  <a:srgbClr val="7030A0"/>
                </a:solidFill>
                <a:latin typeface="Arial"/>
                <a:cs typeface="Arial"/>
              </a:rPr>
              <a:t> </a:t>
            </a:r>
            <a:r>
              <a:rPr lang="en-US" sz="2400" b="1">
                <a:solidFill>
                  <a:srgbClr val="7030A0"/>
                </a:solidFill>
                <a:latin typeface="Sabon Next LT"/>
                <a:cs typeface="Arial"/>
              </a:rPr>
              <a:t> (234161004)</a:t>
            </a:r>
          </a:p>
          <a:p>
            <a:r>
              <a:rPr lang="en-US" sz="2400" b="1">
                <a:solidFill>
                  <a:srgbClr val="7030A0"/>
                </a:solidFill>
                <a:latin typeface="Arial"/>
                <a:cs typeface="Arial"/>
              </a:rPr>
              <a:t>                  </a:t>
            </a:r>
            <a:r>
              <a:rPr lang="en-US" sz="2400" b="1" i="1">
                <a:solidFill>
                  <a:srgbClr val="7030A0"/>
                </a:solidFill>
                <a:latin typeface="Sabon Next LT"/>
                <a:cs typeface="Arial"/>
              </a:rPr>
              <a:t>Tapan Mahata</a:t>
            </a:r>
            <a:r>
              <a:rPr lang="en-US" sz="2400" b="1">
                <a:solidFill>
                  <a:srgbClr val="7030A0"/>
                </a:solidFill>
                <a:latin typeface="Arial"/>
                <a:cs typeface="Arial"/>
              </a:rPr>
              <a:t> </a:t>
            </a:r>
            <a:r>
              <a:rPr lang="en-US" sz="2400" b="1">
                <a:solidFill>
                  <a:srgbClr val="7030A0"/>
                </a:solidFill>
                <a:latin typeface="Sabon Next LT"/>
                <a:cs typeface="Arial"/>
              </a:rPr>
              <a:t>(234161010)</a:t>
            </a:r>
          </a:p>
          <a:p>
            <a:r>
              <a:rPr lang="en-US" sz="2400" b="1">
                <a:solidFill>
                  <a:srgbClr val="7030A0"/>
                </a:solidFill>
                <a:latin typeface="Arial"/>
                <a:cs typeface="Arial"/>
              </a:rPr>
              <a:t>                  </a:t>
            </a:r>
            <a:r>
              <a:rPr lang="en-US" sz="2400" b="1" i="1">
                <a:solidFill>
                  <a:srgbClr val="7030A0"/>
                </a:solidFill>
                <a:latin typeface="Sabon Next LT"/>
                <a:cs typeface="Arial"/>
              </a:rPr>
              <a:t>Dev Wankhede</a:t>
            </a:r>
            <a:r>
              <a:rPr lang="en-US">
                <a:latin typeface="Sabon Next LT"/>
                <a:cs typeface="Sabon Next LT"/>
              </a:rPr>
              <a:t> </a:t>
            </a:r>
            <a:r>
              <a:rPr lang="en-US" sz="2400" b="1">
                <a:solidFill>
                  <a:srgbClr val="7030A0"/>
                </a:solidFill>
                <a:latin typeface="Sabon Next LT"/>
                <a:ea typeface="+mn-lt"/>
                <a:cs typeface="+mn-lt"/>
              </a:rPr>
              <a:t>(234161003)</a:t>
            </a:r>
          </a:p>
          <a:p>
            <a:pPr>
              <a:lnSpc>
                <a:spcPct val="100000"/>
              </a:lnSpc>
              <a:spcBef>
                <a:spcPts val="0"/>
              </a:spcBef>
            </a:pPr>
            <a:endParaRPr lang="en-US" sz="2000">
              <a:solidFill>
                <a:schemeClr val="accent1">
                  <a:lumMod val="50000"/>
                </a:schemeClr>
              </a:solidFill>
              <a:latin typeface="Arial" panose="020B0604020202020204" pitchFamily="34" charset="0"/>
              <a:cs typeface="Arial" panose="020B0604020202020204" pitchFamily="34" charset="0"/>
            </a:endParaRPr>
          </a:p>
          <a:p>
            <a:r>
              <a:rPr lang="en-US" sz="2000">
                <a:latin typeface="Arial"/>
                <a:cs typeface="Arial"/>
              </a:rPr>
              <a:t>                                     </a:t>
            </a:r>
            <a:endParaRPr lang="en-US" sz="2000" i="0">
              <a:solidFill>
                <a:srgbClr val="000000"/>
              </a:solidFill>
              <a:effectLst/>
              <a:latin typeface="Arial"/>
              <a:cs typeface="Arial"/>
            </a:endParaRPr>
          </a:p>
          <a:p>
            <a:endParaRPr lang="en-US" sz="500" b="1">
              <a:latin typeface="Arial" panose="020B0604020202020204" pitchFamily="34" charset="0"/>
              <a:cs typeface="Arial" panose="020B0604020202020204" pitchFamily="34" charset="0"/>
            </a:endParaRPr>
          </a:p>
          <a:p>
            <a:r>
              <a:rPr lang="en-US" sz="2000">
                <a:solidFill>
                  <a:srgbClr val="C00000"/>
                </a:solidFill>
                <a:latin typeface="Arial"/>
                <a:cs typeface="Arial"/>
              </a:rPr>
              <a:t>                             </a:t>
            </a:r>
            <a:endParaRPr lang="en-US" sz="2000">
              <a:solidFill>
                <a:srgbClr val="C00000"/>
              </a:solidFill>
              <a:latin typeface="Arial" panose="020B0604020202020204" pitchFamily="34" charset="0"/>
              <a:cs typeface="Arial" panose="020B0604020202020204" pitchFamily="34" charset="0"/>
            </a:endParaRPr>
          </a:p>
        </p:txBody>
      </p:sp>
      <p:sp>
        <p:nvSpPr>
          <p:cNvPr id="23" name="Slide Number Placeholder 22">
            <a:extLst>
              <a:ext uri="{FF2B5EF4-FFF2-40B4-BE49-F238E27FC236}">
                <a16:creationId xmlns:a16="http://schemas.microsoft.com/office/drawing/2014/main" id="{DB7E034B-070A-4F3C-8044-C8CB434AF15B}"/>
              </a:ext>
            </a:extLst>
          </p:cNvPr>
          <p:cNvSpPr>
            <a:spLocks noGrp="1"/>
          </p:cNvSpPr>
          <p:nvPr>
            <p:ph type="sldNum" sz="quarter" idx="12"/>
          </p:nvPr>
        </p:nvSpPr>
        <p:spPr/>
        <p:txBody>
          <a:bodyPr/>
          <a:lstStyle/>
          <a:p>
            <a:fld id="{7D830C48-8208-426C-9DEA-07CAFD724294}" type="slidenum">
              <a:rPr lang="en-IN" smtClean="0"/>
              <a:t>1</a:t>
            </a:fld>
            <a:endParaRPr lang="en-IN"/>
          </a:p>
        </p:txBody>
      </p:sp>
      <p:pic>
        <p:nvPicPr>
          <p:cNvPr id="6" name="Picture 5" descr="A logo with a symbol in the middle&#10;&#10;Description automatically generated">
            <a:extLst>
              <a:ext uri="{FF2B5EF4-FFF2-40B4-BE49-F238E27FC236}">
                <a16:creationId xmlns:a16="http://schemas.microsoft.com/office/drawing/2014/main" id="{A9447323-EB9F-1488-82FD-4CDD78D58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1168" y="117249"/>
            <a:ext cx="1619509" cy="1674398"/>
          </a:xfrm>
          <a:prstGeom prst="rect">
            <a:avLst/>
          </a:prstGeom>
        </p:spPr>
      </p:pic>
      <p:sp>
        <p:nvSpPr>
          <p:cNvPr id="2" name="TextBox 1">
            <a:extLst>
              <a:ext uri="{FF2B5EF4-FFF2-40B4-BE49-F238E27FC236}">
                <a16:creationId xmlns:a16="http://schemas.microsoft.com/office/drawing/2014/main" id="{0F39D810-9083-8EA5-D9D8-BE451FA16EFD}"/>
              </a:ext>
            </a:extLst>
          </p:cNvPr>
          <p:cNvSpPr txBox="1"/>
          <p:nvPr/>
        </p:nvSpPr>
        <p:spPr>
          <a:xfrm>
            <a:off x="7504043" y="5946913"/>
            <a:ext cx="352010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latin typeface="Arial"/>
                <a:cs typeface="Arial"/>
              </a:rPr>
              <a:t>Instructor</a:t>
            </a:r>
            <a:r>
              <a:rPr lang="en-US" sz="2400" b="1">
                <a:solidFill>
                  <a:schemeClr val="bg1"/>
                </a:solidFill>
                <a:latin typeface="Arial"/>
                <a:cs typeface="Arial"/>
              </a:rPr>
              <a:t>                      Prof. </a:t>
            </a:r>
            <a:r>
              <a:rPr lang="en-IN" sz="2400" b="1">
                <a:solidFill>
                  <a:schemeClr val="bg1"/>
                </a:solidFill>
                <a:latin typeface="Segoe UI"/>
                <a:cs typeface="Segoe UI"/>
              </a:rPr>
              <a:t>Chiranjib Sur</a:t>
            </a:r>
            <a:endParaRPr lang="en-US">
              <a:solidFill>
                <a:schemeClr val="bg1"/>
              </a:solidFill>
              <a:cs typeface="Calibri"/>
            </a:endParaRPr>
          </a:p>
        </p:txBody>
      </p:sp>
    </p:spTree>
    <p:extLst>
      <p:ext uri="{BB962C8B-B14F-4D97-AF65-F5344CB8AC3E}">
        <p14:creationId xmlns:p14="http://schemas.microsoft.com/office/powerpoint/2010/main" val="2949862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871E40-1CBC-4A91-AD88-ABD84297504D}"/>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13FEC78F-0424-4AA5-AE24-F66CB9F79C98}"/>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48" name="Slide Number Placeholder 47">
            <a:extLst>
              <a:ext uri="{FF2B5EF4-FFF2-40B4-BE49-F238E27FC236}">
                <a16:creationId xmlns:a16="http://schemas.microsoft.com/office/drawing/2014/main" id="{4D3EA973-BD93-4F41-AEA7-A1006DCCD8A3}"/>
              </a:ext>
            </a:extLst>
          </p:cNvPr>
          <p:cNvSpPr>
            <a:spLocks noGrp="1"/>
          </p:cNvSpPr>
          <p:nvPr>
            <p:ph type="sldNum" sz="quarter" idx="12"/>
          </p:nvPr>
        </p:nvSpPr>
        <p:spPr/>
        <p:txBody>
          <a:bodyPr/>
          <a:lstStyle/>
          <a:p>
            <a:fld id="{7D830C48-8208-426C-9DEA-07CAFD724294}" type="slidenum">
              <a:rPr lang="en-IN" smtClean="0"/>
              <a:t>10</a:t>
            </a:fld>
            <a:endParaRPr lang="en-IN"/>
          </a:p>
        </p:txBody>
      </p:sp>
      <p:sp>
        <p:nvSpPr>
          <p:cNvPr id="51" name="Rectangle 50">
            <a:extLst>
              <a:ext uri="{FF2B5EF4-FFF2-40B4-BE49-F238E27FC236}">
                <a16:creationId xmlns:a16="http://schemas.microsoft.com/office/drawing/2014/main" id="{9D217696-3ED1-42AC-819D-3CB294430D29}"/>
              </a:ext>
            </a:extLst>
          </p:cNvPr>
          <p:cNvSpPr/>
          <p:nvPr/>
        </p:nvSpPr>
        <p:spPr>
          <a:xfrm>
            <a:off x="0" y="-47408"/>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55" name="Title 3">
            <a:extLst>
              <a:ext uri="{FF2B5EF4-FFF2-40B4-BE49-F238E27FC236}">
                <a16:creationId xmlns:a16="http://schemas.microsoft.com/office/drawing/2014/main" id="{82F0F670-221A-4D62-9C43-30EA3219E101}"/>
              </a:ext>
            </a:extLst>
          </p:cNvPr>
          <p:cNvSpPr>
            <a:spLocks noGrp="1"/>
          </p:cNvSpPr>
          <p:nvPr>
            <p:ph type="title"/>
          </p:nvPr>
        </p:nvSpPr>
        <p:spPr>
          <a:xfrm>
            <a:off x="0" y="26304"/>
            <a:ext cx="11678779" cy="739775"/>
          </a:xfrm>
        </p:spPr>
        <p:txBody>
          <a:bodyPr>
            <a:normAutofit/>
          </a:bodyPr>
          <a:lstStyle/>
          <a:p>
            <a:r>
              <a:rPr lang="en-US" b="1">
                <a:solidFill>
                  <a:schemeClr val="bg1"/>
                </a:solidFill>
                <a:latin typeface="+mn-lt"/>
                <a:cs typeface="Calibri"/>
              </a:rPr>
              <a:t>         Quantization</a:t>
            </a:r>
          </a:p>
        </p:txBody>
      </p:sp>
      <p:sp>
        <p:nvSpPr>
          <p:cNvPr id="37" name="TextBox 36">
            <a:extLst>
              <a:ext uri="{FF2B5EF4-FFF2-40B4-BE49-F238E27FC236}">
                <a16:creationId xmlns:a16="http://schemas.microsoft.com/office/drawing/2014/main" id="{2C850816-7EC2-BC41-42C4-935624F678AB}"/>
              </a:ext>
            </a:extLst>
          </p:cNvPr>
          <p:cNvSpPr txBox="1"/>
          <p:nvPr/>
        </p:nvSpPr>
        <p:spPr>
          <a:xfrm>
            <a:off x="323556" y="1095045"/>
            <a:ext cx="11678778" cy="6507935"/>
          </a:xfrm>
          <a:prstGeom prst="rect">
            <a:avLst/>
          </a:prstGeom>
          <a:noFill/>
        </p:spPr>
        <p:txBody>
          <a:bodyPr wrap="square" lIns="91440" tIns="45720" rIns="91440" bIns="45720" anchor="t">
            <a:spAutoFit/>
          </a:bodyPr>
          <a:lstStyle/>
          <a:p>
            <a:pPr marL="342900" indent="-342900">
              <a:lnSpc>
                <a:spcPct val="150000"/>
              </a:lnSpc>
              <a:buClr>
                <a:srgbClr val="C00000"/>
              </a:buClr>
              <a:buFont typeface="Wingdings" panose="05000000000000000000" pitchFamily="2" charset="2"/>
              <a:buChar char="§"/>
            </a:pPr>
            <a:r>
              <a:rPr lang="en-US" sz="2000">
                <a:solidFill>
                  <a:srgbClr val="000000"/>
                </a:solidFill>
                <a:ea typeface="+mn-lt"/>
                <a:cs typeface="+mn-lt"/>
              </a:rPr>
              <a:t>Quantization reduces the number of bits needed to represent weights and activations in a model. This can significantly lower memory requirements and potentially speed up computations.</a:t>
            </a:r>
            <a:endParaRPr lang="en-US">
              <a:solidFill>
                <a:srgbClr val="000000"/>
              </a:solidFill>
              <a:ea typeface="+mn-lt"/>
              <a:cs typeface="+mn-lt"/>
            </a:endParaRPr>
          </a:p>
          <a:p>
            <a:pPr marL="342900" indent="-342900">
              <a:lnSpc>
                <a:spcPct val="150000"/>
              </a:lnSpc>
              <a:buClr>
                <a:srgbClr val="C00000"/>
              </a:buClr>
              <a:buFont typeface="Wingdings" panose="05000000000000000000" pitchFamily="2" charset="2"/>
              <a:buChar char="§"/>
            </a:pPr>
            <a:endParaRPr lang="en-US" sz="2000">
              <a:solidFill>
                <a:srgbClr val="000000"/>
              </a:solidFill>
              <a:ea typeface="+mn-lt"/>
              <a:cs typeface="+mn-lt"/>
            </a:endParaRPr>
          </a:p>
          <a:p>
            <a:pPr marL="342900" indent="-342900">
              <a:lnSpc>
                <a:spcPct val="150000"/>
              </a:lnSpc>
              <a:buClr>
                <a:srgbClr val="C00000"/>
              </a:buClr>
              <a:buFont typeface="Wingdings" panose="05000000000000000000" pitchFamily="2" charset="2"/>
              <a:buChar char="§"/>
            </a:pPr>
            <a:r>
              <a:rPr lang="en-US" sz="2000">
                <a:solidFill>
                  <a:srgbClr val="000000"/>
                </a:solidFill>
                <a:ea typeface="+mn-lt"/>
                <a:cs typeface="+mn-lt"/>
              </a:rPr>
              <a:t>By converting from high-precision data types (like 32-bit floats) to lower-precision ones (like 8-bit integers), the model becomes more compact and efficient.</a:t>
            </a:r>
            <a:endParaRPr lang="en-US"/>
          </a:p>
          <a:p>
            <a:pPr marL="342900" indent="-342900">
              <a:lnSpc>
                <a:spcPct val="150000"/>
              </a:lnSpc>
              <a:buClr>
                <a:srgbClr val="C00000"/>
              </a:buClr>
              <a:buFont typeface="Wingdings" panose="05000000000000000000" pitchFamily="2" charset="2"/>
              <a:buChar char="§"/>
            </a:pPr>
            <a:r>
              <a:rPr lang="en-US" sz="2000" err="1">
                <a:solidFill>
                  <a:srgbClr val="000000"/>
                </a:solidFill>
                <a:ea typeface="+mn-lt"/>
                <a:cs typeface="+mn-lt"/>
              </a:rPr>
              <a:t>BitsAndBytesConfig</a:t>
            </a:r>
            <a:r>
              <a:rPr lang="en-US" sz="2000">
                <a:solidFill>
                  <a:srgbClr val="000000"/>
                </a:solidFill>
                <a:ea typeface="+mn-lt"/>
                <a:cs typeface="+mn-lt"/>
              </a:rPr>
              <a:t> is a Python library specifically designed for quantization workflows in machine learning models. It provides tools and functionalities to:</a:t>
            </a:r>
          </a:p>
          <a:p>
            <a:pPr marL="800100" lvl="1" indent="-342900">
              <a:lnSpc>
                <a:spcPct val="150000"/>
              </a:lnSpc>
              <a:buClr>
                <a:srgbClr val="C00000"/>
              </a:buClr>
              <a:buFont typeface="Courier New" panose="05000000000000000000" pitchFamily="2" charset="2"/>
              <a:buChar char="o"/>
            </a:pPr>
            <a:r>
              <a:rPr lang="en-US" sz="2000">
                <a:solidFill>
                  <a:srgbClr val="000000"/>
                </a:solidFill>
                <a:ea typeface="+mn-lt"/>
                <a:cs typeface="+mn-lt"/>
              </a:rPr>
              <a:t>Define quantization configurations: Specify the target precision for weights and activations (e.g., 8-bit integers).</a:t>
            </a:r>
            <a:endParaRPr lang="en-US">
              <a:cs typeface="Calibri" panose="020F0502020204030204"/>
            </a:endParaRPr>
          </a:p>
          <a:p>
            <a:pPr marL="800100" lvl="1" indent="-342900">
              <a:lnSpc>
                <a:spcPct val="150000"/>
              </a:lnSpc>
              <a:buClr>
                <a:srgbClr val="C00000"/>
              </a:buClr>
              <a:buFont typeface="Courier New" panose="05000000000000000000" pitchFamily="2" charset="2"/>
              <a:buChar char="o"/>
            </a:pPr>
            <a:r>
              <a:rPr lang="en-US" sz="2000">
                <a:solidFill>
                  <a:srgbClr val="000000"/>
                </a:solidFill>
                <a:ea typeface="+mn-lt"/>
                <a:cs typeface="+mn-lt"/>
              </a:rPr>
              <a:t>Quantize models: Apply the defined configuration to convert a model's weights and activations to the lower precision data type.</a:t>
            </a:r>
            <a:endParaRPr lang="en-US">
              <a:cs typeface="Calibri" panose="020F0502020204030204"/>
            </a:endParaRPr>
          </a:p>
          <a:p>
            <a:pPr marL="342900" indent="-342900">
              <a:lnSpc>
                <a:spcPct val="150000"/>
              </a:lnSpc>
              <a:buClr>
                <a:srgbClr val="C00000"/>
              </a:buClr>
              <a:buFont typeface="Wingdings" panose="05000000000000000000" pitchFamily="2" charset="2"/>
              <a:buChar char="§"/>
            </a:pPr>
            <a:endParaRPr lang="en-US" sz="2000">
              <a:solidFill>
                <a:srgbClr val="000000"/>
              </a:solidFill>
              <a:ea typeface="+mn-lt"/>
              <a:cs typeface="+mn-lt"/>
            </a:endParaRPr>
          </a:p>
          <a:p>
            <a:pPr marL="342900" indent="-342900">
              <a:lnSpc>
                <a:spcPct val="150000"/>
              </a:lnSpc>
              <a:buClr>
                <a:srgbClr val="C00000"/>
              </a:buClr>
              <a:buFont typeface="Wingdings" panose="05000000000000000000" pitchFamily="2" charset="2"/>
              <a:buChar char="§"/>
            </a:pPr>
            <a:endParaRPr lang="en-US" sz="2000">
              <a:solidFill>
                <a:srgbClr val="000000"/>
              </a:solidFill>
              <a:ea typeface="+mn-lt"/>
              <a:cs typeface="+mn-lt"/>
            </a:endParaRPr>
          </a:p>
          <a:p>
            <a:pPr marL="342900" indent="-342900">
              <a:lnSpc>
                <a:spcPct val="150000"/>
              </a:lnSpc>
              <a:buClr>
                <a:srgbClr val="C00000"/>
              </a:buClr>
              <a:buFont typeface="Wingdings" panose="05000000000000000000" pitchFamily="2" charset="2"/>
              <a:buChar char="§"/>
            </a:pPr>
            <a:endParaRPr lang="en-US" sz="2000">
              <a:solidFill>
                <a:srgbClr val="000000"/>
              </a:solidFill>
              <a:ea typeface="+mn-lt"/>
              <a:cs typeface="+mn-lt"/>
            </a:endParaRPr>
          </a:p>
        </p:txBody>
      </p:sp>
    </p:spTree>
    <p:extLst>
      <p:ext uri="{BB962C8B-B14F-4D97-AF65-F5344CB8AC3E}">
        <p14:creationId xmlns:p14="http://schemas.microsoft.com/office/powerpoint/2010/main" val="1544755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fade">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xEl>
                                              <p:pRg st="2" end="2"/>
                                            </p:txEl>
                                          </p:spTgt>
                                        </p:tgtEl>
                                        <p:attrNameLst>
                                          <p:attrName>style.visibility</p:attrName>
                                        </p:attrNameLst>
                                      </p:cBhvr>
                                      <p:to>
                                        <p:strVal val="visible"/>
                                      </p:to>
                                    </p:set>
                                    <p:animEffect transition="in" filter="fade">
                                      <p:cBhvr>
                                        <p:cTn id="12" dur="500"/>
                                        <p:tgtEl>
                                          <p:spTgt spid="3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4CDBC3-60F2-4613-B396-CC324D2192C6}"/>
              </a:ext>
            </a:extLst>
          </p:cNvPr>
          <p:cNvSpPr>
            <a:spLocks noGrp="1"/>
          </p:cNvSpPr>
          <p:nvPr>
            <p:ph type="sldNum" sz="quarter" idx="12"/>
          </p:nvPr>
        </p:nvSpPr>
        <p:spPr/>
        <p:txBody>
          <a:bodyPr/>
          <a:lstStyle/>
          <a:p>
            <a:fld id="{7D830C48-8208-426C-9DEA-07CAFD724294}" type="slidenum">
              <a:rPr lang="en-IN" smtClean="0"/>
              <a:t>11</a:t>
            </a:fld>
            <a:endParaRPr lang="en-IN"/>
          </a:p>
        </p:txBody>
      </p:sp>
      <p:sp>
        <p:nvSpPr>
          <p:cNvPr id="5" name="Rectangle 4">
            <a:extLst>
              <a:ext uri="{FF2B5EF4-FFF2-40B4-BE49-F238E27FC236}">
                <a16:creationId xmlns:a16="http://schemas.microsoft.com/office/drawing/2014/main" id="{B6BF841D-4450-4297-8DB4-7DD34B078C37}"/>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A9691804-7669-4D4F-9F89-5C15D9DE96B3}"/>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6">
            <a:extLst>
              <a:ext uri="{FF2B5EF4-FFF2-40B4-BE49-F238E27FC236}">
                <a16:creationId xmlns:a16="http://schemas.microsoft.com/office/drawing/2014/main" id="{231B178B-193E-47AF-A26E-BD57FC5A1A50}"/>
              </a:ext>
            </a:extLst>
          </p:cNvPr>
          <p:cNvSpPr/>
          <p:nvPr/>
        </p:nvSpPr>
        <p:spPr>
          <a:xfrm>
            <a:off x="0" y="-8662"/>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400" b="1">
                <a:solidFill>
                  <a:srgbClr val="FFFFFF"/>
                </a:solidFill>
                <a:ea typeface="+mn-lt"/>
                <a:cs typeface="+mn-lt"/>
              </a:rPr>
              <a:t>Methodology : QLora</a:t>
            </a:r>
            <a:endParaRPr lang="en-IN" sz="4400" b="1">
              <a:cs typeface="Calibri"/>
            </a:endParaRPr>
          </a:p>
        </p:txBody>
      </p:sp>
      <p:sp>
        <p:nvSpPr>
          <p:cNvPr id="8" name="Title 3">
            <a:extLst>
              <a:ext uri="{FF2B5EF4-FFF2-40B4-BE49-F238E27FC236}">
                <a16:creationId xmlns:a16="http://schemas.microsoft.com/office/drawing/2014/main" id="{852E7D6E-BF64-47DC-B63C-91FA37340788}"/>
              </a:ext>
            </a:extLst>
          </p:cNvPr>
          <p:cNvSpPr txBox="1">
            <a:spLocks/>
          </p:cNvSpPr>
          <p:nvPr/>
        </p:nvSpPr>
        <p:spPr>
          <a:xfrm>
            <a:off x="203599" y="41026"/>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4000" b="1">
              <a:solidFill>
                <a:schemeClr val="bg1"/>
              </a:solidFill>
              <a:latin typeface="Arial" panose="020B0604020202020204" pitchFamily="34" charset="0"/>
            </a:endParaRPr>
          </a:p>
        </p:txBody>
      </p:sp>
      <p:sp>
        <p:nvSpPr>
          <p:cNvPr id="21" name="TextBox 20">
            <a:extLst>
              <a:ext uri="{FF2B5EF4-FFF2-40B4-BE49-F238E27FC236}">
                <a16:creationId xmlns:a16="http://schemas.microsoft.com/office/drawing/2014/main" id="{2595A0AF-49F4-6DA4-8CDB-32CB0D172468}"/>
              </a:ext>
            </a:extLst>
          </p:cNvPr>
          <p:cNvSpPr txBox="1"/>
          <p:nvPr/>
        </p:nvSpPr>
        <p:spPr>
          <a:xfrm>
            <a:off x="0" y="1018972"/>
            <a:ext cx="12271398" cy="4765279"/>
          </a:xfrm>
          <a:prstGeom prst="rect">
            <a:avLst/>
          </a:prstGeom>
          <a:noFill/>
        </p:spPr>
        <p:txBody>
          <a:bodyPr wrap="square" lIns="91440" tIns="45720" rIns="91440" bIns="45720" anchor="t">
            <a:spAutoFit/>
          </a:bodyPr>
          <a:lstStyle/>
          <a:p>
            <a:pPr marL="800100" lvl="1" indent="-342900">
              <a:lnSpc>
                <a:spcPct val="150000"/>
              </a:lnSpc>
              <a:buClr>
                <a:srgbClr val="C00000"/>
              </a:buClr>
              <a:buFont typeface="Wingdings" panose="05000000000000000000" pitchFamily="2" charset="2"/>
              <a:buChar char="§"/>
            </a:pPr>
            <a:r>
              <a:rPr lang="en-IN" sz="2800">
                <a:solidFill>
                  <a:srgbClr val="000000"/>
                </a:solidFill>
                <a:ea typeface="+mn-lt"/>
                <a:cs typeface="+mn-lt"/>
              </a:rPr>
              <a:t>Efficient Finetuning of Quantized LLMs </a:t>
            </a:r>
            <a:endParaRPr lang="en-IN" sz="2800">
              <a:ea typeface="+mn-lt"/>
              <a:cs typeface="+mn-lt"/>
            </a:endParaRPr>
          </a:p>
          <a:p>
            <a:pPr marL="457200">
              <a:buClr>
                <a:srgbClr val="C00000"/>
              </a:buClr>
              <a:buFont typeface="Arial" panose="05000000000000000000" pitchFamily="2" charset="2"/>
              <a:buChar char="•"/>
            </a:pPr>
            <a:r>
              <a:rPr lang="en-IN" sz="2800" b="1">
                <a:solidFill>
                  <a:srgbClr val="000000"/>
                </a:solidFill>
                <a:latin typeface="NimbusRomNo9L-Regu"/>
              </a:rPr>
              <a:t>  </a:t>
            </a:r>
            <a:r>
              <a:rPr lang="en-IN" sz="2800" i="0">
                <a:solidFill>
                  <a:srgbClr val="000000"/>
                </a:solidFill>
                <a:effectLst/>
                <a:latin typeface="NimbusRomNo9L-Regu"/>
              </a:rPr>
              <a:t>It's a technique used to fine-tune large language models on specific tasks</a:t>
            </a:r>
            <a:r>
              <a:rPr lang="en-IN" sz="2800">
                <a:solidFill>
                  <a:srgbClr val="000000"/>
                </a:solidFill>
                <a:latin typeface="NimbusRomNo9L-Regu"/>
              </a:rPr>
              <a:t> by reducing  memory. </a:t>
            </a:r>
            <a:r>
              <a:rPr lang="en-IN" sz="2800">
                <a:solidFill>
                  <a:srgbClr val="000000"/>
                </a:solidFill>
                <a:ea typeface="+mn-lt"/>
                <a:cs typeface="+mn-lt"/>
              </a:rPr>
              <a:t>.</a:t>
            </a:r>
            <a:endParaRPr lang="en-IN" sz="2800">
              <a:solidFill>
                <a:srgbClr val="000000"/>
              </a:solidFill>
              <a:latin typeface="Calibri"/>
              <a:cs typeface="Calibri"/>
            </a:endParaRPr>
          </a:p>
          <a:p>
            <a:pPr lvl="1">
              <a:lnSpc>
                <a:spcPct val="150000"/>
              </a:lnSpc>
              <a:buClr>
                <a:srgbClr val="C00000"/>
              </a:buClr>
            </a:pPr>
            <a:r>
              <a:rPr lang="en-IN" sz="2800">
                <a:solidFill>
                  <a:srgbClr val="000000"/>
                </a:solidFill>
                <a:ea typeface="+mn-lt"/>
                <a:cs typeface="+mn-lt"/>
              </a:rPr>
              <a:t>QL</a:t>
            </a:r>
            <a:r>
              <a:rPr lang="en-IN" sz="800">
                <a:solidFill>
                  <a:srgbClr val="000000"/>
                </a:solidFill>
                <a:ea typeface="+mn-lt"/>
                <a:cs typeface="+mn-lt"/>
              </a:rPr>
              <a:t>O</a:t>
            </a:r>
            <a:r>
              <a:rPr lang="en-IN" sz="2800">
                <a:solidFill>
                  <a:srgbClr val="000000"/>
                </a:solidFill>
                <a:ea typeface="+mn-lt"/>
                <a:cs typeface="+mn-lt"/>
              </a:rPr>
              <a:t>RA introduces multiple innovations designed to reduce memory use without sacrificing performance </a:t>
            </a:r>
            <a:endParaRPr lang="en-IN" sz="2800">
              <a:ea typeface="+mn-lt"/>
              <a:cs typeface="+mn-lt"/>
            </a:endParaRPr>
          </a:p>
          <a:p>
            <a:pPr lvl="1">
              <a:lnSpc>
                <a:spcPct val="150000"/>
              </a:lnSpc>
            </a:pPr>
            <a:r>
              <a:rPr lang="en-IN" sz="2800">
                <a:solidFill>
                  <a:srgbClr val="000000"/>
                </a:solidFill>
                <a:latin typeface="NimbusRomNo9L-Regu"/>
              </a:rPr>
              <a:t>       </a:t>
            </a:r>
            <a:r>
              <a:rPr lang="en-IN" sz="2800" b="1" err="1">
                <a:solidFill>
                  <a:srgbClr val="000000"/>
                </a:solidFill>
                <a:latin typeface="NimbusRomNo9L-Regu"/>
              </a:rPr>
              <a:t>i</a:t>
            </a:r>
            <a:r>
              <a:rPr lang="en-IN" sz="2800" b="1">
                <a:solidFill>
                  <a:srgbClr val="000000"/>
                </a:solidFill>
                <a:latin typeface="NimbusRomNo9L-Regu"/>
              </a:rPr>
              <a:t>)</a:t>
            </a:r>
            <a:r>
              <a:rPr lang="en-IN" sz="2800">
                <a:solidFill>
                  <a:srgbClr val="000000"/>
                </a:solidFill>
                <a:latin typeface="NimbusRomNo9L-Regu"/>
              </a:rPr>
              <a:t> </a:t>
            </a:r>
            <a:r>
              <a:rPr lang="en-IN" sz="2800" b="1">
                <a:solidFill>
                  <a:srgbClr val="000000"/>
                </a:solidFill>
                <a:latin typeface="NimbusRomNo9L-Regu"/>
                <a:cs typeface="Calibri"/>
              </a:rPr>
              <a:t> 4-bit </a:t>
            </a:r>
            <a:r>
              <a:rPr lang="en-IN" sz="2800" b="1" err="1">
                <a:solidFill>
                  <a:srgbClr val="000000"/>
                </a:solidFill>
                <a:latin typeface="NimbusRomNo9L-Regu"/>
                <a:cs typeface="Calibri"/>
              </a:rPr>
              <a:t>NormalFloat</a:t>
            </a:r>
            <a:endParaRPr lang="en-IN" sz="2800" b="1">
              <a:solidFill>
                <a:srgbClr val="000000"/>
              </a:solidFill>
              <a:latin typeface="Calibri"/>
              <a:cs typeface="Calibri" panose="020F0502020204030204"/>
            </a:endParaRPr>
          </a:p>
          <a:p>
            <a:pPr lvl="1">
              <a:lnSpc>
                <a:spcPct val="150000"/>
              </a:lnSpc>
            </a:pPr>
            <a:r>
              <a:rPr lang="en-IN" sz="2800" b="1">
                <a:solidFill>
                  <a:srgbClr val="000000"/>
                </a:solidFill>
                <a:latin typeface="NimbusRomNo9L-Regu"/>
              </a:rPr>
              <a:t>       ii) Double Quantization</a:t>
            </a:r>
          </a:p>
          <a:p>
            <a:pPr lvl="1">
              <a:lnSpc>
                <a:spcPct val="150000"/>
              </a:lnSpc>
            </a:pPr>
            <a:r>
              <a:rPr lang="en-IN" sz="2800" b="1">
                <a:solidFill>
                  <a:srgbClr val="000000"/>
                </a:solidFill>
                <a:latin typeface="NimbusRomNo9L-Regu"/>
                <a:cs typeface="Calibri"/>
              </a:rPr>
              <a:t>        Iii) Paged Optimizers</a:t>
            </a:r>
          </a:p>
        </p:txBody>
      </p:sp>
      <p:pic>
        <p:nvPicPr>
          <p:cNvPr id="12" name="Picture 11" descr="A diagram of a diagram of a diagram&#10;&#10;Description automatically generated with medium confidence">
            <a:extLst>
              <a:ext uri="{FF2B5EF4-FFF2-40B4-BE49-F238E27FC236}">
                <a16:creationId xmlns:a16="http://schemas.microsoft.com/office/drawing/2014/main" id="{845AF4E3-7FE9-5577-FB31-BDD05AD81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8832" y="3260033"/>
            <a:ext cx="5834012" cy="2680645"/>
          </a:xfrm>
          <a:prstGeom prst="rect">
            <a:avLst/>
          </a:prstGeom>
        </p:spPr>
      </p:pic>
    </p:spTree>
    <p:extLst>
      <p:ext uri="{BB962C8B-B14F-4D97-AF65-F5344CB8AC3E}">
        <p14:creationId xmlns:p14="http://schemas.microsoft.com/office/powerpoint/2010/main" val="2677371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6BF841D-4450-4297-8DB4-7DD34B078C37}"/>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A9691804-7669-4D4F-9F89-5C15D9DE96B3}"/>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6">
            <a:extLst>
              <a:ext uri="{FF2B5EF4-FFF2-40B4-BE49-F238E27FC236}">
                <a16:creationId xmlns:a16="http://schemas.microsoft.com/office/drawing/2014/main" id="{231B178B-193E-47AF-A26E-BD57FC5A1A50}"/>
              </a:ext>
            </a:extLst>
          </p:cNvPr>
          <p:cNvSpPr/>
          <p:nvPr/>
        </p:nvSpPr>
        <p:spPr>
          <a:xfrm>
            <a:off x="0" y="0"/>
            <a:ext cx="12192000" cy="6736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8" name="Title 3">
            <a:extLst>
              <a:ext uri="{FF2B5EF4-FFF2-40B4-BE49-F238E27FC236}">
                <a16:creationId xmlns:a16="http://schemas.microsoft.com/office/drawing/2014/main" id="{852E7D6E-BF64-47DC-B63C-91FA37340788}"/>
              </a:ext>
            </a:extLst>
          </p:cNvPr>
          <p:cNvSpPr txBox="1">
            <a:spLocks/>
          </p:cNvSpPr>
          <p:nvPr/>
        </p:nvSpPr>
        <p:spPr>
          <a:xfrm>
            <a:off x="92763" y="-30845"/>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a:solidFill>
                  <a:schemeClr val="bg1"/>
                </a:solidFill>
                <a:latin typeface="Arial"/>
                <a:cs typeface="Arial"/>
              </a:rPr>
              <a:t>Training</a:t>
            </a:r>
            <a:endParaRPr lang="en-US" sz="3200" b="1">
              <a:solidFill>
                <a:schemeClr val="bg1"/>
              </a:solidFill>
              <a:latin typeface="Arial" panose="020B0604020202020204" pitchFamily="34" charset="0"/>
              <a:cs typeface="Arial"/>
            </a:endParaRPr>
          </a:p>
        </p:txBody>
      </p:sp>
      <p:sp>
        <p:nvSpPr>
          <p:cNvPr id="17" name="Slide Number Placeholder 3">
            <a:extLst>
              <a:ext uri="{FF2B5EF4-FFF2-40B4-BE49-F238E27FC236}">
                <a16:creationId xmlns:a16="http://schemas.microsoft.com/office/drawing/2014/main" id="{BC1DFAF6-525C-77F0-7AF4-F69E23B93EE2}"/>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D830C48-8208-426C-9DEA-07CAFD724294}" type="slidenum">
              <a:rPr lang="en-IN" smtClean="0"/>
              <a:pPr/>
              <a:t>12</a:t>
            </a:fld>
            <a:endParaRPr lang="en-IN"/>
          </a:p>
        </p:txBody>
      </p:sp>
      <p:pic>
        <p:nvPicPr>
          <p:cNvPr id="10" name="Picture 9" descr="A screenshot of a computer&#10;&#10;Description automatically generated">
            <a:extLst>
              <a:ext uri="{FF2B5EF4-FFF2-40B4-BE49-F238E27FC236}">
                <a16:creationId xmlns:a16="http://schemas.microsoft.com/office/drawing/2014/main" id="{8CB92AE0-C656-E728-CE54-3A44E4773DEE}"/>
              </a:ext>
            </a:extLst>
          </p:cNvPr>
          <p:cNvPicPr>
            <a:picLocks noChangeAspect="1"/>
          </p:cNvPicPr>
          <p:nvPr/>
        </p:nvPicPr>
        <p:blipFill>
          <a:blip r:embed="rId2"/>
          <a:stretch>
            <a:fillRect/>
          </a:stretch>
        </p:blipFill>
        <p:spPr>
          <a:xfrm>
            <a:off x="605660" y="1015831"/>
            <a:ext cx="4315515" cy="5344702"/>
          </a:xfrm>
          <a:prstGeom prst="rect">
            <a:avLst/>
          </a:prstGeom>
        </p:spPr>
      </p:pic>
      <p:pic>
        <p:nvPicPr>
          <p:cNvPr id="11" name="Picture 10" descr="A screenshot of a graph&#10;&#10;Description automatically generated">
            <a:extLst>
              <a:ext uri="{FF2B5EF4-FFF2-40B4-BE49-F238E27FC236}">
                <a16:creationId xmlns:a16="http://schemas.microsoft.com/office/drawing/2014/main" id="{AEF8FE5D-6F79-DF5D-847B-078E93C021FC}"/>
              </a:ext>
            </a:extLst>
          </p:cNvPr>
          <p:cNvPicPr>
            <a:picLocks noChangeAspect="1"/>
          </p:cNvPicPr>
          <p:nvPr/>
        </p:nvPicPr>
        <p:blipFill>
          <a:blip r:embed="rId3"/>
          <a:stretch>
            <a:fillRect/>
          </a:stretch>
        </p:blipFill>
        <p:spPr>
          <a:xfrm>
            <a:off x="6694950" y="1015830"/>
            <a:ext cx="4335899" cy="5344704"/>
          </a:xfrm>
          <a:prstGeom prst="rect">
            <a:avLst/>
          </a:prstGeom>
        </p:spPr>
      </p:pic>
    </p:spTree>
    <p:extLst>
      <p:ext uri="{BB962C8B-B14F-4D97-AF65-F5344CB8AC3E}">
        <p14:creationId xmlns:p14="http://schemas.microsoft.com/office/powerpoint/2010/main" val="2742897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6BF841D-4450-4297-8DB4-7DD34B078C37}"/>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A9691804-7669-4D4F-9F89-5C15D9DE96B3}"/>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6">
            <a:extLst>
              <a:ext uri="{FF2B5EF4-FFF2-40B4-BE49-F238E27FC236}">
                <a16:creationId xmlns:a16="http://schemas.microsoft.com/office/drawing/2014/main" id="{231B178B-193E-47AF-A26E-BD57FC5A1A50}"/>
              </a:ext>
            </a:extLst>
          </p:cNvPr>
          <p:cNvSpPr/>
          <p:nvPr/>
        </p:nvSpPr>
        <p:spPr>
          <a:xfrm>
            <a:off x="0" y="0"/>
            <a:ext cx="12192000" cy="6736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8" name="Title 3">
            <a:extLst>
              <a:ext uri="{FF2B5EF4-FFF2-40B4-BE49-F238E27FC236}">
                <a16:creationId xmlns:a16="http://schemas.microsoft.com/office/drawing/2014/main" id="{852E7D6E-BF64-47DC-B63C-91FA37340788}"/>
              </a:ext>
            </a:extLst>
          </p:cNvPr>
          <p:cNvSpPr txBox="1">
            <a:spLocks/>
          </p:cNvSpPr>
          <p:nvPr/>
        </p:nvSpPr>
        <p:spPr>
          <a:xfrm>
            <a:off x="92763" y="-30845"/>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a:solidFill>
                  <a:schemeClr val="bg1"/>
                </a:solidFill>
                <a:latin typeface="Arial"/>
                <a:cs typeface="Arial"/>
              </a:rPr>
              <a:t>Results</a:t>
            </a:r>
            <a:endParaRPr lang="en-US" sz="3200" b="1">
              <a:solidFill>
                <a:schemeClr val="bg1"/>
              </a:solidFill>
              <a:latin typeface="Arial" panose="020B0604020202020204" pitchFamily="34" charset="0"/>
              <a:cs typeface="Arial"/>
            </a:endParaRPr>
          </a:p>
        </p:txBody>
      </p:sp>
      <p:sp>
        <p:nvSpPr>
          <p:cNvPr id="17" name="Slide Number Placeholder 3">
            <a:extLst>
              <a:ext uri="{FF2B5EF4-FFF2-40B4-BE49-F238E27FC236}">
                <a16:creationId xmlns:a16="http://schemas.microsoft.com/office/drawing/2014/main" id="{BC1DFAF6-525C-77F0-7AF4-F69E23B93EE2}"/>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D830C48-8208-426C-9DEA-07CAFD724294}" type="slidenum">
              <a:rPr lang="en-IN" smtClean="0"/>
              <a:pPr/>
              <a:t>13</a:t>
            </a:fld>
            <a:endParaRPr lang="en-IN"/>
          </a:p>
        </p:txBody>
      </p:sp>
      <p:pic>
        <p:nvPicPr>
          <p:cNvPr id="2" name="Picture 1" descr="A screenshot of a computer code&#10;&#10;Description automatically generated">
            <a:extLst>
              <a:ext uri="{FF2B5EF4-FFF2-40B4-BE49-F238E27FC236}">
                <a16:creationId xmlns:a16="http://schemas.microsoft.com/office/drawing/2014/main" id="{F3ED1EFA-381C-0B94-008B-F37840293227}"/>
              </a:ext>
            </a:extLst>
          </p:cNvPr>
          <p:cNvPicPr>
            <a:picLocks noChangeAspect="1"/>
          </p:cNvPicPr>
          <p:nvPr/>
        </p:nvPicPr>
        <p:blipFill>
          <a:blip r:embed="rId2"/>
          <a:stretch>
            <a:fillRect/>
          </a:stretch>
        </p:blipFill>
        <p:spPr>
          <a:xfrm>
            <a:off x="90762" y="889761"/>
            <a:ext cx="12191998" cy="2714758"/>
          </a:xfrm>
          <a:prstGeom prst="rect">
            <a:avLst/>
          </a:prstGeom>
        </p:spPr>
      </p:pic>
      <p:pic>
        <p:nvPicPr>
          <p:cNvPr id="3" name="Picture 2" descr="A screenshot of a computer program&#10;&#10;Description automatically generated">
            <a:extLst>
              <a:ext uri="{FF2B5EF4-FFF2-40B4-BE49-F238E27FC236}">
                <a16:creationId xmlns:a16="http://schemas.microsoft.com/office/drawing/2014/main" id="{36CD7AEA-FA70-D336-0D66-7492DF3B0F67}"/>
              </a:ext>
            </a:extLst>
          </p:cNvPr>
          <p:cNvPicPr>
            <a:picLocks noChangeAspect="1"/>
          </p:cNvPicPr>
          <p:nvPr/>
        </p:nvPicPr>
        <p:blipFill>
          <a:blip r:embed="rId3"/>
          <a:stretch>
            <a:fillRect/>
          </a:stretch>
        </p:blipFill>
        <p:spPr>
          <a:xfrm>
            <a:off x="1" y="3609925"/>
            <a:ext cx="12191999" cy="3105803"/>
          </a:xfrm>
          <a:prstGeom prst="rect">
            <a:avLst/>
          </a:prstGeom>
        </p:spPr>
      </p:pic>
    </p:spTree>
    <p:extLst>
      <p:ext uri="{BB962C8B-B14F-4D97-AF65-F5344CB8AC3E}">
        <p14:creationId xmlns:p14="http://schemas.microsoft.com/office/powerpoint/2010/main" val="1073204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6BF841D-4450-4297-8DB4-7DD34B078C37}"/>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A9691804-7669-4D4F-9F89-5C15D9DE96B3}"/>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6">
            <a:extLst>
              <a:ext uri="{FF2B5EF4-FFF2-40B4-BE49-F238E27FC236}">
                <a16:creationId xmlns:a16="http://schemas.microsoft.com/office/drawing/2014/main" id="{231B178B-193E-47AF-A26E-BD57FC5A1A50}"/>
              </a:ext>
            </a:extLst>
          </p:cNvPr>
          <p:cNvSpPr/>
          <p:nvPr/>
        </p:nvSpPr>
        <p:spPr>
          <a:xfrm>
            <a:off x="0" y="0"/>
            <a:ext cx="12192000" cy="6736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8" name="Title 3">
            <a:extLst>
              <a:ext uri="{FF2B5EF4-FFF2-40B4-BE49-F238E27FC236}">
                <a16:creationId xmlns:a16="http://schemas.microsoft.com/office/drawing/2014/main" id="{852E7D6E-BF64-47DC-B63C-91FA37340788}"/>
              </a:ext>
            </a:extLst>
          </p:cNvPr>
          <p:cNvSpPr txBox="1">
            <a:spLocks/>
          </p:cNvSpPr>
          <p:nvPr/>
        </p:nvSpPr>
        <p:spPr>
          <a:xfrm>
            <a:off x="92763" y="-30845"/>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a:solidFill>
                  <a:schemeClr val="bg1"/>
                </a:solidFill>
                <a:latin typeface="Arial"/>
                <a:cs typeface="Arial"/>
              </a:rPr>
              <a:t>Experiments &amp; Results</a:t>
            </a:r>
            <a:endParaRPr lang="en-US" sz="3200" b="1">
              <a:solidFill>
                <a:schemeClr val="bg1"/>
              </a:solidFill>
              <a:latin typeface="Arial" panose="020B0604020202020204" pitchFamily="34" charset="0"/>
            </a:endParaRPr>
          </a:p>
        </p:txBody>
      </p:sp>
      <p:sp>
        <p:nvSpPr>
          <p:cNvPr id="17" name="Slide Number Placeholder 3">
            <a:extLst>
              <a:ext uri="{FF2B5EF4-FFF2-40B4-BE49-F238E27FC236}">
                <a16:creationId xmlns:a16="http://schemas.microsoft.com/office/drawing/2014/main" id="{BC1DFAF6-525C-77F0-7AF4-F69E23B93EE2}"/>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D830C48-8208-426C-9DEA-07CAFD724294}" type="slidenum">
              <a:rPr lang="en-IN" smtClean="0"/>
              <a:pPr/>
              <a:t>14</a:t>
            </a:fld>
            <a:endParaRPr lang="en-IN"/>
          </a:p>
        </p:txBody>
      </p:sp>
      <p:pic>
        <p:nvPicPr>
          <p:cNvPr id="9" name="Picture 8" descr="A graph with a red line&#10;&#10;Description automatically generated">
            <a:extLst>
              <a:ext uri="{FF2B5EF4-FFF2-40B4-BE49-F238E27FC236}">
                <a16:creationId xmlns:a16="http://schemas.microsoft.com/office/drawing/2014/main" id="{D4209B1E-16E8-60EF-B034-5BDC992BDB9A}"/>
              </a:ext>
            </a:extLst>
          </p:cNvPr>
          <p:cNvPicPr>
            <a:picLocks noChangeAspect="1"/>
          </p:cNvPicPr>
          <p:nvPr/>
        </p:nvPicPr>
        <p:blipFill>
          <a:blip r:embed="rId2"/>
          <a:stretch>
            <a:fillRect/>
          </a:stretch>
        </p:blipFill>
        <p:spPr>
          <a:xfrm>
            <a:off x="549030" y="2190054"/>
            <a:ext cx="5005754" cy="2492578"/>
          </a:xfrm>
          <a:prstGeom prst="rect">
            <a:avLst/>
          </a:prstGeom>
        </p:spPr>
      </p:pic>
      <p:pic>
        <p:nvPicPr>
          <p:cNvPr id="2" name="Picture 1" descr="A graph with a red line&#10;&#10;Description automatically generated">
            <a:extLst>
              <a:ext uri="{FF2B5EF4-FFF2-40B4-BE49-F238E27FC236}">
                <a16:creationId xmlns:a16="http://schemas.microsoft.com/office/drawing/2014/main" id="{6FE6DA72-AEB3-E38A-2558-EA2592115DFA}"/>
              </a:ext>
            </a:extLst>
          </p:cNvPr>
          <p:cNvPicPr>
            <a:picLocks noChangeAspect="1"/>
          </p:cNvPicPr>
          <p:nvPr/>
        </p:nvPicPr>
        <p:blipFill>
          <a:blip r:embed="rId3"/>
          <a:stretch>
            <a:fillRect/>
          </a:stretch>
        </p:blipFill>
        <p:spPr>
          <a:xfrm>
            <a:off x="6173304" y="1875717"/>
            <a:ext cx="5599044" cy="3117610"/>
          </a:xfrm>
          <a:prstGeom prst="rect">
            <a:avLst/>
          </a:prstGeom>
        </p:spPr>
      </p:pic>
    </p:spTree>
    <p:extLst>
      <p:ext uri="{BB962C8B-B14F-4D97-AF65-F5344CB8AC3E}">
        <p14:creationId xmlns:p14="http://schemas.microsoft.com/office/powerpoint/2010/main" val="3543818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6BF841D-4450-4297-8DB4-7DD34B078C37}"/>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A9691804-7669-4D4F-9F89-5C15D9DE96B3}"/>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6">
            <a:extLst>
              <a:ext uri="{FF2B5EF4-FFF2-40B4-BE49-F238E27FC236}">
                <a16:creationId xmlns:a16="http://schemas.microsoft.com/office/drawing/2014/main" id="{231B178B-193E-47AF-A26E-BD57FC5A1A50}"/>
              </a:ext>
            </a:extLst>
          </p:cNvPr>
          <p:cNvSpPr/>
          <p:nvPr/>
        </p:nvSpPr>
        <p:spPr>
          <a:xfrm>
            <a:off x="0" y="0"/>
            <a:ext cx="12192000" cy="6736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8" name="Title 3">
            <a:extLst>
              <a:ext uri="{FF2B5EF4-FFF2-40B4-BE49-F238E27FC236}">
                <a16:creationId xmlns:a16="http://schemas.microsoft.com/office/drawing/2014/main" id="{852E7D6E-BF64-47DC-B63C-91FA37340788}"/>
              </a:ext>
            </a:extLst>
          </p:cNvPr>
          <p:cNvSpPr txBox="1">
            <a:spLocks/>
          </p:cNvSpPr>
          <p:nvPr/>
        </p:nvSpPr>
        <p:spPr>
          <a:xfrm>
            <a:off x="92763" y="-30845"/>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a:solidFill>
                  <a:schemeClr val="bg1"/>
                </a:solidFill>
                <a:latin typeface="Arial"/>
                <a:cs typeface="Arial"/>
              </a:rPr>
              <a:t>Experiments &amp; Results</a:t>
            </a:r>
            <a:endParaRPr lang="en-US" sz="3200" b="1">
              <a:solidFill>
                <a:schemeClr val="bg1"/>
              </a:solidFill>
              <a:latin typeface="Arial" panose="020B0604020202020204" pitchFamily="34" charset="0"/>
            </a:endParaRPr>
          </a:p>
        </p:txBody>
      </p:sp>
      <p:sp>
        <p:nvSpPr>
          <p:cNvPr id="17" name="Slide Number Placeholder 3">
            <a:extLst>
              <a:ext uri="{FF2B5EF4-FFF2-40B4-BE49-F238E27FC236}">
                <a16:creationId xmlns:a16="http://schemas.microsoft.com/office/drawing/2014/main" id="{BC1DFAF6-525C-77F0-7AF4-F69E23B93EE2}"/>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D830C48-8208-426C-9DEA-07CAFD724294}" type="slidenum">
              <a:rPr lang="en-IN" smtClean="0"/>
              <a:pPr/>
              <a:t>15</a:t>
            </a:fld>
            <a:endParaRPr lang="en-IN"/>
          </a:p>
        </p:txBody>
      </p:sp>
      <p:pic>
        <p:nvPicPr>
          <p:cNvPr id="3" name="Picture 2" descr="A graph with a line going up&#10;&#10;Description automatically generated">
            <a:extLst>
              <a:ext uri="{FF2B5EF4-FFF2-40B4-BE49-F238E27FC236}">
                <a16:creationId xmlns:a16="http://schemas.microsoft.com/office/drawing/2014/main" id="{7E73A5D7-089C-52E0-D1DA-E3F76C5FAAB9}"/>
              </a:ext>
            </a:extLst>
          </p:cNvPr>
          <p:cNvPicPr>
            <a:picLocks noChangeAspect="1"/>
          </p:cNvPicPr>
          <p:nvPr/>
        </p:nvPicPr>
        <p:blipFill>
          <a:blip r:embed="rId2"/>
          <a:stretch>
            <a:fillRect/>
          </a:stretch>
        </p:blipFill>
        <p:spPr>
          <a:xfrm>
            <a:off x="3047999" y="1717818"/>
            <a:ext cx="6096000" cy="2976888"/>
          </a:xfrm>
          <a:prstGeom prst="rect">
            <a:avLst/>
          </a:prstGeom>
        </p:spPr>
      </p:pic>
    </p:spTree>
    <p:extLst>
      <p:ext uri="{BB962C8B-B14F-4D97-AF65-F5344CB8AC3E}">
        <p14:creationId xmlns:p14="http://schemas.microsoft.com/office/powerpoint/2010/main" val="1875287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4CDBC3-60F2-4613-B396-CC324D2192C6}"/>
              </a:ext>
            </a:extLst>
          </p:cNvPr>
          <p:cNvSpPr>
            <a:spLocks noGrp="1"/>
          </p:cNvSpPr>
          <p:nvPr>
            <p:ph type="sldNum" sz="quarter" idx="12"/>
          </p:nvPr>
        </p:nvSpPr>
        <p:spPr/>
        <p:txBody>
          <a:bodyPr/>
          <a:lstStyle/>
          <a:p>
            <a:fld id="{7D830C48-8208-426C-9DEA-07CAFD724294}" type="slidenum">
              <a:rPr lang="en-IN" smtClean="0"/>
              <a:t>16</a:t>
            </a:fld>
            <a:endParaRPr lang="en-IN"/>
          </a:p>
        </p:txBody>
      </p:sp>
      <p:sp>
        <p:nvSpPr>
          <p:cNvPr id="5" name="Rectangle 4">
            <a:extLst>
              <a:ext uri="{FF2B5EF4-FFF2-40B4-BE49-F238E27FC236}">
                <a16:creationId xmlns:a16="http://schemas.microsoft.com/office/drawing/2014/main" id="{B6BF841D-4450-4297-8DB4-7DD34B078C37}"/>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A9691804-7669-4D4F-9F89-5C15D9DE96B3}"/>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6">
            <a:extLst>
              <a:ext uri="{FF2B5EF4-FFF2-40B4-BE49-F238E27FC236}">
                <a16:creationId xmlns:a16="http://schemas.microsoft.com/office/drawing/2014/main" id="{231B178B-193E-47AF-A26E-BD57FC5A1A50}"/>
              </a:ext>
            </a:extLst>
          </p:cNvPr>
          <p:cNvSpPr/>
          <p:nvPr/>
        </p:nvSpPr>
        <p:spPr>
          <a:xfrm>
            <a:off x="0" y="-8662"/>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8" name="Title 3">
            <a:extLst>
              <a:ext uri="{FF2B5EF4-FFF2-40B4-BE49-F238E27FC236}">
                <a16:creationId xmlns:a16="http://schemas.microsoft.com/office/drawing/2014/main" id="{852E7D6E-BF64-47DC-B63C-91FA37340788}"/>
              </a:ext>
            </a:extLst>
          </p:cNvPr>
          <p:cNvSpPr txBox="1">
            <a:spLocks/>
          </p:cNvSpPr>
          <p:nvPr/>
        </p:nvSpPr>
        <p:spPr>
          <a:xfrm>
            <a:off x="203599" y="41026"/>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b="1">
              <a:solidFill>
                <a:schemeClr val="bg1"/>
              </a:solidFill>
              <a:latin typeface="Arial" panose="020B0604020202020204" pitchFamily="34" charset="0"/>
            </a:endParaRPr>
          </a:p>
        </p:txBody>
      </p:sp>
      <p:sp>
        <p:nvSpPr>
          <p:cNvPr id="17" name="Title 3">
            <a:extLst>
              <a:ext uri="{FF2B5EF4-FFF2-40B4-BE49-F238E27FC236}">
                <a16:creationId xmlns:a16="http://schemas.microsoft.com/office/drawing/2014/main" id="{7784A7F6-0D49-E0AA-A027-DB869C728A54}"/>
              </a:ext>
            </a:extLst>
          </p:cNvPr>
          <p:cNvSpPr txBox="1">
            <a:spLocks/>
          </p:cNvSpPr>
          <p:nvPr/>
        </p:nvSpPr>
        <p:spPr>
          <a:xfrm>
            <a:off x="70524" y="8457"/>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a:solidFill>
                  <a:schemeClr val="bg1"/>
                </a:solidFill>
                <a:latin typeface="Arial" panose="020B0604020202020204" pitchFamily="34" charset="0"/>
              </a:rPr>
              <a:t>CONCLUSION </a:t>
            </a:r>
          </a:p>
        </p:txBody>
      </p:sp>
      <p:sp>
        <p:nvSpPr>
          <p:cNvPr id="19" name="TextBox 18">
            <a:extLst>
              <a:ext uri="{FF2B5EF4-FFF2-40B4-BE49-F238E27FC236}">
                <a16:creationId xmlns:a16="http://schemas.microsoft.com/office/drawing/2014/main" id="{89418C1B-E215-DFB1-E31C-10074B790C1C}"/>
              </a:ext>
            </a:extLst>
          </p:cNvPr>
          <p:cNvSpPr txBox="1"/>
          <p:nvPr/>
        </p:nvSpPr>
        <p:spPr>
          <a:xfrm>
            <a:off x="337622" y="1121648"/>
            <a:ext cx="11544756" cy="3142142"/>
          </a:xfrm>
          <a:prstGeom prst="rect">
            <a:avLst/>
          </a:prstGeom>
          <a:noFill/>
        </p:spPr>
        <p:txBody>
          <a:bodyPr wrap="square" lIns="91440" tIns="45720" rIns="91440" bIns="45720" anchor="t">
            <a:spAutoFit/>
          </a:bodyPr>
          <a:lstStyle/>
          <a:p>
            <a:pPr marL="342900" lvl="0" indent="-342900" algn="just">
              <a:lnSpc>
                <a:spcPct val="115000"/>
              </a:lnSpc>
              <a:spcAft>
                <a:spcPts val="800"/>
              </a:spcAft>
              <a:buClr>
                <a:srgbClr val="C00000"/>
              </a:buClr>
              <a:buFont typeface="Wingdings" panose="05000000000000000000" pitchFamily="2" charset="2"/>
              <a:buChar char="§"/>
            </a:pPr>
            <a:r>
              <a:rPr lang="en-IN" sz="2400" b="1"/>
              <a:t>Accurate information delivery: </a:t>
            </a:r>
            <a:r>
              <a:rPr lang="en-IN" sz="2400"/>
              <a:t>The main aim of the project AI Based Healthcare chatbot system using Natural Language Processing, which is easy to use.</a:t>
            </a:r>
          </a:p>
          <a:p>
            <a:pPr marL="342900" lvl="0" indent="-342900" algn="just">
              <a:lnSpc>
                <a:spcPct val="115000"/>
              </a:lnSpc>
              <a:spcAft>
                <a:spcPts val="800"/>
              </a:spcAft>
              <a:buClr>
                <a:srgbClr val="C00000"/>
              </a:buClr>
              <a:buFont typeface="Wingdings" panose="05000000000000000000" pitchFamily="2" charset="2"/>
              <a:buChar char="§"/>
            </a:pPr>
            <a:r>
              <a:rPr lang="en-IN" sz="2400" b="1"/>
              <a:t>Enhanced usability and security: </a:t>
            </a:r>
            <a:r>
              <a:rPr lang="en-IN" sz="2400"/>
              <a:t>The AI-based Healthcare chatbot system employing Natural Language Processing ensures a user-friendly experience while maintaining robust security measures.</a:t>
            </a:r>
            <a:endParaRPr lang="en-IN" sz="2400">
              <a:cs typeface="Calibri"/>
            </a:endParaRPr>
          </a:p>
          <a:p>
            <a:pPr marL="342900" indent="-342900" algn="just">
              <a:lnSpc>
                <a:spcPct val="115000"/>
              </a:lnSpc>
              <a:spcAft>
                <a:spcPts val="800"/>
              </a:spcAft>
              <a:buClr>
                <a:srgbClr val="C00000"/>
              </a:buClr>
              <a:buFont typeface="Wingdings" panose="05000000000000000000" pitchFamily="2" charset="2"/>
              <a:buChar char="§"/>
            </a:pPr>
            <a:endParaRPr lang="en-IN">
              <a:effectLst/>
              <a:ea typeface="Calibri" panose="020F0502020204030204" pitchFamily="34" charset="0"/>
              <a:cs typeface="Times New Roman" panose="02020603050405020304" pitchFamily="18" charset="0"/>
            </a:endParaRPr>
          </a:p>
          <a:p>
            <a:pPr algn="just">
              <a:lnSpc>
                <a:spcPct val="115000"/>
              </a:lnSpc>
              <a:spcAft>
                <a:spcPts val="800"/>
              </a:spcAft>
              <a:buClr>
                <a:srgbClr val="C00000"/>
              </a:buClr>
            </a:pPr>
            <a:r>
              <a:rPr lang="en-IN">
                <a:ea typeface="Calibri" panose="020F0502020204030204" pitchFamily="34" charset="0"/>
                <a:cs typeface="Times New Roman"/>
              </a:rPr>
              <a:t> </a:t>
            </a:r>
            <a:r>
              <a:rPr lang="en-IN" b="1">
                <a:ea typeface="Calibri" panose="020F0502020204030204" pitchFamily="34" charset="0"/>
                <a:cs typeface="Times New Roman"/>
              </a:rPr>
              <a:t>Fine-tuned-model link :</a:t>
            </a:r>
            <a:r>
              <a:rPr lang="en-IN">
                <a:ea typeface="Calibri" panose="020F0502020204030204" pitchFamily="34" charset="0"/>
                <a:cs typeface="Times New Roman"/>
              </a:rPr>
              <a:t> </a:t>
            </a:r>
            <a:r>
              <a:rPr lang="en-IN">
                <a:ea typeface="Calibri" panose="020F0502020204030204" pitchFamily="34" charset="0"/>
                <a:cs typeface="Calibri"/>
                <a:hlinkClick r:id="rId2"/>
              </a:rPr>
              <a:t>Model Hugging FACE</a:t>
            </a:r>
            <a:endParaRPr lang="en-IN">
              <a:effectLst/>
              <a:ea typeface="Calibri" panose="020F0502020204030204" pitchFamily="34" charset="0"/>
              <a:cs typeface="Calibri"/>
            </a:endParaRPr>
          </a:p>
        </p:txBody>
      </p:sp>
    </p:spTree>
    <p:extLst>
      <p:ext uri="{BB962C8B-B14F-4D97-AF65-F5344CB8AC3E}">
        <p14:creationId xmlns:p14="http://schemas.microsoft.com/office/powerpoint/2010/main" val="2234338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4CDBC3-60F2-4613-B396-CC324D2192C6}"/>
              </a:ext>
            </a:extLst>
          </p:cNvPr>
          <p:cNvSpPr>
            <a:spLocks noGrp="1"/>
          </p:cNvSpPr>
          <p:nvPr>
            <p:ph type="sldNum" sz="quarter" idx="12"/>
          </p:nvPr>
        </p:nvSpPr>
        <p:spPr/>
        <p:txBody>
          <a:bodyPr/>
          <a:lstStyle/>
          <a:p>
            <a:fld id="{7D830C48-8208-426C-9DEA-07CAFD724294}" type="slidenum">
              <a:rPr lang="en-IN" smtClean="0"/>
              <a:t>17</a:t>
            </a:fld>
            <a:endParaRPr lang="en-IN"/>
          </a:p>
        </p:txBody>
      </p:sp>
      <p:sp>
        <p:nvSpPr>
          <p:cNvPr id="5" name="Rectangle 4">
            <a:extLst>
              <a:ext uri="{FF2B5EF4-FFF2-40B4-BE49-F238E27FC236}">
                <a16:creationId xmlns:a16="http://schemas.microsoft.com/office/drawing/2014/main" id="{B6BF841D-4450-4297-8DB4-7DD34B078C37}"/>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A9691804-7669-4D4F-9F89-5C15D9DE96B3}"/>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6">
            <a:extLst>
              <a:ext uri="{FF2B5EF4-FFF2-40B4-BE49-F238E27FC236}">
                <a16:creationId xmlns:a16="http://schemas.microsoft.com/office/drawing/2014/main" id="{231B178B-193E-47AF-A26E-BD57FC5A1A50}"/>
              </a:ext>
            </a:extLst>
          </p:cNvPr>
          <p:cNvSpPr/>
          <p:nvPr/>
        </p:nvSpPr>
        <p:spPr>
          <a:xfrm>
            <a:off x="0" y="-8662"/>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8" name="Title 3">
            <a:extLst>
              <a:ext uri="{FF2B5EF4-FFF2-40B4-BE49-F238E27FC236}">
                <a16:creationId xmlns:a16="http://schemas.microsoft.com/office/drawing/2014/main" id="{852E7D6E-BF64-47DC-B63C-91FA37340788}"/>
              </a:ext>
            </a:extLst>
          </p:cNvPr>
          <p:cNvSpPr txBox="1">
            <a:spLocks/>
          </p:cNvSpPr>
          <p:nvPr/>
        </p:nvSpPr>
        <p:spPr>
          <a:xfrm>
            <a:off x="203599" y="41026"/>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b="1">
              <a:solidFill>
                <a:schemeClr val="bg1"/>
              </a:solidFill>
              <a:latin typeface="Arial" panose="020B0604020202020204" pitchFamily="34" charset="0"/>
            </a:endParaRPr>
          </a:p>
        </p:txBody>
      </p:sp>
      <p:sp>
        <p:nvSpPr>
          <p:cNvPr id="17" name="Title 3">
            <a:extLst>
              <a:ext uri="{FF2B5EF4-FFF2-40B4-BE49-F238E27FC236}">
                <a16:creationId xmlns:a16="http://schemas.microsoft.com/office/drawing/2014/main" id="{7784A7F6-0D49-E0AA-A027-DB869C728A54}"/>
              </a:ext>
            </a:extLst>
          </p:cNvPr>
          <p:cNvSpPr txBox="1">
            <a:spLocks/>
          </p:cNvSpPr>
          <p:nvPr/>
        </p:nvSpPr>
        <p:spPr>
          <a:xfrm>
            <a:off x="70524" y="8457"/>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b="1">
              <a:solidFill>
                <a:schemeClr val="bg1"/>
              </a:solidFill>
              <a:latin typeface="Arial" panose="020B0604020202020204" pitchFamily="34" charset="0"/>
            </a:endParaRPr>
          </a:p>
        </p:txBody>
      </p:sp>
      <p:sp>
        <p:nvSpPr>
          <p:cNvPr id="9" name="TextBox 8">
            <a:extLst>
              <a:ext uri="{FF2B5EF4-FFF2-40B4-BE49-F238E27FC236}">
                <a16:creationId xmlns:a16="http://schemas.microsoft.com/office/drawing/2014/main" id="{4AFFC978-2CA0-C52B-4832-E9B2EFD871C7}"/>
              </a:ext>
            </a:extLst>
          </p:cNvPr>
          <p:cNvSpPr txBox="1"/>
          <p:nvPr/>
        </p:nvSpPr>
        <p:spPr>
          <a:xfrm>
            <a:off x="3442854" y="2968411"/>
            <a:ext cx="6096000" cy="1200329"/>
          </a:xfrm>
          <a:prstGeom prst="rect">
            <a:avLst/>
          </a:prstGeom>
          <a:noFill/>
        </p:spPr>
        <p:txBody>
          <a:bodyPr wrap="square">
            <a:spAutoFit/>
          </a:bodyPr>
          <a:lstStyle/>
          <a:p>
            <a:r>
              <a:rPr lang="en-IN" sz="7200" b="1">
                <a:solidFill>
                  <a:srgbClr val="C00000"/>
                </a:solidFill>
                <a:effectLst/>
                <a:ea typeface="Calibri" panose="020F0502020204030204" pitchFamily="34" charset="0"/>
                <a:cs typeface="Times New Roman" panose="02020603050405020304" pitchFamily="18" charset="0"/>
              </a:rPr>
              <a:t>THANK YOU</a:t>
            </a:r>
            <a:endParaRPr lang="en-IN" sz="7200" b="1">
              <a:solidFill>
                <a:srgbClr val="C00000"/>
              </a:solidFill>
            </a:endParaRPr>
          </a:p>
        </p:txBody>
      </p:sp>
    </p:spTree>
    <p:extLst>
      <p:ext uri="{BB962C8B-B14F-4D97-AF65-F5344CB8AC3E}">
        <p14:creationId xmlns:p14="http://schemas.microsoft.com/office/powerpoint/2010/main" val="3608403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871E40-1CBC-4A91-AD88-ABD84297504D}"/>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13FEC78F-0424-4AA5-AE24-F66CB9F79C98}"/>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48" name="Slide Number Placeholder 47">
            <a:extLst>
              <a:ext uri="{FF2B5EF4-FFF2-40B4-BE49-F238E27FC236}">
                <a16:creationId xmlns:a16="http://schemas.microsoft.com/office/drawing/2014/main" id="{4D3EA973-BD93-4F41-AEA7-A1006DCCD8A3}"/>
              </a:ext>
            </a:extLst>
          </p:cNvPr>
          <p:cNvSpPr>
            <a:spLocks noGrp="1"/>
          </p:cNvSpPr>
          <p:nvPr>
            <p:ph type="sldNum" sz="quarter" idx="12"/>
          </p:nvPr>
        </p:nvSpPr>
        <p:spPr>
          <a:xfrm>
            <a:off x="8622323" y="6356350"/>
            <a:ext cx="2743200" cy="365125"/>
          </a:xfrm>
        </p:spPr>
        <p:txBody>
          <a:bodyPr/>
          <a:lstStyle/>
          <a:p>
            <a:fld id="{7D830C48-8208-426C-9DEA-07CAFD724294}" type="slidenum">
              <a:rPr lang="en-IN" smtClean="0"/>
              <a:t>2</a:t>
            </a:fld>
            <a:endParaRPr lang="en-IN"/>
          </a:p>
        </p:txBody>
      </p:sp>
      <p:sp>
        <p:nvSpPr>
          <p:cNvPr id="51" name="Rectangle 50">
            <a:extLst>
              <a:ext uri="{FF2B5EF4-FFF2-40B4-BE49-F238E27FC236}">
                <a16:creationId xmlns:a16="http://schemas.microsoft.com/office/drawing/2014/main" id="{9D217696-3ED1-42AC-819D-3CB294430D29}"/>
              </a:ext>
            </a:extLst>
          </p:cNvPr>
          <p:cNvSpPr/>
          <p:nvPr/>
        </p:nvSpPr>
        <p:spPr>
          <a:xfrm>
            <a:off x="0" y="-29763"/>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55" name="Title 3">
            <a:extLst>
              <a:ext uri="{FF2B5EF4-FFF2-40B4-BE49-F238E27FC236}">
                <a16:creationId xmlns:a16="http://schemas.microsoft.com/office/drawing/2014/main" id="{82F0F670-221A-4D62-9C43-30EA3219E101}"/>
              </a:ext>
            </a:extLst>
          </p:cNvPr>
          <p:cNvSpPr>
            <a:spLocks noGrp="1"/>
          </p:cNvSpPr>
          <p:nvPr>
            <p:ph type="title"/>
          </p:nvPr>
        </p:nvSpPr>
        <p:spPr>
          <a:xfrm>
            <a:off x="0" y="5903"/>
            <a:ext cx="11678779" cy="739775"/>
          </a:xfrm>
        </p:spPr>
        <p:txBody>
          <a:bodyPr>
            <a:normAutofit/>
          </a:bodyPr>
          <a:lstStyle/>
          <a:p>
            <a:pPr algn="ctr"/>
            <a:r>
              <a:rPr lang="en-US" b="1">
                <a:solidFill>
                  <a:schemeClr val="bg1"/>
                </a:solidFill>
                <a:latin typeface="+mn-lt"/>
              </a:rPr>
              <a:t>OUTLINE</a:t>
            </a:r>
          </a:p>
        </p:txBody>
      </p:sp>
      <p:sp>
        <p:nvSpPr>
          <p:cNvPr id="37" name="TextBox 36">
            <a:extLst>
              <a:ext uri="{FF2B5EF4-FFF2-40B4-BE49-F238E27FC236}">
                <a16:creationId xmlns:a16="http://schemas.microsoft.com/office/drawing/2014/main" id="{D705F09A-9C04-78B3-404D-49F90265A455}"/>
              </a:ext>
            </a:extLst>
          </p:cNvPr>
          <p:cNvSpPr txBox="1"/>
          <p:nvPr/>
        </p:nvSpPr>
        <p:spPr>
          <a:xfrm>
            <a:off x="358725" y="1172866"/>
            <a:ext cx="11320054" cy="4549835"/>
          </a:xfrm>
          <a:prstGeom prst="rect">
            <a:avLst/>
          </a:prstGeom>
          <a:noFill/>
        </p:spPr>
        <p:txBody>
          <a:bodyPr wrap="square" lIns="91440" tIns="45720" rIns="91440" bIns="45720" anchor="t">
            <a:spAutoFit/>
          </a:bodyPr>
          <a:lstStyle/>
          <a:p>
            <a:pPr marL="342900" indent="-342900">
              <a:lnSpc>
                <a:spcPct val="150000"/>
              </a:lnSpc>
              <a:buClr>
                <a:srgbClr val="C00000"/>
              </a:buClr>
              <a:buFont typeface="Wingdings" panose="05000000000000000000" pitchFamily="2" charset="2"/>
              <a:buChar char="§"/>
            </a:pPr>
            <a:r>
              <a:rPr lang="en-US" sz="2800">
                <a:latin typeface="Arial"/>
                <a:cs typeface="Arial"/>
              </a:rPr>
              <a:t>Introduction</a:t>
            </a:r>
          </a:p>
          <a:p>
            <a:pPr marL="342900" indent="-342900">
              <a:lnSpc>
                <a:spcPct val="150000"/>
              </a:lnSpc>
              <a:buClr>
                <a:srgbClr val="C00000"/>
              </a:buClr>
              <a:buFont typeface="Wingdings" panose="05000000000000000000" pitchFamily="2" charset="2"/>
              <a:buChar char="§"/>
            </a:pPr>
            <a:r>
              <a:rPr lang="en-US" sz="2800">
                <a:latin typeface="Arial"/>
                <a:cs typeface="Arial"/>
              </a:rPr>
              <a:t>Problem Statement</a:t>
            </a:r>
          </a:p>
          <a:p>
            <a:pPr marL="342900" indent="-342900">
              <a:lnSpc>
                <a:spcPct val="150000"/>
              </a:lnSpc>
              <a:buClr>
                <a:srgbClr val="C00000"/>
              </a:buClr>
              <a:buFont typeface="Wingdings" panose="05000000000000000000" pitchFamily="2" charset="2"/>
              <a:buChar char="§"/>
            </a:pPr>
            <a:r>
              <a:rPr lang="en-US" sz="2800">
                <a:latin typeface="Arial"/>
                <a:cs typeface="Arial"/>
              </a:rPr>
              <a:t>Related Work</a:t>
            </a:r>
            <a:endParaRPr lang="en-IN" sz="2800">
              <a:latin typeface="Calibri"/>
              <a:cs typeface="Calibri"/>
            </a:endParaRPr>
          </a:p>
          <a:p>
            <a:pPr marL="342900" indent="-342900">
              <a:lnSpc>
                <a:spcPct val="150000"/>
              </a:lnSpc>
              <a:buClr>
                <a:srgbClr val="C00000"/>
              </a:buClr>
              <a:buFont typeface="Wingdings" panose="05000000000000000000" pitchFamily="2" charset="2"/>
              <a:buChar char="§"/>
            </a:pPr>
            <a:r>
              <a:rPr lang="en-IN" sz="2800">
                <a:latin typeface="Calibri"/>
                <a:cs typeface="Calibri"/>
              </a:rPr>
              <a:t>Description of Dataset</a:t>
            </a:r>
            <a:endParaRPr lang="en-US" sz="2800">
              <a:latin typeface="Arial"/>
              <a:cs typeface="Arial"/>
            </a:endParaRPr>
          </a:p>
          <a:p>
            <a:pPr marL="342900" indent="-342900">
              <a:lnSpc>
                <a:spcPct val="150000"/>
              </a:lnSpc>
              <a:buClr>
                <a:srgbClr val="C00000"/>
              </a:buClr>
              <a:buFont typeface="Wingdings" panose="05000000000000000000" pitchFamily="2" charset="2"/>
              <a:buChar char="§"/>
            </a:pPr>
            <a:r>
              <a:rPr lang="en-IN" sz="2800"/>
              <a:t>Methodology : Lora, </a:t>
            </a:r>
            <a:r>
              <a:rPr lang="en-IN" sz="2800" err="1"/>
              <a:t>QLora</a:t>
            </a:r>
            <a:endParaRPr lang="en-IN" sz="2800" err="1">
              <a:cs typeface="Calibri"/>
            </a:endParaRPr>
          </a:p>
          <a:p>
            <a:pPr marL="342900" indent="-342900">
              <a:lnSpc>
                <a:spcPct val="150000"/>
              </a:lnSpc>
              <a:buClr>
                <a:srgbClr val="C00000"/>
              </a:buClr>
              <a:buFont typeface="Wingdings" panose="05000000000000000000" pitchFamily="2" charset="2"/>
              <a:buChar char="§"/>
            </a:pPr>
            <a:r>
              <a:rPr lang="en-IN" sz="2800"/>
              <a:t>Experiments &amp; Results</a:t>
            </a:r>
            <a:endParaRPr lang="en-IN" sz="2800">
              <a:cs typeface="Calibri"/>
            </a:endParaRPr>
          </a:p>
          <a:p>
            <a:pPr marL="342900" indent="-342900">
              <a:lnSpc>
                <a:spcPct val="150000"/>
              </a:lnSpc>
              <a:buClr>
                <a:srgbClr val="C00000"/>
              </a:buClr>
              <a:buFont typeface="Wingdings" panose="05000000000000000000" pitchFamily="2" charset="2"/>
              <a:buChar char="§"/>
            </a:pPr>
            <a:r>
              <a:rPr lang="en-US" sz="2800">
                <a:cs typeface="Arial"/>
              </a:rPr>
              <a:t>Conclusion</a:t>
            </a:r>
          </a:p>
        </p:txBody>
      </p:sp>
    </p:spTree>
    <p:extLst>
      <p:ext uri="{BB962C8B-B14F-4D97-AF65-F5344CB8AC3E}">
        <p14:creationId xmlns:p14="http://schemas.microsoft.com/office/powerpoint/2010/main" val="2145934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871E40-1CBC-4A91-AD88-ABD84297504D}"/>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13FEC78F-0424-4AA5-AE24-F66CB9F79C98}"/>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48" name="Slide Number Placeholder 47">
            <a:extLst>
              <a:ext uri="{FF2B5EF4-FFF2-40B4-BE49-F238E27FC236}">
                <a16:creationId xmlns:a16="http://schemas.microsoft.com/office/drawing/2014/main" id="{4D3EA973-BD93-4F41-AEA7-A1006DCCD8A3}"/>
              </a:ext>
            </a:extLst>
          </p:cNvPr>
          <p:cNvSpPr>
            <a:spLocks noGrp="1"/>
          </p:cNvSpPr>
          <p:nvPr>
            <p:ph type="sldNum" sz="quarter" idx="12"/>
          </p:nvPr>
        </p:nvSpPr>
        <p:spPr/>
        <p:txBody>
          <a:bodyPr/>
          <a:lstStyle/>
          <a:p>
            <a:fld id="{7D830C48-8208-426C-9DEA-07CAFD724294}" type="slidenum">
              <a:rPr lang="en-IN" smtClean="0"/>
              <a:t>3</a:t>
            </a:fld>
            <a:endParaRPr lang="en-IN"/>
          </a:p>
        </p:txBody>
      </p:sp>
      <p:sp>
        <p:nvSpPr>
          <p:cNvPr id="51" name="Rectangle 50">
            <a:extLst>
              <a:ext uri="{FF2B5EF4-FFF2-40B4-BE49-F238E27FC236}">
                <a16:creationId xmlns:a16="http://schemas.microsoft.com/office/drawing/2014/main" id="{9D217696-3ED1-42AC-819D-3CB294430D29}"/>
              </a:ext>
            </a:extLst>
          </p:cNvPr>
          <p:cNvSpPr/>
          <p:nvPr/>
        </p:nvSpPr>
        <p:spPr>
          <a:xfrm>
            <a:off x="0" y="-47408"/>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55" name="Title 3">
            <a:extLst>
              <a:ext uri="{FF2B5EF4-FFF2-40B4-BE49-F238E27FC236}">
                <a16:creationId xmlns:a16="http://schemas.microsoft.com/office/drawing/2014/main" id="{82F0F670-221A-4D62-9C43-30EA3219E101}"/>
              </a:ext>
            </a:extLst>
          </p:cNvPr>
          <p:cNvSpPr>
            <a:spLocks noGrp="1"/>
          </p:cNvSpPr>
          <p:nvPr>
            <p:ph type="title"/>
          </p:nvPr>
        </p:nvSpPr>
        <p:spPr>
          <a:xfrm>
            <a:off x="0" y="26304"/>
            <a:ext cx="11678779" cy="739775"/>
          </a:xfrm>
        </p:spPr>
        <p:txBody>
          <a:bodyPr>
            <a:normAutofit/>
          </a:bodyPr>
          <a:lstStyle/>
          <a:p>
            <a:pPr algn="ctr"/>
            <a:r>
              <a:rPr lang="en-US" b="1">
                <a:solidFill>
                  <a:schemeClr val="bg1"/>
                </a:solidFill>
                <a:latin typeface="+mn-lt"/>
              </a:rPr>
              <a:t>Introduction</a:t>
            </a:r>
          </a:p>
        </p:txBody>
      </p:sp>
      <p:sp>
        <p:nvSpPr>
          <p:cNvPr id="37" name="TextBox 36">
            <a:extLst>
              <a:ext uri="{FF2B5EF4-FFF2-40B4-BE49-F238E27FC236}">
                <a16:creationId xmlns:a16="http://schemas.microsoft.com/office/drawing/2014/main" id="{2C850816-7EC2-BC41-42C4-935624F678AB}"/>
              </a:ext>
            </a:extLst>
          </p:cNvPr>
          <p:cNvSpPr txBox="1"/>
          <p:nvPr/>
        </p:nvSpPr>
        <p:spPr>
          <a:xfrm>
            <a:off x="315334" y="1348016"/>
            <a:ext cx="11678778" cy="4862870"/>
          </a:xfrm>
          <a:prstGeom prst="rect">
            <a:avLst/>
          </a:prstGeom>
          <a:noFill/>
        </p:spPr>
        <p:txBody>
          <a:bodyPr wrap="square" lIns="91440" tIns="45720" rIns="91440" bIns="45720" anchor="t">
            <a:spAutoFit/>
          </a:bodyPr>
          <a:lstStyle/>
          <a:p>
            <a:pPr>
              <a:buClr>
                <a:srgbClr val="C00000"/>
              </a:buClr>
              <a:buFont typeface="Arial" panose="05000000000000000000" pitchFamily="2" charset="2"/>
              <a:buChar char="•"/>
            </a:pPr>
            <a:r>
              <a:rPr lang="en-US" sz="2000">
                <a:ea typeface="+mn-lt"/>
                <a:cs typeface="+mn-lt"/>
              </a:rPr>
              <a:t> Natural Language Processing (NLP) advancements enable programs to converse like humans.</a:t>
            </a:r>
          </a:p>
          <a:p>
            <a:pPr>
              <a:buClr>
                <a:srgbClr val="C00000"/>
              </a:buClr>
              <a:buFont typeface="Arial" panose="05000000000000000000" pitchFamily="2" charset="2"/>
              <a:buChar char="•"/>
            </a:pPr>
            <a:endParaRPr lang="en-US" sz="2000">
              <a:ea typeface="+mn-lt"/>
              <a:cs typeface="+mn-lt"/>
            </a:endParaRPr>
          </a:p>
          <a:p>
            <a:pPr>
              <a:buFont typeface="Arial" panose="05000000000000000000" pitchFamily="2" charset="2"/>
              <a:buChar char="•"/>
            </a:pPr>
            <a:r>
              <a:rPr lang="en-US" sz="2000">
                <a:ea typeface="+mn-lt"/>
                <a:cs typeface="+mn-lt"/>
              </a:rPr>
              <a:t> Chatbots have become pervasive from few past decades, enhancing user experiences.</a:t>
            </a:r>
          </a:p>
          <a:p>
            <a:pPr>
              <a:buFont typeface="Arial" panose="05000000000000000000" pitchFamily="2" charset="2"/>
              <a:buChar char="•"/>
            </a:pPr>
            <a:endParaRPr lang="en-US" sz="2000">
              <a:ea typeface="+mn-lt"/>
              <a:cs typeface="+mn-lt"/>
            </a:endParaRPr>
          </a:p>
          <a:p>
            <a:pPr>
              <a:buFont typeface="Arial" panose="05000000000000000000" pitchFamily="2" charset="2"/>
              <a:buChar char="•"/>
            </a:pPr>
            <a:r>
              <a:rPr lang="en-US" sz="2000">
                <a:ea typeface="+mn-lt"/>
                <a:cs typeface="+mn-lt"/>
              </a:rPr>
              <a:t> NLP-driven chatbots are reshaping industries beyond healthcare.</a:t>
            </a:r>
          </a:p>
          <a:p>
            <a:pPr>
              <a:buFont typeface="Arial" panose="05000000000000000000" pitchFamily="2" charset="2"/>
              <a:buChar char="•"/>
            </a:pPr>
            <a:endParaRPr lang="en-US" sz="2000">
              <a:ea typeface="+mn-lt"/>
              <a:cs typeface="+mn-lt"/>
            </a:endParaRPr>
          </a:p>
          <a:p>
            <a:pPr>
              <a:buFont typeface="Arial" panose="05000000000000000000" pitchFamily="2" charset="2"/>
              <a:buChar char="•"/>
            </a:pPr>
            <a:r>
              <a:rPr lang="en-US" sz="2000">
                <a:ea typeface="+mn-lt"/>
                <a:cs typeface="+mn-lt"/>
              </a:rPr>
              <a:t> Health and fitness chatbots, like Health Tap's Messenger bot, facilitate convenient medical advice.</a:t>
            </a:r>
          </a:p>
          <a:p>
            <a:pPr>
              <a:buFont typeface="Arial" panose="05000000000000000000" pitchFamily="2" charset="2"/>
              <a:buChar char="•"/>
            </a:pPr>
            <a:endParaRPr lang="en-US" sz="2000">
              <a:ea typeface="+mn-lt"/>
              <a:cs typeface="+mn-lt"/>
            </a:endParaRPr>
          </a:p>
          <a:p>
            <a:pPr>
              <a:buFont typeface="Arial" panose="05000000000000000000" pitchFamily="2" charset="2"/>
              <a:buChar char="•"/>
            </a:pPr>
            <a:r>
              <a:rPr lang="en-US" sz="2000">
                <a:ea typeface="+mn-lt"/>
                <a:cs typeface="+mn-lt"/>
              </a:rPr>
              <a:t>  NLP's expansion into healthcare promises transformative impacts on health management.</a:t>
            </a:r>
          </a:p>
          <a:p>
            <a:pPr>
              <a:buFont typeface="Arial" panose="05000000000000000000" pitchFamily="2" charset="2"/>
              <a:buChar char="•"/>
            </a:pPr>
            <a:endParaRPr lang="en-US" sz="2000">
              <a:cs typeface="Calibri"/>
            </a:endParaRPr>
          </a:p>
          <a:p>
            <a:pPr>
              <a:buFont typeface="Arial" panose="05000000000000000000" pitchFamily="2" charset="2"/>
              <a:buChar char="•"/>
            </a:pPr>
            <a:r>
              <a:rPr lang="en-US" sz="2000">
                <a:cs typeface="Calibri"/>
              </a:rPr>
              <a:t>  AI Based Healthcare chatbot system using Natural Language Processing, is easy to use and more secure  than the other system it will  helps to maintain proper health in the current system</a:t>
            </a:r>
          </a:p>
          <a:p>
            <a:pPr>
              <a:lnSpc>
                <a:spcPct val="150000"/>
              </a:lnSpc>
              <a:buClr>
                <a:srgbClr val="C00000"/>
              </a:buClr>
            </a:pPr>
            <a:endParaRPr lang="en-US" sz="2000"/>
          </a:p>
          <a:p>
            <a:r>
              <a:rPr lang="en-US" sz="2000"/>
              <a:t>      </a:t>
            </a:r>
            <a:br>
              <a:rPr lang="en-US" sz="2000"/>
            </a:br>
            <a:endParaRPr lang="en-US" sz="2000">
              <a:cs typeface="Arial" panose="020B0604020202020204" pitchFamily="34" charset="0"/>
            </a:endParaRPr>
          </a:p>
        </p:txBody>
      </p:sp>
    </p:spTree>
    <p:extLst>
      <p:ext uri="{BB962C8B-B14F-4D97-AF65-F5344CB8AC3E}">
        <p14:creationId xmlns:p14="http://schemas.microsoft.com/office/powerpoint/2010/main" val="118725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871E40-1CBC-4A91-AD88-ABD84297504D}"/>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13FEC78F-0424-4AA5-AE24-F66CB9F79C98}"/>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48" name="Slide Number Placeholder 47">
            <a:extLst>
              <a:ext uri="{FF2B5EF4-FFF2-40B4-BE49-F238E27FC236}">
                <a16:creationId xmlns:a16="http://schemas.microsoft.com/office/drawing/2014/main" id="{4D3EA973-BD93-4F41-AEA7-A1006DCCD8A3}"/>
              </a:ext>
            </a:extLst>
          </p:cNvPr>
          <p:cNvSpPr>
            <a:spLocks noGrp="1"/>
          </p:cNvSpPr>
          <p:nvPr>
            <p:ph type="sldNum" sz="quarter" idx="12"/>
          </p:nvPr>
        </p:nvSpPr>
        <p:spPr/>
        <p:txBody>
          <a:bodyPr/>
          <a:lstStyle/>
          <a:p>
            <a:fld id="{7D830C48-8208-426C-9DEA-07CAFD724294}" type="slidenum">
              <a:rPr lang="en-IN" smtClean="0"/>
              <a:t>4</a:t>
            </a:fld>
            <a:endParaRPr lang="en-IN"/>
          </a:p>
        </p:txBody>
      </p:sp>
      <p:sp>
        <p:nvSpPr>
          <p:cNvPr id="51" name="Rectangle 50">
            <a:extLst>
              <a:ext uri="{FF2B5EF4-FFF2-40B4-BE49-F238E27FC236}">
                <a16:creationId xmlns:a16="http://schemas.microsoft.com/office/drawing/2014/main" id="{9D217696-3ED1-42AC-819D-3CB294430D29}"/>
              </a:ext>
            </a:extLst>
          </p:cNvPr>
          <p:cNvSpPr/>
          <p:nvPr/>
        </p:nvSpPr>
        <p:spPr>
          <a:xfrm>
            <a:off x="0" y="-47408"/>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55" name="Title 3">
            <a:extLst>
              <a:ext uri="{FF2B5EF4-FFF2-40B4-BE49-F238E27FC236}">
                <a16:creationId xmlns:a16="http://schemas.microsoft.com/office/drawing/2014/main" id="{82F0F670-221A-4D62-9C43-30EA3219E101}"/>
              </a:ext>
            </a:extLst>
          </p:cNvPr>
          <p:cNvSpPr>
            <a:spLocks noGrp="1"/>
          </p:cNvSpPr>
          <p:nvPr>
            <p:ph type="title"/>
          </p:nvPr>
        </p:nvSpPr>
        <p:spPr>
          <a:xfrm>
            <a:off x="0" y="26304"/>
            <a:ext cx="11678779" cy="739775"/>
          </a:xfrm>
        </p:spPr>
        <p:txBody>
          <a:bodyPr>
            <a:normAutofit/>
          </a:bodyPr>
          <a:lstStyle/>
          <a:p>
            <a:pPr algn="ctr"/>
            <a:r>
              <a:rPr lang="en-US" b="1">
                <a:solidFill>
                  <a:schemeClr val="bg1"/>
                </a:solidFill>
                <a:latin typeface="+mn-lt"/>
                <a:cs typeface="Calibri"/>
              </a:rPr>
              <a:t>Problem Statement</a:t>
            </a:r>
          </a:p>
        </p:txBody>
      </p:sp>
      <p:sp>
        <p:nvSpPr>
          <p:cNvPr id="37" name="TextBox 36">
            <a:extLst>
              <a:ext uri="{FF2B5EF4-FFF2-40B4-BE49-F238E27FC236}">
                <a16:creationId xmlns:a16="http://schemas.microsoft.com/office/drawing/2014/main" id="{2C850816-7EC2-BC41-42C4-935624F678AB}"/>
              </a:ext>
            </a:extLst>
          </p:cNvPr>
          <p:cNvSpPr txBox="1"/>
          <p:nvPr/>
        </p:nvSpPr>
        <p:spPr>
          <a:xfrm>
            <a:off x="323556" y="1095045"/>
            <a:ext cx="11678778" cy="5584606"/>
          </a:xfrm>
          <a:prstGeom prst="rect">
            <a:avLst/>
          </a:prstGeom>
          <a:noFill/>
        </p:spPr>
        <p:txBody>
          <a:bodyPr wrap="square" lIns="91440" tIns="45720" rIns="91440" bIns="45720" anchor="t">
            <a:spAutoFit/>
          </a:bodyPr>
          <a:lstStyle/>
          <a:p>
            <a:pPr marL="342900" indent="-342900">
              <a:lnSpc>
                <a:spcPct val="150000"/>
              </a:lnSpc>
              <a:buClr>
                <a:srgbClr val="C00000"/>
              </a:buClr>
              <a:buFont typeface="Wingdings" panose="05000000000000000000" pitchFamily="2" charset="2"/>
              <a:buChar char="§"/>
            </a:pPr>
            <a:r>
              <a:rPr lang="en-US" sz="2000" b="1">
                <a:solidFill>
                  <a:srgbClr val="000000"/>
                </a:solidFill>
                <a:ea typeface="+mn-lt"/>
                <a:cs typeface="+mn-lt"/>
              </a:rPr>
              <a:t>Information Accuracy and Accessibility</a:t>
            </a:r>
            <a:r>
              <a:rPr lang="en-US" sz="2000">
                <a:solidFill>
                  <a:srgbClr val="000000"/>
                </a:solidFill>
                <a:ea typeface="+mn-lt"/>
                <a:cs typeface="+mn-lt"/>
              </a:rPr>
              <a:t>: People often struggle to find trustworthy health information online. Medical jargon and complex language can create barriers to understanding. The chatbot aims to address this by providing a user-friendly platform with accurate and clear medical explanations.</a:t>
            </a:r>
          </a:p>
          <a:p>
            <a:pPr marL="342900" indent="-342900">
              <a:lnSpc>
                <a:spcPct val="150000"/>
              </a:lnSpc>
              <a:buClr>
                <a:srgbClr val="C00000"/>
              </a:buClr>
              <a:buFont typeface="Wingdings" panose="05000000000000000000" pitchFamily="2" charset="2"/>
              <a:buChar char="§"/>
            </a:pPr>
            <a:r>
              <a:rPr lang="en-US" sz="2000" b="1">
                <a:solidFill>
                  <a:srgbClr val="000000"/>
                </a:solidFill>
                <a:ea typeface="+mn-lt"/>
                <a:cs typeface="+mn-lt"/>
              </a:rPr>
              <a:t>Interactive Healthcare Resources:</a:t>
            </a:r>
            <a:r>
              <a:rPr lang="en-US" sz="2000">
                <a:solidFill>
                  <a:srgbClr val="000000"/>
                </a:solidFill>
                <a:ea typeface="+mn-lt"/>
                <a:cs typeface="+mn-lt"/>
              </a:rPr>
              <a:t> Traditional methods of accessing healthcare information can be passive. The chatbot addresses this by offering an interactive platform where users can ask questions in natural language and receive clear, concise answers.</a:t>
            </a:r>
            <a:endParaRPr lang="en-US"/>
          </a:p>
          <a:p>
            <a:pPr marL="342900" indent="-342900">
              <a:lnSpc>
                <a:spcPct val="150000"/>
              </a:lnSpc>
              <a:buClr>
                <a:srgbClr val="C00000"/>
              </a:buClr>
              <a:buFont typeface="Wingdings" panose="05000000000000000000" pitchFamily="2" charset="2"/>
              <a:buChar char="§"/>
            </a:pPr>
            <a:r>
              <a:rPr lang="en-US" sz="2000" b="1">
                <a:solidFill>
                  <a:srgbClr val="000000"/>
                </a:solidFill>
                <a:ea typeface="+mn-lt"/>
                <a:cs typeface="+mn-lt"/>
              </a:rPr>
              <a:t>Limitations of Current Chatbots:</a:t>
            </a:r>
            <a:r>
              <a:rPr lang="en-US" sz="2000">
                <a:solidFill>
                  <a:srgbClr val="000000"/>
                </a:solidFill>
                <a:ea typeface="+mn-lt"/>
                <a:cs typeface="+mn-lt"/>
              </a:rPr>
              <a:t> Existing healthcare chatbots might have limitations in information retrieval, natural language understanding, or inability to summarize complex medical texts. The LLM-powered chatbot aims to overcome these limitations by leveraging the strengths of large language models to deliver a more comprehensive and informative user experience</a:t>
            </a:r>
            <a:endParaRPr lang="en-US"/>
          </a:p>
          <a:p>
            <a:pPr marL="342900" indent="-342900">
              <a:lnSpc>
                <a:spcPct val="150000"/>
              </a:lnSpc>
              <a:buClr>
                <a:srgbClr val="C00000"/>
              </a:buClr>
              <a:buFont typeface="Wingdings" panose="05000000000000000000" pitchFamily="2" charset="2"/>
              <a:buChar char="§"/>
            </a:pPr>
            <a:endParaRPr lang="en-US" sz="2000">
              <a:cs typeface="Calibri"/>
            </a:endParaRPr>
          </a:p>
          <a:p>
            <a:pPr marL="342900" indent="-342900">
              <a:lnSpc>
                <a:spcPct val="150000"/>
              </a:lnSpc>
              <a:buClr>
                <a:srgbClr val="C00000"/>
              </a:buClr>
              <a:buFont typeface="Wingdings" panose="05000000000000000000" pitchFamily="2" charset="2"/>
              <a:buChar char="§"/>
            </a:pPr>
            <a:endParaRPr lang="en-US" sz="2000">
              <a:solidFill>
                <a:srgbClr val="000000"/>
              </a:solidFill>
              <a:cs typeface="Calibri"/>
            </a:endParaRPr>
          </a:p>
        </p:txBody>
      </p:sp>
    </p:spTree>
    <p:extLst>
      <p:ext uri="{BB962C8B-B14F-4D97-AF65-F5344CB8AC3E}">
        <p14:creationId xmlns:p14="http://schemas.microsoft.com/office/powerpoint/2010/main" val="85128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fade">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xEl>
                                              <p:pRg st="1" end="1"/>
                                            </p:txEl>
                                          </p:spTgt>
                                        </p:tgtEl>
                                        <p:attrNameLst>
                                          <p:attrName>style.visibility</p:attrName>
                                        </p:attrNameLst>
                                      </p:cBhvr>
                                      <p:to>
                                        <p:strVal val="visible"/>
                                      </p:to>
                                    </p:set>
                                    <p:animEffect transition="in" filter="fade">
                                      <p:cBhvr>
                                        <p:cTn id="12" dur="500"/>
                                        <p:tgtEl>
                                          <p:spTgt spid="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
                                            <p:txEl>
                                              <p:pRg st="2" end="2"/>
                                            </p:txEl>
                                          </p:spTgt>
                                        </p:tgtEl>
                                        <p:attrNameLst>
                                          <p:attrName>style.visibility</p:attrName>
                                        </p:attrNameLst>
                                      </p:cBhvr>
                                      <p:to>
                                        <p:strVal val="visible"/>
                                      </p:to>
                                    </p:set>
                                    <p:animEffect transition="in" filter="fade">
                                      <p:cBhvr>
                                        <p:cTn id="17" dur="500"/>
                                        <p:tgtEl>
                                          <p:spTgt spid="3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871E40-1CBC-4A91-AD88-ABD84297504D}"/>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13FEC78F-0424-4AA5-AE24-F66CB9F79C98}"/>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48" name="Slide Number Placeholder 47">
            <a:extLst>
              <a:ext uri="{FF2B5EF4-FFF2-40B4-BE49-F238E27FC236}">
                <a16:creationId xmlns:a16="http://schemas.microsoft.com/office/drawing/2014/main" id="{4D3EA973-BD93-4F41-AEA7-A1006DCCD8A3}"/>
              </a:ext>
            </a:extLst>
          </p:cNvPr>
          <p:cNvSpPr>
            <a:spLocks noGrp="1"/>
          </p:cNvSpPr>
          <p:nvPr>
            <p:ph type="sldNum" sz="quarter" idx="12"/>
          </p:nvPr>
        </p:nvSpPr>
        <p:spPr/>
        <p:txBody>
          <a:bodyPr/>
          <a:lstStyle/>
          <a:p>
            <a:fld id="{7D830C48-8208-426C-9DEA-07CAFD724294}" type="slidenum">
              <a:rPr lang="en-IN" smtClean="0"/>
              <a:t>5</a:t>
            </a:fld>
            <a:endParaRPr lang="en-IN"/>
          </a:p>
        </p:txBody>
      </p:sp>
      <p:sp>
        <p:nvSpPr>
          <p:cNvPr id="51" name="Rectangle 50">
            <a:extLst>
              <a:ext uri="{FF2B5EF4-FFF2-40B4-BE49-F238E27FC236}">
                <a16:creationId xmlns:a16="http://schemas.microsoft.com/office/drawing/2014/main" id="{9D217696-3ED1-42AC-819D-3CB294430D29}"/>
              </a:ext>
            </a:extLst>
          </p:cNvPr>
          <p:cNvSpPr/>
          <p:nvPr/>
        </p:nvSpPr>
        <p:spPr>
          <a:xfrm>
            <a:off x="0" y="-47408"/>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55" name="Title 3">
            <a:extLst>
              <a:ext uri="{FF2B5EF4-FFF2-40B4-BE49-F238E27FC236}">
                <a16:creationId xmlns:a16="http://schemas.microsoft.com/office/drawing/2014/main" id="{82F0F670-221A-4D62-9C43-30EA3219E101}"/>
              </a:ext>
            </a:extLst>
          </p:cNvPr>
          <p:cNvSpPr>
            <a:spLocks noGrp="1"/>
          </p:cNvSpPr>
          <p:nvPr>
            <p:ph type="title"/>
          </p:nvPr>
        </p:nvSpPr>
        <p:spPr>
          <a:xfrm>
            <a:off x="0" y="26304"/>
            <a:ext cx="11678779" cy="739775"/>
          </a:xfrm>
        </p:spPr>
        <p:txBody>
          <a:bodyPr>
            <a:normAutofit/>
          </a:bodyPr>
          <a:lstStyle/>
          <a:p>
            <a:pPr algn="ctr"/>
            <a:r>
              <a:rPr lang="en-US" b="1">
                <a:solidFill>
                  <a:schemeClr val="bg1"/>
                </a:solidFill>
                <a:latin typeface="+mn-lt"/>
                <a:cs typeface="Calibri"/>
              </a:rPr>
              <a:t>Related Work</a:t>
            </a:r>
          </a:p>
        </p:txBody>
      </p:sp>
      <p:sp>
        <p:nvSpPr>
          <p:cNvPr id="37" name="TextBox 36">
            <a:extLst>
              <a:ext uri="{FF2B5EF4-FFF2-40B4-BE49-F238E27FC236}">
                <a16:creationId xmlns:a16="http://schemas.microsoft.com/office/drawing/2014/main" id="{2C850816-7EC2-BC41-42C4-935624F678AB}"/>
              </a:ext>
            </a:extLst>
          </p:cNvPr>
          <p:cNvSpPr txBox="1"/>
          <p:nvPr/>
        </p:nvSpPr>
        <p:spPr>
          <a:xfrm>
            <a:off x="323556" y="1095045"/>
            <a:ext cx="11678778" cy="5122941"/>
          </a:xfrm>
          <a:prstGeom prst="rect">
            <a:avLst/>
          </a:prstGeom>
          <a:noFill/>
        </p:spPr>
        <p:txBody>
          <a:bodyPr wrap="square" lIns="91440" tIns="45720" rIns="91440" bIns="45720" anchor="t">
            <a:spAutoFit/>
          </a:bodyPr>
          <a:lstStyle/>
          <a:p>
            <a:pPr marL="342900" indent="-342900">
              <a:lnSpc>
                <a:spcPct val="150000"/>
              </a:lnSpc>
              <a:buClr>
                <a:srgbClr val="C00000"/>
              </a:buClr>
              <a:buFont typeface="Wingdings" panose="05000000000000000000" pitchFamily="2" charset="2"/>
              <a:buChar char="§"/>
            </a:pPr>
            <a:r>
              <a:rPr lang="en-US" sz="2000">
                <a:solidFill>
                  <a:srgbClr val="000000"/>
                </a:solidFill>
                <a:ea typeface="+mn-lt"/>
                <a:cs typeface="+mn-lt"/>
              </a:rPr>
              <a:t>The research paper "The Typing Cure: Experiences with Large Language Model Chatbots for Mental Health Support" investigates how people use large language models (LLMs) for mental health support, and the potential implications of this use. </a:t>
            </a:r>
          </a:p>
          <a:p>
            <a:pPr marL="342900" indent="-342900">
              <a:lnSpc>
                <a:spcPct val="150000"/>
              </a:lnSpc>
              <a:buClr>
                <a:srgbClr val="C00000"/>
              </a:buClr>
              <a:buFont typeface="Wingdings" panose="05000000000000000000" pitchFamily="2" charset="2"/>
              <a:buChar char="§"/>
            </a:pPr>
            <a:endParaRPr lang="en-US" sz="2000">
              <a:solidFill>
                <a:srgbClr val="000000"/>
              </a:solidFill>
              <a:ea typeface="+mn-lt"/>
              <a:cs typeface="+mn-lt"/>
            </a:endParaRPr>
          </a:p>
          <a:p>
            <a:pPr marL="342900" indent="-342900">
              <a:lnSpc>
                <a:spcPct val="150000"/>
              </a:lnSpc>
              <a:buClr>
                <a:srgbClr val="C00000"/>
              </a:buClr>
              <a:buFont typeface="Wingdings" panose="05000000000000000000" pitchFamily="2" charset="2"/>
              <a:buChar char="§"/>
            </a:pPr>
            <a:r>
              <a:rPr lang="en-US" sz="2000">
                <a:solidFill>
                  <a:srgbClr val="000000"/>
                </a:solidFill>
                <a:ea typeface="+mn-lt"/>
                <a:cs typeface="+mn-lt"/>
              </a:rPr>
              <a:t>LLMs show promise in assisting patients with chronic conditions by providing medication reminders, offering educational resources, and facilitating communication with healthcare providers. </a:t>
            </a:r>
            <a:endParaRPr lang="en-US" sz="2000">
              <a:solidFill>
                <a:srgbClr val="000000"/>
              </a:solidFill>
              <a:cs typeface="Calibri" panose="020F0502020204030204"/>
            </a:endParaRPr>
          </a:p>
          <a:p>
            <a:pPr marL="342900" indent="-342900">
              <a:lnSpc>
                <a:spcPct val="150000"/>
              </a:lnSpc>
              <a:buClr>
                <a:srgbClr val="C00000"/>
              </a:buClr>
              <a:buFont typeface="Wingdings" panose="05000000000000000000" pitchFamily="2" charset="2"/>
              <a:buChar char="§"/>
            </a:pPr>
            <a:endParaRPr lang="en-US" sz="2000">
              <a:cs typeface="Calibri"/>
            </a:endParaRPr>
          </a:p>
          <a:p>
            <a:pPr marL="342900" indent="-342900">
              <a:lnSpc>
                <a:spcPct val="150000"/>
              </a:lnSpc>
              <a:buClr>
                <a:srgbClr val="C00000"/>
              </a:buClr>
              <a:buFont typeface="Wingdings" panose="05000000000000000000" pitchFamily="2" charset="2"/>
              <a:buChar char="§"/>
            </a:pPr>
            <a:r>
              <a:rPr lang="en-US" sz="2000">
                <a:cs typeface="Calibri"/>
              </a:rPr>
              <a:t> Studies explore using LLMs to develop chatbots that assess user symptoms and suggest suitable actions. This could involve directing users to self-care options, scheduling appointments, or recommending further evaluation by a medical professional. </a:t>
            </a:r>
          </a:p>
          <a:p>
            <a:pPr marL="342900" indent="-342900">
              <a:lnSpc>
                <a:spcPct val="150000"/>
              </a:lnSpc>
              <a:buClr>
                <a:srgbClr val="C00000"/>
              </a:buClr>
              <a:buFont typeface="Wingdings" panose="05000000000000000000" pitchFamily="2" charset="2"/>
              <a:buChar char="§"/>
            </a:pPr>
            <a:endParaRPr lang="en-US" sz="2000">
              <a:solidFill>
                <a:srgbClr val="000000"/>
              </a:solidFill>
              <a:cs typeface="Calibri"/>
            </a:endParaRPr>
          </a:p>
        </p:txBody>
      </p:sp>
    </p:spTree>
    <p:extLst>
      <p:ext uri="{BB962C8B-B14F-4D97-AF65-F5344CB8AC3E}">
        <p14:creationId xmlns:p14="http://schemas.microsoft.com/office/powerpoint/2010/main" val="869380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xEl>
                                              <p:pRg st="2" end="2"/>
                                            </p:txEl>
                                          </p:spTgt>
                                        </p:tgtEl>
                                        <p:attrNameLst>
                                          <p:attrName>style.visibility</p:attrName>
                                        </p:attrNameLst>
                                      </p:cBhvr>
                                      <p:to>
                                        <p:strVal val="visible"/>
                                      </p:to>
                                    </p:set>
                                    <p:animEffect transition="in" filter="fade">
                                      <p:cBhvr>
                                        <p:cTn id="7" dur="500"/>
                                        <p:tgtEl>
                                          <p:spTgt spid="3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xEl>
                                              <p:pRg st="4" end="4"/>
                                            </p:txEl>
                                          </p:spTgt>
                                        </p:tgtEl>
                                        <p:attrNameLst>
                                          <p:attrName>style.visibility</p:attrName>
                                        </p:attrNameLst>
                                      </p:cBhvr>
                                      <p:to>
                                        <p:strVal val="visible"/>
                                      </p:to>
                                    </p:set>
                                    <p:animEffect transition="in" filter="fade">
                                      <p:cBhvr>
                                        <p:cTn id="12" dur="500"/>
                                        <p:tgtEl>
                                          <p:spTgt spid="3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
                                            <p:txEl>
                                              <p:pRg st="0" end="0"/>
                                            </p:txEl>
                                          </p:spTgt>
                                        </p:tgtEl>
                                        <p:attrNameLst>
                                          <p:attrName>style.visibility</p:attrName>
                                        </p:attrNameLst>
                                      </p:cBhvr>
                                      <p:to>
                                        <p:strVal val="visible"/>
                                      </p:to>
                                    </p:set>
                                    <p:animEffect transition="in" filter="fade">
                                      <p:cBhvr>
                                        <p:cTn id="17"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4CDBC3-60F2-4613-B396-CC324D2192C6}"/>
              </a:ext>
            </a:extLst>
          </p:cNvPr>
          <p:cNvSpPr>
            <a:spLocks noGrp="1"/>
          </p:cNvSpPr>
          <p:nvPr>
            <p:ph type="sldNum" sz="quarter" idx="12"/>
          </p:nvPr>
        </p:nvSpPr>
        <p:spPr/>
        <p:txBody>
          <a:bodyPr/>
          <a:lstStyle/>
          <a:p>
            <a:fld id="{7D830C48-8208-426C-9DEA-07CAFD724294}" type="slidenum">
              <a:rPr lang="en-IN" smtClean="0"/>
              <a:t>6</a:t>
            </a:fld>
            <a:endParaRPr lang="en-IN"/>
          </a:p>
        </p:txBody>
      </p:sp>
      <p:sp>
        <p:nvSpPr>
          <p:cNvPr id="5" name="Rectangle 4">
            <a:extLst>
              <a:ext uri="{FF2B5EF4-FFF2-40B4-BE49-F238E27FC236}">
                <a16:creationId xmlns:a16="http://schemas.microsoft.com/office/drawing/2014/main" id="{B6BF841D-4450-4297-8DB4-7DD34B078C37}"/>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A9691804-7669-4D4F-9F89-5C15D9DE96B3}"/>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6">
            <a:extLst>
              <a:ext uri="{FF2B5EF4-FFF2-40B4-BE49-F238E27FC236}">
                <a16:creationId xmlns:a16="http://schemas.microsoft.com/office/drawing/2014/main" id="{231B178B-193E-47AF-A26E-BD57FC5A1A50}"/>
              </a:ext>
            </a:extLst>
          </p:cNvPr>
          <p:cNvSpPr/>
          <p:nvPr/>
        </p:nvSpPr>
        <p:spPr>
          <a:xfrm>
            <a:off x="0" y="-8662"/>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8" name="Title 3">
            <a:extLst>
              <a:ext uri="{FF2B5EF4-FFF2-40B4-BE49-F238E27FC236}">
                <a16:creationId xmlns:a16="http://schemas.microsoft.com/office/drawing/2014/main" id="{852E7D6E-BF64-47DC-B63C-91FA37340788}"/>
              </a:ext>
            </a:extLst>
          </p:cNvPr>
          <p:cNvSpPr txBox="1">
            <a:spLocks/>
          </p:cNvSpPr>
          <p:nvPr/>
        </p:nvSpPr>
        <p:spPr>
          <a:xfrm>
            <a:off x="203599" y="41026"/>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a:solidFill>
                  <a:schemeClr val="bg1"/>
                </a:solidFill>
                <a:latin typeface="Arial"/>
                <a:cs typeface="Arial"/>
              </a:rPr>
              <a:t>Dataset Description</a:t>
            </a:r>
          </a:p>
        </p:txBody>
      </p:sp>
      <p:sp>
        <p:nvSpPr>
          <p:cNvPr id="21" name="TextBox 20">
            <a:extLst>
              <a:ext uri="{FF2B5EF4-FFF2-40B4-BE49-F238E27FC236}">
                <a16:creationId xmlns:a16="http://schemas.microsoft.com/office/drawing/2014/main" id="{2595A0AF-49F4-6DA4-8CDB-32CB0D172468}"/>
              </a:ext>
            </a:extLst>
          </p:cNvPr>
          <p:cNvSpPr txBox="1"/>
          <p:nvPr/>
        </p:nvSpPr>
        <p:spPr>
          <a:xfrm>
            <a:off x="-13138" y="876072"/>
            <a:ext cx="12205138" cy="5276829"/>
          </a:xfrm>
          <a:prstGeom prst="rect">
            <a:avLst/>
          </a:prstGeom>
          <a:noFill/>
        </p:spPr>
        <p:txBody>
          <a:bodyPr wrap="square" lIns="91440" tIns="45720" rIns="91440" bIns="45720" anchor="t">
            <a:spAutoFit/>
          </a:bodyPr>
          <a:lstStyle/>
          <a:p>
            <a:pPr marL="342900" indent="-342900">
              <a:buClr>
                <a:srgbClr val="C00000"/>
              </a:buClr>
              <a:buFont typeface="Arial" panose="05000000000000000000" pitchFamily="2" charset="2"/>
              <a:buChar char="•"/>
            </a:pPr>
            <a:r>
              <a:rPr lang="en-US" sz="2000">
                <a:ea typeface="+mn-lt"/>
                <a:cs typeface="+mn-lt"/>
              </a:rPr>
              <a:t> The </a:t>
            </a:r>
            <a:r>
              <a:rPr lang="en-US" sz="2000" b="1">
                <a:ea typeface="+mn-lt"/>
                <a:cs typeface="+mn-lt"/>
              </a:rPr>
              <a:t>Gale Encyclopedia of Alternative Medicine</a:t>
            </a:r>
            <a:r>
              <a:rPr lang="en-US" sz="2000">
                <a:ea typeface="+mn-lt"/>
                <a:cs typeface="+mn-lt"/>
              </a:rPr>
              <a:t> is a comprehensive resource that covers various aspects of complementary and alternative medicine.</a:t>
            </a:r>
            <a:endParaRPr lang="en-US">
              <a:cs typeface="Calibri" panose="020F0502020204030204"/>
            </a:endParaRPr>
          </a:p>
          <a:p>
            <a:pPr marL="342900" indent="-342900">
              <a:buClr>
                <a:srgbClr val="C00000"/>
              </a:buClr>
              <a:buFont typeface="Arial" panose="05000000000000000000" pitchFamily="2" charset="2"/>
              <a:buChar char="•"/>
            </a:pPr>
            <a:endParaRPr lang="en-US" sz="2000">
              <a:ea typeface="+mn-lt"/>
              <a:cs typeface="+mn-lt"/>
            </a:endParaRPr>
          </a:p>
          <a:p>
            <a:pPr marL="342900" indent="-342900">
              <a:buFont typeface="Arial" panose="05000000000000000000" pitchFamily="2" charset="2"/>
              <a:buChar char="•"/>
            </a:pPr>
            <a:r>
              <a:rPr lang="en-US" sz="2000">
                <a:ea typeface="+mn-lt"/>
                <a:cs typeface="+mn-lt"/>
              </a:rPr>
              <a:t> It aims to inform about prevalent conditions and diseases, offering comprehensive but not definitive information.</a:t>
            </a:r>
          </a:p>
          <a:p>
            <a:pPr marL="342900" indent="-342900">
              <a:buFont typeface="Arial" panose="05000000000000000000" pitchFamily="2" charset="2"/>
              <a:buChar char="•"/>
            </a:pPr>
            <a:endParaRPr lang="en-US" sz="2000">
              <a:ea typeface="+mn-lt"/>
              <a:cs typeface="+mn-lt"/>
            </a:endParaRPr>
          </a:p>
          <a:p>
            <a:pPr marL="342900" indent="-342900">
              <a:buFont typeface="Arial" panose="05000000000000000000" pitchFamily="2" charset="2"/>
              <a:buChar char="•"/>
            </a:pPr>
            <a:r>
              <a:rPr lang="en-US" sz="2000">
                <a:ea typeface="+mn-lt"/>
                <a:cs typeface="+mn-lt"/>
              </a:rPr>
              <a:t>It covers a wide range of topics, such as Bach flower essences, cancer, depression, stress, vitamins, osteopathy.</a:t>
            </a:r>
          </a:p>
          <a:p>
            <a:pPr marL="342900" indent="-342900">
              <a:buFont typeface="Arial"/>
              <a:buChar char="•"/>
            </a:pPr>
            <a:endParaRPr lang="en-US" sz="2000">
              <a:ea typeface="+mn-lt"/>
              <a:cs typeface="+mn-lt"/>
            </a:endParaRPr>
          </a:p>
          <a:p>
            <a:pPr marL="342900" indent="-342900">
              <a:buFont typeface="Arial" panose="05000000000000000000" pitchFamily="2" charset="2"/>
              <a:buChar char="•"/>
            </a:pPr>
            <a:r>
              <a:rPr lang="en-US" sz="2000">
                <a:ea typeface="+mn-lt"/>
                <a:cs typeface="+mn-lt"/>
              </a:rPr>
              <a:t>The encyclopedia includes information on therapies, conditions/diseases, herbs/plants, foods, and people in the field</a:t>
            </a:r>
          </a:p>
          <a:p>
            <a:pPr marL="342900" indent="-342900">
              <a:buFont typeface="Arial" panose="05000000000000000000" pitchFamily="2" charset="2"/>
              <a:buChar char="•"/>
            </a:pPr>
            <a:endParaRPr lang="en-US" sz="2000">
              <a:ea typeface="+mn-lt"/>
              <a:cs typeface="+mn-lt"/>
            </a:endParaRPr>
          </a:p>
          <a:p>
            <a:pPr marL="342900" indent="-342900">
              <a:lnSpc>
                <a:spcPct val="150000"/>
              </a:lnSpc>
              <a:buClr>
                <a:srgbClr val="C00000"/>
              </a:buClr>
              <a:buFont typeface="Arial"/>
              <a:buChar char="•"/>
            </a:pPr>
            <a:r>
              <a:rPr lang="en-IN" sz="2000">
                <a:ea typeface="+mn-lt"/>
                <a:cs typeface="+mn-lt"/>
              </a:rPr>
              <a:t>The </a:t>
            </a:r>
            <a:r>
              <a:rPr lang="en-IN" sz="2000" b="1" err="1">
                <a:ea typeface="+mn-lt"/>
                <a:cs typeface="+mn-lt"/>
              </a:rPr>
              <a:t>encyclopedia</a:t>
            </a:r>
            <a:r>
              <a:rPr lang="en-IN" sz="2000" b="1">
                <a:ea typeface="+mn-lt"/>
                <a:cs typeface="+mn-lt"/>
              </a:rPr>
              <a:t> </a:t>
            </a:r>
            <a:r>
              <a:rPr lang="en-IN" sz="2000">
                <a:ea typeface="+mn-lt"/>
                <a:cs typeface="+mn-lt"/>
              </a:rPr>
              <a:t>offers a vast amount of data points on various alternative medical practices, conditions, and terminology. This variety can be useful for training the chatbot to understand a broad spectrum of user queries related to alternative medicine.</a:t>
            </a:r>
            <a:endParaRPr lang="en-IN" sz="2000">
              <a:cs typeface="Calibri"/>
            </a:endParaRPr>
          </a:p>
          <a:p>
            <a:pPr marL="342900" indent="-342900">
              <a:lnSpc>
                <a:spcPct val="150000"/>
              </a:lnSpc>
              <a:buClr>
                <a:srgbClr val="C00000"/>
              </a:buClr>
              <a:buFont typeface="Arial" panose="05000000000000000000" pitchFamily="2" charset="2"/>
              <a:buChar char="•"/>
            </a:pPr>
            <a:endParaRPr lang="en-IN" sz="2000" i="0" u="none" strike="noStrike" baseline="0">
              <a:cs typeface="Calibri"/>
            </a:endParaRPr>
          </a:p>
        </p:txBody>
      </p:sp>
    </p:spTree>
    <p:extLst>
      <p:ext uri="{BB962C8B-B14F-4D97-AF65-F5344CB8AC3E}">
        <p14:creationId xmlns:p14="http://schemas.microsoft.com/office/powerpoint/2010/main" val="152505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4CDBC3-60F2-4613-B396-CC324D2192C6}"/>
              </a:ext>
            </a:extLst>
          </p:cNvPr>
          <p:cNvSpPr>
            <a:spLocks noGrp="1"/>
          </p:cNvSpPr>
          <p:nvPr>
            <p:ph type="sldNum" sz="quarter" idx="12"/>
          </p:nvPr>
        </p:nvSpPr>
        <p:spPr/>
        <p:txBody>
          <a:bodyPr/>
          <a:lstStyle/>
          <a:p>
            <a:fld id="{7D830C48-8208-426C-9DEA-07CAFD724294}" type="slidenum">
              <a:rPr lang="en-IN" smtClean="0"/>
              <a:t>7</a:t>
            </a:fld>
            <a:endParaRPr lang="en-IN"/>
          </a:p>
        </p:txBody>
      </p:sp>
      <p:sp>
        <p:nvSpPr>
          <p:cNvPr id="5" name="Rectangle 4">
            <a:extLst>
              <a:ext uri="{FF2B5EF4-FFF2-40B4-BE49-F238E27FC236}">
                <a16:creationId xmlns:a16="http://schemas.microsoft.com/office/drawing/2014/main" id="{B6BF841D-4450-4297-8DB4-7DD34B078C37}"/>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A9691804-7669-4D4F-9F89-5C15D9DE96B3}"/>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6">
            <a:extLst>
              <a:ext uri="{FF2B5EF4-FFF2-40B4-BE49-F238E27FC236}">
                <a16:creationId xmlns:a16="http://schemas.microsoft.com/office/drawing/2014/main" id="{231B178B-193E-47AF-A26E-BD57FC5A1A50}"/>
              </a:ext>
            </a:extLst>
          </p:cNvPr>
          <p:cNvSpPr/>
          <p:nvPr/>
        </p:nvSpPr>
        <p:spPr>
          <a:xfrm>
            <a:off x="0" y="-8662"/>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8" name="Title 3">
            <a:extLst>
              <a:ext uri="{FF2B5EF4-FFF2-40B4-BE49-F238E27FC236}">
                <a16:creationId xmlns:a16="http://schemas.microsoft.com/office/drawing/2014/main" id="{852E7D6E-BF64-47DC-B63C-91FA37340788}"/>
              </a:ext>
            </a:extLst>
          </p:cNvPr>
          <p:cNvSpPr txBox="1">
            <a:spLocks/>
          </p:cNvSpPr>
          <p:nvPr/>
        </p:nvSpPr>
        <p:spPr>
          <a:xfrm>
            <a:off x="203599" y="41026"/>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a:solidFill>
                  <a:schemeClr val="bg1"/>
                </a:solidFill>
                <a:latin typeface="Arial"/>
                <a:cs typeface="Arial"/>
              </a:rPr>
              <a:t>Dataset</a:t>
            </a:r>
          </a:p>
        </p:txBody>
      </p:sp>
      <p:sp>
        <p:nvSpPr>
          <p:cNvPr id="21" name="TextBox 20">
            <a:extLst>
              <a:ext uri="{FF2B5EF4-FFF2-40B4-BE49-F238E27FC236}">
                <a16:creationId xmlns:a16="http://schemas.microsoft.com/office/drawing/2014/main" id="{2595A0AF-49F4-6DA4-8CDB-32CB0D172468}"/>
              </a:ext>
            </a:extLst>
          </p:cNvPr>
          <p:cNvSpPr txBox="1"/>
          <p:nvPr/>
        </p:nvSpPr>
        <p:spPr>
          <a:xfrm>
            <a:off x="-13138" y="876072"/>
            <a:ext cx="12205138" cy="1737399"/>
          </a:xfrm>
          <a:prstGeom prst="rect">
            <a:avLst/>
          </a:prstGeom>
          <a:noFill/>
        </p:spPr>
        <p:txBody>
          <a:bodyPr wrap="square" lIns="91440" tIns="45720" rIns="91440" bIns="45720" anchor="t">
            <a:spAutoFit/>
          </a:bodyPr>
          <a:lstStyle/>
          <a:p>
            <a:pPr>
              <a:buClr>
                <a:srgbClr val="C00000"/>
              </a:buClr>
              <a:buFont typeface="Arial" panose="05000000000000000000" pitchFamily="2" charset="2"/>
              <a:buChar char="•"/>
            </a:pPr>
            <a:endParaRPr lang="en-US" sz="2000" b="1">
              <a:ea typeface="+mn-lt"/>
              <a:cs typeface="+mn-lt"/>
            </a:endParaRPr>
          </a:p>
          <a:p>
            <a:pPr marL="342900" indent="-342900">
              <a:lnSpc>
                <a:spcPct val="150000"/>
              </a:lnSpc>
              <a:buClr>
                <a:srgbClr val="C00000"/>
              </a:buClr>
              <a:buFont typeface="Wingdings" panose="05000000000000000000" pitchFamily="2" charset="2"/>
              <a:buChar char="§"/>
            </a:pPr>
            <a:endParaRPr lang="en-US" sz="2000" b="1">
              <a:ea typeface="+mn-lt"/>
              <a:cs typeface="Arial" panose="020B0604020202020204" pitchFamily="34" charset="0"/>
            </a:endParaRPr>
          </a:p>
          <a:p>
            <a:pPr marL="342900" indent="-342900">
              <a:lnSpc>
                <a:spcPct val="150000"/>
              </a:lnSpc>
              <a:buClr>
                <a:srgbClr val="C00000"/>
              </a:buClr>
              <a:buFont typeface="Wingdings" panose="05000000000000000000" pitchFamily="2" charset="2"/>
              <a:buChar char="§"/>
            </a:pPr>
            <a:endParaRPr lang="en-IN" sz="2000">
              <a:ea typeface="+mn-lt"/>
              <a:cs typeface="+mn-lt"/>
            </a:endParaRPr>
          </a:p>
          <a:p>
            <a:pPr marL="342900" indent="-342900">
              <a:lnSpc>
                <a:spcPct val="150000"/>
              </a:lnSpc>
              <a:buClr>
                <a:srgbClr val="C00000"/>
              </a:buClr>
              <a:buFont typeface="Wingdings" panose="05000000000000000000" pitchFamily="2" charset="2"/>
              <a:buChar char="§"/>
            </a:pPr>
            <a:endParaRPr lang="en-IN" sz="2000">
              <a:cs typeface="Calibri"/>
            </a:endParaRPr>
          </a:p>
        </p:txBody>
      </p:sp>
      <p:sp>
        <p:nvSpPr>
          <p:cNvPr id="2" name="TextBox 1">
            <a:extLst>
              <a:ext uri="{FF2B5EF4-FFF2-40B4-BE49-F238E27FC236}">
                <a16:creationId xmlns:a16="http://schemas.microsoft.com/office/drawing/2014/main" id="{7A096ACA-70F1-EEF6-D1E6-154B3E5856F6}"/>
              </a:ext>
            </a:extLst>
          </p:cNvPr>
          <p:cNvSpPr txBox="1"/>
          <p:nvPr/>
        </p:nvSpPr>
        <p:spPr>
          <a:xfrm>
            <a:off x="468923" y="1113692"/>
            <a:ext cx="10243038"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ea typeface="+mn-lt"/>
                <a:cs typeface="+mn-lt"/>
              </a:rPr>
              <a:t>From</a:t>
            </a:r>
            <a:r>
              <a:rPr lang="en-US" sz="2000" b="1">
                <a:ea typeface="+mn-lt"/>
                <a:cs typeface="+mn-lt"/>
              </a:rPr>
              <a:t> "the Gale Encyclopedia of Alternative Medicine" </a:t>
            </a:r>
            <a:r>
              <a:rPr lang="en-US">
                <a:ea typeface="+mn-lt"/>
                <a:cs typeface="+mn-lt"/>
              </a:rPr>
              <a:t>We have created a custom dataset which consists of two columns: 'Instructions' and 'Response'."</a:t>
            </a:r>
            <a:endParaRPr lang="en-US" sz="2000">
              <a:cs typeface="Calibri"/>
            </a:endParaRPr>
          </a:p>
          <a:p>
            <a:endParaRPr lang="en-US" sz="2000" b="1">
              <a:cs typeface="Calibri"/>
            </a:endParaRPr>
          </a:p>
          <a:p>
            <a:r>
              <a:rPr lang="en-US" sz="2000">
                <a:ea typeface="+mn-lt"/>
                <a:cs typeface="+mn-lt"/>
              </a:rPr>
              <a:t>The dataset comprises </a:t>
            </a:r>
          </a:p>
          <a:p>
            <a:pPr marL="342900" indent="-342900">
              <a:buFont typeface="Arial"/>
              <a:buChar char="•"/>
            </a:pPr>
            <a:r>
              <a:rPr lang="en-US" sz="2000" b="1">
                <a:ea typeface="+mn-lt"/>
                <a:cs typeface="+mn-lt"/>
              </a:rPr>
              <a:t>Instructions:</a:t>
            </a:r>
            <a:r>
              <a:rPr lang="en-US" sz="2000">
                <a:ea typeface="+mn-lt"/>
                <a:cs typeface="+mn-lt"/>
              </a:rPr>
              <a:t> This column contains the questions that need to be asked.</a:t>
            </a:r>
            <a:endParaRPr lang="en-US" sz="2000">
              <a:cs typeface="Calibri"/>
            </a:endParaRPr>
          </a:p>
          <a:p>
            <a:pPr marL="285750" indent="-285750">
              <a:buFont typeface="Arial"/>
              <a:buChar char="•"/>
            </a:pPr>
            <a:r>
              <a:rPr lang="en-US" sz="2000" b="1">
                <a:ea typeface="+mn-lt"/>
                <a:cs typeface="+mn-lt"/>
              </a:rPr>
              <a:t>Response:</a:t>
            </a:r>
            <a:r>
              <a:rPr lang="en-US" sz="2000">
                <a:ea typeface="+mn-lt"/>
                <a:cs typeface="+mn-lt"/>
              </a:rPr>
              <a:t> This column provides the corresponding answers to the questions.</a:t>
            </a:r>
            <a:endParaRPr lang="en-US" sz="2000">
              <a:cs typeface="Calibri"/>
            </a:endParaRPr>
          </a:p>
          <a:p>
            <a:endParaRPr lang="en-US" sz="2000">
              <a:cs typeface="Calibri"/>
            </a:endParaRPr>
          </a:p>
        </p:txBody>
      </p:sp>
      <p:pic>
        <p:nvPicPr>
          <p:cNvPr id="3" name="Picture 2" descr="A screenshot of a computer&#10;&#10;Description automatically generated">
            <a:extLst>
              <a:ext uri="{FF2B5EF4-FFF2-40B4-BE49-F238E27FC236}">
                <a16:creationId xmlns:a16="http://schemas.microsoft.com/office/drawing/2014/main" id="{9B121E00-145D-9BC0-6157-DF1F6D9BDE46}"/>
              </a:ext>
            </a:extLst>
          </p:cNvPr>
          <p:cNvPicPr>
            <a:picLocks noChangeAspect="1"/>
          </p:cNvPicPr>
          <p:nvPr/>
        </p:nvPicPr>
        <p:blipFill>
          <a:blip r:embed="rId2"/>
          <a:stretch>
            <a:fillRect/>
          </a:stretch>
        </p:blipFill>
        <p:spPr>
          <a:xfrm>
            <a:off x="468923" y="3431345"/>
            <a:ext cx="8299938" cy="2328203"/>
          </a:xfrm>
          <a:prstGeom prst="rect">
            <a:avLst/>
          </a:prstGeom>
        </p:spPr>
      </p:pic>
    </p:spTree>
    <p:extLst>
      <p:ext uri="{BB962C8B-B14F-4D97-AF65-F5344CB8AC3E}">
        <p14:creationId xmlns:p14="http://schemas.microsoft.com/office/powerpoint/2010/main" val="3480370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871E40-1CBC-4A91-AD88-ABD84297504D}"/>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13FEC78F-0424-4AA5-AE24-F66CB9F79C98}"/>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17" name="Freeform: Shape 16">
            <a:extLst>
              <a:ext uri="{FF2B5EF4-FFF2-40B4-BE49-F238E27FC236}">
                <a16:creationId xmlns:a16="http://schemas.microsoft.com/office/drawing/2014/main" id="{AECB1C50-D4D8-437A-8C6F-C1A0DD2BD590}"/>
              </a:ext>
            </a:extLst>
          </p:cNvPr>
          <p:cNvSpPr/>
          <p:nvPr/>
        </p:nvSpPr>
        <p:spPr>
          <a:xfrm>
            <a:off x="1474919" y="1770068"/>
            <a:ext cx="2199455" cy="658812"/>
          </a:xfrm>
          <a:custGeom>
            <a:avLst/>
            <a:gdLst>
              <a:gd name="connsiteX0" fmla="*/ 0 w 2058789"/>
              <a:gd name="connsiteY0" fmla="*/ 0 h 658812"/>
              <a:gd name="connsiteX1" fmla="*/ 2058789 w 2058789"/>
              <a:gd name="connsiteY1" fmla="*/ 0 h 658812"/>
              <a:gd name="connsiteX2" fmla="*/ 2058789 w 2058789"/>
              <a:gd name="connsiteY2" fmla="*/ 658812 h 658812"/>
              <a:gd name="connsiteX3" fmla="*/ 0 w 2058789"/>
              <a:gd name="connsiteY3" fmla="*/ 658812 h 658812"/>
              <a:gd name="connsiteX4" fmla="*/ 0 w 2058789"/>
              <a:gd name="connsiteY4" fmla="*/ 0 h 658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8789" h="658812">
                <a:moveTo>
                  <a:pt x="0" y="0"/>
                </a:moveTo>
                <a:lnTo>
                  <a:pt x="2058789" y="0"/>
                </a:lnTo>
                <a:lnTo>
                  <a:pt x="2058789" y="658812"/>
                </a:lnTo>
                <a:lnTo>
                  <a:pt x="0" y="658812"/>
                </a:lnTo>
                <a:lnTo>
                  <a:pt x="0" y="0"/>
                </a:lnTo>
                <a:close/>
              </a:path>
            </a:pathLst>
          </a:custGeom>
          <a:noFill/>
          <a:ln>
            <a:noFill/>
          </a:ln>
          <a:sp3d/>
        </p:spPr>
        <p:style>
          <a:lnRef idx="1">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endParaRPr lang="en-IN" sz="2200" b="1" kern="1200">
              <a:solidFill>
                <a:srgbClr val="C00000"/>
              </a:solidFill>
            </a:endParaRPr>
          </a:p>
        </p:txBody>
      </p:sp>
      <p:sp>
        <p:nvSpPr>
          <p:cNvPr id="20" name="Freeform: Shape 19">
            <a:extLst>
              <a:ext uri="{FF2B5EF4-FFF2-40B4-BE49-F238E27FC236}">
                <a16:creationId xmlns:a16="http://schemas.microsoft.com/office/drawing/2014/main" id="{5E605AD5-629E-4BF3-81F8-D095F7BD704E}"/>
              </a:ext>
            </a:extLst>
          </p:cNvPr>
          <p:cNvSpPr/>
          <p:nvPr/>
        </p:nvSpPr>
        <p:spPr>
          <a:xfrm>
            <a:off x="89745" y="3223245"/>
            <a:ext cx="2058789" cy="658812"/>
          </a:xfrm>
          <a:custGeom>
            <a:avLst/>
            <a:gdLst>
              <a:gd name="connsiteX0" fmla="*/ 0 w 2058789"/>
              <a:gd name="connsiteY0" fmla="*/ 0 h 658812"/>
              <a:gd name="connsiteX1" fmla="*/ 2058789 w 2058789"/>
              <a:gd name="connsiteY1" fmla="*/ 0 h 658812"/>
              <a:gd name="connsiteX2" fmla="*/ 2058789 w 2058789"/>
              <a:gd name="connsiteY2" fmla="*/ 658812 h 658812"/>
              <a:gd name="connsiteX3" fmla="*/ 0 w 2058789"/>
              <a:gd name="connsiteY3" fmla="*/ 658812 h 658812"/>
              <a:gd name="connsiteX4" fmla="*/ 0 w 2058789"/>
              <a:gd name="connsiteY4" fmla="*/ 0 h 658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8789" h="658812">
                <a:moveTo>
                  <a:pt x="0" y="0"/>
                </a:moveTo>
                <a:lnTo>
                  <a:pt x="2058789" y="0"/>
                </a:lnTo>
                <a:lnTo>
                  <a:pt x="2058789" y="658812"/>
                </a:lnTo>
                <a:lnTo>
                  <a:pt x="0" y="658812"/>
                </a:lnTo>
                <a:lnTo>
                  <a:pt x="0" y="0"/>
                </a:lnTo>
                <a:close/>
              </a:path>
            </a:pathLst>
          </a:custGeom>
          <a:noFill/>
          <a:ln>
            <a:noFill/>
          </a:ln>
          <a:sp3d/>
        </p:spPr>
        <p:style>
          <a:lnRef idx="1">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endParaRPr lang="en-IN" sz="2200" b="1" kern="1200">
              <a:solidFill>
                <a:srgbClr val="C00000"/>
              </a:solidFill>
            </a:endParaRPr>
          </a:p>
        </p:txBody>
      </p:sp>
      <p:sp>
        <p:nvSpPr>
          <p:cNvPr id="41" name="Freeform: Shape 40">
            <a:extLst>
              <a:ext uri="{FF2B5EF4-FFF2-40B4-BE49-F238E27FC236}">
                <a16:creationId xmlns:a16="http://schemas.microsoft.com/office/drawing/2014/main" id="{15120AC2-018E-47D6-8713-FEFDA740665D}"/>
              </a:ext>
            </a:extLst>
          </p:cNvPr>
          <p:cNvSpPr/>
          <p:nvPr/>
        </p:nvSpPr>
        <p:spPr>
          <a:xfrm>
            <a:off x="8477694" y="2716192"/>
            <a:ext cx="2058789" cy="658812"/>
          </a:xfrm>
          <a:custGeom>
            <a:avLst/>
            <a:gdLst>
              <a:gd name="connsiteX0" fmla="*/ 0 w 2058789"/>
              <a:gd name="connsiteY0" fmla="*/ 0 h 658812"/>
              <a:gd name="connsiteX1" fmla="*/ 2058789 w 2058789"/>
              <a:gd name="connsiteY1" fmla="*/ 0 h 658812"/>
              <a:gd name="connsiteX2" fmla="*/ 2058789 w 2058789"/>
              <a:gd name="connsiteY2" fmla="*/ 658812 h 658812"/>
              <a:gd name="connsiteX3" fmla="*/ 0 w 2058789"/>
              <a:gd name="connsiteY3" fmla="*/ 658812 h 658812"/>
              <a:gd name="connsiteX4" fmla="*/ 0 w 2058789"/>
              <a:gd name="connsiteY4" fmla="*/ 0 h 658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8789" h="658812">
                <a:moveTo>
                  <a:pt x="0" y="0"/>
                </a:moveTo>
                <a:lnTo>
                  <a:pt x="2058789" y="0"/>
                </a:lnTo>
                <a:lnTo>
                  <a:pt x="2058789" y="658812"/>
                </a:lnTo>
                <a:lnTo>
                  <a:pt x="0" y="658812"/>
                </a:lnTo>
                <a:lnTo>
                  <a:pt x="0" y="0"/>
                </a:lnTo>
                <a:close/>
              </a:path>
            </a:pathLst>
          </a:custGeom>
          <a:noFill/>
          <a:ln>
            <a:noFill/>
          </a:ln>
          <a:sp3d/>
        </p:spPr>
        <p:style>
          <a:lnRef idx="1">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endParaRPr lang="en-IN" sz="2200" b="1" kern="1200">
              <a:solidFill>
                <a:srgbClr val="C00000"/>
              </a:solidFill>
            </a:endParaRPr>
          </a:p>
        </p:txBody>
      </p:sp>
      <p:sp>
        <p:nvSpPr>
          <p:cNvPr id="48" name="Slide Number Placeholder 47">
            <a:extLst>
              <a:ext uri="{FF2B5EF4-FFF2-40B4-BE49-F238E27FC236}">
                <a16:creationId xmlns:a16="http://schemas.microsoft.com/office/drawing/2014/main" id="{4D3EA973-BD93-4F41-AEA7-A1006DCCD8A3}"/>
              </a:ext>
            </a:extLst>
          </p:cNvPr>
          <p:cNvSpPr>
            <a:spLocks noGrp="1"/>
          </p:cNvSpPr>
          <p:nvPr>
            <p:ph type="sldNum" sz="quarter" idx="12"/>
          </p:nvPr>
        </p:nvSpPr>
        <p:spPr/>
        <p:txBody>
          <a:bodyPr/>
          <a:lstStyle/>
          <a:p>
            <a:fld id="{7D830C48-8208-426C-9DEA-07CAFD724294}" type="slidenum">
              <a:rPr lang="en-IN" smtClean="0"/>
              <a:t>8</a:t>
            </a:fld>
            <a:endParaRPr lang="en-IN"/>
          </a:p>
        </p:txBody>
      </p:sp>
      <p:sp>
        <p:nvSpPr>
          <p:cNvPr id="51" name="Rectangle 50">
            <a:extLst>
              <a:ext uri="{FF2B5EF4-FFF2-40B4-BE49-F238E27FC236}">
                <a16:creationId xmlns:a16="http://schemas.microsoft.com/office/drawing/2014/main" id="{9D217696-3ED1-42AC-819D-3CB294430D29}"/>
              </a:ext>
            </a:extLst>
          </p:cNvPr>
          <p:cNvSpPr/>
          <p:nvPr/>
        </p:nvSpPr>
        <p:spPr>
          <a:xfrm>
            <a:off x="0" y="-47408"/>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55" name="Title 3">
            <a:extLst>
              <a:ext uri="{FF2B5EF4-FFF2-40B4-BE49-F238E27FC236}">
                <a16:creationId xmlns:a16="http://schemas.microsoft.com/office/drawing/2014/main" id="{82F0F670-221A-4D62-9C43-30EA3219E101}"/>
              </a:ext>
            </a:extLst>
          </p:cNvPr>
          <p:cNvSpPr>
            <a:spLocks noGrp="1"/>
          </p:cNvSpPr>
          <p:nvPr>
            <p:ph type="title"/>
          </p:nvPr>
        </p:nvSpPr>
        <p:spPr>
          <a:xfrm>
            <a:off x="385894" y="-21447"/>
            <a:ext cx="11234162" cy="739775"/>
          </a:xfrm>
        </p:spPr>
        <p:txBody>
          <a:bodyPr>
            <a:normAutofit/>
          </a:bodyPr>
          <a:lstStyle/>
          <a:p>
            <a:pPr algn="ctr"/>
            <a:r>
              <a:rPr lang="en-IN" b="1">
                <a:solidFill>
                  <a:schemeClr val="bg1"/>
                </a:solidFill>
                <a:latin typeface="Calibri Light"/>
                <a:cs typeface="Calibri Light"/>
              </a:rPr>
              <a:t>Methodology : Llama 2</a:t>
            </a:r>
          </a:p>
        </p:txBody>
      </p:sp>
      <p:sp>
        <p:nvSpPr>
          <p:cNvPr id="4" name="TextBox 3">
            <a:extLst>
              <a:ext uri="{FF2B5EF4-FFF2-40B4-BE49-F238E27FC236}">
                <a16:creationId xmlns:a16="http://schemas.microsoft.com/office/drawing/2014/main" id="{43D68067-F451-44F9-4545-5D9563E8EDC7}"/>
              </a:ext>
            </a:extLst>
          </p:cNvPr>
          <p:cNvSpPr txBox="1"/>
          <p:nvPr/>
        </p:nvSpPr>
        <p:spPr>
          <a:xfrm>
            <a:off x="86140" y="1013791"/>
            <a:ext cx="12119113" cy="51398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Sans-Serif"/>
              <a:buChar char="§"/>
            </a:pPr>
            <a:r>
              <a:rPr lang="en-US" sz="2000">
                <a:solidFill>
                  <a:srgbClr val="000000"/>
                </a:solidFill>
                <a:ea typeface="+mn-lt"/>
                <a:cs typeface="+mn-lt"/>
              </a:rPr>
              <a:t>Llama-2 model  is a collection of pretrained and fine-tuned generative text models ranging in scale from 7 billion to 70 billion parameters.</a:t>
            </a:r>
          </a:p>
          <a:p>
            <a:pPr marL="342900" indent="-342900">
              <a:buFont typeface="Wingdings,Sans-Serif"/>
              <a:buChar char="§"/>
            </a:pPr>
            <a:endParaRPr lang="en-US">
              <a:solidFill>
                <a:srgbClr val="000000"/>
              </a:solidFill>
              <a:cs typeface="Calibri"/>
            </a:endParaRPr>
          </a:p>
          <a:p>
            <a:pPr marL="342900" indent="-342900">
              <a:buFont typeface="Wingdings,Sans-Serif"/>
              <a:buChar char="§"/>
            </a:pPr>
            <a:r>
              <a:rPr lang="en-US">
                <a:solidFill>
                  <a:srgbClr val="000000"/>
                </a:solidFill>
                <a:ea typeface="+mn-lt"/>
                <a:cs typeface="+mn-lt"/>
              </a:rPr>
              <a:t>The Llama-2-7B-Chat model is optimized for dialogue use cases </a:t>
            </a:r>
          </a:p>
          <a:p>
            <a:pPr marL="342900" indent="-342900">
              <a:buFont typeface="Wingdings,Sans-Serif"/>
              <a:buChar char="§"/>
            </a:pPr>
            <a:endParaRPr lang="en-US">
              <a:solidFill>
                <a:srgbClr val="000000"/>
              </a:solidFill>
              <a:ea typeface="+mn-lt"/>
              <a:cs typeface="+mn-lt"/>
            </a:endParaRPr>
          </a:p>
          <a:p>
            <a:pPr marL="342900" indent="-342900">
              <a:buFont typeface="Wingdings,Sans-Serif"/>
              <a:buChar char="§"/>
            </a:pPr>
            <a:endParaRPr lang="en-US">
              <a:solidFill>
                <a:srgbClr val="000000"/>
              </a:solidFill>
              <a:ea typeface="+mn-lt"/>
              <a:cs typeface="+mn-lt"/>
            </a:endParaRPr>
          </a:p>
          <a:p>
            <a:pPr marL="342900" indent="-342900">
              <a:buFont typeface="Wingdings,Sans-Serif"/>
              <a:buChar char="§"/>
            </a:pPr>
            <a:endParaRPr lang="en-US">
              <a:solidFill>
                <a:srgbClr val="000000"/>
              </a:solidFill>
              <a:ea typeface="+mn-lt"/>
              <a:cs typeface="+mn-lt"/>
            </a:endParaRPr>
          </a:p>
          <a:p>
            <a:pPr marL="342900" indent="-342900">
              <a:buFont typeface="Wingdings,Sans-Serif"/>
              <a:buChar char="§"/>
            </a:pPr>
            <a:endParaRPr lang="en-US">
              <a:solidFill>
                <a:srgbClr val="000000"/>
              </a:solidFill>
              <a:ea typeface="+mn-lt"/>
              <a:cs typeface="+mn-lt"/>
            </a:endParaRPr>
          </a:p>
          <a:p>
            <a:pPr marL="342900" indent="-342900">
              <a:buFont typeface="Wingdings,Sans-Serif"/>
              <a:buChar char="§"/>
            </a:pPr>
            <a:endParaRPr lang="en-US">
              <a:solidFill>
                <a:srgbClr val="000000"/>
              </a:solidFill>
              <a:ea typeface="+mn-lt"/>
              <a:cs typeface="+mn-lt"/>
            </a:endParaRPr>
          </a:p>
          <a:p>
            <a:pPr marL="342900" indent="-342900">
              <a:buFont typeface="Wingdings,Sans-Serif"/>
              <a:buChar char="§"/>
            </a:pPr>
            <a:endParaRPr lang="en-US">
              <a:solidFill>
                <a:srgbClr val="000000"/>
              </a:solidFill>
              <a:ea typeface="+mn-lt"/>
              <a:cs typeface="+mn-lt"/>
            </a:endParaRPr>
          </a:p>
          <a:p>
            <a:pPr marL="342900" indent="-342900">
              <a:buFont typeface="Wingdings,Sans-Serif"/>
              <a:buChar char="§"/>
            </a:pPr>
            <a:endParaRPr lang="en-US">
              <a:solidFill>
                <a:srgbClr val="000000"/>
              </a:solidFill>
              <a:ea typeface="+mn-lt"/>
              <a:cs typeface="+mn-lt"/>
            </a:endParaRPr>
          </a:p>
          <a:p>
            <a:pPr marL="342900" indent="-342900">
              <a:buFont typeface="Wingdings,Sans-Serif"/>
              <a:buChar char="§"/>
            </a:pPr>
            <a:endParaRPr lang="en-US">
              <a:solidFill>
                <a:srgbClr val="000000"/>
              </a:solidFill>
              <a:ea typeface="+mn-lt"/>
              <a:cs typeface="+mn-lt"/>
            </a:endParaRPr>
          </a:p>
          <a:p>
            <a:pPr marL="342900" indent="-342900">
              <a:buFont typeface="Wingdings,Sans-Serif"/>
              <a:buChar char="§"/>
            </a:pPr>
            <a:endParaRPr lang="en-US">
              <a:solidFill>
                <a:srgbClr val="000000"/>
              </a:solidFill>
              <a:cs typeface="Calibri"/>
            </a:endParaRPr>
          </a:p>
          <a:p>
            <a:pPr marL="342900" indent="-342900">
              <a:buFont typeface="Wingdings,Sans-Serif"/>
              <a:buChar char="§"/>
            </a:pPr>
            <a:r>
              <a:rPr lang="en-US">
                <a:solidFill>
                  <a:srgbClr val="000000"/>
                </a:solidFill>
                <a:ea typeface="+mn-lt"/>
                <a:cs typeface="+mn-lt"/>
              </a:rPr>
              <a:t>It uses an auto-regressive language model with an optimized transformer architecture and is trained on a new mix of publicly available online data. </a:t>
            </a:r>
            <a:endParaRPr lang="en-US">
              <a:solidFill>
                <a:srgbClr val="000000"/>
              </a:solidFill>
              <a:cs typeface="Calibri"/>
            </a:endParaRPr>
          </a:p>
          <a:p>
            <a:pPr marL="342900" indent="-342900">
              <a:buFont typeface="Wingdings,Sans-Serif"/>
              <a:buChar char="§"/>
            </a:pPr>
            <a:endParaRPr lang="en-US">
              <a:solidFill>
                <a:srgbClr val="000000"/>
              </a:solidFill>
              <a:ea typeface="+mn-lt"/>
              <a:cs typeface="+mn-lt"/>
            </a:endParaRPr>
          </a:p>
          <a:p>
            <a:pPr marL="342900" indent="-342900">
              <a:buFont typeface="Wingdings,Sans-Serif"/>
              <a:buChar char="§"/>
            </a:pPr>
            <a:r>
              <a:rPr lang="en-US">
                <a:solidFill>
                  <a:srgbClr val="000000"/>
                </a:solidFill>
                <a:ea typeface="+mn-lt"/>
                <a:cs typeface="+mn-lt"/>
              </a:rPr>
              <a:t>The tuned versions of the model use supervised fine-tuning and reinforcement learning with human feedback to align to human preferences for helpfulness and safety.</a:t>
            </a:r>
            <a:endParaRPr lang="en-US">
              <a:solidFill>
                <a:srgbClr val="000000"/>
              </a:solidFill>
              <a:cs typeface="Calibri"/>
            </a:endParaRPr>
          </a:p>
        </p:txBody>
      </p:sp>
      <p:pic>
        <p:nvPicPr>
          <p:cNvPr id="8" name="Picture 7" descr="A graph of blue and gray bars">
            <a:extLst>
              <a:ext uri="{FF2B5EF4-FFF2-40B4-BE49-F238E27FC236}">
                <a16:creationId xmlns:a16="http://schemas.microsoft.com/office/drawing/2014/main" id="{CC463CEB-B8B9-C719-5AE7-E9189316F6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4067" y="1680995"/>
            <a:ext cx="5085989" cy="2723944"/>
          </a:xfrm>
          <a:prstGeom prst="rect">
            <a:avLst/>
          </a:prstGeom>
        </p:spPr>
      </p:pic>
    </p:spTree>
    <p:extLst>
      <p:ext uri="{BB962C8B-B14F-4D97-AF65-F5344CB8AC3E}">
        <p14:creationId xmlns:p14="http://schemas.microsoft.com/office/powerpoint/2010/main" val="3229403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871E40-1CBC-4A91-AD88-ABD84297504D}"/>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13FEC78F-0424-4AA5-AE24-F66CB9F79C98}"/>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48" name="Slide Number Placeholder 47">
            <a:extLst>
              <a:ext uri="{FF2B5EF4-FFF2-40B4-BE49-F238E27FC236}">
                <a16:creationId xmlns:a16="http://schemas.microsoft.com/office/drawing/2014/main" id="{4D3EA973-BD93-4F41-AEA7-A1006DCCD8A3}"/>
              </a:ext>
            </a:extLst>
          </p:cNvPr>
          <p:cNvSpPr>
            <a:spLocks noGrp="1"/>
          </p:cNvSpPr>
          <p:nvPr>
            <p:ph type="sldNum" sz="quarter" idx="12"/>
          </p:nvPr>
        </p:nvSpPr>
        <p:spPr/>
        <p:txBody>
          <a:bodyPr/>
          <a:lstStyle/>
          <a:p>
            <a:fld id="{7D830C48-8208-426C-9DEA-07CAFD724294}" type="slidenum">
              <a:rPr lang="en-IN" smtClean="0"/>
              <a:t>9</a:t>
            </a:fld>
            <a:endParaRPr lang="en-IN"/>
          </a:p>
        </p:txBody>
      </p:sp>
      <p:sp>
        <p:nvSpPr>
          <p:cNvPr id="51" name="Rectangle 50">
            <a:extLst>
              <a:ext uri="{FF2B5EF4-FFF2-40B4-BE49-F238E27FC236}">
                <a16:creationId xmlns:a16="http://schemas.microsoft.com/office/drawing/2014/main" id="{9D217696-3ED1-42AC-819D-3CB294430D29}"/>
              </a:ext>
            </a:extLst>
          </p:cNvPr>
          <p:cNvSpPr/>
          <p:nvPr/>
        </p:nvSpPr>
        <p:spPr>
          <a:xfrm>
            <a:off x="0" y="-47408"/>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55" name="Title 3">
            <a:extLst>
              <a:ext uri="{FF2B5EF4-FFF2-40B4-BE49-F238E27FC236}">
                <a16:creationId xmlns:a16="http://schemas.microsoft.com/office/drawing/2014/main" id="{82F0F670-221A-4D62-9C43-30EA3219E101}"/>
              </a:ext>
            </a:extLst>
          </p:cNvPr>
          <p:cNvSpPr>
            <a:spLocks noGrp="1"/>
          </p:cNvSpPr>
          <p:nvPr>
            <p:ph type="title"/>
          </p:nvPr>
        </p:nvSpPr>
        <p:spPr>
          <a:xfrm>
            <a:off x="0" y="26304"/>
            <a:ext cx="11678779" cy="739775"/>
          </a:xfrm>
        </p:spPr>
        <p:txBody>
          <a:bodyPr>
            <a:normAutofit/>
          </a:bodyPr>
          <a:lstStyle/>
          <a:p>
            <a:r>
              <a:rPr lang="en-US" b="1">
                <a:solidFill>
                  <a:schemeClr val="bg1"/>
                </a:solidFill>
                <a:latin typeface="+mn-lt"/>
                <a:cs typeface="Calibri"/>
              </a:rPr>
              <a:t>      Methodology :</a:t>
            </a:r>
            <a:r>
              <a:rPr lang="en-US" b="1" err="1">
                <a:solidFill>
                  <a:schemeClr val="bg1"/>
                </a:solidFill>
                <a:latin typeface="+mn-lt"/>
                <a:cs typeface="Calibri"/>
              </a:rPr>
              <a:t>LoRA</a:t>
            </a:r>
          </a:p>
        </p:txBody>
      </p:sp>
      <p:sp>
        <p:nvSpPr>
          <p:cNvPr id="37" name="TextBox 36">
            <a:extLst>
              <a:ext uri="{FF2B5EF4-FFF2-40B4-BE49-F238E27FC236}">
                <a16:creationId xmlns:a16="http://schemas.microsoft.com/office/drawing/2014/main" id="{2C850816-7EC2-BC41-42C4-935624F678AB}"/>
              </a:ext>
            </a:extLst>
          </p:cNvPr>
          <p:cNvSpPr txBox="1"/>
          <p:nvPr/>
        </p:nvSpPr>
        <p:spPr>
          <a:xfrm>
            <a:off x="323556" y="1095045"/>
            <a:ext cx="11678778" cy="5584606"/>
          </a:xfrm>
          <a:prstGeom prst="rect">
            <a:avLst/>
          </a:prstGeom>
          <a:noFill/>
        </p:spPr>
        <p:txBody>
          <a:bodyPr wrap="square" lIns="91440" tIns="45720" rIns="91440" bIns="45720" anchor="t">
            <a:spAutoFit/>
          </a:bodyPr>
          <a:lstStyle/>
          <a:p>
            <a:pPr marL="342900" indent="-342900">
              <a:lnSpc>
                <a:spcPct val="150000"/>
              </a:lnSpc>
              <a:buClr>
                <a:srgbClr val="C00000"/>
              </a:buClr>
              <a:buFont typeface="Wingdings" panose="05000000000000000000" pitchFamily="2" charset="2"/>
              <a:buChar char="§"/>
            </a:pPr>
            <a:r>
              <a:rPr lang="en-US" sz="2000" err="1">
                <a:solidFill>
                  <a:srgbClr val="000000"/>
                </a:solidFill>
                <a:ea typeface="+mn-lt"/>
                <a:cs typeface="+mn-lt"/>
              </a:rPr>
              <a:t>LoRA</a:t>
            </a:r>
            <a:r>
              <a:rPr lang="en-US" sz="2000">
                <a:solidFill>
                  <a:srgbClr val="000000"/>
                </a:solidFill>
                <a:ea typeface="+mn-lt"/>
                <a:cs typeface="+mn-lt"/>
              </a:rPr>
              <a:t> is a technique for efficiently fine-tuning LLMs on specific tasks or domains. Traditional fine-tuning involves adjusting a large number of parameters within the LLM, which can be computationally expensive.</a:t>
            </a:r>
          </a:p>
          <a:p>
            <a:pPr marL="342900" indent="-342900">
              <a:lnSpc>
                <a:spcPct val="150000"/>
              </a:lnSpc>
              <a:buClr>
                <a:srgbClr val="C00000"/>
              </a:buClr>
              <a:buFont typeface="Wingdings" panose="05000000000000000000" pitchFamily="2" charset="2"/>
              <a:buChar char="§"/>
            </a:pPr>
            <a:endParaRPr lang="en-US" sz="2000">
              <a:solidFill>
                <a:srgbClr val="000000"/>
              </a:solidFill>
              <a:ea typeface="+mn-lt"/>
              <a:cs typeface="+mn-lt"/>
            </a:endParaRPr>
          </a:p>
          <a:p>
            <a:pPr marL="342900" indent="-342900">
              <a:lnSpc>
                <a:spcPct val="150000"/>
              </a:lnSpc>
              <a:buClr>
                <a:srgbClr val="C00000"/>
              </a:buClr>
              <a:buFont typeface="Wingdings" panose="05000000000000000000" pitchFamily="2" charset="2"/>
              <a:buChar char="§"/>
            </a:pPr>
            <a:r>
              <a:rPr lang="en-US" sz="2000">
                <a:solidFill>
                  <a:srgbClr val="000000"/>
                </a:solidFill>
                <a:ea typeface="+mn-lt"/>
                <a:cs typeface="+mn-lt"/>
              </a:rPr>
              <a:t>Instead of modifying all parameters, </a:t>
            </a:r>
            <a:r>
              <a:rPr lang="en-US" sz="2000" err="1">
                <a:solidFill>
                  <a:srgbClr val="000000"/>
                </a:solidFill>
                <a:ea typeface="+mn-lt"/>
                <a:cs typeface="+mn-lt"/>
              </a:rPr>
              <a:t>LoRA</a:t>
            </a:r>
            <a:r>
              <a:rPr lang="en-US" sz="2000">
                <a:solidFill>
                  <a:srgbClr val="000000"/>
                </a:solidFill>
                <a:ea typeface="+mn-lt"/>
                <a:cs typeface="+mn-lt"/>
              </a:rPr>
              <a:t> introduces a smaller set of additional parameters called "adapter modules."</a:t>
            </a:r>
          </a:p>
          <a:p>
            <a:pPr marL="342900" indent="-342900">
              <a:lnSpc>
                <a:spcPct val="150000"/>
              </a:lnSpc>
              <a:buClr>
                <a:srgbClr val="C00000"/>
              </a:buClr>
              <a:buFont typeface="Wingdings" panose="05000000000000000000" pitchFamily="2" charset="2"/>
              <a:buChar char="§"/>
            </a:pPr>
            <a:endParaRPr lang="en-US" sz="2000">
              <a:solidFill>
                <a:srgbClr val="000000"/>
              </a:solidFill>
              <a:ea typeface="+mn-lt"/>
              <a:cs typeface="+mn-lt"/>
            </a:endParaRPr>
          </a:p>
          <a:p>
            <a:pPr marL="342900" indent="-342900">
              <a:lnSpc>
                <a:spcPct val="150000"/>
              </a:lnSpc>
              <a:buClr>
                <a:srgbClr val="C00000"/>
              </a:buClr>
              <a:buFont typeface="Wingdings" panose="05000000000000000000" pitchFamily="2" charset="2"/>
              <a:buChar char="§"/>
            </a:pPr>
            <a:r>
              <a:rPr lang="en-US" sz="2000">
                <a:solidFill>
                  <a:srgbClr val="000000"/>
                </a:solidFill>
                <a:ea typeface="+mn-lt"/>
                <a:cs typeface="+mn-lt"/>
              </a:rPr>
              <a:t> Requires training fewer parameters compared to traditional fine-tuning, making it faster and resource-friendly, especially beneficial for massive LLMs.</a:t>
            </a:r>
          </a:p>
          <a:p>
            <a:pPr marL="342900" indent="-342900">
              <a:lnSpc>
                <a:spcPct val="150000"/>
              </a:lnSpc>
              <a:buClr>
                <a:srgbClr val="C00000"/>
              </a:buClr>
              <a:buFont typeface="Wingdings" panose="05000000000000000000" pitchFamily="2" charset="2"/>
              <a:buChar char="§"/>
            </a:pPr>
            <a:endParaRPr lang="en-US" sz="2000">
              <a:cs typeface="Calibri"/>
            </a:endParaRPr>
          </a:p>
          <a:p>
            <a:pPr marL="342900" indent="-342900">
              <a:lnSpc>
                <a:spcPct val="150000"/>
              </a:lnSpc>
              <a:buClr>
                <a:srgbClr val="C00000"/>
              </a:buClr>
              <a:buFont typeface="Wingdings" panose="05000000000000000000" pitchFamily="2" charset="2"/>
              <a:buChar char="§"/>
            </a:pPr>
            <a:r>
              <a:rPr lang="en-US" sz="2000">
                <a:solidFill>
                  <a:srgbClr val="000000"/>
                </a:solidFill>
                <a:ea typeface="+mn-lt"/>
                <a:cs typeface="+mn-lt"/>
              </a:rPr>
              <a:t>Smaller adapter modules lead to a smaller overall model size, crucial for deploying LLMs on devices with limited memory.</a:t>
            </a:r>
            <a:endParaRPr lang="en-US" sz="2000">
              <a:solidFill>
                <a:srgbClr val="000000"/>
              </a:solidFill>
              <a:cs typeface="Calibri"/>
            </a:endParaRPr>
          </a:p>
          <a:p>
            <a:pPr marL="342900" indent="-342900">
              <a:lnSpc>
                <a:spcPct val="150000"/>
              </a:lnSpc>
              <a:buClr>
                <a:srgbClr val="C00000"/>
              </a:buClr>
              <a:buFont typeface="Wingdings" panose="05000000000000000000" pitchFamily="2" charset="2"/>
              <a:buChar char="§"/>
            </a:pPr>
            <a:endParaRPr lang="en-US" sz="2000">
              <a:solidFill>
                <a:srgbClr val="000000"/>
              </a:solidFill>
              <a:cs typeface="Calibri"/>
            </a:endParaRPr>
          </a:p>
        </p:txBody>
      </p:sp>
    </p:spTree>
    <p:extLst>
      <p:ext uri="{BB962C8B-B14F-4D97-AF65-F5344CB8AC3E}">
        <p14:creationId xmlns:p14="http://schemas.microsoft.com/office/powerpoint/2010/main" val="137186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xEl>
                                              <p:pRg st="4" end="4"/>
                                            </p:txEl>
                                          </p:spTgt>
                                        </p:tgtEl>
                                        <p:attrNameLst>
                                          <p:attrName>style.visibility</p:attrName>
                                        </p:attrNameLst>
                                      </p:cBhvr>
                                      <p:to>
                                        <p:strVal val="visible"/>
                                      </p:to>
                                    </p:set>
                                    <p:animEffect transition="in" filter="fade">
                                      <p:cBhvr>
                                        <p:cTn id="7" dur="500"/>
                                        <p:tgtEl>
                                          <p:spTgt spid="3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xEl>
                                              <p:pRg st="6" end="6"/>
                                            </p:txEl>
                                          </p:spTgt>
                                        </p:tgtEl>
                                        <p:attrNameLst>
                                          <p:attrName>style.visibility</p:attrName>
                                        </p:attrNameLst>
                                      </p:cBhvr>
                                      <p:to>
                                        <p:strVal val="visible"/>
                                      </p:to>
                                    </p:set>
                                    <p:animEffect transition="in" filter="fade">
                                      <p:cBhvr>
                                        <p:cTn id="12" dur="500"/>
                                        <p:tgtEl>
                                          <p:spTgt spid="3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
                                            <p:txEl>
                                              <p:pRg st="0" end="0"/>
                                            </p:txEl>
                                          </p:spTgt>
                                        </p:tgtEl>
                                        <p:attrNameLst>
                                          <p:attrName>style.visibility</p:attrName>
                                        </p:attrNameLst>
                                      </p:cBhvr>
                                      <p:to>
                                        <p:strVal val="visible"/>
                                      </p:to>
                                    </p:set>
                                    <p:animEffect transition="in" filter="fade">
                                      <p:cBhvr>
                                        <p:cTn id="17" dur="500"/>
                                        <p:tgtEl>
                                          <p:spTgt spid="3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
                                            <p:txEl>
                                              <p:pRg st="2" end="2"/>
                                            </p:txEl>
                                          </p:spTgt>
                                        </p:tgtEl>
                                        <p:attrNameLst>
                                          <p:attrName>style.visibility</p:attrName>
                                        </p:attrNameLst>
                                      </p:cBhvr>
                                      <p:to>
                                        <p:strVal val="visible"/>
                                      </p:to>
                                    </p:set>
                                    <p:animEffect transition="in" filter="fade">
                                      <p:cBhvr>
                                        <p:cTn id="22" dur="500"/>
                                        <p:tgtEl>
                                          <p:spTgt spid="3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cc4a382-c398-4e9a-982e-de28070ea4c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5BDFDC8141DF343A559DF16EF55196A" ma:contentTypeVersion="14" ma:contentTypeDescription="Create a new document." ma:contentTypeScope="" ma:versionID="53ed74f9ab2758dd1ab8fa510ce69f5b">
  <xsd:schema xmlns:xsd="http://www.w3.org/2001/XMLSchema" xmlns:xs="http://www.w3.org/2001/XMLSchema" xmlns:p="http://schemas.microsoft.com/office/2006/metadata/properties" xmlns:ns3="bcc4a382-c398-4e9a-982e-de28070ea4c5" xmlns:ns4="2139479b-8cee-4d74-8f91-dd38067f1657" targetNamespace="http://schemas.microsoft.com/office/2006/metadata/properties" ma:root="true" ma:fieldsID="9e083d43b7bb56f55e3590dbe3c40a19" ns3:_="" ns4:_="">
    <xsd:import namespace="bcc4a382-c398-4e9a-982e-de28070ea4c5"/>
    <xsd:import namespace="2139479b-8cee-4d74-8f91-dd38067f1657"/>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ObjectDetectorVersions"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c4a382-c398-4e9a-982e-de28070ea4c5"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Location" ma:index="17" nillable="true" ma:displayName="Location" ma:indexed="true"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139479b-8cee-4d74-8f91-dd38067f1657"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C62E6E-48B1-466C-BD77-E770CA8C84D8}">
  <ds:schemaRefs>
    <ds:schemaRef ds:uri="http://schemas.microsoft.com/sharepoint/v3/contenttype/forms"/>
  </ds:schemaRefs>
</ds:datastoreItem>
</file>

<file path=customXml/itemProps2.xml><?xml version="1.0" encoding="utf-8"?>
<ds:datastoreItem xmlns:ds="http://schemas.openxmlformats.org/officeDocument/2006/customXml" ds:itemID="{D3F15E80-E7A9-43B9-AF38-E3F014339413}">
  <ds:schemaRefs>
    <ds:schemaRef ds:uri="2139479b-8cee-4d74-8f91-dd38067f1657"/>
    <ds:schemaRef ds:uri="bcc4a382-c398-4e9a-982e-de28070ea4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DD08B8C-0D6A-46B1-97B2-43B29672D8E5}">
  <ds:schemaRefs>
    <ds:schemaRef ds:uri="2139479b-8cee-4d74-8f91-dd38067f1657"/>
    <ds:schemaRef ds:uri="bcc4a382-c398-4e9a-982e-de28070ea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7</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OUTLINE</vt:lpstr>
      <vt:lpstr>Introduction</vt:lpstr>
      <vt:lpstr>Problem Statement</vt:lpstr>
      <vt:lpstr>Related Work</vt:lpstr>
      <vt:lpstr>PowerPoint Presentation</vt:lpstr>
      <vt:lpstr>PowerPoint Presentation</vt:lpstr>
      <vt:lpstr>Methodology : Llama 2</vt:lpstr>
      <vt:lpstr>      Methodology :LoRA</vt:lpstr>
      <vt:lpstr>         Quantization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lothesanket@outlook.com</dc:creator>
  <cp:revision>13</cp:revision>
  <dcterms:created xsi:type="dcterms:W3CDTF">2022-01-20T13:45:24Z</dcterms:created>
  <dcterms:modified xsi:type="dcterms:W3CDTF">2024-05-06T18:45:40Z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0x01010055BDFDC8141DF343A559DF16EF55196A</vt:lpwstr>
  </property>
</Properties>
</file>