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4.jpg" ContentType="image/jpeg"/>
  <Override PartName="/ppt/media/image5.jpg" ContentType="image/jpeg"/>
  <Override PartName="/ppt/media/image6.jpg" ContentType="image/jpeg"/>
  <Override PartName="/ppt/media/image7.jpg" ContentType="image/jpeg"/>
  <Override PartName="/ppt/media/image8.jpg" ContentType="image/jpeg"/>
  <Override PartName="/ppt/media/image9.jpg" ContentType="image/jpeg"/>
  <Override PartName="/ppt/media/image10.jpg" ContentType="image/jpeg"/>
  <Override PartName="/ppt/media/image11.jpg" ContentType="image/jpeg"/>
  <Override PartName="/ppt/media/image12.jpg" ContentType="image/jpeg"/>
  <Override PartName="/ppt/media/image14.jpg" ContentType="image/jpeg"/>
  <Override PartName="/ppt/media/image15.jpg" ContentType="image/jpeg"/>
  <Override PartName="/ppt/media/image16.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1" r:id="rId6"/>
    <p:sldId id="262" r:id="rId7"/>
    <p:sldId id="260" r:id="rId8"/>
    <p:sldId id="267" r:id="rId9"/>
    <p:sldId id="268" r:id="rId10"/>
    <p:sldId id="269" r:id="rId11"/>
    <p:sldId id="270"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14F8F8-D21C-46A7-B13F-A7A0724EA90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7DBC4-44AB-491D-A340-7EDCE5FABB2D}" type="slidenum">
              <a:rPr lang="en-IN" smtClean="0"/>
              <a:t>‹#›</a:t>
            </a:fld>
            <a:endParaRPr lang="en-IN"/>
          </a:p>
        </p:txBody>
      </p:sp>
    </p:spTree>
    <p:extLst>
      <p:ext uri="{BB962C8B-B14F-4D97-AF65-F5344CB8AC3E}">
        <p14:creationId xmlns:p14="http://schemas.microsoft.com/office/powerpoint/2010/main" val="1839527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4F8F8-D21C-46A7-B13F-A7A0724EA90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7DBC4-44AB-491D-A340-7EDCE5FABB2D}" type="slidenum">
              <a:rPr lang="en-IN" smtClean="0"/>
              <a:t>‹#›</a:t>
            </a:fld>
            <a:endParaRPr lang="en-IN"/>
          </a:p>
        </p:txBody>
      </p:sp>
    </p:spTree>
    <p:extLst>
      <p:ext uri="{BB962C8B-B14F-4D97-AF65-F5344CB8AC3E}">
        <p14:creationId xmlns:p14="http://schemas.microsoft.com/office/powerpoint/2010/main" val="3209433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4F8F8-D21C-46A7-B13F-A7A0724EA90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7DBC4-44AB-491D-A340-7EDCE5FABB2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1181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4F8F8-D21C-46A7-B13F-A7A0724EA90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7DBC4-44AB-491D-A340-7EDCE5FABB2D}" type="slidenum">
              <a:rPr lang="en-IN" smtClean="0"/>
              <a:t>‹#›</a:t>
            </a:fld>
            <a:endParaRPr lang="en-IN"/>
          </a:p>
        </p:txBody>
      </p:sp>
    </p:spTree>
    <p:extLst>
      <p:ext uri="{BB962C8B-B14F-4D97-AF65-F5344CB8AC3E}">
        <p14:creationId xmlns:p14="http://schemas.microsoft.com/office/powerpoint/2010/main" val="2524707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4F8F8-D21C-46A7-B13F-A7A0724EA90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7DBC4-44AB-491D-A340-7EDCE5FABB2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87343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4F8F8-D21C-46A7-B13F-A7A0724EA90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7DBC4-44AB-491D-A340-7EDCE5FABB2D}" type="slidenum">
              <a:rPr lang="en-IN" smtClean="0"/>
              <a:t>‹#›</a:t>
            </a:fld>
            <a:endParaRPr lang="en-IN"/>
          </a:p>
        </p:txBody>
      </p:sp>
    </p:spTree>
    <p:extLst>
      <p:ext uri="{BB962C8B-B14F-4D97-AF65-F5344CB8AC3E}">
        <p14:creationId xmlns:p14="http://schemas.microsoft.com/office/powerpoint/2010/main" val="3333788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4F8F8-D21C-46A7-B13F-A7A0724EA90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7DBC4-44AB-491D-A340-7EDCE5FABB2D}" type="slidenum">
              <a:rPr lang="en-IN" smtClean="0"/>
              <a:t>‹#›</a:t>
            </a:fld>
            <a:endParaRPr lang="en-IN"/>
          </a:p>
        </p:txBody>
      </p:sp>
    </p:spTree>
    <p:extLst>
      <p:ext uri="{BB962C8B-B14F-4D97-AF65-F5344CB8AC3E}">
        <p14:creationId xmlns:p14="http://schemas.microsoft.com/office/powerpoint/2010/main" val="1112191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4F8F8-D21C-46A7-B13F-A7A0724EA90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7DBC4-44AB-491D-A340-7EDCE5FABB2D}" type="slidenum">
              <a:rPr lang="en-IN" smtClean="0"/>
              <a:t>‹#›</a:t>
            </a:fld>
            <a:endParaRPr lang="en-IN"/>
          </a:p>
        </p:txBody>
      </p:sp>
    </p:spTree>
    <p:extLst>
      <p:ext uri="{BB962C8B-B14F-4D97-AF65-F5344CB8AC3E}">
        <p14:creationId xmlns:p14="http://schemas.microsoft.com/office/powerpoint/2010/main" val="1272922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4F8F8-D21C-46A7-B13F-A7A0724EA90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7DBC4-44AB-491D-A340-7EDCE5FABB2D}" type="slidenum">
              <a:rPr lang="en-IN" smtClean="0"/>
              <a:t>‹#›</a:t>
            </a:fld>
            <a:endParaRPr lang="en-IN"/>
          </a:p>
        </p:txBody>
      </p:sp>
    </p:spTree>
    <p:extLst>
      <p:ext uri="{BB962C8B-B14F-4D97-AF65-F5344CB8AC3E}">
        <p14:creationId xmlns:p14="http://schemas.microsoft.com/office/powerpoint/2010/main" val="398523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4F8F8-D21C-46A7-B13F-A7A0724EA90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7DBC4-44AB-491D-A340-7EDCE5FABB2D}" type="slidenum">
              <a:rPr lang="en-IN" smtClean="0"/>
              <a:t>‹#›</a:t>
            </a:fld>
            <a:endParaRPr lang="en-IN"/>
          </a:p>
        </p:txBody>
      </p:sp>
    </p:spTree>
    <p:extLst>
      <p:ext uri="{BB962C8B-B14F-4D97-AF65-F5344CB8AC3E}">
        <p14:creationId xmlns:p14="http://schemas.microsoft.com/office/powerpoint/2010/main" val="50613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14F8F8-D21C-46A7-B13F-A7A0724EA90E}"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7DBC4-44AB-491D-A340-7EDCE5FABB2D}" type="slidenum">
              <a:rPr lang="en-IN" smtClean="0"/>
              <a:t>‹#›</a:t>
            </a:fld>
            <a:endParaRPr lang="en-IN"/>
          </a:p>
        </p:txBody>
      </p:sp>
    </p:spTree>
    <p:extLst>
      <p:ext uri="{BB962C8B-B14F-4D97-AF65-F5344CB8AC3E}">
        <p14:creationId xmlns:p14="http://schemas.microsoft.com/office/powerpoint/2010/main" val="4031467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14F8F8-D21C-46A7-B13F-A7A0724EA90E}" type="datetimeFigureOut">
              <a:rPr lang="en-IN" smtClean="0"/>
              <a:t>20-02-2024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07DBC4-44AB-491D-A340-7EDCE5FABB2D}" type="slidenum">
              <a:rPr lang="en-IN" smtClean="0"/>
              <a:t>‹#›</a:t>
            </a:fld>
            <a:endParaRPr lang="en-IN"/>
          </a:p>
        </p:txBody>
      </p:sp>
    </p:spTree>
    <p:extLst>
      <p:ext uri="{BB962C8B-B14F-4D97-AF65-F5344CB8AC3E}">
        <p14:creationId xmlns:p14="http://schemas.microsoft.com/office/powerpoint/2010/main" val="347897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14F8F8-D21C-46A7-B13F-A7A0724EA90E}" type="datetimeFigureOut">
              <a:rPr lang="en-IN" smtClean="0"/>
              <a:t>20-02-2024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07DBC4-44AB-491D-A340-7EDCE5FABB2D}" type="slidenum">
              <a:rPr lang="en-IN" smtClean="0"/>
              <a:t>‹#›</a:t>
            </a:fld>
            <a:endParaRPr lang="en-IN"/>
          </a:p>
        </p:txBody>
      </p:sp>
    </p:spTree>
    <p:extLst>
      <p:ext uri="{BB962C8B-B14F-4D97-AF65-F5344CB8AC3E}">
        <p14:creationId xmlns:p14="http://schemas.microsoft.com/office/powerpoint/2010/main" val="326554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4F8F8-D21C-46A7-B13F-A7A0724EA90E}" type="datetimeFigureOut">
              <a:rPr lang="en-IN" smtClean="0"/>
              <a:t>20-02-2024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07DBC4-44AB-491D-A340-7EDCE5FABB2D}" type="slidenum">
              <a:rPr lang="en-IN" smtClean="0"/>
              <a:t>‹#›</a:t>
            </a:fld>
            <a:endParaRPr lang="en-IN"/>
          </a:p>
        </p:txBody>
      </p:sp>
    </p:spTree>
    <p:extLst>
      <p:ext uri="{BB962C8B-B14F-4D97-AF65-F5344CB8AC3E}">
        <p14:creationId xmlns:p14="http://schemas.microsoft.com/office/powerpoint/2010/main" val="4258050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14F8F8-D21C-46A7-B13F-A7A0724EA90E}"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7DBC4-44AB-491D-A340-7EDCE5FABB2D}" type="slidenum">
              <a:rPr lang="en-IN" smtClean="0"/>
              <a:t>‹#›</a:t>
            </a:fld>
            <a:endParaRPr lang="en-IN"/>
          </a:p>
        </p:txBody>
      </p:sp>
    </p:spTree>
    <p:extLst>
      <p:ext uri="{BB962C8B-B14F-4D97-AF65-F5344CB8AC3E}">
        <p14:creationId xmlns:p14="http://schemas.microsoft.com/office/powerpoint/2010/main" val="1497611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14F8F8-D21C-46A7-B13F-A7A0724EA90E}"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7DBC4-44AB-491D-A340-7EDCE5FABB2D}" type="slidenum">
              <a:rPr lang="en-IN" smtClean="0"/>
              <a:t>‹#›</a:t>
            </a:fld>
            <a:endParaRPr lang="en-IN"/>
          </a:p>
        </p:txBody>
      </p:sp>
    </p:spTree>
    <p:extLst>
      <p:ext uri="{BB962C8B-B14F-4D97-AF65-F5344CB8AC3E}">
        <p14:creationId xmlns:p14="http://schemas.microsoft.com/office/powerpoint/2010/main" val="191974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814F8F8-D21C-46A7-B13F-A7A0724EA90E}" type="datetimeFigureOut">
              <a:rPr lang="en-IN" smtClean="0"/>
              <a:t>20-02-2024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07DBC4-44AB-491D-A340-7EDCE5FABB2D}" type="slidenum">
              <a:rPr lang="en-IN" smtClean="0"/>
              <a:t>‹#›</a:t>
            </a:fld>
            <a:endParaRPr lang="en-IN"/>
          </a:p>
        </p:txBody>
      </p:sp>
    </p:spTree>
    <p:extLst>
      <p:ext uri="{BB962C8B-B14F-4D97-AF65-F5344CB8AC3E}">
        <p14:creationId xmlns:p14="http://schemas.microsoft.com/office/powerpoint/2010/main" val="57321605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7699A-0929-EB58-7C6E-482A6DD372F4}"/>
              </a:ext>
            </a:extLst>
          </p:cNvPr>
          <p:cNvSpPr>
            <a:spLocks noGrp="1"/>
          </p:cNvSpPr>
          <p:nvPr>
            <p:ph type="ctrTitle"/>
          </p:nvPr>
        </p:nvSpPr>
        <p:spPr/>
        <p:txBody>
          <a:bodyPr/>
          <a:lstStyle/>
          <a:p>
            <a:r>
              <a:rPr lang="en-IN" sz="6600" dirty="0"/>
              <a:t>Hostel Management System</a:t>
            </a:r>
          </a:p>
        </p:txBody>
      </p:sp>
      <p:sp>
        <p:nvSpPr>
          <p:cNvPr id="3" name="Subtitle 2">
            <a:extLst>
              <a:ext uri="{FF2B5EF4-FFF2-40B4-BE49-F238E27FC236}">
                <a16:creationId xmlns:a16="http://schemas.microsoft.com/office/drawing/2014/main" id="{7BEB1C92-97A9-E1DB-3D4F-B77534D958F7}"/>
              </a:ext>
            </a:extLst>
          </p:cNvPr>
          <p:cNvSpPr>
            <a:spLocks noGrp="1"/>
          </p:cNvSpPr>
          <p:nvPr>
            <p:ph type="subTitle" idx="1"/>
          </p:nvPr>
        </p:nvSpPr>
        <p:spPr>
          <a:xfrm>
            <a:off x="368731" y="4125478"/>
            <a:ext cx="9157824" cy="2396620"/>
          </a:xfrm>
        </p:spPr>
        <p:txBody>
          <a:bodyPr>
            <a:normAutofit lnSpcReduction="10000"/>
          </a:bodyPr>
          <a:lstStyle/>
          <a:p>
            <a:r>
              <a:rPr lang="en-IN" sz="2400" dirty="0"/>
              <a:t>					By Tapan Patel,</a:t>
            </a:r>
          </a:p>
          <a:p>
            <a:r>
              <a:rPr lang="en-IN" sz="2400" dirty="0"/>
              <a:t>Nisarg Patel,</a:t>
            </a:r>
          </a:p>
          <a:p>
            <a:r>
              <a:rPr lang="en-IN" sz="2400" dirty="0"/>
              <a:t>Tej Joshi,</a:t>
            </a:r>
          </a:p>
          <a:p>
            <a:r>
              <a:rPr lang="en-IN" sz="2400" dirty="0"/>
              <a:t>Smit </a:t>
            </a:r>
            <a:r>
              <a:rPr lang="en-IN" sz="2400" dirty="0" err="1"/>
              <a:t>Padshala</a:t>
            </a:r>
            <a:r>
              <a:rPr lang="en-IN" sz="2400" dirty="0"/>
              <a:t>,</a:t>
            </a:r>
          </a:p>
          <a:p>
            <a:r>
              <a:rPr lang="en-IN" sz="2400" dirty="0" err="1"/>
              <a:t>Shlok</a:t>
            </a:r>
            <a:r>
              <a:rPr lang="en-IN" sz="2400" dirty="0"/>
              <a:t> Sanghvi</a:t>
            </a:r>
          </a:p>
          <a:p>
            <a:endParaRPr lang="en-IN" sz="2400" dirty="0"/>
          </a:p>
        </p:txBody>
      </p:sp>
    </p:spTree>
    <p:extLst>
      <p:ext uri="{BB962C8B-B14F-4D97-AF65-F5344CB8AC3E}">
        <p14:creationId xmlns:p14="http://schemas.microsoft.com/office/powerpoint/2010/main" val="2751720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CFB61C-5AC1-04C5-3109-E14DCF77DFA4}"/>
              </a:ext>
            </a:extLst>
          </p:cNvPr>
          <p:cNvPicPr>
            <a:picLocks noChangeAspect="1"/>
          </p:cNvPicPr>
          <p:nvPr/>
        </p:nvPicPr>
        <p:blipFill rotWithShape="1">
          <a:blip r:embed="rId2">
            <a:extLst>
              <a:ext uri="{28A0092B-C50C-407E-A947-70E740481C1C}">
                <a14:useLocalDpi xmlns:a14="http://schemas.microsoft.com/office/drawing/2010/main" val="0"/>
              </a:ext>
            </a:extLst>
          </a:blip>
          <a:srcRect t="422" b="13065"/>
          <a:stretch/>
        </p:blipFill>
        <p:spPr>
          <a:xfrm>
            <a:off x="645056" y="1156889"/>
            <a:ext cx="6182222" cy="2713745"/>
          </a:xfrm>
          <a:prstGeom prst="rect">
            <a:avLst/>
          </a:prstGeom>
        </p:spPr>
      </p:pic>
      <p:sp>
        <p:nvSpPr>
          <p:cNvPr id="4" name="TextBox 3">
            <a:extLst>
              <a:ext uri="{FF2B5EF4-FFF2-40B4-BE49-F238E27FC236}">
                <a16:creationId xmlns:a16="http://schemas.microsoft.com/office/drawing/2014/main" id="{0BE6345C-2341-842C-619A-D53CDC79937D}"/>
              </a:ext>
            </a:extLst>
          </p:cNvPr>
          <p:cNvSpPr txBox="1"/>
          <p:nvPr/>
        </p:nvSpPr>
        <p:spPr>
          <a:xfrm>
            <a:off x="4306956" y="314619"/>
            <a:ext cx="3578087" cy="523220"/>
          </a:xfrm>
          <a:prstGeom prst="rect">
            <a:avLst/>
          </a:prstGeom>
          <a:noFill/>
        </p:spPr>
        <p:txBody>
          <a:bodyPr wrap="square" rtlCol="0">
            <a:spAutoFit/>
          </a:bodyPr>
          <a:lstStyle/>
          <a:p>
            <a:pPr algn="ctr"/>
            <a:r>
              <a:rPr lang="en-US" sz="2800" b="1" dirty="0"/>
              <a:t>Student Dashboard</a:t>
            </a:r>
          </a:p>
        </p:txBody>
      </p:sp>
      <p:pic>
        <p:nvPicPr>
          <p:cNvPr id="6" name="Picture 5">
            <a:extLst>
              <a:ext uri="{FF2B5EF4-FFF2-40B4-BE49-F238E27FC236}">
                <a16:creationId xmlns:a16="http://schemas.microsoft.com/office/drawing/2014/main" id="{7994920C-8898-B6F4-DBF7-13129293B3E5}"/>
              </a:ext>
            </a:extLst>
          </p:cNvPr>
          <p:cNvPicPr>
            <a:picLocks noChangeAspect="1"/>
          </p:cNvPicPr>
          <p:nvPr/>
        </p:nvPicPr>
        <p:blipFill rotWithShape="1">
          <a:blip r:embed="rId3">
            <a:extLst>
              <a:ext uri="{28A0092B-C50C-407E-A947-70E740481C1C}">
                <a14:useLocalDpi xmlns:a14="http://schemas.microsoft.com/office/drawing/2010/main" val="0"/>
              </a:ext>
            </a:extLst>
          </a:blip>
          <a:srcRect l="8126" t="-7862" r="9615" b="11831"/>
          <a:stretch/>
        </p:blipFill>
        <p:spPr>
          <a:xfrm>
            <a:off x="7426146" y="1926475"/>
            <a:ext cx="4120798" cy="3005050"/>
          </a:xfrm>
          <a:prstGeom prst="rect">
            <a:avLst/>
          </a:prstGeom>
        </p:spPr>
      </p:pic>
      <p:pic>
        <p:nvPicPr>
          <p:cNvPr id="8" name="Picture 7">
            <a:extLst>
              <a:ext uri="{FF2B5EF4-FFF2-40B4-BE49-F238E27FC236}">
                <a16:creationId xmlns:a16="http://schemas.microsoft.com/office/drawing/2014/main" id="{E73686C8-E371-9594-23C0-338CC94884A5}"/>
              </a:ext>
            </a:extLst>
          </p:cNvPr>
          <p:cNvPicPr>
            <a:picLocks noChangeAspect="1"/>
          </p:cNvPicPr>
          <p:nvPr/>
        </p:nvPicPr>
        <p:blipFill rotWithShape="1">
          <a:blip r:embed="rId4"/>
          <a:srcRect t="44321"/>
          <a:stretch/>
        </p:blipFill>
        <p:spPr>
          <a:xfrm>
            <a:off x="645056" y="3870634"/>
            <a:ext cx="6172535" cy="1673166"/>
          </a:xfrm>
          <a:prstGeom prst="rect">
            <a:avLst/>
          </a:prstGeom>
        </p:spPr>
      </p:pic>
    </p:spTree>
    <p:extLst>
      <p:ext uri="{BB962C8B-B14F-4D97-AF65-F5344CB8AC3E}">
        <p14:creationId xmlns:p14="http://schemas.microsoft.com/office/powerpoint/2010/main" val="1853161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180DFE-F050-F344-5B2B-BACC98522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9024" y="1412222"/>
            <a:ext cx="5202018" cy="2476582"/>
          </a:xfrm>
          <a:prstGeom prst="rect">
            <a:avLst/>
          </a:prstGeom>
        </p:spPr>
      </p:pic>
      <p:pic>
        <p:nvPicPr>
          <p:cNvPr id="4" name="Picture 3">
            <a:extLst>
              <a:ext uri="{FF2B5EF4-FFF2-40B4-BE49-F238E27FC236}">
                <a16:creationId xmlns:a16="http://schemas.microsoft.com/office/drawing/2014/main" id="{2A202B7F-A565-AE3F-8B76-4E6243B66E96}"/>
              </a:ext>
            </a:extLst>
          </p:cNvPr>
          <p:cNvPicPr>
            <a:picLocks noChangeAspect="1"/>
          </p:cNvPicPr>
          <p:nvPr/>
        </p:nvPicPr>
        <p:blipFill rotWithShape="1">
          <a:blip r:embed="rId3">
            <a:extLst>
              <a:ext uri="{28A0092B-C50C-407E-A947-70E740481C1C}">
                <a14:useLocalDpi xmlns:a14="http://schemas.microsoft.com/office/drawing/2010/main" val="0"/>
              </a:ext>
            </a:extLst>
          </a:blip>
          <a:srcRect b="12673"/>
          <a:stretch/>
        </p:blipFill>
        <p:spPr>
          <a:xfrm>
            <a:off x="504135" y="1412222"/>
            <a:ext cx="5202018" cy="2238876"/>
          </a:xfrm>
          <a:prstGeom prst="rect">
            <a:avLst/>
          </a:prstGeom>
        </p:spPr>
      </p:pic>
      <p:sp>
        <p:nvSpPr>
          <p:cNvPr id="5" name="TextBox 4">
            <a:extLst>
              <a:ext uri="{FF2B5EF4-FFF2-40B4-BE49-F238E27FC236}">
                <a16:creationId xmlns:a16="http://schemas.microsoft.com/office/drawing/2014/main" id="{970CE33D-4E94-0887-5C30-51B3B70CF659}"/>
              </a:ext>
            </a:extLst>
          </p:cNvPr>
          <p:cNvSpPr txBox="1"/>
          <p:nvPr/>
        </p:nvSpPr>
        <p:spPr>
          <a:xfrm>
            <a:off x="4320208" y="394282"/>
            <a:ext cx="3551582" cy="523220"/>
          </a:xfrm>
          <a:prstGeom prst="rect">
            <a:avLst/>
          </a:prstGeom>
          <a:noFill/>
        </p:spPr>
        <p:txBody>
          <a:bodyPr wrap="square" rtlCol="0">
            <a:spAutoFit/>
          </a:bodyPr>
          <a:lstStyle/>
          <a:p>
            <a:pPr algn="ctr"/>
            <a:r>
              <a:rPr lang="en-US" sz="2800" b="1" dirty="0"/>
              <a:t>Warden Dashboard</a:t>
            </a:r>
          </a:p>
        </p:txBody>
      </p:sp>
      <p:pic>
        <p:nvPicPr>
          <p:cNvPr id="12" name="Picture 11">
            <a:extLst>
              <a:ext uri="{FF2B5EF4-FFF2-40B4-BE49-F238E27FC236}">
                <a16:creationId xmlns:a16="http://schemas.microsoft.com/office/drawing/2014/main" id="{FE8AE6ED-7F86-7DE8-04F3-B5A9807EF76A}"/>
              </a:ext>
            </a:extLst>
          </p:cNvPr>
          <p:cNvPicPr>
            <a:picLocks noChangeAspect="1"/>
          </p:cNvPicPr>
          <p:nvPr/>
        </p:nvPicPr>
        <p:blipFill rotWithShape="1">
          <a:blip r:embed="rId4">
            <a:extLst>
              <a:ext uri="{28A0092B-C50C-407E-A947-70E740481C1C}">
                <a14:useLocalDpi xmlns:a14="http://schemas.microsoft.com/office/drawing/2010/main" val="0"/>
              </a:ext>
            </a:extLst>
          </a:blip>
          <a:srcRect b="26390"/>
          <a:stretch/>
        </p:blipFill>
        <p:spPr>
          <a:xfrm>
            <a:off x="2370161" y="4117319"/>
            <a:ext cx="7451677" cy="2656917"/>
          </a:xfrm>
          <a:prstGeom prst="rect">
            <a:avLst/>
          </a:prstGeom>
        </p:spPr>
      </p:pic>
    </p:spTree>
    <p:extLst>
      <p:ext uri="{BB962C8B-B14F-4D97-AF65-F5344CB8AC3E}">
        <p14:creationId xmlns:p14="http://schemas.microsoft.com/office/powerpoint/2010/main" val="3912885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9E64-CFAA-F87B-EC61-49E2610CAEE9}"/>
              </a:ext>
            </a:extLst>
          </p:cNvPr>
          <p:cNvSpPr>
            <a:spLocks noGrp="1"/>
          </p:cNvSpPr>
          <p:nvPr>
            <p:ph type="title"/>
          </p:nvPr>
        </p:nvSpPr>
        <p:spPr/>
        <p:txBody>
          <a:bodyPr/>
          <a:lstStyle/>
          <a:p>
            <a:r>
              <a:rPr lang="en-IN" dirty="0"/>
              <a:t>Hardware and Software Used</a:t>
            </a:r>
          </a:p>
        </p:txBody>
      </p:sp>
      <p:sp>
        <p:nvSpPr>
          <p:cNvPr id="3" name="Content Placeholder 2">
            <a:extLst>
              <a:ext uri="{FF2B5EF4-FFF2-40B4-BE49-F238E27FC236}">
                <a16:creationId xmlns:a16="http://schemas.microsoft.com/office/drawing/2014/main" id="{3C93214A-210C-711C-BDBB-CD45011E7D39}"/>
              </a:ext>
            </a:extLst>
          </p:cNvPr>
          <p:cNvSpPr>
            <a:spLocks noGrp="1"/>
          </p:cNvSpPr>
          <p:nvPr>
            <p:ph idx="1"/>
          </p:nvPr>
        </p:nvSpPr>
        <p:spPr/>
        <p:txBody>
          <a:bodyPr/>
          <a:lstStyle/>
          <a:p>
            <a:r>
              <a:rPr lang="en-IN" dirty="0"/>
              <a:t>Hardware used:</a:t>
            </a:r>
          </a:p>
          <a:p>
            <a:pPr>
              <a:buFont typeface="Arial" panose="020B0604020202020204" pitchFamily="34" charset="0"/>
              <a:buChar char="•"/>
            </a:pPr>
            <a:r>
              <a:rPr lang="en-IN" dirty="0"/>
              <a:t>Processor: 1.30GHz</a:t>
            </a:r>
          </a:p>
          <a:p>
            <a:pPr>
              <a:buFont typeface="Arial" panose="020B0604020202020204" pitchFamily="34" charset="0"/>
              <a:buChar char="•"/>
            </a:pPr>
            <a:r>
              <a:rPr lang="en-IN" dirty="0"/>
              <a:t>Ram: 4GB</a:t>
            </a:r>
          </a:p>
          <a:p>
            <a:pPr>
              <a:buFont typeface="Arial" panose="020B0604020202020204" pitchFamily="34" charset="0"/>
              <a:buChar char="•"/>
            </a:pPr>
            <a:r>
              <a:rPr lang="en-IN" dirty="0"/>
              <a:t>Hard disk: 512GB</a:t>
            </a:r>
          </a:p>
          <a:p>
            <a:pPr marL="0" indent="0">
              <a:buNone/>
            </a:pPr>
            <a:endParaRPr lang="en-IN" dirty="0"/>
          </a:p>
          <a:p>
            <a:r>
              <a:rPr lang="en-IN" dirty="0"/>
              <a:t>Software used:</a:t>
            </a:r>
          </a:p>
          <a:p>
            <a:pPr>
              <a:buFont typeface="Arial" panose="020B0604020202020204" pitchFamily="34" charset="0"/>
              <a:buChar char="•"/>
            </a:pPr>
            <a:r>
              <a:rPr lang="en-IN" dirty="0"/>
              <a:t>Visual Studio Code, MySQL</a:t>
            </a:r>
          </a:p>
          <a:p>
            <a:pPr>
              <a:buFont typeface="Arial" panose="020B0604020202020204" pitchFamily="34" charset="0"/>
              <a:buChar char="•"/>
            </a:pPr>
            <a:r>
              <a:rPr lang="en-IN" dirty="0"/>
              <a:t>Operating System: Windows 10/11</a:t>
            </a:r>
          </a:p>
          <a:p>
            <a:pPr>
              <a:buFont typeface="Arial" panose="020B0604020202020204" pitchFamily="34" charset="0"/>
              <a:buChar char="•"/>
            </a:pPr>
            <a:r>
              <a:rPr lang="en-IN" dirty="0"/>
              <a:t>Language : HTML, CSS, JavaScript, NodeJS, SQL</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200052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0946D-6047-A6F1-ABCD-16C6C7706A6D}"/>
              </a:ext>
            </a:extLst>
          </p:cNvPr>
          <p:cNvSpPr>
            <a:spLocks noGrp="1"/>
          </p:cNvSpPr>
          <p:nvPr>
            <p:ph type="title"/>
          </p:nvPr>
        </p:nvSpPr>
        <p:spPr/>
        <p:txBody>
          <a:bodyPr/>
          <a:lstStyle/>
          <a:p>
            <a:r>
              <a:rPr lang="en-IN" dirty="0"/>
              <a:t>Limitation of Project</a:t>
            </a:r>
          </a:p>
        </p:txBody>
      </p:sp>
      <p:sp>
        <p:nvSpPr>
          <p:cNvPr id="3" name="Content Placeholder 2">
            <a:extLst>
              <a:ext uri="{FF2B5EF4-FFF2-40B4-BE49-F238E27FC236}">
                <a16:creationId xmlns:a16="http://schemas.microsoft.com/office/drawing/2014/main" id="{F91060E6-1358-BFC7-AB41-3DFD336328BD}"/>
              </a:ext>
            </a:extLst>
          </p:cNvPr>
          <p:cNvSpPr>
            <a:spLocks noGrp="1"/>
          </p:cNvSpPr>
          <p:nvPr>
            <p:ph idx="1"/>
          </p:nvPr>
        </p:nvSpPr>
        <p:spPr/>
        <p:txBody>
          <a:bodyPr/>
          <a:lstStyle/>
          <a:p>
            <a:r>
              <a:rPr lang="en-IN" dirty="0"/>
              <a:t> Some limitations of the project are:</a:t>
            </a:r>
          </a:p>
          <a:p>
            <a:pPr>
              <a:buFont typeface="+mj-lt"/>
              <a:buAutoNum type="arabicPeriod"/>
            </a:pPr>
            <a:r>
              <a:rPr lang="en-IN" dirty="0"/>
              <a:t>Multiusers are not supported.</a:t>
            </a:r>
          </a:p>
          <a:p>
            <a:pPr>
              <a:buFont typeface="+mj-lt"/>
              <a:buAutoNum type="arabicPeriod"/>
            </a:pPr>
            <a:r>
              <a:rPr lang="en-IN" dirty="0"/>
              <a:t>It is not able to generate pdf reports of the students.</a:t>
            </a:r>
          </a:p>
          <a:p>
            <a:pPr>
              <a:buFont typeface="+mj-lt"/>
              <a:buAutoNum type="arabicPeriod"/>
            </a:pPr>
            <a:r>
              <a:rPr lang="en-IN" dirty="0"/>
              <a:t>Not able to automize the attendance marking of students</a:t>
            </a:r>
          </a:p>
        </p:txBody>
      </p:sp>
    </p:spTree>
    <p:extLst>
      <p:ext uri="{BB962C8B-B14F-4D97-AF65-F5344CB8AC3E}">
        <p14:creationId xmlns:p14="http://schemas.microsoft.com/office/powerpoint/2010/main" val="14305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4B31-B65F-C981-69D2-46E6678CC58B}"/>
              </a:ext>
            </a:extLst>
          </p:cNvPr>
          <p:cNvSpPr>
            <a:spLocks noGrp="1"/>
          </p:cNvSpPr>
          <p:nvPr>
            <p:ph type="title"/>
          </p:nvPr>
        </p:nvSpPr>
        <p:spPr/>
        <p:txBody>
          <a:bodyPr/>
          <a:lstStyle/>
          <a:p>
            <a:r>
              <a:rPr lang="en-IN" dirty="0"/>
              <a:t>Future of the project</a:t>
            </a:r>
          </a:p>
        </p:txBody>
      </p:sp>
      <p:sp>
        <p:nvSpPr>
          <p:cNvPr id="3" name="Content Placeholder 2">
            <a:extLst>
              <a:ext uri="{FF2B5EF4-FFF2-40B4-BE49-F238E27FC236}">
                <a16:creationId xmlns:a16="http://schemas.microsoft.com/office/drawing/2014/main" id="{34F8B5FC-FC33-D581-5A69-7B4FB3E6BC4F}"/>
              </a:ext>
            </a:extLst>
          </p:cNvPr>
          <p:cNvSpPr>
            <a:spLocks noGrp="1"/>
          </p:cNvSpPr>
          <p:nvPr>
            <p:ph idx="1"/>
          </p:nvPr>
        </p:nvSpPr>
        <p:spPr/>
        <p:txBody>
          <a:bodyPr/>
          <a:lstStyle/>
          <a:p>
            <a:r>
              <a:rPr lang="en-IN" dirty="0"/>
              <a:t>There are many additional features, which can be planned to be incorporated during the future enhancement of this project. The future version of this project can handle the accounting of the hostel. Some improvements will mean that we can use this project in real time.</a:t>
            </a:r>
          </a:p>
          <a:p>
            <a:endParaRPr lang="en-IN" dirty="0"/>
          </a:p>
          <a:p>
            <a:pPr>
              <a:buFont typeface="Arial" panose="020B0604020202020204" pitchFamily="34" charset="0"/>
              <a:buChar char="•"/>
            </a:pPr>
            <a:r>
              <a:rPr lang="en-IN" dirty="0"/>
              <a:t>We can make the database centralized by which multiusers can work on the system.</a:t>
            </a:r>
          </a:p>
          <a:p>
            <a:pPr>
              <a:buFont typeface="Arial" panose="020B0604020202020204" pitchFamily="34" charset="0"/>
              <a:buChar char="•"/>
            </a:pPr>
            <a:r>
              <a:rPr lang="en-IN" dirty="0"/>
              <a:t>PDF, CSV reporting will be integrated for more reliability.</a:t>
            </a:r>
          </a:p>
          <a:p>
            <a:pPr>
              <a:buFont typeface="Arial" panose="020B0604020202020204" pitchFamily="34" charset="0"/>
              <a:buChar char="•"/>
            </a:pPr>
            <a:r>
              <a:rPr lang="en-IN" dirty="0"/>
              <a:t>Voice or face confirmation can be used for marking the attendance of the students.</a:t>
            </a:r>
          </a:p>
        </p:txBody>
      </p:sp>
    </p:spTree>
    <p:extLst>
      <p:ext uri="{BB962C8B-B14F-4D97-AF65-F5344CB8AC3E}">
        <p14:creationId xmlns:p14="http://schemas.microsoft.com/office/powerpoint/2010/main" val="1551973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5FDCCD-E9F7-7E12-FC74-3159BC673B04}"/>
              </a:ext>
            </a:extLst>
          </p:cNvPr>
          <p:cNvSpPr/>
          <p:nvPr/>
        </p:nvSpPr>
        <p:spPr>
          <a:xfrm>
            <a:off x="3126260" y="2841372"/>
            <a:ext cx="4720278" cy="923330"/>
          </a:xfrm>
          <a:prstGeom prst="rect">
            <a:avLst/>
          </a:prstGeom>
          <a:noFill/>
        </p:spPr>
        <p:txBody>
          <a:bodyPr wrap="square" lIns="91440" tIns="45720" rIns="91440" bIns="45720">
            <a:spAutoFit/>
          </a:bodyPr>
          <a:lstStyle/>
          <a:p>
            <a:pPr algn="ctr"/>
            <a:r>
              <a:rPr lang="en-US" sz="5400" b="0" cap="none" spc="0" dirty="0">
                <a:ln w="0"/>
                <a:solidFill>
                  <a:schemeClr val="tx1">
                    <a:lumMod val="95000"/>
                    <a:lumOff val="5000"/>
                  </a:schemeClr>
                </a:soli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1582411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34861C3-719C-AF12-06B1-6E7D15443DB2}"/>
              </a:ext>
            </a:extLst>
          </p:cNvPr>
          <p:cNvSpPr>
            <a:spLocks noGrp="1"/>
          </p:cNvSpPr>
          <p:nvPr>
            <p:ph type="title"/>
          </p:nvPr>
        </p:nvSpPr>
        <p:spPr/>
        <p:txBody>
          <a:bodyPr/>
          <a:lstStyle/>
          <a:p>
            <a:pPr algn="ctr"/>
            <a:r>
              <a:rPr lang="en-IN" dirty="0"/>
              <a:t>Problem Statement</a:t>
            </a:r>
          </a:p>
        </p:txBody>
      </p:sp>
      <p:sp>
        <p:nvSpPr>
          <p:cNvPr id="6" name="Content Placeholder 5">
            <a:extLst>
              <a:ext uri="{FF2B5EF4-FFF2-40B4-BE49-F238E27FC236}">
                <a16:creationId xmlns:a16="http://schemas.microsoft.com/office/drawing/2014/main" id="{EC9170F5-D859-0D36-087B-550F678C4D75}"/>
              </a:ext>
            </a:extLst>
          </p:cNvPr>
          <p:cNvSpPr>
            <a:spLocks noGrp="1"/>
          </p:cNvSpPr>
          <p:nvPr>
            <p:ph idx="1"/>
          </p:nvPr>
        </p:nvSpPr>
        <p:spPr>
          <a:xfrm>
            <a:off x="774440" y="1800809"/>
            <a:ext cx="8499561" cy="4240554"/>
          </a:xfrm>
        </p:spPr>
        <p:txBody>
          <a:bodyPr/>
          <a:lstStyle/>
          <a:p>
            <a:r>
              <a:rPr lang="en-US" dirty="0"/>
              <a:t>Currently, the whole hostel admission process and all other hostel administration is done on paper manually. </a:t>
            </a:r>
          </a:p>
          <a:p>
            <a:r>
              <a:rPr lang="en-US" dirty="0"/>
              <a:t>We have developed a platform that automate the management of hostel activities, including registering and applying, room allocation, check-in, check-out, attendance, different applications, and inventory management. Administrators can allocate the rooms to eligible candidates based on their merit rank and home town distance. </a:t>
            </a:r>
          </a:p>
          <a:p>
            <a:r>
              <a:rPr lang="en-US" dirty="0"/>
              <a:t>An automated Hostel Management System would significantly improve efficiency, accuracy, and user experience for both students and administrators. It would reduce manual effort, provide real-time updates, enable data-driven decisions, and enhance communication and resource allocation.</a:t>
            </a:r>
            <a:endParaRPr lang="en-IN" dirty="0"/>
          </a:p>
        </p:txBody>
      </p:sp>
    </p:spTree>
    <p:extLst>
      <p:ext uri="{BB962C8B-B14F-4D97-AF65-F5344CB8AC3E}">
        <p14:creationId xmlns:p14="http://schemas.microsoft.com/office/powerpoint/2010/main" val="1857051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52BA-4FE9-027A-1E69-FF137A360FE6}"/>
              </a:ext>
            </a:extLst>
          </p:cNvPr>
          <p:cNvSpPr>
            <a:spLocks noGrp="1"/>
          </p:cNvSpPr>
          <p:nvPr>
            <p:ph type="title"/>
          </p:nvPr>
        </p:nvSpPr>
        <p:spPr/>
        <p:txBody>
          <a:bodyPr/>
          <a:lstStyle/>
          <a:p>
            <a:r>
              <a:rPr lang="en-IN" dirty="0"/>
              <a:t>Types of user:</a:t>
            </a:r>
          </a:p>
        </p:txBody>
      </p:sp>
      <p:sp>
        <p:nvSpPr>
          <p:cNvPr id="3" name="Content Placeholder 2">
            <a:extLst>
              <a:ext uri="{FF2B5EF4-FFF2-40B4-BE49-F238E27FC236}">
                <a16:creationId xmlns:a16="http://schemas.microsoft.com/office/drawing/2014/main" id="{80420745-4366-02C8-EA12-C87071870799}"/>
              </a:ext>
            </a:extLst>
          </p:cNvPr>
          <p:cNvSpPr>
            <a:spLocks noGrp="1"/>
          </p:cNvSpPr>
          <p:nvPr>
            <p:ph idx="1"/>
          </p:nvPr>
        </p:nvSpPr>
        <p:spPr>
          <a:xfrm>
            <a:off x="677334" y="1703355"/>
            <a:ext cx="8596668" cy="3880773"/>
          </a:xfrm>
        </p:spPr>
        <p:txBody>
          <a:bodyPr>
            <a:normAutofit/>
          </a:bodyPr>
          <a:lstStyle/>
          <a:p>
            <a:pPr>
              <a:buFont typeface="+mj-lt"/>
              <a:buAutoNum type="arabicPeriod"/>
            </a:pPr>
            <a:r>
              <a:rPr lang="en-IN" sz="3600" dirty="0"/>
              <a:t>Hosteller</a:t>
            </a:r>
          </a:p>
          <a:p>
            <a:pPr>
              <a:buFont typeface="+mj-lt"/>
              <a:buAutoNum type="arabicPeriod"/>
            </a:pPr>
            <a:r>
              <a:rPr lang="en-IN" sz="3600" dirty="0"/>
              <a:t>Warden</a:t>
            </a:r>
          </a:p>
          <a:p>
            <a:pPr>
              <a:buFont typeface="+mj-lt"/>
              <a:buAutoNum type="arabicPeriod"/>
            </a:pPr>
            <a:r>
              <a:rPr lang="en-IN" sz="3600" dirty="0"/>
              <a:t>Admin</a:t>
            </a:r>
          </a:p>
        </p:txBody>
      </p:sp>
      <p:grpSp>
        <p:nvGrpSpPr>
          <p:cNvPr id="4" name="object 2">
            <a:extLst>
              <a:ext uri="{FF2B5EF4-FFF2-40B4-BE49-F238E27FC236}">
                <a16:creationId xmlns:a16="http://schemas.microsoft.com/office/drawing/2014/main" id="{D8FD0430-733B-850A-ECE5-8D591C4AD024}"/>
              </a:ext>
            </a:extLst>
          </p:cNvPr>
          <p:cNvGrpSpPr/>
          <p:nvPr/>
        </p:nvGrpSpPr>
        <p:grpSpPr>
          <a:xfrm>
            <a:off x="4817104" y="998375"/>
            <a:ext cx="4572000" cy="5143500"/>
            <a:chOff x="4572000" y="0"/>
            <a:chExt cx="4572000" cy="5143500"/>
          </a:xfrm>
        </p:grpSpPr>
        <p:sp>
          <p:nvSpPr>
            <p:cNvPr id="5" name="object 3">
              <a:extLst>
                <a:ext uri="{FF2B5EF4-FFF2-40B4-BE49-F238E27FC236}">
                  <a16:creationId xmlns:a16="http://schemas.microsoft.com/office/drawing/2014/main" id="{B0059A0D-B016-88DF-9B0E-ADD457B498E0}"/>
                </a:ext>
              </a:extLst>
            </p:cNvPr>
            <p:cNvSpPr/>
            <p:nvPr/>
          </p:nvSpPr>
          <p:spPr>
            <a:xfrm>
              <a:off x="4572000" y="0"/>
              <a:ext cx="4572000" cy="5143500"/>
            </a:xfrm>
            <a:custGeom>
              <a:avLst/>
              <a:gdLst/>
              <a:ahLst/>
              <a:cxnLst/>
              <a:rect l="l" t="t" r="r" b="b"/>
              <a:pathLst>
                <a:path w="4572000" h="5143500">
                  <a:moveTo>
                    <a:pt x="4571999" y="5143499"/>
                  </a:moveTo>
                  <a:lnTo>
                    <a:pt x="0" y="5143499"/>
                  </a:lnTo>
                  <a:lnTo>
                    <a:pt x="0" y="0"/>
                  </a:lnTo>
                  <a:lnTo>
                    <a:pt x="4571999" y="0"/>
                  </a:lnTo>
                  <a:lnTo>
                    <a:pt x="4571999" y="5143499"/>
                  </a:lnTo>
                  <a:close/>
                </a:path>
              </a:pathLst>
            </a:custGeom>
            <a:solidFill>
              <a:srgbClr val="4DB6AB"/>
            </a:solidFill>
          </p:spPr>
          <p:txBody>
            <a:bodyPr wrap="square" lIns="0" tIns="0" rIns="0" bIns="0" rtlCol="0"/>
            <a:lstStyle/>
            <a:p>
              <a:endParaRPr/>
            </a:p>
          </p:txBody>
        </p:sp>
        <p:sp>
          <p:nvSpPr>
            <p:cNvPr id="6" name="object 4">
              <a:extLst>
                <a:ext uri="{FF2B5EF4-FFF2-40B4-BE49-F238E27FC236}">
                  <a16:creationId xmlns:a16="http://schemas.microsoft.com/office/drawing/2014/main" id="{06CAFDBB-4159-261E-569E-0531C2FC9EF5}"/>
                </a:ext>
              </a:extLst>
            </p:cNvPr>
            <p:cNvSpPr/>
            <p:nvPr/>
          </p:nvSpPr>
          <p:spPr>
            <a:xfrm>
              <a:off x="5029675" y="4495500"/>
              <a:ext cx="468630" cy="0"/>
            </a:xfrm>
            <a:custGeom>
              <a:avLst/>
              <a:gdLst/>
              <a:ahLst/>
              <a:cxnLst/>
              <a:rect l="l" t="t" r="r" b="b"/>
              <a:pathLst>
                <a:path w="468629">
                  <a:moveTo>
                    <a:pt x="0" y="0"/>
                  </a:moveTo>
                  <a:lnTo>
                    <a:pt x="468299" y="0"/>
                  </a:lnTo>
                </a:path>
              </a:pathLst>
            </a:custGeom>
            <a:ln w="19049">
              <a:solidFill>
                <a:srgbClr val="FFFFFF"/>
              </a:solidFill>
            </a:ln>
          </p:spPr>
          <p:txBody>
            <a:bodyPr wrap="square" lIns="0" tIns="0" rIns="0" bIns="0" rtlCol="0"/>
            <a:lstStyle/>
            <a:p>
              <a:endParaRPr/>
            </a:p>
          </p:txBody>
        </p:sp>
        <p:pic>
          <p:nvPicPr>
            <p:cNvPr id="7" name="object 5">
              <a:extLst>
                <a:ext uri="{FF2B5EF4-FFF2-40B4-BE49-F238E27FC236}">
                  <a16:creationId xmlns:a16="http://schemas.microsoft.com/office/drawing/2014/main" id="{53E57144-D87A-4CBF-EF8A-4803AF03512B}"/>
                </a:ext>
              </a:extLst>
            </p:cNvPr>
            <p:cNvPicPr/>
            <p:nvPr/>
          </p:nvPicPr>
          <p:blipFill>
            <a:blip r:embed="rId2" cstate="print"/>
            <a:stretch>
              <a:fillRect/>
            </a:stretch>
          </p:blipFill>
          <p:spPr>
            <a:xfrm>
              <a:off x="6383050" y="391750"/>
              <a:ext cx="1188724" cy="1188725"/>
            </a:xfrm>
            <a:prstGeom prst="rect">
              <a:avLst/>
            </a:prstGeom>
          </p:spPr>
        </p:pic>
        <p:pic>
          <p:nvPicPr>
            <p:cNvPr id="8" name="object 6">
              <a:extLst>
                <a:ext uri="{FF2B5EF4-FFF2-40B4-BE49-F238E27FC236}">
                  <a16:creationId xmlns:a16="http://schemas.microsoft.com/office/drawing/2014/main" id="{26931D13-B83F-91D9-8FDC-3E74D76F25E0}"/>
                </a:ext>
              </a:extLst>
            </p:cNvPr>
            <p:cNvPicPr/>
            <p:nvPr/>
          </p:nvPicPr>
          <p:blipFill>
            <a:blip r:embed="rId3" cstate="print"/>
            <a:stretch>
              <a:fillRect/>
            </a:stretch>
          </p:blipFill>
          <p:spPr>
            <a:xfrm>
              <a:off x="6438225" y="1724512"/>
              <a:ext cx="1299074" cy="1299075"/>
            </a:xfrm>
            <a:prstGeom prst="rect">
              <a:avLst/>
            </a:prstGeom>
          </p:spPr>
        </p:pic>
        <p:pic>
          <p:nvPicPr>
            <p:cNvPr id="9" name="object 7">
              <a:extLst>
                <a:ext uri="{FF2B5EF4-FFF2-40B4-BE49-F238E27FC236}">
                  <a16:creationId xmlns:a16="http://schemas.microsoft.com/office/drawing/2014/main" id="{BFE74002-6159-CDC0-89DD-0E91C6946E74}"/>
                </a:ext>
              </a:extLst>
            </p:cNvPr>
            <p:cNvPicPr/>
            <p:nvPr/>
          </p:nvPicPr>
          <p:blipFill>
            <a:blip r:embed="rId4" cstate="print"/>
            <a:stretch>
              <a:fillRect/>
            </a:stretch>
          </p:blipFill>
          <p:spPr>
            <a:xfrm>
              <a:off x="6493400" y="3167650"/>
              <a:ext cx="1188724" cy="1188724"/>
            </a:xfrm>
            <a:prstGeom prst="rect">
              <a:avLst/>
            </a:prstGeom>
          </p:spPr>
        </p:pic>
      </p:grpSp>
    </p:spTree>
    <p:extLst>
      <p:ext uri="{BB962C8B-B14F-4D97-AF65-F5344CB8AC3E}">
        <p14:creationId xmlns:p14="http://schemas.microsoft.com/office/powerpoint/2010/main" val="216165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BBC4168-40E1-E7E9-704D-E716AEF58261}"/>
              </a:ext>
            </a:extLst>
          </p:cNvPr>
          <p:cNvSpPr>
            <a:spLocks noGrp="1"/>
          </p:cNvSpPr>
          <p:nvPr>
            <p:ph type="title"/>
          </p:nvPr>
        </p:nvSpPr>
        <p:spPr/>
        <p:txBody>
          <a:bodyPr/>
          <a:lstStyle/>
          <a:p>
            <a:pPr algn="ctr"/>
            <a:r>
              <a:rPr lang="en-IN" dirty="0"/>
              <a:t>Users</a:t>
            </a:r>
          </a:p>
        </p:txBody>
      </p:sp>
      <p:sp>
        <p:nvSpPr>
          <p:cNvPr id="11" name="Content Placeholder 10">
            <a:extLst>
              <a:ext uri="{FF2B5EF4-FFF2-40B4-BE49-F238E27FC236}">
                <a16:creationId xmlns:a16="http://schemas.microsoft.com/office/drawing/2014/main" id="{32744705-0951-341E-2D07-8990907DEB93}"/>
              </a:ext>
            </a:extLst>
          </p:cNvPr>
          <p:cNvSpPr>
            <a:spLocks noGrp="1"/>
          </p:cNvSpPr>
          <p:nvPr>
            <p:ph idx="1"/>
          </p:nvPr>
        </p:nvSpPr>
        <p:spPr/>
        <p:txBody>
          <a:bodyPr/>
          <a:lstStyle/>
          <a:p>
            <a:pPr>
              <a:buFont typeface="Wingdings" panose="05000000000000000000" pitchFamily="2" charset="2"/>
              <a:buChar char="Ø"/>
            </a:pPr>
            <a:r>
              <a:rPr lang="en-IN" sz="3200" dirty="0"/>
              <a:t>Admin User:</a:t>
            </a:r>
          </a:p>
          <a:p>
            <a:pPr>
              <a:buFont typeface="Arial" panose="020B0604020202020204" pitchFamily="34" charset="0"/>
              <a:buChar char="•"/>
            </a:pPr>
            <a:r>
              <a:rPr lang="en-IN" dirty="0"/>
              <a:t>Allocate rooms</a:t>
            </a:r>
          </a:p>
          <a:p>
            <a:pPr>
              <a:buFont typeface="Arial" panose="020B0604020202020204" pitchFamily="34" charset="0"/>
              <a:buChar char="•"/>
            </a:pPr>
            <a:r>
              <a:rPr lang="en-IN" dirty="0"/>
              <a:t>Check Rooms occupancy</a:t>
            </a:r>
          </a:p>
          <a:p>
            <a:pPr>
              <a:buFont typeface="Arial" panose="020B0604020202020204" pitchFamily="34" charset="0"/>
              <a:buChar char="•"/>
            </a:pPr>
            <a:r>
              <a:rPr lang="en-IN" dirty="0"/>
              <a:t>Access student database to add or remove students</a:t>
            </a:r>
          </a:p>
          <a:p>
            <a:pPr marL="0" indent="0">
              <a:buNone/>
            </a:pPr>
            <a:endParaRPr lang="en-IN" dirty="0"/>
          </a:p>
        </p:txBody>
      </p:sp>
    </p:spTree>
    <p:extLst>
      <p:ext uri="{BB962C8B-B14F-4D97-AF65-F5344CB8AC3E}">
        <p14:creationId xmlns:p14="http://schemas.microsoft.com/office/powerpoint/2010/main" val="427949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BBC4168-40E1-E7E9-704D-E716AEF58261}"/>
              </a:ext>
            </a:extLst>
          </p:cNvPr>
          <p:cNvSpPr>
            <a:spLocks noGrp="1"/>
          </p:cNvSpPr>
          <p:nvPr>
            <p:ph type="title"/>
          </p:nvPr>
        </p:nvSpPr>
        <p:spPr/>
        <p:txBody>
          <a:bodyPr/>
          <a:lstStyle/>
          <a:p>
            <a:pPr algn="ctr"/>
            <a:r>
              <a:rPr lang="en-IN" dirty="0"/>
              <a:t>Users</a:t>
            </a:r>
          </a:p>
        </p:txBody>
      </p:sp>
      <p:sp>
        <p:nvSpPr>
          <p:cNvPr id="11" name="Content Placeholder 10">
            <a:extLst>
              <a:ext uri="{FF2B5EF4-FFF2-40B4-BE49-F238E27FC236}">
                <a16:creationId xmlns:a16="http://schemas.microsoft.com/office/drawing/2014/main" id="{32744705-0951-341E-2D07-8990907DEB93}"/>
              </a:ext>
            </a:extLst>
          </p:cNvPr>
          <p:cNvSpPr>
            <a:spLocks noGrp="1"/>
          </p:cNvSpPr>
          <p:nvPr>
            <p:ph idx="1"/>
          </p:nvPr>
        </p:nvSpPr>
        <p:spPr/>
        <p:txBody>
          <a:bodyPr/>
          <a:lstStyle/>
          <a:p>
            <a:pPr>
              <a:buFont typeface="Wingdings" panose="05000000000000000000" pitchFamily="2" charset="2"/>
              <a:buChar char="Ø"/>
            </a:pPr>
            <a:r>
              <a:rPr lang="en-IN" sz="3200" dirty="0"/>
              <a:t>Student User:</a:t>
            </a:r>
          </a:p>
          <a:p>
            <a:pPr>
              <a:buFont typeface="Arial" panose="020B0604020202020204" pitchFamily="34" charset="0"/>
              <a:buChar char="•"/>
            </a:pPr>
            <a:r>
              <a:rPr lang="en-IN" dirty="0"/>
              <a:t>See or update Student information</a:t>
            </a:r>
          </a:p>
          <a:p>
            <a:pPr>
              <a:buFont typeface="Arial" panose="020B0604020202020204" pitchFamily="34" charset="0"/>
              <a:buChar char="•"/>
            </a:pPr>
            <a:r>
              <a:rPr lang="en-IN" dirty="0"/>
              <a:t>Apply for leave</a:t>
            </a:r>
          </a:p>
          <a:p>
            <a:pPr>
              <a:buFont typeface="Arial" panose="020B0604020202020204" pitchFamily="34" charset="0"/>
              <a:buChar char="•"/>
            </a:pPr>
            <a:r>
              <a:rPr lang="en-IN" dirty="0"/>
              <a:t>File complains</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4151087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BBC4168-40E1-E7E9-704D-E716AEF58261}"/>
              </a:ext>
            </a:extLst>
          </p:cNvPr>
          <p:cNvSpPr>
            <a:spLocks noGrp="1"/>
          </p:cNvSpPr>
          <p:nvPr>
            <p:ph type="title"/>
          </p:nvPr>
        </p:nvSpPr>
        <p:spPr/>
        <p:txBody>
          <a:bodyPr/>
          <a:lstStyle/>
          <a:p>
            <a:pPr algn="ctr"/>
            <a:r>
              <a:rPr lang="en-IN" dirty="0"/>
              <a:t>Users</a:t>
            </a:r>
          </a:p>
        </p:txBody>
      </p:sp>
      <p:sp>
        <p:nvSpPr>
          <p:cNvPr id="11" name="Content Placeholder 10">
            <a:extLst>
              <a:ext uri="{FF2B5EF4-FFF2-40B4-BE49-F238E27FC236}">
                <a16:creationId xmlns:a16="http://schemas.microsoft.com/office/drawing/2014/main" id="{32744705-0951-341E-2D07-8990907DEB93}"/>
              </a:ext>
            </a:extLst>
          </p:cNvPr>
          <p:cNvSpPr>
            <a:spLocks noGrp="1"/>
          </p:cNvSpPr>
          <p:nvPr>
            <p:ph idx="1"/>
          </p:nvPr>
        </p:nvSpPr>
        <p:spPr/>
        <p:txBody>
          <a:bodyPr/>
          <a:lstStyle/>
          <a:p>
            <a:pPr>
              <a:buFont typeface="Wingdings" panose="05000000000000000000" pitchFamily="2" charset="2"/>
              <a:buChar char="Ø"/>
            </a:pPr>
            <a:r>
              <a:rPr lang="en-IN" sz="3200" dirty="0"/>
              <a:t>Warden User:</a:t>
            </a:r>
          </a:p>
          <a:p>
            <a:pPr>
              <a:buFont typeface="Arial" panose="020B0604020202020204" pitchFamily="34" charset="0"/>
              <a:buChar char="•"/>
            </a:pPr>
            <a:r>
              <a:rPr lang="en-IN" dirty="0"/>
              <a:t>Mark attendance</a:t>
            </a:r>
          </a:p>
          <a:p>
            <a:pPr>
              <a:buFont typeface="Arial" panose="020B0604020202020204" pitchFamily="34" charset="0"/>
              <a:buChar char="•"/>
            </a:pPr>
            <a:r>
              <a:rPr lang="en-IN" dirty="0"/>
              <a:t>Check In/Out of students</a:t>
            </a:r>
          </a:p>
          <a:p>
            <a:pPr>
              <a:buFont typeface="Arial" panose="020B0604020202020204" pitchFamily="34" charset="0"/>
              <a:buChar char="•"/>
            </a:pPr>
            <a:r>
              <a:rPr lang="en-IN" dirty="0"/>
              <a:t>Inventory management</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1160330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D98A-7B6C-EC6E-27F1-7372CE705A91}"/>
              </a:ext>
            </a:extLst>
          </p:cNvPr>
          <p:cNvSpPr>
            <a:spLocks noGrp="1"/>
          </p:cNvSpPr>
          <p:nvPr>
            <p:ph type="title"/>
          </p:nvPr>
        </p:nvSpPr>
        <p:spPr/>
        <p:txBody>
          <a:bodyPr/>
          <a:lstStyle/>
          <a:p>
            <a:pPr algn="ctr"/>
            <a:r>
              <a:rPr lang="en-IN" dirty="0"/>
              <a:t>Objective</a:t>
            </a:r>
          </a:p>
        </p:txBody>
      </p:sp>
      <p:sp>
        <p:nvSpPr>
          <p:cNvPr id="3" name="Content Placeholder 2">
            <a:extLst>
              <a:ext uri="{FF2B5EF4-FFF2-40B4-BE49-F238E27FC236}">
                <a16:creationId xmlns:a16="http://schemas.microsoft.com/office/drawing/2014/main" id="{B1589CAE-803C-1908-3340-B7727638586C}"/>
              </a:ext>
            </a:extLst>
          </p:cNvPr>
          <p:cNvSpPr>
            <a:spLocks noGrp="1"/>
          </p:cNvSpPr>
          <p:nvPr>
            <p:ph idx="1"/>
          </p:nvPr>
        </p:nvSpPr>
        <p:spPr/>
        <p:txBody>
          <a:bodyPr/>
          <a:lstStyle/>
          <a:p>
            <a:r>
              <a:rPr lang="en-IN" dirty="0"/>
              <a:t>The main objective of the project work are that:</a:t>
            </a:r>
          </a:p>
          <a:p>
            <a:pPr marL="0" indent="0">
              <a:buNone/>
            </a:pPr>
            <a:endParaRPr lang="en-IN" dirty="0"/>
          </a:p>
          <a:p>
            <a:pPr>
              <a:buFont typeface="+mj-lt"/>
              <a:buAutoNum type="arabicPeriod"/>
            </a:pPr>
            <a:r>
              <a:rPr lang="en-IN" dirty="0"/>
              <a:t>Students won’t have to apply for hostel manually.</a:t>
            </a:r>
          </a:p>
          <a:p>
            <a:pPr>
              <a:buFont typeface="+mj-lt"/>
              <a:buAutoNum type="arabicPeriod"/>
            </a:pPr>
            <a:r>
              <a:rPr lang="en-IN" dirty="0"/>
              <a:t>It will reduce manual work of warden as well as admin.</a:t>
            </a:r>
          </a:p>
          <a:p>
            <a:pPr>
              <a:buFont typeface="+mj-lt"/>
              <a:buAutoNum type="arabicPeriod"/>
            </a:pPr>
            <a:r>
              <a:rPr lang="en-IN" dirty="0"/>
              <a:t>Saves time, improve efficiency and accuracy, smooth running of the program</a:t>
            </a:r>
          </a:p>
          <a:p>
            <a:pPr>
              <a:buFont typeface="+mj-lt"/>
              <a:buAutoNum type="arabicPeriod"/>
            </a:pPr>
            <a:r>
              <a:rPr lang="en-IN" dirty="0"/>
              <a:t>Error free, effective and easy keeping database of the students</a:t>
            </a:r>
          </a:p>
        </p:txBody>
      </p:sp>
    </p:spTree>
    <p:extLst>
      <p:ext uri="{BB962C8B-B14F-4D97-AF65-F5344CB8AC3E}">
        <p14:creationId xmlns:p14="http://schemas.microsoft.com/office/powerpoint/2010/main" val="3499825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3D6A4F3-7739-7AFA-D1A5-2D1D9A857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981" y="919067"/>
            <a:ext cx="5336256" cy="2682550"/>
          </a:xfrm>
          <a:prstGeom prst="rect">
            <a:avLst/>
          </a:prstGeom>
        </p:spPr>
      </p:pic>
      <p:pic>
        <p:nvPicPr>
          <p:cNvPr id="15" name="Picture 14">
            <a:extLst>
              <a:ext uri="{FF2B5EF4-FFF2-40B4-BE49-F238E27FC236}">
                <a16:creationId xmlns:a16="http://schemas.microsoft.com/office/drawing/2014/main" id="{D44E0B34-84B4-4182-C229-4C37BA9E4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800" y="4114800"/>
            <a:ext cx="5602437" cy="2287766"/>
          </a:xfrm>
          <a:prstGeom prst="rect">
            <a:avLst/>
          </a:prstGeom>
        </p:spPr>
      </p:pic>
      <p:pic>
        <p:nvPicPr>
          <p:cNvPr id="17" name="Picture 16">
            <a:extLst>
              <a:ext uri="{FF2B5EF4-FFF2-40B4-BE49-F238E27FC236}">
                <a16:creationId xmlns:a16="http://schemas.microsoft.com/office/drawing/2014/main" id="{3B6CFADF-1CA2-9E9D-37B0-5FB561B67F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4765" y="919067"/>
            <a:ext cx="5499191" cy="2682550"/>
          </a:xfrm>
          <a:prstGeom prst="rect">
            <a:avLst/>
          </a:prstGeom>
        </p:spPr>
      </p:pic>
      <p:pic>
        <p:nvPicPr>
          <p:cNvPr id="19" name="Picture 18">
            <a:extLst>
              <a:ext uri="{FF2B5EF4-FFF2-40B4-BE49-F238E27FC236}">
                <a16:creationId xmlns:a16="http://schemas.microsoft.com/office/drawing/2014/main" id="{76A76B91-06DB-8DFC-DE3A-FA0AE88AD0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4764" y="3789724"/>
            <a:ext cx="5499191" cy="2612842"/>
          </a:xfrm>
          <a:prstGeom prst="rect">
            <a:avLst/>
          </a:prstGeom>
        </p:spPr>
      </p:pic>
      <p:sp>
        <p:nvSpPr>
          <p:cNvPr id="3" name="TextBox 2">
            <a:extLst>
              <a:ext uri="{FF2B5EF4-FFF2-40B4-BE49-F238E27FC236}">
                <a16:creationId xmlns:a16="http://schemas.microsoft.com/office/drawing/2014/main" id="{9651A0F3-F96D-B7B0-3059-B08880182742}"/>
              </a:ext>
            </a:extLst>
          </p:cNvPr>
          <p:cNvSpPr txBox="1"/>
          <p:nvPr/>
        </p:nvSpPr>
        <p:spPr>
          <a:xfrm>
            <a:off x="4399722" y="225287"/>
            <a:ext cx="2769704" cy="523220"/>
          </a:xfrm>
          <a:prstGeom prst="rect">
            <a:avLst/>
          </a:prstGeom>
          <a:noFill/>
        </p:spPr>
        <p:txBody>
          <a:bodyPr wrap="square" rtlCol="0">
            <a:spAutoFit/>
          </a:bodyPr>
          <a:lstStyle/>
          <a:p>
            <a:pPr algn="ctr"/>
            <a:r>
              <a:rPr lang="en-US" sz="2800" b="1" dirty="0">
                <a:latin typeface="+mj-lt"/>
              </a:rPr>
              <a:t>Home page</a:t>
            </a:r>
          </a:p>
        </p:txBody>
      </p:sp>
    </p:spTree>
    <p:extLst>
      <p:ext uri="{BB962C8B-B14F-4D97-AF65-F5344CB8AC3E}">
        <p14:creationId xmlns:p14="http://schemas.microsoft.com/office/powerpoint/2010/main" val="58446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7DDC69-4FA0-038F-50A9-2C19EE176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379" y="1159034"/>
            <a:ext cx="5492620" cy="2439269"/>
          </a:xfrm>
          <a:prstGeom prst="rect">
            <a:avLst/>
          </a:prstGeom>
        </p:spPr>
      </p:pic>
      <p:pic>
        <p:nvPicPr>
          <p:cNvPr id="5" name="Picture 4">
            <a:extLst>
              <a:ext uri="{FF2B5EF4-FFF2-40B4-BE49-F238E27FC236}">
                <a16:creationId xmlns:a16="http://schemas.microsoft.com/office/drawing/2014/main" id="{F351B0A9-5E7A-EFFF-EF89-376FFCBD42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379" y="3502775"/>
            <a:ext cx="5492620" cy="2682244"/>
          </a:xfrm>
          <a:prstGeom prst="rect">
            <a:avLst/>
          </a:prstGeom>
        </p:spPr>
      </p:pic>
      <p:sp>
        <p:nvSpPr>
          <p:cNvPr id="2" name="TextBox 1">
            <a:extLst>
              <a:ext uri="{FF2B5EF4-FFF2-40B4-BE49-F238E27FC236}">
                <a16:creationId xmlns:a16="http://schemas.microsoft.com/office/drawing/2014/main" id="{840DE75C-A484-3AB8-3DB1-317D1ACDFA7D}"/>
              </a:ext>
            </a:extLst>
          </p:cNvPr>
          <p:cNvSpPr txBox="1"/>
          <p:nvPr/>
        </p:nvSpPr>
        <p:spPr>
          <a:xfrm>
            <a:off x="4346713" y="344557"/>
            <a:ext cx="3299791" cy="523220"/>
          </a:xfrm>
          <a:prstGeom prst="rect">
            <a:avLst/>
          </a:prstGeom>
          <a:noFill/>
        </p:spPr>
        <p:txBody>
          <a:bodyPr wrap="square" rtlCol="0">
            <a:spAutoFit/>
          </a:bodyPr>
          <a:lstStyle/>
          <a:p>
            <a:r>
              <a:rPr lang="en-US" sz="2800" b="1" dirty="0"/>
              <a:t>Admin Dashboard</a:t>
            </a:r>
          </a:p>
        </p:txBody>
      </p:sp>
      <p:pic>
        <p:nvPicPr>
          <p:cNvPr id="4" name="Picture 3">
            <a:extLst>
              <a:ext uri="{FF2B5EF4-FFF2-40B4-BE49-F238E27FC236}">
                <a16:creationId xmlns:a16="http://schemas.microsoft.com/office/drawing/2014/main" id="{43886282-8594-30B8-F227-36F2B2DD0D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4629" y="2466148"/>
            <a:ext cx="5791620" cy="2682244"/>
          </a:xfrm>
          <a:prstGeom prst="rect">
            <a:avLst/>
          </a:prstGeom>
        </p:spPr>
      </p:pic>
    </p:spTree>
    <p:extLst>
      <p:ext uri="{BB962C8B-B14F-4D97-AF65-F5344CB8AC3E}">
        <p14:creationId xmlns:p14="http://schemas.microsoft.com/office/powerpoint/2010/main" val="3566952292"/>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95</TotalTime>
  <Words>428</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Trebuchet MS</vt:lpstr>
      <vt:lpstr>Wingdings</vt:lpstr>
      <vt:lpstr>Wingdings 3</vt:lpstr>
      <vt:lpstr>Facet</vt:lpstr>
      <vt:lpstr>Hostel Management System</vt:lpstr>
      <vt:lpstr>Problem Statement</vt:lpstr>
      <vt:lpstr>Types of user:</vt:lpstr>
      <vt:lpstr>Users</vt:lpstr>
      <vt:lpstr>Users</vt:lpstr>
      <vt:lpstr>Users</vt:lpstr>
      <vt:lpstr>Objective</vt:lpstr>
      <vt:lpstr>PowerPoint Presentation</vt:lpstr>
      <vt:lpstr>PowerPoint Presentation</vt:lpstr>
      <vt:lpstr>PowerPoint Presentation</vt:lpstr>
      <vt:lpstr>PowerPoint Presentation</vt:lpstr>
      <vt:lpstr>Hardware and Software Used</vt:lpstr>
      <vt:lpstr>Limitation of Project</vt:lpstr>
      <vt:lpstr>Future of the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Hostel Management System</dc:title>
  <dc:creator>TAPAN PATEL</dc:creator>
  <cp:lastModifiedBy>TAPAN PATEL</cp:lastModifiedBy>
  <cp:revision>29</cp:revision>
  <dcterms:created xsi:type="dcterms:W3CDTF">2023-04-01T08:04:42Z</dcterms:created>
  <dcterms:modified xsi:type="dcterms:W3CDTF">2024-02-20T13:49:44Z</dcterms:modified>
</cp:coreProperties>
</file>