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57B9-C094-4431-852B-444935F2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IN" dirty="0">
                <a:latin typeface="+mn-lt"/>
              </a:rPr>
              <a:t>Design Space analysis</a:t>
            </a:r>
          </a:p>
        </p:txBody>
      </p:sp>
      <p:pic>
        <p:nvPicPr>
          <p:cNvPr id="8" name="Picture 7" descr="Timeline&#10;&#10;Description automatically generated">
            <a:extLst>
              <a:ext uri="{FF2B5EF4-FFF2-40B4-BE49-F238E27FC236}">
                <a16:creationId xmlns:a16="http://schemas.microsoft.com/office/drawing/2014/main" id="{9510B47A-D09D-49DE-BC60-C23EC8EDD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088362"/>
            <a:ext cx="6897878" cy="469055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A9EFA-59F2-47E6-A7F5-A689E825C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After doing thorough analysis of 58 resource articles the author puts forth a design space in form of table depicting various categories for each </a:t>
            </a:r>
            <a:r>
              <a:rPr lang="en-US"/>
              <a:t>visualization .</a:t>
            </a:r>
          </a:p>
          <a:p>
            <a:r>
              <a:rPr lang="en-US"/>
              <a:t> </a:t>
            </a:r>
            <a:r>
              <a:rPr lang="en-US" dirty="0"/>
              <a:t>The table categorized the examples based on Genre, Visual Narrative and Structure.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9821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598A-6D73-4796-88BB-79C12B35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IN">
                <a:latin typeface="+mn-lt"/>
              </a:rPr>
              <a:t>Design space dimensions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4C4180-91F5-49E5-8F86-D1931B714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r>
              <a:rPr lang="en-US" dirty="0"/>
              <a:t>Design Space gives three divisions of features: </a:t>
            </a:r>
            <a:r>
              <a:rPr lang="en-US" b="0" i="0" u="none" strike="noStrike" baseline="0" dirty="0">
                <a:latin typeface="NimbusRomNo9L-Regu"/>
              </a:rPr>
              <a:t>(1) genre, (2) visual narrative tactics, and (3) narrative structure </a:t>
            </a:r>
            <a:r>
              <a:rPr lang="en-IE" b="0" i="0" u="none" strike="noStrike" baseline="0" dirty="0">
                <a:latin typeface="NimbusRomNo9L-Regu"/>
              </a:rPr>
              <a:t>tactics</a:t>
            </a:r>
          </a:p>
          <a:p>
            <a:r>
              <a:rPr lang="en-IE" dirty="0">
                <a:latin typeface="NimbusRomNo9L-Regu"/>
              </a:rPr>
              <a:t>The Narrative Visualization is divided amongst seven Genres. Ref Fig.</a:t>
            </a:r>
          </a:p>
          <a:p>
            <a:r>
              <a:rPr lang="en-IE" dirty="0">
                <a:latin typeface="NimbusRomNo9L-Regu"/>
              </a:rPr>
              <a:t>Visual Narrative Tactics are the visual devices that assist and facilitate the narrative.</a:t>
            </a:r>
          </a:p>
          <a:p>
            <a:r>
              <a:rPr lang="en-US" b="0" i="0" u="none" strike="noStrike" baseline="0" dirty="0">
                <a:latin typeface="NimbusRomNo9L-ReguItal"/>
              </a:rPr>
              <a:t>Narrative structure </a:t>
            </a:r>
            <a:r>
              <a:rPr lang="en-US" b="0" i="0" u="none" strike="noStrike" baseline="0" dirty="0">
                <a:latin typeface="NimbusRomNo9L-Regu"/>
              </a:rPr>
              <a:t>tactics are </a:t>
            </a:r>
            <a:r>
              <a:rPr lang="en-US" dirty="0">
                <a:latin typeface="NimbusRomNo9L-Regu"/>
              </a:rPr>
              <a:t>identified that are </a:t>
            </a:r>
            <a:r>
              <a:rPr lang="en-US" b="0" i="0" u="none" strike="noStrike" baseline="0" dirty="0">
                <a:latin typeface="NimbusRomNo9L-Regu"/>
              </a:rPr>
              <a:t>used by each visualization, or non-visual mechanisms that assist and facilitate the </a:t>
            </a:r>
            <a:r>
              <a:rPr lang="en-IE" b="0" i="0" u="none" strike="noStrike" baseline="0" dirty="0">
                <a:latin typeface="NimbusRomNo9L-Regu"/>
              </a:rPr>
              <a:t>narrative.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B8D35-8DA8-4FFF-8733-36E767603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0" y="2088858"/>
            <a:ext cx="5447070" cy="235090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693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FA45-10CE-46DE-967F-2597B705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6" y="0"/>
            <a:ext cx="10131425" cy="1456267"/>
          </a:xfrm>
        </p:spPr>
        <p:txBody>
          <a:bodyPr/>
          <a:lstStyle/>
          <a:p>
            <a:r>
              <a:rPr lang="en-US" dirty="0"/>
              <a:t>Design space observation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8A709-1049-4107-9F7E-C94FC981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6" y="1332442"/>
            <a:ext cx="10131425" cy="3934883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Three important patterns stand out from the data from Space Analysis: (1) the clustering of different ordering structures, (2) the consistency of interaction design, and (3) the under-utilization of narrative messaging.</a:t>
            </a:r>
          </a:p>
          <a:p>
            <a:pPr algn="l"/>
            <a:r>
              <a:rPr lang="en-US" dirty="0">
                <a:latin typeface="NimbusRomNo9L-Regu"/>
              </a:rPr>
              <a:t>The first </a:t>
            </a:r>
            <a:r>
              <a:rPr lang="en-US" sz="1800" b="0" i="0" u="none" strike="noStrike" baseline="0" dirty="0">
                <a:latin typeface="NimbusRomNo9L-Regu"/>
              </a:rPr>
              <a:t>suggests clear differences between how visualizations guide the viewer through their content.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The second highlights the consistency in interaction design </a:t>
            </a:r>
            <a:r>
              <a:rPr lang="en-IE" sz="1800" b="0" i="0" u="none" strike="noStrike" baseline="0" dirty="0">
                <a:latin typeface="NimbusRomNo9L-Regu"/>
              </a:rPr>
              <a:t>choices made by visualizations.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The third shows the under-utilization of common narrative messaging techniques such as repetition of key points, introductory texts, and final summaries and syntheses.</a:t>
            </a:r>
            <a:endParaRPr lang="en-IE" sz="1800" b="0" i="0" u="none" strike="noStrike" baseline="0" dirty="0">
              <a:latin typeface="NimbusRomNo9L-Regu"/>
            </a:endParaRPr>
          </a:p>
          <a:p>
            <a:pPr algn="l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3196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9230-8CD3-4082-BE74-16B4729C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247775"/>
          </a:xfrm>
        </p:spPr>
        <p:txBody>
          <a:bodyPr/>
          <a:lstStyle/>
          <a:p>
            <a:r>
              <a:rPr lang="en-US" dirty="0"/>
              <a:t>Balancing Author-driven and reader-driven stories 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C982D-7C5E-4DFA-A8BA-EAA5DC86F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47775"/>
            <a:ext cx="10131425" cy="5524500"/>
          </a:xfrm>
        </p:spPr>
        <p:txBody>
          <a:bodyPr>
            <a:normAutofit/>
          </a:bodyPr>
          <a:lstStyle/>
          <a:p>
            <a:r>
              <a:rPr lang="en-US" dirty="0"/>
              <a:t>The Narrative Genres, must together balance the narrative intended by the author on basis of interaction and messaging for the story discovery part of the reader.</a:t>
            </a:r>
          </a:p>
          <a:p>
            <a:r>
              <a:rPr lang="en-US" dirty="0"/>
              <a:t>Purely Author-Driven approach has a linear path, relies on messaging than interactivity.</a:t>
            </a:r>
          </a:p>
          <a:p>
            <a:pPr algn="l"/>
            <a:r>
              <a:rPr lang="en-US" dirty="0">
                <a:latin typeface="NimbusRomNo9L-Regu"/>
              </a:rPr>
              <a:t>P</a:t>
            </a:r>
            <a:r>
              <a:rPr lang="en-US" sz="1800" b="0" i="0" u="none" strike="noStrike" baseline="0" dirty="0">
                <a:latin typeface="NimbusRomNo9L-Regu"/>
              </a:rPr>
              <a:t>urely reader-driven approach has no prescribed ordering of images, no messaging, and a high degree of interactivity.</a:t>
            </a:r>
          </a:p>
          <a:p>
            <a:pPr algn="l"/>
            <a:r>
              <a:rPr lang="en-US" dirty="0">
                <a:latin typeface="NimbusRomNo9L-Regu"/>
              </a:rPr>
              <a:t>Our examples use a variety of hybrid models, some common ones are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NimbusRomNo9L-Regu"/>
              </a:rPr>
              <a:t>Martini Glass Structure: Begins with Author-Driven and gradually moves to Reader-Driven.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NimbusRomNo9L-Regu"/>
              </a:rPr>
              <a:t>Interactive Slideshow : As name suggests it follows a slideshow format with an interactive mid-narrative per slide.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dirty="0">
                <a:latin typeface="NimbusRomNo9L-Regu"/>
              </a:rPr>
              <a:t>Drill Down Story : </a:t>
            </a:r>
            <a:r>
              <a:rPr lang="en-US" sz="1800" b="0" i="0" u="none" strike="noStrike" baseline="0" dirty="0">
                <a:latin typeface="NimbusRomNo9L-Regu"/>
              </a:rPr>
              <a:t>The Drill-Down Story visualization structure presents a general theme and then allows the user to choose among particular instances of that theme to reveal additional </a:t>
            </a:r>
            <a:r>
              <a:rPr lang="en-IE" sz="1800" b="0" i="0" u="none" strike="noStrike" baseline="0" dirty="0">
                <a:latin typeface="NimbusRomNo9L-Regu"/>
              </a:rPr>
              <a:t>details and backstories. </a:t>
            </a:r>
            <a:r>
              <a:rPr lang="en-US" sz="1800" b="0" i="0" u="none" strike="noStrike" baseline="0" dirty="0">
                <a:latin typeface="NimbusRomNo9L-Regu"/>
              </a:rPr>
              <a:t>This structure puts more emphasis on the </a:t>
            </a:r>
            <a:r>
              <a:rPr lang="en-IE" sz="1800" b="0" i="0" u="none" strike="noStrike" baseline="0" dirty="0">
                <a:latin typeface="NimbusRomNo9L-Regu"/>
              </a:rPr>
              <a:t>reader-driven approach.</a:t>
            </a:r>
            <a:endParaRPr lang="en-IE" dirty="0">
              <a:latin typeface="NimbusRomNo9L-Regu"/>
            </a:endParaRPr>
          </a:p>
          <a:p>
            <a:pPr marL="0" indent="0">
              <a:buNone/>
            </a:pPr>
            <a:endParaRPr lang="en-US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391174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169</TotalTime>
  <Words>375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NimbusRomNo9L-Regu</vt:lpstr>
      <vt:lpstr>NimbusRomNo9L-ReguItal</vt:lpstr>
      <vt:lpstr>Wingdings</vt:lpstr>
      <vt:lpstr>Celestial</vt:lpstr>
      <vt:lpstr>Design Space analysis</vt:lpstr>
      <vt:lpstr>Design space dimensions</vt:lpstr>
      <vt:lpstr>Design space observation</vt:lpstr>
      <vt:lpstr>Balancing Author-driven and reader-driven stories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case studies of narrative visualization</dc:title>
  <dc:creator>prakhar gurawa</dc:creator>
  <cp:lastModifiedBy>Auti, Tapan Vivek</cp:lastModifiedBy>
  <cp:revision>15</cp:revision>
  <dcterms:created xsi:type="dcterms:W3CDTF">2021-04-24T09:29:08Z</dcterms:created>
  <dcterms:modified xsi:type="dcterms:W3CDTF">2021-04-25T16:55:20Z</dcterms:modified>
</cp:coreProperties>
</file>