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63" r:id="rId7"/>
    <p:sldId id="259" r:id="rId8"/>
    <p:sldId id="260" r:id="rId9"/>
    <p:sldId id="261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FB5F-F9ED-482E-AB69-647193219649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699B1-EEC1-47D4-B292-63CF7BC46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699B1-EEC1-47D4-B292-63CF7BC4697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3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04367A-B447-4CC1-9C85-721AF75DBD3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54F8A5-D620-41B2-B80B-33663FB700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FINE FOOD REVIEW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TAPAS KUMAR PANIGRAHI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C76-E4B9-4EE0-8518-75F67137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FBA4A-7D1E-4A94-94B7-BBCAB9678797}"/>
              </a:ext>
            </a:extLst>
          </p:cNvPr>
          <p:cNvSpPr txBox="1"/>
          <p:nvPr/>
        </p:nvSpPr>
        <p:spPr>
          <a:xfrm>
            <a:off x="755576" y="2060848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u="sng" dirty="0"/>
              <a:t>LIMITATTION:</a:t>
            </a:r>
          </a:p>
          <a:p>
            <a:r>
              <a:rPr lang="en-IN" dirty="0"/>
              <a:t>   Review1: The food is very tasty.</a:t>
            </a:r>
          </a:p>
          <a:p>
            <a:r>
              <a:rPr lang="en-IN" dirty="0"/>
              <a:t>   Review2:the food is not tasty.</a:t>
            </a:r>
          </a:p>
          <a:p>
            <a:endParaRPr lang="en-IN" dirty="0"/>
          </a:p>
          <a:p>
            <a:r>
              <a:rPr lang="en-IN" dirty="0"/>
              <a:t>  vector 1:       the        food      is            very     not           tasty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6AB3C7-4235-4786-AE6B-16DEA5D51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88417"/>
              </p:ext>
            </p:extLst>
          </p:nvPr>
        </p:nvGraphicFramePr>
        <p:xfrm>
          <a:off x="1979712" y="3815174"/>
          <a:ext cx="4752529" cy="47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45904354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6472065"/>
                    </a:ext>
                  </a:extLst>
                </a:gridCol>
                <a:gridCol w="609298">
                  <a:extLst>
                    <a:ext uri="{9D8B030D-6E8A-4147-A177-3AD203B41FA5}">
                      <a16:colId xmlns:a16="http://schemas.microsoft.com/office/drawing/2014/main" val="3185010505"/>
                    </a:ext>
                  </a:extLst>
                </a:gridCol>
                <a:gridCol w="974879">
                  <a:extLst>
                    <a:ext uri="{9D8B030D-6E8A-4147-A177-3AD203B41FA5}">
                      <a16:colId xmlns:a16="http://schemas.microsoft.com/office/drawing/2014/main" val="3240586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91069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01485426"/>
                    </a:ext>
                  </a:extLst>
                </a:gridCol>
              </a:tblGrid>
              <a:tr h="47792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36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190B78-F475-4369-A8E8-D8DF0912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0874"/>
              </p:ext>
            </p:extLst>
          </p:nvPr>
        </p:nvGraphicFramePr>
        <p:xfrm>
          <a:off x="1979712" y="5229201"/>
          <a:ext cx="47525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40">
                  <a:extLst>
                    <a:ext uri="{9D8B030D-6E8A-4147-A177-3AD203B41FA5}">
                      <a16:colId xmlns:a16="http://schemas.microsoft.com/office/drawing/2014/main" val="2103070501"/>
                    </a:ext>
                  </a:extLst>
                </a:gridCol>
                <a:gridCol w="625330">
                  <a:extLst>
                    <a:ext uri="{9D8B030D-6E8A-4147-A177-3AD203B41FA5}">
                      <a16:colId xmlns:a16="http://schemas.microsoft.com/office/drawing/2014/main" val="3865281176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3239320091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1592351874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103897603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07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0E36F3-B50C-4796-A89D-A99417508431}"/>
              </a:ext>
            </a:extLst>
          </p:cNvPr>
          <p:cNvSpPr txBox="1"/>
          <p:nvPr/>
        </p:nvSpPr>
        <p:spPr>
          <a:xfrm>
            <a:off x="899592" y="465313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Vector2:    the             food    is          very       not       tasty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7AC6-3FF7-4716-95EC-F2ACF57428D6}"/>
              </a:ext>
            </a:extLst>
          </p:cNvPr>
          <p:cNvSpPr txBox="1"/>
          <p:nvPr/>
        </p:nvSpPr>
        <p:spPr>
          <a:xfrm>
            <a:off x="827584" y="586043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distance between these two vectors are approximately same ,so they belongs to same class . But they are of opposite meaning.</a:t>
            </a:r>
          </a:p>
        </p:txBody>
      </p:sp>
    </p:spTree>
    <p:extLst>
      <p:ext uri="{BB962C8B-B14F-4D97-AF65-F5344CB8AC3E}">
        <p14:creationId xmlns:p14="http://schemas.microsoft.com/office/powerpoint/2010/main" val="315775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682F-0154-444D-A73E-6527783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C1AB-A9F6-4639-A16E-4FFA6AADDBE9}"/>
              </a:ext>
            </a:extLst>
          </p:cNvPr>
          <p:cNvSpPr txBox="1"/>
          <p:nvPr/>
        </p:nvSpPr>
        <p:spPr>
          <a:xfrm>
            <a:off x="457200" y="2132856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Bigram addresses the issue of bag of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takes pair of consecutive words as one dimension.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u="sng" dirty="0"/>
          </a:p>
          <a:p>
            <a:r>
              <a:rPr lang="en-IN" b="1" u="sng" dirty="0"/>
              <a:t>LIMITATION:</a:t>
            </a:r>
          </a:p>
          <a:p>
            <a:r>
              <a:rPr lang="en-IN" dirty="0"/>
              <a:t>No of bigram &gt; No of unigram</a:t>
            </a:r>
          </a:p>
          <a:p>
            <a:endParaRPr lang="en-IN" b="1" u="sng" dirty="0"/>
          </a:p>
          <a:p>
            <a:r>
              <a:rPr lang="en-IN" dirty="0"/>
              <a:t>So dimension increases .it leads to some problem</a:t>
            </a:r>
          </a:p>
        </p:txBody>
      </p:sp>
    </p:spTree>
    <p:extLst>
      <p:ext uri="{BB962C8B-B14F-4D97-AF65-F5344CB8AC3E}">
        <p14:creationId xmlns:p14="http://schemas.microsoft.com/office/powerpoint/2010/main" val="304898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1C8D-EF48-4C2E-BF1C-084FA4C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RESULTS: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123A3F-BB3B-452A-801D-82271049B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723"/>
              </p:ext>
            </p:extLst>
          </p:nvPr>
        </p:nvGraphicFramePr>
        <p:xfrm>
          <a:off x="899592" y="1988840"/>
          <a:ext cx="7416825" cy="456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3890703094"/>
                    </a:ext>
                  </a:extLst>
                </a:gridCol>
                <a:gridCol w="3936437">
                  <a:extLst>
                    <a:ext uri="{9D8B030D-6E8A-4147-A177-3AD203B41FA5}">
                      <a16:colId xmlns:a16="http://schemas.microsoft.com/office/drawing/2014/main" val="2691749104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1941679333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9436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r>
                        <a:rPr lang="en-IN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0.819587797615879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13708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r>
                        <a:rPr lang="en-IN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BAG OF WORDS(BIGRAM)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0.8991346890822678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60990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r>
                        <a:rPr lang="en-IN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0.8338351323376996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1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0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17590-4BD7-4952-850C-ADCAE6EC936F}"/>
              </a:ext>
            </a:extLst>
          </p:cNvPr>
          <p:cNvSpPr txBox="1"/>
          <p:nvPr/>
        </p:nvSpPr>
        <p:spPr>
          <a:xfrm>
            <a:off x="755576" y="2204864"/>
            <a:ext cx="7344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6520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FB5C2-4FD9-44B9-A23A-A9C8A69E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6805250" cy="352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489E6-CE0D-4996-87F3-01935183B8C8}"/>
              </a:ext>
            </a:extLst>
          </p:cNvPr>
          <p:cNvSpPr txBox="1"/>
          <p:nvPr/>
        </p:nvSpPr>
        <p:spPr>
          <a:xfrm>
            <a:off x="5076056" y="59492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Amazon.com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8278-9145-421A-A052-73C8D4868474}"/>
              </a:ext>
            </a:extLst>
          </p:cNvPr>
          <p:cNvSpPr txBox="1"/>
          <p:nvPr/>
        </p:nvSpPr>
        <p:spPr>
          <a:xfrm>
            <a:off x="971600" y="9807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Amazon reviews page</a:t>
            </a:r>
          </a:p>
        </p:txBody>
      </p:sp>
    </p:spTree>
    <p:extLst>
      <p:ext uri="{BB962C8B-B14F-4D97-AF65-F5344CB8AC3E}">
        <p14:creationId xmlns:p14="http://schemas.microsoft.com/office/powerpoint/2010/main" val="361937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Let’s understand the Data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278092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includes :</a:t>
            </a:r>
          </a:p>
          <a:p>
            <a:pPr lvl="3">
              <a:buFont typeface="Wingdings" pitchFamily="2" charset="2"/>
              <a:buChar char="v"/>
            </a:pPr>
            <a:r>
              <a:rPr lang="en-IN" dirty="0"/>
              <a:t>	Reviews from October 1999 –October 2012</a:t>
            </a:r>
          </a:p>
          <a:p>
            <a:pPr lvl="3">
              <a:buFont typeface="Wingdings" pitchFamily="2" charset="2"/>
              <a:buChar char="v"/>
            </a:pPr>
            <a:r>
              <a:rPr lang="en-IN" dirty="0"/>
              <a:t>     568,454  reviews</a:t>
            </a:r>
          </a:p>
          <a:p>
            <a:pPr lvl="3">
              <a:buFont typeface="Wingdings" pitchFamily="2" charset="2"/>
              <a:buChar char="v"/>
            </a:pPr>
            <a:r>
              <a:rPr lang="en-IN" dirty="0"/>
              <a:t>     256,059 users</a:t>
            </a:r>
          </a:p>
          <a:p>
            <a:pPr lvl="3">
              <a:buFont typeface="Wingdings" pitchFamily="2" charset="2"/>
              <a:buChar char="v"/>
            </a:pPr>
            <a:r>
              <a:rPr lang="en-IN" dirty="0"/>
              <a:t>     74,258 products</a:t>
            </a:r>
          </a:p>
          <a:p>
            <a:pPr lvl="3">
              <a:buFont typeface="Wingdings" pitchFamily="2" charset="2"/>
              <a:buChar char="v"/>
            </a:pPr>
            <a:r>
              <a:rPr lang="en-IN" dirty="0"/>
              <a:t>     260</a:t>
            </a:r>
            <a:r>
              <a:rPr lang="en-US" dirty="0"/>
              <a:t>  users with &gt;50 reviews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u="sng" dirty="0"/>
              <a:t>Attributes of the data:</a:t>
            </a:r>
            <a:endParaRPr lang="en-US" sz="28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dirty="0"/>
              <a:t>PRODUCT ID – Unique identifier for the product 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USER ID – Unique identifier for the user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PROFILE  NAME – Profile name of the user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HELPFULNESS NUMERATOR – Number of users who found the review 				       helpful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HELPFULNESSDENOMINATOR – Number of users who indicated     		 ID  - Row id		           whether  they found the review 				           helpful or not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SCORE – Rating between 1 and 5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TIME – Timestamp for the review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SUMMARY – Summary of the review</a:t>
            </a:r>
          </a:p>
          <a:p>
            <a:pPr lvl="1">
              <a:buFont typeface="Wingdings" pitchFamily="2" charset="2"/>
              <a:buChar char="v"/>
            </a:pPr>
            <a:r>
              <a:rPr lang="en-IN" dirty="0"/>
              <a:t>   TEXT – Text of the review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880C4-364F-45C3-B65F-D9358D304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70208"/>
            <a:ext cx="4397121" cy="2606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910D6-EFD2-4603-A1F5-DA0F324D069F}"/>
              </a:ext>
            </a:extLst>
          </p:cNvPr>
          <p:cNvSpPr txBox="1"/>
          <p:nvPr/>
        </p:nvSpPr>
        <p:spPr>
          <a:xfrm>
            <a:off x="873705" y="1196752"/>
            <a:ext cx="386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7621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688205-70DB-41E4-9B55-CF7E3591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387"/>
            <a:ext cx="9144000" cy="41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Objective :</a:t>
            </a:r>
            <a:endParaRPr lang="en-US" b="1" u="sng" dirty="0"/>
          </a:p>
        </p:txBody>
      </p:sp>
      <p:sp>
        <p:nvSpPr>
          <p:cNvPr id="3" name="Oval 2"/>
          <p:cNvSpPr/>
          <p:nvPr/>
        </p:nvSpPr>
        <p:spPr>
          <a:xfrm>
            <a:off x="3203848" y="227687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47664" y="4293096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4365104"/>
            <a:ext cx="230425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2699792" y="3014424"/>
            <a:ext cx="809871" cy="127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5"/>
            <a:endCxn id="5" idx="0"/>
          </p:cNvCxnSpPr>
          <p:nvPr/>
        </p:nvCxnSpPr>
        <p:spPr>
          <a:xfrm>
            <a:off x="4986265" y="3014424"/>
            <a:ext cx="737863" cy="135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1600" y="5589240"/>
            <a:ext cx="32403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SCORE 4 OR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8024" y="5589240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SCORE 1 OR 2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411760" y="5301208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</p:cNvCxnSpPr>
          <p:nvPr/>
        </p:nvCxnSpPr>
        <p:spPr>
          <a:xfrm>
            <a:off x="5724128" y="53012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299695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a review ,determine whether  a review is positive or negative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Constructing the model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“Text” is the most important features among all of the feature.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So  I classify the review to be positive or negative  based on Text(review)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Here I used logistic regression.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Text to vector (used methods)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Bag of words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Bigram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tfidf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2054</TotalTime>
  <Words>377</Words>
  <Application>Microsoft Office PowerPoint</Application>
  <PresentationFormat>On-screen Show (4:3)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Constantia</vt:lpstr>
      <vt:lpstr>Wingdings</vt:lpstr>
      <vt:lpstr>Wingdings 2</vt:lpstr>
      <vt:lpstr>Flow</vt:lpstr>
      <vt:lpstr>AMAZON FINE FOOD REVIEW ANALYSIS</vt:lpstr>
      <vt:lpstr>PowerPoint Presentation</vt:lpstr>
      <vt:lpstr>Let’s understand the Data</vt:lpstr>
      <vt:lpstr>Attributes of the data:</vt:lpstr>
      <vt:lpstr>PowerPoint Presentation</vt:lpstr>
      <vt:lpstr>PowerPoint Presentation</vt:lpstr>
      <vt:lpstr>Objective :</vt:lpstr>
      <vt:lpstr>Constructing the model</vt:lpstr>
      <vt:lpstr>Text to vector (used methods)</vt:lpstr>
      <vt:lpstr>BAG OF WORDS</vt:lpstr>
      <vt:lpstr>BIGRAM</vt:lpstr>
      <vt:lpstr>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FINE FOOD REVIEW ANALYSIS</dc:title>
  <dc:creator>Windows User</dc:creator>
  <cp:lastModifiedBy>tapasqazxsw@outlook.com</cp:lastModifiedBy>
  <cp:revision>37</cp:revision>
  <dcterms:created xsi:type="dcterms:W3CDTF">2020-07-01T05:32:24Z</dcterms:created>
  <dcterms:modified xsi:type="dcterms:W3CDTF">2020-07-19T12:26:46Z</dcterms:modified>
</cp:coreProperties>
</file>