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4"/>
  </p:notesMasterIdLst>
  <p:handoutMasterIdLst>
    <p:handoutMasterId r:id="rId15"/>
  </p:handoutMasterIdLst>
  <p:sldIdLst>
    <p:sldId id="266" r:id="rId2"/>
    <p:sldId id="267" r:id="rId3"/>
    <p:sldId id="285" r:id="rId4"/>
    <p:sldId id="284" r:id="rId5"/>
    <p:sldId id="293" r:id="rId6"/>
    <p:sldId id="294" r:id="rId7"/>
    <p:sldId id="287" r:id="rId8"/>
    <p:sldId id="295" r:id="rId9"/>
    <p:sldId id="283" r:id="rId10"/>
    <p:sldId id="296" r:id="rId11"/>
    <p:sldId id="290" r:id="rId12"/>
    <p:sldId id="291" r:id="rId1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50" autoAdjust="0"/>
  </p:normalViewPr>
  <p:slideViewPr>
    <p:cSldViewPr snapToGrid="0">
      <p:cViewPr varScale="1">
        <p:scale>
          <a:sx n="65" d="100"/>
          <a:sy n="65" d="100"/>
        </p:scale>
        <p:origin x="700"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937D934-E5F7-45B2-88CC-6FCBCF24BAEC}" type="datetimeFigureOut">
              <a:rPr lang="en-US" smtClean="0"/>
              <a:t>10/29/2017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094ED41-5CE1-4DAD-8E74-AF6E0A6713E7}" type="slidenum">
              <a:rPr lang="en-US" smtClean="0"/>
              <a:t>‹#›</a:t>
            </a:fld>
            <a:endParaRPr lang="en-US"/>
          </a:p>
        </p:txBody>
      </p:sp>
    </p:spTree>
    <p:extLst>
      <p:ext uri="{BB962C8B-B14F-4D97-AF65-F5344CB8AC3E}">
        <p14:creationId xmlns:p14="http://schemas.microsoft.com/office/powerpoint/2010/main" val="3656517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8FFF4D5-4D42-4504-96A1-AE6BC3A8746D}" type="datetimeFigureOut">
              <a:rPr lang="en-US" smtClean="0"/>
              <a:t>10/29/2017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35F4231-5A4F-4B6F-A50B-8E816D1CABFA}" type="slidenum">
              <a:rPr lang="en-US" smtClean="0"/>
              <a:t>‹#›</a:t>
            </a:fld>
            <a:endParaRPr lang="en-US"/>
          </a:p>
        </p:txBody>
      </p:sp>
    </p:spTree>
    <p:extLst>
      <p:ext uri="{BB962C8B-B14F-4D97-AF65-F5344CB8AC3E}">
        <p14:creationId xmlns:p14="http://schemas.microsoft.com/office/powerpoint/2010/main" val="647691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F4231-5A4F-4B6F-A50B-8E816D1CABFA}" type="slidenum">
              <a:rPr lang="en-US" smtClean="0"/>
              <a:t>2</a:t>
            </a:fld>
            <a:endParaRPr lang="en-US"/>
          </a:p>
        </p:txBody>
      </p:sp>
    </p:spTree>
    <p:extLst>
      <p:ext uri="{BB962C8B-B14F-4D97-AF65-F5344CB8AC3E}">
        <p14:creationId xmlns:p14="http://schemas.microsoft.com/office/powerpoint/2010/main" val="3132623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34729"/>
            <a:ext cx="9144000" cy="2075234"/>
          </a:xfrm>
        </p:spPr>
        <p:txBody>
          <a:bodyPr anchor="ct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795881"/>
          </a:xfrm>
        </p:spPr>
        <p:txBody>
          <a:bodyPr>
            <a:normAutofit/>
          </a:bodyPr>
          <a:lstStyle>
            <a:lvl1pPr marL="0" indent="0" algn="ctr">
              <a:buNone/>
              <a:defRPr lang="en-US" sz="2400" kern="1200" dirty="0">
                <a:solidFill>
                  <a:srgbClr val="767474"/>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1" name="Straight Connector 10"/>
          <p:cNvCxnSpPr/>
          <p:nvPr userDrawn="1"/>
        </p:nvCxnSpPr>
        <p:spPr>
          <a:xfrm>
            <a:off x="2146485" y="3518501"/>
            <a:ext cx="82296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098718" y="1434729"/>
            <a:ext cx="8229600" cy="0"/>
          </a:xfrm>
          <a:prstGeom prst="line">
            <a:avLst/>
          </a:prstGeom>
          <a:ln w="19050">
            <a:solidFill>
              <a:srgbClr val="008000"/>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11"/>
          </p:nvPr>
        </p:nvSpPr>
        <p:spPr>
          <a:xfrm>
            <a:off x="1658202" y="6356350"/>
            <a:ext cx="9505665" cy="365125"/>
          </a:xfrm>
        </p:spPr>
        <p:txBody>
          <a:bodyPr/>
          <a:lstStyle>
            <a:lvl1pPr>
              <a:defRPr>
                <a:solidFill>
                  <a:srgbClr val="767474"/>
                </a:solidFill>
              </a:defRPr>
            </a:lvl1pPr>
          </a:lstStyle>
          <a:p>
            <a:r>
              <a:rPr lang="en-US"/>
              <a:t>Utility specific footer -- Demonstration Results</a:t>
            </a:r>
            <a:endParaRPr lang="en-US" dirty="0"/>
          </a:p>
        </p:txBody>
      </p:sp>
    </p:spTree>
    <p:extLst>
      <p:ext uri="{BB962C8B-B14F-4D97-AF65-F5344CB8AC3E}">
        <p14:creationId xmlns:p14="http://schemas.microsoft.com/office/powerpoint/2010/main" val="270140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no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Box 5"/>
          <p:cNvSpPr txBox="1"/>
          <p:nvPr userDrawn="1"/>
        </p:nvSpPr>
        <p:spPr>
          <a:xfrm>
            <a:off x="11059886" y="6486980"/>
            <a:ext cx="68579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sz="1800" dirty="0">
              <a:solidFill>
                <a:schemeClr val="bg2">
                  <a:lumMod val="10000"/>
                </a:schemeClr>
              </a:solidFill>
              <a:latin typeface="Calibri Light" panose="020F0302020204030204" pitchFamily="34" charset="0"/>
              <a:cs typeface="Calibri Light" panose="020F0302020204030204" pitchFamily="34" charset="0"/>
            </a:endParaRPr>
          </a:p>
        </p:txBody>
      </p:sp>
      <p:cxnSp>
        <p:nvCxnSpPr>
          <p:cNvPr id="16" name="Straight Connector 15"/>
          <p:cNvCxnSpPr>
            <a:cxnSpLocks/>
          </p:cNvCxnSpPr>
          <p:nvPr userDrawn="1"/>
        </p:nvCxnSpPr>
        <p:spPr>
          <a:xfrm>
            <a:off x="546628" y="932447"/>
            <a:ext cx="11032958" cy="0"/>
          </a:xfrm>
          <a:prstGeom prst="line">
            <a:avLst/>
          </a:prstGeom>
          <a:ln w="19050">
            <a:solidFill>
              <a:srgbClr val="008000"/>
            </a:solidFill>
          </a:ln>
          <a:effectLst>
            <a:outerShdw blurRad="38100" dist="12700" dir="5400000" algn="t" rotWithShape="0">
              <a:schemeClr val="accent3">
                <a:lumMod val="75000"/>
                <a:alpha val="40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62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10E7E840-DF08-4170-B91D-843DD4353835}"/>
              </a:ext>
            </a:extLst>
          </p:cNvPr>
          <p:cNvSpPr>
            <a:spLocks noGrp="1"/>
          </p:cNvSpPr>
          <p:nvPr>
            <p:ph type="ftr" sz="quarter" idx="11"/>
          </p:nvPr>
        </p:nvSpPr>
        <p:spPr>
          <a:xfrm>
            <a:off x="1963274" y="6344224"/>
            <a:ext cx="8054758" cy="365125"/>
          </a:xfrm>
        </p:spPr>
        <p:txBody>
          <a:bodyPr/>
          <a:lstStyle>
            <a:lvl1pPr>
              <a:defRPr>
                <a:solidFill>
                  <a:srgbClr val="767474"/>
                </a:solidFill>
              </a:defRPr>
            </a:lvl1pPr>
          </a:lstStyle>
          <a:p>
            <a:r>
              <a:rPr lang="en-US"/>
              <a:t>Utility specific footer -- Demonstration Results</a:t>
            </a:r>
            <a:endParaRPr lang="en-US" dirty="0"/>
          </a:p>
        </p:txBody>
      </p:sp>
      <p:sp>
        <p:nvSpPr>
          <p:cNvPr id="5" name="TextBox 4">
            <a:extLst>
              <a:ext uri="{FF2B5EF4-FFF2-40B4-BE49-F238E27FC236}">
                <a16:creationId xmlns:a16="http://schemas.microsoft.com/office/drawing/2014/main" id="{39C2733E-5F87-4738-B534-6BA68C6055F2}"/>
              </a:ext>
            </a:extLst>
          </p:cNvPr>
          <p:cNvSpPr txBox="1"/>
          <p:nvPr userDrawn="1"/>
        </p:nvSpPr>
        <p:spPr>
          <a:xfrm>
            <a:off x="11216183" y="6444476"/>
            <a:ext cx="51434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dirty="0">
              <a:solidFill>
                <a:schemeClr val="bg2">
                  <a:lumMod val="10000"/>
                </a:schemeClr>
              </a:solidFill>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697CAF8F-1C8D-48F1-A684-2B1E24874227}"/>
              </a:ext>
            </a:extLst>
          </p:cNvPr>
          <p:cNvSpPr txBox="1"/>
          <p:nvPr userDrawn="1"/>
        </p:nvSpPr>
        <p:spPr>
          <a:xfrm>
            <a:off x="765124" y="6302643"/>
            <a:ext cx="1013419" cy="400110"/>
          </a:xfrm>
          <a:prstGeom prst="rect">
            <a:avLst/>
          </a:prstGeom>
          <a:noFill/>
        </p:spPr>
        <p:txBody>
          <a:bodyPr wrap="none" rtlCol="0">
            <a:spAutoFit/>
          </a:bodyPr>
          <a:lstStyle/>
          <a:p>
            <a:pPr algn="ctr"/>
            <a:r>
              <a:rPr lang="en-US" sz="1000" u="none" dirty="0"/>
              <a:t>DOE FOA 970</a:t>
            </a:r>
          </a:p>
          <a:p>
            <a:pPr algn="ctr"/>
            <a:r>
              <a:rPr lang="en-US" sz="1000" dirty="0"/>
              <a:t>DE-OE-778</a:t>
            </a:r>
          </a:p>
        </p:txBody>
      </p:sp>
      <p:cxnSp>
        <p:nvCxnSpPr>
          <p:cNvPr id="11" name="Straight Connector 10">
            <a:extLst>
              <a:ext uri="{FF2B5EF4-FFF2-40B4-BE49-F238E27FC236}">
                <a16:creationId xmlns:a16="http://schemas.microsoft.com/office/drawing/2014/main" id="{38BDBD80-323E-491B-9E85-2FD8B9CFF30C}"/>
              </a:ext>
            </a:extLst>
          </p:cNvPr>
          <p:cNvCxnSpPr/>
          <p:nvPr userDrawn="1"/>
        </p:nvCxnSpPr>
        <p:spPr>
          <a:xfrm>
            <a:off x="814633" y="6498836"/>
            <a:ext cx="914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DA22BA6-22DF-414D-8578-1FBF6A60DC5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71200" y="6254883"/>
            <a:ext cx="473142" cy="454466"/>
          </a:xfrm>
          <a:prstGeom prst="rect">
            <a:avLst/>
          </a:prstGeom>
        </p:spPr>
      </p:pic>
      <p:pic>
        <p:nvPicPr>
          <p:cNvPr id="13" name="Picture 12">
            <a:extLst>
              <a:ext uri="{FF2B5EF4-FFF2-40B4-BE49-F238E27FC236}">
                <a16:creationId xmlns:a16="http://schemas.microsoft.com/office/drawing/2014/main" id="{38E92302-E4B9-4C47-8A9C-DAFD36908AC5}"/>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319610" y="6288763"/>
            <a:ext cx="426736" cy="426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454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p:cNvSpPr txBox="1"/>
          <p:nvPr userDrawn="1"/>
        </p:nvSpPr>
        <p:spPr>
          <a:xfrm>
            <a:off x="11059886" y="6486980"/>
            <a:ext cx="68579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sz="1800" dirty="0">
              <a:solidFill>
                <a:schemeClr val="bg2">
                  <a:lumMod val="1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50326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628" y="308603"/>
            <a:ext cx="3932237" cy="1340903"/>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4633352" y="308603"/>
            <a:ext cx="6901235" cy="58103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6628" y="1721224"/>
            <a:ext cx="3932237" cy="43977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12" name="Straight Connector 11"/>
          <p:cNvCxnSpPr>
            <a:cxnSpLocks/>
          </p:cNvCxnSpPr>
          <p:nvPr userDrawn="1"/>
        </p:nvCxnSpPr>
        <p:spPr>
          <a:xfrm>
            <a:off x="546628" y="1649506"/>
            <a:ext cx="3932237" cy="0"/>
          </a:xfrm>
          <a:prstGeom prst="line">
            <a:avLst/>
          </a:prstGeom>
          <a:ln w="19050">
            <a:solidFill>
              <a:srgbClr val="008000"/>
            </a:solidFill>
          </a:ln>
          <a:effectLst>
            <a:outerShdw blurRad="38100" dist="12700" dir="5400000" algn="t" rotWithShape="0">
              <a:schemeClr val="accent3">
                <a:lumMod val="75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A07D9419-1E37-4AE4-B490-99D21C1DED67}"/>
              </a:ext>
            </a:extLst>
          </p:cNvPr>
          <p:cNvSpPr>
            <a:spLocks noGrp="1"/>
          </p:cNvSpPr>
          <p:nvPr>
            <p:ph type="ftr" sz="quarter" idx="11"/>
          </p:nvPr>
        </p:nvSpPr>
        <p:spPr>
          <a:xfrm>
            <a:off x="1963274" y="6344224"/>
            <a:ext cx="8054758" cy="365125"/>
          </a:xfrm>
        </p:spPr>
        <p:txBody>
          <a:bodyPr/>
          <a:lstStyle>
            <a:lvl1pPr>
              <a:defRPr>
                <a:solidFill>
                  <a:srgbClr val="767474"/>
                </a:solidFill>
              </a:defRPr>
            </a:lvl1pPr>
          </a:lstStyle>
          <a:p>
            <a:r>
              <a:rPr lang="en-US"/>
              <a:t>Utility specific footer -- Demonstration Results</a:t>
            </a:r>
            <a:endParaRPr lang="en-US" dirty="0"/>
          </a:p>
        </p:txBody>
      </p:sp>
      <p:sp>
        <p:nvSpPr>
          <p:cNvPr id="11" name="TextBox 10">
            <a:extLst>
              <a:ext uri="{FF2B5EF4-FFF2-40B4-BE49-F238E27FC236}">
                <a16:creationId xmlns:a16="http://schemas.microsoft.com/office/drawing/2014/main" id="{95529E29-887D-49CF-A4DB-5923BE9496FA}"/>
              </a:ext>
            </a:extLst>
          </p:cNvPr>
          <p:cNvSpPr txBox="1"/>
          <p:nvPr userDrawn="1"/>
        </p:nvSpPr>
        <p:spPr>
          <a:xfrm>
            <a:off x="11216183" y="6444476"/>
            <a:ext cx="51434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dirty="0">
              <a:solidFill>
                <a:schemeClr val="bg2">
                  <a:lumMod val="10000"/>
                </a:schemeClr>
              </a:solidFill>
              <a:latin typeface="Calibri Light" panose="020F0302020204030204" pitchFamily="34" charset="0"/>
              <a:cs typeface="Calibri Light" panose="020F0302020204030204" pitchFamily="34" charset="0"/>
            </a:endParaRPr>
          </a:p>
        </p:txBody>
      </p:sp>
      <p:cxnSp>
        <p:nvCxnSpPr>
          <p:cNvPr id="14" name="Straight Connector 13">
            <a:extLst>
              <a:ext uri="{FF2B5EF4-FFF2-40B4-BE49-F238E27FC236}">
                <a16:creationId xmlns:a16="http://schemas.microsoft.com/office/drawing/2014/main" id="{2769476E-1017-446C-A661-47616A0A40B6}"/>
              </a:ext>
            </a:extLst>
          </p:cNvPr>
          <p:cNvCxnSpPr>
            <a:cxnSpLocks/>
          </p:cNvCxnSpPr>
          <p:nvPr userDrawn="1"/>
        </p:nvCxnSpPr>
        <p:spPr>
          <a:xfrm>
            <a:off x="546628" y="6161505"/>
            <a:ext cx="11032958" cy="0"/>
          </a:xfrm>
          <a:prstGeom prst="line">
            <a:avLst/>
          </a:prstGeom>
          <a:ln w="19050">
            <a:solidFill>
              <a:srgbClr val="008000"/>
            </a:solidFill>
          </a:ln>
          <a:effectLst>
            <a:outerShdw blurRad="381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B81275-3657-4598-8FA7-3F0FDAC3ABF5}"/>
              </a:ext>
            </a:extLst>
          </p:cNvPr>
          <p:cNvSpPr txBox="1"/>
          <p:nvPr userDrawn="1"/>
        </p:nvSpPr>
        <p:spPr>
          <a:xfrm>
            <a:off x="765124" y="6302643"/>
            <a:ext cx="1013419" cy="400110"/>
          </a:xfrm>
          <a:prstGeom prst="rect">
            <a:avLst/>
          </a:prstGeom>
          <a:noFill/>
        </p:spPr>
        <p:txBody>
          <a:bodyPr wrap="none" rtlCol="0">
            <a:spAutoFit/>
          </a:bodyPr>
          <a:lstStyle/>
          <a:p>
            <a:pPr algn="ctr"/>
            <a:r>
              <a:rPr lang="en-US" sz="1000" u="none" dirty="0"/>
              <a:t>DOE FOA 970</a:t>
            </a:r>
          </a:p>
          <a:p>
            <a:pPr algn="ctr"/>
            <a:r>
              <a:rPr lang="en-US" sz="1000" dirty="0"/>
              <a:t>DE-OE-778</a:t>
            </a:r>
          </a:p>
        </p:txBody>
      </p:sp>
      <p:cxnSp>
        <p:nvCxnSpPr>
          <p:cNvPr id="17" name="Straight Connector 16">
            <a:extLst>
              <a:ext uri="{FF2B5EF4-FFF2-40B4-BE49-F238E27FC236}">
                <a16:creationId xmlns:a16="http://schemas.microsoft.com/office/drawing/2014/main" id="{08E8B60F-EC57-4127-B05B-43BC3D0C067E}"/>
              </a:ext>
            </a:extLst>
          </p:cNvPr>
          <p:cNvCxnSpPr/>
          <p:nvPr userDrawn="1"/>
        </p:nvCxnSpPr>
        <p:spPr>
          <a:xfrm>
            <a:off x="814633" y="6498836"/>
            <a:ext cx="914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5D2C436-8F05-4B42-9C46-9BFDD00A3F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71200" y="6254883"/>
            <a:ext cx="473142" cy="454466"/>
          </a:xfrm>
          <a:prstGeom prst="rect">
            <a:avLst/>
          </a:prstGeom>
        </p:spPr>
      </p:pic>
      <p:pic>
        <p:nvPicPr>
          <p:cNvPr id="19" name="Picture 18">
            <a:extLst>
              <a:ext uri="{FF2B5EF4-FFF2-40B4-BE49-F238E27FC236}">
                <a16:creationId xmlns:a16="http://schemas.microsoft.com/office/drawing/2014/main" id="{9745EADA-09C1-4C0B-B91D-DDB02C644E5A}"/>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319610" y="6288763"/>
            <a:ext cx="426736" cy="426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726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628" y="328705"/>
            <a:ext cx="3932237" cy="132976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61635" y="318059"/>
            <a:ext cx="7017952" cy="580094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9086" y="1716741"/>
            <a:ext cx="3932237" cy="44022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Box 7"/>
          <p:cNvSpPr txBox="1"/>
          <p:nvPr userDrawn="1"/>
        </p:nvSpPr>
        <p:spPr>
          <a:xfrm>
            <a:off x="11059886" y="6486980"/>
            <a:ext cx="68579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sz="1800" dirty="0">
              <a:solidFill>
                <a:schemeClr val="bg2">
                  <a:lumMod val="10000"/>
                </a:schemeClr>
              </a:solidFill>
              <a:latin typeface="Calibri Light" panose="020F0302020204030204" pitchFamily="34" charset="0"/>
              <a:cs typeface="Calibri Light" panose="020F0302020204030204" pitchFamily="34" charset="0"/>
            </a:endParaRPr>
          </a:p>
        </p:txBody>
      </p:sp>
      <p:sp>
        <p:nvSpPr>
          <p:cNvPr id="9" name="Footer Placeholder 4"/>
          <p:cNvSpPr>
            <a:spLocks noGrp="1"/>
          </p:cNvSpPr>
          <p:nvPr>
            <p:ph type="ftr" sz="quarter" idx="11"/>
          </p:nvPr>
        </p:nvSpPr>
        <p:spPr>
          <a:xfrm>
            <a:off x="1658202" y="6356350"/>
            <a:ext cx="9505665" cy="365125"/>
          </a:xfrm>
        </p:spPr>
        <p:txBody>
          <a:bodyPr/>
          <a:lstStyle>
            <a:lvl1pPr>
              <a:defRPr>
                <a:solidFill>
                  <a:srgbClr val="767474"/>
                </a:solidFill>
              </a:defRPr>
            </a:lvl1pPr>
          </a:lstStyle>
          <a:p>
            <a:r>
              <a:rPr lang="en-US"/>
              <a:t>Utility specific footer -- Demonstration Results</a:t>
            </a:r>
            <a:endParaRPr lang="en-US" dirty="0"/>
          </a:p>
        </p:txBody>
      </p:sp>
      <p:cxnSp>
        <p:nvCxnSpPr>
          <p:cNvPr id="11" name="Straight Connector 10"/>
          <p:cNvCxnSpPr>
            <a:cxnSpLocks/>
          </p:cNvCxnSpPr>
          <p:nvPr userDrawn="1"/>
        </p:nvCxnSpPr>
        <p:spPr>
          <a:xfrm>
            <a:off x="546628" y="1649506"/>
            <a:ext cx="3932237" cy="0"/>
          </a:xfrm>
          <a:prstGeom prst="line">
            <a:avLst/>
          </a:prstGeom>
          <a:ln w="19050">
            <a:solidFill>
              <a:srgbClr val="008000"/>
            </a:solidFill>
          </a:ln>
          <a:effectLst>
            <a:outerShdw blurRad="38100" dist="12700" dir="5400000" algn="t" rotWithShape="0">
              <a:schemeClr val="accent3">
                <a:lumMod val="75000"/>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userDrawn="1"/>
        </p:nvCxnSpPr>
        <p:spPr>
          <a:xfrm>
            <a:off x="546628" y="6125649"/>
            <a:ext cx="11032958" cy="0"/>
          </a:xfrm>
          <a:prstGeom prst="line">
            <a:avLst/>
          </a:prstGeom>
          <a:ln w="19050">
            <a:solidFill>
              <a:srgbClr val="008000"/>
            </a:solidFill>
          </a:ln>
          <a:effectLst>
            <a:outerShdw blurRad="381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383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1059886" y="6486980"/>
            <a:ext cx="68579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sz="1800" dirty="0">
              <a:solidFill>
                <a:schemeClr val="bg2">
                  <a:lumMod val="10000"/>
                </a:schemeClr>
              </a:solidFill>
              <a:latin typeface="Calibri Light" panose="020F0302020204030204" pitchFamily="34" charset="0"/>
              <a:cs typeface="Calibri Light" panose="020F0302020204030204" pitchFamily="34" charset="0"/>
            </a:endParaRPr>
          </a:p>
        </p:txBody>
      </p:sp>
      <p:sp>
        <p:nvSpPr>
          <p:cNvPr id="8" name="Footer Placeholder 4"/>
          <p:cNvSpPr>
            <a:spLocks noGrp="1"/>
          </p:cNvSpPr>
          <p:nvPr>
            <p:ph type="ftr" sz="quarter" idx="11"/>
          </p:nvPr>
        </p:nvSpPr>
        <p:spPr>
          <a:xfrm>
            <a:off x="1658202" y="6356350"/>
            <a:ext cx="9505665" cy="365125"/>
          </a:xfrm>
        </p:spPr>
        <p:txBody>
          <a:bodyPr/>
          <a:lstStyle>
            <a:lvl1pPr>
              <a:defRPr>
                <a:solidFill>
                  <a:srgbClr val="767474"/>
                </a:solidFill>
              </a:defRPr>
            </a:lvl1pPr>
          </a:lstStyle>
          <a:p>
            <a:r>
              <a:rPr lang="en-US"/>
              <a:t>Utility specific footer -- Demonstration Results</a:t>
            </a:r>
            <a:endParaRPr lang="en-US" dirty="0"/>
          </a:p>
        </p:txBody>
      </p:sp>
    </p:spTree>
    <p:extLst>
      <p:ext uri="{BB962C8B-B14F-4D97-AF65-F5344CB8AC3E}">
        <p14:creationId xmlns:p14="http://schemas.microsoft.com/office/powerpoint/2010/main" val="616179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1059886" y="6486980"/>
            <a:ext cx="68579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sz="1800" dirty="0">
              <a:solidFill>
                <a:schemeClr val="bg2">
                  <a:lumMod val="10000"/>
                </a:schemeClr>
              </a:solidFill>
              <a:latin typeface="Calibri Light" panose="020F0302020204030204" pitchFamily="34" charset="0"/>
              <a:cs typeface="Calibri Light" panose="020F0302020204030204" pitchFamily="34" charset="0"/>
            </a:endParaRPr>
          </a:p>
        </p:txBody>
      </p:sp>
      <p:sp>
        <p:nvSpPr>
          <p:cNvPr id="8" name="Footer Placeholder 4"/>
          <p:cNvSpPr>
            <a:spLocks noGrp="1"/>
          </p:cNvSpPr>
          <p:nvPr>
            <p:ph type="ftr" sz="quarter" idx="11"/>
          </p:nvPr>
        </p:nvSpPr>
        <p:spPr>
          <a:xfrm>
            <a:off x="1658202" y="6356350"/>
            <a:ext cx="9505665" cy="365125"/>
          </a:xfrm>
        </p:spPr>
        <p:txBody>
          <a:bodyPr/>
          <a:lstStyle>
            <a:lvl1pPr>
              <a:defRPr>
                <a:solidFill>
                  <a:srgbClr val="767474"/>
                </a:solidFill>
              </a:defRPr>
            </a:lvl1pPr>
          </a:lstStyle>
          <a:p>
            <a:r>
              <a:rPr lang="en-US"/>
              <a:t>Utility specific footer -- Demonstration Results</a:t>
            </a:r>
            <a:endParaRPr lang="en-US" dirty="0"/>
          </a:p>
        </p:txBody>
      </p:sp>
    </p:spTree>
    <p:extLst>
      <p:ext uri="{BB962C8B-B14F-4D97-AF65-F5344CB8AC3E}">
        <p14:creationId xmlns:p14="http://schemas.microsoft.com/office/powerpoint/2010/main" val="383142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53453" y="1114425"/>
            <a:ext cx="11026133" cy="4963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p:cNvSpPr>
            <a:spLocks noGrp="1"/>
          </p:cNvSpPr>
          <p:nvPr>
            <p:ph type="ftr" sz="quarter" idx="11"/>
          </p:nvPr>
        </p:nvSpPr>
        <p:spPr>
          <a:xfrm>
            <a:off x="1963274" y="6344224"/>
            <a:ext cx="8054758" cy="365125"/>
          </a:xfrm>
        </p:spPr>
        <p:txBody>
          <a:bodyPr/>
          <a:lstStyle>
            <a:lvl1pPr>
              <a:defRPr>
                <a:solidFill>
                  <a:srgbClr val="767474"/>
                </a:solidFill>
              </a:defRPr>
            </a:lvl1pPr>
          </a:lstStyle>
          <a:p>
            <a:r>
              <a:rPr lang="en-US"/>
              <a:t>Utility specific footer -- Demonstration Results</a:t>
            </a:r>
            <a:endParaRPr lang="en-US" dirty="0"/>
          </a:p>
        </p:txBody>
      </p:sp>
      <p:sp>
        <p:nvSpPr>
          <p:cNvPr id="16" name="TextBox 15"/>
          <p:cNvSpPr txBox="1"/>
          <p:nvPr userDrawn="1"/>
        </p:nvSpPr>
        <p:spPr>
          <a:xfrm>
            <a:off x="11216183" y="6444476"/>
            <a:ext cx="51434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dirty="0">
              <a:solidFill>
                <a:schemeClr val="bg2">
                  <a:lumMod val="10000"/>
                </a:schemeClr>
              </a:solidFill>
              <a:latin typeface="Calibri Light" panose="020F0302020204030204" pitchFamily="34" charset="0"/>
              <a:cs typeface="Calibri Light" panose="020F0302020204030204" pitchFamily="34" charset="0"/>
            </a:endParaRPr>
          </a:p>
        </p:txBody>
      </p:sp>
      <p:cxnSp>
        <p:nvCxnSpPr>
          <p:cNvPr id="17" name="Straight Connector 16"/>
          <p:cNvCxnSpPr>
            <a:cxnSpLocks/>
          </p:cNvCxnSpPr>
          <p:nvPr userDrawn="1"/>
        </p:nvCxnSpPr>
        <p:spPr>
          <a:xfrm>
            <a:off x="546628" y="932447"/>
            <a:ext cx="11032958" cy="0"/>
          </a:xfrm>
          <a:prstGeom prst="line">
            <a:avLst/>
          </a:prstGeom>
          <a:ln w="19050">
            <a:solidFill>
              <a:srgbClr val="008000"/>
            </a:solidFill>
          </a:ln>
          <a:effectLst>
            <a:outerShdw blurRad="38100" dist="12700" dir="5400000" algn="t" rotWithShape="0">
              <a:schemeClr val="accent3">
                <a:lumMod val="75000"/>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userDrawn="1"/>
        </p:nvCxnSpPr>
        <p:spPr>
          <a:xfrm>
            <a:off x="546628" y="6161505"/>
            <a:ext cx="11032958" cy="0"/>
          </a:xfrm>
          <a:prstGeom prst="line">
            <a:avLst/>
          </a:prstGeom>
          <a:ln w="19050">
            <a:solidFill>
              <a:srgbClr val="008000"/>
            </a:solidFill>
          </a:ln>
          <a:effectLst>
            <a:outerShdw blurRad="381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D70AB92-C6F3-49B2-BB5A-2F6D084FD63A}"/>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319610" y="6288763"/>
            <a:ext cx="426736" cy="426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FC7D9836-7CF6-4013-9785-888F0A674BF9}"/>
              </a:ext>
            </a:extLst>
          </p:cNvPr>
          <p:cNvSpPr txBox="1"/>
          <p:nvPr userDrawn="1"/>
        </p:nvSpPr>
        <p:spPr>
          <a:xfrm>
            <a:off x="765124" y="6302643"/>
            <a:ext cx="1013419" cy="400110"/>
          </a:xfrm>
          <a:prstGeom prst="rect">
            <a:avLst/>
          </a:prstGeom>
          <a:noFill/>
        </p:spPr>
        <p:txBody>
          <a:bodyPr wrap="none" rtlCol="0">
            <a:spAutoFit/>
          </a:bodyPr>
          <a:lstStyle/>
          <a:p>
            <a:pPr algn="ctr"/>
            <a:r>
              <a:rPr lang="en-US" sz="1000" u="none" dirty="0"/>
              <a:t>DOE FOA 970</a:t>
            </a:r>
          </a:p>
          <a:p>
            <a:pPr algn="ctr"/>
            <a:r>
              <a:rPr lang="en-US" sz="1000" dirty="0"/>
              <a:t>DE-OE-778</a:t>
            </a:r>
          </a:p>
        </p:txBody>
      </p:sp>
      <p:cxnSp>
        <p:nvCxnSpPr>
          <p:cNvPr id="10" name="Straight Connector 9">
            <a:extLst>
              <a:ext uri="{FF2B5EF4-FFF2-40B4-BE49-F238E27FC236}">
                <a16:creationId xmlns:a16="http://schemas.microsoft.com/office/drawing/2014/main" id="{619AE770-79EC-49C4-AA8A-669D6AB90AEC}"/>
              </a:ext>
            </a:extLst>
          </p:cNvPr>
          <p:cNvCxnSpPr/>
          <p:nvPr userDrawn="1"/>
        </p:nvCxnSpPr>
        <p:spPr>
          <a:xfrm>
            <a:off x="814633" y="6498836"/>
            <a:ext cx="914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1276AE7-1D4E-45AC-96A3-5E78258961D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1200" y="6254883"/>
            <a:ext cx="473142" cy="454466"/>
          </a:xfrm>
          <a:prstGeom prst="rect">
            <a:avLst/>
          </a:prstGeom>
        </p:spPr>
      </p:pic>
    </p:spTree>
    <p:extLst>
      <p:ext uri="{BB962C8B-B14F-4D97-AF65-F5344CB8AC3E}">
        <p14:creationId xmlns:p14="http://schemas.microsoft.com/office/powerpoint/2010/main" val="388802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054568"/>
            <a:ext cx="10515600" cy="2028451"/>
          </a:xfrm>
        </p:spPr>
        <p:txBody>
          <a:bodyPr anchor="t">
            <a:normAutofit/>
          </a:bodyPr>
          <a:lstStyle>
            <a:lvl1pPr algn="l">
              <a:defRPr sz="5400"/>
            </a:lvl1pPr>
          </a:lstStyle>
          <a:p>
            <a:r>
              <a:rPr lang="en-US" dirty="0"/>
              <a:t>Click to edit Master title style</a:t>
            </a:r>
          </a:p>
        </p:txBody>
      </p:sp>
      <p:sp>
        <p:nvSpPr>
          <p:cNvPr id="3" name="Text Placeholder 2"/>
          <p:cNvSpPr>
            <a:spLocks noGrp="1"/>
          </p:cNvSpPr>
          <p:nvPr>
            <p:ph type="body" idx="1"/>
          </p:nvPr>
        </p:nvSpPr>
        <p:spPr>
          <a:xfrm>
            <a:off x="831850" y="2102375"/>
            <a:ext cx="10515600" cy="829300"/>
          </a:xfrm>
        </p:spPr>
        <p:txBody>
          <a:bodyPr anchor="b">
            <a:normAutofit/>
          </a:bodyPr>
          <a:lstStyle>
            <a:lvl1pPr marL="0" indent="0">
              <a:buNone/>
              <a:defRPr lang="en-US" sz="2400" kern="1200" dirty="0" smtClean="0">
                <a:solidFill>
                  <a:srgbClr val="767474"/>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Box 7"/>
          <p:cNvSpPr txBox="1"/>
          <p:nvPr userDrawn="1"/>
        </p:nvSpPr>
        <p:spPr>
          <a:xfrm>
            <a:off x="11216183" y="6444476"/>
            <a:ext cx="51434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dirty="0">
              <a:solidFill>
                <a:schemeClr val="bg2">
                  <a:lumMod val="10000"/>
                </a:schemeClr>
              </a:solidFill>
              <a:latin typeface="Calibri Light" panose="020F0302020204030204" pitchFamily="34" charset="0"/>
              <a:cs typeface="Calibri Light" panose="020F0302020204030204" pitchFamily="34" charset="0"/>
            </a:endParaRPr>
          </a:p>
        </p:txBody>
      </p:sp>
      <p:cxnSp>
        <p:nvCxnSpPr>
          <p:cNvPr id="9" name="Straight Connector 8"/>
          <p:cNvCxnSpPr>
            <a:cxnSpLocks/>
          </p:cNvCxnSpPr>
          <p:nvPr userDrawn="1"/>
        </p:nvCxnSpPr>
        <p:spPr>
          <a:xfrm flipV="1">
            <a:off x="780197" y="2988235"/>
            <a:ext cx="10567253" cy="4886"/>
          </a:xfrm>
          <a:prstGeom prst="line">
            <a:avLst/>
          </a:prstGeom>
          <a:ln w="19050">
            <a:solidFill>
              <a:srgbClr val="008000"/>
            </a:solidFill>
          </a:ln>
          <a:effectLst>
            <a:outerShdw blurRad="38100" dist="12700" dir="5400000" algn="t" rotWithShape="0">
              <a:schemeClr val="accent3">
                <a:lumMod val="75000"/>
                <a:alpha val="40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53453" y="1029869"/>
            <a:ext cx="5466347" cy="514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13929" y="1029869"/>
            <a:ext cx="5465657" cy="514709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p:cNvCxnSpPr>
            <a:cxnSpLocks/>
          </p:cNvCxnSpPr>
          <p:nvPr userDrawn="1"/>
        </p:nvCxnSpPr>
        <p:spPr>
          <a:xfrm>
            <a:off x="546628" y="932447"/>
            <a:ext cx="11032958" cy="0"/>
          </a:xfrm>
          <a:prstGeom prst="line">
            <a:avLst/>
          </a:prstGeom>
          <a:ln w="19050">
            <a:solidFill>
              <a:srgbClr val="008000"/>
            </a:solidFill>
          </a:ln>
          <a:effectLst>
            <a:outerShdw blurRad="38100" dist="12700" dir="5400000" algn="t" rotWithShape="0">
              <a:schemeClr val="accent3">
                <a:lumMod val="75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BED4CD01-8266-4EDA-AC94-DC77F11BCB1F}"/>
              </a:ext>
            </a:extLst>
          </p:cNvPr>
          <p:cNvSpPr>
            <a:spLocks noGrp="1"/>
          </p:cNvSpPr>
          <p:nvPr>
            <p:ph type="ftr" sz="quarter" idx="11"/>
          </p:nvPr>
        </p:nvSpPr>
        <p:spPr>
          <a:xfrm>
            <a:off x="1963274" y="6344224"/>
            <a:ext cx="8054758" cy="365125"/>
          </a:xfrm>
        </p:spPr>
        <p:txBody>
          <a:bodyPr/>
          <a:lstStyle>
            <a:lvl1pPr>
              <a:defRPr>
                <a:solidFill>
                  <a:srgbClr val="767474"/>
                </a:solidFill>
              </a:defRPr>
            </a:lvl1pPr>
          </a:lstStyle>
          <a:p>
            <a:r>
              <a:rPr lang="en-US"/>
              <a:t>Utility specific footer -- Demonstration Results</a:t>
            </a:r>
            <a:endParaRPr lang="en-US" dirty="0"/>
          </a:p>
        </p:txBody>
      </p:sp>
      <p:sp>
        <p:nvSpPr>
          <p:cNvPr id="10" name="TextBox 9">
            <a:extLst>
              <a:ext uri="{FF2B5EF4-FFF2-40B4-BE49-F238E27FC236}">
                <a16:creationId xmlns:a16="http://schemas.microsoft.com/office/drawing/2014/main" id="{488A5E2C-AE0B-44D4-8671-E9C499F727A0}"/>
              </a:ext>
            </a:extLst>
          </p:cNvPr>
          <p:cNvSpPr txBox="1"/>
          <p:nvPr userDrawn="1"/>
        </p:nvSpPr>
        <p:spPr>
          <a:xfrm>
            <a:off x="11216183" y="6444476"/>
            <a:ext cx="51434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dirty="0">
              <a:solidFill>
                <a:schemeClr val="bg2">
                  <a:lumMod val="10000"/>
                </a:schemeClr>
              </a:solidFill>
              <a:latin typeface="Calibri Light" panose="020F0302020204030204" pitchFamily="34" charset="0"/>
              <a:cs typeface="Calibri Light" panose="020F0302020204030204" pitchFamily="34" charset="0"/>
            </a:endParaRPr>
          </a:p>
        </p:txBody>
      </p:sp>
      <p:cxnSp>
        <p:nvCxnSpPr>
          <p:cNvPr id="11" name="Straight Connector 10">
            <a:extLst>
              <a:ext uri="{FF2B5EF4-FFF2-40B4-BE49-F238E27FC236}">
                <a16:creationId xmlns:a16="http://schemas.microsoft.com/office/drawing/2014/main" id="{638AD342-1479-4D86-8B3D-3CAADDA246FB}"/>
              </a:ext>
            </a:extLst>
          </p:cNvPr>
          <p:cNvCxnSpPr>
            <a:cxnSpLocks/>
          </p:cNvCxnSpPr>
          <p:nvPr userDrawn="1"/>
        </p:nvCxnSpPr>
        <p:spPr>
          <a:xfrm>
            <a:off x="546628" y="6179433"/>
            <a:ext cx="11032958" cy="0"/>
          </a:xfrm>
          <a:prstGeom prst="line">
            <a:avLst/>
          </a:prstGeom>
          <a:ln w="19050">
            <a:solidFill>
              <a:srgbClr val="008000"/>
            </a:solidFill>
          </a:ln>
          <a:effectLst>
            <a:outerShdw blurRad="381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F1F2BA5-C865-462F-9F10-D06F0DCEDCCE}"/>
              </a:ext>
            </a:extLst>
          </p:cNvPr>
          <p:cNvSpPr txBox="1"/>
          <p:nvPr userDrawn="1"/>
        </p:nvSpPr>
        <p:spPr>
          <a:xfrm>
            <a:off x="765124" y="6302643"/>
            <a:ext cx="1013419" cy="400110"/>
          </a:xfrm>
          <a:prstGeom prst="rect">
            <a:avLst/>
          </a:prstGeom>
          <a:noFill/>
        </p:spPr>
        <p:txBody>
          <a:bodyPr wrap="none" rtlCol="0">
            <a:spAutoFit/>
          </a:bodyPr>
          <a:lstStyle/>
          <a:p>
            <a:pPr algn="ctr"/>
            <a:r>
              <a:rPr lang="en-US" sz="1000" u="none" dirty="0"/>
              <a:t>DOE FOA 970</a:t>
            </a:r>
          </a:p>
          <a:p>
            <a:pPr algn="ctr"/>
            <a:r>
              <a:rPr lang="en-US" sz="1000" dirty="0"/>
              <a:t>DE-OE-778</a:t>
            </a:r>
          </a:p>
        </p:txBody>
      </p:sp>
      <p:cxnSp>
        <p:nvCxnSpPr>
          <p:cNvPr id="17" name="Straight Connector 16">
            <a:extLst>
              <a:ext uri="{FF2B5EF4-FFF2-40B4-BE49-F238E27FC236}">
                <a16:creationId xmlns:a16="http://schemas.microsoft.com/office/drawing/2014/main" id="{474441DC-8A2A-490F-B61F-AD032ADA8917}"/>
              </a:ext>
            </a:extLst>
          </p:cNvPr>
          <p:cNvCxnSpPr/>
          <p:nvPr userDrawn="1"/>
        </p:nvCxnSpPr>
        <p:spPr>
          <a:xfrm>
            <a:off x="814633" y="6498836"/>
            <a:ext cx="914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A099C7D-55EE-43D6-A9DB-1400E63DC2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71200" y="6254883"/>
            <a:ext cx="473142" cy="454466"/>
          </a:xfrm>
          <a:prstGeom prst="rect">
            <a:avLst/>
          </a:prstGeom>
        </p:spPr>
      </p:pic>
      <p:pic>
        <p:nvPicPr>
          <p:cNvPr id="19" name="Picture 18">
            <a:extLst>
              <a:ext uri="{FF2B5EF4-FFF2-40B4-BE49-F238E27FC236}">
                <a16:creationId xmlns:a16="http://schemas.microsoft.com/office/drawing/2014/main" id="{A22151DE-55E1-4BA6-BF20-30D9B510CB56}"/>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319610" y="6288763"/>
            <a:ext cx="426736" cy="426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483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53454" y="1029869"/>
            <a:ext cx="4538500" cy="514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a:cxnSpLocks/>
          </p:cNvCxnSpPr>
          <p:nvPr userDrawn="1"/>
        </p:nvCxnSpPr>
        <p:spPr>
          <a:xfrm>
            <a:off x="546628" y="932447"/>
            <a:ext cx="11032958" cy="0"/>
          </a:xfrm>
          <a:prstGeom prst="line">
            <a:avLst/>
          </a:prstGeom>
          <a:ln w="19050">
            <a:solidFill>
              <a:srgbClr val="008000"/>
            </a:solidFill>
          </a:ln>
          <a:effectLst>
            <a:outerShdw blurRad="38100" dist="12700" dir="5400000" algn="t" rotWithShape="0">
              <a:schemeClr val="accent3">
                <a:lumMod val="75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7B839107-C377-461A-85A6-20B918FD2BE1}"/>
              </a:ext>
            </a:extLst>
          </p:cNvPr>
          <p:cNvSpPr>
            <a:spLocks noGrp="1"/>
          </p:cNvSpPr>
          <p:nvPr>
            <p:ph type="ftr" sz="quarter" idx="11"/>
          </p:nvPr>
        </p:nvSpPr>
        <p:spPr>
          <a:xfrm>
            <a:off x="1963274" y="6344224"/>
            <a:ext cx="8054758" cy="365125"/>
          </a:xfrm>
        </p:spPr>
        <p:txBody>
          <a:bodyPr/>
          <a:lstStyle>
            <a:lvl1pPr>
              <a:defRPr>
                <a:solidFill>
                  <a:srgbClr val="767474"/>
                </a:solidFill>
              </a:defRPr>
            </a:lvl1pPr>
          </a:lstStyle>
          <a:p>
            <a:r>
              <a:rPr lang="en-US"/>
              <a:t>Utility specific footer -- Demonstration Results</a:t>
            </a:r>
            <a:endParaRPr lang="en-US" dirty="0"/>
          </a:p>
        </p:txBody>
      </p:sp>
      <p:sp>
        <p:nvSpPr>
          <p:cNvPr id="10" name="TextBox 9">
            <a:extLst>
              <a:ext uri="{FF2B5EF4-FFF2-40B4-BE49-F238E27FC236}">
                <a16:creationId xmlns:a16="http://schemas.microsoft.com/office/drawing/2014/main" id="{2088DE0F-FD32-4A4B-B5D0-78E69CD43984}"/>
              </a:ext>
            </a:extLst>
          </p:cNvPr>
          <p:cNvSpPr txBox="1"/>
          <p:nvPr userDrawn="1"/>
        </p:nvSpPr>
        <p:spPr>
          <a:xfrm>
            <a:off x="11216183" y="6444476"/>
            <a:ext cx="51434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dirty="0">
              <a:solidFill>
                <a:schemeClr val="bg2">
                  <a:lumMod val="10000"/>
                </a:schemeClr>
              </a:solidFill>
              <a:latin typeface="Calibri Light" panose="020F0302020204030204" pitchFamily="34" charset="0"/>
              <a:cs typeface="Calibri Light" panose="020F0302020204030204" pitchFamily="34" charset="0"/>
            </a:endParaRPr>
          </a:p>
        </p:txBody>
      </p:sp>
      <p:cxnSp>
        <p:nvCxnSpPr>
          <p:cNvPr id="11" name="Straight Connector 10">
            <a:extLst>
              <a:ext uri="{FF2B5EF4-FFF2-40B4-BE49-F238E27FC236}">
                <a16:creationId xmlns:a16="http://schemas.microsoft.com/office/drawing/2014/main" id="{97F93459-4FE9-45A6-A1B2-C7D72AC39E32}"/>
              </a:ext>
            </a:extLst>
          </p:cNvPr>
          <p:cNvCxnSpPr>
            <a:cxnSpLocks/>
          </p:cNvCxnSpPr>
          <p:nvPr userDrawn="1"/>
        </p:nvCxnSpPr>
        <p:spPr>
          <a:xfrm>
            <a:off x="546628" y="6173457"/>
            <a:ext cx="11032958" cy="0"/>
          </a:xfrm>
          <a:prstGeom prst="line">
            <a:avLst/>
          </a:prstGeom>
          <a:ln w="19050">
            <a:solidFill>
              <a:srgbClr val="008000"/>
            </a:solidFill>
          </a:ln>
          <a:effectLst>
            <a:outerShdw blurRad="381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333E8D-A20A-4399-A6B2-BBCA84A7AB28}"/>
              </a:ext>
            </a:extLst>
          </p:cNvPr>
          <p:cNvSpPr txBox="1"/>
          <p:nvPr userDrawn="1"/>
        </p:nvSpPr>
        <p:spPr>
          <a:xfrm>
            <a:off x="765124" y="6302643"/>
            <a:ext cx="1013419" cy="400110"/>
          </a:xfrm>
          <a:prstGeom prst="rect">
            <a:avLst/>
          </a:prstGeom>
          <a:noFill/>
        </p:spPr>
        <p:txBody>
          <a:bodyPr wrap="none" rtlCol="0">
            <a:spAutoFit/>
          </a:bodyPr>
          <a:lstStyle/>
          <a:p>
            <a:pPr algn="ctr"/>
            <a:r>
              <a:rPr lang="en-US" sz="1000" u="none" dirty="0"/>
              <a:t>DOE FOA 970</a:t>
            </a:r>
          </a:p>
          <a:p>
            <a:pPr algn="ctr"/>
            <a:r>
              <a:rPr lang="en-US" sz="1000" dirty="0"/>
              <a:t>DE-OE-778</a:t>
            </a:r>
          </a:p>
        </p:txBody>
      </p:sp>
      <p:cxnSp>
        <p:nvCxnSpPr>
          <p:cNvPr id="17" name="Straight Connector 16">
            <a:extLst>
              <a:ext uri="{FF2B5EF4-FFF2-40B4-BE49-F238E27FC236}">
                <a16:creationId xmlns:a16="http://schemas.microsoft.com/office/drawing/2014/main" id="{8535A0F8-CDD7-49F3-8E05-E85041EE4DEB}"/>
              </a:ext>
            </a:extLst>
          </p:cNvPr>
          <p:cNvCxnSpPr/>
          <p:nvPr userDrawn="1"/>
        </p:nvCxnSpPr>
        <p:spPr>
          <a:xfrm>
            <a:off x="814633" y="6498836"/>
            <a:ext cx="914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AD08C79E-D54E-40E3-B359-0963BADD5D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71200" y="6254883"/>
            <a:ext cx="473142" cy="454466"/>
          </a:xfrm>
          <a:prstGeom prst="rect">
            <a:avLst/>
          </a:prstGeom>
        </p:spPr>
      </p:pic>
      <p:pic>
        <p:nvPicPr>
          <p:cNvPr id="19" name="Picture 18">
            <a:extLst>
              <a:ext uri="{FF2B5EF4-FFF2-40B4-BE49-F238E27FC236}">
                <a16:creationId xmlns:a16="http://schemas.microsoft.com/office/drawing/2014/main" id="{B30AFB6F-48BF-4AF9-AE43-6ED9286A8819}"/>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319610" y="6288763"/>
            <a:ext cx="426736" cy="426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269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gh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041086" y="1022139"/>
            <a:ext cx="4538500" cy="514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a:cxnSpLocks/>
          </p:cNvCxnSpPr>
          <p:nvPr userDrawn="1"/>
        </p:nvCxnSpPr>
        <p:spPr>
          <a:xfrm>
            <a:off x="546628" y="932447"/>
            <a:ext cx="11032958" cy="0"/>
          </a:xfrm>
          <a:prstGeom prst="line">
            <a:avLst/>
          </a:prstGeom>
          <a:ln w="19050">
            <a:solidFill>
              <a:srgbClr val="008000"/>
            </a:solidFill>
          </a:ln>
          <a:effectLst>
            <a:outerShdw blurRad="38100" dist="12700" dir="5400000" algn="t" rotWithShape="0">
              <a:schemeClr val="accent3">
                <a:lumMod val="75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19" name="Footer Placeholder 4">
            <a:extLst>
              <a:ext uri="{FF2B5EF4-FFF2-40B4-BE49-F238E27FC236}">
                <a16:creationId xmlns:a16="http://schemas.microsoft.com/office/drawing/2014/main" id="{4DF25B7F-F777-4550-BFC4-E0EE1BB52720}"/>
              </a:ext>
            </a:extLst>
          </p:cNvPr>
          <p:cNvSpPr>
            <a:spLocks noGrp="1"/>
          </p:cNvSpPr>
          <p:nvPr>
            <p:ph type="ftr" sz="quarter" idx="11"/>
          </p:nvPr>
        </p:nvSpPr>
        <p:spPr>
          <a:xfrm>
            <a:off x="1963274" y="6344224"/>
            <a:ext cx="8054758" cy="365125"/>
          </a:xfrm>
        </p:spPr>
        <p:txBody>
          <a:bodyPr/>
          <a:lstStyle>
            <a:lvl1pPr>
              <a:defRPr>
                <a:solidFill>
                  <a:srgbClr val="767474"/>
                </a:solidFill>
              </a:defRPr>
            </a:lvl1pPr>
          </a:lstStyle>
          <a:p>
            <a:r>
              <a:rPr lang="en-US"/>
              <a:t>Utility specific footer -- Demonstration Results</a:t>
            </a:r>
            <a:endParaRPr lang="en-US" dirty="0"/>
          </a:p>
        </p:txBody>
      </p:sp>
      <p:sp>
        <p:nvSpPr>
          <p:cNvPr id="20" name="TextBox 19">
            <a:extLst>
              <a:ext uri="{FF2B5EF4-FFF2-40B4-BE49-F238E27FC236}">
                <a16:creationId xmlns:a16="http://schemas.microsoft.com/office/drawing/2014/main" id="{9946B3E8-A14C-4AE1-820B-334B829E22F2}"/>
              </a:ext>
            </a:extLst>
          </p:cNvPr>
          <p:cNvSpPr txBox="1"/>
          <p:nvPr userDrawn="1"/>
        </p:nvSpPr>
        <p:spPr>
          <a:xfrm>
            <a:off x="11216183" y="6444476"/>
            <a:ext cx="51434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dirty="0">
              <a:solidFill>
                <a:schemeClr val="bg2">
                  <a:lumMod val="10000"/>
                </a:schemeClr>
              </a:solidFill>
              <a:latin typeface="Calibri Light" panose="020F0302020204030204" pitchFamily="34" charset="0"/>
              <a:cs typeface="Calibri Light" panose="020F0302020204030204" pitchFamily="34" charset="0"/>
            </a:endParaRPr>
          </a:p>
        </p:txBody>
      </p:sp>
      <p:cxnSp>
        <p:nvCxnSpPr>
          <p:cNvPr id="21" name="Straight Connector 20">
            <a:extLst>
              <a:ext uri="{FF2B5EF4-FFF2-40B4-BE49-F238E27FC236}">
                <a16:creationId xmlns:a16="http://schemas.microsoft.com/office/drawing/2014/main" id="{D6C45599-1D2E-4F0A-97BD-782A523E39A1}"/>
              </a:ext>
            </a:extLst>
          </p:cNvPr>
          <p:cNvCxnSpPr>
            <a:cxnSpLocks/>
          </p:cNvCxnSpPr>
          <p:nvPr userDrawn="1"/>
        </p:nvCxnSpPr>
        <p:spPr>
          <a:xfrm>
            <a:off x="546628" y="6161505"/>
            <a:ext cx="11032958" cy="0"/>
          </a:xfrm>
          <a:prstGeom prst="line">
            <a:avLst/>
          </a:prstGeom>
          <a:ln w="19050">
            <a:solidFill>
              <a:srgbClr val="008000"/>
            </a:solidFill>
          </a:ln>
          <a:effectLst>
            <a:outerShdw blurRad="381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6C24C5-D492-4C62-A08A-9A04394DF7EC}"/>
              </a:ext>
            </a:extLst>
          </p:cNvPr>
          <p:cNvSpPr txBox="1"/>
          <p:nvPr userDrawn="1"/>
        </p:nvSpPr>
        <p:spPr>
          <a:xfrm>
            <a:off x="765124" y="6302643"/>
            <a:ext cx="1013419" cy="400110"/>
          </a:xfrm>
          <a:prstGeom prst="rect">
            <a:avLst/>
          </a:prstGeom>
          <a:noFill/>
        </p:spPr>
        <p:txBody>
          <a:bodyPr wrap="none" rtlCol="0">
            <a:spAutoFit/>
          </a:bodyPr>
          <a:lstStyle/>
          <a:p>
            <a:pPr algn="ctr"/>
            <a:r>
              <a:rPr lang="en-US" sz="1000" u="none" dirty="0"/>
              <a:t>DOE FOA 970</a:t>
            </a:r>
          </a:p>
          <a:p>
            <a:pPr algn="ctr"/>
            <a:r>
              <a:rPr lang="en-US" sz="1000" dirty="0"/>
              <a:t>DE-OE-778</a:t>
            </a:r>
          </a:p>
        </p:txBody>
      </p:sp>
      <p:cxnSp>
        <p:nvCxnSpPr>
          <p:cNvPr id="24" name="Straight Connector 23">
            <a:extLst>
              <a:ext uri="{FF2B5EF4-FFF2-40B4-BE49-F238E27FC236}">
                <a16:creationId xmlns:a16="http://schemas.microsoft.com/office/drawing/2014/main" id="{AF620C72-F028-4B56-AF19-B693730420B6}"/>
              </a:ext>
            </a:extLst>
          </p:cNvPr>
          <p:cNvCxnSpPr/>
          <p:nvPr userDrawn="1"/>
        </p:nvCxnSpPr>
        <p:spPr>
          <a:xfrm>
            <a:off x="814633" y="6498836"/>
            <a:ext cx="914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9E73072C-BE44-440A-9DD6-4AACE8CA4B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71200" y="6254883"/>
            <a:ext cx="473142" cy="454466"/>
          </a:xfrm>
          <a:prstGeom prst="rect">
            <a:avLst/>
          </a:prstGeom>
        </p:spPr>
      </p:pic>
      <p:pic>
        <p:nvPicPr>
          <p:cNvPr id="26" name="Picture 25">
            <a:extLst>
              <a:ext uri="{FF2B5EF4-FFF2-40B4-BE49-F238E27FC236}">
                <a16:creationId xmlns:a16="http://schemas.microsoft.com/office/drawing/2014/main" id="{BB5D7BFB-E1FF-4778-A067-A89FA8D62615}"/>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319610" y="6288763"/>
            <a:ext cx="426736" cy="426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618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45328"/>
            <a:ext cx="10972800" cy="591110"/>
          </a:xfrm>
        </p:spPr>
        <p:txBody>
          <a:bodyPr/>
          <a:lstStyle/>
          <a:p>
            <a:r>
              <a:rPr lang="en-US" dirty="0"/>
              <a:t>Click to edit Master title style</a:t>
            </a:r>
          </a:p>
        </p:txBody>
      </p:sp>
      <p:sp>
        <p:nvSpPr>
          <p:cNvPr id="3" name="Text Placeholder 2"/>
          <p:cNvSpPr>
            <a:spLocks noGrp="1"/>
          </p:cNvSpPr>
          <p:nvPr>
            <p:ph type="body" idx="1"/>
          </p:nvPr>
        </p:nvSpPr>
        <p:spPr>
          <a:xfrm>
            <a:off x="609600" y="993869"/>
            <a:ext cx="5387975" cy="7154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859895"/>
            <a:ext cx="5387975" cy="42241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0" y="995644"/>
            <a:ext cx="5486400" cy="7136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096000" y="1859895"/>
            <a:ext cx="5486400" cy="42241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09600" y="838200"/>
            <a:ext cx="10972800" cy="0"/>
          </a:xfrm>
          <a:prstGeom prst="line">
            <a:avLst/>
          </a:prstGeom>
          <a:ln w="19050">
            <a:solidFill>
              <a:srgbClr val="008000"/>
            </a:solidFill>
          </a:ln>
        </p:spPr>
        <p:style>
          <a:lnRef idx="1">
            <a:schemeClr val="accent1"/>
          </a:lnRef>
          <a:fillRef idx="0">
            <a:schemeClr val="accent1"/>
          </a:fillRef>
          <a:effectRef idx="0">
            <a:schemeClr val="accent1"/>
          </a:effectRef>
          <a:fontRef idx="minor">
            <a:schemeClr val="tx1"/>
          </a:fontRef>
        </p:style>
      </p:cxnSp>
      <p:sp>
        <p:nvSpPr>
          <p:cNvPr id="11" name="Footer Placeholder 4">
            <a:extLst>
              <a:ext uri="{FF2B5EF4-FFF2-40B4-BE49-F238E27FC236}">
                <a16:creationId xmlns:a16="http://schemas.microsoft.com/office/drawing/2014/main" id="{09CE2BBB-9B68-4C0E-B635-854699A62E3F}"/>
              </a:ext>
            </a:extLst>
          </p:cNvPr>
          <p:cNvSpPr>
            <a:spLocks noGrp="1"/>
          </p:cNvSpPr>
          <p:nvPr>
            <p:ph type="ftr" sz="quarter" idx="11"/>
          </p:nvPr>
        </p:nvSpPr>
        <p:spPr>
          <a:xfrm>
            <a:off x="1963274" y="6344224"/>
            <a:ext cx="8054758" cy="365125"/>
          </a:xfrm>
        </p:spPr>
        <p:txBody>
          <a:bodyPr/>
          <a:lstStyle>
            <a:lvl1pPr>
              <a:defRPr>
                <a:solidFill>
                  <a:srgbClr val="767474"/>
                </a:solidFill>
              </a:defRPr>
            </a:lvl1pPr>
          </a:lstStyle>
          <a:p>
            <a:r>
              <a:rPr lang="en-US"/>
              <a:t>Utility specific footer -- Demonstration Results</a:t>
            </a:r>
            <a:endParaRPr lang="en-US" dirty="0"/>
          </a:p>
        </p:txBody>
      </p:sp>
      <p:sp>
        <p:nvSpPr>
          <p:cNvPr id="15" name="TextBox 14">
            <a:extLst>
              <a:ext uri="{FF2B5EF4-FFF2-40B4-BE49-F238E27FC236}">
                <a16:creationId xmlns:a16="http://schemas.microsoft.com/office/drawing/2014/main" id="{564BE3D7-E173-4BFD-822C-3DDEC4CB6111}"/>
              </a:ext>
            </a:extLst>
          </p:cNvPr>
          <p:cNvSpPr txBox="1"/>
          <p:nvPr userDrawn="1"/>
        </p:nvSpPr>
        <p:spPr>
          <a:xfrm>
            <a:off x="11216183" y="6444476"/>
            <a:ext cx="51434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dirty="0">
              <a:solidFill>
                <a:schemeClr val="bg2">
                  <a:lumMod val="10000"/>
                </a:schemeClr>
              </a:solidFill>
              <a:latin typeface="Calibri Light" panose="020F0302020204030204" pitchFamily="34" charset="0"/>
              <a:cs typeface="Calibri Light" panose="020F0302020204030204" pitchFamily="34" charset="0"/>
            </a:endParaRPr>
          </a:p>
        </p:txBody>
      </p:sp>
      <p:cxnSp>
        <p:nvCxnSpPr>
          <p:cNvPr id="16" name="Straight Connector 15">
            <a:extLst>
              <a:ext uri="{FF2B5EF4-FFF2-40B4-BE49-F238E27FC236}">
                <a16:creationId xmlns:a16="http://schemas.microsoft.com/office/drawing/2014/main" id="{48F9FAE7-11F0-48B7-B701-6479C99FB2BD}"/>
              </a:ext>
            </a:extLst>
          </p:cNvPr>
          <p:cNvCxnSpPr>
            <a:cxnSpLocks/>
          </p:cNvCxnSpPr>
          <p:nvPr userDrawn="1"/>
        </p:nvCxnSpPr>
        <p:spPr>
          <a:xfrm>
            <a:off x="570532" y="6095769"/>
            <a:ext cx="11032958" cy="0"/>
          </a:xfrm>
          <a:prstGeom prst="line">
            <a:avLst/>
          </a:prstGeom>
          <a:ln w="19050">
            <a:solidFill>
              <a:srgbClr val="008000"/>
            </a:solidFill>
          </a:ln>
          <a:effectLst>
            <a:outerShdw blurRad="381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D6B95F2-D7F0-43D8-98B5-7A2D6FE4ED64}"/>
              </a:ext>
            </a:extLst>
          </p:cNvPr>
          <p:cNvSpPr txBox="1"/>
          <p:nvPr userDrawn="1"/>
        </p:nvSpPr>
        <p:spPr>
          <a:xfrm>
            <a:off x="765124" y="6302643"/>
            <a:ext cx="1013419" cy="400110"/>
          </a:xfrm>
          <a:prstGeom prst="rect">
            <a:avLst/>
          </a:prstGeom>
          <a:noFill/>
        </p:spPr>
        <p:txBody>
          <a:bodyPr wrap="none" rtlCol="0">
            <a:spAutoFit/>
          </a:bodyPr>
          <a:lstStyle/>
          <a:p>
            <a:pPr algn="ctr"/>
            <a:r>
              <a:rPr lang="en-US" sz="1000" u="none" dirty="0"/>
              <a:t>DOE FOA 970</a:t>
            </a:r>
          </a:p>
          <a:p>
            <a:pPr algn="ctr"/>
            <a:r>
              <a:rPr lang="en-US" sz="1000" dirty="0"/>
              <a:t>DE-OE-778</a:t>
            </a:r>
          </a:p>
        </p:txBody>
      </p:sp>
      <p:cxnSp>
        <p:nvCxnSpPr>
          <p:cNvPr id="18" name="Straight Connector 17">
            <a:extLst>
              <a:ext uri="{FF2B5EF4-FFF2-40B4-BE49-F238E27FC236}">
                <a16:creationId xmlns:a16="http://schemas.microsoft.com/office/drawing/2014/main" id="{13605C6E-EA67-4BB9-B560-A4CFE40D1E15}"/>
              </a:ext>
            </a:extLst>
          </p:cNvPr>
          <p:cNvCxnSpPr/>
          <p:nvPr userDrawn="1"/>
        </p:nvCxnSpPr>
        <p:spPr>
          <a:xfrm>
            <a:off x="814633" y="6498836"/>
            <a:ext cx="914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6218B5DF-B0F2-47D5-A613-7CFE6EE198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71200" y="6254883"/>
            <a:ext cx="473142" cy="454466"/>
          </a:xfrm>
          <a:prstGeom prst="rect">
            <a:avLst/>
          </a:prstGeom>
        </p:spPr>
      </p:pic>
      <p:pic>
        <p:nvPicPr>
          <p:cNvPr id="20" name="Picture 19">
            <a:extLst>
              <a:ext uri="{FF2B5EF4-FFF2-40B4-BE49-F238E27FC236}">
                <a16:creationId xmlns:a16="http://schemas.microsoft.com/office/drawing/2014/main" id="{BA72F7A4-4F57-487B-BCD2-385C63452102}"/>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319610" y="6288763"/>
            <a:ext cx="426736" cy="426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06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45328"/>
            <a:ext cx="10972800" cy="591110"/>
          </a:xfrm>
        </p:spPr>
        <p:txBody>
          <a:bodyPr/>
          <a:lstStyle/>
          <a:p>
            <a:r>
              <a:rPr lang="en-US" dirty="0"/>
              <a:t>Click to edit Master title style</a:t>
            </a:r>
          </a:p>
        </p:txBody>
      </p:sp>
      <p:sp>
        <p:nvSpPr>
          <p:cNvPr id="3" name="Text Placeholder 2"/>
          <p:cNvSpPr>
            <a:spLocks noGrp="1"/>
          </p:cNvSpPr>
          <p:nvPr>
            <p:ph type="body" idx="1"/>
          </p:nvPr>
        </p:nvSpPr>
        <p:spPr>
          <a:xfrm>
            <a:off x="609600" y="993869"/>
            <a:ext cx="5387975" cy="4464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09600" y="1481319"/>
            <a:ext cx="5387975" cy="19850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0" y="995644"/>
            <a:ext cx="5486400" cy="4446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096000" y="1481319"/>
            <a:ext cx="5486400" cy="19850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11059886" y="6486980"/>
            <a:ext cx="68579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sz="1800" dirty="0">
              <a:solidFill>
                <a:schemeClr val="bg2">
                  <a:lumMod val="10000"/>
                </a:schemeClr>
              </a:solidFill>
              <a:latin typeface="Calibri Light" panose="020F0302020204030204" pitchFamily="34" charset="0"/>
              <a:cs typeface="Calibri Light" panose="020F0302020204030204" pitchFamily="34" charset="0"/>
            </a:endParaRPr>
          </a:p>
        </p:txBody>
      </p:sp>
      <p:cxnSp>
        <p:nvCxnSpPr>
          <p:cNvPr id="12" name="Straight Connector 11"/>
          <p:cNvCxnSpPr/>
          <p:nvPr userDrawn="1"/>
        </p:nvCxnSpPr>
        <p:spPr>
          <a:xfrm>
            <a:off x="609600" y="838200"/>
            <a:ext cx="10972800" cy="0"/>
          </a:xfrm>
          <a:prstGeom prst="line">
            <a:avLst/>
          </a:prstGeom>
          <a:ln w="1905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9600" y="6172200"/>
            <a:ext cx="10972800" cy="0"/>
          </a:xfrm>
          <a:prstGeom prst="line">
            <a:avLst/>
          </a:prstGeom>
          <a:ln w="9525">
            <a:solidFill>
              <a:srgbClr val="008000"/>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11"/>
          </p:nvPr>
        </p:nvSpPr>
        <p:spPr>
          <a:xfrm>
            <a:off x="1658202" y="6356350"/>
            <a:ext cx="9505665" cy="365125"/>
          </a:xfrm>
        </p:spPr>
        <p:txBody>
          <a:bodyPr/>
          <a:lstStyle>
            <a:lvl1pPr>
              <a:defRPr>
                <a:solidFill>
                  <a:srgbClr val="767474"/>
                </a:solidFill>
              </a:defRPr>
            </a:lvl1pPr>
          </a:lstStyle>
          <a:p>
            <a:r>
              <a:rPr lang="en-US"/>
              <a:t>Utility specific footer -- Demonstration Results</a:t>
            </a:r>
            <a:endParaRPr lang="en-US" dirty="0"/>
          </a:p>
        </p:txBody>
      </p:sp>
      <p:sp>
        <p:nvSpPr>
          <p:cNvPr id="16" name="Text Placeholder 2"/>
          <p:cNvSpPr>
            <a:spLocks noGrp="1"/>
          </p:cNvSpPr>
          <p:nvPr>
            <p:ph type="body" idx="12"/>
          </p:nvPr>
        </p:nvSpPr>
        <p:spPr>
          <a:xfrm>
            <a:off x="609600" y="3683531"/>
            <a:ext cx="5387975" cy="4464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7" name="Content Placeholder 3"/>
          <p:cNvSpPr>
            <a:spLocks noGrp="1"/>
          </p:cNvSpPr>
          <p:nvPr>
            <p:ph sz="half" idx="13"/>
          </p:nvPr>
        </p:nvSpPr>
        <p:spPr>
          <a:xfrm>
            <a:off x="609600" y="4176957"/>
            <a:ext cx="5387975" cy="19850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4"/>
          </p:nvPr>
        </p:nvSpPr>
        <p:spPr>
          <a:xfrm>
            <a:off x="6096000" y="3685306"/>
            <a:ext cx="5486400" cy="4446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Content Placeholder 5"/>
          <p:cNvSpPr>
            <a:spLocks noGrp="1"/>
          </p:cNvSpPr>
          <p:nvPr>
            <p:ph sz="quarter" idx="15"/>
          </p:nvPr>
        </p:nvSpPr>
        <p:spPr>
          <a:xfrm>
            <a:off x="6096000" y="4176957"/>
            <a:ext cx="5486400" cy="19850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273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16" name="Straight Connector 15"/>
          <p:cNvCxnSpPr>
            <a:cxnSpLocks/>
          </p:cNvCxnSpPr>
          <p:nvPr userDrawn="1"/>
        </p:nvCxnSpPr>
        <p:spPr>
          <a:xfrm>
            <a:off x="546628" y="932447"/>
            <a:ext cx="11032958" cy="0"/>
          </a:xfrm>
          <a:prstGeom prst="line">
            <a:avLst/>
          </a:prstGeom>
          <a:ln w="19050">
            <a:solidFill>
              <a:srgbClr val="008000"/>
            </a:solidFill>
          </a:ln>
          <a:effectLst>
            <a:outerShdw blurRad="38100" dist="12700" dir="5400000" algn="t" rotWithShape="0">
              <a:schemeClr val="accent3">
                <a:lumMod val="75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8E38DD7-DEF1-468E-BFD9-3C0000EE7485}"/>
              </a:ext>
            </a:extLst>
          </p:cNvPr>
          <p:cNvSpPr>
            <a:spLocks noGrp="1"/>
          </p:cNvSpPr>
          <p:nvPr>
            <p:ph type="ftr" sz="quarter" idx="11"/>
          </p:nvPr>
        </p:nvSpPr>
        <p:spPr>
          <a:xfrm>
            <a:off x="1963274" y="6344224"/>
            <a:ext cx="8054758" cy="365125"/>
          </a:xfrm>
        </p:spPr>
        <p:txBody>
          <a:bodyPr/>
          <a:lstStyle>
            <a:lvl1pPr>
              <a:defRPr>
                <a:solidFill>
                  <a:srgbClr val="767474"/>
                </a:solidFill>
              </a:defRPr>
            </a:lvl1pPr>
          </a:lstStyle>
          <a:p>
            <a:r>
              <a:rPr lang="en-US"/>
              <a:t>Utility specific footer -- Demonstration Results</a:t>
            </a:r>
            <a:endParaRPr lang="en-US" dirty="0"/>
          </a:p>
        </p:txBody>
      </p:sp>
      <p:sp>
        <p:nvSpPr>
          <p:cNvPr id="9" name="TextBox 8">
            <a:extLst>
              <a:ext uri="{FF2B5EF4-FFF2-40B4-BE49-F238E27FC236}">
                <a16:creationId xmlns:a16="http://schemas.microsoft.com/office/drawing/2014/main" id="{DBF99516-129E-423A-9A1B-5080173C1A37}"/>
              </a:ext>
            </a:extLst>
          </p:cNvPr>
          <p:cNvSpPr txBox="1"/>
          <p:nvPr userDrawn="1"/>
        </p:nvSpPr>
        <p:spPr>
          <a:xfrm>
            <a:off x="11216183" y="6444476"/>
            <a:ext cx="514349" cy="276999"/>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r>
              <a:rPr lang="en-US" sz="1200" baseline="0" dirty="0">
                <a:solidFill>
                  <a:schemeClr val="bg2">
                    <a:lumMod val="10000"/>
                  </a:schemeClr>
                </a:solidFill>
                <a:latin typeface="Calibri Light" panose="020F0302020204030204" pitchFamily="34" charset="0"/>
                <a:cs typeface="Calibri Light" panose="020F0302020204030204" pitchFamily="34" charset="0"/>
              </a:rPr>
              <a:t>	</a:t>
            </a:r>
            <a:fld id="{D86EF3BE-F1C3-4B71-BB2D-0253AFF29FF2}" type="slidenum">
              <a:rPr lang="en-US" sz="1200" smtClean="0">
                <a:solidFill>
                  <a:schemeClr val="bg2">
                    <a:lumMod val="10000"/>
                  </a:schemeClr>
                </a:solidFill>
                <a:latin typeface="Calibri Light" panose="020F0302020204030204" pitchFamily="34" charset="0"/>
                <a:cs typeface="Calibri Light" panose="020F03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tab pos="8570913" algn="r"/>
                </a:tabLst>
                <a:defRPr/>
              </a:pPr>
              <a:t>‹#›</a:t>
            </a:fld>
            <a:endParaRPr lang="en-US" dirty="0">
              <a:solidFill>
                <a:schemeClr val="bg2">
                  <a:lumMod val="10000"/>
                </a:schemeClr>
              </a:solidFill>
              <a:latin typeface="Calibri Light" panose="020F0302020204030204" pitchFamily="34" charset="0"/>
              <a:cs typeface="Calibri Light" panose="020F0302020204030204" pitchFamily="34" charset="0"/>
            </a:endParaRPr>
          </a:p>
        </p:txBody>
      </p:sp>
      <p:cxnSp>
        <p:nvCxnSpPr>
          <p:cNvPr id="10" name="Straight Connector 9">
            <a:extLst>
              <a:ext uri="{FF2B5EF4-FFF2-40B4-BE49-F238E27FC236}">
                <a16:creationId xmlns:a16="http://schemas.microsoft.com/office/drawing/2014/main" id="{E3999540-B1FA-4197-8109-3C4BD9428290}"/>
              </a:ext>
            </a:extLst>
          </p:cNvPr>
          <p:cNvCxnSpPr>
            <a:cxnSpLocks/>
          </p:cNvCxnSpPr>
          <p:nvPr userDrawn="1"/>
        </p:nvCxnSpPr>
        <p:spPr>
          <a:xfrm>
            <a:off x="546628" y="6161505"/>
            <a:ext cx="11032958" cy="0"/>
          </a:xfrm>
          <a:prstGeom prst="line">
            <a:avLst/>
          </a:prstGeom>
          <a:ln w="19050">
            <a:solidFill>
              <a:srgbClr val="008000"/>
            </a:solidFill>
          </a:ln>
          <a:effectLst>
            <a:outerShdw blurRad="381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DFAA276-E7C2-49E0-854E-A399EB5C690D}"/>
              </a:ext>
            </a:extLst>
          </p:cNvPr>
          <p:cNvSpPr txBox="1"/>
          <p:nvPr userDrawn="1"/>
        </p:nvSpPr>
        <p:spPr>
          <a:xfrm>
            <a:off x="765124" y="6302643"/>
            <a:ext cx="1013419" cy="400110"/>
          </a:xfrm>
          <a:prstGeom prst="rect">
            <a:avLst/>
          </a:prstGeom>
          <a:noFill/>
        </p:spPr>
        <p:txBody>
          <a:bodyPr wrap="none" rtlCol="0">
            <a:spAutoFit/>
          </a:bodyPr>
          <a:lstStyle/>
          <a:p>
            <a:pPr algn="ctr"/>
            <a:r>
              <a:rPr lang="en-US" sz="1000" u="none" dirty="0"/>
              <a:t>DOE FOA 970</a:t>
            </a:r>
          </a:p>
          <a:p>
            <a:pPr algn="ctr"/>
            <a:r>
              <a:rPr lang="en-US" sz="1000" dirty="0"/>
              <a:t>DE-OE-778</a:t>
            </a:r>
          </a:p>
        </p:txBody>
      </p:sp>
      <p:cxnSp>
        <p:nvCxnSpPr>
          <p:cNvPr id="13" name="Straight Connector 12">
            <a:extLst>
              <a:ext uri="{FF2B5EF4-FFF2-40B4-BE49-F238E27FC236}">
                <a16:creationId xmlns:a16="http://schemas.microsoft.com/office/drawing/2014/main" id="{04785D91-F4B2-4DAA-B634-658B1B4B0BB8}"/>
              </a:ext>
            </a:extLst>
          </p:cNvPr>
          <p:cNvCxnSpPr/>
          <p:nvPr userDrawn="1"/>
        </p:nvCxnSpPr>
        <p:spPr>
          <a:xfrm>
            <a:off x="814633" y="6498836"/>
            <a:ext cx="914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D650C27-D61D-45A7-87AC-1304E6F98B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71200" y="6254883"/>
            <a:ext cx="473142" cy="454466"/>
          </a:xfrm>
          <a:prstGeom prst="rect">
            <a:avLst/>
          </a:prstGeom>
        </p:spPr>
      </p:pic>
      <p:pic>
        <p:nvPicPr>
          <p:cNvPr id="15" name="Picture 14">
            <a:extLst>
              <a:ext uri="{FF2B5EF4-FFF2-40B4-BE49-F238E27FC236}">
                <a16:creationId xmlns:a16="http://schemas.microsoft.com/office/drawing/2014/main" id="{BE630DE1-AAC7-4BD9-9626-1CAE94ADA22B}"/>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319610" y="6288763"/>
            <a:ext cx="426736" cy="426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416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6628" y="335360"/>
            <a:ext cx="11032958" cy="5970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53453" y="1114425"/>
            <a:ext cx="11026133" cy="504708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599742" y="6343483"/>
            <a:ext cx="692672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Utility specific footer -- Demonstration Results</a:t>
            </a:r>
            <a:endParaRPr lang="en-US" dirty="0"/>
          </a:p>
        </p:txBody>
      </p:sp>
    </p:spTree>
    <p:extLst>
      <p:ext uri="{BB962C8B-B14F-4D97-AF65-F5344CB8AC3E}">
        <p14:creationId xmlns:p14="http://schemas.microsoft.com/office/powerpoint/2010/main" val="335722838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87" r:id="rId6"/>
    <p:sldLayoutId id="2147483679" r:id="rId7"/>
    <p:sldLayoutId id="2147483690" r:id="rId8"/>
    <p:sldLayoutId id="2147483680" r:id="rId9"/>
    <p:sldLayoutId id="2147483689" r:id="rId10"/>
    <p:sldLayoutId id="2147483688" r:id="rId11"/>
    <p:sldLayoutId id="2147483681" r:id="rId12"/>
    <p:sldLayoutId id="2147483682" r:id="rId13"/>
    <p:sldLayoutId id="2147483683" r:id="rId14"/>
    <p:sldLayoutId id="2147483684" r:id="rId15"/>
    <p:sldLayoutId id="2147483685" r:id="rId16"/>
  </p:sldLayoutIdLst>
  <p:hf sldNum="0" hdr="0" dt="0"/>
  <p:txStyles>
    <p:titleStyle>
      <a:lvl1pPr algn="ctr" defTabSz="914400" rtl="0" eaLnBrk="1" latinLnBrk="0" hangingPunct="1">
        <a:lnSpc>
          <a:spcPct val="90000"/>
        </a:lnSpc>
        <a:spcBef>
          <a:spcPct val="0"/>
        </a:spcBef>
        <a:buNone/>
        <a:defRPr lang="en-US" sz="3200" kern="1200" dirty="0">
          <a:solidFill>
            <a:srgbClr val="007900"/>
          </a:solidFill>
          <a:latin typeface="CG Omega" panose="020B0502050508020304" pitchFamily="34" charset="0"/>
          <a:ea typeface="+mj-ea"/>
          <a:cs typeface="Arial" pitchFamily="34" charset="0"/>
        </a:defRPr>
      </a:lvl1pPr>
    </p:titleStyle>
    <p:bodyStyle>
      <a:lvl1pPr marL="341313" indent="-341313" algn="l" defTabSz="914400" rtl="0" eaLnBrk="1" latinLnBrk="0" hangingPunct="1">
        <a:lnSpc>
          <a:spcPct val="90000"/>
        </a:lnSpc>
        <a:spcBef>
          <a:spcPts val="1000"/>
        </a:spcBef>
        <a:buSzPct val="80000"/>
        <a:buFontTx/>
        <a:buBlip>
          <a:blip r:embed="rId18"/>
        </a:buBlip>
        <a:defRPr sz="2800" kern="1200">
          <a:solidFill>
            <a:schemeClr val="tx1"/>
          </a:solidFill>
          <a:latin typeface="+mn-lt"/>
          <a:ea typeface="+mn-ea"/>
          <a:cs typeface="+mn-cs"/>
        </a:defRPr>
      </a:lvl1pPr>
      <a:lvl2pPr marL="573088" indent="-231775" algn="l" defTabSz="914400" rtl="0" eaLnBrk="1" latinLnBrk="0" hangingPunct="1">
        <a:lnSpc>
          <a:spcPct val="90000"/>
        </a:lnSpc>
        <a:spcBef>
          <a:spcPts val="500"/>
        </a:spcBef>
        <a:buClr>
          <a:srgbClr val="007900"/>
        </a:buClr>
        <a:buFont typeface="Wingdings" panose="05000000000000000000" pitchFamily="2" charset="2"/>
        <a:buChar char="§"/>
        <a:defRPr sz="2400" kern="1200">
          <a:solidFill>
            <a:schemeClr val="tx1"/>
          </a:solidFill>
          <a:latin typeface="+mn-lt"/>
          <a:ea typeface="+mn-ea"/>
          <a:cs typeface="+mn-cs"/>
        </a:defRPr>
      </a:lvl2pPr>
      <a:lvl3pPr marL="854075" indent="-227013"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087438" indent="-233363" algn="l" defTabSz="914400" rtl="0" eaLnBrk="1" latinLnBrk="0" hangingPunct="1">
        <a:lnSpc>
          <a:spcPct val="90000"/>
        </a:lnSpc>
        <a:spcBef>
          <a:spcPts val="500"/>
        </a:spcBef>
        <a:buClr>
          <a:srgbClr val="007900"/>
        </a:buClr>
        <a:buFont typeface="Arial" panose="020B0604020202020204" pitchFamily="34" charset="0"/>
        <a:buChar char="•"/>
        <a:defRPr sz="1800" kern="1200">
          <a:solidFill>
            <a:schemeClr val="accent6">
              <a:lumMod val="50000"/>
            </a:schemeClr>
          </a:solidFill>
          <a:latin typeface="+mn-lt"/>
          <a:ea typeface="+mn-ea"/>
          <a:cs typeface="+mn-cs"/>
        </a:defRPr>
      </a:lvl4pPr>
      <a:lvl5pPr marL="1255713" indent="-168275" algn="l" defTabSz="914400" rtl="0" eaLnBrk="1" latinLnBrk="0" hangingPunct="1">
        <a:lnSpc>
          <a:spcPct val="90000"/>
        </a:lnSpc>
        <a:spcBef>
          <a:spcPts val="500"/>
        </a:spcBef>
        <a:buFont typeface="Calibri" panose="020F050202020403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34729"/>
            <a:ext cx="12192000" cy="2075234"/>
          </a:xfrm>
        </p:spPr>
        <p:txBody>
          <a:bodyPr>
            <a:normAutofit/>
          </a:bodyPr>
          <a:lstStyle/>
          <a:p>
            <a:r>
              <a:rPr lang="en-US" sz="4400" dirty="0" smtClean="0"/>
              <a:t>Virginia Tech/Dominion Energy</a:t>
            </a:r>
            <a:r>
              <a:rPr lang="en-US" sz="4400" dirty="0"/>
              <a:t/>
            </a:r>
            <a:br>
              <a:rPr lang="en-US" sz="4400" dirty="0"/>
            </a:br>
            <a:r>
              <a:rPr lang="en-US" sz="4400" dirty="0"/>
              <a:t>Demonstration Results Report</a:t>
            </a:r>
          </a:p>
        </p:txBody>
      </p:sp>
      <p:sp>
        <p:nvSpPr>
          <p:cNvPr id="3" name="Subtitle 2"/>
          <p:cNvSpPr>
            <a:spLocks noGrp="1"/>
          </p:cNvSpPr>
          <p:nvPr>
            <p:ph type="subTitle" idx="1"/>
          </p:nvPr>
        </p:nvSpPr>
        <p:spPr>
          <a:xfrm>
            <a:off x="1524000" y="3602038"/>
            <a:ext cx="9144000" cy="1246007"/>
          </a:xfrm>
        </p:spPr>
        <p:txBody>
          <a:bodyPr>
            <a:normAutofit/>
          </a:bodyPr>
          <a:lstStyle/>
          <a:p>
            <a:r>
              <a:rPr lang="en-US" b="1" dirty="0" smtClean="0">
                <a:solidFill>
                  <a:schemeClr val="tx1"/>
                </a:solidFill>
              </a:rPr>
              <a:t>PMU Synchroscope Analytic Demonstration Results</a:t>
            </a:r>
            <a:endParaRPr lang="en-US" b="1" dirty="0">
              <a:solidFill>
                <a:schemeClr val="tx1"/>
              </a:solidFill>
            </a:endParaRPr>
          </a:p>
          <a:p>
            <a:r>
              <a:rPr lang="en-US" sz="2000" dirty="0" smtClean="0">
                <a:solidFill>
                  <a:schemeClr val="tx1"/>
                </a:solidFill>
              </a:rPr>
              <a:t>Tapas Kumar </a:t>
            </a:r>
            <a:r>
              <a:rPr lang="en-US" sz="2000" dirty="0" err="1" smtClean="0">
                <a:solidFill>
                  <a:schemeClr val="tx1"/>
                </a:solidFill>
              </a:rPr>
              <a:t>Barik</a:t>
            </a:r>
            <a:endParaRPr lang="en-US" sz="2000" dirty="0">
              <a:solidFill>
                <a:schemeClr val="tx1"/>
              </a:solidFill>
            </a:endParaRPr>
          </a:p>
          <a:p>
            <a:r>
              <a:rPr lang="en-US" sz="2000" dirty="0" smtClean="0">
                <a:solidFill>
                  <a:schemeClr val="tx1"/>
                </a:solidFill>
              </a:rPr>
              <a:t>October 20, </a:t>
            </a:r>
            <a:r>
              <a:rPr lang="en-US" sz="2000" dirty="0">
                <a:solidFill>
                  <a:schemeClr val="tx1"/>
                </a:solidFill>
              </a:rPr>
              <a:t>2017</a:t>
            </a:r>
          </a:p>
          <a:p>
            <a:endParaRPr lang="en-US" sz="2000" dirty="0"/>
          </a:p>
        </p:txBody>
      </p:sp>
      <p:sp>
        <p:nvSpPr>
          <p:cNvPr id="4" name="Footer Placeholder 3"/>
          <p:cNvSpPr>
            <a:spLocks noGrp="1"/>
          </p:cNvSpPr>
          <p:nvPr>
            <p:ph type="ftr" sz="quarter" idx="11"/>
          </p:nvPr>
        </p:nvSpPr>
        <p:spPr/>
        <p:txBody>
          <a:bodyPr/>
          <a:lstStyle/>
          <a:p>
            <a:r>
              <a:rPr lang="en-US" dirty="0"/>
              <a:t>Utility specific footer -- Demonstration Results</a:t>
            </a:r>
          </a:p>
        </p:txBody>
      </p:sp>
      <p:pic>
        <p:nvPicPr>
          <p:cNvPr id="9" name="Picture 8"/>
          <p:cNvPicPr>
            <a:picLocks noChangeAspect="1"/>
          </p:cNvPicPr>
          <p:nvPr/>
        </p:nvPicPr>
        <p:blipFill>
          <a:blip r:embed="rId2"/>
          <a:stretch>
            <a:fillRect/>
          </a:stretch>
        </p:blipFill>
        <p:spPr>
          <a:xfrm>
            <a:off x="0" y="6049174"/>
            <a:ext cx="12192000" cy="743199"/>
          </a:xfrm>
          <a:prstGeom prst="rect">
            <a:avLst/>
          </a:prstGeom>
        </p:spPr>
      </p:pic>
    </p:spTree>
    <p:extLst>
      <p:ext uri="{BB962C8B-B14F-4D97-AF65-F5344CB8AC3E}">
        <p14:creationId xmlns:p14="http://schemas.microsoft.com/office/powerpoint/2010/main" val="1462887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Utility specific footer -- Demonstration Results</a:t>
            </a:r>
            <a:endParaRPr lang="en-US" dirty="0"/>
          </a:p>
        </p:txBody>
      </p:sp>
      <p:pic>
        <p:nvPicPr>
          <p:cNvPr id="7" name="Picture 6"/>
          <p:cNvPicPr>
            <a:picLocks noChangeAspect="1"/>
          </p:cNvPicPr>
          <p:nvPr/>
        </p:nvPicPr>
        <p:blipFill>
          <a:blip r:embed="rId2"/>
          <a:stretch>
            <a:fillRect/>
          </a:stretch>
        </p:blipFill>
        <p:spPr>
          <a:xfrm>
            <a:off x="2805777" y="6216248"/>
            <a:ext cx="6369751" cy="621076"/>
          </a:xfrm>
          <a:prstGeom prst="rect">
            <a:avLst/>
          </a:prstGeom>
        </p:spPr>
      </p:pic>
      <p:sp>
        <p:nvSpPr>
          <p:cNvPr id="8" name="Title 1"/>
          <p:cNvSpPr>
            <a:spLocks noGrp="1"/>
          </p:cNvSpPr>
          <p:nvPr>
            <p:ph type="title"/>
          </p:nvPr>
        </p:nvSpPr>
        <p:spPr>
          <a:xfrm>
            <a:off x="546628" y="335360"/>
            <a:ext cx="11032958" cy="597087"/>
          </a:xfrm>
        </p:spPr>
        <p:txBody>
          <a:bodyPr/>
          <a:lstStyle/>
          <a:p>
            <a:r>
              <a:rPr lang="en-US" dirty="0"/>
              <a:t>Demonstration Results</a:t>
            </a:r>
          </a:p>
        </p:txBody>
      </p:sp>
      <p:pic>
        <p:nvPicPr>
          <p:cNvPr id="2" name="Picture 1"/>
          <p:cNvPicPr>
            <a:picLocks noChangeAspect="1"/>
          </p:cNvPicPr>
          <p:nvPr/>
        </p:nvPicPr>
        <p:blipFill>
          <a:blip r:embed="rId3"/>
          <a:stretch>
            <a:fillRect/>
          </a:stretch>
        </p:blipFill>
        <p:spPr>
          <a:xfrm>
            <a:off x="1741333" y="1035408"/>
            <a:ext cx="8370334" cy="5077879"/>
          </a:xfrm>
          <a:prstGeom prst="rect">
            <a:avLst/>
          </a:prstGeom>
        </p:spPr>
      </p:pic>
    </p:spTree>
    <p:extLst>
      <p:ext uri="{BB962C8B-B14F-4D97-AF65-F5344CB8AC3E}">
        <p14:creationId xmlns:p14="http://schemas.microsoft.com/office/powerpoint/2010/main" val="4282146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Breaker Close Signal on openECA</a:t>
            </a:r>
            <a:endParaRPr lang="en-US" dirty="0"/>
          </a:p>
        </p:txBody>
      </p:sp>
      <p:pic>
        <p:nvPicPr>
          <p:cNvPr id="5" name="Content Placeholder 4"/>
          <p:cNvPicPr>
            <a:picLocks noGrp="1" noChangeAspect="1"/>
          </p:cNvPicPr>
          <p:nvPr>
            <p:ph idx="1"/>
          </p:nvPr>
        </p:nvPicPr>
        <p:blipFill>
          <a:blip r:embed="rId2"/>
          <a:stretch>
            <a:fillRect/>
          </a:stretch>
        </p:blipFill>
        <p:spPr>
          <a:xfrm>
            <a:off x="1308870" y="1060423"/>
            <a:ext cx="9363564" cy="4964113"/>
          </a:xfrm>
          <a:prstGeom prst="rect">
            <a:avLst/>
          </a:prstGeom>
        </p:spPr>
      </p:pic>
      <p:sp>
        <p:nvSpPr>
          <p:cNvPr id="4" name="Footer Placeholder 3"/>
          <p:cNvSpPr>
            <a:spLocks noGrp="1"/>
          </p:cNvSpPr>
          <p:nvPr>
            <p:ph type="ftr" sz="quarter" idx="11"/>
          </p:nvPr>
        </p:nvSpPr>
        <p:spPr/>
        <p:txBody>
          <a:bodyPr/>
          <a:lstStyle/>
          <a:p>
            <a:r>
              <a:rPr lang="en-US" smtClean="0"/>
              <a:t>Utility specific footer -- Demonstration Results</a:t>
            </a:r>
            <a:endParaRPr lang="en-US" dirty="0"/>
          </a:p>
        </p:txBody>
      </p:sp>
      <p:pic>
        <p:nvPicPr>
          <p:cNvPr id="7" name="Picture 6"/>
          <p:cNvPicPr>
            <a:picLocks noChangeAspect="1"/>
          </p:cNvPicPr>
          <p:nvPr/>
        </p:nvPicPr>
        <p:blipFill>
          <a:blip r:embed="rId3"/>
          <a:stretch>
            <a:fillRect/>
          </a:stretch>
        </p:blipFill>
        <p:spPr>
          <a:xfrm>
            <a:off x="2805777" y="6216248"/>
            <a:ext cx="6369751" cy="621076"/>
          </a:xfrm>
          <a:prstGeom prst="rect">
            <a:avLst/>
          </a:prstGeom>
        </p:spPr>
      </p:pic>
    </p:spTree>
    <p:extLst>
      <p:ext uri="{BB962C8B-B14F-4D97-AF65-F5344CB8AC3E}">
        <p14:creationId xmlns:p14="http://schemas.microsoft.com/office/powerpoint/2010/main" val="1356993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openECA Output Stream </a:t>
            </a:r>
            <a:endParaRPr lang="en-US" dirty="0"/>
          </a:p>
        </p:txBody>
      </p:sp>
      <p:sp>
        <p:nvSpPr>
          <p:cNvPr id="4" name="Footer Placeholder 3"/>
          <p:cNvSpPr>
            <a:spLocks noGrp="1"/>
          </p:cNvSpPr>
          <p:nvPr>
            <p:ph type="ftr" sz="quarter" idx="11"/>
          </p:nvPr>
        </p:nvSpPr>
        <p:spPr/>
        <p:txBody>
          <a:bodyPr/>
          <a:lstStyle/>
          <a:p>
            <a:r>
              <a:rPr lang="en-US" smtClean="0"/>
              <a:t>Utility specific footer -- Demonstration Results</a:t>
            </a:r>
            <a:endParaRPr lang="en-US" dirty="0"/>
          </a:p>
        </p:txBody>
      </p:sp>
      <p:pic>
        <p:nvPicPr>
          <p:cNvPr id="7" name="Picture 6"/>
          <p:cNvPicPr>
            <a:picLocks noChangeAspect="1"/>
          </p:cNvPicPr>
          <p:nvPr/>
        </p:nvPicPr>
        <p:blipFill>
          <a:blip r:embed="rId2"/>
          <a:stretch>
            <a:fillRect/>
          </a:stretch>
        </p:blipFill>
        <p:spPr>
          <a:xfrm>
            <a:off x="1146528" y="995299"/>
            <a:ext cx="9833157" cy="5146760"/>
          </a:xfrm>
          <a:prstGeom prst="rect">
            <a:avLst/>
          </a:prstGeom>
        </p:spPr>
      </p:pic>
      <p:pic>
        <p:nvPicPr>
          <p:cNvPr id="9" name="Picture 8"/>
          <p:cNvPicPr>
            <a:picLocks noChangeAspect="1"/>
          </p:cNvPicPr>
          <p:nvPr/>
        </p:nvPicPr>
        <p:blipFill>
          <a:blip r:embed="rId3"/>
          <a:stretch>
            <a:fillRect/>
          </a:stretch>
        </p:blipFill>
        <p:spPr>
          <a:xfrm>
            <a:off x="2805777" y="6216248"/>
            <a:ext cx="6369751" cy="621076"/>
          </a:xfrm>
          <a:prstGeom prst="rect">
            <a:avLst/>
          </a:prstGeom>
        </p:spPr>
      </p:pic>
    </p:spTree>
    <p:extLst>
      <p:ext uri="{BB962C8B-B14F-4D97-AF65-F5344CB8AC3E}">
        <p14:creationId xmlns:p14="http://schemas.microsoft.com/office/powerpoint/2010/main" val="3761372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Overview</a:t>
            </a:r>
            <a:endParaRPr lang="en-US" dirty="0"/>
          </a:p>
        </p:txBody>
      </p:sp>
      <p:sp>
        <p:nvSpPr>
          <p:cNvPr id="3" name="Content Placeholder 2"/>
          <p:cNvSpPr>
            <a:spLocks noGrp="1"/>
          </p:cNvSpPr>
          <p:nvPr>
            <p:ph idx="1"/>
          </p:nvPr>
        </p:nvSpPr>
        <p:spPr>
          <a:xfrm>
            <a:off x="553453" y="1114425"/>
            <a:ext cx="11026133" cy="3148774"/>
          </a:xfrm>
        </p:spPr>
        <p:txBody>
          <a:bodyPr>
            <a:noAutofit/>
          </a:bodyPr>
          <a:lstStyle/>
          <a:p>
            <a:r>
              <a:rPr lang="en-US" sz="2200" dirty="0" smtClean="0"/>
              <a:t>The final executable PMU </a:t>
            </a:r>
            <a:r>
              <a:rPr lang="en-US" sz="2200" dirty="0"/>
              <a:t>Synchroscope.exe </a:t>
            </a:r>
            <a:r>
              <a:rPr lang="en-US" sz="2200" dirty="0" smtClean="0"/>
              <a:t>file (built using openECA) is installed on the client/user system.</a:t>
            </a:r>
          </a:p>
          <a:p>
            <a:r>
              <a:rPr lang="en-US" sz="2200" dirty="0" smtClean="0"/>
              <a:t>For testing and demonstration purpose, real time simulated PMU data are streamed in using the </a:t>
            </a:r>
            <a:r>
              <a:rPr lang="en-US" sz="2200" dirty="0"/>
              <a:t>OPAL-RT ePHASORSIM simulator </a:t>
            </a:r>
            <a:r>
              <a:rPr lang="en-US" sz="2200" dirty="0" smtClean="0"/>
              <a:t>procured by Dominion Energy.</a:t>
            </a:r>
          </a:p>
          <a:p>
            <a:r>
              <a:rPr lang="en-US" sz="2200" dirty="0" smtClean="0"/>
              <a:t>A custom modified two islanded model for the 39 bus IEEE system is generated and executed on the RT-LAB target simulator and the simulated </a:t>
            </a:r>
            <a:r>
              <a:rPr lang="en-US" sz="2200" dirty="0" err="1" smtClean="0"/>
              <a:t>synchrophasor</a:t>
            </a:r>
            <a:r>
              <a:rPr lang="en-US" sz="2200" dirty="0" smtClean="0"/>
              <a:t> data is streamed over the C37.118 protocol to the openECA instance on the client’s location.</a:t>
            </a:r>
          </a:p>
          <a:p>
            <a:r>
              <a:rPr lang="en-US" sz="2200" dirty="0" smtClean="0"/>
              <a:t>The PMU Synchroscope installed application receives and generates signals from and to the openECA platform as described in the following slides. </a:t>
            </a:r>
            <a:endParaRPr lang="en-US" sz="2200" dirty="0"/>
          </a:p>
        </p:txBody>
      </p:sp>
      <p:sp>
        <p:nvSpPr>
          <p:cNvPr id="4" name="Footer Placeholder 3"/>
          <p:cNvSpPr>
            <a:spLocks noGrp="1"/>
          </p:cNvSpPr>
          <p:nvPr>
            <p:ph type="ftr" sz="quarter" idx="11"/>
          </p:nvPr>
        </p:nvSpPr>
        <p:spPr/>
        <p:txBody>
          <a:bodyPr/>
          <a:lstStyle/>
          <a:p>
            <a:r>
              <a:rPr lang="en-US"/>
              <a:t>Utility specific footer -- Demonstration Results</a:t>
            </a:r>
            <a:endParaRPr lang="en-US" dirty="0"/>
          </a:p>
        </p:txBody>
      </p:sp>
      <p:sp>
        <p:nvSpPr>
          <p:cNvPr id="5" name="Rounded Rectangle 4"/>
          <p:cNvSpPr/>
          <p:nvPr/>
        </p:nvSpPr>
        <p:spPr>
          <a:xfrm>
            <a:off x="5146570" y="4548743"/>
            <a:ext cx="1531089" cy="859578"/>
          </a:xfrm>
          <a:prstGeom prst="round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6384538" y="5132748"/>
            <a:ext cx="463241" cy="453690"/>
          </a:xfrm>
          <a:prstGeom prst="rect">
            <a:avLst/>
          </a:prstGeom>
        </p:spPr>
      </p:pic>
      <p:pic>
        <p:nvPicPr>
          <p:cNvPr id="7" name="Picture 6"/>
          <p:cNvPicPr>
            <a:picLocks noChangeAspect="1"/>
          </p:cNvPicPr>
          <p:nvPr/>
        </p:nvPicPr>
        <p:blipFill>
          <a:blip r:embed="rId4"/>
          <a:stretch>
            <a:fillRect/>
          </a:stretch>
        </p:blipFill>
        <p:spPr>
          <a:xfrm>
            <a:off x="5263754" y="4745085"/>
            <a:ext cx="488975" cy="463574"/>
          </a:xfrm>
          <a:prstGeom prst="rect">
            <a:avLst/>
          </a:prstGeom>
        </p:spPr>
      </p:pic>
      <p:sp>
        <p:nvSpPr>
          <p:cNvPr id="8" name="TextBox 7"/>
          <p:cNvSpPr txBox="1"/>
          <p:nvPr/>
        </p:nvSpPr>
        <p:spPr>
          <a:xfrm>
            <a:off x="5679937" y="4815708"/>
            <a:ext cx="926664" cy="338554"/>
          </a:xfrm>
          <a:prstGeom prst="rect">
            <a:avLst/>
          </a:prstGeom>
          <a:noFill/>
        </p:spPr>
        <p:txBody>
          <a:bodyPr wrap="none" rtlCol="0">
            <a:spAutoFit/>
          </a:bodyPr>
          <a:lstStyle/>
          <a:p>
            <a:r>
              <a:rPr lang="en-US" sz="1600" b="1" dirty="0" smtClean="0">
                <a:solidFill>
                  <a:srgbClr val="C00000"/>
                </a:solidFill>
              </a:rPr>
              <a:t>Platform</a:t>
            </a:r>
            <a:endParaRPr lang="en-US" sz="1600" b="1" dirty="0">
              <a:solidFill>
                <a:srgbClr val="C00000"/>
              </a:solidFill>
            </a:endParaRPr>
          </a:p>
        </p:txBody>
      </p:sp>
      <p:sp>
        <p:nvSpPr>
          <p:cNvPr id="9" name="Rounded Rectangle 8"/>
          <p:cNvSpPr/>
          <p:nvPr/>
        </p:nvSpPr>
        <p:spPr>
          <a:xfrm>
            <a:off x="2123072" y="4548302"/>
            <a:ext cx="1531089" cy="859578"/>
          </a:xfrm>
          <a:prstGeom prst="roundRect">
            <a:avLst/>
          </a:prstGeom>
          <a:no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TextBox 9"/>
          <p:cNvSpPr txBox="1"/>
          <p:nvPr/>
        </p:nvSpPr>
        <p:spPr>
          <a:xfrm>
            <a:off x="706301" y="4600890"/>
            <a:ext cx="1458541" cy="738664"/>
          </a:xfrm>
          <a:prstGeom prst="rect">
            <a:avLst/>
          </a:prstGeom>
          <a:noFill/>
        </p:spPr>
        <p:txBody>
          <a:bodyPr wrap="none" rtlCol="0">
            <a:spAutoFit/>
          </a:bodyPr>
          <a:lstStyle/>
          <a:p>
            <a:pPr algn="ctr"/>
            <a:r>
              <a:rPr lang="en-US" sz="1400" b="1" dirty="0" smtClean="0">
                <a:solidFill>
                  <a:srgbClr val="C00000"/>
                </a:solidFill>
              </a:rPr>
              <a:t>Custom modified</a:t>
            </a:r>
          </a:p>
          <a:p>
            <a:pPr algn="ctr"/>
            <a:r>
              <a:rPr lang="en-US" sz="1400" b="1" dirty="0" smtClean="0">
                <a:solidFill>
                  <a:srgbClr val="C00000"/>
                </a:solidFill>
              </a:rPr>
              <a:t>IEEE 39 bus </a:t>
            </a:r>
          </a:p>
          <a:p>
            <a:pPr algn="ctr"/>
            <a:r>
              <a:rPr lang="en-US" sz="1400" b="1" dirty="0" smtClean="0">
                <a:solidFill>
                  <a:srgbClr val="C00000"/>
                </a:solidFill>
              </a:rPr>
              <a:t>islanded model</a:t>
            </a:r>
            <a:endParaRPr lang="en-US" sz="1400" b="1" dirty="0">
              <a:solidFill>
                <a:srgbClr val="C00000"/>
              </a:solidFill>
            </a:endParaRPr>
          </a:p>
        </p:txBody>
      </p:sp>
      <p:cxnSp>
        <p:nvCxnSpPr>
          <p:cNvPr id="11" name="Straight Arrow Connector 10"/>
          <p:cNvCxnSpPr/>
          <p:nvPr/>
        </p:nvCxnSpPr>
        <p:spPr>
          <a:xfrm>
            <a:off x="3653059" y="4744644"/>
            <a:ext cx="1492409" cy="441"/>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799965" y="4746994"/>
            <a:ext cx="1132114" cy="461665"/>
          </a:xfrm>
          <a:prstGeom prst="rect">
            <a:avLst/>
          </a:prstGeom>
        </p:spPr>
        <p:txBody>
          <a:bodyPr wrap="square">
            <a:spAutoFit/>
          </a:bodyPr>
          <a:lstStyle/>
          <a:p>
            <a:pPr algn="ctr"/>
            <a:r>
              <a:rPr lang="en-US" sz="1200" b="1" dirty="0" smtClean="0">
                <a:solidFill>
                  <a:srgbClr val="C00000"/>
                </a:solidFill>
              </a:rPr>
              <a:t>C37.118 Protocol</a:t>
            </a:r>
            <a:endParaRPr lang="en-US" sz="1200" b="1" dirty="0">
              <a:solidFill>
                <a:srgbClr val="C00000"/>
              </a:solidFill>
            </a:endParaRPr>
          </a:p>
        </p:txBody>
      </p:sp>
      <p:sp>
        <p:nvSpPr>
          <p:cNvPr id="13" name="Rounded Rectangle 12"/>
          <p:cNvSpPr/>
          <p:nvPr/>
        </p:nvSpPr>
        <p:spPr>
          <a:xfrm>
            <a:off x="8171564" y="4427129"/>
            <a:ext cx="1909466" cy="982638"/>
          </a:xfrm>
          <a:prstGeom prst="roundRect">
            <a:avLst/>
          </a:prstGeom>
          <a:noFill/>
          <a:ln w="127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701802" y="4952883"/>
            <a:ext cx="758456" cy="75845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4914" y="4757508"/>
            <a:ext cx="582765" cy="580829"/>
          </a:xfrm>
          <a:prstGeom prst="rect">
            <a:avLst/>
          </a:prstGeom>
        </p:spPr>
      </p:pic>
      <p:sp>
        <p:nvSpPr>
          <p:cNvPr id="16" name="TextBox 15"/>
          <p:cNvSpPr txBox="1"/>
          <p:nvPr/>
        </p:nvSpPr>
        <p:spPr>
          <a:xfrm>
            <a:off x="8207391" y="4418954"/>
            <a:ext cx="1874231" cy="338554"/>
          </a:xfrm>
          <a:prstGeom prst="rect">
            <a:avLst/>
          </a:prstGeom>
          <a:noFill/>
        </p:spPr>
        <p:txBody>
          <a:bodyPr wrap="none" rtlCol="0">
            <a:spAutoFit/>
          </a:bodyPr>
          <a:lstStyle/>
          <a:p>
            <a:r>
              <a:rPr lang="en-US" sz="1600" b="1" dirty="0" smtClean="0">
                <a:solidFill>
                  <a:srgbClr val="7030A0"/>
                </a:solidFill>
              </a:rPr>
              <a:t>PMU Synchroscope </a:t>
            </a:r>
          </a:p>
        </p:txBody>
      </p:sp>
      <p:cxnSp>
        <p:nvCxnSpPr>
          <p:cNvPr id="17" name="Straight Arrow Connector 16"/>
          <p:cNvCxnSpPr/>
          <p:nvPr/>
        </p:nvCxnSpPr>
        <p:spPr>
          <a:xfrm>
            <a:off x="6676302" y="4684824"/>
            <a:ext cx="1492409" cy="441"/>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239713" y="4677835"/>
            <a:ext cx="1333634" cy="584775"/>
          </a:xfrm>
          <a:prstGeom prst="rect">
            <a:avLst/>
          </a:prstGeom>
          <a:noFill/>
        </p:spPr>
        <p:txBody>
          <a:bodyPr wrap="none" rtlCol="0">
            <a:spAutoFit/>
          </a:bodyPr>
          <a:lstStyle/>
          <a:p>
            <a:pPr algn="ctr"/>
            <a:r>
              <a:rPr lang="en-US" sz="1600" b="1" dirty="0">
                <a:solidFill>
                  <a:srgbClr val="0070C0"/>
                </a:solidFill>
              </a:rPr>
              <a:t>OPAL-RT </a:t>
            </a:r>
          </a:p>
          <a:p>
            <a:pPr algn="ctr"/>
            <a:r>
              <a:rPr lang="en-US" sz="1600" b="1" dirty="0">
                <a:solidFill>
                  <a:srgbClr val="0070C0"/>
                </a:solidFill>
              </a:rPr>
              <a:t>ePHASORSIM</a:t>
            </a:r>
          </a:p>
        </p:txBody>
      </p:sp>
      <p:pic>
        <p:nvPicPr>
          <p:cNvPr id="19" name="Picture 18"/>
          <p:cNvPicPr>
            <a:picLocks noChangeAspect="1"/>
          </p:cNvPicPr>
          <p:nvPr/>
        </p:nvPicPr>
        <p:blipFill>
          <a:blip r:embed="rId7"/>
          <a:stretch>
            <a:fillRect/>
          </a:stretch>
        </p:blipFill>
        <p:spPr>
          <a:xfrm>
            <a:off x="3431929" y="5211186"/>
            <a:ext cx="418436" cy="413985"/>
          </a:xfrm>
          <a:prstGeom prst="rect">
            <a:avLst/>
          </a:prstGeom>
        </p:spPr>
      </p:pic>
      <p:cxnSp>
        <p:nvCxnSpPr>
          <p:cNvPr id="20" name="Straight Arrow Connector 19"/>
          <p:cNvCxnSpPr/>
          <p:nvPr/>
        </p:nvCxnSpPr>
        <p:spPr>
          <a:xfrm flipH="1">
            <a:off x="6676303" y="5104984"/>
            <a:ext cx="1492408" cy="0"/>
          </a:xfrm>
          <a:prstGeom prst="straightConnector1">
            <a:avLst/>
          </a:prstGeom>
          <a:ln w="28575">
            <a:solidFill>
              <a:srgbClr val="009639"/>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3653060" y="5161848"/>
            <a:ext cx="1492408" cy="0"/>
          </a:xfrm>
          <a:prstGeom prst="straightConnector1">
            <a:avLst/>
          </a:prstGeom>
          <a:ln w="28575">
            <a:solidFill>
              <a:srgbClr val="009639"/>
            </a:solidFill>
            <a:tailEnd type="triangle"/>
          </a:ln>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8"/>
          <a:stretch>
            <a:fillRect/>
          </a:stretch>
        </p:blipFill>
        <p:spPr>
          <a:xfrm>
            <a:off x="2805777" y="6216248"/>
            <a:ext cx="6369751" cy="621076"/>
          </a:xfrm>
          <a:prstGeom prst="rect">
            <a:avLst/>
          </a:prstGeom>
        </p:spPr>
      </p:pic>
    </p:spTree>
    <p:extLst>
      <p:ext uri="{BB962C8B-B14F-4D97-AF65-F5344CB8AC3E}">
        <p14:creationId xmlns:p14="http://schemas.microsoft.com/office/powerpoint/2010/main" val="805598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Stream Connection to openECA Platform</a:t>
            </a:r>
            <a:endParaRPr lang="en-US" dirty="0"/>
          </a:p>
        </p:txBody>
      </p:sp>
      <p:sp>
        <p:nvSpPr>
          <p:cNvPr id="4" name="Footer Placeholder 3"/>
          <p:cNvSpPr>
            <a:spLocks noGrp="1"/>
          </p:cNvSpPr>
          <p:nvPr>
            <p:ph type="ftr" sz="quarter" idx="11"/>
          </p:nvPr>
        </p:nvSpPr>
        <p:spPr/>
        <p:txBody>
          <a:bodyPr/>
          <a:lstStyle/>
          <a:p>
            <a:r>
              <a:rPr lang="en-US" smtClean="0"/>
              <a:t>Utility specific footer -- Demonstration Results</a:t>
            </a:r>
            <a:endParaRPr lang="en-US" dirty="0"/>
          </a:p>
        </p:txBody>
      </p:sp>
      <p:pic>
        <p:nvPicPr>
          <p:cNvPr id="7" name="Picture 6"/>
          <p:cNvPicPr>
            <a:picLocks noChangeAspect="1"/>
          </p:cNvPicPr>
          <p:nvPr/>
        </p:nvPicPr>
        <p:blipFill>
          <a:blip r:embed="rId2"/>
          <a:stretch>
            <a:fillRect/>
          </a:stretch>
        </p:blipFill>
        <p:spPr>
          <a:xfrm>
            <a:off x="1203813" y="1000367"/>
            <a:ext cx="9573680" cy="5080835"/>
          </a:xfrm>
          <a:prstGeom prst="rect">
            <a:avLst/>
          </a:prstGeom>
        </p:spPr>
      </p:pic>
      <p:pic>
        <p:nvPicPr>
          <p:cNvPr id="9" name="Picture 8"/>
          <p:cNvPicPr>
            <a:picLocks noChangeAspect="1"/>
          </p:cNvPicPr>
          <p:nvPr/>
        </p:nvPicPr>
        <p:blipFill>
          <a:blip r:embed="rId3"/>
          <a:stretch>
            <a:fillRect/>
          </a:stretch>
        </p:blipFill>
        <p:spPr>
          <a:xfrm>
            <a:off x="2805777" y="6216248"/>
            <a:ext cx="6369751" cy="621076"/>
          </a:xfrm>
          <a:prstGeom prst="rect">
            <a:avLst/>
          </a:prstGeom>
        </p:spPr>
      </p:pic>
    </p:spTree>
    <p:extLst>
      <p:ext uri="{BB962C8B-B14F-4D97-AF65-F5344CB8AC3E}">
        <p14:creationId xmlns:p14="http://schemas.microsoft.com/office/powerpoint/2010/main" val="4181314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PMU Synchroscope Execution</a:t>
            </a:r>
            <a:endParaRPr lang="en-US" dirty="0"/>
          </a:p>
        </p:txBody>
      </p:sp>
      <p:sp>
        <p:nvSpPr>
          <p:cNvPr id="3" name="Content Placeholder 2"/>
          <p:cNvSpPr>
            <a:spLocks noGrp="1"/>
          </p:cNvSpPr>
          <p:nvPr>
            <p:ph idx="1"/>
          </p:nvPr>
        </p:nvSpPr>
        <p:spPr>
          <a:xfrm>
            <a:off x="546628" y="1380578"/>
            <a:ext cx="11026133" cy="4963646"/>
          </a:xfrm>
        </p:spPr>
        <p:txBody>
          <a:bodyPr>
            <a:normAutofit/>
          </a:bodyPr>
          <a:lstStyle/>
          <a:p>
            <a:r>
              <a:rPr lang="en-US" sz="2000" dirty="0" smtClean="0"/>
              <a:t>Once the installed application is executed as an administrator, an Input screen pop up window appears.</a:t>
            </a:r>
          </a:p>
          <a:p>
            <a:r>
              <a:rPr lang="en-US" sz="2000" dirty="0" smtClean="0"/>
              <a:t>The user can select the two remote buses on each island to be synchronized using the signal reference as depicted on the openECA platform.</a:t>
            </a:r>
          </a:p>
          <a:p>
            <a:r>
              <a:rPr lang="en-US" sz="2000" dirty="0" smtClean="0"/>
              <a:t>For the custom modified model Bus 39 (Island-1) and Bus 46(Island-2) are to be synchronized and thus respective fields are filled .</a:t>
            </a:r>
          </a:p>
          <a:p>
            <a:r>
              <a:rPr lang="en-US" sz="2000" dirty="0" smtClean="0"/>
              <a:t>Synchronizing breaker close and open commands are sent in form of voltages (0 or 5 Volts)to predefined measurement channels (required fields in the input screen) which are configured into an output stream of openECA and ultimately sent back to the simulator via C37.118 protocol.</a:t>
            </a:r>
          </a:p>
          <a:p>
            <a:r>
              <a:rPr lang="en-US" sz="2000" dirty="0" smtClean="0"/>
              <a:t>Once all the signal references are filled up, the framework is created by clicking ENTER button and data starts streaming from openECA platform into the Synchroscope analytic.</a:t>
            </a:r>
          </a:p>
          <a:p>
            <a:r>
              <a:rPr lang="en-US" sz="2000" dirty="0" smtClean="0"/>
              <a:t>Tolerance limits (which can be user defined as opposed to physical synchroscope hardware) are also provided and finally the Synchroscope analytic is launched</a:t>
            </a:r>
            <a:endParaRPr lang="en-US" sz="2000" dirty="0"/>
          </a:p>
        </p:txBody>
      </p:sp>
      <p:sp>
        <p:nvSpPr>
          <p:cNvPr id="4" name="Footer Placeholder 3"/>
          <p:cNvSpPr>
            <a:spLocks noGrp="1"/>
          </p:cNvSpPr>
          <p:nvPr>
            <p:ph type="ftr" sz="quarter" idx="11"/>
          </p:nvPr>
        </p:nvSpPr>
        <p:spPr/>
        <p:txBody>
          <a:bodyPr/>
          <a:lstStyle/>
          <a:p>
            <a:r>
              <a:rPr lang="en-US" smtClean="0"/>
              <a:t>Utility specific footer -- Demonstration Results</a:t>
            </a:r>
            <a:endParaRPr lang="en-US" dirty="0"/>
          </a:p>
        </p:txBody>
      </p:sp>
      <p:pic>
        <p:nvPicPr>
          <p:cNvPr id="6" name="Picture 5"/>
          <p:cNvPicPr>
            <a:picLocks noChangeAspect="1"/>
          </p:cNvPicPr>
          <p:nvPr/>
        </p:nvPicPr>
        <p:blipFill>
          <a:blip r:embed="rId2"/>
          <a:stretch>
            <a:fillRect/>
          </a:stretch>
        </p:blipFill>
        <p:spPr>
          <a:xfrm>
            <a:off x="2805777" y="6216248"/>
            <a:ext cx="6369751" cy="621076"/>
          </a:xfrm>
          <a:prstGeom prst="rect">
            <a:avLst/>
          </a:prstGeom>
        </p:spPr>
      </p:pic>
    </p:spTree>
    <p:extLst>
      <p:ext uri="{BB962C8B-B14F-4D97-AF65-F5344CB8AC3E}">
        <p14:creationId xmlns:p14="http://schemas.microsoft.com/office/powerpoint/2010/main" val="902368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14633" y="1014663"/>
            <a:ext cx="10964953" cy="5031681"/>
          </a:xfrm>
          <a:prstGeom prst="rect">
            <a:avLst/>
          </a:prstGeom>
        </p:spPr>
      </p:pic>
      <p:sp>
        <p:nvSpPr>
          <p:cNvPr id="2" name="Title 1"/>
          <p:cNvSpPr>
            <a:spLocks noGrp="1"/>
          </p:cNvSpPr>
          <p:nvPr>
            <p:ph type="title"/>
          </p:nvPr>
        </p:nvSpPr>
        <p:spPr/>
        <p:txBody>
          <a:bodyPr/>
          <a:lstStyle/>
          <a:p>
            <a:r>
              <a:rPr lang="en-US" dirty="0" smtClean="0"/>
              <a:t>RT-LAB Simulator Custom Modified IEEE-39 Bus Model</a:t>
            </a:r>
            <a:endParaRPr lang="en-US" dirty="0"/>
          </a:p>
        </p:txBody>
      </p:sp>
      <p:sp>
        <p:nvSpPr>
          <p:cNvPr id="4" name="Footer Placeholder 3"/>
          <p:cNvSpPr>
            <a:spLocks noGrp="1"/>
          </p:cNvSpPr>
          <p:nvPr>
            <p:ph type="ftr" sz="quarter" idx="11"/>
          </p:nvPr>
        </p:nvSpPr>
        <p:spPr/>
        <p:txBody>
          <a:bodyPr/>
          <a:lstStyle/>
          <a:p>
            <a:r>
              <a:rPr lang="en-US" smtClean="0"/>
              <a:t>Utility specific footer -- Demonstration Results</a:t>
            </a:r>
            <a:endParaRPr lang="en-US" dirty="0"/>
          </a:p>
        </p:txBody>
      </p:sp>
      <p:pic>
        <p:nvPicPr>
          <p:cNvPr id="5" name="Picture 4"/>
          <p:cNvPicPr>
            <a:picLocks noChangeAspect="1"/>
          </p:cNvPicPr>
          <p:nvPr/>
        </p:nvPicPr>
        <p:blipFill>
          <a:blip r:embed="rId3"/>
          <a:stretch>
            <a:fillRect/>
          </a:stretch>
        </p:blipFill>
        <p:spPr>
          <a:xfrm>
            <a:off x="2805777" y="6216248"/>
            <a:ext cx="6369751" cy="621076"/>
          </a:xfrm>
          <a:prstGeom prst="rect">
            <a:avLst/>
          </a:prstGeom>
        </p:spPr>
      </p:pic>
    </p:spTree>
    <p:extLst>
      <p:ext uri="{BB962C8B-B14F-4D97-AF65-F5344CB8AC3E}">
        <p14:creationId xmlns:p14="http://schemas.microsoft.com/office/powerpoint/2010/main" val="870524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Screen UI</a:t>
            </a:r>
            <a:endParaRPr lang="en-US" dirty="0"/>
          </a:p>
        </p:txBody>
      </p:sp>
      <p:sp>
        <p:nvSpPr>
          <p:cNvPr id="4" name="Footer Placeholder 3"/>
          <p:cNvSpPr>
            <a:spLocks noGrp="1"/>
          </p:cNvSpPr>
          <p:nvPr>
            <p:ph type="ftr" sz="quarter" idx="11"/>
          </p:nvPr>
        </p:nvSpPr>
        <p:spPr/>
        <p:txBody>
          <a:bodyPr/>
          <a:lstStyle/>
          <a:p>
            <a:r>
              <a:rPr lang="en-US"/>
              <a:t>Utility specific footer -- Demonstration Results</a:t>
            </a:r>
            <a:endParaRPr lang="en-US" dirty="0"/>
          </a:p>
        </p:txBody>
      </p:sp>
      <p:pic>
        <p:nvPicPr>
          <p:cNvPr id="30" name="Picture 29"/>
          <p:cNvPicPr>
            <a:picLocks noChangeAspect="1"/>
          </p:cNvPicPr>
          <p:nvPr/>
        </p:nvPicPr>
        <p:blipFill>
          <a:blip r:embed="rId2"/>
          <a:stretch>
            <a:fillRect/>
          </a:stretch>
        </p:blipFill>
        <p:spPr>
          <a:xfrm>
            <a:off x="2805777" y="6216248"/>
            <a:ext cx="6369751" cy="621076"/>
          </a:xfrm>
          <a:prstGeom prst="rect">
            <a:avLst/>
          </a:prstGeom>
        </p:spPr>
      </p:pic>
      <p:pic>
        <p:nvPicPr>
          <p:cNvPr id="3" name="Picture 2"/>
          <p:cNvPicPr>
            <a:picLocks noChangeAspect="1"/>
          </p:cNvPicPr>
          <p:nvPr/>
        </p:nvPicPr>
        <p:blipFill>
          <a:blip r:embed="rId3"/>
          <a:stretch>
            <a:fillRect/>
          </a:stretch>
        </p:blipFill>
        <p:spPr>
          <a:xfrm>
            <a:off x="1326152" y="1005026"/>
            <a:ext cx="9167676" cy="5138642"/>
          </a:xfrm>
          <a:prstGeom prst="rect">
            <a:avLst/>
          </a:prstGeom>
        </p:spPr>
      </p:pic>
      <p:sp>
        <p:nvSpPr>
          <p:cNvPr id="12" name="Rectangle 11"/>
          <p:cNvSpPr/>
          <p:nvPr/>
        </p:nvSpPr>
        <p:spPr>
          <a:xfrm>
            <a:off x="1427019" y="1823177"/>
            <a:ext cx="3989711" cy="1551198"/>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156960" y="1835182"/>
            <a:ext cx="4111964" cy="1566891"/>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427019" y="3474653"/>
            <a:ext cx="8953395" cy="949302"/>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427020" y="4807131"/>
            <a:ext cx="8965940" cy="120178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107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2000"/>
                                        <p:tgtEl>
                                          <p:spTgt spid="13"/>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2000"/>
                                        <p:tgtEl>
                                          <p:spTgt spid="14"/>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PMU Synchroscope Execution</a:t>
            </a:r>
            <a:endParaRPr lang="en-US" dirty="0"/>
          </a:p>
        </p:txBody>
      </p:sp>
      <p:sp>
        <p:nvSpPr>
          <p:cNvPr id="3" name="Content Placeholder 2"/>
          <p:cNvSpPr>
            <a:spLocks noGrp="1"/>
          </p:cNvSpPr>
          <p:nvPr>
            <p:ph idx="1"/>
          </p:nvPr>
        </p:nvSpPr>
        <p:spPr>
          <a:xfrm>
            <a:off x="546628" y="1380578"/>
            <a:ext cx="11026133" cy="4963646"/>
          </a:xfrm>
        </p:spPr>
        <p:txBody>
          <a:bodyPr>
            <a:normAutofit/>
          </a:bodyPr>
          <a:lstStyle/>
          <a:p>
            <a:r>
              <a:rPr lang="en-US" sz="2000" dirty="0" smtClean="0"/>
              <a:t>Depending upon whether the incoming phasor has a frequency greater or smaller than the reference phasor, the rotating hand will move clockwise or counter-clockwise respectively as shown in the figure.</a:t>
            </a:r>
          </a:p>
          <a:p>
            <a:r>
              <a:rPr lang="en-US" sz="2000" dirty="0" smtClean="0"/>
              <a:t>If the difference in values of frequency or voltage magnitude between both phasors are beyond limit, the checkboxes would show up in red (green if within limits).</a:t>
            </a:r>
          </a:p>
          <a:p>
            <a:r>
              <a:rPr lang="en-US" sz="2000" dirty="0" smtClean="0"/>
              <a:t>The user can provide the downstream delay (predefined upon study of system which includes communication delay and breaker closing time delay) according to which an advanced angle(function of frequency slip and delays) is calculated and a modified tolerance angle window is generated.</a:t>
            </a:r>
          </a:p>
          <a:p>
            <a:r>
              <a:rPr lang="en-US" sz="2000" dirty="0" smtClean="0"/>
              <a:t>Once all the necessary requirements are fulfilled, the user can initiate the breaker close command when the rotating phasor hand lies within this modified tolerance angle window.</a:t>
            </a:r>
          </a:p>
          <a:p>
            <a:r>
              <a:rPr lang="en-US" sz="2000" dirty="0" smtClean="0"/>
              <a:t>AUTO mode is also provided for the ease of the user which senses the advanced angle at which the breaker close command should be initiated such that the actual final breaker closing is carried out with 0 degree phase angle difference(12 o’clock position)</a:t>
            </a:r>
            <a:endParaRPr lang="en-US" sz="2000" dirty="0"/>
          </a:p>
        </p:txBody>
      </p:sp>
      <p:sp>
        <p:nvSpPr>
          <p:cNvPr id="4" name="Footer Placeholder 3"/>
          <p:cNvSpPr>
            <a:spLocks noGrp="1"/>
          </p:cNvSpPr>
          <p:nvPr>
            <p:ph type="ftr" sz="quarter" idx="11"/>
          </p:nvPr>
        </p:nvSpPr>
        <p:spPr/>
        <p:txBody>
          <a:bodyPr/>
          <a:lstStyle/>
          <a:p>
            <a:r>
              <a:rPr lang="en-US" smtClean="0"/>
              <a:t>Utility specific footer -- Demonstration Results</a:t>
            </a:r>
            <a:endParaRPr lang="en-US" dirty="0"/>
          </a:p>
        </p:txBody>
      </p:sp>
      <p:pic>
        <p:nvPicPr>
          <p:cNvPr id="8" name="Picture 7"/>
          <p:cNvPicPr>
            <a:picLocks noChangeAspect="1"/>
          </p:cNvPicPr>
          <p:nvPr/>
        </p:nvPicPr>
        <p:blipFill>
          <a:blip r:embed="rId2"/>
          <a:stretch>
            <a:fillRect/>
          </a:stretch>
        </p:blipFill>
        <p:spPr>
          <a:xfrm>
            <a:off x="2805777" y="6216248"/>
            <a:ext cx="6369751" cy="621076"/>
          </a:xfrm>
          <a:prstGeom prst="rect">
            <a:avLst/>
          </a:prstGeom>
        </p:spPr>
      </p:pic>
    </p:spTree>
    <p:extLst>
      <p:ext uri="{BB962C8B-B14F-4D97-AF65-F5344CB8AC3E}">
        <p14:creationId xmlns:p14="http://schemas.microsoft.com/office/powerpoint/2010/main" val="40194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9175" y="1012122"/>
            <a:ext cx="8401050" cy="5124450"/>
          </a:xfrm>
          <a:prstGeom prst="rect">
            <a:avLst/>
          </a:prstGeom>
        </p:spPr>
      </p:pic>
      <p:sp>
        <p:nvSpPr>
          <p:cNvPr id="2" name="Title 1"/>
          <p:cNvSpPr>
            <a:spLocks noGrp="1"/>
          </p:cNvSpPr>
          <p:nvPr>
            <p:ph type="title"/>
          </p:nvPr>
        </p:nvSpPr>
        <p:spPr/>
        <p:txBody>
          <a:bodyPr/>
          <a:lstStyle/>
          <a:p>
            <a:r>
              <a:rPr lang="en-US" dirty="0" smtClean="0"/>
              <a:t>PMU Synchroscope UI</a:t>
            </a:r>
            <a:endParaRPr lang="en-US" dirty="0"/>
          </a:p>
        </p:txBody>
      </p:sp>
      <p:sp>
        <p:nvSpPr>
          <p:cNvPr id="4" name="Footer Placeholder 3"/>
          <p:cNvSpPr>
            <a:spLocks noGrp="1"/>
          </p:cNvSpPr>
          <p:nvPr>
            <p:ph type="ftr" sz="quarter" idx="11"/>
          </p:nvPr>
        </p:nvSpPr>
        <p:spPr/>
        <p:txBody>
          <a:bodyPr/>
          <a:lstStyle/>
          <a:p>
            <a:r>
              <a:rPr lang="en-US" smtClean="0"/>
              <a:t>Utility specific footer -- Demonstration Results</a:t>
            </a:r>
            <a:endParaRPr lang="en-US" dirty="0"/>
          </a:p>
        </p:txBody>
      </p:sp>
      <p:sp>
        <p:nvSpPr>
          <p:cNvPr id="8" name="Rectangle 7"/>
          <p:cNvSpPr/>
          <p:nvPr/>
        </p:nvSpPr>
        <p:spPr>
          <a:xfrm>
            <a:off x="7611215" y="4828565"/>
            <a:ext cx="1736651" cy="103777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704129" y="4933739"/>
            <a:ext cx="410460" cy="26149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014517" y="1938150"/>
            <a:ext cx="1715386" cy="665665"/>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414613" y="4928737"/>
            <a:ext cx="438744" cy="261493"/>
          </a:xfrm>
          <a:prstGeom prst="rect">
            <a:avLst/>
          </a:prstGeom>
          <a:noFill/>
          <a:ln w="28575">
            <a:solidFill>
              <a:srgbClr val="0079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718369" y="3098983"/>
            <a:ext cx="2282456" cy="1615007"/>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536088" y="3177525"/>
            <a:ext cx="1988289" cy="728961"/>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672540" y="3969818"/>
            <a:ext cx="1715386" cy="588517"/>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241655" y="2761187"/>
            <a:ext cx="1392330" cy="588517"/>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ircular Arrow 15"/>
          <p:cNvSpPr/>
          <p:nvPr/>
        </p:nvSpPr>
        <p:spPr>
          <a:xfrm rot="3979616">
            <a:off x="5773926" y="3562973"/>
            <a:ext cx="1335363" cy="1392664"/>
          </a:xfrm>
          <a:prstGeom prst="circularArrow">
            <a:avLst>
              <a:gd name="adj1" fmla="val 12500"/>
              <a:gd name="adj2" fmla="val 1142319"/>
              <a:gd name="adj3" fmla="val 20457681"/>
              <a:gd name="adj4" fmla="val 12702394"/>
              <a:gd name="adj5" fmla="val 12431"/>
            </a:avLst>
          </a:prstGeom>
          <a:solidFill>
            <a:srgbClr val="00963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Circular Arrow 16"/>
          <p:cNvSpPr/>
          <p:nvPr/>
        </p:nvSpPr>
        <p:spPr>
          <a:xfrm rot="17620384" flipH="1">
            <a:off x="4419785" y="3608465"/>
            <a:ext cx="1335363" cy="1327746"/>
          </a:xfrm>
          <a:prstGeom prst="circularArrow">
            <a:avLst>
              <a:gd name="adj1" fmla="val 12500"/>
              <a:gd name="adj2" fmla="val 1142319"/>
              <a:gd name="adj3" fmla="val 20457681"/>
              <a:gd name="adj4" fmla="val 12830289"/>
              <a:gd name="adj5" fmla="val 1215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rot="19155695">
            <a:off x="5053164" y="3669829"/>
            <a:ext cx="682206" cy="956930"/>
          </a:xfrm>
          <a:prstGeom prst="ellipse">
            <a:avLst/>
          </a:prstGeom>
          <a:noFill/>
          <a:ln w="28575">
            <a:solidFill>
              <a:srgbClr val="C8102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9" name="Rectangle 18"/>
          <p:cNvSpPr/>
          <p:nvPr/>
        </p:nvSpPr>
        <p:spPr>
          <a:xfrm>
            <a:off x="1969839" y="4841966"/>
            <a:ext cx="1736651" cy="1037777"/>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2805777" y="6216248"/>
            <a:ext cx="6369751" cy="621076"/>
          </a:xfrm>
          <a:prstGeom prst="rect">
            <a:avLst/>
          </a:prstGeom>
        </p:spPr>
      </p:pic>
    </p:spTree>
    <p:extLst>
      <p:ext uri="{BB962C8B-B14F-4D97-AF65-F5344CB8AC3E}">
        <p14:creationId xmlns:p14="http://schemas.microsoft.com/office/powerpoint/2010/main" val="323107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2000"/>
                                        <p:tgtEl>
                                          <p:spTgt spid="13"/>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4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0"/>
                            </p:stCondLst>
                            <p:childTnLst>
                              <p:par>
                                <p:cTn id="21" presetID="21"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heel(1)">
                                      <p:cBhvr>
                                        <p:cTn id="23" dur="2000"/>
                                        <p:tgtEl>
                                          <p:spTgt spid="19"/>
                                        </p:tgtEl>
                                      </p:cBhvr>
                                    </p:animEffect>
                                  </p:childTnLst>
                                </p:cTn>
                              </p:par>
                            </p:childTnLst>
                          </p:cTn>
                        </p:par>
                        <p:par>
                          <p:cTn id="24" fill="hold">
                            <p:stCondLst>
                              <p:cond delay="7000"/>
                            </p:stCondLst>
                            <p:childTnLst>
                              <p:par>
                                <p:cTn id="25" presetID="21" presetClass="entr" presetSubtype="1"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000"/>
                                        <p:tgtEl>
                                          <p:spTgt spid="11"/>
                                        </p:tgtEl>
                                      </p:cBhvr>
                                    </p:animEffect>
                                  </p:childTnLst>
                                </p:cTn>
                              </p:par>
                            </p:childTnLst>
                          </p:cTn>
                        </p:par>
                        <p:par>
                          <p:cTn id="28" fill="hold">
                            <p:stCondLst>
                              <p:cond delay="9000"/>
                            </p:stCondLst>
                            <p:childTnLst>
                              <p:par>
                                <p:cTn id="29" presetID="21" presetClass="entr" presetSubtype="1"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heel(1)">
                                      <p:cBhvr>
                                        <p:cTn id="31" dur="2000"/>
                                        <p:tgtEl>
                                          <p:spTgt spid="8"/>
                                        </p:tgtEl>
                                      </p:cBhvr>
                                    </p:animEffect>
                                  </p:childTnLst>
                                </p:cTn>
                              </p:par>
                            </p:childTnLst>
                          </p:cTn>
                        </p:par>
                        <p:par>
                          <p:cTn id="32" fill="hold">
                            <p:stCondLst>
                              <p:cond delay="11000"/>
                            </p:stCondLst>
                            <p:childTnLst>
                              <p:par>
                                <p:cTn id="33" presetID="21"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heel(1)">
                                      <p:cBhvr>
                                        <p:cTn id="35" dur="2000"/>
                                        <p:tgtEl>
                                          <p:spTgt spid="9"/>
                                        </p:tgtEl>
                                      </p:cBhvr>
                                    </p:animEffect>
                                  </p:childTnLst>
                                </p:cTn>
                              </p:par>
                            </p:childTnLst>
                          </p:cTn>
                        </p:par>
                        <p:par>
                          <p:cTn id="36" fill="hold">
                            <p:stCondLst>
                              <p:cond delay="13000"/>
                            </p:stCondLst>
                            <p:childTnLst>
                              <p:par>
                                <p:cTn id="37" presetID="21" presetClass="entr" presetSubtype="1"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heel(1)">
                                      <p:cBhvr>
                                        <p:cTn id="39" dur="2000"/>
                                        <p:tgtEl>
                                          <p:spTgt spid="14"/>
                                        </p:tgtEl>
                                      </p:cBhvr>
                                    </p:animEffect>
                                  </p:childTnLst>
                                </p:cTn>
                              </p:par>
                            </p:childTnLst>
                          </p:cTn>
                        </p:par>
                        <p:par>
                          <p:cTn id="40" fill="hold">
                            <p:stCondLst>
                              <p:cond delay="15000"/>
                            </p:stCondLst>
                            <p:childTnLst>
                              <p:par>
                                <p:cTn id="41" presetID="21" presetClass="entr" presetSubtype="1"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heel(1)">
                                      <p:cBhvr>
                                        <p:cTn id="43" dur="2000"/>
                                        <p:tgtEl>
                                          <p:spTgt spid="15"/>
                                        </p:tgtEl>
                                      </p:cBhvr>
                                    </p:animEffect>
                                  </p:childTnLst>
                                </p:cTn>
                              </p:par>
                            </p:childTnLst>
                          </p:cTn>
                        </p:par>
                        <p:par>
                          <p:cTn id="44" fill="hold">
                            <p:stCondLst>
                              <p:cond delay="17000"/>
                            </p:stCondLst>
                            <p:childTnLst>
                              <p:par>
                                <p:cTn id="45" presetID="16" presetClass="entr" presetSubtype="21"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childTnLst>
                          </p:cTn>
                        </p:par>
                        <p:par>
                          <p:cTn id="48" fill="hold">
                            <p:stCondLst>
                              <p:cond delay="17500"/>
                            </p:stCondLst>
                            <p:childTnLst>
                              <p:par>
                                <p:cTn id="49" presetID="21" presetClass="entr" presetSubtype="1"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heel(1)">
                                      <p:cBhvr>
                                        <p:cTn id="5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Results</a:t>
            </a:r>
          </a:p>
        </p:txBody>
      </p:sp>
      <p:sp>
        <p:nvSpPr>
          <p:cNvPr id="3" name="Content Placeholder 2"/>
          <p:cNvSpPr>
            <a:spLocks noGrp="1"/>
          </p:cNvSpPr>
          <p:nvPr>
            <p:ph idx="1"/>
          </p:nvPr>
        </p:nvSpPr>
        <p:spPr>
          <a:xfrm>
            <a:off x="553453" y="1309734"/>
            <a:ext cx="11026133" cy="4963646"/>
          </a:xfrm>
        </p:spPr>
        <p:txBody>
          <a:bodyPr>
            <a:normAutofit/>
          </a:bodyPr>
          <a:lstStyle/>
          <a:p>
            <a:r>
              <a:rPr lang="en-US" sz="2400" dirty="0" smtClean="0"/>
              <a:t>The application was executed with variable downstream delays and variable frequencies and successful and satisfactory response of synchronization between the two islands was observed.</a:t>
            </a:r>
          </a:p>
          <a:p>
            <a:r>
              <a:rPr lang="en-US" sz="2400" dirty="0" smtClean="0"/>
              <a:t>The Synchronizing breaker status can be viewed as the circle in the middle of the synchroscope (</a:t>
            </a:r>
            <a:r>
              <a:rPr lang="en-US" sz="2400" dirty="0" smtClean="0">
                <a:solidFill>
                  <a:srgbClr val="00B050"/>
                </a:solidFill>
              </a:rPr>
              <a:t>Green</a:t>
            </a:r>
            <a:r>
              <a:rPr lang="en-US" sz="2400" dirty="0" smtClean="0"/>
              <a:t>-Open ,</a:t>
            </a:r>
            <a:r>
              <a:rPr lang="en-US" sz="2400" dirty="0" smtClean="0">
                <a:solidFill>
                  <a:srgbClr val="FF0000"/>
                </a:solidFill>
              </a:rPr>
              <a:t>Red</a:t>
            </a:r>
            <a:r>
              <a:rPr lang="en-US" sz="2400" dirty="0" smtClean="0"/>
              <a:t>-Close)</a:t>
            </a:r>
          </a:p>
          <a:p>
            <a:r>
              <a:rPr lang="en-US" sz="2400" dirty="0" smtClean="0"/>
              <a:t>The transients involved after the synchronization were minimal which is a indication of proper and successful synchronization.</a:t>
            </a:r>
          </a:p>
          <a:p>
            <a:r>
              <a:rPr lang="en-US" sz="2400" dirty="0" smtClean="0"/>
              <a:t>The Synchronization breaker close and open signals generated using the analytic can be visualized on the openECA platform.</a:t>
            </a:r>
          </a:p>
          <a:p>
            <a:r>
              <a:rPr lang="en-US" sz="2400" dirty="0" smtClean="0"/>
              <a:t>These signals for the demonstration purpose are sent back to the OPAL-RT simulator as output streams from openECA via C37.118 protocol. </a:t>
            </a:r>
          </a:p>
          <a:p>
            <a:endParaRPr lang="en-US" sz="2400" dirty="0"/>
          </a:p>
        </p:txBody>
      </p:sp>
      <p:sp>
        <p:nvSpPr>
          <p:cNvPr id="4" name="Footer Placeholder 3"/>
          <p:cNvSpPr>
            <a:spLocks noGrp="1"/>
          </p:cNvSpPr>
          <p:nvPr>
            <p:ph type="ftr" sz="quarter" idx="11"/>
          </p:nvPr>
        </p:nvSpPr>
        <p:spPr/>
        <p:txBody>
          <a:bodyPr/>
          <a:lstStyle/>
          <a:p>
            <a:r>
              <a:rPr lang="en-US"/>
              <a:t>Utility specific footer -- Demonstration Results</a:t>
            </a:r>
            <a:endParaRPr lang="en-US" dirty="0"/>
          </a:p>
        </p:txBody>
      </p:sp>
      <p:pic>
        <p:nvPicPr>
          <p:cNvPr id="6" name="Picture 5"/>
          <p:cNvPicPr>
            <a:picLocks noChangeAspect="1"/>
          </p:cNvPicPr>
          <p:nvPr/>
        </p:nvPicPr>
        <p:blipFill>
          <a:blip r:embed="rId2"/>
          <a:stretch>
            <a:fillRect/>
          </a:stretch>
        </p:blipFill>
        <p:spPr>
          <a:xfrm>
            <a:off x="2805777" y="6216248"/>
            <a:ext cx="6369751" cy="621076"/>
          </a:xfrm>
          <a:prstGeom prst="rect">
            <a:avLst/>
          </a:prstGeom>
        </p:spPr>
      </p:pic>
    </p:spTree>
    <p:extLst>
      <p:ext uri="{BB962C8B-B14F-4D97-AF65-F5344CB8AC3E}">
        <p14:creationId xmlns:p14="http://schemas.microsoft.com/office/powerpoint/2010/main" val="2004111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4125</TotalTime>
  <Words>703</Words>
  <Application>Microsoft Office PowerPoint</Application>
  <PresentationFormat>Widescreen</PresentationFormat>
  <Paragraphs>56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CG Omega</vt:lpstr>
      <vt:lpstr>Wingdings</vt:lpstr>
      <vt:lpstr>Office Theme</vt:lpstr>
      <vt:lpstr>Virginia Tech/Dominion Energy Demonstration Results Report</vt:lpstr>
      <vt:lpstr>Installation Overview</vt:lpstr>
      <vt:lpstr>Data Stream Connection to openECA Platform</vt:lpstr>
      <vt:lpstr>PMU Synchroscope Execution</vt:lpstr>
      <vt:lpstr>RT-LAB Simulator Custom Modified IEEE-39 Bus Model</vt:lpstr>
      <vt:lpstr>Input Screen UI</vt:lpstr>
      <vt:lpstr>PMU Synchroscope Execution</vt:lpstr>
      <vt:lpstr>PMU Synchroscope UI</vt:lpstr>
      <vt:lpstr>Demonstration Results</vt:lpstr>
      <vt:lpstr>Demonstration Results</vt:lpstr>
      <vt:lpstr>Circuit Breaker Close Signal on openECA</vt:lpstr>
      <vt:lpstr>openECA Output Stream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Robertson</dc:creator>
  <cp:lastModifiedBy>tapas barik</cp:lastModifiedBy>
  <cp:revision>116</cp:revision>
  <cp:lastPrinted>2017-03-20T19:08:35Z</cp:lastPrinted>
  <dcterms:created xsi:type="dcterms:W3CDTF">2017-03-19T13:38:12Z</dcterms:created>
  <dcterms:modified xsi:type="dcterms:W3CDTF">2017-10-29T22:45:45Z</dcterms:modified>
</cp:coreProperties>
</file>