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9" r:id="rId1"/>
  </p:sldMasterIdLst>
  <p:notesMasterIdLst>
    <p:notesMasterId r:id="rId27"/>
  </p:notesMasterIdLst>
  <p:sldIdLst>
    <p:sldId id="257" r:id="rId2"/>
    <p:sldId id="289" r:id="rId3"/>
    <p:sldId id="258" r:id="rId4"/>
    <p:sldId id="299" r:id="rId5"/>
    <p:sldId id="273" r:id="rId6"/>
    <p:sldId id="279" r:id="rId7"/>
    <p:sldId id="280" r:id="rId8"/>
    <p:sldId id="281" r:id="rId9"/>
    <p:sldId id="282" r:id="rId10"/>
    <p:sldId id="285" r:id="rId11"/>
    <p:sldId id="300" r:id="rId12"/>
    <p:sldId id="269" r:id="rId13"/>
    <p:sldId id="274" r:id="rId14"/>
    <p:sldId id="284" r:id="rId15"/>
    <p:sldId id="286" r:id="rId16"/>
    <p:sldId id="291" r:id="rId17"/>
    <p:sldId id="292" r:id="rId18"/>
    <p:sldId id="293" r:id="rId19"/>
    <p:sldId id="294" r:id="rId20"/>
    <p:sldId id="275" r:id="rId21"/>
    <p:sldId id="278" r:id="rId22"/>
    <p:sldId id="295" r:id="rId23"/>
    <p:sldId id="296" r:id="rId24"/>
    <p:sldId id="290" r:id="rId25"/>
    <p:sldId id="29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7"/>
            <p14:sldId id="289"/>
            <p14:sldId id="258"/>
            <p14:sldId id="299"/>
          </p14:sldIdLst>
        </p14:section>
        <p14:section name="Group Member 1" id="{0860697E-8C4A-43F9-A7C0-C435911657B2}">
          <p14:sldIdLst/>
        </p14:section>
        <p14:section name="Group Member 2" id="{ED02CA79-8112-418E-8BC2-0FD9B68AECB3}">
          <p14:sldIdLst>
            <p14:sldId id="273"/>
            <p14:sldId id="279"/>
            <p14:sldId id="280"/>
            <p14:sldId id="281"/>
            <p14:sldId id="282"/>
            <p14:sldId id="285"/>
            <p14:sldId id="300"/>
          </p14:sldIdLst>
        </p14:section>
        <p14:section name="Group Member 3" id="{0DAD77B1-60C5-4EB2-933E-C56E97A5B2A7}">
          <p14:sldIdLst>
            <p14:sldId id="269"/>
          </p14:sldIdLst>
        </p14:section>
        <p14:section name="General Closing" id="{4AB6C702-EE4D-4283-ACB0-770710E41AE6}">
          <p14:sldIdLst>
            <p14:sldId id="274"/>
            <p14:sldId id="284"/>
            <p14:sldId id="286"/>
            <p14:sldId id="291"/>
            <p14:sldId id="292"/>
            <p14:sldId id="293"/>
            <p14:sldId id="294"/>
            <p14:sldId id="275"/>
            <p14:sldId id="278"/>
            <p14:sldId id="295"/>
            <p14:sldId id="296"/>
            <p14:sldId id="290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2865" autoAdjust="0"/>
  </p:normalViewPr>
  <p:slideViewPr>
    <p:cSldViewPr snapToGrid="0">
      <p:cViewPr varScale="1">
        <p:scale>
          <a:sx n="79" d="100"/>
          <a:sy n="79" d="100"/>
        </p:scale>
        <p:origin x="71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designed this template so that each member of the project team has a set of slides with its own theme. Members, here’s how you add a new slide to just your set: </a:t>
            </a:r>
          </a:p>
          <a:p>
            <a:br>
              <a:rPr lang="en-US" dirty="0"/>
            </a:br>
            <a:r>
              <a:rPr lang="en-US" dirty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/>
          </a:p>
          <a:p>
            <a:r>
              <a:rPr lang="en-US" dirty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34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5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8ABE3C1-DBE1-495D-B57B-2849774B866A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E331444B-B92B-4E27-8C94-BB93EAF5CB18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63EFA5E-FA76-400D-B3DC-F0BA90E6D10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D6E9DEC-419B-4CC5-A080-3B06BD5A8291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ransition spd="med">
    <p:fade/>
  </p:transition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tutorials/angular-tutorial/angular-components" TargetMode="External"/><Relationship Id="rId2" Type="http://schemas.openxmlformats.org/officeDocument/2006/relationships/hyperlink" Target="https://www.simplilearn.com/reasons-to-learn-javascript-artic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implilearn.com/tutorials/angular-tutorial/angular-bootstrap" TargetMode="External"/><Relationship Id="rId5" Type="http://schemas.openxmlformats.org/officeDocument/2006/relationships/hyperlink" Target="https://www.simplilearn.com/tutorials/angular-tutorial/angular-service" TargetMode="External"/><Relationship Id="rId4" Type="http://schemas.openxmlformats.org/officeDocument/2006/relationships/hyperlink" Target="https://www.simplilearn.com/tutorials/angular-tutorial/angular-routin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2891" y="248266"/>
            <a:ext cx="9726718" cy="1829761"/>
          </a:xfrm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  <a:latin typeface="Arial Rounded MT Bold" pitchFamily="34" charset="0"/>
              </a:rPr>
              <a:t>Student Management System</a:t>
            </a:r>
            <a:br>
              <a:rPr lang="en-US" u="sng" dirty="0">
                <a:solidFill>
                  <a:schemeClr val="tx1"/>
                </a:solidFill>
                <a:latin typeface="Arial Rounded MT Bold" pitchFamily="34" charset="0"/>
              </a:rPr>
            </a:br>
            <a:endParaRPr lang="en-US" sz="1600" b="0" u="sng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6192" y="2372741"/>
            <a:ext cx="11491588" cy="2037026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3400" b="1" dirty="0">
                <a:solidFill>
                  <a:schemeClr val="tx1"/>
                </a:solidFill>
              </a:rPr>
              <a:t>                                                                          </a:t>
            </a:r>
            <a:r>
              <a:rPr lang="en-US" sz="3400" b="1" u="sng" dirty="0">
                <a:solidFill>
                  <a:schemeClr val="tx1"/>
                </a:solidFill>
              </a:rPr>
              <a:t>Presented By:                                     </a:t>
            </a:r>
          </a:p>
          <a:p>
            <a:pPr algn="ctr"/>
            <a:r>
              <a:rPr lang="en-US" sz="3100" dirty="0">
                <a:solidFill>
                  <a:schemeClr val="tx1"/>
                </a:solidFill>
              </a:rPr>
              <a:t>                                                                                </a:t>
            </a:r>
            <a:r>
              <a:rPr lang="en-US" sz="3100" dirty="0">
                <a:solidFill>
                  <a:schemeClr val="bg2">
                    <a:lumMod val="25000"/>
                  </a:schemeClr>
                </a:solidFill>
              </a:rPr>
              <a:t>-Nisha Tapase      </a:t>
            </a:r>
          </a:p>
          <a:p>
            <a:pPr algn="ctr"/>
            <a:r>
              <a:rPr lang="en-US" sz="3100" dirty="0">
                <a:solidFill>
                  <a:schemeClr val="bg2">
                    <a:lumMod val="25000"/>
                  </a:schemeClr>
                </a:solidFill>
              </a:rPr>
              <a:t>                                                                              -Nikita </a:t>
            </a:r>
            <a:r>
              <a:rPr lang="en-US" sz="3100" dirty="0" err="1">
                <a:solidFill>
                  <a:schemeClr val="bg2">
                    <a:lumMod val="25000"/>
                  </a:schemeClr>
                </a:solidFill>
              </a:rPr>
              <a:t>Varpe</a:t>
            </a:r>
            <a:endParaRPr lang="en-US" sz="31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3100" dirty="0">
                <a:solidFill>
                  <a:schemeClr val="bg2">
                    <a:lumMod val="25000"/>
                  </a:schemeClr>
                </a:solidFill>
              </a:rPr>
              <a:t>                                                                                 -</a:t>
            </a:r>
            <a:r>
              <a:rPr lang="en-US" sz="3100" dirty="0" err="1">
                <a:solidFill>
                  <a:schemeClr val="bg2">
                    <a:lumMod val="25000"/>
                  </a:schemeClr>
                </a:solidFill>
              </a:rPr>
              <a:t>Anuja</a:t>
            </a:r>
            <a:r>
              <a:rPr lang="en-US" sz="31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3100" dirty="0" err="1">
                <a:solidFill>
                  <a:schemeClr val="bg2">
                    <a:lumMod val="25000"/>
                  </a:schemeClr>
                </a:solidFill>
              </a:rPr>
              <a:t>Kalekar</a:t>
            </a:r>
            <a:endParaRPr lang="en-US" sz="31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3100" dirty="0">
                <a:solidFill>
                  <a:schemeClr val="bg2">
                    <a:lumMod val="25000"/>
                  </a:schemeClr>
                </a:solidFill>
              </a:rPr>
              <a:t>                                                                                   -Komal </a:t>
            </a:r>
            <a:r>
              <a:rPr lang="en-US" sz="3100" dirty="0" err="1">
                <a:solidFill>
                  <a:schemeClr val="bg2">
                    <a:lumMod val="25000"/>
                  </a:schemeClr>
                </a:solidFill>
              </a:rPr>
              <a:t>Yelmane</a:t>
            </a:r>
            <a:endParaRPr lang="en-US" sz="31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3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2167" y="1548581"/>
            <a:ext cx="10972801" cy="2890683"/>
          </a:xfrm>
        </p:spPr>
        <p:txBody>
          <a:bodyPr/>
          <a:lstStyle/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" pitchFamily="2" charset="2"/>
              <a:buChar char="q"/>
            </a:pPr>
            <a:r>
              <a:rPr lang="en-IN" sz="2400" dirty="0"/>
              <a:t>Postman is very convenient when it comes to executing APIs. Once you’ve entered and saved them.</a:t>
            </a:r>
          </a:p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None/>
            </a:pPr>
            <a:r>
              <a:rPr lang="en-IN" sz="2400" dirty="0"/>
              <a:t>   you can simply use them over and over again, without having to remember the exact endpoint, headers, or API keys.</a:t>
            </a:r>
          </a:p>
          <a:p>
            <a:endParaRPr lang="en-IN" dirty="0"/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D21F59-F831-6BD0-F3B1-45C729DA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Angular is a widely used </a:t>
            </a:r>
            <a:r>
              <a:rPr lang="en-US" b="0" i="0" u="none" strike="noStrike" dirty="0">
                <a:effectLst/>
                <a:latin typeface="Roboto" panose="02000000000000000000" pitchFamily="2" charset="0"/>
                <a:hlinkClick r:id="rId2" tooltip="JavaScrip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</a:t>
            </a:r>
            <a:r>
              <a:rPr lang="en-US" b="0" i="0" dirty="0">
                <a:effectLst/>
                <a:latin typeface="Roboto" panose="02000000000000000000" pitchFamily="2" charset="0"/>
              </a:rPr>
              <a:t> framework for front-end development. In this article on the Angular project, we’re building an Admin dashboard using Angular 10. Before you go ahead with application building, make sure you are familiar with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Angular's</a:t>
            </a:r>
            <a:r>
              <a:rPr lang="en-US" b="0" i="0" dirty="0">
                <a:effectLst/>
                <a:latin typeface="Roboto" panose="02000000000000000000" pitchFamily="2" charset="0"/>
              </a:rPr>
              <a:t> core concepts. You could check out articles on various topics like </a:t>
            </a:r>
            <a:r>
              <a:rPr lang="en-US" b="0" i="0" u="none" strike="noStrike" dirty="0">
                <a:effectLst/>
                <a:latin typeface="Roboto" panose="02000000000000000000" pitchFamily="2" charset="0"/>
                <a:hlinkClick r:id="rId3" tooltip="Angular Component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Angular Components</a:t>
            </a:r>
            <a:r>
              <a:rPr lang="en-US" b="0" i="0" dirty="0">
                <a:effectLst/>
                <a:latin typeface="Roboto" panose="02000000000000000000" pitchFamily="2" charset="0"/>
              </a:rPr>
              <a:t>, </a:t>
            </a:r>
            <a:r>
              <a:rPr lang="en-US" b="0" i="0" u="none" strike="noStrike" dirty="0">
                <a:effectLst/>
                <a:latin typeface="Roboto" panose="02000000000000000000" pitchFamily="2" charset="0"/>
                <a:hlinkClick r:id="rId4" tooltip="Rout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Routing</a:t>
            </a:r>
            <a:r>
              <a:rPr lang="en-US" b="0" i="0" dirty="0">
                <a:effectLst/>
                <a:latin typeface="Roboto" panose="02000000000000000000" pitchFamily="2" charset="0"/>
              </a:rPr>
              <a:t>, </a:t>
            </a:r>
            <a:r>
              <a:rPr lang="en-US" b="0" i="0" u="none" strike="noStrike" dirty="0">
                <a:effectLst/>
                <a:latin typeface="Roboto" panose="02000000000000000000" pitchFamily="2" charset="0"/>
                <a:hlinkClick r:id="rId5" tooltip="Servic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r>
              <a:rPr lang="en-US" b="0" i="0" dirty="0">
                <a:effectLst/>
                <a:latin typeface="Roboto" panose="02000000000000000000" pitchFamily="2" charset="0"/>
              </a:rPr>
              <a:t>, </a:t>
            </a:r>
            <a:r>
              <a:rPr lang="en-US" b="0" i="0" u="none" strike="noStrike" dirty="0">
                <a:effectLst/>
                <a:latin typeface="Roboto" panose="02000000000000000000" pitchFamily="2" charset="0"/>
                <a:hlinkClick r:id="rId6" tooltip="Bootstra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Bootstrap</a:t>
            </a:r>
            <a:r>
              <a:rPr lang="en-US" b="0" i="0" dirty="0">
                <a:effectLst/>
                <a:latin typeface="Roboto" panose="02000000000000000000" pitchFamily="2" charset="0"/>
              </a:rPr>
              <a:t>, and more. 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93ED99-357C-072E-2658-948628D02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u="sng" dirty="0">
                <a:solidFill>
                  <a:schemeClr val="tx1"/>
                </a:solidFill>
              </a:rPr>
              <a:t>Angular</a:t>
            </a:r>
            <a:endParaRPr lang="en-IN" sz="32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824029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441137"/>
            <a:ext cx="109728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@Entity: This annotation specifies the table in the database with which this entity is mapped.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@Id :The @Id annotation is inherited from </a:t>
            </a:r>
            <a:r>
              <a:rPr lang="en-US" sz="2400" dirty="0" err="1"/>
              <a:t>javax.persistence.Id</a:t>
            </a:r>
            <a:r>
              <a:rPr lang="en-US" sz="2400" dirty="0"/>
              <a:t>, indicating the member field below is the primary key of the current entity.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@Column: This is used for Adding the column the name in the table of a particular </a:t>
            </a:r>
            <a:r>
              <a:rPr lang="en-US" sz="2400" dirty="0" err="1"/>
              <a:t>MySQL</a:t>
            </a:r>
            <a:r>
              <a:rPr lang="en-US" sz="2400" dirty="0"/>
              <a:t> database.</a:t>
            </a:r>
          </a:p>
          <a:p>
            <a:pPr>
              <a:buFont typeface="Wingdings" pitchFamily="2" charset="2"/>
              <a:buChar char="Ø"/>
            </a:pPr>
            <a:endParaRPr lang="en-US" sz="2800" dirty="0"/>
          </a:p>
          <a:p>
            <a:endParaRPr lang="en-IN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36312" y="298137"/>
            <a:ext cx="4719376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u="sng" dirty="0">
                <a:solidFill>
                  <a:schemeClr val="tx1"/>
                </a:solidFill>
              </a:rPr>
              <a:t>ANNOTATION USED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62118" y="448941"/>
            <a:ext cx="10972800" cy="553890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8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@</a:t>
            </a:r>
            <a:r>
              <a:rPr lang="en-US" sz="2400" dirty="0" err="1"/>
              <a:t>GeneratedValue</a:t>
            </a:r>
            <a:r>
              <a:rPr lang="en-US" sz="2400" dirty="0"/>
              <a:t>: Provides for the specification of generation strategies for the values of primary keys.</a:t>
            </a:r>
          </a:p>
          <a:p>
            <a:pPr>
              <a:buNone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@Service: It is used with classes that provide basic functionalities.</a:t>
            </a:r>
          </a:p>
          <a:p>
            <a:pPr>
              <a:buNone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@</a:t>
            </a:r>
            <a:r>
              <a:rPr lang="en-US" sz="2400" dirty="0" err="1"/>
              <a:t>Autowired:Enables</a:t>
            </a:r>
            <a:r>
              <a:rPr lang="en-US" sz="2400" dirty="0"/>
              <a:t> us to inject </a:t>
            </a:r>
            <a:r>
              <a:rPr lang="en-US" sz="2400" dirty="0" err="1"/>
              <a:t>dependecies</a:t>
            </a:r>
            <a:r>
              <a:rPr lang="en-US" sz="2400" dirty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IN" sz="2400" dirty="0"/>
              <a:t>@</a:t>
            </a:r>
            <a:r>
              <a:rPr lang="en-IN" sz="2400" dirty="0" err="1"/>
              <a:t>PostMapping:It</a:t>
            </a:r>
            <a:r>
              <a:rPr lang="en-IN" sz="2400" dirty="0"/>
              <a:t> maps the HTTP POST requests on the specific handler method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965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8374" y="581677"/>
            <a:ext cx="10972800" cy="5642142"/>
          </a:xfrm>
        </p:spPr>
        <p:txBody>
          <a:bodyPr>
            <a:normAutofit/>
          </a:bodyPr>
          <a:lstStyle/>
          <a:p>
            <a:pPr marL="624078" indent="-514350">
              <a:buFont typeface="Wingdings" pitchFamily="2" charset="2"/>
              <a:buChar char="Ø"/>
            </a:pPr>
            <a:endParaRPr lang="en-US" sz="2400" dirty="0"/>
          </a:p>
          <a:p>
            <a:pPr marL="624078" indent="-514350">
              <a:buFont typeface="Wingdings" pitchFamily="2" charset="2"/>
              <a:buChar char="Ø"/>
            </a:pPr>
            <a:r>
              <a:rPr lang="en-US" sz="2400" dirty="0"/>
              <a:t>@</a:t>
            </a:r>
            <a:r>
              <a:rPr lang="en-US" sz="2400" dirty="0" err="1"/>
              <a:t>RestController</a:t>
            </a:r>
            <a:r>
              <a:rPr lang="en-US" sz="2400" dirty="0"/>
              <a:t>: It is used to make restful web services.</a:t>
            </a:r>
          </a:p>
          <a:p>
            <a:pPr marL="109728" indent="0">
              <a:buNone/>
            </a:pPr>
            <a:endParaRPr lang="en-US" sz="2400" dirty="0"/>
          </a:p>
          <a:p>
            <a:pPr marL="624078" indent="-514350">
              <a:buFont typeface="Wingdings" pitchFamily="2" charset="2"/>
              <a:buChar char="Ø"/>
            </a:pPr>
            <a:r>
              <a:rPr lang="en-US" sz="2400" dirty="0"/>
              <a:t>@GetMapping: Maps the HTTP GET requests on handler method.</a:t>
            </a:r>
          </a:p>
          <a:p>
            <a:pPr marL="109728" indent="0">
              <a:buNone/>
            </a:pPr>
            <a:endParaRPr lang="en-US" sz="2400" dirty="0"/>
          </a:p>
          <a:p>
            <a:pPr marL="624078" indent="-514350">
              <a:buFont typeface="Wingdings" pitchFamily="2" charset="2"/>
              <a:buChar char="Ø"/>
            </a:pPr>
            <a:r>
              <a:rPr lang="en-IN" sz="2400" dirty="0"/>
              <a:t>@RequestMapping: It is used to map the web requests.</a:t>
            </a:r>
          </a:p>
          <a:p>
            <a:pPr marL="624078" indent="-514350">
              <a:buFont typeface="Wingdings" pitchFamily="2" charset="2"/>
              <a:buChar char="Ø"/>
            </a:pPr>
            <a:endParaRPr lang="en-IN" sz="2400" dirty="0"/>
          </a:p>
          <a:p>
            <a:pPr>
              <a:buFont typeface="Wingdings" pitchFamily="2" charset="2"/>
              <a:buChar char="Ø"/>
            </a:pPr>
            <a:r>
              <a:rPr lang="en-IN" sz="2400" dirty="0"/>
              <a:t>  @PutMapping: It is used to create a web service endpoint that           creates or updates.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IN" sz="2400" dirty="0"/>
              <a:t>  @DeleteMapping: It is used to create a web service endpoint that deletes a resource. </a:t>
            </a:r>
          </a:p>
          <a:p>
            <a:pPr marL="624078" indent="-514350"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endParaRPr lang="en-US" sz="2800" dirty="0"/>
          </a:p>
          <a:p>
            <a:endParaRPr lang="en-IN" sz="2800" dirty="0"/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5355" y="552181"/>
            <a:ext cx="10972800" cy="51112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/>
              <a:t>@RequestMapping(method = </a:t>
            </a:r>
            <a:r>
              <a:rPr lang="en-IN" sz="2400" dirty="0" err="1"/>
              <a:t>RequestMethod.PATCH</a:t>
            </a:r>
            <a:r>
              <a:rPr lang="en-IN" sz="2400" dirty="0"/>
              <a:t>)</a:t>
            </a:r>
          </a:p>
          <a:p>
            <a:pPr marL="109728" indent="0">
              <a:buNone/>
            </a:pPr>
            <a:endParaRPr lang="en-IN" sz="2400" dirty="0"/>
          </a:p>
          <a:p>
            <a:pPr>
              <a:buFont typeface="Wingdings" pitchFamily="2" charset="2"/>
              <a:buChar char="Ø"/>
            </a:pPr>
            <a:endParaRPr lang="en-IN" sz="2400" dirty="0"/>
          </a:p>
          <a:p>
            <a:pPr>
              <a:buFont typeface="Wingdings" pitchFamily="2" charset="2"/>
              <a:buChar char="Ø"/>
            </a:pPr>
            <a:r>
              <a:rPr lang="en-IN" sz="2400" dirty="0"/>
              <a:t>@SpringBootApplication: This annotation is used to mark a 		configuration class that declares one or more.</a:t>
            </a:r>
          </a:p>
          <a:p>
            <a:pPr>
              <a:buFont typeface="Wingdings" pitchFamily="2" charset="2"/>
              <a:buChar char="Ø"/>
            </a:pPr>
            <a:endParaRPr lang="en-IN" sz="2400" dirty="0"/>
          </a:p>
          <a:p>
            <a:pPr>
              <a:buFont typeface="Wingdings" pitchFamily="2" charset="2"/>
              <a:buChar char="Ø"/>
            </a:pPr>
            <a:r>
              <a:rPr lang="en-IN" sz="2400" dirty="0"/>
              <a:t>@Bean : methods and also triggers auto-configuration and 		component scanning.</a:t>
            </a:r>
          </a:p>
          <a:p>
            <a:pPr>
              <a:buFont typeface="Wingdings" pitchFamily="2" charset="2"/>
              <a:buChar char="Ø"/>
            </a:pPr>
            <a:endParaRPr lang="en-IN" sz="2400" dirty="0"/>
          </a:p>
          <a:p>
            <a:pPr>
              <a:buFont typeface="Wingdings" pitchFamily="2" charset="2"/>
              <a:buChar char="Ø"/>
            </a:pPr>
            <a:r>
              <a:rPr lang="en-IN" sz="2400" dirty="0"/>
              <a:t>@Generated: It is used to mark source code that has been 		generated</a:t>
            </a:r>
          </a:p>
          <a:p>
            <a:pPr>
              <a:buFont typeface="Wingdings" pitchFamily="2" charset="2"/>
              <a:buChar char="Ø"/>
            </a:pPr>
            <a:endParaRPr lang="en-IN" sz="2400" dirty="0"/>
          </a:p>
          <a:p>
            <a:pPr>
              <a:buFont typeface="Wingdings" pitchFamily="2" charset="2"/>
              <a:buChar char="Ø"/>
            </a:pPr>
            <a:endParaRPr lang="en-IN" sz="2400" dirty="0"/>
          </a:p>
          <a:p>
            <a:pPr>
              <a:buFont typeface="Wingdings" pitchFamily="2" charset="2"/>
              <a:buChar char="Ø"/>
            </a:pPr>
            <a:endParaRPr lang="en-IN" sz="2400" dirty="0"/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 marL="109728" indent="0">
              <a:buNone/>
            </a:pPr>
            <a:r>
              <a:rPr lang="en-IN" sz="2400" dirty="0"/>
              <a:t> 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98000"/>
              <a:buFont typeface="Wingdings" pitchFamily="2" charset="2"/>
              <a:buChar char="Ø"/>
            </a:pPr>
            <a:r>
              <a:rPr lang="en-IN" b="1" u="sng" dirty="0"/>
              <a:t>Entity</a:t>
            </a:r>
          </a:p>
          <a:p>
            <a:pPr lvl="3"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IN" sz="2400" dirty="0"/>
              <a:t>The entities are the persistence objects stores as a record in the database. </a:t>
            </a:r>
          </a:p>
          <a:p>
            <a:pPr>
              <a:buNone/>
            </a:pPr>
            <a:endParaRPr lang="en-IN" sz="2400" dirty="0"/>
          </a:p>
          <a:p>
            <a:pPr lvl="3"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IN" sz="2400" dirty="0"/>
              <a:t>Persistence Unit: It defines a set of all entity classes. In an application, </a:t>
            </a:r>
            <a:r>
              <a:rPr lang="en-IN" sz="2400" dirty="0" err="1"/>
              <a:t>EntityManager</a:t>
            </a:r>
            <a:r>
              <a:rPr lang="en-IN" sz="2400" dirty="0"/>
              <a:t> instances manage it. </a:t>
            </a:r>
          </a:p>
          <a:p>
            <a:pPr>
              <a:buNone/>
            </a:pPr>
            <a:endParaRPr lang="en-IN" sz="2400" dirty="0"/>
          </a:p>
          <a:p>
            <a:pPr lvl="3"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IN" sz="2400" dirty="0"/>
              <a:t>The set of entity classes represents the data contained within a single data store.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MODULE USED</a:t>
            </a:r>
            <a:endParaRPr lang="en-IN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0104" y="994632"/>
            <a:ext cx="10972800" cy="4525963"/>
          </a:xfrm>
        </p:spPr>
        <p:txBody>
          <a:bodyPr/>
          <a:lstStyle/>
          <a:p>
            <a:pPr lvl="0">
              <a:buSzPct val="99000"/>
              <a:buFont typeface="Wingdings" pitchFamily="2" charset="2"/>
              <a:buChar char="Ø"/>
            </a:pPr>
            <a:r>
              <a:rPr lang="en-IN" b="1" u="sng" dirty="0"/>
              <a:t>Repository</a:t>
            </a:r>
          </a:p>
          <a:p>
            <a:pPr lvl="3">
              <a:buFont typeface="Wingdings" pitchFamily="2" charset="2"/>
              <a:buChar char="q"/>
            </a:pPr>
            <a:endParaRPr lang="en-IN" dirty="0"/>
          </a:p>
          <a:p>
            <a:pPr lvl="3">
              <a:buClr>
                <a:schemeClr val="accent1"/>
              </a:buClr>
              <a:buSzPct val="81000"/>
              <a:buFont typeface="Wingdings" pitchFamily="2" charset="2"/>
              <a:buChar char="q"/>
            </a:pPr>
            <a:r>
              <a:rPr lang="en-IN" sz="2400" dirty="0"/>
              <a:t>Spring boot framework provides us repository which is responsible to perform various operations on the object.</a:t>
            </a:r>
          </a:p>
          <a:p>
            <a:pPr lvl="3">
              <a:buFont typeface="Wingdings" pitchFamily="2" charset="2"/>
              <a:buChar char="q"/>
            </a:pPr>
            <a:endParaRPr lang="en-IN" sz="2400" dirty="0"/>
          </a:p>
          <a:p>
            <a:pPr lvl="3"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IN" sz="2400" dirty="0"/>
              <a:t>Repository classes are auto detected by spring framework through </a:t>
            </a:r>
            <a:r>
              <a:rPr lang="en-IN" sz="2400" dirty="0" err="1"/>
              <a:t>classpath</a:t>
            </a:r>
            <a:r>
              <a:rPr lang="en-IN" sz="2400" dirty="0"/>
              <a:t> scanning.</a:t>
            </a:r>
          </a:p>
          <a:p>
            <a:endParaRPr lang="en-IN" dirty="0"/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5355" y="1009381"/>
            <a:ext cx="10972800" cy="4525963"/>
          </a:xfrm>
        </p:spPr>
        <p:txBody>
          <a:bodyPr/>
          <a:lstStyle/>
          <a:p>
            <a:pPr lvl="0">
              <a:buSzPct val="100000"/>
              <a:buFont typeface="Wingdings" pitchFamily="2" charset="2"/>
              <a:buChar char="Ø"/>
            </a:pPr>
            <a:r>
              <a:rPr lang="en-IN" b="1" u="sng" dirty="0"/>
              <a:t>Service</a:t>
            </a:r>
          </a:p>
          <a:p>
            <a:pPr lvl="0">
              <a:buSzPct val="100000"/>
              <a:buNone/>
            </a:pPr>
            <a:endParaRPr lang="en-IN" dirty="0"/>
          </a:p>
          <a:p>
            <a:pPr lvl="2">
              <a:buClr>
                <a:schemeClr val="accent1"/>
              </a:buClr>
              <a:buSzPct val="81000"/>
              <a:buFont typeface="Wingdings" pitchFamily="2" charset="2"/>
              <a:buChar char="q"/>
            </a:pPr>
            <a:r>
              <a:rPr lang="en-IN" sz="2400" dirty="0"/>
              <a:t>Spring boot service component is defined as a class file that includes the @Service annotation and allows developers to add business functionalities. </a:t>
            </a:r>
          </a:p>
          <a:p>
            <a:pPr lvl="2">
              <a:buFont typeface="Wingdings" pitchFamily="2" charset="2"/>
              <a:buChar char="q"/>
            </a:pPr>
            <a:endParaRPr lang="en-IN" sz="2400" dirty="0"/>
          </a:p>
          <a:p>
            <a:pPr lvl="2"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IN" sz="2400" dirty="0"/>
              <a:t>The annotation is used with the classes that provide these business functionalities.</a:t>
            </a:r>
          </a:p>
          <a:p>
            <a:endParaRPr lang="en-IN" dirty="0"/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4851" y="1024129"/>
            <a:ext cx="10972800" cy="4525963"/>
          </a:xfrm>
        </p:spPr>
        <p:txBody>
          <a:bodyPr/>
          <a:lstStyle/>
          <a:p>
            <a:pPr lvl="0">
              <a:buSzPct val="100000"/>
              <a:buFont typeface="Wingdings" pitchFamily="2" charset="2"/>
              <a:buChar char="Ø"/>
            </a:pPr>
            <a:r>
              <a:rPr lang="en-IN" b="1" u="sng" dirty="0"/>
              <a:t>Controller</a:t>
            </a:r>
          </a:p>
          <a:p>
            <a:pPr lvl="0">
              <a:buSzPct val="100000"/>
              <a:buNone/>
            </a:pPr>
            <a:endParaRPr lang="en-IN" b="1" u="sng" dirty="0"/>
          </a:p>
          <a:p>
            <a:pPr lvl="2"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IN" sz="2400" dirty="0"/>
              <a:t>In Spring Boot, the controller class is responsible for processing incoming REST API requests, preparing a model, and returning the view to be rendered as a response.</a:t>
            </a:r>
          </a:p>
          <a:p>
            <a:pPr lvl="2">
              <a:buClr>
                <a:schemeClr val="accent1"/>
              </a:buClr>
              <a:buSzPct val="80000"/>
              <a:buNone/>
            </a:pPr>
            <a:r>
              <a:rPr lang="en-IN" sz="2400" dirty="0"/>
              <a:t> </a:t>
            </a:r>
          </a:p>
          <a:p>
            <a:pPr lvl="2"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IN" sz="2400" dirty="0"/>
              <a:t>The controller classes in Spring are annotated either by the @Controller or the @</a:t>
            </a:r>
            <a:r>
              <a:rPr lang="en-IN" sz="2400" dirty="0" err="1"/>
              <a:t>RestController</a:t>
            </a:r>
            <a:r>
              <a:rPr lang="en-IN" sz="2400" dirty="0"/>
              <a:t> annotation.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0104" y="1440652"/>
            <a:ext cx="10972800" cy="45259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IN" sz="2400" dirty="0"/>
              <a:t>Student Management system can handle all the details about a student. The details include student Id, Student name , Student email, Student address etc.  </a:t>
            </a:r>
          </a:p>
          <a:p>
            <a:pPr>
              <a:buNone/>
            </a:pPr>
            <a:endParaRPr lang="en-IN" sz="2400" dirty="0"/>
          </a:p>
          <a:p>
            <a:pPr>
              <a:buFont typeface="Wingdings" pitchFamily="2" charset="2"/>
              <a:buChar char="q"/>
            </a:pPr>
            <a:r>
              <a:rPr lang="en-IN" sz="2400" dirty="0"/>
              <a:t>The student management system is an automated version of manual student management system.</a:t>
            </a:r>
          </a:p>
          <a:p>
            <a:endParaRPr lang="en-IN" sz="2400" dirty="0"/>
          </a:p>
          <a:p>
            <a:pPr>
              <a:buFont typeface="Wingdings" pitchFamily="2" charset="2"/>
              <a:buChar char="q"/>
            </a:pPr>
            <a:r>
              <a:rPr lang="en-IN" sz="2400" dirty="0"/>
              <a:t>It also securely stores and manages personal and other related details for your</a:t>
            </a:r>
            <a:r>
              <a:rPr lang="en-US" sz="2400" dirty="0"/>
              <a:t> </a:t>
            </a:r>
            <a:r>
              <a:rPr lang="en-IN" sz="2400" dirty="0"/>
              <a:t>student.</a:t>
            </a:r>
          </a:p>
          <a:p>
            <a:pPr>
              <a:buNone/>
            </a:pPr>
            <a:endParaRPr lang="en-IN" sz="2400" dirty="0"/>
          </a:p>
          <a:p>
            <a:pPr>
              <a:buFont typeface="Wingdings" pitchFamily="2" charset="2"/>
              <a:buChar char="q"/>
            </a:pPr>
            <a:r>
              <a:rPr lang="en-US" sz="2400" dirty="0"/>
              <a:t>Spring Boot is considered as a light-weight framework which results in less complexity in maintaining the data.</a:t>
            </a:r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342" y="230880"/>
            <a:ext cx="10972800" cy="1143000"/>
          </a:xfrm>
        </p:spPr>
        <p:txBody>
          <a:bodyPr/>
          <a:lstStyle/>
          <a:p>
            <a:r>
              <a:rPr lang="en-US" dirty="0"/>
              <a:t>                    </a:t>
            </a:r>
            <a:r>
              <a:rPr lang="en-US" u="sng" dirty="0">
                <a:solidFill>
                  <a:schemeClr val="tx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750943634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u="sng" dirty="0">
                <a:solidFill>
                  <a:schemeClr val="tx1"/>
                </a:solidFill>
              </a:rPr>
              <a:t>CLASS DIAGRAM 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/>
        </p:blipFill>
        <p:spPr bwMode="auto">
          <a:xfrm>
            <a:off x="4232117" y="1238865"/>
            <a:ext cx="3614695" cy="4970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552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5640" y="245142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>
                <a:solidFill>
                  <a:schemeClr val="tx1"/>
                </a:solidFill>
              </a:rPr>
              <a:t>USE CASE DIAGRAM</a:t>
            </a:r>
            <a:endParaRPr lang="en-IN" sz="4000" u="sng" dirty="0">
              <a:solidFill>
                <a:schemeClr val="tx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D2A2203-63B4-9E54-990D-AC99C95F2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703" y="1481137"/>
            <a:ext cx="9007812" cy="6962471"/>
          </a:xfrm>
        </p:spPr>
      </p:pic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SCREENSHOT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/>
        </p:blipFill>
        <p:spPr>
          <a:xfrm>
            <a:off x="2013651" y="1462087"/>
            <a:ext cx="8199108" cy="430453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268361" y="869049"/>
            <a:ext cx="9145582" cy="480143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1" y="1746799"/>
            <a:ext cx="10972800" cy="45259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IN" dirty="0"/>
              <a:t>This project has been created to digitalize the database of Students.</a:t>
            </a:r>
          </a:p>
          <a:p>
            <a:pPr>
              <a:buFont typeface="Wingdings" pitchFamily="2" charset="2"/>
              <a:buChar char="q"/>
            </a:pPr>
            <a:endParaRPr lang="en-IN" dirty="0"/>
          </a:p>
          <a:p>
            <a:pPr>
              <a:buFont typeface="Wingdings" pitchFamily="2" charset="2"/>
              <a:buChar char="q"/>
            </a:pPr>
            <a:r>
              <a:rPr lang="en-IN" dirty="0"/>
              <a:t>Software provides Student management system for inserting, deleting, searching and updating records of students.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CONCLUSION</a:t>
            </a:r>
            <a:endParaRPr lang="en-IN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587" y="2575387"/>
            <a:ext cx="10972800" cy="1143000"/>
          </a:xfrm>
        </p:spPr>
        <p:txBody>
          <a:bodyPr>
            <a:noAutofit/>
          </a:bodyPr>
          <a:lstStyle/>
          <a:p>
            <a:pPr algn="ctr"/>
            <a:r>
              <a:rPr lang="en-US" sz="8000" u="sng" dirty="0">
                <a:latin typeface="Algerian" pitchFamily="82" charset="0"/>
              </a:rPr>
              <a:t>Thank you</a:t>
            </a:r>
            <a:endParaRPr lang="en-IN" sz="8000" u="sng" dirty="0">
              <a:latin typeface="Algerian" pitchFamily="8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009674"/>
              </p:ext>
            </p:extLst>
          </p:nvPr>
        </p:nvGraphicFramePr>
        <p:xfrm>
          <a:off x="550606" y="1436890"/>
          <a:ext cx="10972800" cy="4005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13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HARDWARE REQUIREMENTS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SOFTWARE REQUIREMENTS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13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OPERATING</a:t>
                      </a:r>
                      <a:r>
                        <a:rPr lang="en-US" baseline="0" dirty="0"/>
                        <a:t> SYSTEM: WINDOWS 10</a:t>
                      </a:r>
                      <a:endParaRPr lang="en-US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SPRING</a:t>
                      </a:r>
                      <a:r>
                        <a:rPr lang="en-US" baseline="0" dirty="0"/>
                        <a:t> TOOL SUITE(STS)</a:t>
                      </a:r>
                      <a:endParaRPr lang="en-US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13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HARD</a:t>
                      </a:r>
                      <a:r>
                        <a:rPr lang="en-US" baseline="0" dirty="0"/>
                        <a:t> DISK</a:t>
                      </a:r>
                      <a:br>
                        <a:rPr lang="en-US" baseline="0" dirty="0"/>
                      </a:br>
                      <a:endParaRPr lang="en-US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JAVA</a:t>
                      </a:r>
                      <a:r>
                        <a:rPr lang="en-US" baseline="0" dirty="0"/>
                        <a:t> JDK(1.8)</a:t>
                      </a:r>
                      <a:endParaRPr lang="en-US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13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RAM : 8 GB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MySQL</a:t>
                      </a:r>
                      <a:r>
                        <a:rPr lang="en-US" baseline="0" dirty="0"/>
                        <a:t>  Server, Postman, Visual Studio code</a:t>
                      </a:r>
                      <a:endParaRPr lang="en-US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6892-47E7-9176-A49B-CD3520C70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303" y="128084"/>
            <a:ext cx="9834664" cy="815500"/>
          </a:xfrm>
        </p:spPr>
        <p:txBody>
          <a:bodyPr>
            <a:normAutofit fontScale="90000"/>
          </a:bodyPr>
          <a:lstStyle/>
          <a:p>
            <a:r>
              <a:rPr lang="en-IN" b="0" i="0" u="sng" dirty="0">
                <a:solidFill>
                  <a:srgbClr val="000000"/>
                </a:solidFill>
                <a:effectLst/>
                <a:latin typeface="ff4"/>
              </a:rPr>
              <a:t>EXISTING SYSTEM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ff4"/>
              </a:rPr>
              <a:t> vs </a:t>
            </a:r>
            <a:r>
              <a:rPr lang="en-IN" b="0" i="0" u="sng" dirty="0">
                <a:solidFill>
                  <a:srgbClr val="000000"/>
                </a:solidFill>
                <a:effectLst/>
                <a:latin typeface="ff4"/>
              </a:rPr>
              <a:t>PROPOSED SYSTEM</a:t>
            </a:r>
            <a:endParaRPr lang="en-IN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545F5-8979-EA3E-02FD-171F53290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285" y="1138135"/>
            <a:ext cx="11606719" cy="3852153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1" i="0" u="sng" dirty="0">
                <a:solidFill>
                  <a:srgbClr val="000000"/>
                </a:solidFill>
                <a:effectLst/>
                <a:latin typeface="ff4"/>
              </a:rPr>
              <a:t>System Analysis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ff4"/>
              </a:rPr>
              <a:t>is a detailed study of the various operations performed by a system and their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ff4"/>
              </a:rPr>
              <a:t>relationships within and outside of the system. Here the key question is- what all problems exist in the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ff4"/>
              </a:rPr>
              <a:t>present system? What must be done to solve the problem? Analysis begins when a user or manager begins a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ff4"/>
              </a:rPr>
              <a:t>study of the program using existing system.</a:t>
            </a:r>
          </a:p>
          <a:p>
            <a:pPr algn="l"/>
            <a:endParaRPr lang="en-US" sz="2000" b="1" dirty="0">
              <a:solidFill>
                <a:srgbClr val="000000"/>
              </a:solidFill>
              <a:latin typeface="ff4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1" i="0" u="sng" dirty="0">
                <a:solidFill>
                  <a:srgbClr val="000000"/>
                </a:solidFill>
                <a:effectLst/>
                <a:latin typeface="ff4"/>
              </a:rPr>
              <a:t>In our proposed system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ff4"/>
              </a:rPr>
              <a:t>we have the provision for adding the details of the students by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ff4"/>
              </a:rPr>
              <a:t>themselves. So, the overhead of the school authorities and the teachers is become less. Another advantage of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ff4"/>
              </a:rPr>
              <a:t>the system is that it is very easy to edit the details of the student and delete a student when it found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ff4"/>
              </a:rPr>
              <a:t>unnecessary. The marks of the student are added in the database and so students can also view the marks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ff4"/>
              </a:rPr>
              <a:t>whenever they want</a:t>
            </a: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ff4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828086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684" y="516194"/>
            <a:ext cx="10363200" cy="1106129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   </a:t>
            </a:r>
            <a:r>
              <a:rPr lang="en-US" sz="4000" u="sng" dirty="0">
                <a:solidFill>
                  <a:schemeClr val="tx1"/>
                </a:solidFill>
              </a:rPr>
              <a:t>TECHNOLOGIES USED</a:t>
            </a:r>
            <a:br>
              <a:rPr lang="en-US" sz="4000" dirty="0">
                <a:solidFill>
                  <a:schemeClr val="tx1"/>
                </a:solidFill>
              </a:rPr>
            </a:b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841" y="828503"/>
            <a:ext cx="10363200" cy="4527754"/>
          </a:xfrm>
        </p:spPr>
        <p:txBody>
          <a:bodyPr anchor="t">
            <a:normAutofit/>
          </a:bodyPr>
          <a:lstStyle/>
          <a:p>
            <a:pPr marL="285750" lvl="0" indent="-285750" algn="l">
              <a:buFont typeface="Wingdings" pitchFamily="2" charset="2"/>
              <a:buChar char="Ø"/>
            </a:pPr>
            <a:endParaRPr lang="en-IN" sz="2800" b="1" dirty="0">
              <a:solidFill>
                <a:schemeClr val="tx1"/>
              </a:solidFill>
            </a:endParaRPr>
          </a:p>
          <a:p>
            <a:pPr marL="285750" lvl="0" indent="-285750" algn="l">
              <a:buFont typeface="Wingdings" pitchFamily="2" charset="2"/>
              <a:buChar char="Ø"/>
            </a:pPr>
            <a:r>
              <a:rPr lang="en-IN" sz="2800" b="1" u="sng" dirty="0">
                <a:solidFill>
                  <a:schemeClr val="tx1"/>
                </a:solidFill>
              </a:rPr>
              <a:t>Spring Tool Suite(4)</a:t>
            </a:r>
          </a:p>
          <a:p>
            <a:pPr lvl="2" algn="l">
              <a:buClr>
                <a:schemeClr val="accent1"/>
              </a:buClr>
              <a:buFont typeface="Wingdings" pitchFamily="2" charset="2"/>
              <a:buChar char="q"/>
            </a:pPr>
            <a:r>
              <a:rPr lang="en-IN" dirty="0"/>
              <a:t>Spring Boot is a java framework used for develop standalone application. </a:t>
            </a:r>
          </a:p>
          <a:p>
            <a:pPr lvl="2" algn="l">
              <a:buClr>
                <a:schemeClr val="accent1"/>
              </a:buClr>
              <a:buFont typeface="Wingdings" pitchFamily="2" charset="2"/>
              <a:buChar char="q"/>
            </a:pPr>
            <a:endParaRPr lang="en-IN" dirty="0"/>
          </a:p>
          <a:p>
            <a:pPr lvl="2" algn="l">
              <a:buClr>
                <a:schemeClr val="accent1"/>
              </a:buClr>
              <a:buFont typeface="Wingdings" pitchFamily="2" charset="2"/>
              <a:buChar char="q"/>
            </a:pPr>
            <a:r>
              <a:rPr lang="en-IN" dirty="0"/>
              <a:t>Need strong knowledge in OOPS &amp; Java concept then only working with spring framework.</a:t>
            </a:r>
          </a:p>
          <a:p>
            <a:pPr algn="l">
              <a:buFont typeface="Wingdings" pitchFamily="2" charset="2"/>
              <a:buChar char="q"/>
            </a:pPr>
            <a:endParaRPr lang="en-IN" dirty="0"/>
          </a:p>
          <a:p>
            <a:pPr lvl="2" algn="l">
              <a:buClr>
                <a:schemeClr val="accent1"/>
              </a:buClr>
              <a:buFont typeface="Wingdings" pitchFamily="2" charset="2"/>
              <a:buChar char="q"/>
            </a:pPr>
            <a:r>
              <a:rPr lang="en-IN" dirty="0"/>
              <a:t>Mostly all  applications are developed by spring boot. Because it was very secure no one hack the information. That’s why all of payment related software using java. </a:t>
            </a: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21110" y="1024130"/>
            <a:ext cx="10972800" cy="4525963"/>
          </a:xfrm>
        </p:spPr>
        <p:txBody>
          <a:bodyPr/>
          <a:lstStyle/>
          <a:p>
            <a:pPr lvl="1">
              <a:buFont typeface="Wingdings" pitchFamily="2" charset="2"/>
              <a:buChar char="q"/>
            </a:pPr>
            <a:r>
              <a:rPr lang="en-IN" sz="2400" dirty="0"/>
              <a:t>In the beginning spring was hard to learn. But after working with few months you can easily understand all queries. </a:t>
            </a:r>
          </a:p>
          <a:p>
            <a:pPr lvl="1">
              <a:buFont typeface="Wingdings" pitchFamily="2" charset="2"/>
              <a:buChar char="q"/>
            </a:pPr>
            <a:endParaRPr lang="en-IN" sz="2400" dirty="0"/>
          </a:p>
          <a:p>
            <a:pPr lvl="1">
              <a:buFont typeface="Wingdings" pitchFamily="2" charset="2"/>
              <a:buChar char="q"/>
            </a:pPr>
            <a:r>
              <a:rPr lang="en-IN" sz="2400" dirty="0"/>
              <a:t>Spring Boot is an open source Java-based framework used to create a micro Service. </a:t>
            </a:r>
          </a:p>
          <a:p>
            <a:pPr lvl="1">
              <a:buNone/>
            </a:pPr>
            <a:endParaRPr lang="en-IN" sz="2400" dirty="0"/>
          </a:p>
          <a:p>
            <a:pPr lvl="1">
              <a:buFont typeface="Wingdings" pitchFamily="2" charset="2"/>
              <a:buChar char="q"/>
            </a:pPr>
            <a:r>
              <a:rPr lang="en-IN" sz="2400" dirty="0"/>
              <a:t>It is developed by Pivotal Team and is used to build stand-alone and production ready spring applications.</a:t>
            </a:r>
          </a:p>
          <a:p>
            <a:endParaRPr lang="en-IN" dirty="0"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6865" y="434193"/>
            <a:ext cx="10972800" cy="5568401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endParaRPr lang="en-IN" sz="2800" b="1" dirty="0"/>
          </a:p>
          <a:p>
            <a:pPr algn="just">
              <a:buFont typeface="Wingdings" pitchFamily="2" charset="2"/>
              <a:buChar char="Ø"/>
            </a:pPr>
            <a:r>
              <a:rPr lang="en-IN" sz="2800" b="1" u="sng" dirty="0" err="1"/>
              <a:t>MySQL</a:t>
            </a:r>
            <a:endParaRPr lang="en-IN" sz="2800" b="1" u="sng" dirty="0"/>
          </a:p>
          <a:p>
            <a:pPr algn="just">
              <a:buFont typeface="Wingdings" pitchFamily="2" charset="2"/>
              <a:buChar char="Ø"/>
            </a:pPr>
            <a:endParaRPr lang="en-IN" sz="2800" b="1" dirty="0"/>
          </a:p>
          <a:p>
            <a:pPr lvl="2" algn="just"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IN" sz="2400" dirty="0" err="1"/>
              <a:t>MySQL</a:t>
            </a:r>
            <a:r>
              <a:rPr lang="en-IN" sz="2400" dirty="0"/>
              <a:t> creates a database for storing and manipulating data, defining the relationship of each table.  </a:t>
            </a:r>
          </a:p>
          <a:p>
            <a:pPr lvl="2" algn="just">
              <a:buNone/>
            </a:pPr>
            <a:endParaRPr lang="en-IN" sz="2400" dirty="0"/>
          </a:p>
          <a:p>
            <a:pPr lvl="2" algn="just"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IN" sz="2400" dirty="0"/>
              <a:t>Clients can make requests by typing specific SQL statements on </a:t>
            </a:r>
            <a:r>
              <a:rPr lang="en-IN" sz="2400" dirty="0" err="1"/>
              <a:t>MySQL</a:t>
            </a:r>
            <a:r>
              <a:rPr lang="en-IN" sz="2400" dirty="0"/>
              <a:t>.</a:t>
            </a:r>
          </a:p>
          <a:p>
            <a:pPr lvl="2" algn="just">
              <a:buNone/>
            </a:pPr>
            <a:endParaRPr lang="en-IN" sz="2400" dirty="0"/>
          </a:p>
          <a:p>
            <a:pPr lvl="2" algn="just"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IN" sz="2400" dirty="0"/>
              <a:t>The server application will respond with the requested information and it will appear on the clients' side. </a:t>
            </a:r>
          </a:p>
          <a:p>
            <a:pPr lvl="2" algn="just">
              <a:buNone/>
            </a:pPr>
            <a:endParaRPr lang="en-IN" sz="2400" dirty="0"/>
          </a:p>
          <a:p>
            <a:endParaRPr lang="en-IN" sz="2800" u="sng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71679" y="1651820"/>
            <a:ext cx="10972800" cy="2410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400" dirty="0" err="1"/>
              <a:t>MySQL</a:t>
            </a:r>
            <a:r>
              <a:rPr lang="en-IN" sz="2400" dirty="0"/>
              <a:t> works with an operating system to implement a relational database in a computer's storage system, manages users, allows for network access and facilitates testing database integrity and creation of backups. </a:t>
            </a:r>
          </a:p>
          <a:p>
            <a:endParaRPr lang="en-IN" sz="2400" dirty="0"/>
          </a:p>
          <a:p>
            <a:pPr>
              <a:buFont typeface="Wingdings" pitchFamily="2" charset="2"/>
              <a:buChar char="q"/>
            </a:pPr>
            <a:r>
              <a:rPr lang="en-IN" sz="2400" dirty="0" err="1"/>
              <a:t>MySQL</a:t>
            </a:r>
            <a:r>
              <a:rPr lang="en-IN" sz="2400" dirty="0"/>
              <a:t> is ideal for both small and large applications</a:t>
            </a: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625" y="891393"/>
            <a:ext cx="10972800" cy="5966607"/>
          </a:xfrm>
        </p:spPr>
        <p:txBody>
          <a:bodyPr>
            <a:normAutofit fontScale="92500"/>
          </a:bodyPr>
          <a:lstStyle/>
          <a:p>
            <a:pPr>
              <a:buSzPct val="81000"/>
              <a:buFont typeface="Wingdings" pitchFamily="2" charset="2"/>
              <a:buChar char="Ø"/>
            </a:pPr>
            <a:r>
              <a:rPr lang="en-IN" sz="3000" b="1" u="sng" dirty="0"/>
              <a:t>POSTMAN</a:t>
            </a:r>
          </a:p>
          <a:p>
            <a:pPr>
              <a:buSzPct val="81000"/>
              <a:buFont typeface="Wingdings" pitchFamily="2" charset="2"/>
              <a:buChar char="Ø"/>
            </a:pPr>
            <a:endParaRPr lang="en-IN" sz="2800" u="sng" dirty="0"/>
          </a:p>
          <a:p>
            <a:pPr lvl="2"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IN" sz="2600" dirty="0"/>
              <a:t>Postman is an API client that makes it easy for developers to create, share, test and document APIs. </a:t>
            </a:r>
          </a:p>
          <a:p>
            <a:pPr>
              <a:buSzPct val="80000"/>
              <a:buFont typeface="Wingdings" pitchFamily="2" charset="2"/>
              <a:buChar char="q"/>
            </a:pPr>
            <a:endParaRPr lang="en-IN" sz="2600" dirty="0"/>
          </a:p>
          <a:p>
            <a:pPr lvl="2"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IN" sz="2600" dirty="0"/>
              <a:t>With this open-source solution, users can create and save simple and complex HTTP/s requests, as well as read their responses. </a:t>
            </a:r>
          </a:p>
          <a:p>
            <a:pPr>
              <a:buSzPct val="80000"/>
              <a:buNone/>
            </a:pPr>
            <a:endParaRPr lang="en-IN" sz="2600" dirty="0"/>
          </a:p>
          <a:p>
            <a:pPr lvl="2"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IN" sz="2600" dirty="0"/>
              <a:t>When you are signed into your account, you are able to access your files. You can execute Postman API tests anytime, anywhere.</a:t>
            </a:r>
          </a:p>
          <a:p>
            <a:pPr>
              <a:buClr>
                <a:schemeClr val="tx1"/>
              </a:buClr>
              <a:buFont typeface="Courier New" pitchFamily="49" charset="0"/>
              <a:buChar char="o"/>
            </a:pPr>
            <a:endParaRPr lang="en-IN" sz="2600" dirty="0"/>
          </a:p>
          <a:p>
            <a:endParaRPr lang="en-IN" sz="2800" dirty="0"/>
          </a:p>
          <a:p>
            <a:pPr>
              <a:buNone/>
            </a:pPr>
            <a:endParaRPr lang="en-IN" sz="2800" u="sng" dirty="0"/>
          </a:p>
          <a:p>
            <a:pPr>
              <a:buNone/>
            </a:pPr>
            <a:r>
              <a:rPr lang="en-US" sz="2800" u="sng" dirty="0"/>
              <a:t>    </a:t>
            </a:r>
            <a:endParaRPr lang="en-IN" dirty="0"/>
          </a:p>
        </p:txBody>
      </p:sp>
    </p:spTree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441</TotalTime>
  <Words>1280</Words>
  <Application>Microsoft Office PowerPoint</Application>
  <PresentationFormat>Widescreen</PresentationFormat>
  <Paragraphs>150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Algerian</vt:lpstr>
      <vt:lpstr>Arial Rounded MT Bold</vt:lpstr>
      <vt:lpstr>Calibri</vt:lpstr>
      <vt:lpstr>Courier New</vt:lpstr>
      <vt:lpstr>ff4</vt:lpstr>
      <vt:lpstr>Lucida Sans Unicode</vt:lpstr>
      <vt:lpstr>Roboto</vt:lpstr>
      <vt:lpstr>Verdana</vt:lpstr>
      <vt:lpstr>Wingdings</vt:lpstr>
      <vt:lpstr>Wingdings 2</vt:lpstr>
      <vt:lpstr>Wingdings 3</vt:lpstr>
      <vt:lpstr>Concourse</vt:lpstr>
      <vt:lpstr>Student Management System </vt:lpstr>
      <vt:lpstr>                    INTRODUCTION</vt:lpstr>
      <vt:lpstr>REQUIREMENTS</vt:lpstr>
      <vt:lpstr>EXISTING SYSTEM vs PROPOSED SYSTEM</vt:lpstr>
      <vt:lpstr>   TECHNOLOGIES USED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Angular</vt:lpstr>
      <vt:lpstr>ANNOTATION USED</vt:lpstr>
      <vt:lpstr>PowerPoint Presentation</vt:lpstr>
      <vt:lpstr>PowerPoint Presentation</vt:lpstr>
      <vt:lpstr>PowerPoint Presentation</vt:lpstr>
      <vt:lpstr>MODULE USED</vt:lpstr>
      <vt:lpstr>PowerPoint Presentation</vt:lpstr>
      <vt:lpstr>PowerPoint Presentation</vt:lpstr>
      <vt:lpstr>PowerPoint Presentation</vt:lpstr>
      <vt:lpstr> CLASS DIAGRAM </vt:lpstr>
      <vt:lpstr>USE CASE DIAGRAM</vt:lpstr>
      <vt:lpstr>SCREENSHOT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Suraj</dc:creator>
  <cp:lastModifiedBy>Nisha Tapase</cp:lastModifiedBy>
  <cp:revision>34</cp:revision>
  <dcterms:created xsi:type="dcterms:W3CDTF">2014-04-17T23:07:25Z</dcterms:created>
  <dcterms:modified xsi:type="dcterms:W3CDTF">2022-10-20T19:11:15Z</dcterms:modified>
</cp:coreProperties>
</file>