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58" r:id="rId1"/>
  </p:sldMasterIdLst>
  <p:notesMasterIdLst>
    <p:notesMasterId r:id="rId20"/>
  </p:notesMasterIdLst>
  <p:sldIdLst>
    <p:sldId id="256" r:id="rId2"/>
    <p:sldId id="257" r:id="rId3"/>
    <p:sldId id="258" r:id="rId4"/>
    <p:sldId id="259" r:id="rId5"/>
    <p:sldId id="268" r:id="rId6"/>
    <p:sldId id="269" r:id="rId7"/>
    <p:sldId id="328" r:id="rId8"/>
    <p:sldId id="270" r:id="rId9"/>
    <p:sldId id="260" r:id="rId10"/>
    <p:sldId id="266" r:id="rId11"/>
    <p:sldId id="273" r:id="rId12"/>
    <p:sldId id="261" r:id="rId13"/>
    <p:sldId id="262" r:id="rId14"/>
    <p:sldId id="271" r:id="rId15"/>
    <p:sldId id="263" r:id="rId16"/>
    <p:sldId id="264" r:id="rId17"/>
    <p:sldId id="26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88"/>
    <p:restoredTop sz="96405"/>
  </p:normalViewPr>
  <p:slideViewPr>
    <p:cSldViewPr>
      <p:cViewPr varScale="1">
        <p:scale>
          <a:sx n="142" d="100"/>
          <a:sy n="142" d="100"/>
        </p:scale>
        <p:origin x="1512" y="168"/>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2C4EB-2411-AD4E-9D9A-6AB88512FCAA}"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F90E2E9C-9A81-454E-B2E8-E52B055C2611}">
      <dgm:prSet phldrT="[Text]"/>
      <dgm:spPr/>
      <dgm:t>
        <a:bodyPr/>
        <a:lstStyle/>
        <a:p>
          <a:r>
            <a:rPr lang="en-US" dirty="0"/>
            <a:t>Data</a:t>
          </a:r>
        </a:p>
      </dgm:t>
    </dgm:pt>
    <dgm:pt modelId="{4AE7CED1-10D4-D44B-B833-38C897E5B00C}" type="parTrans" cxnId="{960A26E7-91B0-7741-9ADF-E37BB12D4DC0}">
      <dgm:prSet/>
      <dgm:spPr/>
      <dgm:t>
        <a:bodyPr/>
        <a:lstStyle/>
        <a:p>
          <a:endParaRPr lang="en-US"/>
        </a:p>
      </dgm:t>
    </dgm:pt>
    <dgm:pt modelId="{5868792E-D1E5-644F-ADFF-71B3E228876E}" type="sibTrans" cxnId="{960A26E7-91B0-7741-9ADF-E37BB12D4DC0}">
      <dgm:prSet/>
      <dgm:spPr/>
      <dgm:t>
        <a:bodyPr/>
        <a:lstStyle/>
        <a:p>
          <a:endParaRPr lang="en-US"/>
        </a:p>
      </dgm:t>
    </dgm:pt>
    <dgm:pt modelId="{E317AE0F-EFE3-7E48-8C36-45610619E8EE}">
      <dgm:prSet phldrT="[Text]"/>
      <dgm:spPr/>
      <dgm:t>
        <a:bodyPr/>
        <a:lstStyle/>
        <a:p>
          <a:r>
            <a:rPr lang="en-US" dirty="0"/>
            <a:t>Method</a:t>
          </a:r>
        </a:p>
      </dgm:t>
    </dgm:pt>
    <dgm:pt modelId="{DC2D19DB-607D-E549-9E47-9FD45C704260}" type="parTrans" cxnId="{B99A5316-9FC0-4946-A1A2-73139BD28B0F}">
      <dgm:prSet/>
      <dgm:spPr/>
      <dgm:t>
        <a:bodyPr/>
        <a:lstStyle/>
        <a:p>
          <a:endParaRPr lang="en-US"/>
        </a:p>
      </dgm:t>
    </dgm:pt>
    <dgm:pt modelId="{847662FC-4E93-6044-9D32-9782B0D2E3F3}" type="sibTrans" cxnId="{B99A5316-9FC0-4946-A1A2-73139BD28B0F}">
      <dgm:prSet/>
      <dgm:spPr/>
      <dgm:t>
        <a:bodyPr/>
        <a:lstStyle/>
        <a:p>
          <a:endParaRPr lang="en-US"/>
        </a:p>
      </dgm:t>
    </dgm:pt>
    <dgm:pt modelId="{5F3A9C83-750A-F64B-ACAC-A1697CB3133B}">
      <dgm:prSet phldrT="[Text]"/>
      <dgm:spPr/>
      <dgm:t>
        <a:bodyPr/>
        <a:lstStyle/>
        <a:p>
          <a:r>
            <a:rPr lang="en-US" dirty="0"/>
            <a:t>Tool</a:t>
          </a:r>
        </a:p>
      </dgm:t>
    </dgm:pt>
    <dgm:pt modelId="{23A1319A-12FB-3947-A3ED-CBA5D94AC3C4}" type="parTrans" cxnId="{CDCF634C-AB3B-734E-AE78-EE4146B05CF5}">
      <dgm:prSet/>
      <dgm:spPr/>
      <dgm:t>
        <a:bodyPr/>
        <a:lstStyle/>
        <a:p>
          <a:endParaRPr lang="en-US"/>
        </a:p>
      </dgm:t>
    </dgm:pt>
    <dgm:pt modelId="{03D64280-557B-E14D-9129-2D6C12877F6C}" type="sibTrans" cxnId="{CDCF634C-AB3B-734E-AE78-EE4146B05CF5}">
      <dgm:prSet/>
      <dgm:spPr/>
      <dgm:t>
        <a:bodyPr/>
        <a:lstStyle/>
        <a:p>
          <a:endParaRPr lang="en-US"/>
        </a:p>
      </dgm:t>
    </dgm:pt>
    <dgm:pt modelId="{EC9D328B-AFE0-2A40-B51F-55FA36257AB6}">
      <dgm:prSet/>
      <dgm:spPr/>
      <dgm:t>
        <a:bodyPr/>
        <a:lstStyle/>
        <a:p>
          <a:r>
            <a:rPr lang="en-US" dirty="0"/>
            <a:t>Story-telling</a:t>
          </a:r>
        </a:p>
      </dgm:t>
    </dgm:pt>
    <dgm:pt modelId="{2630F19B-FA70-4C48-B0E6-858E064F53D0}" type="parTrans" cxnId="{D9C65CEF-AB7B-1D4E-945E-B76FCF6A9AA0}">
      <dgm:prSet/>
      <dgm:spPr/>
      <dgm:t>
        <a:bodyPr/>
        <a:lstStyle/>
        <a:p>
          <a:endParaRPr lang="en-US"/>
        </a:p>
      </dgm:t>
    </dgm:pt>
    <dgm:pt modelId="{3FEED2DF-DA95-F743-BCF7-4CBF1C1E6564}" type="sibTrans" cxnId="{D9C65CEF-AB7B-1D4E-945E-B76FCF6A9AA0}">
      <dgm:prSet/>
      <dgm:spPr/>
      <dgm:t>
        <a:bodyPr/>
        <a:lstStyle/>
        <a:p>
          <a:endParaRPr lang="en-US"/>
        </a:p>
      </dgm:t>
    </dgm:pt>
    <dgm:pt modelId="{0AADF48A-0663-844A-9B90-C60C18E132A2}" type="pres">
      <dgm:prSet presAssocID="{28C2C4EB-2411-AD4E-9D9A-6AB88512FCAA}" presName="cycle" presStyleCnt="0">
        <dgm:presLayoutVars>
          <dgm:dir/>
          <dgm:resizeHandles val="exact"/>
        </dgm:presLayoutVars>
      </dgm:prSet>
      <dgm:spPr/>
    </dgm:pt>
    <dgm:pt modelId="{105B30BD-25BC-794B-97BE-E267143C8DBE}" type="pres">
      <dgm:prSet presAssocID="{F90E2E9C-9A81-454E-B2E8-E52B055C2611}" presName="node" presStyleLbl="node1" presStyleIdx="0" presStyleCnt="4">
        <dgm:presLayoutVars>
          <dgm:bulletEnabled val="1"/>
        </dgm:presLayoutVars>
      </dgm:prSet>
      <dgm:spPr/>
    </dgm:pt>
    <dgm:pt modelId="{1BE96219-1DCC-0B43-BD04-99D6D038C3E4}" type="pres">
      <dgm:prSet presAssocID="{F90E2E9C-9A81-454E-B2E8-E52B055C2611}" presName="spNode" presStyleCnt="0"/>
      <dgm:spPr/>
    </dgm:pt>
    <dgm:pt modelId="{E4528CBF-608D-E64E-9FFF-7E736A4BC9EF}" type="pres">
      <dgm:prSet presAssocID="{5868792E-D1E5-644F-ADFF-71B3E228876E}" presName="sibTrans" presStyleLbl="sibTrans1D1" presStyleIdx="0" presStyleCnt="4"/>
      <dgm:spPr/>
    </dgm:pt>
    <dgm:pt modelId="{9B20A6D9-AB92-A548-BF38-9C1DA132A23B}" type="pres">
      <dgm:prSet presAssocID="{E317AE0F-EFE3-7E48-8C36-45610619E8EE}" presName="node" presStyleLbl="node1" presStyleIdx="1" presStyleCnt="4">
        <dgm:presLayoutVars>
          <dgm:bulletEnabled val="1"/>
        </dgm:presLayoutVars>
      </dgm:prSet>
      <dgm:spPr/>
    </dgm:pt>
    <dgm:pt modelId="{E1ADD27F-932E-B94E-8215-1175CB7F3B5F}" type="pres">
      <dgm:prSet presAssocID="{E317AE0F-EFE3-7E48-8C36-45610619E8EE}" presName="spNode" presStyleCnt="0"/>
      <dgm:spPr/>
    </dgm:pt>
    <dgm:pt modelId="{AA20ED74-624F-0449-944C-7EB3AE11BD39}" type="pres">
      <dgm:prSet presAssocID="{847662FC-4E93-6044-9D32-9782B0D2E3F3}" presName="sibTrans" presStyleLbl="sibTrans1D1" presStyleIdx="1" presStyleCnt="4"/>
      <dgm:spPr/>
    </dgm:pt>
    <dgm:pt modelId="{5EA92E22-B871-0846-B937-F911AC84C5B5}" type="pres">
      <dgm:prSet presAssocID="{5F3A9C83-750A-F64B-ACAC-A1697CB3133B}" presName="node" presStyleLbl="node1" presStyleIdx="2" presStyleCnt="4">
        <dgm:presLayoutVars>
          <dgm:bulletEnabled val="1"/>
        </dgm:presLayoutVars>
      </dgm:prSet>
      <dgm:spPr/>
    </dgm:pt>
    <dgm:pt modelId="{AA18DDFE-6905-9141-B067-25A753B7413E}" type="pres">
      <dgm:prSet presAssocID="{5F3A9C83-750A-F64B-ACAC-A1697CB3133B}" presName="spNode" presStyleCnt="0"/>
      <dgm:spPr/>
    </dgm:pt>
    <dgm:pt modelId="{F620D0B4-796B-5042-B8FC-F11B1ACC15DC}" type="pres">
      <dgm:prSet presAssocID="{03D64280-557B-E14D-9129-2D6C12877F6C}" presName="sibTrans" presStyleLbl="sibTrans1D1" presStyleIdx="2" presStyleCnt="4"/>
      <dgm:spPr/>
    </dgm:pt>
    <dgm:pt modelId="{6935C573-B5FB-9146-8960-1AB030DECBD2}" type="pres">
      <dgm:prSet presAssocID="{EC9D328B-AFE0-2A40-B51F-55FA36257AB6}" presName="node" presStyleLbl="node1" presStyleIdx="3" presStyleCnt="4">
        <dgm:presLayoutVars>
          <dgm:bulletEnabled val="1"/>
        </dgm:presLayoutVars>
      </dgm:prSet>
      <dgm:spPr/>
    </dgm:pt>
    <dgm:pt modelId="{2103F5DA-EC6E-8446-BA8D-E79E6EC8F637}" type="pres">
      <dgm:prSet presAssocID="{EC9D328B-AFE0-2A40-B51F-55FA36257AB6}" presName="spNode" presStyleCnt="0"/>
      <dgm:spPr/>
    </dgm:pt>
    <dgm:pt modelId="{1AC29D12-FA50-234C-B0F0-60E74B2E5489}" type="pres">
      <dgm:prSet presAssocID="{3FEED2DF-DA95-F743-BCF7-4CBF1C1E6564}" presName="sibTrans" presStyleLbl="sibTrans1D1" presStyleIdx="3" presStyleCnt="4"/>
      <dgm:spPr/>
    </dgm:pt>
  </dgm:ptLst>
  <dgm:cxnLst>
    <dgm:cxn modelId="{B99A5316-9FC0-4946-A1A2-73139BD28B0F}" srcId="{28C2C4EB-2411-AD4E-9D9A-6AB88512FCAA}" destId="{E317AE0F-EFE3-7E48-8C36-45610619E8EE}" srcOrd="1" destOrd="0" parTransId="{DC2D19DB-607D-E549-9E47-9FD45C704260}" sibTransId="{847662FC-4E93-6044-9D32-9782B0D2E3F3}"/>
    <dgm:cxn modelId="{EBC97C1B-C1CD-ED44-AB78-EB21100FCCF7}" type="presOf" srcId="{847662FC-4E93-6044-9D32-9782B0D2E3F3}" destId="{AA20ED74-624F-0449-944C-7EB3AE11BD39}" srcOrd="0" destOrd="0" presId="urn:microsoft.com/office/officeart/2005/8/layout/cycle6"/>
    <dgm:cxn modelId="{94628127-D69D-E14C-BB26-DAD43ADB5BB4}" type="presOf" srcId="{5868792E-D1E5-644F-ADFF-71B3E228876E}" destId="{E4528CBF-608D-E64E-9FFF-7E736A4BC9EF}" srcOrd="0" destOrd="0" presId="urn:microsoft.com/office/officeart/2005/8/layout/cycle6"/>
    <dgm:cxn modelId="{05A9483D-7178-B149-87F3-04A284DCA2C3}" type="presOf" srcId="{3FEED2DF-DA95-F743-BCF7-4CBF1C1E6564}" destId="{1AC29D12-FA50-234C-B0F0-60E74B2E5489}" srcOrd="0" destOrd="0" presId="urn:microsoft.com/office/officeart/2005/8/layout/cycle6"/>
    <dgm:cxn modelId="{CDCF634C-AB3B-734E-AE78-EE4146B05CF5}" srcId="{28C2C4EB-2411-AD4E-9D9A-6AB88512FCAA}" destId="{5F3A9C83-750A-F64B-ACAC-A1697CB3133B}" srcOrd="2" destOrd="0" parTransId="{23A1319A-12FB-3947-A3ED-CBA5D94AC3C4}" sibTransId="{03D64280-557B-E14D-9129-2D6C12877F6C}"/>
    <dgm:cxn modelId="{20F59C53-4F5A-2E4D-8B16-AFEE87ABD32C}" type="presOf" srcId="{28C2C4EB-2411-AD4E-9D9A-6AB88512FCAA}" destId="{0AADF48A-0663-844A-9B90-C60C18E132A2}" srcOrd="0" destOrd="0" presId="urn:microsoft.com/office/officeart/2005/8/layout/cycle6"/>
    <dgm:cxn modelId="{B04BFF5B-49B3-F846-B6EE-C2D969E10415}" type="presOf" srcId="{5F3A9C83-750A-F64B-ACAC-A1697CB3133B}" destId="{5EA92E22-B871-0846-B937-F911AC84C5B5}" srcOrd="0" destOrd="0" presId="urn:microsoft.com/office/officeart/2005/8/layout/cycle6"/>
    <dgm:cxn modelId="{C6198886-3330-0340-8397-E8F2A243E9EE}" type="presOf" srcId="{E317AE0F-EFE3-7E48-8C36-45610619E8EE}" destId="{9B20A6D9-AB92-A548-BF38-9C1DA132A23B}" srcOrd="0" destOrd="0" presId="urn:microsoft.com/office/officeart/2005/8/layout/cycle6"/>
    <dgm:cxn modelId="{6D9CAAAE-91E5-8F46-805F-7CF0D6C4C4FB}" type="presOf" srcId="{03D64280-557B-E14D-9129-2D6C12877F6C}" destId="{F620D0B4-796B-5042-B8FC-F11B1ACC15DC}" srcOrd="0" destOrd="0" presId="urn:microsoft.com/office/officeart/2005/8/layout/cycle6"/>
    <dgm:cxn modelId="{1A7A10BE-7630-DB4C-A02F-D744A11749A4}" type="presOf" srcId="{EC9D328B-AFE0-2A40-B51F-55FA36257AB6}" destId="{6935C573-B5FB-9146-8960-1AB030DECBD2}" srcOrd="0" destOrd="0" presId="urn:microsoft.com/office/officeart/2005/8/layout/cycle6"/>
    <dgm:cxn modelId="{414256D9-04E8-7746-8760-C98AF90D630E}" type="presOf" srcId="{F90E2E9C-9A81-454E-B2E8-E52B055C2611}" destId="{105B30BD-25BC-794B-97BE-E267143C8DBE}" srcOrd="0" destOrd="0" presId="urn:microsoft.com/office/officeart/2005/8/layout/cycle6"/>
    <dgm:cxn modelId="{960A26E7-91B0-7741-9ADF-E37BB12D4DC0}" srcId="{28C2C4EB-2411-AD4E-9D9A-6AB88512FCAA}" destId="{F90E2E9C-9A81-454E-B2E8-E52B055C2611}" srcOrd="0" destOrd="0" parTransId="{4AE7CED1-10D4-D44B-B833-38C897E5B00C}" sibTransId="{5868792E-D1E5-644F-ADFF-71B3E228876E}"/>
    <dgm:cxn modelId="{D9C65CEF-AB7B-1D4E-945E-B76FCF6A9AA0}" srcId="{28C2C4EB-2411-AD4E-9D9A-6AB88512FCAA}" destId="{EC9D328B-AFE0-2A40-B51F-55FA36257AB6}" srcOrd="3" destOrd="0" parTransId="{2630F19B-FA70-4C48-B0E6-858E064F53D0}" sibTransId="{3FEED2DF-DA95-F743-BCF7-4CBF1C1E6564}"/>
    <dgm:cxn modelId="{74D703EC-E86A-5249-B804-CC36FE056C8B}" type="presParOf" srcId="{0AADF48A-0663-844A-9B90-C60C18E132A2}" destId="{105B30BD-25BC-794B-97BE-E267143C8DBE}" srcOrd="0" destOrd="0" presId="urn:microsoft.com/office/officeart/2005/8/layout/cycle6"/>
    <dgm:cxn modelId="{ADBC8569-6DF3-7D4F-894B-A73A48101504}" type="presParOf" srcId="{0AADF48A-0663-844A-9B90-C60C18E132A2}" destId="{1BE96219-1DCC-0B43-BD04-99D6D038C3E4}" srcOrd="1" destOrd="0" presId="urn:microsoft.com/office/officeart/2005/8/layout/cycle6"/>
    <dgm:cxn modelId="{A7E46A42-3AD6-684F-A012-52963D8E9560}" type="presParOf" srcId="{0AADF48A-0663-844A-9B90-C60C18E132A2}" destId="{E4528CBF-608D-E64E-9FFF-7E736A4BC9EF}" srcOrd="2" destOrd="0" presId="urn:microsoft.com/office/officeart/2005/8/layout/cycle6"/>
    <dgm:cxn modelId="{0427C7F3-1150-2C4A-BF7C-8AEA3F4A82B0}" type="presParOf" srcId="{0AADF48A-0663-844A-9B90-C60C18E132A2}" destId="{9B20A6D9-AB92-A548-BF38-9C1DA132A23B}" srcOrd="3" destOrd="0" presId="urn:microsoft.com/office/officeart/2005/8/layout/cycle6"/>
    <dgm:cxn modelId="{4B0B7888-84A8-664C-A454-36218DF6B64E}" type="presParOf" srcId="{0AADF48A-0663-844A-9B90-C60C18E132A2}" destId="{E1ADD27F-932E-B94E-8215-1175CB7F3B5F}" srcOrd="4" destOrd="0" presId="urn:microsoft.com/office/officeart/2005/8/layout/cycle6"/>
    <dgm:cxn modelId="{BEC9E9AC-04AA-8C4C-A8D6-8A4396D241D0}" type="presParOf" srcId="{0AADF48A-0663-844A-9B90-C60C18E132A2}" destId="{AA20ED74-624F-0449-944C-7EB3AE11BD39}" srcOrd="5" destOrd="0" presId="urn:microsoft.com/office/officeart/2005/8/layout/cycle6"/>
    <dgm:cxn modelId="{42BBB8CB-4EA5-FB49-AED7-D595D0F74A01}" type="presParOf" srcId="{0AADF48A-0663-844A-9B90-C60C18E132A2}" destId="{5EA92E22-B871-0846-B937-F911AC84C5B5}" srcOrd="6" destOrd="0" presId="urn:microsoft.com/office/officeart/2005/8/layout/cycle6"/>
    <dgm:cxn modelId="{7CF591BE-6156-E34F-98AD-EC05222A35D7}" type="presParOf" srcId="{0AADF48A-0663-844A-9B90-C60C18E132A2}" destId="{AA18DDFE-6905-9141-B067-25A753B7413E}" srcOrd="7" destOrd="0" presId="urn:microsoft.com/office/officeart/2005/8/layout/cycle6"/>
    <dgm:cxn modelId="{84090F0F-CE3E-084C-91BE-5DB7BA78629C}" type="presParOf" srcId="{0AADF48A-0663-844A-9B90-C60C18E132A2}" destId="{F620D0B4-796B-5042-B8FC-F11B1ACC15DC}" srcOrd="8" destOrd="0" presId="urn:microsoft.com/office/officeart/2005/8/layout/cycle6"/>
    <dgm:cxn modelId="{A06E761A-DF04-3E4F-8DFA-D00F742B7984}" type="presParOf" srcId="{0AADF48A-0663-844A-9B90-C60C18E132A2}" destId="{6935C573-B5FB-9146-8960-1AB030DECBD2}" srcOrd="9" destOrd="0" presId="urn:microsoft.com/office/officeart/2005/8/layout/cycle6"/>
    <dgm:cxn modelId="{B9E214C0-5175-664E-BAF2-CAAE9D1C93D8}" type="presParOf" srcId="{0AADF48A-0663-844A-9B90-C60C18E132A2}" destId="{2103F5DA-EC6E-8446-BA8D-E79E6EC8F637}" srcOrd="10" destOrd="0" presId="urn:microsoft.com/office/officeart/2005/8/layout/cycle6"/>
    <dgm:cxn modelId="{0A21DFDE-EF9E-5241-BF90-9685387542A9}" type="presParOf" srcId="{0AADF48A-0663-844A-9B90-C60C18E132A2}" destId="{1AC29D12-FA50-234C-B0F0-60E74B2E5489}"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2C4EB-2411-AD4E-9D9A-6AB88512FCAA}"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F90E2E9C-9A81-454E-B2E8-E52B055C2611}">
      <dgm:prSet phldrT="[Text]"/>
      <dgm:spPr/>
      <dgm:t>
        <a:bodyPr/>
        <a:lstStyle/>
        <a:p>
          <a:r>
            <a:rPr lang="en-US" dirty="0"/>
            <a:t>Data</a:t>
          </a:r>
        </a:p>
      </dgm:t>
    </dgm:pt>
    <dgm:pt modelId="{4AE7CED1-10D4-D44B-B833-38C897E5B00C}" type="parTrans" cxnId="{960A26E7-91B0-7741-9ADF-E37BB12D4DC0}">
      <dgm:prSet/>
      <dgm:spPr/>
      <dgm:t>
        <a:bodyPr/>
        <a:lstStyle/>
        <a:p>
          <a:endParaRPr lang="en-US"/>
        </a:p>
      </dgm:t>
    </dgm:pt>
    <dgm:pt modelId="{5868792E-D1E5-644F-ADFF-71B3E228876E}" type="sibTrans" cxnId="{960A26E7-91B0-7741-9ADF-E37BB12D4DC0}">
      <dgm:prSet/>
      <dgm:spPr/>
      <dgm:t>
        <a:bodyPr/>
        <a:lstStyle/>
        <a:p>
          <a:endParaRPr lang="en-US"/>
        </a:p>
      </dgm:t>
    </dgm:pt>
    <dgm:pt modelId="{E317AE0F-EFE3-7E48-8C36-45610619E8EE}">
      <dgm:prSet phldrT="[Text]"/>
      <dgm:spPr/>
      <dgm:t>
        <a:bodyPr/>
        <a:lstStyle/>
        <a:p>
          <a:r>
            <a:rPr lang="en-US" dirty="0"/>
            <a:t>Method</a:t>
          </a:r>
        </a:p>
      </dgm:t>
    </dgm:pt>
    <dgm:pt modelId="{DC2D19DB-607D-E549-9E47-9FD45C704260}" type="parTrans" cxnId="{B99A5316-9FC0-4946-A1A2-73139BD28B0F}">
      <dgm:prSet/>
      <dgm:spPr/>
      <dgm:t>
        <a:bodyPr/>
        <a:lstStyle/>
        <a:p>
          <a:endParaRPr lang="en-US"/>
        </a:p>
      </dgm:t>
    </dgm:pt>
    <dgm:pt modelId="{847662FC-4E93-6044-9D32-9782B0D2E3F3}" type="sibTrans" cxnId="{B99A5316-9FC0-4946-A1A2-73139BD28B0F}">
      <dgm:prSet/>
      <dgm:spPr/>
      <dgm:t>
        <a:bodyPr/>
        <a:lstStyle/>
        <a:p>
          <a:endParaRPr lang="en-US"/>
        </a:p>
      </dgm:t>
    </dgm:pt>
    <dgm:pt modelId="{5F3A9C83-750A-F64B-ACAC-A1697CB3133B}">
      <dgm:prSet phldrT="[Text]"/>
      <dgm:spPr/>
      <dgm:t>
        <a:bodyPr/>
        <a:lstStyle/>
        <a:p>
          <a:r>
            <a:rPr lang="en-US" dirty="0"/>
            <a:t>Tool</a:t>
          </a:r>
        </a:p>
      </dgm:t>
    </dgm:pt>
    <dgm:pt modelId="{23A1319A-12FB-3947-A3ED-CBA5D94AC3C4}" type="parTrans" cxnId="{CDCF634C-AB3B-734E-AE78-EE4146B05CF5}">
      <dgm:prSet/>
      <dgm:spPr/>
      <dgm:t>
        <a:bodyPr/>
        <a:lstStyle/>
        <a:p>
          <a:endParaRPr lang="en-US"/>
        </a:p>
      </dgm:t>
    </dgm:pt>
    <dgm:pt modelId="{03D64280-557B-E14D-9129-2D6C12877F6C}" type="sibTrans" cxnId="{CDCF634C-AB3B-734E-AE78-EE4146B05CF5}">
      <dgm:prSet/>
      <dgm:spPr/>
      <dgm:t>
        <a:bodyPr/>
        <a:lstStyle/>
        <a:p>
          <a:endParaRPr lang="en-US"/>
        </a:p>
      </dgm:t>
    </dgm:pt>
    <dgm:pt modelId="{EC9D328B-AFE0-2A40-B51F-55FA36257AB6}">
      <dgm:prSet/>
      <dgm:spPr/>
      <dgm:t>
        <a:bodyPr/>
        <a:lstStyle/>
        <a:p>
          <a:r>
            <a:rPr lang="en-US" dirty="0"/>
            <a:t>Story-telling</a:t>
          </a:r>
        </a:p>
      </dgm:t>
    </dgm:pt>
    <dgm:pt modelId="{2630F19B-FA70-4C48-B0E6-858E064F53D0}" type="parTrans" cxnId="{D9C65CEF-AB7B-1D4E-945E-B76FCF6A9AA0}">
      <dgm:prSet/>
      <dgm:spPr/>
      <dgm:t>
        <a:bodyPr/>
        <a:lstStyle/>
        <a:p>
          <a:endParaRPr lang="en-US"/>
        </a:p>
      </dgm:t>
    </dgm:pt>
    <dgm:pt modelId="{3FEED2DF-DA95-F743-BCF7-4CBF1C1E6564}" type="sibTrans" cxnId="{D9C65CEF-AB7B-1D4E-945E-B76FCF6A9AA0}">
      <dgm:prSet/>
      <dgm:spPr/>
      <dgm:t>
        <a:bodyPr/>
        <a:lstStyle/>
        <a:p>
          <a:endParaRPr lang="en-US"/>
        </a:p>
      </dgm:t>
    </dgm:pt>
    <dgm:pt modelId="{0AADF48A-0663-844A-9B90-C60C18E132A2}" type="pres">
      <dgm:prSet presAssocID="{28C2C4EB-2411-AD4E-9D9A-6AB88512FCAA}" presName="cycle" presStyleCnt="0">
        <dgm:presLayoutVars>
          <dgm:dir/>
          <dgm:resizeHandles val="exact"/>
        </dgm:presLayoutVars>
      </dgm:prSet>
      <dgm:spPr/>
    </dgm:pt>
    <dgm:pt modelId="{105B30BD-25BC-794B-97BE-E267143C8DBE}" type="pres">
      <dgm:prSet presAssocID="{F90E2E9C-9A81-454E-B2E8-E52B055C2611}" presName="node" presStyleLbl="node1" presStyleIdx="0" presStyleCnt="4">
        <dgm:presLayoutVars>
          <dgm:bulletEnabled val="1"/>
        </dgm:presLayoutVars>
      </dgm:prSet>
      <dgm:spPr/>
    </dgm:pt>
    <dgm:pt modelId="{1BE96219-1DCC-0B43-BD04-99D6D038C3E4}" type="pres">
      <dgm:prSet presAssocID="{F90E2E9C-9A81-454E-B2E8-E52B055C2611}" presName="spNode" presStyleCnt="0"/>
      <dgm:spPr/>
    </dgm:pt>
    <dgm:pt modelId="{E4528CBF-608D-E64E-9FFF-7E736A4BC9EF}" type="pres">
      <dgm:prSet presAssocID="{5868792E-D1E5-644F-ADFF-71B3E228876E}" presName="sibTrans" presStyleLbl="sibTrans1D1" presStyleIdx="0" presStyleCnt="4"/>
      <dgm:spPr/>
    </dgm:pt>
    <dgm:pt modelId="{9B20A6D9-AB92-A548-BF38-9C1DA132A23B}" type="pres">
      <dgm:prSet presAssocID="{E317AE0F-EFE3-7E48-8C36-45610619E8EE}" presName="node" presStyleLbl="node1" presStyleIdx="1" presStyleCnt="4">
        <dgm:presLayoutVars>
          <dgm:bulletEnabled val="1"/>
        </dgm:presLayoutVars>
      </dgm:prSet>
      <dgm:spPr/>
    </dgm:pt>
    <dgm:pt modelId="{E1ADD27F-932E-B94E-8215-1175CB7F3B5F}" type="pres">
      <dgm:prSet presAssocID="{E317AE0F-EFE3-7E48-8C36-45610619E8EE}" presName="spNode" presStyleCnt="0"/>
      <dgm:spPr/>
    </dgm:pt>
    <dgm:pt modelId="{AA20ED74-624F-0449-944C-7EB3AE11BD39}" type="pres">
      <dgm:prSet presAssocID="{847662FC-4E93-6044-9D32-9782B0D2E3F3}" presName="sibTrans" presStyleLbl="sibTrans1D1" presStyleIdx="1" presStyleCnt="4"/>
      <dgm:spPr/>
    </dgm:pt>
    <dgm:pt modelId="{5EA92E22-B871-0846-B937-F911AC84C5B5}" type="pres">
      <dgm:prSet presAssocID="{5F3A9C83-750A-F64B-ACAC-A1697CB3133B}" presName="node" presStyleLbl="node1" presStyleIdx="2" presStyleCnt="4">
        <dgm:presLayoutVars>
          <dgm:bulletEnabled val="1"/>
        </dgm:presLayoutVars>
      </dgm:prSet>
      <dgm:spPr/>
    </dgm:pt>
    <dgm:pt modelId="{AA18DDFE-6905-9141-B067-25A753B7413E}" type="pres">
      <dgm:prSet presAssocID="{5F3A9C83-750A-F64B-ACAC-A1697CB3133B}" presName="spNode" presStyleCnt="0"/>
      <dgm:spPr/>
    </dgm:pt>
    <dgm:pt modelId="{F620D0B4-796B-5042-B8FC-F11B1ACC15DC}" type="pres">
      <dgm:prSet presAssocID="{03D64280-557B-E14D-9129-2D6C12877F6C}" presName="sibTrans" presStyleLbl="sibTrans1D1" presStyleIdx="2" presStyleCnt="4"/>
      <dgm:spPr/>
    </dgm:pt>
    <dgm:pt modelId="{6935C573-B5FB-9146-8960-1AB030DECBD2}" type="pres">
      <dgm:prSet presAssocID="{EC9D328B-AFE0-2A40-B51F-55FA36257AB6}" presName="node" presStyleLbl="node1" presStyleIdx="3" presStyleCnt="4">
        <dgm:presLayoutVars>
          <dgm:bulletEnabled val="1"/>
        </dgm:presLayoutVars>
      </dgm:prSet>
      <dgm:spPr/>
    </dgm:pt>
    <dgm:pt modelId="{2103F5DA-EC6E-8446-BA8D-E79E6EC8F637}" type="pres">
      <dgm:prSet presAssocID="{EC9D328B-AFE0-2A40-B51F-55FA36257AB6}" presName="spNode" presStyleCnt="0"/>
      <dgm:spPr/>
    </dgm:pt>
    <dgm:pt modelId="{1AC29D12-FA50-234C-B0F0-60E74B2E5489}" type="pres">
      <dgm:prSet presAssocID="{3FEED2DF-DA95-F743-BCF7-4CBF1C1E6564}" presName="sibTrans" presStyleLbl="sibTrans1D1" presStyleIdx="3" presStyleCnt="4"/>
      <dgm:spPr/>
    </dgm:pt>
  </dgm:ptLst>
  <dgm:cxnLst>
    <dgm:cxn modelId="{B99A5316-9FC0-4946-A1A2-73139BD28B0F}" srcId="{28C2C4EB-2411-AD4E-9D9A-6AB88512FCAA}" destId="{E317AE0F-EFE3-7E48-8C36-45610619E8EE}" srcOrd="1" destOrd="0" parTransId="{DC2D19DB-607D-E549-9E47-9FD45C704260}" sibTransId="{847662FC-4E93-6044-9D32-9782B0D2E3F3}"/>
    <dgm:cxn modelId="{EBC97C1B-C1CD-ED44-AB78-EB21100FCCF7}" type="presOf" srcId="{847662FC-4E93-6044-9D32-9782B0D2E3F3}" destId="{AA20ED74-624F-0449-944C-7EB3AE11BD39}" srcOrd="0" destOrd="0" presId="urn:microsoft.com/office/officeart/2005/8/layout/cycle6"/>
    <dgm:cxn modelId="{94628127-D69D-E14C-BB26-DAD43ADB5BB4}" type="presOf" srcId="{5868792E-D1E5-644F-ADFF-71B3E228876E}" destId="{E4528CBF-608D-E64E-9FFF-7E736A4BC9EF}" srcOrd="0" destOrd="0" presId="urn:microsoft.com/office/officeart/2005/8/layout/cycle6"/>
    <dgm:cxn modelId="{05A9483D-7178-B149-87F3-04A284DCA2C3}" type="presOf" srcId="{3FEED2DF-DA95-F743-BCF7-4CBF1C1E6564}" destId="{1AC29D12-FA50-234C-B0F0-60E74B2E5489}" srcOrd="0" destOrd="0" presId="urn:microsoft.com/office/officeart/2005/8/layout/cycle6"/>
    <dgm:cxn modelId="{CDCF634C-AB3B-734E-AE78-EE4146B05CF5}" srcId="{28C2C4EB-2411-AD4E-9D9A-6AB88512FCAA}" destId="{5F3A9C83-750A-F64B-ACAC-A1697CB3133B}" srcOrd="2" destOrd="0" parTransId="{23A1319A-12FB-3947-A3ED-CBA5D94AC3C4}" sibTransId="{03D64280-557B-E14D-9129-2D6C12877F6C}"/>
    <dgm:cxn modelId="{20F59C53-4F5A-2E4D-8B16-AFEE87ABD32C}" type="presOf" srcId="{28C2C4EB-2411-AD4E-9D9A-6AB88512FCAA}" destId="{0AADF48A-0663-844A-9B90-C60C18E132A2}" srcOrd="0" destOrd="0" presId="urn:microsoft.com/office/officeart/2005/8/layout/cycle6"/>
    <dgm:cxn modelId="{B04BFF5B-49B3-F846-B6EE-C2D969E10415}" type="presOf" srcId="{5F3A9C83-750A-F64B-ACAC-A1697CB3133B}" destId="{5EA92E22-B871-0846-B937-F911AC84C5B5}" srcOrd="0" destOrd="0" presId="urn:microsoft.com/office/officeart/2005/8/layout/cycle6"/>
    <dgm:cxn modelId="{C6198886-3330-0340-8397-E8F2A243E9EE}" type="presOf" srcId="{E317AE0F-EFE3-7E48-8C36-45610619E8EE}" destId="{9B20A6D9-AB92-A548-BF38-9C1DA132A23B}" srcOrd="0" destOrd="0" presId="urn:microsoft.com/office/officeart/2005/8/layout/cycle6"/>
    <dgm:cxn modelId="{6D9CAAAE-91E5-8F46-805F-7CF0D6C4C4FB}" type="presOf" srcId="{03D64280-557B-E14D-9129-2D6C12877F6C}" destId="{F620D0B4-796B-5042-B8FC-F11B1ACC15DC}" srcOrd="0" destOrd="0" presId="urn:microsoft.com/office/officeart/2005/8/layout/cycle6"/>
    <dgm:cxn modelId="{1A7A10BE-7630-DB4C-A02F-D744A11749A4}" type="presOf" srcId="{EC9D328B-AFE0-2A40-B51F-55FA36257AB6}" destId="{6935C573-B5FB-9146-8960-1AB030DECBD2}" srcOrd="0" destOrd="0" presId="urn:microsoft.com/office/officeart/2005/8/layout/cycle6"/>
    <dgm:cxn modelId="{414256D9-04E8-7746-8760-C98AF90D630E}" type="presOf" srcId="{F90E2E9C-9A81-454E-B2E8-E52B055C2611}" destId="{105B30BD-25BC-794B-97BE-E267143C8DBE}" srcOrd="0" destOrd="0" presId="urn:microsoft.com/office/officeart/2005/8/layout/cycle6"/>
    <dgm:cxn modelId="{960A26E7-91B0-7741-9ADF-E37BB12D4DC0}" srcId="{28C2C4EB-2411-AD4E-9D9A-6AB88512FCAA}" destId="{F90E2E9C-9A81-454E-B2E8-E52B055C2611}" srcOrd="0" destOrd="0" parTransId="{4AE7CED1-10D4-D44B-B833-38C897E5B00C}" sibTransId="{5868792E-D1E5-644F-ADFF-71B3E228876E}"/>
    <dgm:cxn modelId="{D9C65CEF-AB7B-1D4E-945E-B76FCF6A9AA0}" srcId="{28C2C4EB-2411-AD4E-9D9A-6AB88512FCAA}" destId="{EC9D328B-AFE0-2A40-B51F-55FA36257AB6}" srcOrd="3" destOrd="0" parTransId="{2630F19B-FA70-4C48-B0E6-858E064F53D0}" sibTransId="{3FEED2DF-DA95-F743-BCF7-4CBF1C1E6564}"/>
    <dgm:cxn modelId="{74D703EC-E86A-5249-B804-CC36FE056C8B}" type="presParOf" srcId="{0AADF48A-0663-844A-9B90-C60C18E132A2}" destId="{105B30BD-25BC-794B-97BE-E267143C8DBE}" srcOrd="0" destOrd="0" presId="urn:microsoft.com/office/officeart/2005/8/layout/cycle6"/>
    <dgm:cxn modelId="{ADBC8569-6DF3-7D4F-894B-A73A48101504}" type="presParOf" srcId="{0AADF48A-0663-844A-9B90-C60C18E132A2}" destId="{1BE96219-1DCC-0B43-BD04-99D6D038C3E4}" srcOrd="1" destOrd="0" presId="urn:microsoft.com/office/officeart/2005/8/layout/cycle6"/>
    <dgm:cxn modelId="{A7E46A42-3AD6-684F-A012-52963D8E9560}" type="presParOf" srcId="{0AADF48A-0663-844A-9B90-C60C18E132A2}" destId="{E4528CBF-608D-E64E-9FFF-7E736A4BC9EF}" srcOrd="2" destOrd="0" presId="urn:microsoft.com/office/officeart/2005/8/layout/cycle6"/>
    <dgm:cxn modelId="{0427C7F3-1150-2C4A-BF7C-8AEA3F4A82B0}" type="presParOf" srcId="{0AADF48A-0663-844A-9B90-C60C18E132A2}" destId="{9B20A6D9-AB92-A548-BF38-9C1DA132A23B}" srcOrd="3" destOrd="0" presId="urn:microsoft.com/office/officeart/2005/8/layout/cycle6"/>
    <dgm:cxn modelId="{4B0B7888-84A8-664C-A454-36218DF6B64E}" type="presParOf" srcId="{0AADF48A-0663-844A-9B90-C60C18E132A2}" destId="{E1ADD27F-932E-B94E-8215-1175CB7F3B5F}" srcOrd="4" destOrd="0" presId="urn:microsoft.com/office/officeart/2005/8/layout/cycle6"/>
    <dgm:cxn modelId="{BEC9E9AC-04AA-8C4C-A8D6-8A4396D241D0}" type="presParOf" srcId="{0AADF48A-0663-844A-9B90-C60C18E132A2}" destId="{AA20ED74-624F-0449-944C-7EB3AE11BD39}" srcOrd="5" destOrd="0" presId="urn:microsoft.com/office/officeart/2005/8/layout/cycle6"/>
    <dgm:cxn modelId="{42BBB8CB-4EA5-FB49-AED7-D595D0F74A01}" type="presParOf" srcId="{0AADF48A-0663-844A-9B90-C60C18E132A2}" destId="{5EA92E22-B871-0846-B937-F911AC84C5B5}" srcOrd="6" destOrd="0" presId="urn:microsoft.com/office/officeart/2005/8/layout/cycle6"/>
    <dgm:cxn modelId="{7CF591BE-6156-E34F-98AD-EC05222A35D7}" type="presParOf" srcId="{0AADF48A-0663-844A-9B90-C60C18E132A2}" destId="{AA18DDFE-6905-9141-B067-25A753B7413E}" srcOrd="7" destOrd="0" presId="urn:microsoft.com/office/officeart/2005/8/layout/cycle6"/>
    <dgm:cxn modelId="{84090F0F-CE3E-084C-91BE-5DB7BA78629C}" type="presParOf" srcId="{0AADF48A-0663-844A-9B90-C60C18E132A2}" destId="{F620D0B4-796B-5042-B8FC-F11B1ACC15DC}" srcOrd="8" destOrd="0" presId="urn:microsoft.com/office/officeart/2005/8/layout/cycle6"/>
    <dgm:cxn modelId="{A06E761A-DF04-3E4F-8DFA-D00F742B7984}" type="presParOf" srcId="{0AADF48A-0663-844A-9B90-C60C18E132A2}" destId="{6935C573-B5FB-9146-8960-1AB030DECBD2}" srcOrd="9" destOrd="0" presId="urn:microsoft.com/office/officeart/2005/8/layout/cycle6"/>
    <dgm:cxn modelId="{B9E214C0-5175-664E-BAF2-CAAE9D1C93D8}" type="presParOf" srcId="{0AADF48A-0663-844A-9B90-C60C18E132A2}" destId="{2103F5DA-EC6E-8446-BA8D-E79E6EC8F637}" srcOrd="10" destOrd="0" presId="urn:microsoft.com/office/officeart/2005/8/layout/cycle6"/>
    <dgm:cxn modelId="{0A21DFDE-EF9E-5241-BF90-9685387542A9}" type="presParOf" srcId="{0AADF48A-0663-844A-9B90-C60C18E132A2}" destId="{1AC29D12-FA50-234C-B0F0-60E74B2E5489}"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30BD-25BC-794B-97BE-E267143C8DBE}">
      <dsp:nvSpPr>
        <dsp:cNvPr id="0" name=""/>
        <dsp:cNvSpPr/>
      </dsp:nvSpPr>
      <dsp:spPr>
        <a:xfrm>
          <a:off x="1378408" y="564638"/>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a:t>
          </a:r>
        </a:p>
      </dsp:txBody>
      <dsp:txXfrm>
        <a:off x="1419079" y="605309"/>
        <a:ext cx="1200440" cy="751816"/>
      </dsp:txXfrm>
    </dsp:sp>
    <dsp:sp modelId="{E4528CBF-608D-E64E-9FFF-7E736A4BC9EF}">
      <dsp:nvSpPr>
        <dsp:cNvPr id="0" name=""/>
        <dsp:cNvSpPr/>
      </dsp:nvSpPr>
      <dsp:spPr>
        <a:xfrm>
          <a:off x="641492" y="981217"/>
          <a:ext cx="2755614" cy="2755614"/>
        </a:xfrm>
        <a:custGeom>
          <a:avLst/>
          <a:gdLst/>
          <a:ahLst/>
          <a:cxnLst/>
          <a:rect l="0" t="0" r="0" b="0"/>
          <a:pathLst>
            <a:path>
              <a:moveTo>
                <a:pt x="2027952" y="163037"/>
              </a:moveTo>
              <a:arcTo wR="1377807" hR="1377807" stAng="178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20A6D9-AB92-A548-BF38-9C1DA132A23B}">
      <dsp:nvSpPr>
        <dsp:cNvPr id="0" name=""/>
        <dsp:cNvSpPr/>
      </dsp:nvSpPr>
      <dsp:spPr>
        <a:xfrm>
          <a:off x="2756216"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Method</a:t>
          </a:r>
        </a:p>
      </dsp:txBody>
      <dsp:txXfrm>
        <a:off x="2796887" y="1983116"/>
        <a:ext cx="1200440" cy="751816"/>
      </dsp:txXfrm>
    </dsp:sp>
    <dsp:sp modelId="{AA20ED74-624F-0449-944C-7EB3AE11BD39}">
      <dsp:nvSpPr>
        <dsp:cNvPr id="0" name=""/>
        <dsp:cNvSpPr/>
      </dsp:nvSpPr>
      <dsp:spPr>
        <a:xfrm>
          <a:off x="641492" y="981217"/>
          <a:ext cx="2755614" cy="2755614"/>
        </a:xfrm>
        <a:custGeom>
          <a:avLst/>
          <a:gdLst/>
          <a:ahLst/>
          <a:cxnLst/>
          <a:rect l="0" t="0" r="0" b="0"/>
          <a:pathLst>
            <a:path>
              <a:moveTo>
                <a:pt x="2687924" y="1804358"/>
              </a:moveTo>
              <a:arcTo wR="1377807" hR="1377807" stAng="10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A92E22-B871-0846-B937-F911AC84C5B5}">
      <dsp:nvSpPr>
        <dsp:cNvPr id="0" name=""/>
        <dsp:cNvSpPr/>
      </dsp:nvSpPr>
      <dsp:spPr>
        <a:xfrm>
          <a:off x="1378408" y="3320253"/>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Tool</a:t>
          </a:r>
        </a:p>
      </dsp:txBody>
      <dsp:txXfrm>
        <a:off x="1419079" y="3360924"/>
        <a:ext cx="1200440" cy="751816"/>
      </dsp:txXfrm>
    </dsp:sp>
    <dsp:sp modelId="{F620D0B4-796B-5042-B8FC-F11B1ACC15DC}">
      <dsp:nvSpPr>
        <dsp:cNvPr id="0" name=""/>
        <dsp:cNvSpPr/>
      </dsp:nvSpPr>
      <dsp:spPr>
        <a:xfrm>
          <a:off x="641492" y="981217"/>
          <a:ext cx="2755614" cy="2755614"/>
        </a:xfrm>
        <a:custGeom>
          <a:avLst/>
          <a:gdLst/>
          <a:ahLst/>
          <a:cxnLst/>
          <a:rect l="0" t="0" r="0" b="0"/>
          <a:pathLst>
            <a:path>
              <a:moveTo>
                <a:pt x="727662" y="2592576"/>
              </a:moveTo>
              <a:arcTo wR="1377807" hR="1377807" stAng="70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5C573-B5FB-9146-8960-1AB030DECBD2}">
      <dsp:nvSpPr>
        <dsp:cNvPr id="0" name=""/>
        <dsp:cNvSpPr/>
      </dsp:nvSpPr>
      <dsp:spPr>
        <a:xfrm>
          <a:off x="601"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Story-telling</a:t>
          </a:r>
        </a:p>
      </dsp:txBody>
      <dsp:txXfrm>
        <a:off x="41272" y="1983116"/>
        <a:ext cx="1200440" cy="751816"/>
      </dsp:txXfrm>
    </dsp:sp>
    <dsp:sp modelId="{1AC29D12-FA50-234C-B0F0-60E74B2E5489}">
      <dsp:nvSpPr>
        <dsp:cNvPr id="0" name=""/>
        <dsp:cNvSpPr/>
      </dsp:nvSpPr>
      <dsp:spPr>
        <a:xfrm>
          <a:off x="641492" y="981217"/>
          <a:ext cx="2755614" cy="2755614"/>
        </a:xfrm>
        <a:custGeom>
          <a:avLst/>
          <a:gdLst/>
          <a:ahLst/>
          <a:cxnLst/>
          <a:rect l="0" t="0" r="0" b="0"/>
          <a:pathLst>
            <a:path>
              <a:moveTo>
                <a:pt x="67690" y="951256"/>
              </a:moveTo>
              <a:arcTo wR="1377807" hR="1377807" stAng="118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30BD-25BC-794B-97BE-E267143C8DBE}">
      <dsp:nvSpPr>
        <dsp:cNvPr id="0" name=""/>
        <dsp:cNvSpPr/>
      </dsp:nvSpPr>
      <dsp:spPr>
        <a:xfrm>
          <a:off x="1378408" y="564638"/>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a:t>
          </a:r>
        </a:p>
      </dsp:txBody>
      <dsp:txXfrm>
        <a:off x="1419079" y="605309"/>
        <a:ext cx="1200440" cy="751816"/>
      </dsp:txXfrm>
    </dsp:sp>
    <dsp:sp modelId="{E4528CBF-608D-E64E-9FFF-7E736A4BC9EF}">
      <dsp:nvSpPr>
        <dsp:cNvPr id="0" name=""/>
        <dsp:cNvSpPr/>
      </dsp:nvSpPr>
      <dsp:spPr>
        <a:xfrm>
          <a:off x="641492" y="981217"/>
          <a:ext cx="2755614" cy="2755614"/>
        </a:xfrm>
        <a:custGeom>
          <a:avLst/>
          <a:gdLst/>
          <a:ahLst/>
          <a:cxnLst/>
          <a:rect l="0" t="0" r="0" b="0"/>
          <a:pathLst>
            <a:path>
              <a:moveTo>
                <a:pt x="2027952" y="163037"/>
              </a:moveTo>
              <a:arcTo wR="1377807" hR="1377807" stAng="178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20A6D9-AB92-A548-BF38-9C1DA132A23B}">
      <dsp:nvSpPr>
        <dsp:cNvPr id="0" name=""/>
        <dsp:cNvSpPr/>
      </dsp:nvSpPr>
      <dsp:spPr>
        <a:xfrm>
          <a:off x="2756216"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Method</a:t>
          </a:r>
        </a:p>
      </dsp:txBody>
      <dsp:txXfrm>
        <a:off x="2796887" y="1983116"/>
        <a:ext cx="1200440" cy="751816"/>
      </dsp:txXfrm>
    </dsp:sp>
    <dsp:sp modelId="{AA20ED74-624F-0449-944C-7EB3AE11BD39}">
      <dsp:nvSpPr>
        <dsp:cNvPr id="0" name=""/>
        <dsp:cNvSpPr/>
      </dsp:nvSpPr>
      <dsp:spPr>
        <a:xfrm>
          <a:off x="641492" y="981217"/>
          <a:ext cx="2755614" cy="2755614"/>
        </a:xfrm>
        <a:custGeom>
          <a:avLst/>
          <a:gdLst/>
          <a:ahLst/>
          <a:cxnLst/>
          <a:rect l="0" t="0" r="0" b="0"/>
          <a:pathLst>
            <a:path>
              <a:moveTo>
                <a:pt x="2687924" y="1804358"/>
              </a:moveTo>
              <a:arcTo wR="1377807" hR="1377807" stAng="10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A92E22-B871-0846-B937-F911AC84C5B5}">
      <dsp:nvSpPr>
        <dsp:cNvPr id="0" name=""/>
        <dsp:cNvSpPr/>
      </dsp:nvSpPr>
      <dsp:spPr>
        <a:xfrm>
          <a:off x="1378408" y="3320253"/>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Tool</a:t>
          </a:r>
        </a:p>
      </dsp:txBody>
      <dsp:txXfrm>
        <a:off x="1419079" y="3360924"/>
        <a:ext cx="1200440" cy="751816"/>
      </dsp:txXfrm>
    </dsp:sp>
    <dsp:sp modelId="{F620D0B4-796B-5042-B8FC-F11B1ACC15DC}">
      <dsp:nvSpPr>
        <dsp:cNvPr id="0" name=""/>
        <dsp:cNvSpPr/>
      </dsp:nvSpPr>
      <dsp:spPr>
        <a:xfrm>
          <a:off x="641492" y="981217"/>
          <a:ext cx="2755614" cy="2755614"/>
        </a:xfrm>
        <a:custGeom>
          <a:avLst/>
          <a:gdLst/>
          <a:ahLst/>
          <a:cxnLst/>
          <a:rect l="0" t="0" r="0" b="0"/>
          <a:pathLst>
            <a:path>
              <a:moveTo>
                <a:pt x="727662" y="2592576"/>
              </a:moveTo>
              <a:arcTo wR="1377807" hR="1377807" stAng="70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5C573-B5FB-9146-8960-1AB030DECBD2}">
      <dsp:nvSpPr>
        <dsp:cNvPr id="0" name=""/>
        <dsp:cNvSpPr/>
      </dsp:nvSpPr>
      <dsp:spPr>
        <a:xfrm>
          <a:off x="601"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Story-telling</a:t>
          </a:r>
        </a:p>
      </dsp:txBody>
      <dsp:txXfrm>
        <a:off x="41272" y="1983116"/>
        <a:ext cx="1200440" cy="751816"/>
      </dsp:txXfrm>
    </dsp:sp>
    <dsp:sp modelId="{1AC29D12-FA50-234C-B0F0-60E74B2E5489}">
      <dsp:nvSpPr>
        <dsp:cNvPr id="0" name=""/>
        <dsp:cNvSpPr/>
      </dsp:nvSpPr>
      <dsp:spPr>
        <a:xfrm>
          <a:off x="641492" y="981217"/>
          <a:ext cx="2755614" cy="2755614"/>
        </a:xfrm>
        <a:custGeom>
          <a:avLst/>
          <a:gdLst/>
          <a:ahLst/>
          <a:cxnLst/>
          <a:rect l="0" t="0" r="0" b="0"/>
          <a:pathLst>
            <a:path>
              <a:moveTo>
                <a:pt x="67690" y="951256"/>
              </a:moveTo>
              <a:arcTo wR="1377807" hR="1377807" stAng="118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1761A-D25A-B443-B9B3-09E4DD9F15A7}" type="datetimeFigureOut">
              <a:rPr lang="en-US" smtClean="0"/>
              <a:t>9/16/21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68936-6F97-A24D-A0DD-739FF25744C4}" type="slidenum">
              <a:rPr lang="en-US" smtClean="0"/>
              <a:t>‹#›</a:t>
            </a:fld>
            <a:endParaRPr lang="en-US"/>
          </a:p>
        </p:txBody>
      </p:sp>
    </p:spTree>
    <p:extLst>
      <p:ext uri="{BB962C8B-B14F-4D97-AF65-F5344CB8AC3E}">
        <p14:creationId xmlns:p14="http://schemas.microsoft.com/office/powerpoint/2010/main" val="235525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68936-6F97-A24D-A0DD-739FF25744C4}" type="slidenum">
              <a:rPr lang="en-US" smtClean="0"/>
              <a:t>4</a:t>
            </a:fld>
            <a:endParaRPr lang="en-US"/>
          </a:p>
        </p:txBody>
      </p:sp>
    </p:spTree>
    <p:extLst>
      <p:ext uri="{BB962C8B-B14F-4D97-AF65-F5344CB8AC3E}">
        <p14:creationId xmlns:p14="http://schemas.microsoft.com/office/powerpoint/2010/main" val="265754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Argument 1: All components are important. Do not just think visualization as some fancy tools and methods. Design and story is as important as technical implementations. </a:t>
            </a:r>
          </a:p>
          <a:p>
            <a:r>
              <a:rPr lang="en-US" dirty="0"/>
              <a:t>Argument 2: No hierarchical relationships among the elements, but data is the most important: (1) normally first step and (2) the basis of the rest of the work.</a:t>
            </a:r>
          </a:p>
        </p:txBody>
      </p:sp>
      <p:sp>
        <p:nvSpPr>
          <p:cNvPr id="4" name="Slide Number Placeholder 3"/>
          <p:cNvSpPr>
            <a:spLocks noGrp="1"/>
          </p:cNvSpPr>
          <p:nvPr>
            <p:ph type="sldNum" sz="quarter" idx="5"/>
          </p:nvPr>
        </p:nvSpPr>
        <p:spPr/>
        <p:txBody>
          <a:bodyPr/>
          <a:lstStyle/>
          <a:p>
            <a:fld id="{A2568936-6F97-A24D-A0DD-739FF25744C4}" type="slidenum">
              <a:rPr lang="en-US" smtClean="0"/>
              <a:t>5</a:t>
            </a:fld>
            <a:endParaRPr lang="en-US"/>
          </a:p>
        </p:txBody>
      </p:sp>
    </p:spTree>
    <p:extLst>
      <p:ext uri="{BB962C8B-B14F-4D97-AF65-F5344CB8AC3E}">
        <p14:creationId xmlns:p14="http://schemas.microsoft.com/office/powerpoint/2010/main" val="248146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68936-6F97-A24D-A0DD-739FF25744C4}" type="slidenum">
              <a:rPr lang="en-US" smtClean="0"/>
              <a:t>13</a:t>
            </a:fld>
            <a:endParaRPr lang="en-US"/>
          </a:p>
        </p:txBody>
      </p:sp>
    </p:spTree>
    <p:extLst>
      <p:ext uri="{BB962C8B-B14F-4D97-AF65-F5344CB8AC3E}">
        <p14:creationId xmlns:p14="http://schemas.microsoft.com/office/powerpoint/2010/main" val="342279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an R package ggplot2 will be taught and used during the second half of this class. Some D3 related package will also be demonstrated.</a:t>
            </a:r>
          </a:p>
        </p:txBody>
      </p:sp>
      <p:sp>
        <p:nvSpPr>
          <p:cNvPr id="4" name="Slide Number Placeholder 3"/>
          <p:cNvSpPr>
            <a:spLocks noGrp="1"/>
          </p:cNvSpPr>
          <p:nvPr>
            <p:ph type="sldNum" sz="quarter" idx="5"/>
          </p:nvPr>
        </p:nvSpPr>
        <p:spPr/>
        <p:txBody>
          <a:bodyPr/>
          <a:lstStyle/>
          <a:p>
            <a:fld id="{A2568936-6F97-A24D-A0DD-739FF25744C4}" type="slidenum">
              <a:rPr lang="en-US" smtClean="0"/>
              <a:t>14</a:t>
            </a:fld>
            <a:endParaRPr lang="en-US"/>
          </a:p>
        </p:txBody>
      </p:sp>
    </p:spTree>
    <p:extLst>
      <p:ext uri="{BB962C8B-B14F-4D97-AF65-F5344CB8AC3E}">
        <p14:creationId xmlns:p14="http://schemas.microsoft.com/office/powerpoint/2010/main" val="243240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B04CF-DBCA-44D5-935F-427610F99152}"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B04CF-DBCA-44D5-935F-427610F99152}"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B04CF-DBCA-44D5-935F-427610F99152}"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B04CF-DBCA-44D5-935F-427610F99152}"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04CF-DBCA-44D5-935F-427610F99152}"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B04CF-DBCA-44D5-935F-427610F99152}"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B04CF-DBCA-44D5-935F-427610F99152}" type="datetimeFigureOut">
              <a:rPr lang="en-US" smtClean="0"/>
              <a:t>9/16/21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5164F-9E05-426E-9E94-1388DF7380B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B04CF-DBCA-44D5-935F-427610F99152}" type="datetimeFigureOut">
              <a:rPr lang="en-US" smtClean="0"/>
              <a:t>9/16/21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B04CF-DBCA-44D5-935F-427610F99152}" type="datetimeFigureOut">
              <a:rPr lang="en-US" smtClean="0"/>
              <a:t>9/16/21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04CF-DBCA-44D5-935F-427610F99152}"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04CF-DBCA-44D5-935F-427610F99152}"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BB04CF-DBCA-44D5-935F-427610F99152}" type="datetimeFigureOut">
              <a:rPr lang="en-US" smtClean="0"/>
              <a:t>9/16/21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A25164F-9E05-426E-9E94-1388DF7380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edium.com/data-visualization-society/you-can-design-a-good-chart-with-r-5d00ed7dd18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drexel.edu/studentlife/judicial/honesty.html" TargetMode="External"/><Relationship Id="rId7" Type="http://schemas.openxmlformats.org/officeDocument/2006/relationships/hyperlink" Target="http://www.drexel.edu/provost/policies/patent_policy.asp" TargetMode="External"/><Relationship Id="rId2" Type="http://schemas.openxmlformats.org/officeDocument/2006/relationships/hyperlink" Target="http://www.drexel.edu/provost/policies/academic_dishonesty.asp" TargetMode="External"/><Relationship Id="rId1" Type="http://schemas.openxmlformats.org/officeDocument/2006/relationships/slideLayout" Target="../slideLayouts/slideLayout7.xml"/><Relationship Id="rId6" Type="http://schemas.openxmlformats.org/officeDocument/2006/relationships/hyperlink" Target="http://www.drexel.edu/provost/policies/course_withdrawal_policy.asp" TargetMode="External"/><Relationship Id="rId5" Type="http://schemas.openxmlformats.org/officeDocument/2006/relationships/hyperlink" Target="http://www.drexel.edu/provost/policies/course_drop.asp" TargetMode="External"/><Relationship Id="rId4" Type="http://schemas.openxmlformats.org/officeDocument/2006/relationships/hyperlink" Target="http://www.drexel.edu/oed/disabilityResources/student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mailto:kl696@drexel.edu"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 250 Information Visualization</a:t>
            </a:r>
          </a:p>
        </p:txBody>
      </p:sp>
      <p:sp>
        <p:nvSpPr>
          <p:cNvPr id="3" name="Subtitle 2"/>
          <p:cNvSpPr>
            <a:spLocks noGrp="1"/>
          </p:cNvSpPr>
          <p:nvPr>
            <p:ph type="subTitle" idx="1"/>
          </p:nvPr>
        </p:nvSpPr>
        <p:spPr/>
        <p:txBody>
          <a:bodyPr/>
          <a:lstStyle/>
          <a:p>
            <a:r>
              <a:rPr lang="en-US" dirty="0"/>
              <a:t>Week 1: Introduction and Overview</a:t>
            </a:r>
          </a:p>
        </p:txBody>
      </p:sp>
    </p:spTree>
    <p:extLst>
      <p:ext uri="{BB962C8B-B14F-4D97-AF65-F5344CB8AC3E}">
        <p14:creationId xmlns:p14="http://schemas.microsoft.com/office/powerpoint/2010/main" val="8532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Coursework (II)</a:t>
            </a:r>
          </a:p>
        </p:txBody>
      </p:sp>
      <p:sp>
        <p:nvSpPr>
          <p:cNvPr id="3" name="Content Placeholder 2"/>
          <p:cNvSpPr>
            <a:spLocks noGrp="1"/>
          </p:cNvSpPr>
          <p:nvPr>
            <p:ph idx="1"/>
          </p:nvPr>
        </p:nvSpPr>
        <p:spPr/>
        <p:txBody>
          <a:bodyPr>
            <a:normAutofit/>
          </a:bodyPr>
          <a:lstStyle/>
          <a:p>
            <a:r>
              <a:rPr lang="en-US" b="1" dirty="0"/>
              <a:t>Assignments</a:t>
            </a:r>
          </a:p>
          <a:p>
            <a:pPr lvl="1"/>
            <a:r>
              <a:rPr lang="en-US" dirty="0"/>
              <a:t>All assignments will be discussed in the first class of the week and be due by the end of the Sunday.</a:t>
            </a:r>
          </a:p>
          <a:p>
            <a:pPr lvl="2"/>
            <a:r>
              <a:rPr lang="en-US" dirty="0"/>
              <a:t>Individual Projects: 6 assignments during the term</a:t>
            </a:r>
          </a:p>
          <a:p>
            <a:pPr lvl="2"/>
            <a:r>
              <a:rPr lang="en-US" dirty="0"/>
              <a:t>Mid-term (10)</a:t>
            </a:r>
          </a:p>
          <a:p>
            <a:pPr lvl="3"/>
            <a:r>
              <a:rPr lang="en-US" dirty="0"/>
              <a:t>Take-home exam (Week 5)</a:t>
            </a:r>
          </a:p>
          <a:p>
            <a:pPr lvl="2"/>
            <a:r>
              <a:rPr lang="en-US" dirty="0"/>
              <a:t>There will be a team final project but no final exam.</a:t>
            </a:r>
          </a:p>
          <a:p>
            <a:pPr lvl="3"/>
            <a:r>
              <a:rPr lang="en-US" dirty="0"/>
              <a:t>The final project will be built upon the last three assignments. </a:t>
            </a:r>
          </a:p>
          <a:p>
            <a:pPr lvl="3"/>
            <a:r>
              <a:rPr lang="en-US" dirty="0"/>
              <a:t>It is more of an integration of what we learn throughout this course, instead of a new project that you will need to finish.</a:t>
            </a:r>
          </a:p>
        </p:txBody>
      </p:sp>
    </p:spTree>
    <p:extLst>
      <p:ext uri="{BB962C8B-B14F-4D97-AF65-F5344CB8AC3E}">
        <p14:creationId xmlns:p14="http://schemas.microsoft.com/office/powerpoint/2010/main" val="156677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723A-809C-594C-8504-291878572172}"/>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94FE5F3-995E-6940-B6F8-033BD17BA51D}"/>
              </a:ext>
            </a:extLst>
          </p:cNvPr>
          <p:cNvSpPr>
            <a:spLocks noGrp="1"/>
          </p:cNvSpPr>
          <p:nvPr>
            <p:ph idx="1"/>
          </p:nvPr>
        </p:nvSpPr>
        <p:spPr/>
        <p:txBody>
          <a:bodyPr/>
          <a:lstStyle/>
          <a:p>
            <a:r>
              <a:rPr lang="en-US" dirty="0"/>
              <a:t>This course will have no required textbook.</a:t>
            </a:r>
          </a:p>
          <a:p>
            <a:endParaRPr lang="en-US" dirty="0"/>
          </a:p>
          <a:p>
            <a:r>
              <a:rPr lang="en-US" dirty="0"/>
              <a:t>All slides and videos will be shared to Blackboard after the class.</a:t>
            </a:r>
          </a:p>
        </p:txBody>
      </p:sp>
    </p:spTree>
    <p:extLst>
      <p:ext uri="{BB962C8B-B14F-4D97-AF65-F5344CB8AC3E}">
        <p14:creationId xmlns:p14="http://schemas.microsoft.com/office/powerpoint/2010/main" val="378978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Schedule (details may change in the future)</a:t>
            </a:r>
          </a:p>
        </p:txBody>
      </p:sp>
      <p:pic>
        <p:nvPicPr>
          <p:cNvPr id="7" name="Picture 6" descr="A screenshot of a cell phone&#10;&#10;Description automatically generated">
            <a:extLst>
              <a:ext uri="{FF2B5EF4-FFF2-40B4-BE49-F238E27FC236}">
                <a16:creationId xmlns:a16="http://schemas.microsoft.com/office/drawing/2014/main" id="{0DD20BB5-9A66-584C-A8AB-0C9829DD338C}"/>
              </a:ext>
            </a:extLst>
          </p:cNvPr>
          <p:cNvPicPr>
            <a:picLocks noChangeAspect="1"/>
          </p:cNvPicPr>
          <p:nvPr/>
        </p:nvPicPr>
        <p:blipFill rotWithShape="1">
          <a:blip r:embed="rId2">
            <a:extLst>
              <a:ext uri="{28A0092B-C50C-407E-A947-70E740481C1C}">
                <a14:useLocalDpi xmlns:a14="http://schemas.microsoft.com/office/drawing/2010/main" val="0"/>
              </a:ext>
            </a:extLst>
          </a:blip>
          <a:srcRect r="23611" b="1501"/>
          <a:stretch/>
        </p:blipFill>
        <p:spPr>
          <a:xfrm>
            <a:off x="2476500" y="1524000"/>
            <a:ext cx="4191000" cy="4953000"/>
          </a:xfrm>
          <a:prstGeom prst="rect">
            <a:avLst/>
          </a:prstGeom>
        </p:spPr>
      </p:pic>
    </p:spTree>
    <p:extLst>
      <p:ext uri="{BB962C8B-B14F-4D97-AF65-F5344CB8AC3E}">
        <p14:creationId xmlns:p14="http://schemas.microsoft.com/office/powerpoint/2010/main" val="15057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771DF971-9EA2-D54E-9F10-179B725059D7}"/>
              </a:ext>
            </a:extLst>
          </p:cNvPr>
          <p:cNvPicPr>
            <a:picLocks noChangeAspect="1"/>
          </p:cNvPicPr>
          <p:nvPr/>
        </p:nvPicPr>
        <p:blipFill rotWithShape="1">
          <a:blip r:embed="rId3">
            <a:extLst>
              <a:ext uri="{28A0092B-C50C-407E-A947-70E740481C1C}">
                <a14:useLocalDpi xmlns:a14="http://schemas.microsoft.com/office/drawing/2010/main" val="0"/>
              </a:ext>
            </a:extLst>
          </a:blip>
          <a:srcRect r="23744" b="756"/>
          <a:stretch/>
        </p:blipFill>
        <p:spPr>
          <a:xfrm>
            <a:off x="1584325" y="511175"/>
            <a:ext cx="5975350" cy="5835650"/>
          </a:xfrm>
          <a:prstGeom prst="rect">
            <a:avLst/>
          </a:prstGeom>
        </p:spPr>
      </p:pic>
    </p:spTree>
    <p:extLst>
      <p:ext uri="{BB962C8B-B14F-4D97-AF65-F5344CB8AC3E}">
        <p14:creationId xmlns:p14="http://schemas.microsoft.com/office/powerpoint/2010/main" val="17660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AFA0-393A-FC40-97A7-26FA17ABE294}"/>
              </a:ext>
            </a:extLst>
          </p:cNvPr>
          <p:cNvSpPr>
            <a:spLocks noGrp="1"/>
          </p:cNvSpPr>
          <p:nvPr>
            <p:ph type="title"/>
          </p:nvPr>
        </p:nvSpPr>
        <p:spPr/>
        <p:txBody>
          <a:bodyPr/>
          <a:lstStyle/>
          <a:p>
            <a:r>
              <a:rPr lang="en-US" dirty="0"/>
              <a:t>R + D3 + Adobe Illustrator</a:t>
            </a:r>
          </a:p>
        </p:txBody>
      </p:sp>
      <p:pic>
        <p:nvPicPr>
          <p:cNvPr id="9" name="Content Placeholder 8" descr="A screenshot of a cell phone&#10;&#10;Description automatically generated">
            <a:extLst>
              <a:ext uri="{FF2B5EF4-FFF2-40B4-BE49-F238E27FC236}">
                <a16:creationId xmlns:a16="http://schemas.microsoft.com/office/drawing/2014/main" id="{E7FC6B78-41B9-304C-BB47-82DAA8DCD6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24000"/>
            <a:ext cx="8229600" cy="3515710"/>
          </a:xfrm>
        </p:spPr>
      </p:pic>
      <p:sp>
        <p:nvSpPr>
          <p:cNvPr id="10" name="TextBox 9">
            <a:extLst>
              <a:ext uri="{FF2B5EF4-FFF2-40B4-BE49-F238E27FC236}">
                <a16:creationId xmlns:a16="http://schemas.microsoft.com/office/drawing/2014/main" id="{964EC8C2-9CAF-1047-8E48-4A74EAEC4DBF}"/>
              </a:ext>
            </a:extLst>
          </p:cNvPr>
          <p:cNvSpPr txBox="1"/>
          <p:nvPr/>
        </p:nvSpPr>
        <p:spPr>
          <a:xfrm>
            <a:off x="647700" y="5039710"/>
            <a:ext cx="7848600" cy="1477328"/>
          </a:xfrm>
          <a:prstGeom prst="rect">
            <a:avLst/>
          </a:prstGeom>
          <a:noFill/>
        </p:spPr>
        <p:txBody>
          <a:bodyPr wrap="square" rtlCol="0">
            <a:spAutoFit/>
          </a:bodyPr>
          <a:lstStyle/>
          <a:p>
            <a:r>
              <a:rPr lang="en-US" dirty="0"/>
              <a:t>The 2018 Data Visualization Survey conducted by Data Visualization Society in early 2018 (n = 628) found that R + (D3 + )Illustrator is the most popular toolkit among “heavier” visualization professionals. Link: </a:t>
            </a:r>
            <a:r>
              <a:rPr lang="en-US" dirty="0">
                <a:hlinkClick r:id="rId4"/>
              </a:rPr>
              <a:t>https://medium.com/data-visualization-society/you-can-design-a-good-chart-with-r-5d00ed7dd18e</a:t>
            </a:r>
            <a:endParaRPr lang="en-US" dirty="0"/>
          </a:p>
        </p:txBody>
      </p:sp>
    </p:spTree>
    <p:extLst>
      <p:ext uri="{BB962C8B-B14F-4D97-AF65-F5344CB8AC3E}">
        <p14:creationId xmlns:p14="http://schemas.microsoft.com/office/powerpoint/2010/main" val="142489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9991255"/>
              </p:ext>
            </p:extLst>
          </p:nvPr>
        </p:nvGraphicFramePr>
        <p:xfrm>
          <a:off x="1524000" y="1600205"/>
          <a:ext cx="5867401" cy="4038595"/>
        </p:xfrm>
        <a:graphic>
          <a:graphicData uri="http://schemas.openxmlformats.org/drawingml/2006/table">
            <a:tbl>
              <a:tblPr firstRow="1" firstCol="1" bandRow="1">
                <a:tableStyleId>{5C22544A-7EE6-4342-B048-85BDC9FD1C3A}</a:tableStyleId>
              </a:tblPr>
              <a:tblGrid>
                <a:gridCol w="1216412">
                  <a:extLst>
                    <a:ext uri="{9D8B030D-6E8A-4147-A177-3AD203B41FA5}">
                      <a16:colId xmlns:a16="http://schemas.microsoft.com/office/drawing/2014/main" val="20000"/>
                    </a:ext>
                  </a:extLst>
                </a:gridCol>
                <a:gridCol w="1311819">
                  <a:extLst>
                    <a:ext uri="{9D8B030D-6E8A-4147-A177-3AD203B41FA5}">
                      <a16:colId xmlns:a16="http://schemas.microsoft.com/office/drawing/2014/main" val="20001"/>
                    </a:ext>
                  </a:extLst>
                </a:gridCol>
                <a:gridCol w="1550329">
                  <a:extLst>
                    <a:ext uri="{9D8B030D-6E8A-4147-A177-3AD203B41FA5}">
                      <a16:colId xmlns:a16="http://schemas.microsoft.com/office/drawing/2014/main" val="20002"/>
                    </a:ext>
                  </a:extLst>
                </a:gridCol>
                <a:gridCol w="1788841">
                  <a:extLst>
                    <a:ext uri="{9D8B030D-6E8A-4147-A177-3AD203B41FA5}">
                      <a16:colId xmlns:a16="http://schemas.microsoft.com/office/drawing/2014/main" val="20003"/>
                    </a:ext>
                  </a:extLst>
                </a:gridCol>
              </a:tblGrid>
              <a:tr h="576943">
                <a:tc>
                  <a:txBody>
                    <a:bodyPr/>
                    <a:lstStyle/>
                    <a:p>
                      <a:pPr marL="0" marR="0" algn="ctr">
                        <a:spcBef>
                          <a:spcPts val="0"/>
                        </a:spcBef>
                        <a:spcAft>
                          <a:spcPts val="0"/>
                        </a:spcAft>
                      </a:pPr>
                      <a:r>
                        <a:rPr lang="en-US" sz="1400" dirty="0">
                          <a:effectLst/>
                        </a:rPr>
                        <a:t>Grade</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GPA</a:t>
                      </a:r>
                      <a:endParaRPr lang="en-US" sz="1400">
                        <a:effectLst/>
                        <a:latin typeface="Calibri"/>
                        <a:ea typeface="SimSun"/>
                        <a:cs typeface="Times New Roman"/>
                      </a:endParaRPr>
                    </a:p>
                  </a:txBody>
                  <a:tcPr marL="68580" marR="68580" marT="0" marB="0"/>
                </a:tc>
                <a:tc gridSpan="2">
                  <a:txBody>
                    <a:bodyPr/>
                    <a:lstStyle/>
                    <a:p>
                      <a:pPr marL="0" marR="0" algn="ctr">
                        <a:spcBef>
                          <a:spcPts val="0"/>
                        </a:spcBef>
                        <a:spcAft>
                          <a:spcPts val="0"/>
                        </a:spcAft>
                      </a:pPr>
                      <a:r>
                        <a:rPr lang="en-US" sz="1400">
                          <a:effectLst/>
                        </a:rPr>
                        <a:t>Range</a:t>
                      </a:r>
                      <a:endParaRPr lang="en-US" sz="1400">
                        <a:effectLst/>
                        <a:latin typeface="Calibri"/>
                        <a:ea typeface="SimSu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88471">
                <a:tc>
                  <a:txBody>
                    <a:bodyPr/>
                    <a:lstStyle/>
                    <a:p>
                      <a:pPr marL="0" marR="0" algn="ctr">
                        <a:spcBef>
                          <a:spcPts val="0"/>
                        </a:spcBef>
                        <a:spcAft>
                          <a:spcPts val="0"/>
                        </a:spcAft>
                      </a:pPr>
                      <a:r>
                        <a:rPr lang="en-US" sz="1400" dirty="0">
                          <a:effectLst/>
                        </a:rPr>
                        <a:t>A+</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4.00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98.00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100.00</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288471">
                <a:tc>
                  <a:txBody>
                    <a:bodyPr/>
                    <a:lstStyle/>
                    <a:p>
                      <a:pPr marL="0" marR="0" algn="ctr">
                        <a:spcBef>
                          <a:spcPts val="0"/>
                        </a:spcBef>
                        <a:spcAft>
                          <a:spcPts val="0"/>
                        </a:spcAft>
                      </a:pPr>
                      <a:r>
                        <a:rPr lang="en-US" sz="1400">
                          <a:effectLst/>
                        </a:rPr>
                        <a:t>A </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4.00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93.00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97.99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2"/>
                  </a:ext>
                </a:extLst>
              </a:tr>
              <a:tr h="288471">
                <a:tc>
                  <a:txBody>
                    <a:bodyPr/>
                    <a:lstStyle/>
                    <a:p>
                      <a:pPr marL="0" marR="0" algn="ctr">
                        <a:spcBef>
                          <a:spcPts val="0"/>
                        </a:spcBef>
                        <a:spcAft>
                          <a:spcPts val="0"/>
                        </a:spcAft>
                      </a:pPr>
                      <a:r>
                        <a:rPr lang="en-US" sz="1400">
                          <a:effectLst/>
                        </a:rPr>
                        <a:t>A-</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3.67</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92.99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3"/>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3.33</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88.00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89.99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4"/>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3.00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82.00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87.99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5"/>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2.67</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80.00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81.99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6"/>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2.33</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78.00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79.99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7"/>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72.00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77.99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8"/>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1.67</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70.00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71.99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9"/>
                  </a:ext>
                </a:extLst>
              </a:tr>
              <a:tr h="288471">
                <a:tc>
                  <a:txBody>
                    <a:bodyPr/>
                    <a:lstStyle/>
                    <a:p>
                      <a:pPr marL="0" marR="0" algn="ctr">
                        <a:spcBef>
                          <a:spcPts val="0"/>
                        </a:spcBef>
                        <a:spcAft>
                          <a:spcPts val="0"/>
                        </a:spcAft>
                      </a:pPr>
                      <a:r>
                        <a:rPr lang="en-US" sz="1400">
                          <a:effectLst/>
                        </a:rPr>
                        <a:t>D+</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1.33</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68.00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69.99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0"/>
                  </a:ext>
                </a:extLst>
              </a:tr>
              <a:tr h="288471">
                <a:tc>
                  <a:txBody>
                    <a:bodyPr/>
                    <a:lstStyle/>
                    <a:p>
                      <a:pPr marL="0" marR="0" algn="ctr">
                        <a:spcBef>
                          <a:spcPts val="0"/>
                        </a:spcBef>
                        <a:spcAft>
                          <a:spcPts val="0"/>
                        </a:spcAft>
                      </a:pPr>
                      <a:r>
                        <a:rPr lang="en-US" sz="1400">
                          <a:effectLst/>
                        </a:rPr>
                        <a:t>D</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60.00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67.99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1"/>
                  </a:ext>
                </a:extLst>
              </a:tr>
              <a:tr h="288471">
                <a:tc>
                  <a:txBody>
                    <a:bodyPr/>
                    <a:lstStyle/>
                    <a:p>
                      <a:pPr marL="0" marR="0" algn="ctr">
                        <a:spcBef>
                          <a:spcPts val="0"/>
                        </a:spcBef>
                        <a:spcAft>
                          <a:spcPts val="0"/>
                        </a:spcAft>
                      </a:pPr>
                      <a:r>
                        <a:rPr lang="en-US" sz="1400">
                          <a:effectLst/>
                        </a:rPr>
                        <a:t>F</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59.99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2"/>
                  </a:ext>
                </a:extLst>
              </a:tr>
            </a:tbl>
          </a:graphicData>
        </a:graphic>
      </p:graphicFrame>
      <p:sp>
        <p:nvSpPr>
          <p:cNvPr id="3" name="Title 2"/>
          <p:cNvSpPr>
            <a:spLocks noGrp="1"/>
          </p:cNvSpPr>
          <p:nvPr>
            <p:ph type="title"/>
          </p:nvPr>
        </p:nvSpPr>
        <p:spPr/>
        <p:txBody>
          <a:bodyPr/>
          <a:lstStyle/>
          <a:p>
            <a:r>
              <a:rPr lang="en-US" dirty="0"/>
              <a:t>Grading Scale</a:t>
            </a:r>
          </a:p>
        </p:txBody>
      </p:sp>
    </p:spTree>
    <p:extLst>
      <p:ext uri="{BB962C8B-B14F-4D97-AF65-F5344CB8AC3E}">
        <p14:creationId xmlns:p14="http://schemas.microsoft.com/office/powerpoint/2010/main" val="2537309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47555"/>
            <a:ext cx="8610600" cy="5724644"/>
          </a:xfrm>
          <a:prstGeom prst="rect">
            <a:avLst/>
          </a:prstGeom>
        </p:spPr>
        <p:txBody>
          <a:bodyPr wrap="square">
            <a:spAutoFit/>
          </a:bodyPr>
          <a:lstStyle/>
          <a:p>
            <a:pPr lvl="0"/>
            <a:r>
              <a:rPr lang="en-US" sz="2000" b="1" dirty="0"/>
              <a:t>Course Policies</a:t>
            </a:r>
          </a:p>
          <a:p>
            <a:pPr lvl="1"/>
            <a:r>
              <a:rPr lang="en-US" sz="2000" b="1" dirty="0"/>
              <a:t>Late submission policy</a:t>
            </a:r>
          </a:p>
          <a:p>
            <a:r>
              <a:rPr lang="en-US" dirty="0"/>
              <a:t>All submissions will be done within Blackboard. Submission pages in Blackboard will remain visible for submissions until deadlines. Late submissions should be made to the Assignment named Digital Dropbox in Blackboard. Late submissions will be graded as soon as possible, although delays should be expected. If you have reasons that are beyond your control, you may request for being excused for the late penalty by emailing your request to the instructor for consideration </a:t>
            </a:r>
            <a:r>
              <a:rPr lang="en-US" b="1" dirty="0"/>
              <a:t>prior to the deadline</a:t>
            </a:r>
            <a:r>
              <a:rPr lang="en-US" dirty="0"/>
              <a:t>.</a:t>
            </a:r>
          </a:p>
          <a:p>
            <a:r>
              <a:rPr lang="en-US" i="1" dirty="0"/>
              <a:t>Penalties for late submissions:</a:t>
            </a:r>
            <a:endParaRPr lang="en-US" dirty="0"/>
          </a:p>
          <a:p>
            <a:pPr lvl="0"/>
            <a:r>
              <a:rPr lang="en-US" dirty="0"/>
              <a:t>Reduction of 20% per day after the deadline</a:t>
            </a:r>
          </a:p>
          <a:p>
            <a:pPr lvl="1"/>
            <a:r>
              <a:rPr lang="en-US" sz="2000" b="1" dirty="0"/>
              <a:t>Incomplete policy</a:t>
            </a:r>
          </a:p>
          <a:p>
            <a:r>
              <a:rPr lang="en-US" dirty="0"/>
              <a:t>Incomplete grades are contingent upon instructor approval and will only be considered in extenuating circumstances beyond a student’s control. The instructor is under no obligation to offer an incomplete grade. At least 70% of the graded coursework must have already been completed in order for an incomplete grade to be considered (per the recommendation of the Provost’s Office). An incomplete contract with due date for delivery of the completed work should be completed by the student and the instructor. It can be found here: </a:t>
            </a:r>
            <a:r>
              <a:rPr lang="en-US" u="sng" dirty="0"/>
              <a:t>https://</a:t>
            </a:r>
            <a:r>
              <a:rPr lang="en-US" u="sng" dirty="0" err="1"/>
              <a:t>drexel.edu</a:t>
            </a:r>
            <a:r>
              <a:rPr lang="en-US" u="sng" dirty="0"/>
              <a:t>/~/media/Files/provost/policies/pdf/</a:t>
            </a:r>
            <a:r>
              <a:rPr lang="en-US" u="sng" dirty="0" err="1"/>
              <a:t>incomplete.ashx?la</a:t>
            </a:r>
            <a:r>
              <a:rPr lang="en-US" u="sng" dirty="0"/>
              <a:t>=</a:t>
            </a:r>
            <a:r>
              <a:rPr lang="en-US" u="sng" dirty="0" err="1"/>
              <a:t>en</a:t>
            </a:r>
            <a:r>
              <a:rPr lang="en-US" u="sng" dirty="0"/>
              <a:t>.</a:t>
            </a:r>
            <a:endParaRPr lang="en-US" dirty="0"/>
          </a:p>
        </p:txBody>
      </p:sp>
    </p:spTree>
    <p:extLst>
      <p:ext uri="{BB962C8B-B14F-4D97-AF65-F5344CB8AC3E}">
        <p14:creationId xmlns:p14="http://schemas.microsoft.com/office/powerpoint/2010/main" val="59295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2244"/>
            <a:ext cx="9067800" cy="6001643"/>
          </a:xfrm>
          <a:prstGeom prst="rect">
            <a:avLst/>
          </a:prstGeom>
        </p:spPr>
        <p:txBody>
          <a:bodyPr wrap="square">
            <a:spAutoFit/>
          </a:bodyPr>
          <a:lstStyle/>
          <a:p>
            <a:r>
              <a:rPr lang="en-US" sz="1600" b="1" dirty="0"/>
              <a:t>Academic integrity, plagiarism and cheating policy</a:t>
            </a:r>
          </a:p>
          <a:p>
            <a:r>
              <a:rPr lang="en-US" sz="1600" dirty="0"/>
              <a:t>The official version of policies related to academic dishonesty can be found in the link below. It is your responsibility to read the policy carefully.</a:t>
            </a:r>
          </a:p>
          <a:p>
            <a:r>
              <a:rPr lang="en-US" sz="1600" u="sng" dirty="0">
                <a:hlinkClick r:id="rId2"/>
              </a:rPr>
              <a:t>http://www.drexel.edu/provost/policies/academic_dishonesty.asp</a:t>
            </a:r>
            <a:r>
              <a:rPr lang="en-US" sz="1600" dirty="0"/>
              <a:t> </a:t>
            </a:r>
          </a:p>
          <a:p>
            <a:r>
              <a:rPr lang="en-US" sz="1600" u="sng" dirty="0">
                <a:hlinkClick r:id="rId3"/>
              </a:rPr>
              <a:t>http://www.drexel.edu/studentlife/judicial/honesty.html</a:t>
            </a:r>
            <a:r>
              <a:rPr lang="en-US" sz="1600" dirty="0"/>
              <a:t> </a:t>
            </a:r>
          </a:p>
          <a:p>
            <a:r>
              <a:rPr lang="en-US" sz="1600" dirty="0"/>
              <a:t>Once it can be established that an academic dishonest act has been conducted in connection to any of the coursework in this class, </a:t>
            </a:r>
            <a:r>
              <a:rPr lang="en-US" sz="1600" b="1" dirty="0"/>
              <a:t>a two-letter grade reduction</a:t>
            </a:r>
            <a:r>
              <a:rPr lang="en-US" sz="1600" dirty="0"/>
              <a:t> will be applied to the overall course grade as a penalty. The identified incidence will be reported to the University. As the ultimate penalty, the University may withdraw a degree as a result of academic dishonesty. </a:t>
            </a:r>
          </a:p>
          <a:p>
            <a:endParaRPr lang="en-US" sz="1600" dirty="0"/>
          </a:p>
          <a:p>
            <a:r>
              <a:rPr lang="en-US" sz="1600" b="1" dirty="0"/>
              <a:t>Students with disability statement</a:t>
            </a:r>
          </a:p>
          <a:p>
            <a:r>
              <a:rPr lang="en-US" sz="1600" u="sng" dirty="0">
                <a:hlinkClick r:id="rId4"/>
              </a:rPr>
              <a:t>http://www.drexel.edu/oed/disabilityResources/students/</a:t>
            </a:r>
            <a:r>
              <a:rPr lang="en-US" sz="1600" dirty="0"/>
              <a:t> </a:t>
            </a:r>
          </a:p>
          <a:p>
            <a:endParaRPr lang="en-US" sz="1600" dirty="0"/>
          </a:p>
          <a:p>
            <a:r>
              <a:rPr lang="en-US" sz="1600" b="1" dirty="0"/>
              <a:t>Course drop policy</a:t>
            </a:r>
          </a:p>
          <a:p>
            <a:r>
              <a:rPr lang="en-US" sz="1600" u="sng" dirty="0">
                <a:hlinkClick r:id="rId5"/>
              </a:rPr>
              <a:t>http://www.drexel.edu/provost/policies/course_drop.asp</a:t>
            </a:r>
            <a:endParaRPr lang="en-US" sz="1600" dirty="0"/>
          </a:p>
          <a:p>
            <a:r>
              <a:rPr lang="en-US" sz="1600" u="sng" dirty="0">
                <a:hlinkClick r:id="rId6"/>
              </a:rPr>
              <a:t>http://www.drexel.edu/provost/policies/course_withdrawal_policy.asp</a:t>
            </a:r>
            <a:r>
              <a:rPr lang="en-US" sz="1600" dirty="0"/>
              <a:t> </a:t>
            </a:r>
          </a:p>
          <a:p>
            <a:endParaRPr lang="en-US" sz="1600" dirty="0"/>
          </a:p>
          <a:p>
            <a:r>
              <a:rPr lang="en-US" sz="1600" b="1" dirty="0"/>
              <a:t>Course change policy</a:t>
            </a:r>
          </a:p>
          <a:p>
            <a:r>
              <a:rPr lang="en-US" sz="1600" dirty="0"/>
              <a:t>The content of the course is subject to change during the term at the discretion of the instruction. Details of change will be announced on Blackboard as soon as decisions of such change are made.</a:t>
            </a:r>
          </a:p>
          <a:p>
            <a:endParaRPr lang="en-US" sz="1600" dirty="0"/>
          </a:p>
          <a:p>
            <a:r>
              <a:rPr lang="en-US" sz="1600" b="1" dirty="0"/>
              <a:t>Intellectual property </a:t>
            </a:r>
          </a:p>
          <a:p>
            <a:r>
              <a:rPr lang="en-US" sz="1600" u="sng" dirty="0">
                <a:hlinkClick r:id="rId7"/>
              </a:rPr>
              <a:t>http://www.drexel.edu/provost/policies/patent_policy.asp</a:t>
            </a:r>
            <a:r>
              <a:rPr lang="en-US" sz="1600" dirty="0"/>
              <a:t> </a:t>
            </a:r>
          </a:p>
        </p:txBody>
      </p:sp>
    </p:spTree>
    <p:extLst>
      <p:ext uri="{BB962C8B-B14F-4D97-AF65-F5344CB8AC3E}">
        <p14:creationId xmlns:p14="http://schemas.microsoft.com/office/powerpoint/2010/main" val="405990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735B51-4830-F840-869D-6A0B0658B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820" y="1600200"/>
            <a:ext cx="5586359" cy="3917950"/>
          </a:xfrm>
          <a:prstGeom prst="rect">
            <a:avLst/>
          </a:prstGeom>
        </p:spPr>
      </p:pic>
    </p:spTree>
    <p:extLst>
      <p:ext uri="{BB962C8B-B14F-4D97-AF65-F5344CB8AC3E}">
        <p14:creationId xmlns:p14="http://schemas.microsoft.com/office/powerpoint/2010/main" val="181647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68716882"/>
              </p:ext>
            </p:extLst>
          </p:nvPr>
        </p:nvGraphicFramePr>
        <p:xfrm>
          <a:off x="457199" y="1676400"/>
          <a:ext cx="8200921" cy="3249930"/>
        </p:xfrm>
        <a:graphic>
          <a:graphicData uri="http://schemas.openxmlformats.org/drawingml/2006/table">
            <a:tbl>
              <a:tblPr firstRow="1" firstCol="1" bandRow="1">
                <a:tableStyleId>{5C22544A-7EE6-4342-B048-85BDC9FD1C3A}</a:tableStyleId>
              </a:tblPr>
              <a:tblGrid>
                <a:gridCol w="8200921">
                  <a:extLst>
                    <a:ext uri="{9D8B030D-6E8A-4147-A177-3AD203B41FA5}">
                      <a16:colId xmlns:a16="http://schemas.microsoft.com/office/drawing/2014/main" val="20000"/>
                    </a:ext>
                  </a:extLst>
                </a:gridCol>
              </a:tblGrid>
              <a:tr h="3048000">
                <a:tc>
                  <a:txBody>
                    <a:bodyPr/>
                    <a:lstStyle/>
                    <a:p>
                      <a:pPr marL="0" marR="0" algn="just">
                        <a:spcBef>
                          <a:spcPts val="0"/>
                        </a:spcBef>
                        <a:spcAft>
                          <a:spcPts val="0"/>
                        </a:spcAft>
                      </a:pPr>
                      <a:r>
                        <a:rPr lang="en-US" sz="2000" b="0" dirty="0">
                          <a:solidFill>
                            <a:schemeClr val="tx1"/>
                          </a:solidFill>
                          <a:effectLst/>
                        </a:rPr>
                        <a:t>Introduces the </a:t>
                      </a:r>
                      <a:r>
                        <a:rPr lang="en-US" sz="2000" b="0" u="sng" dirty="0">
                          <a:solidFill>
                            <a:schemeClr val="tx1"/>
                          </a:solidFill>
                          <a:effectLst/>
                        </a:rPr>
                        <a:t>foundation</a:t>
                      </a:r>
                      <a:r>
                        <a:rPr lang="en-US" sz="2000" b="0" dirty="0">
                          <a:solidFill>
                            <a:schemeClr val="tx1"/>
                          </a:solidFill>
                          <a:effectLst/>
                        </a:rPr>
                        <a:t> and </a:t>
                      </a:r>
                      <a:r>
                        <a:rPr lang="en-US" sz="2000" b="0" u="sng" dirty="0">
                          <a:solidFill>
                            <a:schemeClr val="tx1"/>
                          </a:solidFill>
                          <a:effectLst/>
                        </a:rPr>
                        <a:t>the state of the art </a:t>
                      </a:r>
                      <a:r>
                        <a:rPr lang="en-US" sz="2000" b="0" dirty="0">
                          <a:solidFill>
                            <a:schemeClr val="tx1"/>
                          </a:solidFill>
                          <a:effectLst/>
                        </a:rPr>
                        <a:t>of information visualization. Explores and reflects on the </a:t>
                      </a:r>
                      <a:r>
                        <a:rPr lang="en-US" sz="2000" b="0" u="sng" dirty="0">
                          <a:solidFill>
                            <a:schemeClr val="tx1"/>
                          </a:solidFill>
                          <a:effectLst/>
                        </a:rPr>
                        <a:t>design</a:t>
                      </a:r>
                      <a:r>
                        <a:rPr lang="en-US" sz="2000" b="0" dirty="0">
                          <a:solidFill>
                            <a:schemeClr val="tx1"/>
                          </a:solidFill>
                          <a:effectLst/>
                        </a:rPr>
                        <a:t>, </a:t>
                      </a:r>
                      <a:r>
                        <a:rPr lang="en-US" sz="2000" b="0" u="sng" dirty="0">
                          <a:solidFill>
                            <a:schemeClr val="tx1"/>
                          </a:solidFill>
                          <a:effectLst/>
                        </a:rPr>
                        <a:t>application</a:t>
                      </a:r>
                      <a:r>
                        <a:rPr lang="en-US" sz="2000" b="0" dirty="0">
                          <a:solidFill>
                            <a:schemeClr val="tx1"/>
                          </a:solidFill>
                          <a:effectLst/>
                        </a:rPr>
                        <a:t>, and </a:t>
                      </a:r>
                      <a:r>
                        <a:rPr lang="en-US" sz="2000" b="0" u="sng" dirty="0">
                          <a:solidFill>
                            <a:schemeClr val="tx1"/>
                          </a:solidFill>
                          <a:effectLst/>
                        </a:rPr>
                        <a:t>evaluation</a:t>
                      </a:r>
                      <a:r>
                        <a:rPr lang="en-US" sz="2000" b="0" dirty="0">
                          <a:solidFill>
                            <a:schemeClr val="tx1"/>
                          </a:solidFill>
                          <a:effectLst/>
                        </a:rPr>
                        <a:t> of a variety of common data and graph types. Exposure to some basic visualization tools.</a:t>
                      </a:r>
                    </a:p>
                    <a:p>
                      <a:pPr marL="0" marR="0" algn="just">
                        <a:spcBef>
                          <a:spcPts val="0"/>
                        </a:spcBef>
                        <a:spcAft>
                          <a:spcPts val="0"/>
                        </a:spcAft>
                      </a:pPr>
                      <a:endParaRPr lang="en-US" sz="2000" b="0" dirty="0">
                        <a:solidFill>
                          <a:schemeClr val="tx1"/>
                        </a:solidFill>
                        <a:effectLst/>
                      </a:endParaRPr>
                    </a:p>
                    <a:p>
                      <a:pPr marL="0" marR="0" algn="just">
                        <a:spcBef>
                          <a:spcPts val="0"/>
                        </a:spcBef>
                        <a:spcAft>
                          <a:spcPts val="0"/>
                        </a:spcAft>
                      </a:pPr>
                      <a:r>
                        <a:rPr lang="en-US" sz="2000" b="0" dirty="0">
                          <a:solidFill>
                            <a:schemeClr val="tx1"/>
                          </a:solidFill>
                          <a:effectLst/>
                        </a:rPr>
                        <a:t>Credits: 3.0</a:t>
                      </a:r>
                    </a:p>
                    <a:p>
                      <a:pPr marL="0" marR="0" algn="just">
                        <a:spcBef>
                          <a:spcPts val="0"/>
                        </a:spcBef>
                        <a:spcAft>
                          <a:spcPts val="0"/>
                        </a:spcAft>
                      </a:pPr>
                      <a:r>
                        <a:rPr lang="en-US" sz="2000" b="0" dirty="0">
                          <a:solidFill>
                            <a:schemeClr val="tx1"/>
                          </a:solidFill>
                          <a:effectLst/>
                        </a:rPr>
                        <a:t>Repeat Status: Not repeatable for credit</a:t>
                      </a:r>
                    </a:p>
                    <a:p>
                      <a:pPr marL="0" marR="0" algn="just">
                        <a:spcBef>
                          <a:spcPts val="0"/>
                        </a:spcBef>
                        <a:spcAft>
                          <a:spcPts val="0"/>
                        </a:spcAft>
                      </a:pPr>
                      <a:r>
                        <a:rPr lang="en-US" sz="2000" b="0" dirty="0">
                          <a:solidFill>
                            <a:schemeClr val="tx1"/>
                          </a:solidFill>
                          <a:effectLst/>
                        </a:rPr>
                        <a:t>College/Department:  College of Computing and Informatics</a:t>
                      </a:r>
                    </a:p>
                    <a:p>
                      <a:pPr marL="0" marR="0" algn="just">
                        <a:spcBef>
                          <a:spcPts val="0"/>
                        </a:spcBef>
                        <a:spcAft>
                          <a:spcPts val="0"/>
                        </a:spcAft>
                      </a:pPr>
                      <a:r>
                        <a:rPr lang="en-US" sz="2000" b="0" dirty="0">
                          <a:solidFill>
                            <a:schemeClr val="tx1"/>
                          </a:solidFill>
                          <a:effectLst/>
                        </a:rPr>
                        <a:t>Pre-requisite: None</a:t>
                      </a:r>
                    </a:p>
                    <a:p>
                      <a:pPr marL="0" marR="0" algn="just">
                        <a:spcBef>
                          <a:spcPts val="0"/>
                        </a:spcBef>
                        <a:spcAft>
                          <a:spcPts val="0"/>
                        </a:spcAft>
                      </a:pPr>
                      <a:r>
                        <a:rPr lang="en-US" sz="2000" b="0" dirty="0">
                          <a:solidFill>
                            <a:schemeClr val="tx1"/>
                          </a:solidFill>
                          <a:effectLst/>
                        </a:rPr>
                        <a:t>This course will have not required textbook.</a:t>
                      </a:r>
                    </a:p>
                    <a:p>
                      <a:pPr marL="0" marR="0" algn="l">
                        <a:spcBef>
                          <a:spcPts val="0"/>
                        </a:spcBef>
                        <a:spcAft>
                          <a:spcPts val="0"/>
                        </a:spcAft>
                      </a:pPr>
                      <a:r>
                        <a:rPr lang="en-US" sz="1200" dirty="0">
                          <a:solidFill>
                            <a:schemeClr val="tx1"/>
                          </a:solidFill>
                          <a:effectLst/>
                        </a:rPr>
                        <a:t> </a:t>
                      </a:r>
                      <a:endParaRPr lang="en-US" sz="1100" dirty="0">
                        <a:solidFill>
                          <a:schemeClr val="tx1"/>
                        </a:solidFill>
                        <a:effectLst/>
                        <a:latin typeface="Calibri"/>
                        <a:ea typeface="SimSun"/>
                        <a:cs typeface="Times New Roman"/>
                      </a:endParaRPr>
                    </a:p>
                  </a:txBody>
                  <a:tcPr marL="9525" marR="9525" marT="9525" marB="9525" anchor="ctr">
                    <a:noFill/>
                  </a:tcPr>
                </a:tc>
                <a:extLst>
                  <a:ext uri="{0D108BD9-81ED-4DB2-BD59-A6C34878D82A}">
                    <a16:rowId xmlns:a16="http://schemas.microsoft.com/office/drawing/2014/main" val="10000"/>
                  </a:ext>
                </a:extLst>
              </a:tr>
            </a:tbl>
          </a:graphicData>
        </a:graphic>
      </p:graphicFrame>
      <p:sp>
        <p:nvSpPr>
          <p:cNvPr id="6" name="Title 5"/>
          <p:cNvSpPr>
            <a:spLocks noGrp="1"/>
          </p:cNvSpPr>
          <p:nvPr>
            <p:ph type="title"/>
          </p:nvPr>
        </p:nvSpPr>
        <p:spPr/>
        <p:txBody>
          <a:bodyPr/>
          <a:lstStyle/>
          <a:p>
            <a:r>
              <a:rPr lang="en-US" dirty="0"/>
              <a:t>Course Description</a:t>
            </a:r>
          </a:p>
        </p:txBody>
      </p:sp>
    </p:spTree>
    <p:extLst>
      <p:ext uri="{BB962C8B-B14F-4D97-AF65-F5344CB8AC3E}">
        <p14:creationId xmlns:p14="http://schemas.microsoft.com/office/powerpoint/2010/main" val="215321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graphicFrame>
        <p:nvGraphicFramePr>
          <p:cNvPr id="4" name="Table 3"/>
          <p:cNvGraphicFramePr>
            <a:graphicFrameLocks noGrp="1"/>
          </p:cNvGraphicFramePr>
          <p:nvPr>
            <p:extLst>
              <p:ext uri="{D42A27DB-BD31-4B8C-83A1-F6EECF244321}">
                <p14:modId xmlns:p14="http://schemas.microsoft.com/office/powerpoint/2010/main" val="880200374"/>
              </p:ext>
            </p:extLst>
          </p:nvPr>
        </p:nvGraphicFramePr>
        <p:xfrm>
          <a:off x="876300" y="2705100"/>
          <a:ext cx="7391400" cy="1447800"/>
        </p:xfrm>
        <a:graphic>
          <a:graphicData uri="http://schemas.openxmlformats.org/drawingml/2006/table">
            <a:tbl>
              <a:tblPr firstRow="1" firstCol="1" bandRow="1">
                <a:tableStyleId>{5C22544A-7EE6-4342-B048-85BDC9FD1C3A}</a:tableStyleId>
              </a:tblPr>
              <a:tblGrid>
                <a:gridCol w="3295181">
                  <a:extLst>
                    <a:ext uri="{9D8B030D-6E8A-4147-A177-3AD203B41FA5}">
                      <a16:colId xmlns:a16="http://schemas.microsoft.com/office/drawing/2014/main" val="20000"/>
                    </a:ext>
                  </a:extLst>
                </a:gridCol>
                <a:gridCol w="4096219">
                  <a:extLst>
                    <a:ext uri="{9D8B030D-6E8A-4147-A177-3AD203B41FA5}">
                      <a16:colId xmlns:a16="http://schemas.microsoft.com/office/drawing/2014/main" val="20001"/>
                    </a:ext>
                  </a:extLst>
                </a:gridCol>
              </a:tblGrid>
              <a:tr h="361950">
                <a:tc>
                  <a:txBody>
                    <a:bodyPr/>
                    <a:lstStyle/>
                    <a:p>
                      <a:pPr marL="0" marR="0" algn="r">
                        <a:spcBef>
                          <a:spcPts val="0"/>
                        </a:spcBef>
                        <a:spcAft>
                          <a:spcPts val="0"/>
                        </a:spcAft>
                      </a:pPr>
                      <a:r>
                        <a:rPr lang="en-US" sz="2000" dirty="0">
                          <a:effectLst/>
                        </a:rPr>
                        <a:t>Instructor Name</a:t>
                      </a:r>
                      <a:endParaRPr lang="en-US" sz="2000" dirty="0">
                        <a:effectLst/>
                        <a:latin typeface="Calibri"/>
                        <a:ea typeface="SimSun"/>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effectLst/>
                        </a:rPr>
                        <a:t>Bhupesh Shetty</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361950">
                <a:tc>
                  <a:txBody>
                    <a:bodyPr/>
                    <a:lstStyle/>
                    <a:p>
                      <a:pPr marL="0" marR="0" algn="r">
                        <a:spcBef>
                          <a:spcPts val="0"/>
                        </a:spcBef>
                        <a:spcAft>
                          <a:spcPts val="0"/>
                        </a:spcAft>
                      </a:pPr>
                      <a:r>
                        <a:rPr lang="en-US" sz="2000" dirty="0">
                          <a:effectLst/>
                        </a:rPr>
                        <a:t>Contact Information</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u="sng" dirty="0">
                          <a:effectLst/>
                          <a:hlinkClick r:id="rId2"/>
                        </a:rPr>
                        <a:t>bys24@drexel.edu</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361950">
                <a:tc>
                  <a:txBody>
                    <a:bodyPr/>
                    <a:lstStyle/>
                    <a:p>
                      <a:pPr marL="0" marR="0" algn="r">
                        <a:spcBef>
                          <a:spcPts val="0"/>
                        </a:spcBef>
                        <a:spcAft>
                          <a:spcPts val="0"/>
                        </a:spcAft>
                      </a:pPr>
                      <a:r>
                        <a:rPr lang="en-US" sz="2000" dirty="0">
                          <a:effectLst/>
                        </a:rPr>
                        <a:t>Office</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rPr>
                        <a:t>Online (blackboard)</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2"/>
                  </a:ext>
                </a:extLst>
              </a:tr>
              <a:tr h="361950">
                <a:tc>
                  <a:txBody>
                    <a:bodyPr/>
                    <a:lstStyle/>
                    <a:p>
                      <a:pPr marL="0" marR="0" algn="r">
                        <a:spcBef>
                          <a:spcPts val="0"/>
                        </a:spcBef>
                        <a:spcAft>
                          <a:spcPts val="0"/>
                        </a:spcAft>
                      </a:pPr>
                      <a:r>
                        <a:rPr lang="en-US" sz="2000" dirty="0">
                          <a:effectLst/>
                        </a:rPr>
                        <a:t>Office Hour</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latin typeface="Calibri"/>
                          <a:ea typeface="SimSun"/>
                          <a:cs typeface="Times New Roman"/>
                        </a:rPr>
                        <a:t>By appointment</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374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a:t>
            </a:r>
          </a:p>
        </p:txBody>
      </p:sp>
      <p:sp>
        <p:nvSpPr>
          <p:cNvPr id="3" name="Rectangle 2"/>
          <p:cNvSpPr/>
          <p:nvPr/>
        </p:nvSpPr>
        <p:spPr>
          <a:xfrm>
            <a:off x="533400" y="1443841"/>
            <a:ext cx="8077200" cy="4154984"/>
          </a:xfrm>
          <a:prstGeom prst="rect">
            <a:avLst/>
          </a:prstGeom>
        </p:spPr>
        <p:txBody>
          <a:bodyPr wrap="square">
            <a:spAutoFit/>
          </a:bodyPr>
          <a:lstStyle/>
          <a:p>
            <a:r>
              <a:rPr lang="en-US" sz="2200" dirty="0"/>
              <a:t>Upon successful completion of this course, you will be able to:</a:t>
            </a:r>
          </a:p>
          <a:p>
            <a:endParaRPr lang="en-US" sz="2200" dirty="0"/>
          </a:p>
          <a:p>
            <a:pPr marL="742950" lvl="1" indent="-285750">
              <a:buFont typeface="Arial" panose="020B0604020202020204" pitchFamily="34" charset="0"/>
              <a:buChar char="•"/>
            </a:pPr>
            <a:r>
              <a:rPr lang="en-US" sz="2200" dirty="0"/>
              <a:t>Explain fundamental principles of information visualization</a:t>
            </a:r>
          </a:p>
          <a:p>
            <a:pPr marL="285750" lvl="0"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Understand basic terms related to information visualization</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Design and implement visual representations from raw datasets of common data types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Evaluate the quality of information visualization</a:t>
            </a:r>
          </a:p>
        </p:txBody>
      </p:sp>
    </p:spTree>
    <p:extLst>
      <p:ext uri="{BB962C8B-B14F-4D97-AF65-F5344CB8AC3E}">
        <p14:creationId xmlns:p14="http://schemas.microsoft.com/office/powerpoint/2010/main" val="87449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4FAC-31E6-454F-8588-221FDF047E00}"/>
              </a:ext>
            </a:extLst>
          </p:cNvPr>
          <p:cNvSpPr>
            <a:spLocks noGrp="1"/>
          </p:cNvSpPr>
          <p:nvPr>
            <p:ph type="title"/>
          </p:nvPr>
        </p:nvSpPr>
        <p:spPr/>
        <p:txBody>
          <a:bodyPr>
            <a:normAutofit fontScale="90000"/>
          </a:bodyPr>
          <a:lstStyle/>
          <a:p>
            <a:r>
              <a:rPr lang="en-US" dirty="0"/>
              <a:t>What does it take to be a good visualization professional? (I)</a:t>
            </a:r>
          </a:p>
        </p:txBody>
      </p:sp>
      <p:graphicFrame>
        <p:nvGraphicFramePr>
          <p:cNvPr id="6" name="Content Placeholder 5">
            <a:extLst>
              <a:ext uri="{FF2B5EF4-FFF2-40B4-BE49-F238E27FC236}">
                <a16:creationId xmlns:a16="http://schemas.microsoft.com/office/drawing/2014/main" id="{F40737E8-2AFD-4946-AE2F-D7F12F19B201}"/>
              </a:ext>
            </a:extLst>
          </p:cNvPr>
          <p:cNvGraphicFramePr>
            <a:graphicFrameLocks noGrp="1"/>
          </p:cNvGraphicFramePr>
          <p:nvPr>
            <p:ph sz="half" idx="1"/>
          </p:nvPr>
        </p:nvGraphicFramePr>
        <p:xfrm>
          <a:off x="457200" y="1673225"/>
          <a:ext cx="4038600" cy="471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7F241AB-1E22-2C4A-937D-F57DDA5C8363}"/>
              </a:ext>
            </a:extLst>
          </p:cNvPr>
          <p:cNvSpPr>
            <a:spLocks noGrp="1"/>
          </p:cNvSpPr>
          <p:nvPr>
            <p:ph sz="half" idx="2"/>
          </p:nvPr>
        </p:nvSpPr>
        <p:spPr/>
        <p:txBody>
          <a:bodyPr>
            <a:normAutofit lnSpcReduction="10000"/>
          </a:bodyPr>
          <a:lstStyle/>
          <a:p>
            <a:r>
              <a:rPr lang="en-US" b="1" dirty="0">
                <a:solidFill>
                  <a:srgbClr val="FF0000"/>
                </a:solidFill>
              </a:rPr>
              <a:t>All elements are essential for good visualizations. </a:t>
            </a:r>
          </a:p>
          <a:p>
            <a:pPr lvl="1"/>
            <a:r>
              <a:rPr lang="en-US" dirty="0"/>
              <a:t>Data is the most important element in visualization!</a:t>
            </a:r>
          </a:p>
          <a:p>
            <a:pPr lvl="1"/>
            <a:r>
              <a:rPr lang="en-US" dirty="0"/>
              <a:t>All tools have limitations.</a:t>
            </a:r>
          </a:p>
          <a:p>
            <a:pPr lvl="1"/>
            <a:r>
              <a:rPr lang="en-US" dirty="0"/>
              <a:t>Visualization is as much about way of thinking (design) as it is about technical knowledge and skills.</a:t>
            </a:r>
          </a:p>
        </p:txBody>
      </p:sp>
    </p:spTree>
    <p:extLst>
      <p:ext uri="{BB962C8B-B14F-4D97-AF65-F5344CB8AC3E}">
        <p14:creationId xmlns:p14="http://schemas.microsoft.com/office/powerpoint/2010/main" val="411014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4FAC-31E6-454F-8588-221FDF047E00}"/>
              </a:ext>
            </a:extLst>
          </p:cNvPr>
          <p:cNvSpPr>
            <a:spLocks noGrp="1"/>
          </p:cNvSpPr>
          <p:nvPr>
            <p:ph type="title"/>
          </p:nvPr>
        </p:nvSpPr>
        <p:spPr/>
        <p:txBody>
          <a:bodyPr>
            <a:normAutofit fontScale="90000"/>
          </a:bodyPr>
          <a:lstStyle/>
          <a:p>
            <a:r>
              <a:rPr lang="en-US" dirty="0"/>
              <a:t>What does it take to be a good visualization professional? (II)</a:t>
            </a:r>
          </a:p>
        </p:txBody>
      </p:sp>
      <p:graphicFrame>
        <p:nvGraphicFramePr>
          <p:cNvPr id="6" name="Content Placeholder 5">
            <a:extLst>
              <a:ext uri="{FF2B5EF4-FFF2-40B4-BE49-F238E27FC236}">
                <a16:creationId xmlns:a16="http://schemas.microsoft.com/office/drawing/2014/main" id="{F40737E8-2AFD-4946-AE2F-D7F12F19B201}"/>
              </a:ext>
            </a:extLst>
          </p:cNvPr>
          <p:cNvGraphicFramePr>
            <a:graphicFrameLocks noGrp="1"/>
          </p:cNvGraphicFramePr>
          <p:nvPr>
            <p:ph sz="half" idx="1"/>
          </p:nvPr>
        </p:nvGraphicFramePr>
        <p:xfrm>
          <a:off x="457200" y="1673225"/>
          <a:ext cx="4038600" cy="471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87F241AB-1E22-2C4A-937D-F57DDA5C8363}"/>
              </a:ext>
            </a:extLst>
          </p:cNvPr>
          <p:cNvSpPr>
            <a:spLocks noGrp="1"/>
          </p:cNvSpPr>
          <p:nvPr>
            <p:ph sz="half" idx="2"/>
          </p:nvPr>
        </p:nvSpPr>
        <p:spPr/>
        <p:txBody>
          <a:bodyPr>
            <a:normAutofit/>
          </a:bodyPr>
          <a:lstStyle/>
          <a:p>
            <a:r>
              <a:rPr lang="en-US" b="1" dirty="0">
                <a:solidFill>
                  <a:srgbClr val="FF0000"/>
                </a:solidFill>
              </a:rPr>
              <a:t>What is not covered by this model?</a:t>
            </a:r>
          </a:p>
          <a:p>
            <a:pPr lvl="1"/>
            <a:r>
              <a:rPr lang="en-US" dirty="0"/>
              <a:t>Domain knowledge</a:t>
            </a:r>
          </a:p>
          <a:p>
            <a:pPr lvl="1"/>
            <a:r>
              <a:rPr lang="en-US" dirty="0"/>
              <a:t>Being a critical and sensitive reader</a:t>
            </a:r>
          </a:p>
          <a:p>
            <a:pPr lvl="1"/>
            <a:r>
              <a:rPr lang="en-US" dirty="0"/>
              <a:t>Practice! (10,000-Hour Rule)</a:t>
            </a:r>
          </a:p>
        </p:txBody>
      </p:sp>
    </p:spTree>
    <p:extLst>
      <p:ext uri="{BB962C8B-B14F-4D97-AF65-F5344CB8AC3E}">
        <p14:creationId xmlns:p14="http://schemas.microsoft.com/office/powerpoint/2010/main" val="180152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FAC-D592-D34D-8C27-06BE980D5A20}"/>
              </a:ext>
            </a:extLst>
          </p:cNvPr>
          <p:cNvSpPr>
            <a:spLocks noGrp="1"/>
          </p:cNvSpPr>
          <p:nvPr>
            <p:ph type="title"/>
          </p:nvPr>
        </p:nvSpPr>
        <p:spPr/>
        <p:txBody>
          <a:bodyPr>
            <a:normAutofit fontScale="90000"/>
          </a:bodyPr>
          <a:lstStyle/>
          <a:p>
            <a:r>
              <a:rPr lang="en-US" dirty="0"/>
              <a:t>What does it take to be a good visualization professional? (III)</a:t>
            </a:r>
          </a:p>
        </p:txBody>
      </p:sp>
      <p:pic>
        <p:nvPicPr>
          <p:cNvPr id="5" name="Content Placeholder 4" descr="A screenshot of text&#10;&#10;Description automatically generated">
            <a:extLst>
              <a:ext uri="{FF2B5EF4-FFF2-40B4-BE49-F238E27FC236}">
                <a16:creationId xmlns:a16="http://schemas.microsoft.com/office/drawing/2014/main" id="{5CFAE85A-A04A-CA4C-BE52-0F725422F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308" y="1600200"/>
            <a:ext cx="3445384" cy="4876800"/>
          </a:xfrm>
        </p:spPr>
      </p:pic>
    </p:spTree>
    <p:extLst>
      <p:ext uri="{BB962C8B-B14F-4D97-AF65-F5344CB8AC3E}">
        <p14:creationId xmlns:p14="http://schemas.microsoft.com/office/powerpoint/2010/main" val="339465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1ED5-B1C7-964A-8D39-BFB80EE15EA2}"/>
              </a:ext>
            </a:extLst>
          </p:cNvPr>
          <p:cNvSpPr>
            <a:spLocks noGrp="1"/>
          </p:cNvSpPr>
          <p:nvPr>
            <p:ph type="title"/>
          </p:nvPr>
        </p:nvSpPr>
        <p:spPr/>
        <p:txBody>
          <a:bodyPr>
            <a:normAutofit fontScale="90000"/>
          </a:bodyPr>
          <a:lstStyle/>
          <a:p>
            <a:r>
              <a:rPr lang="en-US" dirty="0"/>
              <a:t>What does it take to be a good visualization professional? (III)</a:t>
            </a:r>
          </a:p>
        </p:txBody>
      </p:sp>
      <p:sp>
        <p:nvSpPr>
          <p:cNvPr id="3" name="Content Placeholder 2">
            <a:extLst>
              <a:ext uri="{FF2B5EF4-FFF2-40B4-BE49-F238E27FC236}">
                <a16:creationId xmlns:a16="http://schemas.microsoft.com/office/drawing/2014/main" id="{4915114E-0841-2840-97A8-34308A2D7EF8}"/>
              </a:ext>
            </a:extLst>
          </p:cNvPr>
          <p:cNvSpPr>
            <a:spLocks noGrp="1"/>
          </p:cNvSpPr>
          <p:nvPr>
            <p:ph sz="half" idx="1"/>
          </p:nvPr>
        </p:nvSpPr>
        <p:spPr/>
        <p:txBody>
          <a:bodyPr>
            <a:normAutofit fontScale="92500"/>
          </a:bodyPr>
          <a:lstStyle/>
          <a:p>
            <a:r>
              <a:rPr lang="en-US" dirty="0"/>
              <a:t>Questions we can ask about this visualization:</a:t>
            </a:r>
          </a:p>
          <a:p>
            <a:pPr lvl="1"/>
            <a:r>
              <a:rPr lang="en-US" dirty="0">
                <a:solidFill>
                  <a:srgbClr val="FF0000"/>
                </a:solidFill>
              </a:rPr>
              <a:t>What type of graph is it?</a:t>
            </a:r>
          </a:p>
          <a:p>
            <a:pPr lvl="1"/>
            <a:r>
              <a:rPr lang="en-US" dirty="0">
                <a:solidFill>
                  <a:srgbClr val="FF0000"/>
                </a:solidFill>
              </a:rPr>
              <a:t>What message does the graph convey?</a:t>
            </a:r>
          </a:p>
          <a:p>
            <a:pPr lvl="1"/>
            <a:r>
              <a:rPr lang="en-US" dirty="0">
                <a:solidFill>
                  <a:srgbClr val="0070C0"/>
                </a:solidFill>
              </a:rPr>
              <a:t>How should we create it?</a:t>
            </a:r>
          </a:p>
          <a:p>
            <a:pPr lvl="1"/>
            <a:r>
              <a:rPr lang="en-US" dirty="0">
                <a:solidFill>
                  <a:srgbClr val="0070C0"/>
                </a:solidFill>
              </a:rPr>
              <a:t>What type of data could make it?</a:t>
            </a:r>
          </a:p>
          <a:p>
            <a:pPr lvl="1"/>
            <a:r>
              <a:rPr lang="en-US" dirty="0">
                <a:solidFill>
                  <a:srgbClr val="0070C0"/>
                </a:solidFill>
              </a:rPr>
              <a:t>What factors should be considered? </a:t>
            </a:r>
          </a:p>
          <a:p>
            <a:pPr lvl="1"/>
            <a:r>
              <a:rPr lang="en-US" dirty="0">
                <a:solidFill>
                  <a:srgbClr val="7030A0"/>
                </a:solidFill>
              </a:rPr>
              <a:t>Is it based on legitimate data?</a:t>
            </a:r>
          </a:p>
        </p:txBody>
      </p:sp>
      <p:pic>
        <p:nvPicPr>
          <p:cNvPr id="6" name="Content Placeholder 5" descr="A picture containing sky&#10;&#10;Description automatically generated">
            <a:extLst>
              <a:ext uri="{FF2B5EF4-FFF2-40B4-BE49-F238E27FC236}">
                <a16:creationId xmlns:a16="http://schemas.microsoft.com/office/drawing/2014/main" id="{10211C7E-2665-A54F-9885-85B8BD9291F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7" t="9958" r="7547" b="-524"/>
          <a:stretch/>
        </p:blipFill>
        <p:spPr>
          <a:xfrm>
            <a:off x="4726459" y="2667000"/>
            <a:ext cx="3962400" cy="2971801"/>
          </a:xfrm>
        </p:spPr>
      </p:pic>
    </p:spTree>
    <p:extLst>
      <p:ext uri="{BB962C8B-B14F-4D97-AF65-F5344CB8AC3E}">
        <p14:creationId xmlns:p14="http://schemas.microsoft.com/office/powerpoint/2010/main" val="196795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Coursework (I)</a:t>
            </a:r>
          </a:p>
        </p:txBody>
      </p:sp>
      <p:sp>
        <p:nvSpPr>
          <p:cNvPr id="3" name="Content Placeholder 2"/>
          <p:cNvSpPr>
            <a:spLocks noGrp="1"/>
          </p:cNvSpPr>
          <p:nvPr>
            <p:ph idx="1"/>
          </p:nvPr>
        </p:nvSpPr>
        <p:spPr/>
        <p:txBody>
          <a:bodyPr>
            <a:normAutofit/>
          </a:bodyPr>
          <a:lstStyle/>
          <a:p>
            <a:r>
              <a:rPr lang="en-US" b="1" dirty="0"/>
              <a:t>Structure of the class</a:t>
            </a:r>
          </a:p>
          <a:p>
            <a:pPr lvl="1"/>
            <a:r>
              <a:rPr lang="en-US" dirty="0"/>
              <a:t>All lectures will be f2f </a:t>
            </a:r>
            <a:r>
              <a:rPr lang="en-US" dirty="0">
                <a:sym typeface="Wingdings" pitchFamily="2" charset="2"/>
              </a:rPr>
              <a:t></a:t>
            </a:r>
            <a:r>
              <a:rPr lang="en-US" dirty="0"/>
              <a:t> </a:t>
            </a:r>
          </a:p>
          <a:p>
            <a:pPr lvl="2"/>
            <a:r>
              <a:rPr lang="en-US" dirty="0"/>
              <a:t>Will be on Mondays and Wednesdays at 04:30 pm - 05:50 pm .</a:t>
            </a:r>
          </a:p>
          <a:p>
            <a:pPr lvl="2"/>
            <a:r>
              <a:rPr lang="en-US" dirty="0"/>
              <a:t>Your attendance is required </a:t>
            </a:r>
          </a:p>
          <a:p>
            <a:pPr lvl="2"/>
            <a:r>
              <a:rPr lang="en-US" dirty="0"/>
              <a:t>All lectures will be recorded and available in Blackboard.</a:t>
            </a:r>
          </a:p>
          <a:p>
            <a:pPr lvl="1"/>
            <a:r>
              <a:rPr lang="en-US" dirty="0"/>
              <a:t>Do not hesitate to email me if you have any questions. If you do not receive a reply in 24 hours time, remind me again!</a:t>
            </a:r>
          </a:p>
        </p:txBody>
      </p:sp>
    </p:spTree>
    <p:extLst>
      <p:ext uri="{BB962C8B-B14F-4D97-AF65-F5344CB8AC3E}">
        <p14:creationId xmlns:p14="http://schemas.microsoft.com/office/powerpoint/2010/main" val="1996783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22488</TotalTime>
  <Words>1206</Words>
  <Application>Microsoft Macintosh PowerPoint</Application>
  <PresentationFormat>On-screen Show (4:3)</PresentationFormat>
  <Paragraphs>164</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Clarity</vt:lpstr>
      <vt:lpstr>INFO 250 Information Visualization</vt:lpstr>
      <vt:lpstr>Course Description</vt:lpstr>
      <vt:lpstr>Contact Information</vt:lpstr>
      <vt:lpstr>Course Outcome</vt:lpstr>
      <vt:lpstr>What does it take to be a good visualization professional? (I)</vt:lpstr>
      <vt:lpstr>What does it take to be a good visualization professional? (II)</vt:lpstr>
      <vt:lpstr>What does it take to be a good visualization professional? (III)</vt:lpstr>
      <vt:lpstr>What does it take to be a good visualization professional? (III)</vt:lpstr>
      <vt:lpstr>Coursework (I)</vt:lpstr>
      <vt:lpstr>Coursework (II)</vt:lpstr>
      <vt:lpstr>Course materials</vt:lpstr>
      <vt:lpstr>Schedule (details may change in the future)</vt:lpstr>
      <vt:lpstr>PowerPoint Presentation</vt:lpstr>
      <vt:lpstr>R + D3 + Adobe Illustrator</vt:lpstr>
      <vt:lpstr>Grading Scale</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Shetty,Bhupesh</cp:lastModifiedBy>
  <cp:revision>105</cp:revision>
  <cp:lastPrinted>2019-06-24T13:43:04Z</cp:lastPrinted>
  <dcterms:created xsi:type="dcterms:W3CDTF">2015-03-29T17:26:45Z</dcterms:created>
  <dcterms:modified xsi:type="dcterms:W3CDTF">2021-09-16T18:12:53Z</dcterms:modified>
</cp:coreProperties>
</file>