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34" r:id="rId3"/>
    <p:sldId id="332" r:id="rId4"/>
    <p:sldId id="269" r:id="rId5"/>
    <p:sldId id="270" r:id="rId6"/>
    <p:sldId id="258" r:id="rId7"/>
    <p:sldId id="336" r:id="rId8"/>
    <p:sldId id="335" r:id="rId9"/>
    <p:sldId id="337" r:id="rId10"/>
    <p:sldId id="327" r:id="rId11"/>
    <p:sldId id="328" r:id="rId12"/>
    <p:sldId id="260" r:id="rId13"/>
    <p:sldId id="262" r:id="rId14"/>
    <p:sldId id="264" r:id="rId15"/>
    <p:sldId id="265" r:id="rId16"/>
    <p:sldId id="329" r:id="rId17"/>
    <p:sldId id="266" r:id="rId18"/>
    <p:sldId id="353" r:id="rId19"/>
    <p:sldId id="261" r:id="rId20"/>
    <p:sldId id="339" r:id="rId21"/>
    <p:sldId id="352" r:id="rId22"/>
    <p:sldId id="354" r:id="rId23"/>
    <p:sldId id="338" r:id="rId24"/>
    <p:sldId id="35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p:restoredTop sz="85306"/>
  </p:normalViewPr>
  <p:slideViewPr>
    <p:cSldViewPr>
      <p:cViewPr varScale="1">
        <p:scale>
          <a:sx n="108" d="100"/>
          <a:sy n="108" d="100"/>
        </p:scale>
        <p:origin x="1648" y="192"/>
      </p:cViewPr>
      <p:guideLst>
        <p:guide orient="horz" pos="2160"/>
        <p:guide pos="2880"/>
      </p:guideLst>
    </p:cSldViewPr>
  </p:slideViewPr>
  <p:notesTextViewPr>
    <p:cViewPr>
      <p:scale>
        <a:sx n="1" d="1"/>
        <a:sy n="1" d="1"/>
      </p:scale>
      <p:origin x="0" y="0"/>
    </p:cViewPr>
  </p:notesTextViewPr>
  <p:sorterViewPr>
    <p:cViewPr>
      <p:scale>
        <a:sx n="185" d="100"/>
        <a:sy n="185" d="100"/>
      </p:scale>
      <p:origin x="0" y="1593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Bhupesh" userId="e538245b-71cc-4440-8bef-76394d9c453e" providerId="ADAL" clId="{E376BE95-B065-6F4D-989E-9C301391AB04}"/>
    <pc:docChg chg="modSld">
      <pc:chgData name="Shetty,Bhupesh" userId="e538245b-71cc-4440-8bef-76394d9c453e" providerId="ADAL" clId="{E376BE95-B065-6F4D-989E-9C301391AB04}" dt="2021-09-27T00:20:53.079" v="17" actId="20577"/>
      <pc:docMkLst>
        <pc:docMk/>
      </pc:docMkLst>
      <pc:sldChg chg="modSp mod">
        <pc:chgData name="Shetty,Bhupesh" userId="e538245b-71cc-4440-8bef-76394d9c453e" providerId="ADAL" clId="{E376BE95-B065-6F4D-989E-9C301391AB04}" dt="2021-09-27T00:20:53.079" v="17" actId="20577"/>
        <pc:sldMkLst>
          <pc:docMk/>
          <pc:sldMk cId="1240963479" sldId="332"/>
        </pc:sldMkLst>
        <pc:spChg chg="mod">
          <ac:chgData name="Shetty,Bhupesh" userId="e538245b-71cc-4440-8bef-76394d9c453e" providerId="ADAL" clId="{E376BE95-B065-6F4D-989E-9C301391AB04}" dt="2021-09-27T00:20:53.079" v="17" actId="20577"/>
          <ac:spMkLst>
            <pc:docMk/>
            <pc:sldMk cId="1240963479" sldId="332"/>
            <ac:spMk id="3" creationId="{6D4A5A23-73AE-AC44-8E7B-A23DD750BA4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Scatterplot of X = 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c:v>
                </c:pt>
                <c:pt idx="1">
                  <c:v>2</c:v>
                </c:pt>
                <c:pt idx="2">
                  <c:v>1.5</c:v>
                </c:pt>
                <c:pt idx="3">
                  <c:v>3</c:v>
                </c:pt>
                <c:pt idx="4">
                  <c:v>2.2000000000000002</c:v>
                </c:pt>
              </c:numCache>
            </c:numRef>
          </c:xVal>
          <c:yVal>
            <c:numRef>
              <c:f>Sheet1!$B$2:$B$6</c:f>
              <c:numCache>
                <c:formatCode>General</c:formatCode>
                <c:ptCount val="5"/>
                <c:pt idx="0">
                  <c:v>1</c:v>
                </c:pt>
                <c:pt idx="1">
                  <c:v>2</c:v>
                </c:pt>
                <c:pt idx="2">
                  <c:v>1.5</c:v>
                </c:pt>
                <c:pt idx="3">
                  <c:v>3</c:v>
                </c:pt>
                <c:pt idx="4">
                  <c:v>2.2000000000000002</c:v>
                </c:pt>
              </c:numCache>
            </c:numRef>
          </c:yVal>
          <c:smooth val="0"/>
          <c:extLst>
            <c:ext xmlns:c16="http://schemas.microsoft.com/office/drawing/2014/chart" uri="{C3380CC4-5D6E-409C-BE32-E72D297353CC}">
              <c16:uniqueId val="{00000000-A858-514D-AFA4-55729331A2D8}"/>
            </c:ext>
          </c:extLst>
        </c:ser>
        <c:dLbls>
          <c:showLegendKey val="0"/>
          <c:showVal val="0"/>
          <c:showCatName val="0"/>
          <c:showSerName val="0"/>
          <c:showPercent val="0"/>
          <c:showBubbleSize val="0"/>
        </c:dLbls>
        <c:axId val="1800214607"/>
        <c:axId val="1802305439"/>
      </c:scatterChart>
      <c:valAx>
        <c:axId val="1800214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305439"/>
        <c:crosses val="autoZero"/>
        <c:crossBetween val="midCat"/>
      </c:valAx>
      <c:valAx>
        <c:axId val="1802305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0214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97E9C-02CB-5447-AE7F-FB995B3435FC}" type="datetimeFigureOut">
              <a:rPr lang="en-US" smtClean="0"/>
              <a:t>9/26/21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8D823-4684-8543-9EE5-01EF0C6ADFB6}" type="slidenum">
              <a:rPr lang="en-US" smtClean="0"/>
              <a:t>‹#›</a:t>
            </a:fld>
            <a:endParaRPr lang="en-US"/>
          </a:p>
        </p:txBody>
      </p:sp>
    </p:spTree>
    <p:extLst>
      <p:ext uri="{BB962C8B-B14F-4D97-AF65-F5344CB8AC3E}">
        <p14:creationId xmlns:p14="http://schemas.microsoft.com/office/powerpoint/2010/main" val="188728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3</a:t>
            </a:fld>
            <a:endParaRPr lang="en-US"/>
          </a:p>
        </p:txBody>
      </p:sp>
    </p:spTree>
    <p:extLst>
      <p:ext uri="{BB962C8B-B14F-4D97-AF65-F5344CB8AC3E}">
        <p14:creationId xmlns:p14="http://schemas.microsoft.com/office/powerpoint/2010/main" val="1983689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a:t>
            </a:r>
          </a:p>
        </p:txBody>
      </p:sp>
      <p:sp>
        <p:nvSpPr>
          <p:cNvPr id="4" name="Slide Number Placeholder 3"/>
          <p:cNvSpPr>
            <a:spLocks noGrp="1"/>
          </p:cNvSpPr>
          <p:nvPr>
            <p:ph type="sldNum" sz="quarter" idx="5"/>
          </p:nvPr>
        </p:nvSpPr>
        <p:spPr/>
        <p:txBody>
          <a:bodyPr/>
          <a:lstStyle/>
          <a:p>
            <a:fld id="{7D58D823-4684-8543-9EE5-01EF0C6ADFB6}" type="slidenum">
              <a:rPr lang="en-US" smtClean="0"/>
              <a:t>8</a:t>
            </a:fld>
            <a:endParaRPr lang="en-US"/>
          </a:p>
        </p:txBody>
      </p:sp>
    </p:spTree>
    <p:extLst>
      <p:ext uri="{BB962C8B-B14F-4D97-AF65-F5344CB8AC3E}">
        <p14:creationId xmlns:p14="http://schemas.microsoft.com/office/powerpoint/2010/main" val="244590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10</a:t>
            </a:fld>
            <a:endParaRPr lang="en-US"/>
          </a:p>
        </p:txBody>
      </p:sp>
    </p:spTree>
    <p:extLst>
      <p:ext uri="{BB962C8B-B14F-4D97-AF65-F5344CB8AC3E}">
        <p14:creationId xmlns:p14="http://schemas.microsoft.com/office/powerpoint/2010/main" val="416023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14</a:t>
            </a:fld>
            <a:endParaRPr lang="en-US"/>
          </a:p>
        </p:txBody>
      </p:sp>
    </p:spTree>
    <p:extLst>
      <p:ext uri="{BB962C8B-B14F-4D97-AF65-F5344CB8AC3E}">
        <p14:creationId xmlns:p14="http://schemas.microsoft.com/office/powerpoint/2010/main" val="92443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a:t>
            </a:r>
          </a:p>
        </p:txBody>
      </p:sp>
      <p:sp>
        <p:nvSpPr>
          <p:cNvPr id="4" name="Slide Number Placeholder 3"/>
          <p:cNvSpPr>
            <a:spLocks noGrp="1"/>
          </p:cNvSpPr>
          <p:nvPr>
            <p:ph type="sldNum" sz="quarter" idx="5"/>
          </p:nvPr>
        </p:nvSpPr>
        <p:spPr/>
        <p:txBody>
          <a:bodyPr/>
          <a:lstStyle/>
          <a:p>
            <a:fld id="{7D58D823-4684-8543-9EE5-01EF0C6ADFB6}" type="slidenum">
              <a:rPr lang="en-US" smtClean="0"/>
              <a:t>18</a:t>
            </a:fld>
            <a:endParaRPr lang="en-US"/>
          </a:p>
        </p:txBody>
      </p:sp>
    </p:spTree>
    <p:extLst>
      <p:ext uri="{BB962C8B-B14F-4D97-AF65-F5344CB8AC3E}">
        <p14:creationId xmlns:p14="http://schemas.microsoft.com/office/powerpoint/2010/main" val="350741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22</a:t>
            </a:fld>
            <a:endParaRPr lang="en-US"/>
          </a:p>
        </p:txBody>
      </p:sp>
    </p:spTree>
    <p:extLst>
      <p:ext uri="{BB962C8B-B14F-4D97-AF65-F5344CB8AC3E}">
        <p14:creationId xmlns:p14="http://schemas.microsoft.com/office/powerpoint/2010/main" val="235109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10D6-87CF-4193-AC28-FBDC3059D469}"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410D6-87CF-4193-AC28-FBDC3059D469}"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410D6-87CF-4193-AC28-FBDC3059D469}"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410D6-87CF-4193-AC28-FBDC3059D469}"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410D6-87CF-4193-AC28-FBDC3059D469}"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410D6-87CF-4193-AC28-FBDC3059D469}"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410D6-87CF-4193-AC28-FBDC3059D469}" type="datetimeFigureOut">
              <a:rPr lang="en-US" smtClean="0"/>
              <a:t>9/26/21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983F0-455B-4D51-A669-FB985CC52D6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410D6-87CF-4193-AC28-FBDC3059D469}" type="datetimeFigureOut">
              <a:rPr lang="en-US" smtClean="0"/>
              <a:t>9/26/21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410D6-87CF-4193-AC28-FBDC3059D469}" type="datetimeFigureOut">
              <a:rPr lang="en-US" smtClean="0"/>
              <a:t>9/26/21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410D6-87CF-4193-AC28-FBDC3059D469}"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410D6-87CF-4193-AC28-FBDC3059D469}"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85410D6-87CF-4193-AC28-FBDC3059D469}" type="datetimeFigureOut">
              <a:rPr lang="en-US" smtClean="0"/>
              <a:t>9/26/21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6A983F0-455B-4D51-A669-FB985CC52D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graphics.wsj.com/job-market-track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um.lib.umd.edu/bitstream/handle/1903/5784/TR_96-%C3%82%C2%AD%C3%A2%20%2066.pdf.?sequence=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fivethirtyeight.com/features/the-first-democratic-debate-in-five-charts/" TargetMode="External"/><Relationship Id="rId2" Type="http://schemas.openxmlformats.org/officeDocument/2006/relationships/hyperlink" Target="https://www.economist.com/graphic-detail/2019/09/24/americas-economics-profession-still-has-a-problem-with-divers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viz.fr/phys"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hyperlink" Target="http://app.rawgraphs.io/"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pp.rawgraphs.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INFO 250 Information Visualization</a:t>
            </a:r>
          </a:p>
        </p:txBody>
      </p:sp>
      <p:sp>
        <p:nvSpPr>
          <p:cNvPr id="3" name="Subtitle 2"/>
          <p:cNvSpPr>
            <a:spLocks noGrp="1"/>
          </p:cNvSpPr>
          <p:nvPr>
            <p:ph type="subTitle" idx="1"/>
          </p:nvPr>
        </p:nvSpPr>
        <p:spPr/>
        <p:txBody>
          <a:bodyPr>
            <a:normAutofit lnSpcReduction="10000"/>
          </a:bodyPr>
          <a:lstStyle/>
          <a:p>
            <a:r>
              <a:rPr lang="en-US" dirty="0"/>
              <a:t>Week 2A: Ontologies of visualization</a:t>
            </a:r>
          </a:p>
          <a:p>
            <a:pPr marL="342900" indent="-342900">
              <a:buFont typeface="Arial" panose="020B0604020202020204" pitchFamily="34" charset="0"/>
              <a:buChar char="•"/>
            </a:pPr>
            <a:r>
              <a:rPr lang="en-US" dirty="0"/>
              <a:t>Classification of Visualization (I)</a:t>
            </a:r>
          </a:p>
          <a:p>
            <a:pPr marL="342900" indent="-342900">
              <a:buFont typeface="Arial" panose="020B0604020202020204" pitchFamily="34" charset="0"/>
              <a:buChar char="•"/>
            </a:pPr>
            <a:r>
              <a:rPr lang="en-US" dirty="0"/>
              <a:t>Classification of Data types</a:t>
            </a:r>
          </a:p>
          <a:p>
            <a:pPr marL="342900" indent="-342900">
              <a:buFont typeface="Arial" panose="020B0604020202020204" pitchFamily="34" charset="0"/>
              <a:buChar char="•"/>
            </a:pPr>
            <a:r>
              <a:rPr lang="en-US" dirty="0"/>
              <a:t>Demonstration of RAW</a:t>
            </a:r>
          </a:p>
        </p:txBody>
      </p:sp>
    </p:spTree>
    <p:extLst>
      <p:ext uri="{BB962C8B-B14F-4D97-AF65-F5344CB8AC3E}">
        <p14:creationId xmlns:p14="http://schemas.microsoft.com/office/powerpoint/2010/main" val="16593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E3770B-88EF-044E-8777-A25DB48CB1CC}"/>
              </a:ext>
            </a:extLst>
          </p:cNvPr>
          <p:cNvSpPr>
            <a:spLocks noGrp="1"/>
          </p:cNvSpPr>
          <p:nvPr>
            <p:ph type="title"/>
          </p:nvPr>
        </p:nvSpPr>
        <p:spPr/>
        <p:txBody>
          <a:bodyPr>
            <a:normAutofit/>
          </a:bodyPr>
          <a:lstStyle/>
          <a:p>
            <a:r>
              <a:rPr lang="en-US" sz="2800" dirty="0"/>
              <a:t>How many visual patterns are used in this graph? And what data type does each pattern represent?</a:t>
            </a:r>
          </a:p>
        </p:txBody>
      </p:sp>
      <p:pic>
        <p:nvPicPr>
          <p:cNvPr id="8" name="Content Placeholder 7" descr="A screenshot of a cell phone&#10;&#10;Description automatically generated">
            <a:extLst>
              <a:ext uri="{FF2B5EF4-FFF2-40B4-BE49-F238E27FC236}">
                <a16:creationId xmlns:a16="http://schemas.microsoft.com/office/drawing/2014/main" id="{E20E747A-B59D-4643-9F6D-DA9E7937A9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248" y="2057400"/>
            <a:ext cx="8229600" cy="3820638"/>
          </a:xfrm>
        </p:spPr>
      </p:pic>
      <p:sp>
        <p:nvSpPr>
          <p:cNvPr id="6" name="TextBox 5">
            <a:extLst>
              <a:ext uri="{FF2B5EF4-FFF2-40B4-BE49-F238E27FC236}">
                <a16:creationId xmlns:a16="http://schemas.microsoft.com/office/drawing/2014/main" id="{E8E9926C-65E8-4F4D-A644-AB451C48787D}"/>
              </a:ext>
            </a:extLst>
          </p:cNvPr>
          <p:cNvSpPr txBox="1"/>
          <p:nvPr/>
        </p:nvSpPr>
        <p:spPr>
          <a:xfrm>
            <a:off x="4343400" y="6042106"/>
            <a:ext cx="4572000" cy="369332"/>
          </a:xfrm>
          <a:prstGeom prst="rect">
            <a:avLst/>
          </a:prstGeom>
          <a:noFill/>
        </p:spPr>
        <p:txBody>
          <a:bodyPr wrap="square" rtlCol="0">
            <a:spAutoFit/>
          </a:bodyPr>
          <a:lstStyle/>
          <a:p>
            <a:r>
              <a:rPr lang="en-US" dirty="0">
                <a:hlinkClick r:id="rId4"/>
              </a:rPr>
              <a:t>http://graphics.wsj.com/job-market-tracker/</a:t>
            </a:r>
            <a:endParaRPr lang="en-US" dirty="0"/>
          </a:p>
        </p:txBody>
      </p:sp>
    </p:spTree>
    <p:extLst>
      <p:ext uri="{BB962C8B-B14F-4D97-AF65-F5344CB8AC3E}">
        <p14:creationId xmlns:p14="http://schemas.microsoft.com/office/powerpoint/2010/main" val="226192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7A5B-584B-0A45-955B-1DAB3679A76A}"/>
              </a:ext>
            </a:extLst>
          </p:cNvPr>
          <p:cNvSpPr>
            <a:spLocks noGrp="1"/>
          </p:cNvSpPr>
          <p:nvPr>
            <p:ph type="title"/>
          </p:nvPr>
        </p:nvSpPr>
        <p:spPr/>
        <p:txBody>
          <a:bodyPr/>
          <a:lstStyle/>
          <a:p>
            <a:r>
              <a:rPr lang="en-US" dirty="0"/>
              <a:t>Analysis of the graph</a:t>
            </a:r>
          </a:p>
        </p:txBody>
      </p:sp>
      <p:sp>
        <p:nvSpPr>
          <p:cNvPr id="3" name="Content Placeholder 2">
            <a:extLst>
              <a:ext uri="{FF2B5EF4-FFF2-40B4-BE49-F238E27FC236}">
                <a16:creationId xmlns:a16="http://schemas.microsoft.com/office/drawing/2014/main" id="{4E4307C1-F32C-AB43-8273-F086B001E15C}"/>
              </a:ext>
            </a:extLst>
          </p:cNvPr>
          <p:cNvSpPr>
            <a:spLocks noGrp="1"/>
          </p:cNvSpPr>
          <p:nvPr>
            <p:ph idx="1"/>
          </p:nvPr>
        </p:nvSpPr>
        <p:spPr/>
        <p:txBody>
          <a:bodyPr/>
          <a:lstStyle/>
          <a:p>
            <a:r>
              <a:rPr lang="en-US" dirty="0"/>
              <a:t>X-axis: Year (Datetime)</a:t>
            </a:r>
          </a:p>
          <a:p>
            <a:r>
              <a:rPr lang="en-US" dirty="0"/>
              <a:t>Y-axis: Rising or falling (Categorical)</a:t>
            </a:r>
          </a:p>
          <a:p>
            <a:r>
              <a:rPr lang="en-US" dirty="0"/>
              <a:t>Color: The extent to which one market changes in a given year (Categorical) *</a:t>
            </a:r>
          </a:p>
          <a:p>
            <a:r>
              <a:rPr lang="en-US" dirty="0"/>
              <a:t>Order of the y-axis: The order based on the amount of change of a market in a given year (Ordinal)</a:t>
            </a:r>
          </a:p>
          <a:p>
            <a:r>
              <a:rPr lang="en-US" dirty="0"/>
              <a:t>(Invisible or not from the data depending on the algorithm): The amount of change of a market in a given year (Ratio)</a:t>
            </a:r>
          </a:p>
        </p:txBody>
      </p:sp>
    </p:spTree>
    <p:extLst>
      <p:ext uri="{BB962C8B-B14F-4D97-AF65-F5344CB8AC3E}">
        <p14:creationId xmlns:p14="http://schemas.microsoft.com/office/powerpoint/2010/main" val="354384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1109B9-B9E0-1447-AF69-124041982509}"/>
              </a:ext>
            </a:extLst>
          </p:cNvPr>
          <p:cNvSpPr>
            <a:spLocks noGrp="1"/>
          </p:cNvSpPr>
          <p:nvPr>
            <p:ph type="title"/>
          </p:nvPr>
        </p:nvSpPr>
        <p:spPr/>
        <p:txBody>
          <a:bodyPr/>
          <a:lstStyle/>
          <a:p>
            <a:r>
              <a:rPr lang="en-US" dirty="0"/>
              <a:t>Complexity of visualizations</a:t>
            </a:r>
          </a:p>
        </p:txBody>
      </p:sp>
      <p:sp>
        <p:nvSpPr>
          <p:cNvPr id="6" name="Content Placeholder 5">
            <a:extLst>
              <a:ext uri="{FF2B5EF4-FFF2-40B4-BE49-F238E27FC236}">
                <a16:creationId xmlns:a16="http://schemas.microsoft.com/office/drawing/2014/main" id="{A6722961-0928-FE4E-A7FE-C428F286FD48}"/>
              </a:ext>
            </a:extLst>
          </p:cNvPr>
          <p:cNvSpPr>
            <a:spLocks noGrp="1"/>
          </p:cNvSpPr>
          <p:nvPr>
            <p:ph idx="1"/>
          </p:nvPr>
        </p:nvSpPr>
        <p:spPr/>
        <p:txBody>
          <a:bodyPr/>
          <a:lstStyle/>
          <a:p>
            <a:r>
              <a:rPr lang="en-US" dirty="0"/>
              <a:t>One-dimensional:</a:t>
            </a:r>
          </a:p>
          <a:p>
            <a:r>
              <a:rPr lang="en-US" dirty="0"/>
              <a:t>Two-dimensional:</a:t>
            </a:r>
          </a:p>
          <a:p>
            <a:r>
              <a:rPr lang="en-US" dirty="0"/>
              <a:t>Three-dimensional:</a:t>
            </a:r>
          </a:p>
          <a:p>
            <a:r>
              <a:rPr lang="en-US" dirty="0"/>
              <a:t>Temporal:</a:t>
            </a:r>
          </a:p>
          <a:p>
            <a:r>
              <a:rPr lang="en-US" dirty="0"/>
              <a:t>Tree/Hierarchical:</a:t>
            </a:r>
          </a:p>
          <a:p>
            <a:r>
              <a:rPr lang="en-US" dirty="0"/>
              <a:t>Network</a:t>
            </a:r>
          </a:p>
        </p:txBody>
      </p:sp>
    </p:spTree>
    <p:extLst>
      <p:ext uri="{BB962C8B-B14F-4D97-AF65-F5344CB8AC3E}">
        <p14:creationId xmlns:p14="http://schemas.microsoft.com/office/powerpoint/2010/main" val="8918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D2E7-81E0-F04B-8489-6C7AD39BEFE4}"/>
              </a:ext>
            </a:extLst>
          </p:cNvPr>
          <p:cNvSpPr>
            <a:spLocks noGrp="1"/>
          </p:cNvSpPr>
          <p:nvPr>
            <p:ph type="title"/>
          </p:nvPr>
        </p:nvSpPr>
        <p:spPr/>
        <p:txBody>
          <a:bodyPr/>
          <a:lstStyle/>
          <a:p>
            <a:r>
              <a:rPr lang="en-US" dirty="0"/>
              <a:t>Complexity of data</a:t>
            </a:r>
          </a:p>
        </p:txBody>
      </p:sp>
      <p:sp>
        <p:nvSpPr>
          <p:cNvPr id="3" name="Content Placeholder 2">
            <a:extLst>
              <a:ext uri="{FF2B5EF4-FFF2-40B4-BE49-F238E27FC236}">
                <a16:creationId xmlns:a16="http://schemas.microsoft.com/office/drawing/2014/main" id="{D4C28AE0-4AA0-7F47-9AF8-F43C4B7FF530}"/>
              </a:ext>
            </a:extLst>
          </p:cNvPr>
          <p:cNvSpPr>
            <a:spLocks noGrp="1"/>
          </p:cNvSpPr>
          <p:nvPr>
            <p:ph idx="1"/>
          </p:nvPr>
        </p:nvSpPr>
        <p:spPr/>
        <p:txBody>
          <a:bodyPr>
            <a:normAutofit fontScale="92500"/>
          </a:bodyPr>
          <a:lstStyle/>
          <a:p>
            <a:r>
              <a:rPr lang="en-US" dirty="0"/>
              <a:t>The classification of visualization by complexity largely corresponds to how datasets are classified by their complexities, such as the scheme proposed by Ben </a:t>
            </a:r>
            <a:r>
              <a:rPr lang="en-US" dirty="0" err="1"/>
              <a:t>Shneiderman</a:t>
            </a:r>
            <a:r>
              <a:rPr lang="en-US" dirty="0"/>
              <a:t> (2003):</a:t>
            </a:r>
          </a:p>
          <a:p>
            <a:pPr lvl="1"/>
            <a:r>
              <a:rPr lang="en-US" dirty="0"/>
              <a:t>1-dimensional</a:t>
            </a:r>
          </a:p>
          <a:p>
            <a:pPr lvl="1"/>
            <a:r>
              <a:rPr lang="en-US" dirty="0"/>
              <a:t>2-dimensional</a:t>
            </a:r>
          </a:p>
          <a:p>
            <a:pPr lvl="1"/>
            <a:r>
              <a:rPr lang="en-US" dirty="0"/>
              <a:t>3-dimensional</a:t>
            </a:r>
          </a:p>
          <a:p>
            <a:pPr lvl="1"/>
            <a:r>
              <a:rPr lang="en-US" dirty="0"/>
              <a:t>Temporal:</a:t>
            </a:r>
          </a:p>
          <a:p>
            <a:pPr lvl="1"/>
            <a:r>
              <a:rPr lang="en-US" dirty="0"/>
              <a:t>Multi-dimensional</a:t>
            </a:r>
          </a:p>
          <a:p>
            <a:pPr lvl="1"/>
            <a:r>
              <a:rPr lang="en-US" dirty="0"/>
              <a:t>Tree</a:t>
            </a:r>
          </a:p>
          <a:p>
            <a:pPr lvl="1"/>
            <a:r>
              <a:rPr lang="en-US" dirty="0"/>
              <a:t>Network</a:t>
            </a:r>
          </a:p>
          <a:p>
            <a:r>
              <a:rPr lang="en-US" dirty="0">
                <a:hlinkClick r:id="rId2"/>
              </a:rPr>
              <a:t>https://drum.lib.umd.edu/bitstream/handle/1903/5784/TR_96-%C3%82%C2%AD%C3%A2%20%2066.pdf.?sequence=1</a:t>
            </a:r>
            <a:endParaRPr lang="en-US" dirty="0"/>
          </a:p>
          <a:p>
            <a:endParaRPr lang="en-US" dirty="0"/>
          </a:p>
          <a:p>
            <a:endParaRPr lang="en-US" dirty="0"/>
          </a:p>
        </p:txBody>
      </p:sp>
    </p:spTree>
    <p:extLst>
      <p:ext uri="{BB962C8B-B14F-4D97-AF65-F5344CB8AC3E}">
        <p14:creationId xmlns:p14="http://schemas.microsoft.com/office/powerpoint/2010/main" val="199727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2D6A-E590-EB46-B683-425BAF4B5C5D}"/>
              </a:ext>
            </a:extLst>
          </p:cNvPr>
          <p:cNvSpPr>
            <a:spLocks noGrp="1"/>
          </p:cNvSpPr>
          <p:nvPr>
            <p:ph type="title"/>
          </p:nvPr>
        </p:nvSpPr>
        <p:spPr/>
        <p:txBody>
          <a:bodyPr>
            <a:normAutofit fontScale="90000"/>
          </a:bodyPr>
          <a:lstStyle/>
          <a:p>
            <a:r>
              <a:rPr lang="en-US" dirty="0"/>
              <a:t>Dimensions of data vs. visualization (I)</a:t>
            </a:r>
          </a:p>
        </p:txBody>
      </p:sp>
      <p:sp>
        <p:nvSpPr>
          <p:cNvPr id="3" name="Content Placeholder 2">
            <a:extLst>
              <a:ext uri="{FF2B5EF4-FFF2-40B4-BE49-F238E27FC236}">
                <a16:creationId xmlns:a16="http://schemas.microsoft.com/office/drawing/2014/main" id="{EA0516BD-2632-7446-8E0C-1468EACA0895}"/>
              </a:ext>
            </a:extLst>
          </p:cNvPr>
          <p:cNvSpPr>
            <a:spLocks noGrp="1"/>
          </p:cNvSpPr>
          <p:nvPr>
            <p:ph sz="half" idx="1"/>
          </p:nvPr>
        </p:nvSpPr>
        <p:spPr/>
        <p:txBody>
          <a:bodyPr>
            <a:normAutofit fontScale="85000" lnSpcReduction="10000"/>
          </a:bodyPr>
          <a:lstStyle/>
          <a:p>
            <a:r>
              <a:rPr lang="en-US" dirty="0"/>
              <a:t>The numbers of dimensions of data and visualization must be matched to be meaningful. </a:t>
            </a:r>
          </a:p>
          <a:p>
            <a:pPr lvl="1"/>
            <a:r>
              <a:rPr lang="en-US" dirty="0"/>
              <a:t>Sometimes, we can represent the same dimension of data as different visual patterns in the same graph. But this practice creates repetitive information in the graph and should be avoided unless there is any good reason.</a:t>
            </a:r>
          </a:p>
          <a:p>
            <a:pPr lvl="1"/>
            <a:r>
              <a:rPr lang="en-US" dirty="0"/>
              <a:t>Tufte’s Principle of Graphical Integrity #5</a:t>
            </a:r>
          </a:p>
        </p:txBody>
      </p:sp>
      <p:graphicFrame>
        <p:nvGraphicFramePr>
          <p:cNvPr id="5" name="Content Placeholder 4">
            <a:extLst>
              <a:ext uri="{FF2B5EF4-FFF2-40B4-BE49-F238E27FC236}">
                <a16:creationId xmlns:a16="http://schemas.microsoft.com/office/drawing/2014/main" id="{03E1FCDA-8D3B-D44A-8FA7-A4342CC7F4A0}"/>
              </a:ext>
            </a:extLst>
          </p:cNvPr>
          <p:cNvGraphicFramePr>
            <a:graphicFrameLocks noGrp="1"/>
          </p:cNvGraphicFramePr>
          <p:nvPr>
            <p:ph sz="half" idx="2"/>
            <p:extLst>
              <p:ext uri="{D42A27DB-BD31-4B8C-83A1-F6EECF244321}">
                <p14:modId xmlns:p14="http://schemas.microsoft.com/office/powerpoint/2010/main" val="1921400223"/>
              </p:ext>
            </p:extLst>
          </p:nvPr>
        </p:nvGraphicFramePr>
        <p:xfrm>
          <a:off x="4648200" y="1673225"/>
          <a:ext cx="4038600" cy="4718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703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7038-3D9C-D946-AA27-0D6102ABD8DA}"/>
              </a:ext>
            </a:extLst>
          </p:cNvPr>
          <p:cNvSpPr>
            <a:spLocks noGrp="1"/>
          </p:cNvSpPr>
          <p:nvPr>
            <p:ph type="title"/>
          </p:nvPr>
        </p:nvSpPr>
        <p:spPr/>
        <p:txBody>
          <a:bodyPr/>
          <a:lstStyle/>
          <a:p>
            <a:r>
              <a:rPr lang="en-US" dirty="0"/>
              <a:t>1- to 3-dimensional data</a:t>
            </a:r>
          </a:p>
        </p:txBody>
      </p:sp>
      <p:graphicFrame>
        <p:nvGraphicFramePr>
          <p:cNvPr id="4" name="Content Placeholder 3">
            <a:extLst>
              <a:ext uri="{FF2B5EF4-FFF2-40B4-BE49-F238E27FC236}">
                <a16:creationId xmlns:a16="http://schemas.microsoft.com/office/drawing/2014/main" id="{D201EE15-C8AF-0348-8D59-780E7F569CE9}"/>
              </a:ext>
            </a:extLst>
          </p:cNvPr>
          <p:cNvGraphicFramePr>
            <a:graphicFrameLocks noGrp="1"/>
          </p:cNvGraphicFramePr>
          <p:nvPr>
            <p:ph idx="1"/>
            <p:extLst>
              <p:ext uri="{D42A27DB-BD31-4B8C-83A1-F6EECF244321}">
                <p14:modId xmlns:p14="http://schemas.microsoft.com/office/powerpoint/2010/main" val="2741478802"/>
              </p:ext>
            </p:extLst>
          </p:nvPr>
        </p:nvGraphicFramePr>
        <p:xfrm>
          <a:off x="457200" y="2460786"/>
          <a:ext cx="8229600" cy="11125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778435762"/>
                    </a:ext>
                  </a:extLst>
                </a:gridCol>
                <a:gridCol w="1371600">
                  <a:extLst>
                    <a:ext uri="{9D8B030D-6E8A-4147-A177-3AD203B41FA5}">
                      <a16:colId xmlns:a16="http://schemas.microsoft.com/office/drawing/2014/main" val="3228347819"/>
                    </a:ext>
                  </a:extLst>
                </a:gridCol>
                <a:gridCol w="1371600">
                  <a:extLst>
                    <a:ext uri="{9D8B030D-6E8A-4147-A177-3AD203B41FA5}">
                      <a16:colId xmlns:a16="http://schemas.microsoft.com/office/drawing/2014/main" val="2290916081"/>
                    </a:ext>
                  </a:extLst>
                </a:gridCol>
                <a:gridCol w="1371600">
                  <a:extLst>
                    <a:ext uri="{9D8B030D-6E8A-4147-A177-3AD203B41FA5}">
                      <a16:colId xmlns:a16="http://schemas.microsoft.com/office/drawing/2014/main" val="1738758718"/>
                    </a:ext>
                  </a:extLst>
                </a:gridCol>
                <a:gridCol w="1371600">
                  <a:extLst>
                    <a:ext uri="{9D8B030D-6E8A-4147-A177-3AD203B41FA5}">
                      <a16:colId xmlns:a16="http://schemas.microsoft.com/office/drawing/2014/main" val="1055990233"/>
                    </a:ext>
                  </a:extLst>
                </a:gridCol>
                <a:gridCol w="1371600">
                  <a:extLst>
                    <a:ext uri="{9D8B030D-6E8A-4147-A177-3AD203B41FA5}">
                      <a16:colId xmlns:a16="http://schemas.microsoft.com/office/drawing/2014/main" val="1357786355"/>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Width</a:t>
                      </a:r>
                    </a:p>
                  </a:txBody>
                  <a:tcPr/>
                </a:tc>
                <a:tc>
                  <a:txBody>
                    <a:bodyPr/>
                    <a:lstStyle/>
                    <a:p>
                      <a:r>
                        <a:rPr lang="en-US" dirty="0"/>
                        <a:t>Height</a:t>
                      </a:r>
                    </a:p>
                  </a:txBody>
                  <a:tcPr/>
                </a:tc>
                <a:tc>
                  <a:txBody>
                    <a:bodyPr/>
                    <a:lstStyle/>
                    <a:p>
                      <a:r>
                        <a:rPr lang="en-US" dirty="0"/>
                        <a:t>Weight</a:t>
                      </a:r>
                    </a:p>
                  </a:txBody>
                  <a:tcPr/>
                </a:tc>
                <a:tc>
                  <a:txBody>
                    <a:bodyPr/>
                    <a:lstStyle/>
                    <a:p>
                      <a:r>
                        <a:rPr lang="en-US" dirty="0"/>
                        <a:t>Value</a:t>
                      </a:r>
                    </a:p>
                  </a:txBody>
                  <a:tcPr/>
                </a:tc>
                <a:extLst>
                  <a:ext uri="{0D108BD9-81ED-4DB2-BD59-A6C34878D82A}">
                    <a16:rowId xmlns:a16="http://schemas.microsoft.com/office/drawing/2014/main" val="2637642859"/>
                  </a:ext>
                </a:extLst>
              </a:tr>
              <a:tr h="370840">
                <a:tc>
                  <a:txBody>
                    <a:bodyPr/>
                    <a:lstStyle/>
                    <a:p>
                      <a:r>
                        <a:rPr lang="en-US" dirty="0"/>
                        <a:t>1</a:t>
                      </a:r>
                    </a:p>
                  </a:txBody>
                  <a:tcPr/>
                </a:tc>
                <a:tc>
                  <a:txBody>
                    <a:bodyPr/>
                    <a:lstStyle/>
                    <a:p>
                      <a:r>
                        <a:rPr lang="en-US" dirty="0"/>
                        <a:t>ABC</a:t>
                      </a:r>
                    </a:p>
                  </a:txBody>
                  <a:tcPr/>
                </a:tc>
                <a:tc>
                  <a:txBody>
                    <a:bodyPr/>
                    <a:lstStyle/>
                    <a:p>
                      <a:r>
                        <a:rPr lang="en-US" dirty="0"/>
                        <a:t>100</a:t>
                      </a:r>
                    </a:p>
                  </a:txBody>
                  <a:tcPr/>
                </a:tc>
                <a:tc>
                  <a:txBody>
                    <a:bodyPr/>
                    <a:lstStyle/>
                    <a:p>
                      <a:r>
                        <a:rPr lang="en-US" dirty="0"/>
                        <a:t>100</a:t>
                      </a:r>
                    </a:p>
                  </a:txBody>
                  <a:tcPr/>
                </a:tc>
                <a:tc>
                  <a:txBody>
                    <a:bodyPr/>
                    <a:lstStyle/>
                    <a:p>
                      <a:r>
                        <a:rPr lang="en-US" dirty="0"/>
                        <a:t>103</a:t>
                      </a:r>
                    </a:p>
                  </a:txBody>
                  <a:tcPr/>
                </a:tc>
                <a:tc>
                  <a:txBody>
                    <a:bodyPr/>
                    <a:lstStyle/>
                    <a:p>
                      <a:r>
                        <a:rPr lang="en-US" dirty="0"/>
                        <a:t>100</a:t>
                      </a:r>
                    </a:p>
                  </a:txBody>
                  <a:tcPr/>
                </a:tc>
                <a:extLst>
                  <a:ext uri="{0D108BD9-81ED-4DB2-BD59-A6C34878D82A}">
                    <a16:rowId xmlns:a16="http://schemas.microsoft.com/office/drawing/2014/main" val="3649699520"/>
                  </a:ext>
                </a:extLst>
              </a:tr>
              <a:tr h="370840">
                <a:tc>
                  <a:txBody>
                    <a:bodyPr/>
                    <a:lstStyle/>
                    <a:p>
                      <a:r>
                        <a:rPr lang="en-US" dirty="0"/>
                        <a:t>2</a:t>
                      </a:r>
                    </a:p>
                  </a:txBody>
                  <a:tcPr/>
                </a:tc>
                <a:tc>
                  <a:txBody>
                    <a:bodyPr/>
                    <a:lstStyle/>
                    <a:p>
                      <a:r>
                        <a:rPr lang="en-US" dirty="0"/>
                        <a:t>DEF</a:t>
                      </a:r>
                    </a:p>
                  </a:txBody>
                  <a:tcPr/>
                </a:tc>
                <a:tc>
                  <a:txBody>
                    <a:bodyPr/>
                    <a:lstStyle/>
                    <a:p>
                      <a:r>
                        <a:rPr lang="en-US" dirty="0"/>
                        <a:t>105</a:t>
                      </a:r>
                    </a:p>
                  </a:txBody>
                  <a:tcPr/>
                </a:tc>
                <a:tc>
                  <a:txBody>
                    <a:bodyPr/>
                    <a:lstStyle/>
                    <a:p>
                      <a:r>
                        <a:rPr lang="en-US" dirty="0"/>
                        <a:t>95</a:t>
                      </a:r>
                    </a:p>
                  </a:txBody>
                  <a:tcPr/>
                </a:tc>
                <a:tc>
                  <a:txBody>
                    <a:bodyPr/>
                    <a:lstStyle/>
                    <a:p>
                      <a:r>
                        <a:rPr lang="en-US" dirty="0"/>
                        <a:t>97</a:t>
                      </a:r>
                    </a:p>
                  </a:txBody>
                  <a:tcPr/>
                </a:tc>
                <a:tc>
                  <a:txBody>
                    <a:bodyPr/>
                    <a:lstStyle/>
                    <a:p>
                      <a:r>
                        <a:rPr lang="en-US" dirty="0"/>
                        <a:t>90</a:t>
                      </a:r>
                    </a:p>
                  </a:txBody>
                  <a:tcPr/>
                </a:tc>
                <a:extLst>
                  <a:ext uri="{0D108BD9-81ED-4DB2-BD59-A6C34878D82A}">
                    <a16:rowId xmlns:a16="http://schemas.microsoft.com/office/drawing/2014/main" val="3800305550"/>
                  </a:ext>
                </a:extLst>
              </a:tr>
            </a:tbl>
          </a:graphicData>
        </a:graphic>
      </p:graphicFrame>
      <p:sp>
        <p:nvSpPr>
          <p:cNvPr id="10" name="Left-Right Arrow 9">
            <a:extLst>
              <a:ext uri="{FF2B5EF4-FFF2-40B4-BE49-F238E27FC236}">
                <a16:creationId xmlns:a16="http://schemas.microsoft.com/office/drawing/2014/main" id="{26695FB7-3924-164F-A083-0E2727B96827}"/>
              </a:ext>
            </a:extLst>
          </p:cNvPr>
          <p:cNvSpPr/>
          <p:nvPr/>
        </p:nvSpPr>
        <p:spPr>
          <a:xfrm>
            <a:off x="3339353" y="3840456"/>
            <a:ext cx="1219200" cy="45719"/>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solidFill>
                <a:schemeClr val="tx2"/>
              </a:solidFill>
            </a:endParaRPr>
          </a:p>
        </p:txBody>
      </p:sp>
      <p:sp>
        <p:nvSpPr>
          <p:cNvPr id="11" name="TextBox 10">
            <a:extLst>
              <a:ext uri="{FF2B5EF4-FFF2-40B4-BE49-F238E27FC236}">
                <a16:creationId xmlns:a16="http://schemas.microsoft.com/office/drawing/2014/main" id="{B59975A1-6FC0-F841-BFBC-A2040F3D246D}"/>
              </a:ext>
            </a:extLst>
          </p:cNvPr>
          <p:cNvSpPr txBox="1"/>
          <p:nvPr/>
        </p:nvSpPr>
        <p:spPr>
          <a:xfrm>
            <a:off x="3682253" y="3897842"/>
            <a:ext cx="533400" cy="369332"/>
          </a:xfrm>
          <a:prstGeom prst="rect">
            <a:avLst/>
          </a:prstGeom>
          <a:noFill/>
        </p:spPr>
        <p:txBody>
          <a:bodyPr wrap="square" rtlCol="0">
            <a:spAutoFit/>
          </a:bodyPr>
          <a:lstStyle/>
          <a:p>
            <a:r>
              <a:rPr lang="en-US" dirty="0"/>
              <a:t>1D</a:t>
            </a:r>
          </a:p>
        </p:txBody>
      </p:sp>
      <p:sp>
        <p:nvSpPr>
          <p:cNvPr id="12" name="Left-Right Arrow 11">
            <a:extLst>
              <a:ext uri="{FF2B5EF4-FFF2-40B4-BE49-F238E27FC236}">
                <a16:creationId xmlns:a16="http://schemas.microsoft.com/office/drawing/2014/main" id="{F1E3534F-9BAF-0245-AA64-8605EE621290}"/>
              </a:ext>
            </a:extLst>
          </p:cNvPr>
          <p:cNvSpPr/>
          <p:nvPr/>
        </p:nvSpPr>
        <p:spPr>
          <a:xfrm>
            <a:off x="3339353" y="4297669"/>
            <a:ext cx="2528047" cy="45719"/>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solidFill>
                <a:schemeClr val="tx2"/>
              </a:solidFill>
            </a:endParaRPr>
          </a:p>
        </p:txBody>
      </p:sp>
      <p:sp>
        <p:nvSpPr>
          <p:cNvPr id="13" name="TextBox 12">
            <a:extLst>
              <a:ext uri="{FF2B5EF4-FFF2-40B4-BE49-F238E27FC236}">
                <a16:creationId xmlns:a16="http://schemas.microsoft.com/office/drawing/2014/main" id="{86AF3428-721D-8B4C-BD25-E3A943131297}"/>
              </a:ext>
            </a:extLst>
          </p:cNvPr>
          <p:cNvSpPr txBox="1"/>
          <p:nvPr/>
        </p:nvSpPr>
        <p:spPr>
          <a:xfrm>
            <a:off x="3682253" y="4355055"/>
            <a:ext cx="1106021" cy="369332"/>
          </a:xfrm>
          <a:prstGeom prst="rect">
            <a:avLst/>
          </a:prstGeom>
          <a:noFill/>
        </p:spPr>
        <p:txBody>
          <a:bodyPr wrap="square" rtlCol="0">
            <a:spAutoFit/>
          </a:bodyPr>
          <a:lstStyle/>
          <a:p>
            <a:r>
              <a:rPr lang="en-US" dirty="0"/>
              <a:t>2D</a:t>
            </a:r>
          </a:p>
        </p:txBody>
      </p:sp>
      <p:sp>
        <p:nvSpPr>
          <p:cNvPr id="14" name="Left-Right Arrow 13">
            <a:extLst>
              <a:ext uri="{FF2B5EF4-FFF2-40B4-BE49-F238E27FC236}">
                <a16:creationId xmlns:a16="http://schemas.microsoft.com/office/drawing/2014/main" id="{8296698C-E0E5-6A40-9520-AE454846EE6D}"/>
              </a:ext>
            </a:extLst>
          </p:cNvPr>
          <p:cNvSpPr/>
          <p:nvPr/>
        </p:nvSpPr>
        <p:spPr>
          <a:xfrm>
            <a:off x="3339353" y="4754882"/>
            <a:ext cx="3747247" cy="45719"/>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solidFill>
                <a:schemeClr val="tx2"/>
              </a:solidFill>
            </a:endParaRPr>
          </a:p>
        </p:txBody>
      </p:sp>
      <p:sp>
        <p:nvSpPr>
          <p:cNvPr id="15" name="TextBox 14">
            <a:extLst>
              <a:ext uri="{FF2B5EF4-FFF2-40B4-BE49-F238E27FC236}">
                <a16:creationId xmlns:a16="http://schemas.microsoft.com/office/drawing/2014/main" id="{58E93236-BA8D-2941-B496-32BADE71F3A9}"/>
              </a:ext>
            </a:extLst>
          </p:cNvPr>
          <p:cNvSpPr txBox="1"/>
          <p:nvPr/>
        </p:nvSpPr>
        <p:spPr>
          <a:xfrm>
            <a:off x="3682253" y="4812268"/>
            <a:ext cx="1639421" cy="369332"/>
          </a:xfrm>
          <a:prstGeom prst="rect">
            <a:avLst/>
          </a:prstGeom>
          <a:noFill/>
        </p:spPr>
        <p:txBody>
          <a:bodyPr wrap="square" rtlCol="0">
            <a:spAutoFit/>
          </a:bodyPr>
          <a:lstStyle/>
          <a:p>
            <a:r>
              <a:rPr lang="en-US" dirty="0"/>
              <a:t>3D</a:t>
            </a:r>
          </a:p>
        </p:txBody>
      </p:sp>
    </p:spTree>
    <p:extLst>
      <p:ext uri="{BB962C8B-B14F-4D97-AF65-F5344CB8AC3E}">
        <p14:creationId xmlns:p14="http://schemas.microsoft.com/office/powerpoint/2010/main" val="404322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A998-8517-D34D-BBAA-8205864C3EDA}"/>
              </a:ext>
            </a:extLst>
          </p:cNvPr>
          <p:cNvSpPr>
            <a:spLocks noGrp="1"/>
          </p:cNvSpPr>
          <p:nvPr>
            <p:ph type="title"/>
          </p:nvPr>
        </p:nvSpPr>
        <p:spPr/>
        <p:txBody>
          <a:bodyPr/>
          <a:lstStyle/>
          <a:p>
            <a:r>
              <a:rPr lang="en-US" dirty="0"/>
              <a:t>Temporal data</a:t>
            </a:r>
          </a:p>
        </p:txBody>
      </p:sp>
      <p:graphicFrame>
        <p:nvGraphicFramePr>
          <p:cNvPr id="7" name="Content Placeholder 6">
            <a:extLst>
              <a:ext uri="{FF2B5EF4-FFF2-40B4-BE49-F238E27FC236}">
                <a16:creationId xmlns:a16="http://schemas.microsoft.com/office/drawing/2014/main" id="{CB09D6DE-EC5C-284F-AB6E-33A67AC38BE2}"/>
              </a:ext>
            </a:extLst>
          </p:cNvPr>
          <p:cNvGraphicFramePr>
            <a:graphicFrameLocks noGrp="1"/>
          </p:cNvGraphicFramePr>
          <p:nvPr>
            <p:ph idx="1"/>
            <p:extLst>
              <p:ext uri="{D42A27DB-BD31-4B8C-83A1-F6EECF244321}">
                <p14:modId xmlns:p14="http://schemas.microsoft.com/office/powerpoint/2010/main" val="101264707"/>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550487484"/>
                    </a:ext>
                  </a:extLst>
                </a:gridCol>
                <a:gridCol w="2743200">
                  <a:extLst>
                    <a:ext uri="{9D8B030D-6E8A-4147-A177-3AD203B41FA5}">
                      <a16:colId xmlns:a16="http://schemas.microsoft.com/office/drawing/2014/main" val="1919304961"/>
                    </a:ext>
                  </a:extLst>
                </a:gridCol>
                <a:gridCol w="2743200">
                  <a:extLst>
                    <a:ext uri="{9D8B030D-6E8A-4147-A177-3AD203B41FA5}">
                      <a16:colId xmlns:a16="http://schemas.microsoft.com/office/drawing/2014/main" val="542508551"/>
                    </a:ext>
                  </a:extLst>
                </a:gridCol>
              </a:tblGrid>
              <a:tr h="370840">
                <a:tc>
                  <a:txBody>
                    <a:bodyPr/>
                    <a:lstStyle/>
                    <a:p>
                      <a:r>
                        <a:rPr lang="en-US" dirty="0"/>
                        <a:t>Year</a:t>
                      </a:r>
                    </a:p>
                  </a:txBody>
                  <a:tcPr/>
                </a:tc>
                <a:tc>
                  <a:txBody>
                    <a:bodyPr/>
                    <a:lstStyle/>
                    <a:p>
                      <a:r>
                        <a:rPr lang="en-US" dirty="0"/>
                        <a:t>Population (Million)</a:t>
                      </a:r>
                    </a:p>
                  </a:txBody>
                  <a:tcPr/>
                </a:tc>
                <a:tc>
                  <a:txBody>
                    <a:bodyPr/>
                    <a:lstStyle/>
                    <a:p>
                      <a:r>
                        <a:rPr lang="en-US" dirty="0"/>
                        <a:t>+-%</a:t>
                      </a:r>
                    </a:p>
                  </a:txBody>
                  <a:tcPr/>
                </a:tc>
                <a:extLst>
                  <a:ext uri="{0D108BD9-81ED-4DB2-BD59-A6C34878D82A}">
                    <a16:rowId xmlns:a16="http://schemas.microsoft.com/office/drawing/2014/main" val="2895243759"/>
                  </a:ext>
                </a:extLst>
              </a:tr>
              <a:tr h="370840">
                <a:tc>
                  <a:txBody>
                    <a:bodyPr/>
                    <a:lstStyle/>
                    <a:p>
                      <a:r>
                        <a:rPr lang="en-US" dirty="0"/>
                        <a:t>2010</a:t>
                      </a:r>
                    </a:p>
                  </a:txBody>
                  <a:tcPr/>
                </a:tc>
                <a:tc>
                  <a:txBody>
                    <a:bodyPr/>
                    <a:lstStyle/>
                    <a:p>
                      <a:r>
                        <a:rPr lang="en-US" dirty="0"/>
                        <a:t>19.38</a:t>
                      </a:r>
                    </a:p>
                  </a:txBody>
                  <a:tcPr/>
                </a:tc>
                <a:tc>
                  <a:txBody>
                    <a:bodyPr/>
                    <a:lstStyle/>
                    <a:p>
                      <a:r>
                        <a:rPr lang="en-US" dirty="0"/>
                        <a:t>2.1%</a:t>
                      </a:r>
                    </a:p>
                  </a:txBody>
                  <a:tcPr/>
                </a:tc>
                <a:extLst>
                  <a:ext uri="{0D108BD9-81ED-4DB2-BD59-A6C34878D82A}">
                    <a16:rowId xmlns:a16="http://schemas.microsoft.com/office/drawing/2014/main" val="1258780462"/>
                  </a:ext>
                </a:extLst>
              </a:tr>
              <a:tr h="370840">
                <a:tc>
                  <a:txBody>
                    <a:bodyPr/>
                    <a:lstStyle/>
                    <a:p>
                      <a:r>
                        <a:rPr lang="en-US" dirty="0"/>
                        <a:t>2000</a:t>
                      </a:r>
                    </a:p>
                  </a:txBody>
                  <a:tcPr/>
                </a:tc>
                <a:tc>
                  <a:txBody>
                    <a:bodyPr/>
                    <a:lstStyle/>
                    <a:p>
                      <a:r>
                        <a:rPr lang="en-US" dirty="0"/>
                        <a:t>18.98</a:t>
                      </a:r>
                    </a:p>
                  </a:txBody>
                  <a:tcPr/>
                </a:tc>
                <a:tc>
                  <a:txBody>
                    <a:bodyPr/>
                    <a:lstStyle/>
                    <a:p>
                      <a:r>
                        <a:rPr lang="en-US" dirty="0"/>
                        <a:t>5.5%</a:t>
                      </a:r>
                    </a:p>
                  </a:txBody>
                  <a:tcPr/>
                </a:tc>
                <a:extLst>
                  <a:ext uri="{0D108BD9-81ED-4DB2-BD59-A6C34878D82A}">
                    <a16:rowId xmlns:a16="http://schemas.microsoft.com/office/drawing/2014/main" val="4088541936"/>
                  </a:ext>
                </a:extLst>
              </a:tr>
              <a:tr h="370840">
                <a:tc>
                  <a:txBody>
                    <a:bodyPr/>
                    <a:lstStyle/>
                    <a:p>
                      <a:r>
                        <a:rPr lang="en-US" dirty="0"/>
                        <a:t>1990</a:t>
                      </a:r>
                    </a:p>
                  </a:txBody>
                  <a:tcPr/>
                </a:tc>
                <a:tc>
                  <a:txBody>
                    <a:bodyPr/>
                    <a:lstStyle/>
                    <a:p>
                      <a:r>
                        <a:rPr lang="en-US" dirty="0"/>
                        <a:t>17.99</a:t>
                      </a:r>
                    </a:p>
                  </a:txBody>
                  <a:tcPr/>
                </a:tc>
                <a:tc>
                  <a:txBody>
                    <a:bodyPr/>
                    <a:lstStyle/>
                    <a:p>
                      <a:r>
                        <a:rPr lang="en-US" dirty="0"/>
                        <a:t>2.5%</a:t>
                      </a:r>
                    </a:p>
                  </a:txBody>
                  <a:tcPr/>
                </a:tc>
                <a:extLst>
                  <a:ext uri="{0D108BD9-81ED-4DB2-BD59-A6C34878D82A}">
                    <a16:rowId xmlns:a16="http://schemas.microsoft.com/office/drawing/2014/main" val="4241279136"/>
                  </a:ext>
                </a:extLst>
              </a:tr>
              <a:tr h="370840">
                <a:tc>
                  <a:txBody>
                    <a:bodyPr/>
                    <a:lstStyle/>
                    <a:p>
                      <a:r>
                        <a:rPr lang="en-US" dirty="0"/>
                        <a:t>1980</a:t>
                      </a:r>
                    </a:p>
                  </a:txBody>
                  <a:tcPr/>
                </a:tc>
                <a:tc>
                  <a:txBody>
                    <a:bodyPr/>
                    <a:lstStyle/>
                    <a:p>
                      <a:r>
                        <a:rPr lang="en-US" dirty="0"/>
                        <a:t>17.56</a:t>
                      </a:r>
                    </a:p>
                  </a:txBody>
                  <a:tcPr/>
                </a:tc>
                <a:tc>
                  <a:txBody>
                    <a:bodyPr/>
                    <a:lstStyle/>
                    <a:p>
                      <a:r>
                        <a:rPr lang="en-US" dirty="0"/>
                        <a:t>-3.7%</a:t>
                      </a:r>
                    </a:p>
                  </a:txBody>
                  <a:tcPr/>
                </a:tc>
                <a:extLst>
                  <a:ext uri="{0D108BD9-81ED-4DB2-BD59-A6C34878D82A}">
                    <a16:rowId xmlns:a16="http://schemas.microsoft.com/office/drawing/2014/main" val="1283811735"/>
                  </a:ext>
                </a:extLst>
              </a:tr>
              <a:tr h="370840">
                <a:tc>
                  <a:txBody>
                    <a:bodyPr/>
                    <a:lstStyle/>
                    <a:p>
                      <a:r>
                        <a:rPr lang="en-US" dirty="0"/>
                        <a:t>1970</a:t>
                      </a:r>
                    </a:p>
                  </a:txBody>
                  <a:tcPr/>
                </a:tc>
                <a:tc>
                  <a:txBody>
                    <a:bodyPr/>
                    <a:lstStyle/>
                    <a:p>
                      <a:r>
                        <a:rPr lang="en-US" dirty="0"/>
                        <a:t>18.24</a:t>
                      </a:r>
                    </a:p>
                  </a:txBody>
                  <a:tcPr/>
                </a:tc>
                <a:tc>
                  <a:txBody>
                    <a:bodyPr/>
                    <a:lstStyle/>
                    <a:p>
                      <a:r>
                        <a:rPr lang="en-US" dirty="0"/>
                        <a:t>-</a:t>
                      </a:r>
                    </a:p>
                  </a:txBody>
                  <a:tcPr/>
                </a:tc>
                <a:extLst>
                  <a:ext uri="{0D108BD9-81ED-4DB2-BD59-A6C34878D82A}">
                    <a16:rowId xmlns:a16="http://schemas.microsoft.com/office/drawing/2014/main" val="676923873"/>
                  </a:ext>
                </a:extLst>
              </a:tr>
            </a:tbl>
          </a:graphicData>
        </a:graphic>
      </p:graphicFrame>
    </p:spTree>
    <p:extLst>
      <p:ext uri="{BB962C8B-B14F-4D97-AF65-F5344CB8AC3E}">
        <p14:creationId xmlns:p14="http://schemas.microsoft.com/office/powerpoint/2010/main" val="364919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76F2-7521-8F4D-BB64-572332296D35}"/>
              </a:ext>
            </a:extLst>
          </p:cNvPr>
          <p:cNvSpPr>
            <a:spLocks noGrp="1"/>
          </p:cNvSpPr>
          <p:nvPr>
            <p:ph type="title"/>
          </p:nvPr>
        </p:nvSpPr>
        <p:spPr/>
        <p:txBody>
          <a:bodyPr/>
          <a:lstStyle/>
          <a:p>
            <a:r>
              <a:rPr lang="en-US" dirty="0"/>
              <a:t>Tree or structured data</a:t>
            </a:r>
          </a:p>
        </p:txBody>
      </p:sp>
      <p:graphicFrame>
        <p:nvGraphicFramePr>
          <p:cNvPr id="6" name="Content Placeholder 5">
            <a:extLst>
              <a:ext uri="{FF2B5EF4-FFF2-40B4-BE49-F238E27FC236}">
                <a16:creationId xmlns:a16="http://schemas.microsoft.com/office/drawing/2014/main" id="{D3D65480-FA6E-7A4A-B139-E8DA3DB23BB9}"/>
              </a:ext>
            </a:extLst>
          </p:cNvPr>
          <p:cNvGraphicFramePr>
            <a:graphicFrameLocks noGrp="1"/>
          </p:cNvGraphicFramePr>
          <p:nvPr>
            <p:ph idx="1"/>
            <p:extLst>
              <p:ext uri="{D42A27DB-BD31-4B8C-83A1-F6EECF244321}">
                <p14:modId xmlns:p14="http://schemas.microsoft.com/office/powerpoint/2010/main" val="4129908331"/>
              </p:ext>
            </p:extLst>
          </p:nvPr>
        </p:nvGraphicFramePr>
        <p:xfrm>
          <a:off x="457200" y="1600200"/>
          <a:ext cx="8229600" cy="33375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672697422"/>
                    </a:ext>
                  </a:extLst>
                </a:gridCol>
                <a:gridCol w="2057400">
                  <a:extLst>
                    <a:ext uri="{9D8B030D-6E8A-4147-A177-3AD203B41FA5}">
                      <a16:colId xmlns:a16="http://schemas.microsoft.com/office/drawing/2014/main" val="1474065944"/>
                    </a:ext>
                  </a:extLst>
                </a:gridCol>
                <a:gridCol w="2057400">
                  <a:extLst>
                    <a:ext uri="{9D8B030D-6E8A-4147-A177-3AD203B41FA5}">
                      <a16:colId xmlns:a16="http://schemas.microsoft.com/office/drawing/2014/main" val="857389280"/>
                    </a:ext>
                  </a:extLst>
                </a:gridCol>
                <a:gridCol w="2057400">
                  <a:extLst>
                    <a:ext uri="{9D8B030D-6E8A-4147-A177-3AD203B41FA5}">
                      <a16:colId xmlns:a16="http://schemas.microsoft.com/office/drawing/2014/main" val="3471732841"/>
                    </a:ext>
                  </a:extLst>
                </a:gridCol>
              </a:tblGrid>
              <a:tr h="370840">
                <a:tc>
                  <a:txBody>
                    <a:bodyPr/>
                    <a:lstStyle/>
                    <a:p>
                      <a:r>
                        <a:rPr lang="en-US" dirty="0"/>
                        <a:t>ID</a:t>
                      </a:r>
                    </a:p>
                  </a:txBody>
                  <a:tcPr/>
                </a:tc>
                <a:tc>
                  <a:txBody>
                    <a:bodyPr/>
                    <a:lstStyle/>
                    <a:p>
                      <a:r>
                        <a:rPr lang="en-US" dirty="0"/>
                        <a:t>Country</a:t>
                      </a:r>
                    </a:p>
                  </a:txBody>
                  <a:tcPr/>
                </a:tc>
                <a:tc>
                  <a:txBody>
                    <a:bodyPr/>
                    <a:lstStyle/>
                    <a:p>
                      <a:r>
                        <a:rPr lang="en-US" dirty="0"/>
                        <a:t>State</a:t>
                      </a:r>
                    </a:p>
                  </a:txBody>
                  <a:tcPr/>
                </a:tc>
                <a:tc>
                  <a:txBody>
                    <a:bodyPr/>
                    <a:lstStyle/>
                    <a:p>
                      <a:r>
                        <a:rPr lang="en-US" dirty="0"/>
                        <a:t>Population</a:t>
                      </a:r>
                    </a:p>
                  </a:txBody>
                  <a:tcPr/>
                </a:tc>
                <a:extLst>
                  <a:ext uri="{0D108BD9-81ED-4DB2-BD59-A6C34878D82A}">
                    <a16:rowId xmlns:a16="http://schemas.microsoft.com/office/drawing/2014/main" val="2136979625"/>
                  </a:ext>
                </a:extLst>
              </a:tr>
              <a:tr h="370840">
                <a:tc>
                  <a:txBody>
                    <a:bodyPr/>
                    <a:lstStyle/>
                    <a:p>
                      <a:r>
                        <a:rPr lang="en-US" dirty="0"/>
                        <a:t>1</a:t>
                      </a:r>
                    </a:p>
                  </a:txBody>
                  <a:tcPr/>
                </a:tc>
                <a:tc>
                  <a:txBody>
                    <a:bodyPr/>
                    <a:lstStyle/>
                    <a:p>
                      <a:r>
                        <a:rPr lang="en-US" dirty="0"/>
                        <a:t>US</a:t>
                      </a:r>
                    </a:p>
                  </a:txBody>
                  <a:tcPr/>
                </a:tc>
                <a:tc>
                  <a:txBody>
                    <a:bodyPr/>
                    <a:lstStyle/>
                    <a:p>
                      <a:r>
                        <a:rPr lang="en-US" dirty="0"/>
                        <a:t>New York City</a:t>
                      </a:r>
                    </a:p>
                  </a:txBody>
                  <a:tcPr/>
                </a:tc>
                <a:tc>
                  <a:txBody>
                    <a:bodyPr/>
                    <a:lstStyle/>
                    <a:p>
                      <a:r>
                        <a:rPr lang="en-US" dirty="0"/>
                        <a:t>8.62</a:t>
                      </a:r>
                    </a:p>
                  </a:txBody>
                  <a:tcPr/>
                </a:tc>
                <a:extLst>
                  <a:ext uri="{0D108BD9-81ED-4DB2-BD59-A6C34878D82A}">
                    <a16:rowId xmlns:a16="http://schemas.microsoft.com/office/drawing/2014/main" val="1369406925"/>
                  </a:ext>
                </a:extLst>
              </a:tr>
              <a:tr h="370840">
                <a:tc>
                  <a:txBody>
                    <a:bodyPr/>
                    <a:lstStyle/>
                    <a:p>
                      <a:r>
                        <a:rPr lang="en-US" dirty="0"/>
                        <a:t>2</a:t>
                      </a:r>
                    </a:p>
                  </a:txBody>
                  <a:tcPr/>
                </a:tc>
                <a:tc>
                  <a:txBody>
                    <a:bodyPr/>
                    <a:lstStyle/>
                    <a:p>
                      <a:r>
                        <a:rPr lang="en-US" dirty="0"/>
                        <a:t>US</a:t>
                      </a:r>
                    </a:p>
                  </a:txBody>
                  <a:tcPr/>
                </a:tc>
                <a:tc>
                  <a:txBody>
                    <a:bodyPr/>
                    <a:lstStyle/>
                    <a:p>
                      <a:r>
                        <a:rPr lang="en-US" dirty="0"/>
                        <a:t>Philadelphia</a:t>
                      </a:r>
                    </a:p>
                  </a:txBody>
                  <a:tcPr/>
                </a:tc>
                <a:tc>
                  <a:txBody>
                    <a:bodyPr/>
                    <a:lstStyle/>
                    <a:p>
                      <a:r>
                        <a:rPr lang="en-US" dirty="0"/>
                        <a:t>1.58</a:t>
                      </a:r>
                    </a:p>
                  </a:txBody>
                  <a:tcPr/>
                </a:tc>
                <a:extLst>
                  <a:ext uri="{0D108BD9-81ED-4DB2-BD59-A6C34878D82A}">
                    <a16:rowId xmlns:a16="http://schemas.microsoft.com/office/drawing/2014/main" val="114030835"/>
                  </a:ext>
                </a:extLst>
              </a:tr>
              <a:tr h="370840">
                <a:tc>
                  <a:txBody>
                    <a:bodyPr/>
                    <a:lstStyle/>
                    <a:p>
                      <a:r>
                        <a:rPr lang="en-US" dirty="0"/>
                        <a:t>3</a:t>
                      </a:r>
                    </a:p>
                  </a:txBody>
                  <a:tcPr/>
                </a:tc>
                <a:tc>
                  <a:txBody>
                    <a:bodyPr/>
                    <a:lstStyle/>
                    <a:p>
                      <a:r>
                        <a:rPr lang="en-US" dirty="0"/>
                        <a:t>US</a:t>
                      </a:r>
                    </a:p>
                  </a:txBody>
                  <a:tcPr/>
                </a:tc>
                <a:tc>
                  <a:txBody>
                    <a:bodyPr/>
                    <a:lstStyle/>
                    <a:p>
                      <a:r>
                        <a:rPr lang="en-US" dirty="0"/>
                        <a:t>Chicago</a:t>
                      </a:r>
                    </a:p>
                  </a:txBody>
                  <a:tcPr/>
                </a:tc>
                <a:tc>
                  <a:txBody>
                    <a:bodyPr/>
                    <a:lstStyle/>
                    <a:p>
                      <a:r>
                        <a:rPr lang="en-US" dirty="0"/>
                        <a:t>2.71</a:t>
                      </a:r>
                    </a:p>
                  </a:txBody>
                  <a:tcPr/>
                </a:tc>
                <a:extLst>
                  <a:ext uri="{0D108BD9-81ED-4DB2-BD59-A6C34878D82A}">
                    <a16:rowId xmlns:a16="http://schemas.microsoft.com/office/drawing/2014/main" val="4204151452"/>
                  </a:ext>
                </a:extLst>
              </a:tr>
              <a:tr h="370840">
                <a:tc>
                  <a:txBody>
                    <a:bodyPr/>
                    <a:lstStyle/>
                    <a:p>
                      <a:r>
                        <a:rPr lang="en-US" dirty="0"/>
                        <a:t>4</a:t>
                      </a:r>
                    </a:p>
                  </a:txBody>
                  <a:tcPr/>
                </a:tc>
                <a:tc>
                  <a:txBody>
                    <a:bodyPr/>
                    <a:lstStyle/>
                    <a:p>
                      <a:r>
                        <a:rPr lang="en-US" dirty="0"/>
                        <a:t>US</a:t>
                      </a:r>
                    </a:p>
                  </a:txBody>
                  <a:tcPr/>
                </a:tc>
                <a:tc>
                  <a:txBody>
                    <a:bodyPr/>
                    <a:lstStyle/>
                    <a:p>
                      <a:r>
                        <a:rPr lang="en-US" dirty="0"/>
                        <a:t>Boston</a:t>
                      </a:r>
                    </a:p>
                  </a:txBody>
                  <a:tcPr/>
                </a:tc>
                <a:tc>
                  <a:txBody>
                    <a:bodyPr/>
                    <a:lstStyle/>
                    <a:p>
                      <a:r>
                        <a:rPr lang="en-US" dirty="0"/>
                        <a:t>0.68</a:t>
                      </a:r>
                    </a:p>
                  </a:txBody>
                  <a:tcPr/>
                </a:tc>
                <a:extLst>
                  <a:ext uri="{0D108BD9-81ED-4DB2-BD59-A6C34878D82A}">
                    <a16:rowId xmlns:a16="http://schemas.microsoft.com/office/drawing/2014/main" val="1038957910"/>
                  </a:ext>
                </a:extLst>
              </a:tr>
              <a:tr h="370840">
                <a:tc>
                  <a:txBody>
                    <a:bodyPr/>
                    <a:lstStyle/>
                    <a:p>
                      <a:r>
                        <a:rPr lang="en-US" dirty="0"/>
                        <a:t>5</a:t>
                      </a:r>
                    </a:p>
                  </a:txBody>
                  <a:tcPr/>
                </a:tc>
                <a:tc>
                  <a:txBody>
                    <a:bodyPr/>
                    <a:lstStyle/>
                    <a:p>
                      <a:r>
                        <a:rPr lang="en-US" dirty="0"/>
                        <a:t>China</a:t>
                      </a:r>
                    </a:p>
                  </a:txBody>
                  <a:tcPr/>
                </a:tc>
                <a:tc>
                  <a:txBody>
                    <a:bodyPr/>
                    <a:lstStyle/>
                    <a:p>
                      <a:r>
                        <a:rPr lang="en-US" dirty="0"/>
                        <a:t>Beijing</a:t>
                      </a:r>
                    </a:p>
                  </a:txBody>
                  <a:tcPr/>
                </a:tc>
                <a:tc>
                  <a:txBody>
                    <a:bodyPr/>
                    <a:lstStyle/>
                    <a:p>
                      <a:r>
                        <a:rPr lang="en-US" dirty="0"/>
                        <a:t>21.54</a:t>
                      </a:r>
                    </a:p>
                  </a:txBody>
                  <a:tcPr/>
                </a:tc>
                <a:extLst>
                  <a:ext uri="{0D108BD9-81ED-4DB2-BD59-A6C34878D82A}">
                    <a16:rowId xmlns:a16="http://schemas.microsoft.com/office/drawing/2014/main" val="2784669047"/>
                  </a:ext>
                </a:extLst>
              </a:tr>
              <a:tr h="370840">
                <a:tc>
                  <a:txBody>
                    <a:bodyPr/>
                    <a:lstStyle/>
                    <a:p>
                      <a:r>
                        <a:rPr lang="en-US" dirty="0"/>
                        <a:t>6</a:t>
                      </a:r>
                    </a:p>
                  </a:txBody>
                  <a:tcPr/>
                </a:tc>
                <a:tc>
                  <a:txBody>
                    <a:bodyPr/>
                    <a:lstStyle/>
                    <a:p>
                      <a:r>
                        <a:rPr lang="en-US" dirty="0"/>
                        <a:t>China</a:t>
                      </a:r>
                    </a:p>
                  </a:txBody>
                  <a:tcPr/>
                </a:tc>
                <a:tc>
                  <a:txBody>
                    <a:bodyPr/>
                    <a:lstStyle/>
                    <a:p>
                      <a:r>
                        <a:rPr lang="en-US" dirty="0"/>
                        <a:t>Shanghai</a:t>
                      </a:r>
                    </a:p>
                  </a:txBody>
                  <a:tcPr/>
                </a:tc>
                <a:tc>
                  <a:txBody>
                    <a:bodyPr/>
                    <a:lstStyle/>
                    <a:p>
                      <a:r>
                        <a:rPr lang="en-US" dirty="0"/>
                        <a:t>26.32</a:t>
                      </a:r>
                    </a:p>
                  </a:txBody>
                  <a:tcPr/>
                </a:tc>
                <a:extLst>
                  <a:ext uri="{0D108BD9-81ED-4DB2-BD59-A6C34878D82A}">
                    <a16:rowId xmlns:a16="http://schemas.microsoft.com/office/drawing/2014/main" val="1337003216"/>
                  </a:ext>
                </a:extLst>
              </a:tr>
              <a:tr h="370840">
                <a:tc>
                  <a:txBody>
                    <a:bodyPr/>
                    <a:lstStyle/>
                    <a:p>
                      <a:r>
                        <a:rPr lang="en-US" dirty="0"/>
                        <a:t>7</a:t>
                      </a:r>
                    </a:p>
                  </a:txBody>
                  <a:tcPr/>
                </a:tc>
                <a:tc>
                  <a:txBody>
                    <a:bodyPr/>
                    <a:lstStyle/>
                    <a:p>
                      <a:r>
                        <a:rPr lang="en-US" dirty="0"/>
                        <a:t>Japan</a:t>
                      </a:r>
                    </a:p>
                  </a:txBody>
                  <a:tcPr/>
                </a:tc>
                <a:tc>
                  <a:txBody>
                    <a:bodyPr/>
                    <a:lstStyle/>
                    <a:p>
                      <a:r>
                        <a:rPr lang="en-US" dirty="0"/>
                        <a:t>Tokyo</a:t>
                      </a:r>
                    </a:p>
                  </a:txBody>
                  <a:tcPr/>
                </a:tc>
                <a:tc>
                  <a:txBody>
                    <a:bodyPr/>
                    <a:lstStyle/>
                    <a:p>
                      <a:r>
                        <a:rPr lang="en-US" dirty="0"/>
                        <a:t>9.27</a:t>
                      </a:r>
                    </a:p>
                  </a:txBody>
                  <a:tcPr/>
                </a:tc>
                <a:extLst>
                  <a:ext uri="{0D108BD9-81ED-4DB2-BD59-A6C34878D82A}">
                    <a16:rowId xmlns:a16="http://schemas.microsoft.com/office/drawing/2014/main" val="1768024424"/>
                  </a:ext>
                </a:extLst>
              </a:tr>
              <a:tr h="370840">
                <a:tc>
                  <a:txBody>
                    <a:bodyPr/>
                    <a:lstStyle/>
                    <a:p>
                      <a:r>
                        <a:rPr lang="en-US" dirty="0"/>
                        <a:t>8</a:t>
                      </a:r>
                    </a:p>
                  </a:txBody>
                  <a:tcPr/>
                </a:tc>
                <a:tc>
                  <a:txBody>
                    <a:bodyPr/>
                    <a:lstStyle/>
                    <a:p>
                      <a:r>
                        <a:rPr lang="en-US" dirty="0"/>
                        <a:t>Japan</a:t>
                      </a:r>
                    </a:p>
                  </a:txBody>
                  <a:tcPr/>
                </a:tc>
                <a:tc>
                  <a:txBody>
                    <a:bodyPr/>
                    <a:lstStyle/>
                    <a:p>
                      <a:r>
                        <a:rPr lang="en-US" dirty="0"/>
                        <a:t>Osaka</a:t>
                      </a:r>
                    </a:p>
                  </a:txBody>
                  <a:tcPr/>
                </a:tc>
                <a:tc>
                  <a:txBody>
                    <a:bodyPr/>
                    <a:lstStyle/>
                    <a:p>
                      <a:r>
                        <a:rPr lang="en-US" dirty="0"/>
                        <a:t>2.9</a:t>
                      </a:r>
                    </a:p>
                  </a:txBody>
                  <a:tcPr/>
                </a:tc>
                <a:extLst>
                  <a:ext uri="{0D108BD9-81ED-4DB2-BD59-A6C34878D82A}">
                    <a16:rowId xmlns:a16="http://schemas.microsoft.com/office/drawing/2014/main" val="671839791"/>
                  </a:ext>
                </a:extLst>
              </a:tr>
            </a:tbl>
          </a:graphicData>
        </a:graphic>
      </p:graphicFrame>
    </p:spTree>
    <p:extLst>
      <p:ext uri="{BB962C8B-B14F-4D97-AF65-F5344CB8AC3E}">
        <p14:creationId xmlns:p14="http://schemas.microsoft.com/office/powerpoint/2010/main" val="261135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A8FE-B9C0-8F48-8884-3655603EE997}"/>
              </a:ext>
            </a:extLst>
          </p:cNvPr>
          <p:cNvSpPr>
            <a:spLocks noGrp="1"/>
          </p:cNvSpPr>
          <p:nvPr>
            <p:ph type="title"/>
          </p:nvPr>
        </p:nvSpPr>
        <p:spPr/>
        <p:txBody>
          <a:bodyPr/>
          <a:lstStyle/>
          <a:p>
            <a:r>
              <a:rPr lang="en-US" dirty="0"/>
              <a:t>Network data</a:t>
            </a:r>
          </a:p>
        </p:txBody>
      </p:sp>
      <p:graphicFrame>
        <p:nvGraphicFramePr>
          <p:cNvPr id="4" name="Content Placeholder 3">
            <a:extLst>
              <a:ext uri="{FF2B5EF4-FFF2-40B4-BE49-F238E27FC236}">
                <a16:creationId xmlns:a16="http://schemas.microsoft.com/office/drawing/2014/main" id="{25A836F2-E587-0B48-B153-96C342B3026F}"/>
              </a:ext>
            </a:extLst>
          </p:cNvPr>
          <p:cNvGraphicFramePr>
            <a:graphicFrameLocks noGrp="1"/>
          </p:cNvGraphicFramePr>
          <p:nvPr>
            <p:ph idx="1"/>
            <p:extLst>
              <p:ext uri="{D42A27DB-BD31-4B8C-83A1-F6EECF244321}">
                <p14:modId xmlns:p14="http://schemas.microsoft.com/office/powerpoint/2010/main" val="2475817648"/>
              </p:ext>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763191498"/>
                    </a:ext>
                  </a:extLst>
                </a:gridCol>
                <a:gridCol w="2743200">
                  <a:extLst>
                    <a:ext uri="{9D8B030D-6E8A-4147-A177-3AD203B41FA5}">
                      <a16:colId xmlns:a16="http://schemas.microsoft.com/office/drawing/2014/main" val="1612944108"/>
                    </a:ext>
                  </a:extLst>
                </a:gridCol>
                <a:gridCol w="2743200">
                  <a:extLst>
                    <a:ext uri="{9D8B030D-6E8A-4147-A177-3AD203B41FA5}">
                      <a16:colId xmlns:a16="http://schemas.microsoft.com/office/drawing/2014/main" val="2873502551"/>
                    </a:ext>
                  </a:extLst>
                </a:gridCol>
              </a:tblGrid>
              <a:tr h="370840">
                <a:tc>
                  <a:txBody>
                    <a:bodyPr/>
                    <a:lstStyle/>
                    <a:p>
                      <a:r>
                        <a:rPr lang="en-US" dirty="0"/>
                        <a:t>From</a:t>
                      </a:r>
                    </a:p>
                  </a:txBody>
                  <a:tcPr/>
                </a:tc>
                <a:tc>
                  <a:txBody>
                    <a:bodyPr/>
                    <a:lstStyle/>
                    <a:p>
                      <a:r>
                        <a:rPr lang="en-US" dirty="0"/>
                        <a:t>To</a:t>
                      </a:r>
                    </a:p>
                  </a:txBody>
                  <a:tcPr/>
                </a:tc>
                <a:tc>
                  <a:txBody>
                    <a:bodyPr/>
                    <a:lstStyle/>
                    <a:p>
                      <a:r>
                        <a:rPr lang="en-US" dirty="0"/>
                        <a:t>Weight</a:t>
                      </a:r>
                    </a:p>
                  </a:txBody>
                  <a:tcPr/>
                </a:tc>
                <a:extLst>
                  <a:ext uri="{0D108BD9-81ED-4DB2-BD59-A6C34878D82A}">
                    <a16:rowId xmlns:a16="http://schemas.microsoft.com/office/drawing/2014/main" val="514475366"/>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817316703"/>
                  </a:ext>
                </a:extLst>
              </a:tr>
              <a:tr h="370840">
                <a:tc>
                  <a:txBody>
                    <a:bodyPr/>
                    <a:lstStyle/>
                    <a:p>
                      <a:r>
                        <a:rPr lang="en-US" dirty="0"/>
                        <a:t>1</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930263351"/>
                  </a:ext>
                </a:extLst>
              </a:tr>
              <a:tr h="370840">
                <a:tc>
                  <a:txBody>
                    <a:bodyPr/>
                    <a:lstStyle/>
                    <a:p>
                      <a:r>
                        <a:rPr lang="en-US" dirty="0"/>
                        <a:t>1</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147112694"/>
                  </a:ext>
                </a:extLst>
              </a:tr>
              <a:tr h="370840">
                <a:tc>
                  <a:txBody>
                    <a:bodyPr/>
                    <a:lstStyle/>
                    <a:p>
                      <a:r>
                        <a:rPr lang="en-US" dirty="0"/>
                        <a:t>2</a:t>
                      </a:r>
                    </a:p>
                  </a:txBody>
                  <a:tcPr/>
                </a:tc>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3631119165"/>
                  </a:ext>
                </a:extLst>
              </a:tr>
              <a:tr h="370840">
                <a:tc>
                  <a:txBody>
                    <a:bodyPr/>
                    <a:lstStyle/>
                    <a:p>
                      <a:r>
                        <a:rPr lang="en-US" dirty="0"/>
                        <a:t>2</a:t>
                      </a:r>
                    </a:p>
                  </a:txBody>
                  <a:tcPr/>
                </a:tc>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1079724798"/>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788994676"/>
                  </a:ext>
                </a:extLst>
              </a:tr>
              <a:tr h="370840">
                <a:tc>
                  <a:txBody>
                    <a:bodyPr/>
                    <a:lstStyle/>
                    <a:p>
                      <a:r>
                        <a:rPr lang="en-US" dirty="0"/>
                        <a:t>3</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61883816"/>
                  </a:ext>
                </a:extLst>
              </a:tr>
            </a:tbl>
          </a:graphicData>
        </a:graphic>
      </p:graphicFrame>
    </p:spTree>
    <p:extLst>
      <p:ext uri="{BB962C8B-B14F-4D97-AF65-F5344CB8AC3E}">
        <p14:creationId xmlns:p14="http://schemas.microsoft.com/office/powerpoint/2010/main" val="283483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68A7-8CAE-F942-AB6C-2AE9BC498B02}"/>
              </a:ext>
            </a:extLst>
          </p:cNvPr>
          <p:cNvSpPr>
            <a:spLocks noGrp="1"/>
          </p:cNvSpPr>
          <p:nvPr>
            <p:ph type="title"/>
          </p:nvPr>
        </p:nvSpPr>
        <p:spPr/>
        <p:txBody>
          <a:bodyPr/>
          <a:lstStyle/>
          <a:p>
            <a:r>
              <a:rPr lang="en-US" dirty="0"/>
              <a:t>One-dimensional Visualization</a:t>
            </a:r>
          </a:p>
        </p:txBody>
      </p:sp>
      <p:sp>
        <p:nvSpPr>
          <p:cNvPr id="3" name="Content Placeholder 2">
            <a:extLst>
              <a:ext uri="{FF2B5EF4-FFF2-40B4-BE49-F238E27FC236}">
                <a16:creationId xmlns:a16="http://schemas.microsoft.com/office/drawing/2014/main" id="{3695EB98-C5D0-0040-9992-8CC68DB0D9BB}"/>
              </a:ext>
            </a:extLst>
          </p:cNvPr>
          <p:cNvSpPr>
            <a:spLocks noGrp="1"/>
          </p:cNvSpPr>
          <p:nvPr>
            <p:ph sz="half" idx="1"/>
          </p:nvPr>
        </p:nvSpPr>
        <p:spPr/>
        <p:txBody>
          <a:bodyPr>
            <a:normAutofit fontScale="92500" lnSpcReduction="10000"/>
          </a:bodyPr>
          <a:lstStyle/>
          <a:p>
            <a:r>
              <a:rPr lang="en-US" dirty="0"/>
              <a:t>You should not expect to see a lot of one-dimensional visualizations.</a:t>
            </a:r>
          </a:p>
          <a:p>
            <a:pPr lvl="1"/>
            <a:r>
              <a:rPr lang="en-US" dirty="0"/>
              <a:t>It can only show one visual pattern, so it is normally too simple.</a:t>
            </a:r>
          </a:p>
          <a:p>
            <a:r>
              <a:rPr lang="en-US" dirty="0"/>
              <a:t>But in a way, you can imagine </a:t>
            </a:r>
            <a:r>
              <a:rPr lang="en-US" dirty="0">
                <a:solidFill>
                  <a:srgbClr val="FF0000"/>
                </a:solidFill>
              </a:rPr>
              <a:t>simple pie chart</a:t>
            </a:r>
            <a:r>
              <a:rPr lang="en-US" dirty="0"/>
              <a:t>, </a:t>
            </a:r>
            <a:r>
              <a:rPr lang="en-US" dirty="0">
                <a:solidFill>
                  <a:srgbClr val="FF0000"/>
                </a:solidFill>
              </a:rPr>
              <a:t>simple bar chart</a:t>
            </a:r>
            <a:r>
              <a:rPr lang="en-US" dirty="0"/>
              <a:t>, babble chart, and histogram as one-dimensional. </a:t>
            </a:r>
          </a:p>
        </p:txBody>
      </p:sp>
      <p:pic>
        <p:nvPicPr>
          <p:cNvPr id="6" name="Content Placeholder 5" descr="A close up of a logo&#10;&#10;Description automatically generated">
            <a:extLst>
              <a:ext uri="{FF2B5EF4-FFF2-40B4-BE49-F238E27FC236}">
                <a16:creationId xmlns:a16="http://schemas.microsoft.com/office/drawing/2014/main" id="{D2EC17CC-6DC8-6B44-A886-98F0E70E5D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4400" y="1524000"/>
            <a:ext cx="3601340" cy="2450731"/>
          </a:xfrm>
        </p:spPr>
      </p:pic>
      <p:pic>
        <p:nvPicPr>
          <p:cNvPr id="8" name="Picture 7">
            <a:extLst>
              <a:ext uri="{FF2B5EF4-FFF2-40B4-BE49-F238E27FC236}">
                <a16:creationId xmlns:a16="http://schemas.microsoft.com/office/drawing/2014/main" id="{D5296B89-B698-AE43-B3DC-2D0BAC560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4011168"/>
            <a:ext cx="3124200" cy="2337490"/>
          </a:xfrm>
          <a:prstGeom prst="rect">
            <a:avLst/>
          </a:prstGeom>
        </p:spPr>
      </p:pic>
    </p:spTree>
    <p:extLst>
      <p:ext uri="{BB962C8B-B14F-4D97-AF65-F5344CB8AC3E}">
        <p14:creationId xmlns:p14="http://schemas.microsoft.com/office/powerpoint/2010/main" val="134308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D5CE-A09F-C540-81B9-08A8581B84CB}"/>
              </a:ext>
            </a:extLst>
          </p:cNvPr>
          <p:cNvSpPr>
            <a:spLocks noGrp="1"/>
          </p:cNvSpPr>
          <p:nvPr>
            <p:ph type="title"/>
          </p:nvPr>
        </p:nvSpPr>
        <p:spPr/>
        <p:txBody>
          <a:bodyPr/>
          <a:lstStyle/>
          <a:p>
            <a:r>
              <a:rPr lang="en-US" dirty="0"/>
              <a:t>Summary of last week</a:t>
            </a:r>
          </a:p>
        </p:txBody>
      </p:sp>
      <p:sp>
        <p:nvSpPr>
          <p:cNvPr id="3" name="Content Placeholder 2">
            <a:extLst>
              <a:ext uri="{FF2B5EF4-FFF2-40B4-BE49-F238E27FC236}">
                <a16:creationId xmlns:a16="http://schemas.microsoft.com/office/drawing/2014/main" id="{24278FEF-D167-FE49-A8BE-9E6405FBB996}"/>
              </a:ext>
            </a:extLst>
          </p:cNvPr>
          <p:cNvSpPr>
            <a:spLocks noGrp="1"/>
          </p:cNvSpPr>
          <p:nvPr>
            <p:ph idx="1"/>
          </p:nvPr>
        </p:nvSpPr>
        <p:spPr/>
        <p:txBody>
          <a:bodyPr/>
          <a:lstStyle/>
          <a:p>
            <a:r>
              <a:rPr lang="en-US" dirty="0"/>
              <a:t>We talked about definition and some other basic concepts about information visualization.</a:t>
            </a:r>
          </a:p>
          <a:p>
            <a:pPr lvl="1"/>
            <a:r>
              <a:rPr lang="en-US" dirty="0"/>
              <a:t>What is information visualization?</a:t>
            </a:r>
          </a:p>
          <a:p>
            <a:pPr lvl="1"/>
            <a:r>
              <a:rPr lang="en-US" dirty="0"/>
              <a:t>What makes a good visualization?</a:t>
            </a:r>
          </a:p>
          <a:p>
            <a:pPr lvl="1"/>
            <a:r>
              <a:rPr lang="en-US" dirty="0"/>
              <a:t>We saw some fancy visualizations, but you should also learn from bad or very simple examples. (An example: </a:t>
            </a:r>
            <a:r>
              <a:rPr lang="en-US" dirty="0">
                <a:hlinkClick r:id="rId2"/>
              </a:rPr>
              <a:t>https://www.economist.com/graphic-detail/2019/09/24/americas-economics-profession-still-has-a-problem-with-diversity </a:t>
            </a:r>
            <a:r>
              <a:rPr lang="en-US" dirty="0">
                <a:hlinkClick r:id="rId3"/>
              </a:rPr>
              <a:t>/</a:t>
            </a:r>
            <a:r>
              <a:rPr lang="en-US" dirty="0"/>
              <a:t>)</a:t>
            </a:r>
          </a:p>
        </p:txBody>
      </p:sp>
    </p:spTree>
    <p:extLst>
      <p:ext uri="{BB962C8B-B14F-4D97-AF65-F5344CB8AC3E}">
        <p14:creationId xmlns:p14="http://schemas.microsoft.com/office/powerpoint/2010/main" val="1659932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23C1-A75D-5144-AF92-6214BBF83BC2}"/>
              </a:ext>
            </a:extLst>
          </p:cNvPr>
          <p:cNvSpPr>
            <a:spLocks noGrp="1"/>
          </p:cNvSpPr>
          <p:nvPr>
            <p:ph type="title"/>
          </p:nvPr>
        </p:nvSpPr>
        <p:spPr/>
        <p:txBody>
          <a:bodyPr/>
          <a:lstStyle/>
          <a:p>
            <a:r>
              <a:rPr lang="en-US" dirty="0"/>
              <a:t>Two-dimensional Visualization</a:t>
            </a:r>
          </a:p>
        </p:txBody>
      </p:sp>
      <p:sp>
        <p:nvSpPr>
          <p:cNvPr id="5" name="Content Placeholder 4">
            <a:extLst>
              <a:ext uri="{FF2B5EF4-FFF2-40B4-BE49-F238E27FC236}">
                <a16:creationId xmlns:a16="http://schemas.microsoft.com/office/drawing/2014/main" id="{67943294-C9F7-3F49-883F-C201CDAAE5A9}"/>
              </a:ext>
            </a:extLst>
          </p:cNvPr>
          <p:cNvSpPr>
            <a:spLocks noGrp="1"/>
          </p:cNvSpPr>
          <p:nvPr>
            <p:ph idx="1"/>
          </p:nvPr>
        </p:nvSpPr>
        <p:spPr/>
        <p:txBody>
          <a:bodyPr/>
          <a:lstStyle/>
          <a:p>
            <a:r>
              <a:rPr lang="en-US" dirty="0"/>
              <a:t>Many common visualization types you can see are two-dimensional, i.e., visualization presenting two independent (in the sense that they do not have hierarchical relationship) variables.</a:t>
            </a:r>
          </a:p>
          <a:p>
            <a:pPr lvl="1"/>
            <a:r>
              <a:rPr lang="en-US" dirty="0"/>
              <a:t>It is normally enough to tell a sophisticated enough story.</a:t>
            </a:r>
          </a:p>
          <a:p>
            <a:pPr lvl="1"/>
            <a:r>
              <a:rPr lang="en-US" dirty="0"/>
              <a:t>And it fits into a printed metaphor of graphic design.</a:t>
            </a:r>
          </a:p>
          <a:p>
            <a:r>
              <a:rPr lang="en-US" dirty="0"/>
              <a:t>Some examples include scatterplot, area chart, line chart.</a:t>
            </a:r>
          </a:p>
          <a:p>
            <a:pPr lvl="1"/>
            <a:r>
              <a:rPr lang="en-US" dirty="0"/>
              <a:t>All of these visualization types are presented in a two-dimensional space.</a:t>
            </a:r>
          </a:p>
          <a:p>
            <a:r>
              <a:rPr lang="en-US" dirty="0"/>
              <a:t>Maps can also be seen as a two-dimensional visualization.</a:t>
            </a:r>
          </a:p>
        </p:txBody>
      </p:sp>
    </p:spTree>
    <p:extLst>
      <p:ext uri="{BB962C8B-B14F-4D97-AF65-F5344CB8AC3E}">
        <p14:creationId xmlns:p14="http://schemas.microsoft.com/office/powerpoint/2010/main" val="2488860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F592-4320-3F46-9FA1-64D9E90EA5EE}"/>
              </a:ext>
            </a:extLst>
          </p:cNvPr>
          <p:cNvSpPr>
            <a:spLocks noGrp="1"/>
          </p:cNvSpPr>
          <p:nvPr>
            <p:ph type="title"/>
          </p:nvPr>
        </p:nvSpPr>
        <p:spPr/>
        <p:txBody>
          <a:bodyPr/>
          <a:lstStyle/>
          <a:p>
            <a:r>
              <a:rPr lang="en-US" dirty="0"/>
              <a:t>Three-dimensional Visualization</a:t>
            </a:r>
          </a:p>
        </p:txBody>
      </p:sp>
      <p:sp>
        <p:nvSpPr>
          <p:cNvPr id="3" name="Content Placeholder 2">
            <a:extLst>
              <a:ext uri="{FF2B5EF4-FFF2-40B4-BE49-F238E27FC236}">
                <a16:creationId xmlns:a16="http://schemas.microsoft.com/office/drawing/2014/main" id="{BE660EAE-4FE3-A145-92D9-9454B51AD1C8}"/>
              </a:ext>
            </a:extLst>
          </p:cNvPr>
          <p:cNvSpPr>
            <a:spLocks noGrp="1"/>
          </p:cNvSpPr>
          <p:nvPr>
            <p:ph sz="half" idx="1"/>
          </p:nvPr>
        </p:nvSpPr>
        <p:spPr/>
        <p:txBody>
          <a:bodyPr/>
          <a:lstStyle/>
          <a:p>
            <a:r>
              <a:rPr lang="en-US" dirty="0"/>
              <a:t>If two-dimensional visualization fits into the printed metaphor, three-dimensional visualizations do not do it so well!</a:t>
            </a:r>
          </a:p>
          <a:p>
            <a:pPr lvl="1"/>
            <a:r>
              <a:rPr lang="en-US" dirty="0"/>
              <a:t>We are not going to talk about this visualization type very much.</a:t>
            </a:r>
          </a:p>
        </p:txBody>
      </p:sp>
      <p:pic>
        <p:nvPicPr>
          <p:cNvPr id="5" name="Content Placeholder 4" descr="A picture containing person, indoor, table, computer&#10;&#10;Description automatically generated">
            <a:extLst>
              <a:ext uri="{FF2B5EF4-FFF2-40B4-BE49-F238E27FC236}">
                <a16:creationId xmlns:a16="http://schemas.microsoft.com/office/drawing/2014/main" id="{0E1F842F-E3D3-2745-97F4-F714EE7DE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047" y="1936173"/>
            <a:ext cx="3339935" cy="3429000"/>
          </a:xfrm>
          <a:prstGeom prst="rect">
            <a:avLst/>
          </a:prstGeom>
        </p:spPr>
      </p:pic>
      <p:sp>
        <p:nvSpPr>
          <p:cNvPr id="6" name="TextBox 5">
            <a:extLst>
              <a:ext uri="{FF2B5EF4-FFF2-40B4-BE49-F238E27FC236}">
                <a16:creationId xmlns:a16="http://schemas.microsoft.com/office/drawing/2014/main" id="{48D62F1E-DF16-E545-80CB-854CB9BA1DEA}"/>
              </a:ext>
            </a:extLst>
          </p:cNvPr>
          <p:cNvSpPr txBox="1"/>
          <p:nvPr/>
        </p:nvSpPr>
        <p:spPr>
          <a:xfrm>
            <a:off x="6428014" y="5592680"/>
            <a:ext cx="2133600" cy="369332"/>
          </a:xfrm>
          <a:prstGeom prst="rect">
            <a:avLst/>
          </a:prstGeom>
          <a:noFill/>
        </p:spPr>
        <p:txBody>
          <a:bodyPr wrap="square" rtlCol="0">
            <a:spAutoFit/>
          </a:bodyPr>
          <a:lstStyle/>
          <a:p>
            <a:r>
              <a:rPr lang="en-US" dirty="0">
                <a:hlinkClick r:id="rId3"/>
              </a:rPr>
              <a:t>https://aviz.fr/phys</a:t>
            </a:r>
            <a:endParaRPr lang="en-US" dirty="0"/>
          </a:p>
        </p:txBody>
      </p:sp>
    </p:spTree>
    <p:extLst>
      <p:ext uri="{BB962C8B-B14F-4D97-AF65-F5344CB8AC3E}">
        <p14:creationId xmlns:p14="http://schemas.microsoft.com/office/powerpoint/2010/main" val="204160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7817-C54C-584A-969B-F737C78AFB26}"/>
              </a:ext>
            </a:extLst>
          </p:cNvPr>
          <p:cNvSpPr>
            <a:spLocks noGrp="1"/>
          </p:cNvSpPr>
          <p:nvPr>
            <p:ph type="title"/>
          </p:nvPr>
        </p:nvSpPr>
        <p:spPr/>
        <p:txBody>
          <a:bodyPr/>
          <a:lstStyle/>
          <a:p>
            <a:r>
              <a:rPr lang="en-US" dirty="0"/>
              <a:t>Temporal visualization</a:t>
            </a:r>
          </a:p>
        </p:txBody>
      </p:sp>
      <p:sp>
        <p:nvSpPr>
          <p:cNvPr id="5" name="Content Placeholder 4">
            <a:extLst>
              <a:ext uri="{FF2B5EF4-FFF2-40B4-BE49-F238E27FC236}">
                <a16:creationId xmlns:a16="http://schemas.microsoft.com/office/drawing/2014/main" id="{081CC109-C059-424E-8A46-D996E0ECEE5B}"/>
              </a:ext>
            </a:extLst>
          </p:cNvPr>
          <p:cNvSpPr>
            <a:spLocks noGrp="1"/>
          </p:cNvSpPr>
          <p:nvPr>
            <p:ph sz="half" idx="1"/>
          </p:nvPr>
        </p:nvSpPr>
        <p:spPr/>
        <p:txBody>
          <a:bodyPr>
            <a:normAutofit fontScale="92500" lnSpcReduction="10000"/>
          </a:bodyPr>
          <a:lstStyle/>
          <a:p>
            <a:r>
              <a:rPr lang="en-US" dirty="0"/>
              <a:t>Temporal data variable can be regarded as a normal type of data point. </a:t>
            </a:r>
          </a:p>
          <a:p>
            <a:r>
              <a:rPr lang="en-US" dirty="0"/>
              <a:t>Some common graph types for temporal data include: Gantt Chart, line chart, area chart.</a:t>
            </a:r>
          </a:p>
          <a:p>
            <a:pPr lvl="1"/>
            <a:r>
              <a:rPr lang="en-US" dirty="0"/>
              <a:t>For normal two-dimensional graph, temporal data is normally represented in the x-axis.</a:t>
            </a:r>
          </a:p>
        </p:txBody>
      </p:sp>
      <p:pic>
        <p:nvPicPr>
          <p:cNvPr id="8" name="Content Placeholder 7" descr="A screenshot of a social media post&#10;&#10;Description automatically generated">
            <a:extLst>
              <a:ext uri="{FF2B5EF4-FFF2-40B4-BE49-F238E27FC236}">
                <a16:creationId xmlns:a16="http://schemas.microsoft.com/office/drawing/2014/main" id="{6F12C28C-2B61-A444-8B95-60456F2337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2" y="1694134"/>
            <a:ext cx="4038600" cy="1952402"/>
          </a:xfrm>
        </p:spPr>
      </p:pic>
      <p:pic>
        <p:nvPicPr>
          <p:cNvPr id="10" name="Picture 9" descr="A close up of a map&#10;&#10;Description automatically generated">
            <a:extLst>
              <a:ext uri="{FF2B5EF4-FFF2-40B4-BE49-F238E27FC236}">
                <a16:creationId xmlns:a16="http://schemas.microsoft.com/office/drawing/2014/main" id="{101A34E8-453D-0940-A2AB-2A2C81CE9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3813299"/>
            <a:ext cx="4102100" cy="2654300"/>
          </a:xfrm>
          <a:prstGeom prst="rect">
            <a:avLst/>
          </a:prstGeom>
        </p:spPr>
      </p:pic>
    </p:spTree>
    <p:extLst>
      <p:ext uri="{BB962C8B-B14F-4D97-AF65-F5344CB8AC3E}">
        <p14:creationId xmlns:p14="http://schemas.microsoft.com/office/powerpoint/2010/main" val="378765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668B-83E3-AD47-BFF4-DDB107EA19D4}"/>
              </a:ext>
            </a:extLst>
          </p:cNvPr>
          <p:cNvSpPr>
            <a:spLocks noGrp="1"/>
          </p:cNvSpPr>
          <p:nvPr>
            <p:ph type="ctrTitle"/>
          </p:nvPr>
        </p:nvSpPr>
        <p:spPr/>
        <p:txBody>
          <a:bodyPr/>
          <a:lstStyle/>
          <a:p>
            <a:r>
              <a:rPr lang="en-US" dirty="0"/>
              <a:t>Let’s move to RAW</a:t>
            </a:r>
          </a:p>
        </p:txBody>
      </p:sp>
      <p:sp>
        <p:nvSpPr>
          <p:cNvPr id="4" name="Subtitle 3">
            <a:extLst>
              <a:ext uri="{FF2B5EF4-FFF2-40B4-BE49-F238E27FC236}">
                <a16:creationId xmlns:a16="http://schemas.microsoft.com/office/drawing/2014/main" id="{FB272BC0-1777-E946-B185-9C07E0D75A9A}"/>
              </a:ext>
            </a:extLst>
          </p:cNvPr>
          <p:cNvSpPr>
            <a:spLocks noGrp="1"/>
          </p:cNvSpPr>
          <p:nvPr>
            <p:ph type="subTitle" idx="1"/>
          </p:nvPr>
        </p:nvSpPr>
        <p:spPr/>
        <p:txBody>
          <a:bodyPr/>
          <a:lstStyle/>
          <a:p>
            <a:r>
              <a:rPr lang="en-US" dirty="0">
                <a:hlinkClick r:id="rId2"/>
              </a:rPr>
              <a:t>http://app.rawgraphs.io/</a:t>
            </a:r>
            <a:endParaRPr lang="en-US" dirty="0"/>
          </a:p>
        </p:txBody>
      </p:sp>
    </p:spTree>
    <p:extLst>
      <p:ext uri="{BB962C8B-B14F-4D97-AF65-F5344CB8AC3E}">
        <p14:creationId xmlns:p14="http://schemas.microsoft.com/office/powerpoint/2010/main" val="267551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439-445A-DB46-A28A-D1E7FCA3FE2F}"/>
              </a:ext>
            </a:extLst>
          </p:cNvPr>
          <p:cNvSpPr>
            <a:spLocks noGrp="1"/>
          </p:cNvSpPr>
          <p:nvPr>
            <p:ph type="title"/>
          </p:nvPr>
        </p:nvSpPr>
        <p:spPr/>
        <p:txBody>
          <a:bodyPr/>
          <a:lstStyle/>
          <a:p>
            <a:r>
              <a:rPr lang="en-US" dirty="0"/>
              <a:t>For next class</a:t>
            </a:r>
          </a:p>
        </p:txBody>
      </p:sp>
      <p:sp>
        <p:nvSpPr>
          <p:cNvPr id="3" name="Content Placeholder 2">
            <a:extLst>
              <a:ext uri="{FF2B5EF4-FFF2-40B4-BE49-F238E27FC236}">
                <a16:creationId xmlns:a16="http://schemas.microsoft.com/office/drawing/2014/main" id="{39A8E48A-5D84-BB4A-9E60-032E22F3888A}"/>
              </a:ext>
            </a:extLst>
          </p:cNvPr>
          <p:cNvSpPr>
            <a:spLocks noGrp="1"/>
          </p:cNvSpPr>
          <p:nvPr>
            <p:ph idx="1"/>
          </p:nvPr>
        </p:nvSpPr>
        <p:spPr/>
        <p:txBody>
          <a:bodyPr/>
          <a:lstStyle/>
          <a:p>
            <a:r>
              <a:rPr lang="en-US" dirty="0"/>
              <a:t>You can start working on this week’s project.</a:t>
            </a:r>
          </a:p>
          <a:p>
            <a:r>
              <a:rPr lang="en-US" dirty="0"/>
              <a:t>The last 15 minutes of the next class will be used as the lab/networking time. You can spend the time working on the assignment or ask any question you may have about this assignment or network with your classmates.</a:t>
            </a:r>
          </a:p>
        </p:txBody>
      </p:sp>
    </p:spTree>
    <p:extLst>
      <p:ext uri="{BB962C8B-B14F-4D97-AF65-F5344CB8AC3E}">
        <p14:creationId xmlns:p14="http://schemas.microsoft.com/office/powerpoint/2010/main" val="91282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14A7-76D5-5144-93A5-71D5D0B16BFE}"/>
              </a:ext>
            </a:extLst>
          </p:cNvPr>
          <p:cNvSpPr>
            <a:spLocks noGrp="1"/>
          </p:cNvSpPr>
          <p:nvPr>
            <p:ph type="title"/>
          </p:nvPr>
        </p:nvSpPr>
        <p:spPr/>
        <p:txBody>
          <a:bodyPr/>
          <a:lstStyle/>
          <a:p>
            <a:r>
              <a:rPr lang="en-US" dirty="0"/>
              <a:t>Project of this week</a:t>
            </a:r>
          </a:p>
        </p:txBody>
      </p:sp>
      <p:sp>
        <p:nvSpPr>
          <p:cNvPr id="3" name="Content Placeholder 2">
            <a:extLst>
              <a:ext uri="{FF2B5EF4-FFF2-40B4-BE49-F238E27FC236}">
                <a16:creationId xmlns:a16="http://schemas.microsoft.com/office/drawing/2014/main" id="{6D4A5A23-73AE-AC44-8E7B-A23DD750BA4E}"/>
              </a:ext>
            </a:extLst>
          </p:cNvPr>
          <p:cNvSpPr>
            <a:spLocks noGrp="1"/>
          </p:cNvSpPr>
          <p:nvPr>
            <p:ph idx="1"/>
          </p:nvPr>
        </p:nvSpPr>
        <p:spPr>
          <a:xfrm>
            <a:off x="457200" y="1600200"/>
            <a:ext cx="8229600" cy="5029200"/>
          </a:xfrm>
        </p:spPr>
        <p:txBody>
          <a:bodyPr>
            <a:normAutofit fontScale="92500" lnSpcReduction="20000"/>
          </a:bodyPr>
          <a:lstStyle/>
          <a:p>
            <a:r>
              <a:rPr lang="en-US" dirty="0"/>
              <a:t>Due: 11:59PM of Oct 3 </a:t>
            </a:r>
            <a:r>
              <a:rPr lang="en-US"/>
              <a:t>(Sunday 11:59 PM)</a:t>
            </a:r>
            <a:endParaRPr lang="en-US" dirty="0"/>
          </a:p>
          <a:p>
            <a:r>
              <a:rPr lang="en-US" dirty="0"/>
              <a:t>Goal: You will use RAW (</a:t>
            </a:r>
            <a:r>
              <a:rPr lang="en-US" dirty="0">
                <a:hlinkClick r:id="rId3"/>
              </a:rPr>
              <a:t>http://app.rawgraphs.io/</a:t>
            </a:r>
            <a:r>
              <a:rPr lang="en-US" dirty="0"/>
              <a:t>) to start exploring different visualization types. </a:t>
            </a:r>
          </a:p>
          <a:p>
            <a:r>
              <a:rPr lang="en-US" dirty="0"/>
              <a:t>Tasks:</a:t>
            </a:r>
          </a:p>
          <a:p>
            <a:pPr marL="731520" lvl="1" indent="-457200">
              <a:buFont typeface="+mj-lt"/>
              <a:buAutoNum type="arabicPeriod"/>
            </a:pPr>
            <a:r>
              <a:rPr lang="en-US" dirty="0"/>
              <a:t>Choose one of the datasets from the "Try our samples" tag. For your chosen dataset, generate 4 types of visualizations with RAW out of the 21 options. (3 points)</a:t>
            </a:r>
          </a:p>
          <a:p>
            <a:pPr marL="731520" lvl="1" indent="-457200">
              <a:buFont typeface="+mj-lt"/>
              <a:buAutoNum type="arabicPeriod"/>
            </a:pPr>
            <a:r>
              <a:rPr lang="en-US" dirty="0"/>
              <a:t>For each type of visualizations, analyze them, and observe (1) how many visual patterns it supports; (2) for each visual pattern, does the visualization support specific type of data; (3) what general relationship between data points can a reader get from the graph; (4) how would you compare the pros and cons of each graph? Summarize your findings in a table. (5 points)</a:t>
            </a:r>
          </a:p>
          <a:p>
            <a:pPr marL="731520" lvl="1" indent="-457200">
              <a:buFont typeface="+mj-lt"/>
              <a:buAutoNum type="arabicPeriod"/>
            </a:pPr>
            <a:r>
              <a:rPr lang="en-US" dirty="0"/>
              <a:t>For this dataset, recommend the best visualization option based on your findings in step #2. Justify your recommendation with what we have talked about in this course or your personal insights into visualization. (2 points)</a:t>
            </a:r>
            <a:br>
              <a:rPr lang="en-US" dirty="0"/>
            </a:br>
            <a:r>
              <a:rPr lang="en-US" dirty="0"/>
              <a:t> </a:t>
            </a:r>
          </a:p>
        </p:txBody>
      </p:sp>
    </p:spTree>
    <p:extLst>
      <p:ext uri="{BB962C8B-B14F-4D97-AF65-F5344CB8AC3E}">
        <p14:creationId xmlns:p14="http://schemas.microsoft.com/office/powerpoint/2010/main" val="124096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5CB5-77CF-2F46-9578-5814751758FA}"/>
              </a:ext>
            </a:extLst>
          </p:cNvPr>
          <p:cNvSpPr>
            <a:spLocks noGrp="1"/>
          </p:cNvSpPr>
          <p:nvPr>
            <p:ph type="title"/>
          </p:nvPr>
        </p:nvSpPr>
        <p:spPr/>
        <p:txBody>
          <a:bodyPr/>
          <a:lstStyle/>
          <a:p>
            <a:r>
              <a:rPr lang="en-US" dirty="0"/>
              <a:t>Overview of this class</a:t>
            </a:r>
          </a:p>
        </p:txBody>
      </p:sp>
      <p:sp>
        <p:nvSpPr>
          <p:cNvPr id="3" name="Content Placeholder 2">
            <a:extLst>
              <a:ext uri="{FF2B5EF4-FFF2-40B4-BE49-F238E27FC236}">
                <a16:creationId xmlns:a16="http://schemas.microsoft.com/office/drawing/2014/main" id="{60145865-BEAA-9D44-8C03-5400F3A4AD76}"/>
              </a:ext>
            </a:extLst>
          </p:cNvPr>
          <p:cNvSpPr>
            <a:spLocks noGrp="1"/>
          </p:cNvSpPr>
          <p:nvPr>
            <p:ph idx="1"/>
          </p:nvPr>
        </p:nvSpPr>
        <p:spPr/>
        <p:txBody>
          <a:bodyPr/>
          <a:lstStyle/>
          <a:p>
            <a:r>
              <a:rPr lang="en-US" dirty="0"/>
              <a:t>In the following two weeks, we will talk about classification of visualization. In this class specifically, we will talk about the classification by (1) data type and (2) complexity and how that is related to the dataset that you are working on.</a:t>
            </a:r>
          </a:p>
          <a:p>
            <a:r>
              <a:rPr lang="en-US" dirty="0"/>
              <a:t>We will also discuss some principles and pitfalls in the designing of some common visualization types.</a:t>
            </a:r>
          </a:p>
          <a:p>
            <a:r>
              <a:rPr lang="en-US" dirty="0"/>
              <a:t>This topic is important for two reasons:</a:t>
            </a:r>
          </a:p>
          <a:p>
            <a:pPr lvl="1"/>
            <a:r>
              <a:rPr lang="en-US" dirty="0"/>
              <a:t>It is a basic element to take into consideration during the design of visualization.</a:t>
            </a:r>
          </a:p>
          <a:p>
            <a:pPr lvl="1"/>
            <a:r>
              <a:rPr lang="en-US" dirty="0"/>
              <a:t>It is important because you need to learn to speak the language before becoming a professional.</a:t>
            </a:r>
          </a:p>
        </p:txBody>
      </p:sp>
    </p:spTree>
    <p:extLst>
      <p:ext uri="{BB962C8B-B14F-4D97-AF65-F5344CB8AC3E}">
        <p14:creationId xmlns:p14="http://schemas.microsoft.com/office/powerpoint/2010/main" val="348404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person, newspaper&#10;&#10;Description automatically generated">
            <a:extLst>
              <a:ext uri="{FF2B5EF4-FFF2-40B4-BE49-F238E27FC236}">
                <a16:creationId xmlns:a16="http://schemas.microsoft.com/office/drawing/2014/main" id="{C8615447-64E4-A14D-85E9-45508B439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075" y="723900"/>
            <a:ext cx="4847849" cy="5410200"/>
          </a:xfrm>
          <a:prstGeom prst="rect">
            <a:avLst/>
          </a:prstGeom>
        </p:spPr>
      </p:pic>
    </p:spTree>
    <p:extLst>
      <p:ext uri="{BB962C8B-B14F-4D97-AF65-F5344CB8AC3E}">
        <p14:creationId xmlns:p14="http://schemas.microsoft.com/office/powerpoint/2010/main" val="73895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E172-B18F-CB45-9F92-3A6983D4EC5C}"/>
              </a:ext>
            </a:extLst>
          </p:cNvPr>
          <p:cNvSpPr>
            <a:spLocks noGrp="1"/>
          </p:cNvSpPr>
          <p:nvPr>
            <p:ph type="title"/>
          </p:nvPr>
        </p:nvSpPr>
        <p:spPr/>
        <p:txBody>
          <a:bodyPr>
            <a:normAutofit fontScale="90000"/>
          </a:bodyPr>
          <a:lstStyle/>
          <a:p>
            <a:r>
              <a:rPr lang="en-US" dirty="0"/>
              <a:t>How to classify information visualization?</a:t>
            </a:r>
          </a:p>
        </p:txBody>
      </p:sp>
      <p:sp>
        <p:nvSpPr>
          <p:cNvPr id="3" name="Content Placeholder 2">
            <a:extLst>
              <a:ext uri="{FF2B5EF4-FFF2-40B4-BE49-F238E27FC236}">
                <a16:creationId xmlns:a16="http://schemas.microsoft.com/office/drawing/2014/main" id="{5CBE0238-0AEF-FF4B-8386-A964CD0123CD}"/>
              </a:ext>
            </a:extLst>
          </p:cNvPr>
          <p:cNvSpPr>
            <a:spLocks noGrp="1"/>
          </p:cNvSpPr>
          <p:nvPr>
            <p:ph idx="1"/>
          </p:nvPr>
        </p:nvSpPr>
        <p:spPr/>
        <p:txBody>
          <a:bodyPr/>
          <a:lstStyle/>
          <a:p>
            <a:r>
              <a:rPr lang="en-US" dirty="0"/>
              <a:t>There are countless of ways of classifying information visualization. </a:t>
            </a:r>
          </a:p>
          <a:p>
            <a:pPr lvl="1"/>
            <a:r>
              <a:rPr lang="en-US" b="1" dirty="0">
                <a:solidFill>
                  <a:srgbClr val="FF0000"/>
                </a:solidFill>
              </a:rPr>
              <a:t>Data type</a:t>
            </a:r>
          </a:p>
          <a:p>
            <a:pPr lvl="1"/>
            <a:r>
              <a:rPr lang="en-US" b="1" dirty="0">
                <a:solidFill>
                  <a:srgbClr val="FF0000"/>
                </a:solidFill>
              </a:rPr>
              <a:t>Complexity</a:t>
            </a:r>
          </a:p>
          <a:p>
            <a:pPr lvl="1"/>
            <a:r>
              <a:rPr lang="en-US" b="1" dirty="0">
                <a:solidFill>
                  <a:srgbClr val="FF0000"/>
                </a:solidFill>
              </a:rPr>
              <a:t>Function</a:t>
            </a:r>
          </a:p>
          <a:p>
            <a:pPr lvl="1"/>
            <a:r>
              <a:rPr lang="en-US" dirty="0"/>
              <a:t>Media</a:t>
            </a:r>
          </a:p>
          <a:p>
            <a:pPr lvl="1"/>
            <a:r>
              <a:rPr lang="en-US" dirty="0"/>
              <a:t>Problem</a:t>
            </a:r>
          </a:p>
          <a:p>
            <a:pPr lvl="1"/>
            <a:r>
              <a:rPr lang="en-US" dirty="0"/>
              <a:t>…</a:t>
            </a:r>
          </a:p>
        </p:txBody>
      </p:sp>
    </p:spTree>
    <p:extLst>
      <p:ext uri="{BB962C8B-B14F-4D97-AF65-F5344CB8AC3E}">
        <p14:creationId xmlns:p14="http://schemas.microsoft.com/office/powerpoint/2010/main" val="420542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24A7-E32A-C046-AA45-792CD8431ADE}"/>
              </a:ext>
            </a:extLst>
          </p:cNvPr>
          <p:cNvSpPr>
            <a:spLocks noGrp="1"/>
          </p:cNvSpPr>
          <p:nvPr>
            <p:ph type="title"/>
          </p:nvPr>
        </p:nvSpPr>
        <p:spPr/>
        <p:txBody>
          <a:bodyPr>
            <a:normAutofit fontScale="90000"/>
          </a:bodyPr>
          <a:lstStyle/>
          <a:p>
            <a:r>
              <a:rPr lang="en-US" dirty="0"/>
              <a:t>Classification by data type and complexity</a:t>
            </a:r>
          </a:p>
        </p:txBody>
      </p:sp>
      <p:sp>
        <p:nvSpPr>
          <p:cNvPr id="3" name="Content Placeholder 2">
            <a:extLst>
              <a:ext uri="{FF2B5EF4-FFF2-40B4-BE49-F238E27FC236}">
                <a16:creationId xmlns:a16="http://schemas.microsoft.com/office/drawing/2014/main" id="{A9005FD3-7FA7-D14A-B602-50C97D225F3C}"/>
              </a:ext>
            </a:extLst>
          </p:cNvPr>
          <p:cNvSpPr>
            <a:spLocks noGrp="1"/>
          </p:cNvSpPr>
          <p:nvPr>
            <p:ph idx="1"/>
          </p:nvPr>
        </p:nvSpPr>
        <p:spPr/>
        <p:txBody>
          <a:bodyPr/>
          <a:lstStyle/>
          <a:p>
            <a:r>
              <a:rPr lang="en-US" dirty="0"/>
              <a:t>Both types of classification are useful analytics tools for you to determine what visualization types can be used to represent a specific dataset. </a:t>
            </a:r>
          </a:p>
          <a:p>
            <a:r>
              <a:rPr lang="en-US" dirty="0"/>
              <a:t>What underlies these tools is the idea that the overall visualization design should match with the complexity of data and that individual visual pattern should match with the type of specific data variable. </a:t>
            </a:r>
          </a:p>
        </p:txBody>
      </p:sp>
    </p:spTree>
    <p:extLst>
      <p:ext uri="{BB962C8B-B14F-4D97-AF65-F5344CB8AC3E}">
        <p14:creationId xmlns:p14="http://schemas.microsoft.com/office/powerpoint/2010/main" val="420158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7A801C-772B-B049-8CD9-67E15170EFF9}"/>
              </a:ext>
            </a:extLst>
          </p:cNvPr>
          <p:cNvSpPr>
            <a:spLocks noGrp="1"/>
          </p:cNvSpPr>
          <p:nvPr>
            <p:ph type="title"/>
          </p:nvPr>
        </p:nvSpPr>
        <p:spPr/>
        <p:txBody>
          <a:bodyPr/>
          <a:lstStyle/>
          <a:p>
            <a:r>
              <a:rPr lang="en-US" dirty="0"/>
              <a:t>Basic types of data value</a:t>
            </a:r>
          </a:p>
        </p:txBody>
      </p:sp>
      <p:sp>
        <p:nvSpPr>
          <p:cNvPr id="6" name="Content Placeholder 5">
            <a:extLst>
              <a:ext uri="{FF2B5EF4-FFF2-40B4-BE49-F238E27FC236}">
                <a16:creationId xmlns:a16="http://schemas.microsoft.com/office/drawing/2014/main" id="{E6661EEB-E59B-A545-8445-85297C697684}"/>
              </a:ext>
            </a:extLst>
          </p:cNvPr>
          <p:cNvSpPr>
            <a:spLocks noGrp="1"/>
          </p:cNvSpPr>
          <p:nvPr>
            <p:ph idx="1"/>
          </p:nvPr>
        </p:nvSpPr>
        <p:spPr/>
        <p:txBody>
          <a:bodyPr/>
          <a:lstStyle/>
          <a:p>
            <a:r>
              <a:rPr lang="en-US" dirty="0"/>
              <a:t>We are not going to talk about higher-level data types, such as lists, tuples, data frames, vectors, et al., because they are the types of “data containers”. Instead, we are just going to talk about the type of data values.</a:t>
            </a:r>
          </a:p>
          <a:p>
            <a:r>
              <a:rPr lang="en-US" dirty="0"/>
              <a:t>In R, data values can have the following major types:</a:t>
            </a:r>
          </a:p>
          <a:p>
            <a:pPr lvl="1"/>
            <a:r>
              <a:rPr lang="en-US" dirty="0"/>
              <a:t>Character: “ABC” or “def”</a:t>
            </a:r>
          </a:p>
          <a:p>
            <a:pPr lvl="1"/>
            <a:r>
              <a:rPr lang="en-US" dirty="0"/>
              <a:t>Numeric or Integer: “2” or “2L”</a:t>
            </a:r>
          </a:p>
          <a:p>
            <a:pPr lvl="1"/>
            <a:r>
              <a:rPr lang="en-US" dirty="0"/>
              <a:t>Logical: TRUE or FALSE</a:t>
            </a:r>
          </a:p>
          <a:p>
            <a:pPr lvl="1"/>
            <a:r>
              <a:rPr lang="en-US" dirty="0"/>
              <a:t>(Datetime): “2019-07-02”</a:t>
            </a:r>
          </a:p>
          <a:p>
            <a:pPr lvl="1"/>
            <a:r>
              <a:rPr lang="en-US" dirty="0"/>
              <a:t>(Factor): “Red”, “Blue”, “Yellow”</a:t>
            </a:r>
          </a:p>
        </p:txBody>
      </p:sp>
    </p:spTree>
    <p:extLst>
      <p:ext uri="{BB962C8B-B14F-4D97-AF65-F5344CB8AC3E}">
        <p14:creationId xmlns:p14="http://schemas.microsoft.com/office/powerpoint/2010/main" val="337847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6868-6075-C645-A791-8F53D228E7C4}"/>
              </a:ext>
            </a:extLst>
          </p:cNvPr>
          <p:cNvSpPr>
            <a:spLocks noGrp="1"/>
          </p:cNvSpPr>
          <p:nvPr>
            <p:ph type="title"/>
          </p:nvPr>
        </p:nvSpPr>
        <p:spPr/>
        <p:txBody>
          <a:bodyPr/>
          <a:lstStyle/>
          <a:p>
            <a:r>
              <a:rPr lang="en-US" dirty="0"/>
              <a:t>Types of numbers</a:t>
            </a:r>
          </a:p>
        </p:txBody>
      </p:sp>
      <p:sp>
        <p:nvSpPr>
          <p:cNvPr id="3" name="Content Placeholder 2">
            <a:extLst>
              <a:ext uri="{FF2B5EF4-FFF2-40B4-BE49-F238E27FC236}">
                <a16:creationId xmlns:a16="http://schemas.microsoft.com/office/drawing/2014/main" id="{BD9CE894-A8AC-0541-8F68-5720708C03EB}"/>
              </a:ext>
            </a:extLst>
          </p:cNvPr>
          <p:cNvSpPr>
            <a:spLocks noGrp="1"/>
          </p:cNvSpPr>
          <p:nvPr>
            <p:ph idx="1"/>
          </p:nvPr>
        </p:nvSpPr>
        <p:spPr/>
        <p:txBody>
          <a:bodyPr>
            <a:normAutofit lnSpcReduction="10000"/>
          </a:bodyPr>
          <a:lstStyle/>
          <a:p>
            <a:r>
              <a:rPr lang="en-US" dirty="0"/>
              <a:t>Nominal</a:t>
            </a:r>
          </a:p>
          <a:p>
            <a:pPr lvl="1"/>
            <a:r>
              <a:rPr lang="en-US" dirty="0"/>
              <a:t>Named</a:t>
            </a:r>
          </a:p>
          <a:p>
            <a:pPr lvl="1"/>
            <a:r>
              <a:rPr lang="en-US" dirty="0"/>
              <a:t>Examples include the zip code: “19104”</a:t>
            </a:r>
          </a:p>
          <a:p>
            <a:r>
              <a:rPr lang="en-US" dirty="0"/>
              <a:t>Ordinal</a:t>
            </a:r>
          </a:p>
          <a:p>
            <a:pPr lvl="1"/>
            <a:r>
              <a:rPr lang="en-US" dirty="0"/>
              <a:t>Named + ordered</a:t>
            </a:r>
          </a:p>
          <a:p>
            <a:pPr lvl="1"/>
            <a:r>
              <a:rPr lang="en-US" dirty="0"/>
              <a:t>Examples include the ranking: 1</a:t>
            </a:r>
            <a:r>
              <a:rPr lang="en-US" baseline="30000" dirty="0"/>
              <a:t>st</a:t>
            </a:r>
            <a:r>
              <a:rPr lang="en-US" dirty="0"/>
              <a:t>, 2</a:t>
            </a:r>
            <a:r>
              <a:rPr lang="en-US" baseline="30000" dirty="0"/>
              <a:t>nd…</a:t>
            </a:r>
          </a:p>
          <a:p>
            <a:r>
              <a:rPr lang="en-US" dirty="0"/>
              <a:t>Interval</a:t>
            </a:r>
          </a:p>
          <a:p>
            <a:pPr lvl="1"/>
            <a:r>
              <a:rPr lang="en-US" dirty="0"/>
              <a:t>Named + ordered + proportional interval</a:t>
            </a:r>
          </a:p>
          <a:p>
            <a:pPr lvl="1"/>
            <a:r>
              <a:rPr lang="en-US" dirty="0"/>
              <a:t>Examples include temperature or GRE scores</a:t>
            </a:r>
          </a:p>
          <a:p>
            <a:r>
              <a:rPr lang="en-US" dirty="0"/>
              <a:t>Ratio</a:t>
            </a:r>
          </a:p>
          <a:p>
            <a:pPr lvl="1"/>
            <a:r>
              <a:rPr lang="en-US" dirty="0"/>
              <a:t>Named + ordered + proportional interval + absolute zero</a:t>
            </a:r>
          </a:p>
          <a:p>
            <a:pPr lvl="1"/>
            <a:r>
              <a:rPr lang="en-US" dirty="0"/>
              <a:t>Examples include weight and height, in which zero means “do not exist.”</a:t>
            </a:r>
          </a:p>
          <a:p>
            <a:pPr lvl="1"/>
            <a:endParaRPr lang="en-US" dirty="0"/>
          </a:p>
        </p:txBody>
      </p:sp>
    </p:spTree>
    <p:extLst>
      <p:ext uri="{BB962C8B-B14F-4D97-AF65-F5344CB8AC3E}">
        <p14:creationId xmlns:p14="http://schemas.microsoft.com/office/powerpoint/2010/main" val="217055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11962</TotalTime>
  <Words>1365</Words>
  <Application>Microsoft Macintosh PowerPoint</Application>
  <PresentationFormat>On-screen Show (4:3)</PresentationFormat>
  <Paragraphs>220</Paragraphs>
  <Slides>24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Clarity</vt:lpstr>
      <vt:lpstr>INFO 250 Information Visualization</vt:lpstr>
      <vt:lpstr>Summary of last week</vt:lpstr>
      <vt:lpstr>Project of this week</vt:lpstr>
      <vt:lpstr>Overview of this class</vt:lpstr>
      <vt:lpstr>PowerPoint Presentation</vt:lpstr>
      <vt:lpstr>How to classify information visualization?</vt:lpstr>
      <vt:lpstr>Classification by data type and complexity</vt:lpstr>
      <vt:lpstr>Basic types of data value</vt:lpstr>
      <vt:lpstr>Types of numbers</vt:lpstr>
      <vt:lpstr>How many visual patterns are used in this graph? And what data type does each pattern represent?</vt:lpstr>
      <vt:lpstr>Analysis of the graph</vt:lpstr>
      <vt:lpstr>Complexity of visualizations</vt:lpstr>
      <vt:lpstr>Complexity of data</vt:lpstr>
      <vt:lpstr>Dimensions of data vs. visualization (I)</vt:lpstr>
      <vt:lpstr>1- to 3-dimensional data</vt:lpstr>
      <vt:lpstr>Temporal data</vt:lpstr>
      <vt:lpstr>Tree or structured data</vt:lpstr>
      <vt:lpstr>Network data</vt:lpstr>
      <vt:lpstr>One-dimensional Visualization</vt:lpstr>
      <vt:lpstr>Two-dimensional Visualization</vt:lpstr>
      <vt:lpstr>Three-dimensional Visualization</vt:lpstr>
      <vt:lpstr>Temporal visualization</vt:lpstr>
      <vt:lpstr>Let’s move to RAW</vt:lpstr>
      <vt:lpstr>For next class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250 Information Visualization</dc:title>
  <dc:creator>Chen,Chaomei</dc:creator>
  <cp:lastModifiedBy>Shetty,Bhupesh</cp:lastModifiedBy>
  <cp:revision>163</cp:revision>
  <dcterms:created xsi:type="dcterms:W3CDTF">2015-03-29T18:23:27Z</dcterms:created>
  <dcterms:modified xsi:type="dcterms:W3CDTF">2021-09-27T00:20:58Z</dcterms:modified>
</cp:coreProperties>
</file>