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2" r:id="rId3"/>
    <p:sldId id="352" r:id="rId4"/>
    <p:sldId id="353" r:id="rId5"/>
    <p:sldId id="334" r:id="rId6"/>
    <p:sldId id="359" r:id="rId7"/>
    <p:sldId id="268" r:id="rId8"/>
    <p:sldId id="333" r:id="rId9"/>
    <p:sldId id="344" r:id="rId10"/>
    <p:sldId id="330" r:id="rId11"/>
    <p:sldId id="341" r:id="rId12"/>
    <p:sldId id="345" r:id="rId13"/>
    <p:sldId id="336" r:id="rId14"/>
    <p:sldId id="337" r:id="rId15"/>
    <p:sldId id="338" r:id="rId16"/>
    <p:sldId id="351" r:id="rId17"/>
    <p:sldId id="346" r:id="rId18"/>
    <p:sldId id="342" r:id="rId19"/>
    <p:sldId id="347" r:id="rId20"/>
    <p:sldId id="354" r:id="rId21"/>
    <p:sldId id="355" r:id="rId22"/>
    <p:sldId id="356" r:id="rId23"/>
    <p:sldId id="357" r:id="rId24"/>
    <p:sldId id="3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9"/>
    <p:restoredTop sz="93719" autoAdjust="0"/>
  </p:normalViewPr>
  <p:slideViewPr>
    <p:cSldViewPr>
      <p:cViewPr>
        <p:scale>
          <a:sx n="86" d="100"/>
          <a:sy n="86" d="100"/>
        </p:scale>
        <p:origin x="1142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15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tty,Bhupesh" userId="e538245b-71cc-4440-8bef-76394d9c453e" providerId="ADAL" clId="{B86595EE-6EA0-DD4A-9083-3BEDE8CFDC6D}"/>
    <pc:docChg chg="modSld">
      <pc:chgData name="Shetty,Bhupesh" userId="e538245b-71cc-4440-8bef-76394d9c453e" providerId="ADAL" clId="{B86595EE-6EA0-DD4A-9083-3BEDE8CFDC6D}" dt="2021-09-27T00:22:56.549" v="6" actId="20577"/>
      <pc:docMkLst>
        <pc:docMk/>
      </pc:docMkLst>
      <pc:sldChg chg="modSp mod">
        <pc:chgData name="Shetty,Bhupesh" userId="e538245b-71cc-4440-8bef-76394d9c453e" providerId="ADAL" clId="{B86595EE-6EA0-DD4A-9083-3BEDE8CFDC6D}" dt="2021-09-27T00:22:56.549" v="6" actId="20577"/>
        <pc:sldMkLst>
          <pc:docMk/>
          <pc:sldMk cId="1806230381" sldId="358"/>
        </pc:sldMkLst>
        <pc:spChg chg="mod">
          <ac:chgData name="Shetty,Bhupesh" userId="e538245b-71cc-4440-8bef-76394d9c453e" providerId="ADAL" clId="{B86595EE-6EA0-DD4A-9083-3BEDE8CFDC6D}" dt="2021-09-27T00:22:56.549" v="6" actId="20577"/>
          <ac:spMkLst>
            <pc:docMk/>
            <pc:sldMk cId="1806230381" sldId="358"/>
            <ac:spMk id="5" creationId="{A2708B61-DA63-EE44-9A40-D053712201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7E9C-02CB-5447-AE7F-FB995B3435FC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D823-4684-8543-9EE5-01EF0C6AD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framework to use </a:t>
            </a:r>
          </a:p>
          <a:p>
            <a:endParaRPr lang="en-US" dirty="0"/>
          </a:p>
          <a:p>
            <a:r>
              <a:rPr lang="en-US" dirty="0"/>
              <a:t>Visual patterns – x axis y axis legend </a:t>
            </a:r>
          </a:p>
          <a:p>
            <a:r>
              <a:rPr lang="en-US" dirty="0"/>
              <a:t>Data types – numerical, categorical </a:t>
            </a:r>
          </a:p>
          <a:p>
            <a:r>
              <a:rPr lang="en-US" dirty="0"/>
              <a:t>Relationship -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this one – ratios do not add to 100% they should be mutually exclusive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 chart assumes the summing up of individual objects/categories into the total group. </a:t>
            </a:r>
          </a:p>
          <a:p>
            <a:r>
              <a:rPr lang="en-US" dirty="0"/>
              <a:t>Bar chart focuses on the comparison between objects and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0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Stacked: summable but not comparable</a:t>
            </a:r>
          </a:p>
          <a:p>
            <a:r>
              <a:rPr lang="en-US" dirty="0"/>
              <a:t>Grouped: Comparable between groups and between observations</a:t>
            </a:r>
          </a:p>
          <a:p>
            <a:r>
              <a:rPr lang="en-US" dirty="0"/>
              <a:t>Opposite: can do both compare and sum, but can only support two groups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Stepped chart give the impression that the value remains stable.</a:t>
            </a:r>
          </a:p>
          <a:p>
            <a:r>
              <a:rPr lang="en-US" dirty="0"/>
              <a:t>Curved chart is lack of the context of where the changing point is. It aims to show the general pattern of change.</a:t>
            </a:r>
          </a:p>
          <a:p>
            <a:r>
              <a:rPr lang="en-US" dirty="0"/>
              <a:t>The straight line give the impression that changes happen gradually.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8D823-4684-8543-9EE5-01EF0C6ADF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85410D6-87CF-4193-AC28-FBDC3059D469}" type="datetimeFigureOut">
              <a:rPr lang="en-US" smtClean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6A983F0-455B-4D51-A669-FB985CC5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vizproject.com/data-type/pareto-char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datawrapper.de/dualaxi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699-016-9489-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Small_multip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witter.com/ECONdailycharts/status/78299740454722355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pp.rawgraph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/" TargetMode="External"/><Relationship Id="rId2" Type="http://schemas.openxmlformats.org/officeDocument/2006/relationships/hyperlink" Target="https://informationisbeautiful.net/dat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data.fivethirtyeigh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iz.wtf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 250 Information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2B: Ontologies of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</a:t>
            </a:r>
            <a:r>
              <a:rPr lang="en-US"/>
              <a:t>of Visualization (II)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16593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A4A2-12DF-664D-BCA3-9ABE8756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 vs.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0D65-E1E8-6A48-A9E1-24965BEA8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Histogram</a:t>
            </a:r>
            <a:r>
              <a:rPr lang="en-US" dirty="0"/>
              <a:t> displays the distribution of values in a single data variable:</a:t>
            </a:r>
          </a:p>
          <a:p>
            <a:pPr lvl="1"/>
            <a:r>
              <a:rPr lang="en-US" dirty="0"/>
              <a:t>Visual pattern: Size (height) of the bar</a:t>
            </a:r>
          </a:p>
          <a:p>
            <a:pPr lvl="1"/>
            <a:r>
              <a:rPr lang="en-US" dirty="0"/>
              <a:t>Data: Numerical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F95CC-041D-C347-A283-77F39DE2A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Bar chart </a:t>
            </a:r>
            <a:r>
              <a:rPr lang="en-US" dirty="0"/>
              <a:t>shows the size of an observation:</a:t>
            </a:r>
          </a:p>
          <a:p>
            <a:pPr lvl="1"/>
            <a:r>
              <a:rPr lang="en-US" dirty="0"/>
              <a:t>Size (height) of the bar</a:t>
            </a:r>
          </a:p>
          <a:p>
            <a:pPr lvl="1"/>
            <a:r>
              <a:rPr lang="en-US" dirty="0"/>
              <a:t>Data: Numerical</a:t>
            </a:r>
          </a:p>
          <a:p>
            <a:r>
              <a:rPr lang="en-US" dirty="0"/>
              <a:t>Think about how bar chart should be used differently than pie chart.</a:t>
            </a:r>
          </a:p>
        </p:txBody>
      </p:sp>
    </p:spTree>
    <p:extLst>
      <p:ext uri="{BB962C8B-B14F-4D97-AF65-F5344CB8AC3E}">
        <p14:creationId xmlns:p14="http://schemas.microsoft.com/office/powerpoint/2010/main" val="7531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EDB6-8141-3D43-87CC-4D11B1A7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(I):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F6CA-411B-A44A-8D38-7551C2F8C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not cut axes:</a:t>
            </a:r>
          </a:p>
          <a:p>
            <a:pPr lvl="1"/>
            <a:r>
              <a:rPr lang="en-US" dirty="0"/>
              <a:t>Tufte principle: proportional representation of numbers!</a:t>
            </a:r>
          </a:p>
          <a:p>
            <a:pPr lvl="1"/>
            <a:r>
              <a:rPr lang="en-US" dirty="0"/>
              <a:t>This applies to nearly all graph types (1) with linear scale and (2) the proportion of numeric values bears meanings.</a:t>
            </a:r>
          </a:p>
          <a:p>
            <a:r>
              <a:rPr lang="en-US" dirty="0"/>
              <a:t>Avoid using 3-D representations when not necessary.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9B9B6-8C47-6E46-93DF-47B3E895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88" y="1673352"/>
            <a:ext cx="4663440" cy="2213313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E5713E3-DDE0-6341-A8E0-B8A9D4E69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4" y="4010406"/>
            <a:ext cx="4663440" cy="22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FB4-A9D0-4543-AD75-A78A57C3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chart (II): Grouped, Stacked and Opposite bar charts (that are not 1-d)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C80030A0-7716-FE4F-9699-703DF050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5150"/>
            <a:ext cx="1784350" cy="159385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8661F-972B-884F-923A-1663B03C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84" y="3048000"/>
            <a:ext cx="2469523" cy="218005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3C31-EBA5-B04D-81C5-F79A8332F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64910"/>
            <a:ext cx="2480383" cy="2269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C5F50-6774-E04B-8FD1-1AD2FD4C2453}"/>
              </a:ext>
            </a:extLst>
          </p:cNvPr>
          <p:cNvSpPr txBox="1"/>
          <p:nvPr/>
        </p:nvSpPr>
        <p:spPr>
          <a:xfrm>
            <a:off x="3048000" y="18351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different stories can the latter three graphs tell?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FBE03-454C-964E-9E20-9AA4E2C20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91" y="3064910"/>
            <a:ext cx="2342583" cy="22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8407-446D-274F-A34B-5EB3C382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(I)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8712B-0858-CB43-88EF-111A63AED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Line chart uses the line (connected dots) to draw the pattern of an observation or several observations over timeline or some other categories.</a:t>
            </a:r>
          </a:p>
          <a:p>
            <a:pPr lvl="1"/>
            <a:r>
              <a:rPr lang="en-US" dirty="0"/>
              <a:t>Visual pattern: x- and y-axes…</a:t>
            </a:r>
          </a:p>
          <a:p>
            <a:pPr lvl="1"/>
            <a:r>
              <a:rPr lang="en-US" dirty="0"/>
              <a:t>Data: Datetime or categorical (x) and Numerical (y)</a:t>
            </a:r>
          </a:p>
          <a:p>
            <a:r>
              <a:rPr lang="en-US" dirty="0"/>
              <a:t>For two-dimensional visualization, categorical or timeline data is conventionally plotted on the x-axis.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3E47F-0691-9342-BE07-BD81C437D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3751564" cy="2857500"/>
          </a:xfrm>
        </p:spPr>
      </p:pic>
    </p:spTree>
    <p:extLst>
      <p:ext uri="{BB962C8B-B14F-4D97-AF65-F5344CB8AC3E}">
        <p14:creationId xmlns:p14="http://schemas.microsoft.com/office/powerpoint/2010/main" val="405097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D1C3-873A-BB4A-833D-A91DA37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(II): Spurious correlation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EB18ADC7-1291-FD42-BB8F-A98E8296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4" y="1905000"/>
            <a:ext cx="7431252" cy="3606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D0D4B6-8CB4-1947-8E5B-0C07E1CF9203}"/>
              </a:ext>
            </a:extLst>
          </p:cNvPr>
          <p:cNvSpPr txBox="1"/>
          <p:nvPr/>
        </p:nvSpPr>
        <p:spPr>
          <a:xfrm>
            <a:off x="3276600" y="5791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https://www.tylervigen.com/spurious-correlations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1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B27-737E-FB4C-8E69-93138794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Spurious correlation (I): How to avoid?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CA1D-1F83-D14E-9C38-BC5AEC9FA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avoid spurious correlation, we should </a:t>
            </a:r>
            <a:r>
              <a:rPr lang="en-US" b="1" dirty="0"/>
              <a:t>NOT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Plot unrelated things together;</a:t>
            </a:r>
          </a:p>
          <a:p>
            <a:pPr lvl="1"/>
            <a:r>
              <a:rPr lang="en-US" dirty="0"/>
              <a:t>Using two y-axes in any graph;</a:t>
            </a:r>
          </a:p>
          <a:p>
            <a:pPr lvl="1"/>
            <a:r>
              <a:rPr lang="en-US" dirty="0"/>
              <a:t>Cut numerical axes in any graph;</a:t>
            </a:r>
          </a:p>
          <a:p>
            <a:pPr lvl="1"/>
            <a:r>
              <a:rPr lang="en-US" dirty="0"/>
              <a:t>Use Pareto chart (</a:t>
            </a:r>
            <a:r>
              <a:rPr lang="en-US" dirty="0">
                <a:hlinkClick r:id="rId2"/>
              </a:rPr>
              <a:t>https://datavizproject.com/data-type/pareto-chart/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64D9527C-FB3B-E142-B3BF-173227C77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200"/>
            <a:ext cx="4038600" cy="36051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789AC-8E06-D245-9AB1-5DAFDE82DF0B}"/>
              </a:ext>
            </a:extLst>
          </p:cNvPr>
          <p:cNvSpPr txBox="1"/>
          <p:nvPr/>
        </p:nvSpPr>
        <p:spPr>
          <a:xfrm>
            <a:off x="4648200" y="567980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https://blog.datawrapper.de/dualaxis/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6286-8942-624D-A3A6-6F00297C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32C5-B96A-F045-99B4-891D4D24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correlation (some events are correlated but not causally related) is a major potential problem for big data analysis, because when a dataset is large enough, everything could be correlated with everything. (</a:t>
            </a:r>
            <a:r>
              <a:rPr lang="en-US" dirty="0">
                <a:hlinkClick r:id="rId2"/>
              </a:rPr>
              <a:t>https://link.springer.com/article/10.1007/s10699-016-9489-4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2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DD44-9F1C-1344-A1C0-E722AEB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Stepped, curved, and dotted line charts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95C4CDB-168A-4442-BDF1-EC32250B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8" y="1465263"/>
            <a:ext cx="3626923" cy="27178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B25D1-97E7-C44C-AB8B-EE9F4416C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79306"/>
            <a:ext cx="3337461" cy="250089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A9FF3-0775-6A42-9ABF-29899651D9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46238"/>
            <a:ext cx="3942321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8B60-B0F3-7346-B0F2-11961171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52858-854D-6A4E-8876-3E8AE79D45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Scatterplot plots two aspects of objects in a two-dimensional space.</a:t>
            </a:r>
          </a:p>
          <a:p>
            <a:pPr lvl="1"/>
            <a:r>
              <a:rPr lang="en-US" dirty="0"/>
              <a:t>Visual patterns: x- and y-axes…</a:t>
            </a:r>
          </a:p>
          <a:p>
            <a:pPr lvl="1"/>
            <a:r>
              <a:rPr lang="en-US" dirty="0"/>
              <a:t>Data: In most cases, both axes should be mapped to numerical data.*</a:t>
            </a:r>
          </a:p>
          <a:p>
            <a:r>
              <a:rPr lang="en-US" dirty="0"/>
              <a:t>Scatterplot is frequently used in correlation and clustering analyses.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0663E-3268-0B45-8D1D-E7F252CE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34747"/>
            <a:ext cx="4038600" cy="2795006"/>
          </a:xfrm>
        </p:spPr>
      </p:pic>
    </p:spTree>
    <p:extLst>
      <p:ext uri="{BB962C8B-B14F-4D97-AF65-F5344CB8AC3E}">
        <p14:creationId xmlns:p14="http://schemas.microsoft.com/office/powerpoint/2010/main" val="106752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C459-A52A-A244-A876-DCF5184B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Scatterplot (II):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83FC-6B03-5742-9E38-F89C9B986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compared to other two-dimensional graphs, scatterplot can represent much more information, especially more observations.</a:t>
            </a:r>
          </a:p>
          <a:p>
            <a:r>
              <a:rPr lang="en-US" dirty="0"/>
              <a:t>However, this often causes the problem of information overload, which makes it difficult to understand the data.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E4EA9A-3681-484A-A821-40C4CF2B1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21807"/>
            <a:ext cx="4038600" cy="3820885"/>
          </a:xfrm>
        </p:spPr>
      </p:pic>
    </p:spTree>
    <p:extLst>
      <p:ext uri="{BB962C8B-B14F-4D97-AF65-F5344CB8AC3E}">
        <p14:creationId xmlns:p14="http://schemas.microsoft.com/office/powerpoint/2010/main" val="3080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F7CE-1A9D-8D4D-A6CD-D234FA51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B466-5B6A-5448-8A7E-0E550363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can be classified by the number of data variables that it represents.</a:t>
            </a:r>
          </a:p>
          <a:p>
            <a:pPr lvl="1"/>
            <a:r>
              <a:rPr lang="en-US" dirty="0"/>
              <a:t>We discussed different data types. Numerical and categorical data are two data types that are most frequently involved in visualization design.</a:t>
            </a:r>
          </a:p>
          <a:p>
            <a:pPr lvl="1"/>
            <a:r>
              <a:rPr lang="en-US" dirty="0"/>
              <a:t>We discussed some basic ideas about one- to three-dimensional visualizations.</a:t>
            </a:r>
          </a:p>
          <a:p>
            <a:pPr lvl="1"/>
            <a:r>
              <a:rPr lang="en-US" dirty="0"/>
              <a:t>Two-dimensional visualizations are the most common visualization type. </a:t>
            </a:r>
          </a:p>
          <a:p>
            <a:pPr lvl="1"/>
            <a:r>
              <a:rPr lang="en-US" dirty="0"/>
              <a:t>The dimensions of visualization and data are ideally the same.</a:t>
            </a:r>
          </a:p>
          <a:p>
            <a:r>
              <a:rPr lang="en-US" dirty="0"/>
              <a:t>Dimensionality could determine what story can be told from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422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897-3315-B84D-9D3C-09EC9DDC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(III):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F41E-F561-A940-9D14-8B4481B2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solutions to information overload in scatterplot:</a:t>
            </a:r>
          </a:p>
          <a:p>
            <a:pPr lvl="1"/>
            <a:r>
              <a:rPr lang="en-US" dirty="0"/>
              <a:t>Use the visual pattern of </a:t>
            </a:r>
            <a:r>
              <a:rPr lang="en-US" dirty="0">
                <a:solidFill>
                  <a:srgbClr val="FF0000"/>
                </a:solidFill>
              </a:rPr>
              <a:t>transparency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extra graphs to offer the summary of values.</a:t>
            </a:r>
          </a:p>
          <a:p>
            <a:pPr lvl="1"/>
            <a:r>
              <a:rPr lang="en-US" dirty="0"/>
              <a:t>Use small multiples.</a:t>
            </a:r>
          </a:p>
          <a:p>
            <a:pPr lvl="1"/>
            <a:r>
              <a:rPr lang="en-US" dirty="0"/>
              <a:t>Scatterplot may not be the correct answer to all data!</a:t>
            </a:r>
          </a:p>
          <a:p>
            <a:pPr lvl="2"/>
            <a:r>
              <a:rPr lang="en-US" dirty="0"/>
              <a:t>Such as data with too many entities and data variables with very uneven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37411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416-9CA1-A341-A81A-B3A44523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(IV): solutions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BAFE3A-5C09-E043-BD65-23937026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4032489" cy="3886200"/>
          </a:xfr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DDAD8DE-0413-0E40-BD1E-3F2B3BA7C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89" y="1447800"/>
            <a:ext cx="2761759" cy="27813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6072EA7B-D0C1-E048-B12F-1E001BD0A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89" y="4274820"/>
            <a:ext cx="3193811" cy="24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7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2D00-318B-3E45-8BF3-274C0696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 (I)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7784F-F1E5-0B49-94D5-4C84FE15E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“A small multiple (sometimes called trellis chart, lattice chart, grid chart, or panel chart) is a series of similar graphs or charts using the same scale and axes, allowing them to be easily compared.”</a:t>
            </a:r>
          </a:p>
          <a:p>
            <a:r>
              <a:rPr lang="en-US" dirty="0">
                <a:hlinkClick r:id="rId2"/>
              </a:rPr>
              <a:t>https://en.wikipedia.org/wiki/Small_multiple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604559-C373-E44C-80DB-8495D5139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4038600" cy="21839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ECCE9-8D9E-994B-A4F7-4DE073DE455B}"/>
              </a:ext>
            </a:extLst>
          </p:cNvPr>
          <p:cNvSpPr txBox="1"/>
          <p:nvPr/>
        </p:nvSpPr>
        <p:spPr>
          <a:xfrm>
            <a:off x="4648202" y="4756414"/>
            <a:ext cx="403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https://twitter.com/ECONdailycharts/status/782997404547223552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13FC-DFB3-C84D-A48A-2B4046D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090A-E3F7-E649-93FD-F4AAD004C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multiples, as a meta-type of graph, can be applied to different visualization types, such as scatterplot, line chart, and bar chart. </a:t>
            </a:r>
          </a:p>
          <a:p>
            <a:r>
              <a:rPr lang="en-US" dirty="0"/>
              <a:t>Besides making inter-group comparisons, another use of small multiples is to give a comprehensive summary of the dataset.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45844C-6DB2-B74D-B2F4-1A2D6C124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46287"/>
            <a:ext cx="4038600" cy="3971925"/>
          </a:xfrm>
        </p:spPr>
      </p:pic>
    </p:spTree>
    <p:extLst>
      <p:ext uri="{BB962C8B-B14F-4D97-AF65-F5344CB8AC3E}">
        <p14:creationId xmlns:p14="http://schemas.microsoft.com/office/powerpoint/2010/main" val="28122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F924-4A0D-A64E-8697-1BF4EF1D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1A: Using RAW to explore visualization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08B61-DA63-EE44-9A40-D0537122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http://app.rawgraphs.io/</a:t>
            </a:r>
            <a:endParaRPr lang="en-US" dirty="0"/>
          </a:p>
          <a:p>
            <a:r>
              <a:rPr lang="en-US" dirty="0"/>
              <a:t>Deadline: Oct 3 </a:t>
            </a:r>
            <a:r>
              <a:rPr lang="en-US"/>
              <a:t>(Sunday) </a:t>
            </a:r>
            <a:r>
              <a:rPr lang="en-US" dirty="0"/>
              <a:t>11:59PM</a:t>
            </a:r>
          </a:p>
        </p:txBody>
      </p:sp>
    </p:spTree>
    <p:extLst>
      <p:ext uri="{BB962C8B-B14F-4D97-AF65-F5344CB8AC3E}">
        <p14:creationId xmlns:p14="http://schemas.microsoft.com/office/powerpoint/2010/main" val="18062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F406-2F41-2145-920A-88B8FB2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5A42-5CAD-934E-AEA3-35FCEECA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talk about some data sources that you may need for the final project.</a:t>
            </a:r>
          </a:p>
          <a:p>
            <a:r>
              <a:rPr lang="en-US" dirty="0"/>
              <a:t>We will talk about specific types of graph types on the following aspects.</a:t>
            </a:r>
          </a:p>
          <a:p>
            <a:pPr lvl="1"/>
            <a:r>
              <a:rPr lang="en-US" dirty="0"/>
              <a:t>We will apply an analytical framework for the preparation of this week’s project.</a:t>
            </a:r>
          </a:p>
          <a:p>
            <a:r>
              <a:rPr lang="en-US" dirty="0"/>
              <a:t>About 20 minutes of lab time:</a:t>
            </a:r>
          </a:p>
          <a:p>
            <a:pPr lvl="1"/>
            <a:r>
              <a:rPr lang="en-US" dirty="0"/>
              <a:t>You can work on your project and/or ask questions about the project.</a:t>
            </a:r>
          </a:p>
          <a:p>
            <a:pPr lvl="1"/>
            <a:r>
              <a:rPr lang="en-US" dirty="0"/>
              <a:t>You can also talk/network with your classmates.</a:t>
            </a:r>
          </a:p>
          <a:p>
            <a:pPr lvl="1"/>
            <a:r>
              <a:rPr lang="en-US" dirty="0"/>
              <a:t>Feel free to leave if you do not need the time.</a:t>
            </a:r>
          </a:p>
          <a:p>
            <a:pPr lvl="1"/>
            <a:r>
              <a:rPr lang="en-US" dirty="0"/>
              <a:t>TA and I will make rounds to answer any questions you may have.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1B4-B4D5-3740-B051-33118CAE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9E77-3186-4D45-83A8-7ED6F14B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available at the course shell and will be supplemented during the coming weeks.</a:t>
            </a:r>
          </a:p>
          <a:p>
            <a:r>
              <a:rPr lang="en-US" dirty="0"/>
              <a:t>List:</a:t>
            </a:r>
          </a:p>
          <a:p>
            <a:pPr lvl="1"/>
            <a:r>
              <a:rPr lang="en-US" dirty="0"/>
              <a:t>Information is beautiful: </a:t>
            </a:r>
            <a:r>
              <a:rPr lang="en-US" dirty="0">
                <a:hlinkClick r:id="rId2"/>
              </a:rPr>
              <a:t>https://informationisbeautiful.net/data/</a:t>
            </a:r>
            <a:endParaRPr lang="en-US" dirty="0"/>
          </a:p>
          <a:p>
            <a:pPr lvl="1"/>
            <a:r>
              <a:rPr lang="en-US" dirty="0" err="1"/>
              <a:t>Data.gov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https://www.data.gov/</a:t>
            </a:r>
            <a:r>
              <a:rPr lang="en-US" dirty="0"/>
              <a:t> (and open government data portals in other countries!)</a:t>
            </a:r>
          </a:p>
          <a:p>
            <a:pPr lvl="1"/>
            <a:r>
              <a:rPr lang="en-US" dirty="0" err="1"/>
              <a:t>Fivethirtyeight</a:t>
            </a:r>
            <a:r>
              <a:rPr lang="en-US" dirty="0"/>
              <a:t> Data: </a:t>
            </a:r>
            <a:r>
              <a:rPr lang="en-US" dirty="0">
                <a:hlinkClick r:id="rId4"/>
              </a:rPr>
              <a:t>https://data.fivethirtyeight.com/</a:t>
            </a:r>
            <a:endParaRPr lang="en-US" dirty="0"/>
          </a:p>
          <a:p>
            <a:pPr lvl="1"/>
            <a:r>
              <a:rPr lang="en-US" dirty="0"/>
              <a:t>Our world in data: </a:t>
            </a:r>
            <a:r>
              <a:rPr lang="en-US" dirty="0">
                <a:hlinkClick r:id="rId5"/>
              </a:rPr>
              <a:t>https://ourworldindata.org/</a:t>
            </a:r>
            <a:endParaRPr lang="en-US" dirty="0"/>
          </a:p>
          <a:p>
            <a:r>
              <a:rPr lang="en-US" dirty="0"/>
              <a:t>You can also think about scraping data from websites or using their APIs to acquire data. </a:t>
            </a:r>
          </a:p>
          <a:p>
            <a:r>
              <a:rPr lang="en-US" dirty="0"/>
              <a:t>Find a topic/dataset that you are interested in and/or beneficial for your future career!</a:t>
            </a:r>
          </a:p>
        </p:txBody>
      </p:sp>
    </p:spTree>
    <p:extLst>
      <p:ext uri="{BB962C8B-B14F-4D97-AF65-F5344CB8AC3E}">
        <p14:creationId xmlns:p14="http://schemas.microsoft.com/office/powerpoint/2010/main" val="32358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EC21F-827F-604D-89B2-410983C05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graph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9F1058-37E7-D648-AC6F-C0631DFCE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(Small multiples)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0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A175-D1C2-4246-A4A0-FCA5317E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Analytical framework to analyze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E4EC-CAD0-F64B-85CF-90C32511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visual patterns are used in the graph?</a:t>
            </a:r>
          </a:p>
          <a:p>
            <a:r>
              <a:rPr lang="en-US" dirty="0"/>
              <a:t>What data types are represented in the visual patterns?</a:t>
            </a:r>
          </a:p>
          <a:p>
            <a:r>
              <a:rPr lang="en-US" dirty="0"/>
              <a:t>What are some general relationship between data points (story) one can draw?</a:t>
            </a:r>
          </a:p>
          <a:p>
            <a:r>
              <a:rPr lang="en-US" dirty="0"/>
              <a:t>What are some pitfalls of the graph?</a:t>
            </a:r>
          </a:p>
          <a:p>
            <a:r>
              <a:rPr lang="en-US" dirty="0"/>
              <a:t>How to address the pitfalls?</a:t>
            </a:r>
          </a:p>
        </p:txBody>
      </p:sp>
    </p:spTree>
    <p:extLst>
      <p:ext uri="{BB962C8B-B14F-4D97-AF65-F5344CB8AC3E}">
        <p14:creationId xmlns:p14="http://schemas.microsoft.com/office/powerpoint/2010/main" val="362862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C9A-144B-E749-B422-9FF423C1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80CB518-87A4-4C49-9AC2-0B6B388DF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8105"/>
            <a:ext cx="4038600" cy="27482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EA1C-D46C-1D4B-B995-7D2FF359D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Pie chart displays how the size of each category (by the size of the slice of pie) adds up to the whole population.</a:t>
            </a:r>
          </a:p>
          <a:p>
            <a:pPr lvl="1"/>
            <a:r>
              <a:rPr lang="en-US" dirty="0"/>
              <a:t>Visual pattern: size (angle) of the circle</a:t>
            </a:r>
          </a:p>
          <a:p>
            <a:pPr lvl="1"/>
            <a:r>
              <a:rPr lang="en-US" dirty="0"/>
              <a:t>Data: Numerical</a:t>
            </a:r>
          </a:p>
          <a:p>
            <a:r>
              <a:rPr lang="en-US" dirty="0"/>
              <a:t>Annotation is important for pie chart!</a:t>
            </a:r>
          </a:p>
          <a:p>
            <a:pPr lvl="1"/>
            <a:r>
              <a:rPr lang="en-US" dirty="0"/>
              <a:t>Ratio is normally displayed, if not combined with raw numbers.</a:t>
            </a:r>
          </a:p>
        </p:txBody>
      </p:sp>
    </p:spTree>
    <p:extLst>
      <p:ext uri="{BB962C8B-B14F-4D97-AF65-F5344CB8AC3E}">
        <p14:creationId xmlns:p14="http://schemas.microsoft.com/office/powerpoint/2010/main" val="18997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B28E-A5AE-0B46-A43B-6CE4CD54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(II): Pitfalls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AB2808-B87D-A049-A71D-5FBC7D7291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8"/>
          <a:stretch/>
        </p:blipFill>
        <p:spPr>
          <a:xfrm>
            <a:off x="472440" y="2273300"/>
            <a:ext cx="4140584" cy="29845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779E-3FB4-2A4A-B048-CD5FDD7EC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Pie chart (or donut chart) is based on three assumptions: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Categories should be mutual-exclusive;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All categories of the population are ideally included;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Ratios of all categories should add up to 100%.</a:t>
            </a:r>
          </a:p>
          <a:p>
            <a:r>
              <a:rPr lang="en-US" dirty="0"/>
              <a:t>If any assumption is violated, the data is better visualized in bar chart.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4A77E-6AB9-794E-B447-F16E86FEC7B0}"/>
              </a:ext>
            </a:extLst>
          </p:cNvPr>
          <p:cNvSpPr txBox="1"/>
          <p:nvPr/>
        </p:nvSpPr>
        <p:spPr>
          <a:xfrm>
            <a:off x="1676400" y="563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https://viz.wtf/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818-C40F-A74E-A64A-F861B43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(III):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DFEB-C98B-EF47-AF3E-9682360D9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Polar-area chart is often used in different ways from pie chart in the sense that the size of slice does not have any meaning.</a:t>
            </a:r>
          </a:p>
          <a:p>
            <a:r>
              <a:rPr lang="en-US" dirty="0"/>
              <a:t>Rather, polar-area chart uses other visual patterns: (1) thickness of shape and (2) group of shape.</a:t>
            </a:r>
          </a:p>
        </p:txBody>
      </p:sp>
      <p:pic>
        <p:nvPicPr>
          <p:cNvPr id="6" name="Content Placeholder 5" descr="A close up of an umbrella&#10;&#10;Description automatically generated">
            <a:extLst>
              <a:ext uri="{FF2B5EF4-FFF2-40B4-BE49-F238E27FC236}">
                <a16:creationId xmlns:a16="http://schemas.microsoft.com/office/drawing/2014/main" id="{E045D9C8-8451-C84D-B83D-23D75759E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2698750"/>
            <a:ext cx="2501900" cy="2667000"/>
          </a:xfrm>
        </p:spPr>
      </p:pic>
    </p:spTree>
    <p:extLst>
      <p:ext uri="{BB962C8B-B14F-4D97-AF65-F5344CB8AC3E}">
        <p14:creationId xmlns:p14="http://schemas.microsoft.com/office/powerpoint/2010/main" val="394821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12374</TotalTime>
  <Words>1372</Words>
  <Application>Microsoft Office PowerPoint</Application>
  <PresentationFormat>On-screen Show (4:3)</PresentationFormat>
  <Paragraphs>134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INFO 250 Information Visualization</vt:lpstr>
      <vt:lpstr>Review of last class</vt:lpstr>
      <vt:lpstr>Overview of this class</vt:lpstr>
      <vt:lpstr>Data repository list</vt:lpstr>
      <vt:lpstr>Examples of graph types</vt:lpstr>
      <vt:lpstr>Analytical framework to analyze graphs</vt:lpstr>
      <vt:lpstr>Pie Chart (I)</vt:lpstr>
      <vt:lpstr>Pie Chart (II): Pitfalls</vt:lpstr>
      <vt:lpstr>Pie Chart (III): Alternatives</vt:lpstr>
      <vt:lpstr>Histogram vs. Bar chart</vt:lpstr>
      <vt:lpstr>Bar chart (I): Pitfalls</vt:lpstr>
      <vt:lpstr>Bar chart (II): Grouped, Stacked and Opposite bar charts (that are not 1-d)</vt:lpstr>
      <vt:lpstr>Line chart (I)</vt:lpstr>
      <vt:lpstr>Line chart (II): Spurious correlation</vt:lpstr>
      <vt:lpstr>Spurious correlation (I): How to avoid?</vt:lpstr>
      <vt:lpstr>Spurious correlation and Big data</vt:lpstr>
      <vt:lpstr>Stepped, curved, and dotted line charts</vt:lpstr>
      <vt:lpstr>Scatterplot (I)</vt:lpstr>
      <vt:lpstr>Scatterplot (II): Information overload</vt:lpstr>
      <vt:lpstr>Scatterplot (III): Information overload</vt:lpstr>
      <vt:lpstr>Scatterplot (IV): solutions</vt:lpstr>
      <vt:lpstr>Small multiples (I)</vt:lpstr>
      <vt:lpstr>Small multiples (II)</vt:lpstr>
      <vt:lpstr>Project 1A: Using RAW to explore visualization types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250 Information Visualization</dc:title>
  <dc:creator>Chen,Chaomei</dc:creator>
  <cp:lastModifiedBy>Sharma,Tapasya</cp:lastModifiedBy>
  <cp:revision>211</cp:revision>
  <cp:lastPrinted>2019-07-03T14:44:53Z</cp:lastPrinted>
  <dcterms:created xsi:type="dcterms:W3CDTF">2015-03-29T18:23:27Z</dcterms:created>
  <dcterms:modified xsi:type="dcterms:W3CDTF">2021-09-29T20:53:05Z</dcterms:modified>
</cp:coreProperties>
</file>