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0"/>
  </p:notesMasterIdLst>
  <p:sldIdLst>
    <p:sldId id="257" r:id="rId2"/>
    <p:sldId id="624" r:id="rId3"/>
    <p:sldId id="620" r:id="rId4"/>
    <p:sldId id="619" r:id="rId5"/>
    <p:sldId id="618" r:id="rId6"/>
    <p:sldId id="625" r:id="rId7"/>
    <p:sldId id="626" r:id="rId8"/>
    <p:sldId id="627" r:id="rId9"/>
    <p:sldId id="631" r:id="rId10"/>
    <p:sldId id="632" r:id="rId11"/>
    <p:sldId id="634" r:id="rId12"/>
    <p:sldId id="628" r:id="rId13"/>
    <p:sldId id="636" r:id="rId14"/>
    <p:sldId id="275" r:id="rId15"/>
    <p:sldId id="662" r:id="rId16"/>
    <p:sldId id="663" r:id="rId17"/>
    <p:sldId id="664" r:id="rId18"/>
    <p:sldId id="665" r:id="rId19"/>
    <p:sldId id="666" r:id="rId20"/>
    <p:sldId id="645" r:id="rId21"/>
    <p:sldId id="649" r:id="rId22"/>
    <p:sldId id="650" r:id="rId23"/>
    <p:sldId id="297" r:id="rId24"/>
    <p:sldId id="299" r:id="rId25"/>
    <p:sldId id="327" r:id="rId26"/>
    <p:sldId id="677" r:id="rId27"/>
    <p:sldId id="269" r:id="rId28"/>
    <p:sldId id="668" r:id="rId29"/>
    <p:sldId id="669" r:id="rId30"/>
    <p:sldId id="670" r:id="rId31"/>
    <p:sldId id="671" r:id="rId32"/>
    <p:sldId id="672" r:id="rId33"/>
    <p:sldId id="673" r:id="rId34"/>
    <p:sldId id="264" r:id="rId35"/>
    <p:sldId id="273" r:id="rId36"/>
    <p:sldId id="653" r:id="rId37"/>
    <p:sldId id="674" r:id="rId38"/>
    <p:sldId id="675" r:id="rId39"/>
    <p:sldId id="276" r:id="rId40"/>
    <p:sldId id="277" r:id="rId41"/>
    <p:sldId id="278" r:id="rId42"/>
    <p:sldId id="676" r:id="rId43"/>
    <p:sldId id="279" r:id="rId44"/>
    <p:sldId id="678" r:id="rId45"/>
    <p:sldId id="679" r:id="rId46"/>
    <p:sldId id="654" r:id="rId47"/>
    <p:sldId id="680" r:id="rId48"/>
    <p:sldId id="681" r:id="rId49"/>
    <p:sldId id="655" r:id="rId50"/>
    <p:sldId id="657" r:id="rId51"/>
    <p:sldId id="658" r:id="rId52"/>
    <p:sldId id="659" r:id="rId53"/>
    <p:sldId id="660" r:id="rId54"/>
    <p:sldId id="661" r:id="rId55"/>
    <p:sldId id="682" r:id="rId56"/>
    <p:sldId id="683" r:id="rId57"/>
    <p:sldId id="684" r:id="rId58"/>
    <p:sldId id="354" r:id="rId5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2BC4"/>
    <a:srgbClr val="2CFF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C5A9EA-7701-4CD7-B198-3A0250C65665}" v="27" dt="2021-08-26T15:19:33.18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801"/>
    <p:restoredTop sz="93719" autoAdjust="0"/>
  </p:normalViewPr>
  <p:slideViewPr>
    <p:cSldViewPr snapToGrid="0" snapToObjects="1">
      <p:cViewPr varScale="1">
        <p:scale>
          <a:sx n="77" d="100"/>
          <a:sy n="77" d="100"/>
        </p:scale>
        <p:origin x="52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0A69D9-6C95-F245-AEBB-5A8200398F89}" type="datetimeFigureOut">
              <a:rPr lang="en-US" smtClean="0"/>
              <a:t>23-Sep-21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EAFDC9-8614-FC4B-9C8F-68C8E5508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46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I" dirty="0"/>
              <a:t>Aristotle example – Clustering </a:t>
            </a:r>
          </a:p>
          <a:p>
            <a:endParaRPr lang="en-AI" dirty="0"/>
          </a:p>
          <a:p>
            <a:r>
              <a:rPr lang="en-AI" dirty="0"/>
              <a:t>Classification vs Clustering</a:t>
            </a:r>
          </a:p>
          <a:p>
            <a:r>
              <a:rPr lang="en-AI" dirty="0"/>
              <a:t>Break down animals into two different groups vs clustering existing animals and putting them together based on the features they have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EAFDC9-8614-FC4B-9C8F-68C8E5508EC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9578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CC0A7C74-F081-4E54-9EB7-2296FFB15233}" type="slidenum">
              <a:t>32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457200" y="728663"/>
            <a:ext cx="6389688" cy="3595687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72720" y="4554360"/>
            <a:ext cx="5356440" cy="431568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3797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CADEF1D7-9478-48D5-8720-8C3E962CF281}" type="slidenum">
              <a:t>34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457200" y="728663"/>
            <a:ext cx="6389688" cy="3595687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72720" y="4554360"/>
            <a:ext cx="5356440" cy="431568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335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01C65A47-7279-4E93-9B43-A8B4AB4E90D0}" type="slidenum">
              <a:t>35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457200" y="728663"/>
            <a:ext cx="6389688" cy="3595687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72720" y="4554360"/>
            <a:ext cx="5356440" cy="431568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2636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BF763A09-AE42-4143-B741-F6375CBC4897}" type="slidenum">
              <a:t>37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457200" y="728663"/>
            <a:ext cx="6389688" cy="3595687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72720" y="4554360"/>
            <a:ext cx="5356440" cy="431568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1752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A6950750-4E71-468F-9B84-17DDB7BE777F}" type="slidenum">
              <a:t>38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457200" y="728663"/>
            <a:ext cx="6389688" cy="3595687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72720" y="4554360"/>
            <a:ext cx="5356440" cy="431568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6341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E89DC32E-8C1B-4F72-90A0-CB8B5ABE307F}" type="slidenum">
              <a:t>39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457200" y="728663"/>
            <a:ext cx="6389688" cy="3595687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72720" y="4554360"/>
            <a:ext cx="5356440" cy="431568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1004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27981BFE-4129-4E40-80E4-59EBD1F7A94F}" type="slidenum">
              <a:t>40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457200" y="728663"/>
            <a:ext cx="6389688" cy="3595687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72720" y="4554360"/>
            <a:ext cx="5356440" cy="431568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6678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C8F8E9F6-0D33-4E82-9283-7958C598C7C7}" type="slidenum">
              <a:t>41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457200" y="728663"/>
            <a:ext cx="6389688" cy="3595687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72720" y="4554360"/>
            <a:ext cx="5356440" cy="431568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4694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2E03D74C-5456-40BA-8205-0D46DC497F72}" type="slidenum">
              <a:t>43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457200" y="728663"/>
            <a:ext cx="6389688" cy="3595687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72720" y="4554360"/>
            <a:ext cx="5356440" cy="431568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5099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ML – Continuous </a:t>
            </a:r>
            <a:r>
              <a:rPr lang="en-US" dirty="0" err="1"/>
              <a:t>Numers</a:t>
            </a:r>
            <a:r>
              <a:rPr lang="en-US" dirty="0"/>
              <a:t> – Regression.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EAFDC9-8614-FC4B-9C8F-68C8E5508EC1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4184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B23A3B49-826B-40C8-B4C8-AFC2FAD32D95}" type="slidenum">
              <a:t>14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254240" y="719280"/>
            <a:ext cx="4794120" cy="3595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315680"/>
          </a:xfrm>
        </p:spPr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7411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"A computer program is said to learn from experience E with respect to some class of tasks T and performance measure P, if its performance at tasks in T, as measured by P, improves with experience E"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B9198B-1065-DD48-B0BF-84A896E03CD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8344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I" dirty="0"/>
              <a:t>Extract – Clean and mine – Transform to tables or something – pattern discovery - visualization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EAFDC9-8614-FC4B-9C8F-68C8E5508EC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6732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Association – Purpose is to discover the association between items. 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EAFDC9-8614-FC4B-9C8F-68C8E5508EC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5446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0E904B3E-7526-4A83-A83E-62F2BEC6BDF4}" type="slidenum">
              <a:t>28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457200" y="728663"/>
            <a:ext cx="6389688" cy="3595687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72720" y="4554360"/>
            <a:ext cx="5356440" cy="4315680"/>
          </a:xfrm>
        </p:spPr>
        <p:txBody>
          <a:bodyPr/>
          <a:lstStyle/>
          <a:p>
            <a:r>
              <a:rPr lang="en-US" dirty="0" err="1"/>
              <a:t>Identificaiton</a:t>
            </a:r>
            <a:r>
              <a:rPr lang="en-US" dirty="0"/>
              <a:t> of type of ML model</a:t>
            </a:r>
          </a:p>
        </p:txBody>
      </p:sp>
    </p:spTree>
    <p:extLst>
      <p:ext uri="{BB962C8B-B14F-4D97-AF65-F5344CB8AC3E}">
        <p14:creationId xmlns:p14="http://schemas.microsoft.com/office/powerpoint/2010/main" val="8376641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07363508-AAE3-4599-B0EE-5C9FA7831A87}" type="slidenum">
              <a:t>29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457200" y="728663"/>
            <a:ext cx="6389688" cy="3595687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72720" y="4554360"/>
            <a:ext cx="5356440" cy="431568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7653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721427EA-4E07-4DB5-83DC-D4D37F63B896}" type="slidenum">
              <a:t>30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457200" y="728663"/>
            <a:ext cx="6389688" cy="3595687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72720" y="4554360"/>
            <a:ext cx="5356440" cy="431568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8147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ACB62854-BCEE-47E0-B6D7-02B78327A073}" type="slidenum">
              <a:t>31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457200" y="728663"/>
            <a:ext cx="6389688" cy="3595687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72720" y="4554360"/>
            <a:ext cx="5356440" cy="431568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0066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07CCD-232E-8845-97F2-F8EF37E4B8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64088"/>
            <a:ext cx="8128000" cy="195405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48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74D4EF-8DD7-B14B-8FEF-F4BF465AF2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20660"/>
            <a:ext cx="8127987" cy="18893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D5383C-A955-6D4D-B3F5-EFEE01900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D388B-CCB7-0740-B1AC-F18ADEFBE4D0}" type="datetimeFigureOut">
              <a:rPr lang="en-US" smtClean="0"/>
              <a:t>23-Sep-21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827EF7-2A42-804A-9926-C74FBA01B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7FFAE8-BF56-7D40-821B-37E4479D1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2D452-7EA4-8046-8408-DC606AF1860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Line 2">
            <a:extLst>
              <a:ext uri="{FF2B5EF4-FFF2-40B4-BE49-F238E27FC236}">
                <a16:creationId xmlns:a16="http://schemas.microsoft.com/office/drawing/2014/main" id="{F94B5DDD-B9E9-474F-8A50-EC66AB86985D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7536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Line 8">
            <a:extLst>
              <a:ext uri="{FF2B5EF4-FFF2-40B4-BE49-F238E27FC236}">
                <a16:creationId xmlns:a16="http://schemas.microsoft.com/office/drawing/2014/main" id="{3800C598-68F6-AF4F-B23E-2422BF962287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06400" y="2819400"/>
            <a:ext cx="109728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9" name="Picture 11" descr="ist">
            <a:extLst>
              <a:ext uri="{FF2B5EF4-FFF2-40B4-BE49-F238E27FC236}">
                <a16:creationId xmlns:a16="http://schemas.microsoft.com/office/drawing/2014/main" id="{7D5F72FA-EAF2-244F-BBB2-4917BEBE80B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5200" y="3200400"/>
            <a:ext cx="1966913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3324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062EC-16E7-AD4C-B4F8-60773CFEE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7638E1-5097-AA4E-8972-36D6A5401A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EADA8-ED59-C642-B44D-B1246C06B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D388B-CCB7-0740-B1AC-F18ADEFBE4D0}" type="datetimeFigureOut">
              <a:rPr lang="en-US" smtClean="0"/>
              <a:t>23-Sep-21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6B08A-3555-D443-ACA1-1F01E8A4C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1A8327-3762-8B48-8819-319E7DC78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2D452-7EA4-8046-8408-DC606AF18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378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AD0191-94D7-BF46-90D0-48618E4023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A799F8-85E3-C84C-A118-179E2886C8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86F5BF-06D9-7045-80D9-F3129E668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D388B-CCB7-0740-B1AC-F18ADEFBE4D0}" type="datetimeFigureOut">
              <a:rPr lang="en-US" smtClean="0"/>
              <a:t>23-Sep-21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1B4971-D7B1-DC41-8120-B956BB2D9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A14A9C-B3A0-E243-8FED-69A4B4609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2D452-7EA4-8046-8408-DC606AF18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8632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048256"/>
            <a:ext cx="48768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2743200"/>
            <a:ext cx="48768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27724" y="2048256"/>
            <a:ext cx="48768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27724" y="2743200"/>
            <a:ext cx="48768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AD194-0CD6-044E-B67E-D2518F7D8C0B}" type="datetime1">
              <a:rPr lang="en-US" smtClean="0"/>
              <a:t>23-Sep-21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23D4C-EE0A-D54D-B67E-09C88C513A8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207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A52E2-3443-C243-BD12-0A56E0374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633559" cy="12192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4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A7D87-6D5D-F142-8CFE-DD6ADCCC9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320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80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40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F77618-EF6C-824D-8DC6-A87536DE8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D388B-CCB7-0740-B1AC-F18ADEFBE4D0}" type="datetimeFigureOut">
              <a:rPr lang="en-US" smtClean="0"/>
              <a:t>23-Sep-21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084A9F-0373-EA41-ADF6-CB143EBEA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81268-21B0-884E-ABA9-01B49AE44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2D452-7EA4-8046-8408-DC606AF18609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9" descr="ist">
            <a:extLst>
              <a:ext uri="{FF2B5EF4-FFF2-40B4-BE49-F238E27FC236}">
                <a16:creationId xmlns:a16="http://schemas.microsoft.com/office/drawing/2014/main" id="{A6AF7BE7-48C9-144C-B877-F35830D6270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8956" y="365126"/>
            <a:ext cx="1309688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8798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78E02-FCC9-B84D-8461-BE6AC5318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229948-A5C1-374E-88AD-7FA03B5EEC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F1F0E7-83DE-4441-AB09-FBCC24467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D388B-CCB7-0740-B1AC-F18ADEFBE4D0}" type="datetimeFigureOut">
              <a:rPr lang="en-US" smtClean="0"/>
              <a:t>23-Sep-21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7B06D-581F-0640-91D6-B27018664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FCAC24-6E75-2646-BA00-BE7C58C84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2D452-7EA4-8046-8408-DC606AF18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26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79E58-1226-EB43-B103-5A01CEEBC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0BE2D-7D2B-E244-9CBD-E72B3B4818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9C7B32-55D1-4143-B650-68DC3149C7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3C442F-EACD-0743-A1A2-DB50F8A81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D388B-CCB7-0740-B1AC-F18ADEFBE4D0}" type="datetimeFigureOut">
              <a:rPr lang="en-US" smtClean="0"/>
              <a:t>23-Sep-21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D0E42F-9D37-2649-A654-2A4E66405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4E22D4-3F8A-DC43-926D-90E227B0A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2D452-7EA4-8046-8408-DC606AF18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80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C96A5-E7AA-9641-9FFD-5B8B53B9C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DBA8AD-2660-E94B-B8D4-997A5160F1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4F39D4-06D2-9046-9511-21352D82A4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FFC76E-D503-AA46-B8D6-12029147E5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80DD6E-9AFE-7C49-ABA4-D0846CF673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66AA71-0EE0-DF4D-BA86-6A3561A11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D388B-CCB7-0740-B1AC-F18ADEFBE4D0}" type="datetimeFigureOut">
              <a:rPr lang="en-US" smtClean="0"/>
              <a:t>23-Sep-21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1291FC-9AD2-B94E-A643-BCA39BE7B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3D1E47-5EAF-674E-AD72-5952493C9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2D452-7EA4-8046-8408-DC606AF18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903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04D23-3FAC-7545-8D7A-61F617E63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DE6653-F402-5247-8419-C0D20B9E3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D388B-CCB7-0740-B1AC-F18ADEFBE4D0}" type="datetimeFigureOut">
              <a:rPr lang="en-US" smtClean="0"/>
              <a:t>23-Sep-21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17ADA0-F09E-CD4D-8E18-F53AFB127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421941-F958-F14B-BAC4-D5FA55660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2D452-7EA4-8046-8408-DC606AF18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160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6CAD4E-95AA-EB46-A8A7-725D6F7DF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D388B-CCB7-0740-B1AC-F18ADEFBE4D0}" type="datetimeFigureOut">
              <a:rPr lang="en-US" smtClean="0"/>
              <a:t>23-Sep-21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83E7CB-8604-724C-9099-831140FAD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E37FF7-B4E0-0C45-BFBB-D0426ACAA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2D452-7EA4-8046-8408-DC606AF18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663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92DB0-5B92-614E-859E-78FC9D1B4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E2940-2E7F-A542-88A0-E7D3E39E5C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7A4B8C-4438-8C43-9D74-BE3DA93CBF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876F8D-D84A-E44F-9606-145029400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D388B-CCB7-0740-B1AC-F18ADEFBE4D0}" type="datetimeFigureOut">
              <a:rPr lang="en-US" smtClean="0"/>
              <a:t>23-Sep-21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86847-EF7E-DF41-AFFB-8E793A947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CD9751-FEC1-A34E-949C-6295D8FF2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2D452-7EA4-8046-8408-DC606AF18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62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D86F1-CC4C-AA40-AF72-98077F874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8EB965-33A3-5348-AC1C-DEC28E2484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7B8E55-4829-884B-83A5-E1AB2E3D23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6A057-EDE4-DC47-A248-9396D53B1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D388B-CCB7-0740-B1AC-F18ADEFBE4D0}" type="datetimeFigureOut">
              <a:rPr lang="en-US" smtClean="0"/>
              <a:t>23-Sep-21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590DF5-7C0B-2E4C-9AF9-B8C92F7B8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60508F-60F1-DD4C-8E65-C83017013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2D452-7EA4-8046-8408-DC606AF18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743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3D9CD2-B848-AE4A-B46E-E1BEC4299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267A99-2543-7642-B0C4-025A67A3A8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842E44-FABE-1F42-8DC1-88B9252AA4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1D388B-CCB7-0740-B1AC-F18ADEFBE4D0}" type="datetimeFigureOut">
              <a:rPr lang="en-US" smtClean="0"/>
              <a:t>23-Sep-21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D5F745-6A36-2F48-9D51-94EB564CCB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D20392-BF76-A24F-A603-9004762D25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2D452-7EA4-8046-8408-DC606AF18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939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rgbClr val="00B05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rgbClr val="00B0F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FF000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7030A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notebooks/intro.ipynb" TargetMode="Externa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markdownguide.org/basic-syntax/#code" TargetMode="External"/><Relationship Id="rId3" Type="http://schemas.openxmlformats.org/officeDocument/2006/relationships/hyperlink" Target="https://www.markdownguide.org/basic-syntax/#bold" TargetMode="External"/><Relationship Id="rId7" Type="http://schemas.openxmlformats.org/officeDocument/2006/relationships/hyperlink" Target="https://www.markdownguide.org/basic-syntax/#unordered-lists" TargetMode="External"/><Relationship Id="rId2" Type="http://schemas.openxmlformats.org/officeDocument/2006/relationships/hyperlink" Target="https://www.markdownguide.org/basic-syntax/#heading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markdownguide.org/basic-syntax/#ordered-lists" TargetMode="External"/><Relationship Id="rId11" Type="http://schemas.openxmlformats.org/officeDocument/2006/relationships/hyperlink" Target="https://www.markdownguide.org/basic-syntax/#images-1" TargetMode="External"/><Relationship Id="rId5" Type="http://schemas.openxmlformats.org/officeDocument/2006/relationships/hyperlink" Target="https://www.markdownguide.org/basic-syntax/#blockquotes-1" TargetMode="External"/><Relationship Id="rId10" Type="http://schemas.openxmlformats.org/officeDocument/2006/relationships/hyperlink" Target="https://www.markdownguide.org/basic-syntax/#links" TargetMode="External"/><Relationship Id="rId4" Type="http://schemas.openxmlformats.org/officeDocument/2006/relationships/hyperlink" Target="https://www.markdownguide.org/basic-syntax/#italic" TargetMode="External"/><Relationship Id="rId9" Type="http://schemas.openxmlformats.org/officeDocument/2006/relationships/hyperlink" Target="https://www.markdownguide.org/basic-syntax/#horizontal-rules" TargetMode="Externa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markdownguide.org/extended-syntax/#task-lists" TargetMode="External"/><Relationship Id="rId3" Type="http://schemas.openxmlformats.org/officeDocument/2006/relationships/hyperlink" Target="https://www.markdownguide.org/extended-syntax/#fenced-code-blocks" TargetMode="External"/><Relationship Id="rId7" Type="http://schemas.openxmlformats.org/officeDocument/2006/relationships/hyperlink" Target="https://www.markdownguide.org/extended-syntax/#strikethrough" TargetMode="External"/><Relationship Id="rId2" Type="http://schemas.openxmlformats.org/officeDocument/2006/relationships/hyperlink" Target="https://www.markdownguide.org/extended-syntax/#table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markdownguide.org/extended-syntax/#definition-lists" TargetMode="External"/><Relationship Id="rId5" Type="http://schemas.openxmlformats.org/officeDocument/2006/relationships/hyperlink" Target="https://www.markdownguide.org/extended-syntax/#heading-ids" TargetMode="External"/><Relationship Id="rId4" Type="http://schemas.openxmlformats.org/officeDocument/2006/relationships/hyperlink" Target="https://www.markdownguide.org/extended-syntax/#footnotes" TargetMode="Externa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>
            <a:extLst>
              <a:ext uri="{FF2B5EF4-FFF2-40B4-BE49-F238E27FC236}">
                <a16:creationId xmlns:a16="http://schemas.microsoft.com/office/drawing/2014/main" id="{A9706735-BCBE-6948-A284-E807848149C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420688" y="466725"/>
            <a:ext cx="9042400" cy="2133600"/>
          </a:xfrm>
        </p:spPr>
        <p:txBody>
          <a:bodyPr/>
          <a:lstStyle/>
          <a:p>
            <a:pPr eaLnBrk="1" hangingPunct="1"/>
            <a:r>
              <a:rPr lang="en-US" altLang="zh-CN" sz="4400" dirty="0"/>
              <a:t>INFO</a:t>
            </a:r>
            <a:r>
              <a:rPr lang="zh-CN" altLang="en-US" sz="4400" dirty="0"/>
              <a:t> </a:t>
            </a:r>
            <a:r>
              <a:rPr lang="en-US" altLang="zh-CN" sz="4400" dirty="0"/>
              <a:t>371</a:t>
            </a:r>
            <a:r>
              <a:rPr lang="en-US" altLang="en-US" sz="4400" dirty="0"/>
              <a:t>: Data Mining Applications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77962C80-0CAC-1140-8ABD-75A7FCA76E5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76405" y="3049588"/>
            <a:ext cx="9042400" cy="2612176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College of Computing and Informatics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Drexel University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Introduction and Course Overview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Yuan</a:t>
            </a:r>
            <a:r>
              <a:rPr lang="zh-CN" altLang="en-US" sz="2800" dirty="0"/>
              <a:t> </a:t>
            </a:r>
            <a:r>
              <a:rPr lang="en-US" altLang="zh-CN" sz="2800" dirty="0"/>
              <a:t>An,</a:t>
            </a:r>
            <a:r>
              <a:rPr lang="zh-CN" altLang="en-US" sz="2800" dirty="0"/>
              <a:t> </a:t>
            </a:r>
            <a:r>
              <a:rPr lang="en-US" altLang="zh-CN" sz="2800" dirty="0"/>
              <a:t>PhD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Associate</a:t>
            </a:r>
            <a:r>
              <a:rPr lang="zh-CN" altLang="en-US" sz="2800" dirty="0"/>
              <a:t> </a:t>
            </a:r>
            <a:r>
              <a:rPr lang="en-US" altLang="zh-CN" sz="2800" dirty="0"/>
              <a:t>Professor</a:t>
            </a:r>
            <a:endParaRPr lang="en-US" altLang="en-US" sz="2800" dirty="0"/>
          </a:p>
          <a:p>
            <a:pPr eaLnBrk="1" hangingPunct="1">
              <a:lnSpc>
                <a:spcPct val="90000"/>
              </a:lnSpc>
            </a:pP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806808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EA377-EA0A-4653-B2F1-A90B5E611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2827E-CCC6-4DBC-ABE5-10E9A7BFC3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4 individual assignment on data mining and machine learning methods</a:t>
            </a:r>
          </a:p>
          <a:p>
            <a:r>
              <a:rPr lang="en-US" dirty="0"/>
              <a:t>One midterm exam</a:t>
            </a:r>
          </a:p>
          <a:p>
            <a:r>
              <a:rPr lang="en-US" dirty="0"/>
              <a:t>One final course project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568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5D37C-F208-4159-A64E-02DBB5E49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930" y="204300"/>
            <a:ext cx="9627870" cy="1143000"/>
          </a:xfrm>
        </p:spPr>
        <p:txBody>
          <a:bodyPr/>
          <a:lstStyle/>
          <a:p>
            <a:r>
              <a:rPr lang="en-US" dirty="0"/>
              <a:t>Course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FC556-E762-41F0-9CB3-C2A6EE7E7F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940" y="1693400"/>
            <a:ext cx="10675620" cy="4525963"/>
          </a:xfrm>
        </p:spPr>
        <p:txBody>
          <a:bodyPr/>
          <a:lstStyle/>
          <a:p>
            <a:r>
              <a:rPr lang="en-US" dirty="0"/>
              <a:t>Team work</a:t>
            </a:r>
          </a:p>
          <a:p>
            <a:r>
              <a:rPr lang="en-US" dirty="0"/>
              <a:t>Team can have up to 3 students</a:t>
            </a:r>
          </a:p>
          <a:p>
            <a:r>
              <a:rPr lang="en-US" dirty="0"/>
              <a:t>Build predictive machine learning models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7216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6B42D-BF7C-4AB6-AA28-1E28A3D2B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Syllabus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86B31-6F84-4A4E-A909-2D6357062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 the course syllabus</a:t>
            </a:r>
          </a:p>
        </p:txBody>
      </p:sp>
    </p:spTree>
    <p:extLst>
      <p:ext uri="{BB962C8B-B14F-4D97-AF65-F5344CB8AC3E}">
        <p14:creationId xmlns:p14="http://schemas.microsoft.com/office/powerpoint/2010/main" val="33539930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3D4C2-9CE9-449C-9E09-DA1D8EDF2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320" y="3454523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Data Mining and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26815873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FEFBCEA-B37F-4FE9-8197-14F05F90E5BF}" type="slidenum">
              <a:rPr/>
              <a:t>14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742950" y="310942"/>
            <a:ext cx="9090163" cy="788988"/>
          </a:xfrm>
        </p:spPr>
        <p:txBody>
          <a:bodyPr vert="horz" wrap="square" lIns="90360" tIns="44280" rIns="90360" bIns="44280" rtlCol="0" anchor="ctr" anchorCtr="0">
            <a:normAutofit/>
          </a:bodyPr>
          <a:lstStyle/>
          <a:p>
            <a:pPr lvl="0"/>
            <a:r>
              <a:rPr lang="en-US" sz="3600" dirty="0"/>
              <a:t>From data to information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42950" y="1326086"/>
            <a:ext cx="10755630" cy="5030265"/>
          </a:xfrm>
        </p:spPr>
        <p:txBody>
          <a:bodyPr vert="horz" wrap="square" lIns="90360" tIns="44280" rIns="90360" bIns="44280" rtlCol="0" anchor="t" anchorCtr="0">
            <a:normAutofit/>
          </a:bodyPr>
          <a:lstStyle/>
          <a:p>
            <a:pPr>
              <a:spcBef>
                <a:spcPts val="697"/>
              </a:spcBef>
            </a:pPr>
            <a:r>
              <a:rPr lang="en-US" sz="2800" dirty="0"/>
              <a:t>Society produces huge amounts of data</a:t>
            </a:r>
          </a:p>
          <a:p>
            <a:pPr lvl="1">
              <a:spcBef>
                <a:spcPts val="598"/>
              </a:spcBef>
            </a:pPr>
            <a:r>
              <a:rPr lang="en-US" sz="2400" dirty="0"/>
              <a:t>Sources: business, science, medicine, economics, geography, environment, sports, …</a:t>
            </a:r>
          </a:p>
          <a:p>
            <a:pPr>
              <a:spcBef>
                <a:spcPts val="697"/>
              </a:spcBef>
            </a:pPr>
            <a:r>
              <a:rPr lang="en-US" sz="2800" dirty="0"/>
              <a:t>This data is a potentially valuable resource</a:t>
            </a:r>
          </a:p>
          <a:p>
            <a:pPr>
              <a:spcBef>
                <a:spcPts val="697"/>
              </a:spcBef>
            </a:pPr>
            <a:r>
              <a:rPr lang="en-US" sz="2800" dirty="0"/>
              <a:t>Raw data is useless: need techniques to automatically extract information from it</a:t>
            </a:r>
          </a:p>
          <a:p>
            <a:pPr lvl="1">
              <a:spcBef>
                <a:spcPts val="598"/>
              </a:spcBef>
            </a:pPr>
            <a:r>
              <a:rPr lang="en-US" sz="2400" dirty="0"/>
              <a:t>Data: recorded facts</a:t>
            </a:r>
          </a:p>
          <a:p>
            <a:pPr lvl="1">
              <a:spcBef>
                <a:spcPts val="598"/>
              </a:spcBef>
            </a:pPr>
            <a:r>
              <a:rPr lang="en-US" sz="2400" dirty="0"/>
              <a:t>Information: patterns underlying the data</a:t>
            </a:r>
          </a:p>
          <a:p>
            <a:pPr>
              <a:spcBef>
                <a:spcPts val="598"/>
              </a:spcBef>
            </a:pPr>
            <a:r>
              <a:rPr lang="en-US" sz="2700" dirty="0"/>
              <a:t>We are concerned with machine learning techniques for automatically finding patterns in data</a:t>
            </a:r>
          </a:p>
          <a:p>
            <a:pPr>
              <a:spcBef>
                <a:spcPts val="598"/>
              </a:spcBef>
            </a:pPr>
            <a:r>
              <a:rPr lang="en-US" sz="2700" dirty="0"/>
              <a:t>Patterns that are found may be represented as </a:t>
            </a:r>
            <a:r>
              <a:rPr lang="en-US" sz="2700" i="1" dirty="0"/>
              <a:t>structural descriptions</a:t>
            </a:r>
            <a:r>
              <a:rPr lang="en-US" sz="2700" dirty="0"/>
              <a:t> or as black-box models</a:t>
            </a:r>
          </a:p>
        </p:txBody>
      </p:sp>
    </p:spTree>
    <p:extLst>
      <p:ext uri="{BB962C8B-B14F-4D97-AF65-F5344CB8AC3E}">
        <p14:creationId xmlns:p14="http://schemas.microsoft.com/office/powerpoint/2010/main" val="26851883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9A7EA-517F-6647-A1D5-13BF04730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28651A0-C1C8-C84B-8733-763F60879A43}"/>
              </a:ext>
            </a:extLst>
          </p:cNvPr>
          <p:cNvSpPr/>
          <p:nvPr/>
        </p:nvSpPr>
        <p:spPr>
          <a:xfrm>
            <a:off x="4816005" y="2958779"/>
            <a:ext cx="2771872" cy="24930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Machine Learning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7FCD0DE-1044-1643-936C-EB8D0BEC6B5B}"/>
              </a:ext>
            </a:extLst>
          </p:cNvPr>
          <p:cNvSpPr/>
          <p:nvPr/>
        </p:nvSpPr>
        <p:spPr>
          <a:xfrm>
            <a:off x="3144457" y="2548774"/>
            <a:ext cx="2449561" cy="1471593"/>
          </a:xfrm>
          <a:prstGeom prst="ellipse">
            <a:avLst/>
          </a:prstGeom>
          <a:solidFill>
            <a:schemeClr val="accent1">
              <a:alpha val="5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Mathematics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ADB048C-6A9C-FF44-BE49-C541F63C1CF8}"/>
              </a:ext>
            </a:extLst>
          </p:cNvPr>
          <p:cNvSpPr/>
          <p:nvPr/>
        </p:nvSpPr>
        <p:spPr>
          <a:xfrm>
            <a:off x="6537871" y="2517700"/>
            <a:ext cx="2413534" cy="1471593"/>
          </a:xfrm>
          <a:prstGeom prst="ellipse">
            <a:avLst/>
          </a:prstGeom>
          <a:solidFill>
            <a:schemeClr val="accent1">
              <a:alpha val="5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Neuroscience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A743759-DF13-A54E-9A52-3BB06C7982A7}"/>
              </a:ext>
            </a:extLst>
          </p:cNvPr>
          <p:cNvSpPr/>
          <p:nvPr/>
        </p:nvSpPr>
        <p:spPr>
          <a:xfrm>
            <a:off x="7119293" y="3568859"/>
            <a:ext cx="1927861" cy="1471593"/>
          </a:xfrm>
          <a:prstGeom prst="ellipse">
            <a:avLst/>
          </a:prstGeom>
          <a:solidFill>
            <a:schemeClr val="accent1">
              <a:alpha val="5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Psychology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787DE33-3272-4143-B1E5-ED1BD9B8FDE1}"/>
              </a:ext>
            </a:extLst>
          </p:cNvPr>
          <p:cNvSpPr/>
          <p:nvPr/>
        </p:nvSpPr>
        <p:spPr>
          <a:xfrm>
            <a:off x="3480196" y="3462003"/>
            <a:ext cx="1812716" cy="1471593"/>
          </a:xfrm>
          <a:prstGeom prst="ellipse">
            <a:avLst/>
          </a:prstGeom>
          <a:solidFill>
            <a:schemeClr val="accent1">
              <a:alpha val="5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Statistics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C1E75D8-71E5-AE45-AB2B-242E57C7B41D}"/>
              </a:ext>
            </a:extLst>
          </p:cNvPr>
          <p:cNvSpPr/>
          <p:nvPr/>
        </p:nvSpPr>
        <p:spPr>
          <a:xfrm>
            <a:off x="4042249" y="4395277"/>
            <a:ext cx="1927860" cy="1471593"/>
          </a:xfrm>
          <a:prstGeom prst="ellipse">
            <a:avLst/>
          </a:prstGeom>
          <a:solidFill>
            <a:schemeClr val="accent1">
              <a:alpha val="5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Economics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B5417C9-5EE1-7F45-8ED7-4F6A167D4FD9}"/>
              </a:ext>
            </a:extLst>
          </p:cNvPr>
          <p:cNvSpPr/>
          <p:nvPr/>
        </p:nvSpPr>
        <p:spPr>
          <a:xfrm>
            <a:off x="6096000" y="4323416"/>
            <a:ext cx="1927860" cy="1471593"/>
          </a:xfrm>
          <a:prstGeom prst="ellipse">
            <a:avLst/>
          </a:prstGeom>
          <a:solidFill>
            <a:schemeClr val="accent1">
              <a:alpha val="5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Linguistics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B42FB88-3A52-9E40-9044-8A1BE3610FA4}"/>
              </a:ext>
            </a:extLst>
          </p:cNvPr>
          <p:cNvSpPr/>
          <p:nvPr/>
        </p:nvSpPr>
        <p:spPr>
          <a:xfrm>
            <a:off x="4977524" y="2139111"/>
            <a:ext cx="1927860" cy="1471593"/>
          </a:xfrm>
          <a:prstGeom prst="ellipse">
            <a:avLst/>
          </a:prstGeom>
          <a:solidFill>
            <a:schemeClr val="accent1">
              <a:alpha val="5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Computer Science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30DCC98C-51E8-EA40-9F42-4CFF94961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23D4C-EE0A-D54D-B67E-09C88C513A8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3860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4B116-8BC1-DD40-910D-0C8CA1473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machine learning?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084CC-1625-8E49-8DE1-5BC02A4F0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Machine Learning is the science (and art) of programming computers so they can learn from data</a:t>
            </a:r>
          </a:p>
          <a:p>
            <a:endParaRPr lang="en-US" dirty="0"/>
          </a:p>
          <a:p>
            <a:r>
              <a:rPr lang="en-US" dirty="0"/>
              <a:t>More general definition (Arthur Samuel, 1959):</a:t>
            </a:r>
          </a:p>
          <a:p>
            <a:pPr lvl="1"/>
            <a:r>
              <a:rPr lang="en-US" dirty="0"/>
              <a:t>Machine Learning is the field of study that gives computers the ability to learn without being explicitly programmed.              </a:t>
            </a:r>
          </a:p>
          <a:p>
            <a:endParaRPr lang="en-US" dirty="0"/>
          </a:p>
          <a:p>
            <a:r>
              <a:rPr lang="en-US" dirty="0"/>
              <a:t>More engineering-oriented definition (Tom Mitchell, 1997):</a:t>
            </a:r>
          </a:p>
          <a:p>
            <a:pPr lvl="1"/>
            <a:r>
              <a:rPr lang="en-US" dirty="0"/>
              <a:t>Machine Learning is the study of algorithms that </a:t>
            </a:r>
          </a:p>
          <a:p>
            <a:pPr lvl="2"/>
            <a:r>
              <a:rPr lang="en-US" dirty="0"/>
              <a:t>Improve their performance P </a:t>
            </a:r>
          </a:p>
          <a:p>
            <a:pPr lvl="2"/>
            <a:r>
              <a:rPr lang="en-US" dirty="0"/>
              <a:t>At some task T</a:t>
            </a:r>
          </a:p>
          <a:p>
            <a:pPr lvl="2"/>
            <a:r>
              <a:rPr lang="en-US" dirty="0"/>
              <a:t>With experience E</a:t>
            </a:r>
          </a:p>
          <a:p>
            <a:pPr lvl="1"/>
            <a:r>
              <a:rPr lang="en-US" dirty="0"/>
              <a:t>A well-defined learning task is given by &lt;P, T, E&gt;</a:t>
            </a:r>
          </a:p>
          <a:p>
            <a:pPr lvl="1"/>
            <a:r>
              <a:rPr lang="en-US" dirty="0"/>
              <a:t>Examples: classify emails as spam or not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7222C7-2C2E-694D-9360-BA65D199E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23D4C-EE0A-D54D-B67E-09C88C513A8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8484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95B81C-069B-BA4D-9C24-A4570DB4F5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39442" y="703158"/>
            <a:ext cx="3868340" cy="823912"/>
          </a:xfrm>
        </p:spPr>
        <p:txBody>
          <a:bodyPr/>
          <a:lstStyle/>
          <a:p>
            <a:pPr algn="ctr"/>
            <a:r>
              <a:rPr lang="en-US" dirty="0"/>
              <a:t>Traditional Programming</a:t>
            </a:r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D9ED316D-9533-2944-8132-544684B7657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239839" y="2074489"/>
            <a:ext cx="3868737" cy="2709021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705134B-44EB-C049-B317-DE9FEF7B5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8791" y="670212"/>
            <a:ext cx="3887391" cy="823912"/>
          </a:xfrm>
        </p:spPr>
        <p:txBody>
          <a:bodyPr/>
          <a:lstStyle/>
          <a:p>
            <a:pPr algn="ctr"/>
            <a:r>
              <a:rPr lang="en-US" dirty="0"/>
              <a:t>Machine Learning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39B62F1-2393-8B45-ACB1-0A6872EFE2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16315" y="5297982"/>
            <a:ext cx="3887391" cy="595933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dirty="0"/>
              <a:t>Needed when we do not know how to specify the program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4E3C529-51E2-9A4B-939A-E28B4CA5CC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8790" y="2074489"/>
            <a:ext cx="3739276" cy="2643129"/>
          </a:xfrm>
          <a:prstGeom prst="rect">
            <a:avLst/>
          </a:prstGeom>
        </p:spPr>
      </p:pic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9FD6CD0F-E907-4B42-8E90-033F7F5D4044}"/>
              </a:ext>
            </a:extLst>
          </p:cNvPr>
          <p:cNvSpPr txBox="1">
            <a:spLocks/>
          </p:cNvSpPr>
          <p:nvPr/>
        </p:nvSpPr>
        <p:spPr>
          <a:xfrm>
            <a:off x="1220392" y="5330927"/>
            <a:ext cx="3887391" cy="59593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/>
              <a:t>Works well when we know how to specify the program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15DB9B95-6563-7C42-9D59-651FD9E8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23D4C-EE0A-D54D-B67E-09C88C513A8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699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A9EB345-E9ED-D148-9727-D36C254E7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300" dirty="0"/>
              <a:t>When we need Machine Learning?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DF74D98-CCDD-E044-B09C-DFA0428E95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Tasks are challenging to specify our knowledge</a:t>
            </a:r>
          </a:p>
          <a:p>
            <a:pPr lvl="1"/>
            <a:r>
              <a:rPr lang="en-US" dirty="0"/>
              <a:t>Facial recognition</a:t>
            </a:r>
          </a:p>
          <a:p>
            <a:pPr lvl="1"/>
            <a:r>
              <a:rPr lang="en-US" dirty="0"/>
              <a:t>Medical diagnosis</a:t>
            </a:r>
          </a:p>
          <a:p>
            <a:r>
              <a:rPr lang="en-US" dirty="0"/>
              <a:t>Tasks involving big data</a:t>
            </a:r>
          </a:p>
          <a:p>
            <a:pPr lvl="1"/>
            <a:r>
              <a:rPr lang="en-US" dirty="0"/>
              <a:t>Anomaly detection</a:t>
            </a:r>
          </a:p>
          <a:p>
            <a:pPr lvl="1"/>
            <a:r>
              <a:rPr lang="en-US" dirty="0"/>
              <a:t>Genomics</a:t>
            </a:r>
          </a:p>
          <a:p>
            <a:r>
              <a:rPr lang="en-US" dirty="0"/>
              <a:t>Tasks requiring customization</a:t>
            </a:r>
          </a:p>
          <a:p>
            <a:pPr lvl="1"/>
            <a:r>
              <a:rPr lang="en-US" dirty="0"/>
              <a:t>Personalized medicine</a:t>
            </a:r>
          </a:p>
          <a:p>
            <a:pPr lvl="1"/>
            <a:r>
              <a:rPr lang="en-US" dirty="0"/>
              <a:t>Email filtering</a:t>
            </a:r>
          </a:p>
          <a:p>
            <a:r>
              <a:rPr lang="en-US" dirty="0"/>
              <a:t>…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CAD63F-DA98-3E4F-B6C5-E230552A8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23D4C-EE0A-D54D-B67E-09C88C513A8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6719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21615-D655-C24D-B01F-33716529D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Process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74B2B6-10AB-1349-B42C-059C1D9E7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4629C-1554-754B-BB9E-0DF498DE3C94}" type="slidenum">
              <a:rPr lang="en-US" smtClean="0"/>
              <a:t>19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915511-9734-0349-8F50-BCB245008F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0184" y="1781626"/>
            <a:ext cx="7431631" cy="4367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37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29A6A-5193-B644-A453-710FF567E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8091"/>
            <a:ext cx="9298709" cy="482650"/>
          </a:xfrm>
        </p:spPr>
        <p:txBody>
          <a:bodyPr>
            <a:normAutofit fontScale="90000"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9B5E5-D541-4070-97AF-8AE397506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Course overview</a:t>
            </a:r>
          </a:p>
          <a:p>
            <a:r>
              <a:rPr lang="en-US" dirty="0"/>
              <a:t>Course work</a:t>
            </a:r>
          </a:p>
          <a:p>
            <a:r>
              <a:rPr lang="en-US" dirty="0"/>
              <a:t>Introduction to Data Mining and Machine Learning</a:t>
            </a:r>
          </a:p>
          <a:p>
            <a:r>
              <a:rPr lang="en-US" dirty="0"/>
              <a:t>Terminology</a:t>
            </a:r>
          </a:p>
          <a:p>
            <a:r>
              <a:rPr lang="en-US" dirty="0"/>
              <a:t>Python and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r>
              <a:rPr lang="en-US" dirty="0"/>
              <a:t>Google </a:t>
            </a:r>
            <a:r>
              <a:rPr lang="en-US" dirty="0" err="1"/>
              <a:t>colab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1717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39010011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90" name="Group 54">
            <a:extLst>
              <a:ext uri="{FF2B5EF4-FFF2-40B4-BE49-F238E27FC236}">
                <a16:creationId xmlns:a16="http://schemas.microsoft.com/office/drawing/2014/main" id="{B8200DD1-7B15-4A15-857A-9830891809E2}"/>
              </a:ext>
            </a:extLst>
          </p:cNvPr>
          <p:cNvGrpSpPr>
            <a:grpSpLocks/>
          </p:cNvGrpSpPr>
          <p:nvPr/>
        </p:nvGrpSpPr>
        <p:grpSpPr bwMode="auto">
          <a:xfrm>
            <a:off x="1766888" y="933451"/>
            <a:ext cx="2070100" cy="5707063"/>
            <a:chOff x="280" y="656"/>
            <a:chExt cx="1304" cy="3595"/>
          </a:xfrm>
        </p:grpSpPr>
        <p:sp>
          <p:nvSpPr>
            <p:cNvPr id="39938" name="Rectangle 2">
              <a:extLst>
                <a:ext uri="{FF2B5EF4-FFF2-40B4-BE49-F238E27FC236}">
                  <a16:creationId xmlns:a16="http://schemas.microsoft.com/office/drawing/2014/main" id="{A0D19F48-BD7C-439A-84F5-EFE0F22447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" y="656"/>
              <a:ext cx="1153" cy="3595"/>
            </a:xfrm>
            <a:prstGeom prst="rect">
              <a:avLst/>
            </a:prstGeom>
            <a:solidFill>
              <a:srgbClr val="EAEAEA"/>
            </a:solidFill>
            <a:ln w="19050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39" name="Text Box 3">
              <a:extLst>
                <a:ext uri="{FF2B5EF4-FFF2-40B4-BE49-F238E27FC236}">
                  <a16:creationId xmlns:a16="http://schemas.microsoft.com/office/drawing/2014/main" id="{618B6AAC-0DB1-481C-8B9D-AC743E2AEC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0" y="672"/>
              <a:ext cx="130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en-US" b="1">
                  <a:solidFill>
                    <a:srgbClr val="0000FF"/>
                  </a:solidFill>
                </a:rPr>
                <a:t>Examples of class A</a:t>
              </a:r>
              <a:endParaRPr lang="en-US" altLang="en-US">
                <a:solidFill>
                  <a:srgbClr val="0000FF"/>
                </a:solidFill>
              </a:endParaRPr>
            </a:p>
          </p:txBody>
        </p:sp>
        <p:sp>
          <p:nvSpPr>
            <p:cNvPr id="39951" name="Rectangle 15">
              <a:extLst>
                <a:ext uri="{FF2B5EF4-FFF2-40B4-BE49-F238E27FC236}">
                  <a16:creationId xmlns:a16="http://schemas.microsoft.com/office/drawing/2014/main" id="{D6D4F58F-1873-4251-A1F7-A2611F16D8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3861"/>
              <a:ext cx="288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52" name="Rectangle 16">
              <a:extLst>
                <a:ext uri="{FF2B5EF4-FFF2-40B4-BE49-F238E27FC236}">
                  <a16:creationId xmlns:a16="http://schemas.microsoft.com/office/drawing/2014/main" id="{9258FAD0-BA89-4271-930C-E8B762DCF0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3717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53" name="Rectangle 17">
              <a:extLst>
                <a:ext uri="{FF2B5EF4-FFF2-40B4-BE49-F238E27FC236}">
                  <a16:creationId xmlns:a16="http://schemas.microsoft.com/office/drawing/2014/main" id="{5D4D685D-C9C8-4C25-81FE-6593723CF4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2805"/>
              <a:ext cx="288" cy="4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54" name="Rectangle 18">
              <a:extLst>
                <a:ext uri="{FF2B5EF4-FFF2-40B4-BE49-F238E27FC236}">
                  <a16:creationId xmlns:a16="http://schemas.microsoft.com/office/drawing/2014/main" id="{196D667A-29F3-434F-8036-2AF94E5CFF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709"/>
              <a:ext cx="288" cy="57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55" name="Rectangle 19">
              <a:extLst>
                <a:ext uri="{FF2B5EF4-FFF2-40B4-BE49-F238E27FC236}">
                  <a16:creationId xmlns:a16="http://schemas.microsoft.com/office/drawing/2014/main" id="{109DC345-A768-4166-80D3-BACB38726D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2325"/>
              <a:ext cx="288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56" name="Rectangle 20">
              <a:extLst>
                <a:ext uri="{FF2B5EF4-FFF2-40B4-BE49-F238E27FC236}">
                  <a16:creationId xmlns:a16="http://schemas.microsoft.com/office/drawing/2014/main" id="{67C817DF-367C-46B2-B4F3-979CD5DD02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085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57" name="Rectangle 21">
              <a:extLst>
                <a:ext uri="{FF2B5EF4-FFF2-40B4-BE49-F238E27FC236}">
                  <a16:creationId xmlns:a16="http://schemas.microsoft.com/office/drawing/2014/main" id="{D47C946B-771B-4ED8-A1CE-43BA6DC6AD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1509"/>
              <a:ext cx="288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58" name="Rectangle 22">
              <a:extLst>
                <a:ext uri="{FF2B5EF4-FFF2-40B4-BE49-F238E27FC236}">
                  <a16:creationId xmlns:a16="http://schemas.microsoft.com/office/drawing/2014/main" id="{A06BAAEE-9F8F-4A70-A05B-F97FF758AC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1461"/>
              <a:ext cx="28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67" name="Text Box 31">
              <a:extLst>
                <a:ext uri="{FF2B5EF4-FFF2-40B4-BE49-F238E27FC236}">
                  <a16:creationId xmlns:a16="http://schemas.microsoft.com/office/drawing/2014/main" id="{A0E3199C-86DA-446E-B98B-322C067AE3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5" y="1704"/>
              <a:ext cx="5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en-US"/>
                <a:t>3         4</a:t>
              </a:r>
            </a:p>
          </p:txBody>
        </p:sp>
        <p:sp>
          <p:nvSpPr>
            <p:cNvPr id="39968" name="Text Box 32">
              <a:extLst>
                <a:ext uri="{FF2B5EF4-FFF2-40B4-BE49-F238E27FC236}">
                  <a16:creationId xmlns:a16="http://schemas.microsoft.com/office/drawing/2014/main" id="{02F54590-ECC1-4CBB-9361-062230E93F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5" y="2407"/>
              <a:ext cx="65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en-US"/>
                <a:t>1.5        5</a:t>
              </a:r>
            </a:p>
          </p:txBody>
        </p:sp>
        <p:sp>
          <p:nvSpPr>
            <p:cNvPr id="39969" name="Text Box 33">
              <a:extLst>
                <a:ext uri="{FF2B5EF4-FFF2-40B4-BE49-F238E27FC236}">
                  <a16:creationId xmlns:a16="http://schemas.microsoft.com/office/drawing/2014/main" id="{31EF6EC4-09E2-40EA-BB2B-A66B567203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5" y="3246"/>
              <a:ext cx="5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en-US"/>
                <a:t>6         8</a:t>
              </a:r>
            </a:p>
          </p:txBody>
        </p:sp>
        <p:sp>
          <p:nvSpPr>
            <p:cNvPr id="39970" name="Text Box 34">
              <a:extLst>
                <a:ext uri="{FF2B5EF4-FFF2-40B4-BE49-F238E27FC236}">
                  <a16:creationId xmlns:a16="http://schemas.microsoft.com/office/drawing/2014/main" id="{C5E47B2D-A3CA-4A8C-B6FF-DF16DE3050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5" y="4003"/>
              <a:ext cx="6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en-US"/>
                <a:t>2.5       5</a:t>
              </a:r>
            </a:p>
          </p:txBody>
        </p:sp>
      </p:grpSp>
      <p:grpSp>
        <p:nvGrpSpPr>
          <p:cNvPr id="39989" name="Group 53">
            <a:extLst>
              <a:ext uri="{FF2B5EF4-FFF2-40B4-BE49-F238E27FC236}">
                <a16:creationId xmlns:a16="http://schemas.microsoft.com/office/drawing/2014/main" id="{ED3FBACC-7F21-4E8E-9CF3-1BDBAAB37BBA}"/>
              </a:ext>
            </a:extLst>
          </p:cNvPr>
          <p:cNvGrpSpPr>
            <a:grpSpLocks/>
          </p:cNvGrpSpPr>
          <p:nvPr/>
        </p:nvGrpSpPr>
        <p:grpSpPr bwMode="auto">
          <a:xfrm>
            <a:off x="4117976" y="928688"/>
            <a:ext cx="1890713" cy="5707062"/>
            <a:chOff x="2215" y="648"/>
            <a:chExt cx="1191" cy="3595"/>
          </a:xfrm>
        </p:grpSpPr>
        <p:sp>
          <p:nvSpPr>
            <p:cNvPr id="39987" name="Rectangle 51">
              <a:extLst>
                <a:ext uri="{FF2B5EF4-FFF2-40B4-BE49-F238E27FC236}">
                  <a16:creationId xmlns:a16="http://schemas.microsoft.com/office/drawing/2014/main" id="{6984CFDA-6BB8-4EF6-B939-77B88144D6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5" y="648"/>
              <a:ext cx="1191" cy="3595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40" name="Text Box 4">
              <a:extLst>
                <a:ext uri="{FF2B5EF4-FFF2-40B4-BE49-F238E27FC236}">
                  <a16:creationId xmlns:a16="http://schemas.microsoft.com/office/drawing/2014/main" id="{F418A38D-6932-4967-820B-A9D52DA000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20" y="698"/>
              <a:ext cx="1162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en-US" b="1">
                  <a:solidFill>
                    <a:srgbClr val="FF0000"/>
                  </a:solidFill>
                </a:rPr>
                <a:t>Examples of class B</a:t>
              </a:r>
              <a:endParaRPr lang="en-US" altLang="en-US">
                <a:solidFill>
                  <a:srgbClr val="FF0000"/>
                </a:solidFill>
              </a:endParaRPr>
            </a:p>
          </p:txBody>
        </p:sp>
        <p:sp>
          <p:nvSpPr>
            <p:cNvPr id="39959" name="Rectangle 23">
              <a:extLst>
                <a:ext uri="{FF2B5EF4-FFF2-40B4-BE49-F238E27FC236}">
                  <a16:creationId xmlns:a16="http://schemas.microsoft.com/office/drawing/2014/main" id="{971A9776-328C-44A6-BF1C-DF9F4AB0C08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784" y="3795"/>
              <a:ext cx="28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60" name="Rectangle 24">
              <a:extLst>
                <a:ext uri="{FF2B5EF4-FFF2-40B4-BE49-F238E27FC236}">
                  <a16:creationId xmlns:a16="http://schemas.microsoft.com/office/drawing/2014/main" id="{511883CA-775B-4DD0-9E04-337BAAB215D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400" y="3699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61" name="Rectangle 25">
              <a:extLst>
                <a:ext uri="{FF2B5EF4-FFF2-40B4-BE49-F238E27FC236}">
                  <a16:creationId xmlns:a16="http://schemas.microsoft.com/office/drawing/2014/main" id="{437CC20C-3871-4AA7-9575-38E7EEFEBBB2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784" y="3027"/>
              <a:ext cx="28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62" name="Rectangle 26">
              <a:extLst>
                <a:ext uri="{FF2B5EF4-FFF2-40B4-BE49-F238E27FC236}">
                  <a16:creationId xmlns:a16="http://schemas.microsoft.com/office/drawing/2014/main" id="{922FC3FF-1E53-41BC-8D6E-15CB8CD70ED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400" y="2691"/>
              <a:ext cx="288" cy="57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63" name="Rectangle 27">
              <a:extLst>
                <a:ext uri="{FF2B5EF4-FFF2-40B4-BE49-F238E27FC236}">
                  <a16:creationId xmlns:a16="http://schemas.microsoft.com/office/drawing/2014/main" id="{56FB4FE8-3EF6-4460-BEE8-E665E2D4817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784" y="2249"/>
              <a:ext cx="288" cy="15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64" name="Rectangle 28">
              <a:extLst>
                <a:ext uri="{FF2B5EF4-FFF2-40B4-BE49-F238E27FC236}">
                  <a16:creationId xmlns:a16="http://schemas.microsoft.com/office/drawing/2014/main" id="{BA57BDA7-7CDA-4C07-AA3B-18A4558A0EF5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400" y="2067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65" name="Rectangle 29">
              <a:extLst>
                <a:ext uri="{FF2B5EF4-FFF2-40B4-BE49-F238E27FC236}">
                  <a16:creationId xmlns:a16="http://schemas.microsoft.com/office/drawing/2014/main" id="{06E93A10-6C0A-4BC5-8005-B6FAFC79203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784" y="1491"/>
              <a:ext cx="288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66" name="Rectangle 30">
              <a:extLst>
                <a:ext uri="{FF2B5EF4-FFF2-40B4-BE49-F238E27FC236}">
                  <a16:creationId xmlns:a16="http://schemas.microsoft.com/office/drawing/2014/main" id="{62BF4999-6C0C-4808-9729-20FA5E3D0D0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400" y="1347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971" name="Group 35">
              <a:extLst>
                <a:ext uri="{FF2B5EF4-FFF2-40B4-BE49-F238E27FC236}">
                  <a16:creationId xmlns:a16="http://schemas.microsoft.com/office/drawing/2014/main" id="{1A5F3959-5189-4357-9151-A3695DB18FF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28" y="1697"/>
              <a:ext cx="692" cy="2530"/>
              <a:chOff x="585" y="1707"/>
              <a:chExt cx="692" cy="2530"/>
            </a:xfrm>
          </p:grpSpPr>
          <p:sp>
            <p:nvSpPr>
              <p:cNvPr id="39972" name="Text Box 36">
                <a:extLst>
                  <a:ext uri="{FF2B5EF4-FFF2-40B4-BE49-F238E27FC236}">
                    <a16:creationId xmlns:a16="http://schemas.microsoft.com/office/drawing/2014/main" id="{6FE329F1-CAD6-4272-BA6C-4A969D667D9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5" y="1707"/>
                <a:ext cx="69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altLang="en-US"/>
                  <a:t>5         2.5</a:t>
                </a:r>
              </a:p>
            </p:txBody>
          </p:sp>
          <p:sp>
            <p:nvSpPr>
              <p:cNvPr id="39973" name="Text Box 37">
                <a:extLst>
                  <a:ext uri="{FF2B5EF4-FFF2-40B4-BE49-F238E27FC236}">
                    <a16:creationId xmlns:a16="http://schemas.microsoft.com/office/drawing/2014/main" id="{37539D13-2588-4167-A28D-3C17B1BB280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5" y="2410"/>
                <a:ext cx="58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altLang="en-US"/>
                  <a:t>5         2</a:t>
                </a:r>
              </a:p>
            </p:txBody>
          </p:sp>
          <p:sp>
            <p:nvSpPr>
              <p:cNvPr id="39974" name="Text Box 38">
                <a:extLst>
                  <a:ext uri="{FF2B5EF4-FFF2-40B4-BE49-F238E27FC236}">
                    <a16:creationId xmlns:a16="http://schemas.microsoft.com/office/drawing/2014/main" id="{BE2BA3A9-1E32-407A-AE62-CE4A515BE76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5" y="3249"/>
                <a:ext cx="58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altLang="en-US"/>
                  <a:t>8         3</a:t>
                </a:r>
              </a:p>
            </p:txBody>
          </p:sp>
          <p:sp>
            <p:nvSpPr>
              <p:cNvPr id="39975" name="Text Box 39">
                <a:extLst>
                  <a:ext uri="{FF2B5EF4-FFF2-40B4-BE49-F238E27FC236}">
                    <a16:creationId xmlns:a16="http://schemas.microsoft.com/office/drawing/2014/main" id="{573F1B15-764A-494E-9755-868277977BC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5" y="4006"/>
                <a:ext cx="62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altLang="en-US"/>
                  <a:t>4.5       3</a:t>
                </a:r>
              </a:p>
            </p:txBody>
          </p:sp>
        </p:grpSp>
      </p:grpSp>
      <p:sp>
        <p:nvSpPr>
          <p:cNvPr id="39995" name="Rectangle 59">
            <a:extLst>
              <a:ext uri="{FF2B5EF4-FFF2-40B4-BE49-F238E27FC236}">
                <a16:creationId xmlns:a16="http://schemas.microsoft.com/office/drawing/2014/main" id="{172CE8CD-7083-4BF3-9111-8CD72B2B7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597" y="266730"/>
            <a:ext cx="49439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32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Classification Problem 1</a:t>
            </a:r>
          </a:p>
        </p:txBody>
      </p:sp>
    </p:spTree>
    <p:extLst>
      <p:ext uri="{BB962C8B-B14F-4D97-AF65-F5344CB8AC3E}">
        <p14:creationId xmlns:p14="http://schemas.microsoft.com/office/powerpoint/2010/main" val="10337165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86" name="Group 2">
            <a:extLst>
              <a:ext uri="{FF2B5EF4-FFF2-40B4-BE49-F238E27FC236}">
                <a16:creationId xmlns:a16="http://schemas.microsoft.com/office/drawing/2014/main" id="{69439725-B985-49B9-8723-09089F9363D3}"/>
              </a:ext>
            </a:extLst>
          </p:cNvPr>
          <p:cNvGrpSpPr>
            <a:grpSpLocks/>
          </p:cNvGrpSpPr>
          <p:nvPr/>
        </p:nvGrpSpPr>
        <p:grpSpPr bwMode="auto">
          <a:xfrm>
            <a:off x="1766888" y="933451"/>
            <a:ext cx="2070100" cy="5707063"/>
            <a:chOff x="280" y="656"/>
            <a:chExt cx="1304" cy="3595"/>
          </a:xfrm>
        </p:grpSpPr>
        <p:sp>
          <p:nvSpPr>
            <p:cNvPr id="41987" name="Rectangle 3">
              <a:extLst>
                <a:ext uri="{FF2B5EF4-FFF2-40B4-BE49-F238E27FC236}">
                  <a16:creationId xmlns:a16="http://schemas.microsoft.com/office/drawing/2014/main" id="{BDC74FB0-7706-45EC-B4D0-78B1174BC0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" y="656"/>
              <a:ext cx="1153" cy="3595"/>
            </a:xfrm>
            <a:prstGeom prst="rect">
              <a:avLst/>
            </a:prstGeom>
            <a:solidFill>
              <a:srgbClr val="EAEAEA"/>
            </a:solidFill>
            <a:ln w="19050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88" name="Text Box 4">
              <a:extLst>
                <a:ext uri="{FF2B5EF4-FFF2-40B4-BE49-F238E27FC236}">
                  <a16:creationId xmlns:a16="http://schemas.microsoft.com/office/drawing/2014/main" id="{796BE4E1-6C72-4919-A436-ED22D18BE2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0" y="672"/>
              <a:ext cx="130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en-US" b="1">
                  <a:solidFill>
                    <a:srgbClr val="0000FF"/>
                  </a:solidFill>
                </a:rPr>
                <a:t>Examples of class A</a:t>
              </a:r>
              <a:endParaRPr lang="en-US" altLang="en-US">
                <a:solidFill>
                  <a:srgbClr val="0000FF"/>
                </a:solidFill>
              </a:endParaRPr>
            </a:p>
          </p:txBody>
        </p:sp>
        <p:sp>
          <p:nvSpPr>
            <p:cNvPr id="41989" name="Rectangle 5">
              <a:extLst>
                <a:ext uri="{FF2B5EF4-FFF2-40B4-BE49-F238E27FC236}">
                  <a16:creationId xmlns:a16="http://schemas.microsoft.com/office/drawing/2014/main" id="{BA98E592-CC2F-4FD5-8766-D2C1B49860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3861"/>
              <a:ext cx="288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0" name="Rectangle 6">
              <a:extLst>
                <a:ext uri="{FF2B5EF4-FFF2-40B4-BE49-F238E27FC236}">
                  <a16:creationId xmlns:a16="http://schemas.microsoft.com/office/drawing/2014/main" id="{B1F4351E-9850-4933-8C09-76430EEACC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3717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1" name="Rectangle 7">
              <a:extLst>
                <a:ext uri="{FF2B5EF4-FFF2-40B4-BE49-F238E27FC236}">
                  <a16:creationId xmlns:a16="http://schemas.microsoft.com/office/drawing/2014/main" id="{9A93F21E-EA31-406B-B426-620CC9CF4C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2805"/>
              <a:ext cx="288" cy="4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2" name="Rectangle 8">
              <a:extLst>
                <a:ext uri="{FF2B5EF4-FFF2-40B4-BE49-F238E27FC236}">
                  <a16:creationId xmlns:a16="http://schemas.microsoft.com/office/drawing/2014/main" id="{FBE8BA57-AF89-413F-AEA1-74234AACF2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709"/>
              <a:ext cx="288" cy="57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3" name="Rectangle 9">
              <a:extLst>
                <a:ext uri="{FF2B5EF4-FFF2-40B4-BE49-F238E27FC236}">
                  <a16:creationId xmlns:a16="http://schemas.microsoft.com/office/drawing/2014/main" id="{F0A26F8C-12E5-4805-89CD-9A17FEB27A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2325"/>
              <a:ext cx="288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4" name="Rectangle 10">
              <a:extLst>
                <a:ext uri="{FF2B5EF4-FFF2-40B4-BE49-F238E27FC236}">
                  <a16:creationId xmlns:a16="http://schemas.microsoft.com/office/drawing/2014/main" id="{B179F27E-8FD1-4347-880F-D7BC98F796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085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5" name="Rectangle 11">
              <a:extLst>
                <a:ext uri="{FF2B5EF4-FFF2-40B4-BE49-F238E27FC236}">
                  <a16:creationId xmlns:a16="http://schemas.microsoft.com/office/drawing/2014/main" id="{316EF37A-C375-4837-A186-B213B51DF5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1509"/>
              <a:ext cx="288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6" name="Rectangle 12">
              <a:extLst>
                <a:ext uri="{FF2B5EF4-FFF2-40B4-BE49-F238E27FC236}">
                  <a16:creationId xmlns:a16="http://schemas.microsoft.com/office/drawing/2014/main" id="{9917AE70-C958-421E-A574-3797505660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1461"/>
              <a:ext cx="28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7" name="Text Box 13">
              <a:extLst>
                <a:ext uri="{FF2B5EF4-FFF2-40B4-BE49-F238E27FC236}">
                  <a16:creationId xmlns:a16="http://schemas.microsoft.com/office/drawing/2014/main" id="{47024E3D-F89E-436C-A1CC-109E7A6DA5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5" y="1704"/>
              <a:ext cx="5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en-US"/>
                <a:t>3         4</a:t>
              </a:r>
            </a:p>
          </p:txBody>
        </p:sp>
        <p:sp>
          <p:nvSpPr>
            <p:cNvPr id="41998" name="Text Box 14">
              <a:extLst>
                <a:ext uri="{FF2B5EF4-FFF2-40B4-BE49-F238E27FC236}">
                  <a16:creationId xmlns:a16="http://schemas.microsoft.com/office/drawing/2014/main" id="{BA52E4AF-46E8-4D50-9FA7-11BD4A8CE0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5" y="2407"/>
              <a:ext cx="65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en-US"/>
                <a:t>1.5        5</a:t>
              </a:r>
            </a:p>
          </p:txBody>
        </p:sp>
        <p:sp>
          <p:nvSpPr>
            <p:cNvPr id="41999" name="Text Box 15">
              <a:extLst>
                <a:ext uri="{FF2B5EF4-FFF2-40B4-BE49-F238E27FC236}">
                  <a16:creationId xmlns:a16="http://schemas.microsoft.com/office/drawing/2014/main" id="{79856A20-154A-4928-A02D-6A6975594E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5" y="3246"/>
              <a:ext cx="5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en-US"/>
                <a:t>6         8</a:t>
              </a:r>
            </a:p>
          </p:txBody>
        </p:sp>
        <p:sp>
          <p:nvSpPr>
            <p:cNvPr id="42000" name="Text Box 16">
              <a:extLst>
                <a:ext uri="{FF2B5EF4-FFF2-40B4-BE49-F238E27FC236}">
                  <a16:creationId xmlns:a16="http://schemas.microsoft.com/office/drawing/2014/main" id="{D03EF645-E814-4B60-8482-A8454DAC03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5" y="4003"/>
              <a:ext cx="6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en-US"/>
                <a:t>2.5       5</a:t>
              </a:r>
            </a:p>
          </p:txBody>
        </p:sp>
      </p:grpSp>
      <p:grpSp>
        <p:nvGrpSpPr>
          <p:cNvPr id="42001" name="Group 17">
            <a:extLst>
              <a:ext uri="{FF2B5EF4-FFF2-40B4-BE49-F238E27FC236}">
                <a16:creationId xmlns:a16="http://schemas.microsoft.com/office/drawing/2014/main" id="{F2EC6D66-7AD7-4252-A63E-95FC4BAC9986}"/>
              </a:ext>
            </a:extLst>
          </p:cNvPr>
          <p:cNvGrpSpPr>
            <a:grpSpLocks/>
          </p:cNvGrpSpPr>
          <p:nvPr/>
        </p:nvGrpSpPr>
        <p:grpSpPr bwMode="auto">
          <a:xfrm>
            <a:off x="4117976" y="928688"/>
            <a:ext cx="1890713" cy="5707062"/>
            <a:chOff x="2215" y="648"/>
            <a:chExt cx="1191" cy="3595"/>
          </a:xfrm>
        </p:grpSpPr>
        <p:sp>
          <p:nvSpPr>
            <p:cNvPr id="42002" name="Rectangle 18">
              <a:extLst>
                <a:ext uri="{FF2B5EF4-FFF2-40B4-BE49-F238E27FC236}">
                  <a16:creationId xmlns:a16="http://schemas.microsoft.com/office/drawing/2014/main" id="{D8850C67-C412-4C98-B495-38A5F23EC5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5" y="648"/>
              <a:ext cx="1191" cy="3595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3" name="Text Box 19">
              <a:extLst>
                <a:ext uri="{FF2B5EF4-FFF2-40B4-BE49-F238E27FC236}">
                  <a16:creationId xmlns:a16="http://schemas.microsoft.com/office/drawing/2014/main" id="{310A193E-83B4-495F-95C0-5AA492047F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20" y="698"/>
              <a:ext cx="1162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en-US" b="1">
                  <a:solidFill>
                    <a:srgbClr val="FF0000"/>
                  </a:solidFill>
                </a:rPr>
                <a:t>Examples of class B</a:t>
              </a:r>
              <a:endParaRPr lang="en-US" altLang="en-US">
                <a:solidFill>
                  <a:srgbClr val="FF0000"/>
                </a:solidFill>
              </a:endParaRPr>
            </a:p>
          </p:txBody>
        </p:sp>
        <p:sp>
          <p:nvSpPr>
            <p:cNvPr id="42004" name="Rectangle 20">
              <a:extLst>
                <a:ext uri="{FF2B5EF4-FFF2-40B4-BE49-F238E27FC236}">
                  <a16:creationId xmlns:a16="http://schemas.microsoft.com/office/drawing/2014/main" id="{3FA8E2E6-643F-4660-A5E1-2C75A2221DC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784" y="3795"/>
              <a:ext cx="28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5" name="Rectangle 21">
              <a:extLst>
                <a:ext uri="{FF2B5EF4-FFF2-40B4-BE49-F238E27FC236}">
                  <a16:creationId xmlns:a16="http://schemas.microsoft.com/office/drawing/2014/main" id="{07C1A3E9-B5A8-4B2B-BC2B-F1F8E63E7BE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400" y="3699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6" name="Rectangle 22">
              <a:extLst>
                <a:ext uri="{FF2B5EF4-FFF2-40B4-BE49-F238E27FC236}">
                  <a16:creationId xmlns:a16="http://schemas.microsoft.com/office/drawing/2014/main" id="{F08F9028-0A3C-4FDA-B0AD-2C9AA05DD42F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784" y="3027"/>
              <a:ext cx="28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7" name="Rectangle 23">
              <a:extLst>
                <a:ext uri="{FF2B5EF4-FFF2-40B4-BE49-F238E27FC236}">
                  <a16:creationId xmlns:a16="http://schemas.microsoft.com/office/drawing/2014/main" id="{527884CD-1143-46A5-878F-AA7B457B044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400" y="2691"/>
              <a:ext cx="288" cy="57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8" name="Rectangle 24">
              <a:extLst>
                <a:ext uri="{FF2B5EF4-FFF2-40B4-BE49-F238E27FC236}">
                  <a16:creationId xmlns:a16="http://schemas.microsoft.com/office/drawing/2014/main" id="{FC8D6CA4-0826-464D-9277-0AE887F1845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784" y="2249"/>
              <a:ext cx="288" cy="15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9" name="Rectangle 25">
              <a:extLst>
                <a:ext uri="{FF2B5EF4-FFF2-40B4-BE49-F238E27FC236}">
                  <a16:creationId xmlns:a16="http://schemas.microsoft.com/office/drawing/2014/main" id="{52B33E6C-63CF-4507-8289-49353CC37AF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400" y="2067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10" name="Rectangle 26">
              <a:extLst>
                <a:ext uri="{FF2B5EF4-FFF2-40B4-BE49-F238E27FC236}">
                  <a16:creationId xmlns:a16="http://schemas.microsoft.com/office/drawing/2014/main" id="{A57D317A-3CA8-40BE-96D6-44DBDB357DC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784" y="1491"/>
              <a:ext cx="288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11" name="Rectangle 27">
              <a:extLst>
                <a:ext uri="{FF2B5EF4-FFF2-40B4-BE49-F238E27FC236}">
                  <a16:creationId xmlns:a16="http://schemas.microsoft.com/office/drawing/2014/main" id="{50939603-DF8D-4C5C-8452-08E292E86775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400" y="1347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2012" name="Group 28">
              <a:extLst>
                <a:ext uri="{FF2B5EF4-FFF2-40B4-BE49-F238E27FC236}">
                  <a16:creationId xmlns:a16="http://schemas.microsoft.com/office/drawing/2014/main" id="{E71204A9-75EA-4539-A997-0767DABD4A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28" y="1697"/>
              <a:ext cx="692" cy="2530"/>
              <a:chOff x="585" y="1707"/>
              <a:chExt cx="692" cy="2530"/>
            </a:xfrm>
          </p:grpSpPr>
          <p:sp>
            <p:nvSpPr>
              <p:cNvPr id="42013" name="Text Box 29">
                <a:extLst>
                  <a:ext uri="{FF2B5EF4-FFF2-40B4-BE49-F238E27FC236}">
                    <a16:creationId xmlns:a16="http://schemas.microsoft.com/office/drawing/2014/main" id="{DBBCF3CC-77D3-474A-AE18-6E2BA3F6D5E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5" y="1707"/>
                <a:ext cx="69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altLang="en-US"/>
                  <a:t>5         2.5</a:t>
                </a:r>
              </a:p>
            </p:txBody>
          </p:sp>
          <p:sp>
            <p:nvSpPr>
              <p:cNvPr id="42014" name="Text Box 30">
                <a:extLst>
                  <a:ext uri="{FF2B5EF4-FFF2-40B4-BE49-F238E27FC236}">
                    <a16:creationId xmlns:a16="http://schemas.microsoft.com/office/drawing/2014/main" id="{BF68A515-2229-4190-8D0C-5A6C2DA2F4B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5" y="2410"/>
                <a:ext cx="58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altLang="en-US"/>
                  <a:t>5         2</a:t>
                </a:r>
              </a:p>
            </p:txBody>
          </p:sp>
          <p:sp>
            <p:nvSpPr>
              <p:cNvPr id="42015" name="Text Box 31">
                <a:extLst>
                  <a:ext uri="{FF2B5EF4-FFF2-40B4-BE49-F238E27FC236}">
                    <a16:creationId xmlns:a16="http://schemas.microsoft.com/office/drawing/2014/main" id="{A6E48B7E-DE7C-46C3-8E92-40F34C23789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5" y="3249"/>
                <a:ext cx="58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altLang="en-US"/>
                  <a:t>8         3</a:t>
                </a:r>
              </a:p>
            </p:txBody>
          </p:sp>
          <p:sp>
            <p:nvSpPr>
              <p:cNvPr id="42016" name="Text Box 32">
                <a:extLst>
                  <a:ext uri="{FF2B5EF4-FFF2-40B4-BE49-F238E27FC236}">
                    <a16:creationId xmlns:a16="http://schemas.microsoft.com/office/drawing/2014/main" id="{C7D304C4-92CB-48D4-9C4E-6A6F77B9B58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5" y="4006"/>
                <a:ext cx="62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altLang="en-US"/>
                  <a:t>4.5       3</a:t>
                </a:r>
              </a:p>
            </p:txBody>
          </p:sp>
        </p:grpSp>
      </p:grpSp>
      <p:sp>
        <p:nvSpPr>
          <p:cNvPr id="42017" name="Rectangle 33">
            <a:extLst>
              <a:ext uri="{FF2B5EF4-FFF2-40B4-BE49-F238E27FC236}">
                <a16:creationId xmlns:a16="http://schemas.microsoft.com/office/drawing/2014/main" id="{E6A75544-7C11-4309-8426-0E9127A8D54E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9563100" y="2373313"/>
            <a:ext cx="4572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18" name="Rectangle 34">
            <a:extLst>
              <a:ext uri="{FF2B5EF4-FFF2-40B4-BE49-F238E27FC236}">
                <a16:creationId xmlns:a16="http://schemas.microsoft.com/office/drawing/2014/main" id="{4C1030AC-64AB-4449-8959-3A976FCBF2B1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8953500" y="1611313"/>
            <a:ext cx="4572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19" name="Rectangle 35">
            <a:extLst>
              <a:ext uri="{FF2B5EF4-FFF2-40B4-BE49-F238E27FC236}">
                <a16:creationId xmlns:a16="http://schemas.microsoft.com/office/drawing/2014/main" id="{1AA3DE87-2A85-4F68-AB60-BB28DB2F1E30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9596438" y="5011738"/>
            <a:ext cx="4572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20" name="Rectangle 36">
            <a:extLst>
              <a:ext uri="{FF2B5EF4-FFF2-40B4-BE49-F238E27FC236}">
                <a16:creationId xmlns:a16="http://schemas.microsoft.com/office/drawing/2014/main" id="{0B950BB7-457D-4022-8D46-9C888BA75505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8986838" y="5316538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21" name="Text Box 37">
            <a:extLst>
              <a:ext uri="{FF2B5EF4-FFF2-40B4-BE49-F238E27FC236}">
                <a16:creationId xmlns:a16="http://schemas.microsoft.com/office/drawing/2014/main" id="{871E40CD-A91C-4219-BB61-06CCDA9ADD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45563" y="2546351"/>
            <a:ext cx="1041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b="1"/>
              <a:t>8        1.5</a:t>
            </a:r>
          </a:p>
        </p:txBody>
      </p:sp>
      <p:sp>
        <p:nvSpPr>
          <p:cNvPr id="42022" name="Text Box 38">
            <a:extLst>
              <a:ext uri="{FF2B5EF4-FFF2-40B4-BE49-F238E27FC236}">
                <a16:creationId xmlns:a16="http://schemas.microsoft.com/office/drawing/2014/main" id="{B4910A6E-D1B2-4A60-97E5-215A0E360A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6363" y="5853113"/>
            <a:ext cx="984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b="1"/>
              <a:t>4.5       7</a:t>
            </a:r>
          </a:p>
        </p:txBody>
      </p:sp>
      <p:pic>
        <p:nvPicPr>
          <p:cNvPr id="42023" name="Picture 39">
            <a:extLst>
              <a:ext uri="{FF2B5EF4-FFF2-40B4-BE49-F238E27FC236}">
                <a16:creationId xmlns:a16="http://schemas.microsoft.com/office/drawing/2014/main" id="{60E6C191-8075-4823-B2D2-F48286EED1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7588" y="1244600"/>
            <a:ext cx="149225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024" name="AutoShape 40">
            <a:extLst>
              <a:ext uri="{FF2B5EF4-FFF2-40B4-BE49-F238E27FC236}">
                <a16:creationId xmlns:a16="http://schemas.microsoft.com/office/drawing/2014/main" id="{1F79B781-58B2-4E87-BC1D-C05A08F8A8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4325" y="246064"/>
            <a:ext cx="2254250" cy="1030287"/>
          </a:xfrm>
          <a:prstGeom prst="wedgeRoundRectCallout">
            <a:avLst>
              <a:gd name="adj1" fmla="val -58801"/>
              <a:gd name="adj2" fmla="val 107009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8100000" algn="ctr" rotWithShape="0">
              <a:schemeClr val="bg2"/>
            </a:outerShdw>
          </a:effectLst>
        </p:spPr>
        <p:txBody>
          <a:bodyPr/>
          <a:lstStyle/>
          <a:p>
            <a:pPr algn="l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What class is this object?</a:t>
            </a:r>
          </a:p>
          <a:p>
            <a:pPr algn="l"/>
            <a:endParaRPr lang="en-US" altLang="en-US" dirty="0">
              <a:latin typeface="Comic Sans MS" panose="030F0702030302020204" pitchFamily="66" charset="0"/>
            </a:endParaRPr>
          </a:p>
          <a:p>
            <a:pPr algn="l"/>
            <a:endParaRPr lang="en-US" altLang="en-US" sz="2000" dirty="0">
              <a:latin typeface="Comic Sans MS" panose="030F0702030302020204" pitchFamily="66" charset="0"/>
            </a:endParaRPr>
          </a:p>
        </p:txBody>
      </p:sp>
      <p:pic>
        <p:nvPicPr>
          <p:cNvPr id="42025" name="Picture 41">
            <a:extLst>
              <a:ext uri="{FF2B5EF4-FFF2-40B4-BE49-F238E27FC236}">
                <a16:creationId xmlns:a16="http://schemas.microsoft.com/office/drawing/2014/main" id="{765BC31D-45B7-4C0A-BA41-735B250D10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4726" y="3890963"/>
            <a:ext cx="2346325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026" name="AutoShape 42">
            <a:extLst>
              <a:ext uri="{FF2B5EF4-FFF2-40B4-BE49-F238E27FC236}">
                <a16:creationId xmlns:a16="http://schemas.microsoft.com/office/drawing/2014/main" id="{0ACFAE59-2724-43E1-9299-5AF5A94DBA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94626" y="3502026"/>
            <a:ext cx="2740025" cy="995363"/>
          </a:xfrm>
          <a:prstGeom prst="wedgeRoundRectCallout">
            <a:avLst>
              <a:gd name="adj1" fmla="val -54231"/>
              <a:gd name="adj2" fmla="val 77431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8100000" algn="ctr" rotWithShape="0">
              <a:schemeClr val="bg2"/>
            </a:outerShdw>
          </a:effectLst>
        </p:spPr>
        <p:txBody>
          <a:bodyPr/>
          <a:lstStyle/>
          <a:p>
            <a:pPr algn="l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What about this one, </a:t>
            </a:r>
            <a:r>
              <a:rPr lang="en-US" altLang="en-US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or </a:t>
            </a:r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algn="l"/>
            <a:endParaRPr lang="en-US" altLang="en-US" sz="2000" dirty="0">
              <a:latin typeface="Comic Sans MS" panose="030F0702030302020204" pitchFamily="66" charset="0"/>
            </a:endParaRPr>
          </a:p>
        </p:txBody>
      </p:sp>
      <p:sp>
        <p:nvSpPr>
          <p:cNvPr id="42027" name="Rectangle 43">
            <a:extLst>
              <a:ext uri="{FF2B5EF4-FFF2-40B4-BE49-F238E27FC236}">
                <a16:creationId xmlns:a16="http://schemas.microsoft.com/office/drawing/2014/main" id="{37FD370A-6C2D-4F87-8BA0-9E3F73A2EF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79" y="163514"/>
            <a:ext cx="763714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en-US" sz="32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Classification Problem –  supervised ML </a:t>
            </a:r>
          </a:p>
        </p:txBody>
      </p:sp>
    </p:spTree>
    <p:extLst>
      <p:ext uri="{BB962C8B-B14F-4D97-AF65-F5344CB8AC3E}">
        <p14:creationId xmlns:p14="http://schemas.microsoft.com/office/powerpoint/2010/main" val="18356053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130" name="Group 2">
            <a:extLst>
              <a:ext uri="{FF2B5EF4-FFF2-40B4-BE49-F238E27FC236}">
                <a16:creationId xmlns:a16="http://schemas.microsoft.com/office/drawing/2014/main" id="{0DF57F48-71E4-4D98-891E-9F1A4E376568}"/>
              </a:ext>
            </a:extLst>
          </p:cNvPr>
          <p:cNvGrpSpPr>
            <a:grpSpLocks/>
          </p:cNvGrpSpPr>
          <p:nvPr/>
        </p:nvGrpSpPr>
        <p:grpSpPr bwMode="auto">
          <a:xfrm>
            <a:off x="1766888" y="933451"/>
            <a:ext cx="2070100" cy="5707063"/>
            <a:chOff x="280" y="656"/>
            <a:chExt cx="1304" cy="3595"/>
          </a:xfrm>
        </p:grpSpPr>
        <p:sp>
          <p:nvSpPr>
            <p:cNvPr id="48131" name="Rectangle 3">
              <a:extLst>
                <a:ext uri="{FF2B5EF4-FFF2-40B4-BE49-F238E27FC236}">
                  <a16:creationId xmlns:a16="http://schemas.microsoft.com/office/drawing/2014/main" id="{759FC324-D0E6-40FD-82AC-47641B1C74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" y="656"/>
              <a:ext cx="1153" cy="3595"/>
            </a:xfrm>
            <a:prstGeom prst="rect">
              <a:avLst/>
            </a:prstGeom>
            <a:solidFill>
              <a:srgbClr val="EAEAEA"/>
            </a:solidFill>
            <a:ln w="19050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32" name="Text Box 4">
              <a:extLst>
                <a:ext uri="{FF2B5EF4-FFF2-40B4-BE49-F238E27FC236}">
                  <a16:creationId xmlns:a16="http://schemas.microsoft.com/office/drawing/2014/main" id="{0E725FCA-3623-4789-BA61-2ABD92521B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0" y="672"/>
              <a:ext cx="130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en-US" b="1">
                  <a:solidFill>
                    <a:srgbClr val="0000FF"/>
                  </a:solidFill>
                </a:rPr>
                <a:t>Examples of class A</a:t>
              </a:r>
              <a:endParaRPr lang="en-US" altLang="en-US">
                <a:solidFill>
                  <a:srgbClr val="0000FF"/>
                </a:solidFill>
              </a:endParaRPr>
            </a:p>
          </p:txBody>
        </p:sp>
        <p:sp>
          <p:nvSpPr>
            <p:cNvPr id="48133" name="Rectangle 5">
              <a:extLst>
                <a:ext uri="{FF2B5EF4-FFF2-40B4-BE49-F238E27FC236}">
                  <a16:creationId xmlns:a16="http://schemas.microsoft.com/office/drawing/2014/main" id="{EF27473A-96AD-4E7B-B804-67A95A974A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3861"/>
              <a:ext cx="288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34" name="Rectangle 6">
              <a:extLst>
                <a:ext uri="{FF2B5EF4-FFF2-40B4-BE49-F238E27FC236}">
                  <a16:creationId xmlns:a16="http://schemas.microsoft.com/office/drawing/2014/main" id="{DCE5C428-0DC9-482B-8D82-E72F926ECC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3717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35" name="Rectangle 7">
              <a:extLst>
                <a:ext uri="{FF2B5EF4-FFF2-40B4-BE49-F238E27FC236}">
                  <a16:creationId xmlns:a16="http://schemas.microsoft.com/office/drawing/2014/main" id="{0A20765D-E915-4F28-BE75-9EBEFC04D7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2805"/>
              <a:ext cx="288" cy="4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36" name="Rectangle 8">
              <a:extLst>
                <a:ext uri="{FF2B5EF4-FFF2-40B4-BE49-F238E27FC236}">
                  <a16:creationId xmlns:a16="http://schemas.microsoft.com/office/drawing/2014/main" id="{2EB15CFB-28BA-49F5-B88C-223134E5B3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709"/>
              <a:ext cx="288" cy="57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37" name="Rectangle 9">
              <a:extLst>
                <a:ext uri="{FF2B5EF4-FFF2-40B4-BE49-F238E27FC236}">
                  <a16:creationId xmlns:a16="http://schemas.microsoft.com/office/drawing/2014/main" id="{47A7A3F7-8D10-4224-9588-DBE3EC1B1B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2325"/>
              <a:ext cx="288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38" name="Rectangle 10">
              <a:extLst>
                <a:ext uri="{FF2B5EF4-FFF2-40B4-BE49-F238E27FC236}">
                  <a16:creationId xmlns:a16="http://schemas.microsoft.com/office/drawing/2014/main" id="{07F61BC2-8396-49BF-9181-82A214E55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085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39" name="Rectangle 11">
              <a:extLst>
                <a:ext uri="{FF2B5EF4-FFF2-40B4-BE49-F238E27FC236}">
                  <a16:creationId xmlns:a16="http://schemas.microsoft.com/office/drawing/2014/main" id="{320382B0-F85A-47C4-B9D7-A952B44576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1509"/>
              <a:ext cx="288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40" name="Rectangle 12">
              <a:extLst>
                <a:ext uri="{FF2B5EF4-FFF2-40B4-BE49-F238E27FC236}">
                  <a16:creationId xmlns:a16="http://schemas.microsoft.com/office/drawing/2014/main" id="{8A1A7737-CB68-49C3-B0BE-F53260EBAF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1461"/>
              <a:ext cx="28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41" name="Text Box 13">
              <a:extLst>
                <a:ext uri="{FF2B5EF4-FFF2-40B4-BE49-F238E27FC236}">
                  <a16:creationId xmlns:a16="http://schemas.microsoft.com/office/drawing/2014/main" id="{CC1C2CB3-9DFD-45F7-A443-1E2B99DF49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5" y="1704"/>
              <a:ext cx="5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en-US"/>
                <a:t>3         4</a:t>
              </a:r>
            </a:p>
          </p:txBody>
        </p:sp>
        <p:sp>
          <p:nvSpPr>
            <p:cNvPr id="48142" name="Text Box 14">
              <a:extLst>
                <a:ext uri="{FF2B5EF4-FFF2-40B4-BE49-F238E27FC236}">
                  <a16:creationId xmlns:a16="http://schemas.microsoft.com/office/drawing/2014/main" id="{C0FCE252-1A5E-4AAD-8623-E5EBCF7593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5" y="2407"/>
              <a:ext cx="65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en-US"/>
                <a:t>1.5        5</a:t>
              </a:r>
            </a:p>
          </p:txBody>
        </p:sp>
        <p:sp>
          <p:nvSpPr>
            <p:cNvPr id="48143" name="Text Box 15">
              <a:extLst>
                <a:ext uri="{FF2B5EF4-FFF2-40B4-BE49-F238E27FC236}">
                  <a16:creationId xmlns:a16="http://schemas.microsoft.com/office/drawing/2014/main" id="{C3AD29A4-AEBC-4CF3-9FB5-F50F4CF38E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5" y="3246"/>
              <a:ext cx="5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en-US"/>
                <a:t>6         8</a:t>
              </a:r>
            </a:p>
          </p:txBody>
        </p:sp>
        <p:sp>
          <p:nvSpPr>
            <p:cNvPr id="48144" name="Text Box 16">
              <a:extLst>
                <a:ext uri="{FF2B5EF4-FFF2-40B4-BE49-F238E27FC236}">
                  <a16:creationId xmlns:a16="http://schemas.microsoft.com/office/drawing/2014/main" id="{0909E0A7-BCF0-4FA8-BE7B-26284E8B89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5" y="4003"/>
              <a:ext cx="6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en-US"/>
                <a:t>2.5       5</a:t>
              </a:r>
            </a:p>
          </p:txBody>
        </p:sp>
      </p:grpSp>
      <p:grpSp>
        <p:nvGrpSpPr>
          <p:cNvPr id="48145" name="Group 17">
            <a:extLst>
              <a:ext uri="{FF2B5EF4-FFF2-40B4-BE49-F238E27FC236}">
                <a16:creationId xmlns:a16="http://schemas.microsoft.com/office/drawing/2014/main" id="{5621AA59-43F2-492B-81F1-E0D7003E197F}"/>
              </a:ext>
            </a:extLst>
          </p:cNvPr>
          <p:cNvGrpSpPr>
            <a:grpSpLocks/>
          </p:cNvGrpSpPr>
          <p:nvPr/>
        </p:nvGrpSpPr>
        <p:grpSpPr bwMode="auto">
          <a:xfrm>
            <a:off x="4117976" y="928688"/>
            <a:ext cx="1890713" cy="5707062"/>
            <a:chOff x="2215" y="648"/>
            <a:chExt cx="1191" cy="3595"/>
          </a:xfrm>
        </p:grpSpPr>
        <p:sp>
          <p:nvSpPr>
            <p:cNvPr id="48146" name="Rectangle 18">
              <a:extLst>
                <a:ext uri="{FF2B5EF4-FFF2-40B4-BE49-F238E27FC236}">
                  <a16:creationId xmlns:a16="http://schemas.microsoft.com/office/drawing/2014/main" id="{E97149A2-7902-448B-BB0A-35AA57C2CF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5" y="648"/>
              <a:ext cx="1191" cy="3595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47" name="Text Box 19">
              <a:extLst>
                <a:ext uri="{FF2B5EF4-FFF2-40B4-BE49-F238E27FC236}">
                  <a16:creationId xmlns:a16="http://schemas.microsoft.com/office/drawing/2014/main" id="{308A198F-6B60-4A98-A9F9-CB9E6FC525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20" y="698"/>
              <a:ext cx="1162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en-US" b="1">
                  <a:solidFill>
                    <a:srgbClr val="FF0000"/>
                  </a:solidFill>
                </a:rPr>
                <a:t>Examples of class B</a:t>
              </a:r>
              <a:endParaRPr lang="en-US" altLang="en-US">
                <a:solidFill>
                  <a:srgbClr val="FF0000"/>
                </a:solidFill>
              </a:endParaRPr>
            </a:p>
          </p:txBody>
        </p:sp>
        <p:sp>
          <p:nvSpPr>
            <p:cNvPr id="48148" name="Rectangle 20">
              <a:extLst>
                <a:ext uri="{FF2B5EF4-FFF2-40B4-BE49-F238E27FC236}">
                  <a16:creationId xmlns:a16="http://schemas.microsoft.com/office/drawing/2014/main" id="{C04F1614-18D4-4E79-9541-2ACDCC63B27E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784" y="3795"/>
              <a:ext cx="28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49" name="Rectangle 21">
              <a:extLst>
                <a:ext uri="{FF2B5EF4-FFF2-40B4-BE49-F238E27FC236}">
                  <a16:creationId xmlns:a16="http://schemas.microsoft.com/office/drawing/2014/main" id="{ED70044A-C6F8-4036-8E98-82E4CFA7D98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400" y="3699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50" name="Rectangle 22">
              <a:extLst>
                <a:ext uri="{FF2B5EF4-FFF2-40B4-BE49-F238E27FC236}">
                  <a16:creationId xmlns:a16="http://schemas.microsoft.com/office/drawing/2014/main" id="{41BE5141-D371-48ED-AB05-6878D3A1E5AD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784" y="3027"/>
              <a:ext cx="28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51" name="Rectangle 23">
              <a:extLst>
                <a:ext uri="{FF2B5EF4-FFF2-40B4-BE49-F238E27FC236}">
                  <a16:creationId xmlns:a16="http://schemas.microsoft.com/office/drawing/2014/main" id="{2D200947-B3F7-406C-94A9-B5A4628CFBD5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400" y="2691"/>
              <a:ext cx="288" cy="57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52" name="Rectangle 24">
              <a:extLst>
                <a:ext uri="{FF2B5EF4-FFF2-40B4-BE49-F238E27FC236}">
                  <a16:creationId xmlns:a16="http://schemas.microsoft.com/office/drawing/2014/main" id="{5C1FA55E-944C-4A11-80A6-847F5EA7D96E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784" y="2249"/>
              <a:ext cx="288" cy="15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53" name="Rectangle 25">
              <a:extLst>
                <a:ext uri="{FF2B5EF4-FFF2-40B4-BE49-F238E27FC236}">
                  <a16:creationId xmlns:a16="http://schemas.microsoft.com/office/drawing/2014/main" id="{D24477B3-E3B1-45EA-B965-D1D1A81047BA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400" y="2067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54" name="Rectangle 26">
              <a:extLst>
                <a:ext uri="{FF2B5EF4-FFF2-40B4-BE49-F238E27FC236}">
                  <a16:creationId xmlns:a16="http://schemas.microsoft.com/office/drawing/2014/main" id="{A007DB06-94A9-4E9F-BD57-28D36D406EEB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784" y="1491"/>
              <a:ext cx="288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55" name="Rectangle 27">
              <a:extLst>
                <a:ext uri="{FF2B5EF4-FFF2-40B4-BE49-F238E27FC236}">
                  <a16:creationId xmlns:a16="http://schemas.microsoft.com/office/drawing/2014/main" id="{EE5BDD26-1D79-4C6E-88C8-010BB481BB6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400" y="1347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8156" name="Group 28">
              <a:extLst>
                <a:ext uri="{FF2B5EF4-FFF2-40B4-BE49-F238E27FC236}">
                  <a16:creationId xmlns:a16="http://schemas.microsoft.com/office/drawing/2014/main" id="{B557B3CB-215B-4596-964F-BA884EE8A21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28" y="1697"/>
              <a:ext cx="692" cy="2530"/>
              <a:chOff x="585" y="1707"/>
              <a:chExt cx="692" cy="2530"/>
            </a:xfrm>
          </p:grpSpPr>
          <p:sp>
            <p:nvSpPr>
              <p:cNvPr id="48157" name="Text Box 29">
                <a:extLst>
                  <a:ext uri="{FF2B5EF4-FFF2-40B4-BE49-F238E27FC236}">
                    <a16:creationId xmlns:a16="http://schemas.microsoft.com/office/drawing/2014/main" id="{C918EA28-A664-4DF6-BFBC-D9A4A9CF2E0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5" y="1707"/>
                <a:ext cx="69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altLang="en-US"/>
                  <a:t>5         2.5</a:t>
                </a:r>
              </a:p>
            </p:txBody>
          </p:sp>
          <p:sp>
            <p:nvSpPr>
              <p:cNvPr id="48158" name="Text Box 30">
                <a:extLst>
                  <a:ext uri="{FF2B5EF4-FFF2-40B4-BE49-F238E27FC236}">
                    <a16:creationId xmlns:a16="http://schemas.microsoft.com/office/drawing/2014/main" id="{24AE5D5F-5FD9-4690-906D-8A221DB9A35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5" y="2410"/>
                <a:ext cx="58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altLang="en-US"/>
                  <a:t>5         2</a:t>
                </a:r>
              </a:p>
            </p:txBody>
          </p:sp>
          <p:sp>
            <p:nvSpPr>
              <p:cNvPr id="48159" name="Text Box 31">
                <a:extLst>
                  <a:ext uri="{FF2B5EF4-FFF2-40B4-BE49-F238E27FC236}">
                    <a16:creationId xmlns:a16="http://schemas.microsoft.com/office/drawing/2014/main" id="{B86059AB-57E2-4373-ABC7-95005D62B63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5" y="3249"/>
                <a:ext cx="58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altLang="en-US"/>
                  <a:t>8         3</a:t>
                </a:r>
              </a:p>
            </p:txBody>
          </p:sp>
          <p:sp>
            <p:nvSpPr>
              <p:cNvPr id="48160" name="Text Box 32">
                <a:extLst>
                  <a:ext uri="{FF2B5EF4-FFF2-40B4-BE49-F238E27FC236}">
                    <a16:creationId xmlns:a16="http://schemas.microsoft.com/office/drawing/2014/main" id="{89443AEE-7CFB-4A98-AF14-05EDAA903D4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5" y="4006"/>
                <a:ext cx="62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altLang="en-US"/>
                  <a:t>4.5       3</a:t>
                </a:r>
              </a:p>
            </p:txBody>
          </p:sp>
        </p:grpSp>
      </p:grpSp>
      <p:sp>
        <p:nvSpPr>
          <p:cNvPr id="48161" name="Rectangle 33">
            <a:extLst>
              <a:ext uri="{FF2B5EF4-FFF2-40B4-BE49-F238E27FC236}">
                <a16:creationId xmlns:a16="http://schemas.microsoft.com/office/drawing/2014/main" id="{70AE746A-820E-4E01-A60C-FC0A299802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731" y="263239"/>
            <a:ext cx="496642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32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Geometric Interpretation</a:t>
            </a:r>
          </a:p>
        </p:txBody>
      </p:sp>
      <p:graphicFrame>
        <p:nvGraphicFramePr>
          <p:cNvPr id="48299" name="Object 171">
            <a:extLst>
              <a:ext uri="{FF2B5EF4-FFF2-40B4-BE49-F238E27FC236}">
                <a16:creationId xmlns:a16="http://schemas.microsoft.com/office/drawing/2014/main" id="{9819DCB8-D7CC-436C-82CD-16892089D17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67426" y="4567238"/>
          <a:ext cx="849313" cy="2030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1324160" imgH="3161905" progId="Paint.Picture">
                  <p:embed/>
                </p:oleObj>
              </mc:Choice>
              <mc:Fallback>
                <p:oleObj name="Bitmap Image" r:id="rId2" imgW="1324160" imgH="3161905" progId="Paint.Picture">
                  <p:embed/>
                  <p:pic>
                    <p:nvPicPr>
                      <p:cNvPr id="48299" name="Object 171">
                        <a:extLst>
                          <a:ext uri="{FF2B5EF4-FFF2-40B4-BE49-F238E27FC236}">
                            <a16:creationId xmlns:a16="http://schemas.microsoft.com/office/drawing/2014/main" id="{9819DCB8-D7CC-436C-82CD-16892089D17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7426" y="4567238"/>
                        <a:ext cx="849313" cy="2030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300" name="AutoShape 172">
            <a:extLst>
              <a:ext uri="{FF2B5EF4-FFF2-40B4-BE49-F238E27FC236}">
                <a16:creationId xmlns:a16="http://schemas.microsoft.com/office/drawing/2014/main" id="{5B405364-F303-4EFF-AE7A-CFCBEF40CD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3126" y="4175125"/>
            <a:ext cx="3317875" cy="1747838"/>
          </a:xfrm>
          <a:prstGeom prst="wedgeRoundRectCallout">
            <a:avLst>
              <a:gd name="adj1" fmla="val -61532"/>
              <a:gd name="adj2" fmla="val 19028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8100000" algn="ctr" rotWithShape="0">
              <a:schemeClr val="bg2"/>
            </a:outerShdw>
          </a:effectLst>
        </p:spPr>
        <p:txBody>
          <a:bodyPr/>
          <a:lstStyle/>
          <a:p>
            <a:pPr algn="l"/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Here is the rule:</a:t>
            </a:r>
          </a:p>
          <a:p>
            <a:pPr algn="l"/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If the left bar is smaller than the right bar, it is an </a:t>
            </a:r>
            <a:r>
              <a:rPr lang="en-US" altLang="en-US" sz="2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otherwise it is a </a:t>
            </a:r>
            <a:r>
              <a:rPr lang="en-US" alt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l"/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altLang="en-US" sz="1600" dirty="0">
              <a:latin typeface="Comic Sans MS" panose="030F0702030302020204" pitchFamily="66" charset="0"/>
            </a:endParaRPr>
          </a:p>
        </p:txBody>
      </p:sp>
      <p:grpSp>
        <p:nvGrpSpPr>
          <p:cNvPr id="48342" name="Group 214">
            <a:extLst>
              <a:ext uri="{FF2B5EF4-FFF2-40B4-BE49-F238E27FC236}">
                <a16:creationId xmlns:a16="http://schemas.microsoft.com/office/drawing/2014/main" id="{C34D7B4A-363B-40FB-9ADF-389D2952EBC6}"/>
              </a:ext>
            </a:extLst>
          </p:cNvPr>
          <p:cNvGrpSpPr>
            <a:grpSpLocks/>
          </p:cNvGrpSpPr>
          <p:nvPr/>
        </p:nvGrpSpPr>
        <p:grpSpPr bwMode="auto">
          <a:xfrm>
            <a:off x="6602413" y="109538"/>
            <a:ext cx="3808412" cy="3560762"/>
            <a:chOff x="3199" y="69"/>
            <a:chExt cx="2399" cy="2243"/>
          </a:xfrm>
        </p:grpSpPr>
        <p:grpSp>
          <p:nvGrpSpPr>
            <p:cNvPr id="48162" name="Group 34">
              <a:extLst>
                <a:ext uri="{FF2B5EF4-FFF2-40B4-BE49-F238E27FC236}">
                  <a16:creationId xmlns:a16="http://schemas.microsoft.com/office/drawing/2014/main" id="{467C2D57-345E-4896-9096-E798CE604B7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99" y="69"/>
              <a:ext cx="2399" cy="2243"/>
              <a:chOff x="1137" y="1946"/>
              <a:chExt cx="2127" cy="1905"/>
            </a:xfrm>
          </p:grpSpPr>
          <p:sp>
            <p:nvSpPr>
              <p:cNvPr id="48163" name="Rectangle 35">
                <a:extLst>
                  <a:ext uri="{FF2B5EF4-FFF2-40B4-BE49-F238E27FC236}">
                    <a16:creationId xmlns:a16="http://schemas.microsoft.com/office/drawing/2014/main" id="{D1C4CB33-514E-4F59-AAA2-ACD3583AB1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>
                <a:off x="818" y="2629"/>
                <a:ext cx="828" cy="1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lnSpc>
                    <a:spcPct val="90000"/>
                  </a:lnSpc>
                  <a:spcBef>
                    <a:spcPct val="50000"/>
                  </a:spcBef>
                </a:pPr>
                <a:r>
                  <a:rPr lang="en-US" altLang="en-US" b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Left Bar</a:t>
                </a:r>
              </a:p>
            </p:txBody>
          </p:sp>
          <p:sp>
            <p:nvSpPr>
              <p:cNvPr id="48164" name="Rectangle 36">
                <a:extLst>
                  <a:ext uri="{FF2B5EF4-FFF2-40B4-BE49-F238E27FC236}">
                    <a16:creationId xmlns:a16="http://schemas.microsoft.com/office/drawing/2014/main" id="{E9D01148-0B19-4069-A465-A33278E14B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02" y="3309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65" name="Rectangle 37">
                <a:extLst>
                  <a:ext uri="{FF2B5EF4-FFF2-40B4-BE49-F238E27FC236}">
                    <a16:creationId xmlns:a16="http://schemas.microsoft.com/office/drawing/2014/main" id="{7AA45265-0067-4F03-BAB8-C4E8D1AB01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70" y="3309"/>
                <a:ext cx="167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66" name="Rectangle 38">
                <a:extLst>
                  <a:ext uri="{FF2B5EF4-FFF2-40B4-BE49-F238E27FC236}">
                    <a16:creationId xmlns:a16="http://schemas.microsoft.com/office/drawing/2014/main" id="{6FBD5B0E-AA41-45B1-A5ED-C7ED75C47E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37" y="3309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67" name="Rectangle 39">
                <a:extLst>
                  <a:ext uri="{FF2B5EF4-FFF2-40B4-BE49-F238E27FC236}">
                    <a16:creationId xmlns:a16="http://schemas.microsoft.com/office/drawing/2014/main" id="{B10F74BE-6DC0-4C43-B446-3AAFD65A35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05" y="3309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68" name="Rectangle 40">
                <a:extLst>
                  <a:ext uri="{FF2B5EF4-FFF2-40B4-BE49-F238E27FC236}">
                    <a16:creationId xmlns:a16="http://schemas.microsoft.com/office/drawing/2014/main" id="{3F2A7BDB-5DC1-40E8-84B1-7DDAB7BD9E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" y="3309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69" name="Rectangle 41">
                <a:extLst>
                  <a:ext uri="{FF2B5EF4-FFF2-40B4-BE49-F238E27FC236}">
                    <a16:creationId xmlns:a16="http://schemas.microsoft.com/office/drawing/2014/main" id="{8A831F68-6C07-456E-9643-137ABE9CEE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41" y="3309"/>
                <a:ext cx="167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70" name="Rectangle 42">
                <a:extLst>
                  <a:ext uri="{FF2B5EF4-FFF2-40B4-BE49-F238E27FC236}">
                    <a16:creationId xmlns:a16="http://schemas.microsoft.com/office/drawing/2014/main" id="{4FCCBE94-DE65-4729-8BAF-BAD8352B9E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08" y="3309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71" name="Rectangle 43">
                <a:extLst>
                  <a:ext uri="{FF2B5EF4-FFF2-40B4-BE49-F238E27FC236}">
                    <a16:creationId xmlns:a16="http://schemas.microsoft.com/office/drawing/2014/main" id="{BB65FF0B-E5CE-46B2-ACCD-A9C9938B0F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6" y="3309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72" name="Rectangle 44">
                <a:extLst>
                  <a:ext uri="{FF2B5EF4-FFF2-40B4-BE49-F238E27FC236}">
                    <a16:creationId xmlns:a16="http://schemas.microsoft.com/office/drawing/2014/main" id="{A35385CF-1552-4E81-8E44-BD7A22E2F4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4" y="3309"/>
                <a:ext cx="167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73" name="Rectangle 45">
                <a:extLst>
                  <a:ext uri="{FF2B5EF4-FFF2-40B4-BE49-F238E27FC236}">
                    <a16:creationId xmlns:a16="http://schemas.microsoft.com/office/drawing/2014/main" id="{9EF08211-9099-408E-803B-4E866C1ACB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11" y="3309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74" name="Rectangle 46">
                <a:extLst>
                  <a:ext uri="{FF2B5EF4-FFF2-40B4-BE49-F238E27FC236}">
                    <a16:creationId xmlns:a16="http://schemas.microsoft.com/office/drawing/2014/main" id="{A7382AC7-DF63-4F5C-9A7D-C98DED973A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02" y="3161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75" name="Rectangle 47">
                <a:extLst>
                  <a:ext uri="{FF2B5EF4-FFF2-40B4-BE49-F238E27FC236}">
                    <a16:creationId xmlns:a16="http://schemas.microsoft.com/office/drawing/2014/main" id="{77FB6AA4-0644-4505-A81C-B01A74A10A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70" y="3161"/>
                <a:ext cx="167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76" name="Rectangle 48">
                <a:extLst>
                  <a:ext uri="{FF2B5EF4-FFF2-40B4-BE49-F238E27FC236}">
                    <a16:creationId xmlns:a16="http://schemas.microsoft.com/office/drawing/2014/main" id="{2086CEB9-23E6-4709-B9CE-74739B405C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37" y="3161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77" name="Rectangle 49">
                <a:extLst>
                  <a:ext uri="{FF2B5EF4-FFF2-40B4-BE49-F238E27FC236}">
                    <a16:creationId xmlns:a16="http://schemas.microsoft.com/office/drawing/2014/main" id="{6CA2CBFA-3311-4750-9265-2521DD3D5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05" y="3161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78" name="Rectangle 50">
                <a:extLst>
                  <a:ext uri="{FF2B5EF4-FFF2-40B4-BE49-F238E27FC236}">
                    <a16:creationId xmlns:a16="http://schemas.microsoft.com/office/drawing/2014/main" id="{8B6ED61A-9102-48A0-AA7E-9B6F58A1D2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" y="3161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79" name="Rectangle 51">
                <a:extLst>
                  <a:ext uri="{FF2B5EF4-FFF2-40B4-BE49-F238E27FC236}">
                    <a16:creationId xmlns:a16="http://schemas.microsoft.com/office/drawing/2014/main" id="{D2B3F28A-3D25-4C3D-8766-901C7F285B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41" y="3161"/>
                <a:ext cx="167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80" name="Rectangle 52">
                <a:extLst>
                  <a:ext uri="{FF2B5EF4-FFF2-40B4-BE49-F238E27FC236}">
                    <a16:creationId xmlns:a16="http://schemas.microsoft.com/office/drawing/2014/main" id="{E8BFAE03-B18B-43F1-B723-170B002001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08" y="3161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81" name="Rectangle 53">
                <a:extLst>
                  <a:ext uri="{FF2B5EF4-FFF2-40B4-BE49-F238E27FC236}">
                    <a16:creationId xmlns:a16="http://schemas.microsoft.com/office/drawing/2014/main" id="{BF11073C-972E-4853-B36C-5BDD32F07A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6" y="3161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82" name="Rectangle 54">
                <a:extLst>
                  <a:ext uri="{FF2B5EF4-FFF2-40B4-BE49-F238E27FC236}">
                    <a16:creationId xmlns:a16="http://schemas.microsoft.com/office/drawing/2014/main" id="{28FA3374-AF76-4915-8A6C-4ACC467E71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4" y="3161"/>
                <a:ext cx="167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83" name="Rectangle 55">
                <a:extLst>
                  <a:ext uri="{FF2B5EF4-FFF2-40B4-BE49-F238E27FC236}">
                    <a16:creationId xmlns:a16="http://schemas.microsoft.com/office/drawing/2014/main" id="{90B38FC2-F20C-4B9F-92AE-C923A99CC0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11" y="3161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84" name="Rectangle 56">
                <a:extLst>
                  <a:ext uri="{FF2B5EF4-FFF2-40B4-BE49-F238E27FC236}">
                    <a16:creationId xmlns:a16="http://schemas.microsoft.com/office/drawing/2014/main" id="{5AA50F87-15C6-41E2-B7AF-4E70FC6797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02" y="3013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85" name="Rectangle 57">
                <a:extLst>
                  <a:ext uri="{FF2B5EF4-FFF2-40B4-BE49-F238E27FC236}">
                    <a16:creationId xmlns:a16="http://schemas.microsoft.com/office/drawing/2014/main" id="{BF7A9D03-D366-41B6-B437-0463FAB28E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70" y="3013"/>
                <a:ext cx="167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86" name="Rectangle 58">
                <a:extLst>
                  <a:ext uri="{FF2B5EF4-FFF2-40B4-BE49-F238E27FC236}">
                    <a16:creationId xmlns:a16="http://schemas.microsoft.com/office/drawing/2014/main" id="{A42F0D25-F2A5-4A42-8BC9-3EAD1BFF71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37" y="3013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87" name="Rectangle 59">
                <a:extLst>
                  <a:ext uri="{FF2B5EF4-FFF2-40B4-BE49-F238E27FC236}">
                    <a16:creationId xmlns:a16="http://schemas.microsoft.com/office/drawing/2014/main" id="{ACCB6099-5CBF-469E-A0C0-65C5D4CA3D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05" y="3013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88" name="Rectangle 60">
                <a:extLst>
                  <a:ext uri="{FF2B5EF4-FFF2-40B4-BE49-F238E27FC236}">
                    <a16:creationId xmlns:a16="http://schemas.microsoft.com/office/drawing/2014/main" id="{959BC5C1-DB03-4FAA-8411-3414868FDD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" y="3013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89" name="Rectangle 61">
                <a:extLst>
                  <a:ext uri="{FF2B5EF4-FFF2-40B4-BE49-F238E27FC236}">
                    <a16:creationId xmlns:a16="http://schemas.microsoft.com/office/drawing/2014/main" id="{1F7676B3-4E1D-4DF5-9B3D-A7106AD1AB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41" y="3013"/>
                <a:ext cx="167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90" name="Rectangle 62">
                <a:extLst>
                  <a:ext uri="{FF2B5EF4-FFF2-40B4-BE49-F238E27FC236}">
                    <a16:creationId xmlns:a16="http://schemas.microsoft.com/office/drawing/2014/main" id="{CC4A34C2-01A3-42E1-BF29-C2F2935D8A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08" y="3013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91" name="Rectangle 63">
                <a:extLst>
                  <a:ext uri="{FF2B5EF4-FFF2-40B4-BE49-F238E27FC236}">
                    <a16:creationId xmlns:a16="http://schemas.microsoft.com/office/drawing/2014/main" id="{D66B107B-2C68-4C7D-9E4A-C843FA58EC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6" y="3013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92" name="Rectangle 64">
                <a:extLst>
                  <a:ext uri="{FF2B5EF4-FFF2-40B4-BE49-F238E27FC236}">
                    <a16:creationId xmlns:a16="http://schemas.microsoft.com/office/drawing/2014/main" id="{512E1C9F-EF65-4A7C-BE08-6C89622E44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4" y="3013"/>
                <a:ext cx="167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93" name="Rectangle 65">
                <a:extLst>
                  <a:ext uri="{FF2B5EF4-FFF2-40B4-BE49-F238E27FC236}">
                    <a16:creationId xmlns:a16="http://schemas.microsoft.com/office/drawing/2014/main" id="{F4CBBD68-5CC7-4F7E-88D5-9F62018237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11" y="3013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94" name="Rectangle 66">
                <a:extLst>
                  <a:ext uri="{FF2B5EF4-FFF2-40B4-BE49-F238E27FC236}">
                    <a16:creationId xmlns:a16="http://schemas.microsoft.com/office/drawing/2014/main" id="{0B7C7656-4061-4745-82CB-5DEC7B3720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02" y="2864"/>
                <a:ext cx="168" cy="149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95" name="Rectangle 67">
                <a:extLst>
                  <a:ext uri="{FF2B5EF4-FFF2-40B4-BE49-F238E27FC236}">
                    <a16:creationId xmlns:a16="http://schemas.microsoft.com/office/drawing/2014/main" id="{4878F2C2-6405-4D26-8127-C1B667D5A8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70" y="2864"/>
                <a:ext cx="167" cy="149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96" name="Rectangle 68">
                <a:extLst>
                  <a:ext uri="{FF2B5EF4-FFF2-40B4-BE49-F238E27FC236}">
                    <a16:creationId xmlns:a16="http://schemas.microsoft.com/office/drawing/2014/main" id="{78E10D82-1EA2-4E32-A1B5-64B701A128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37" y="2864"/>
                <a:ext cx="168" cy="149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97" name="Rectangle 69">
                <a:extLst>
                  <a:ext uri="{FF2B5EF4-FFF2-40B4-BE49-F238E27FC236}">
                    <a16:creationId xmlns:a16="http://schemas.microsoft.com/office/drawing/2014/main" id="{0FFA4AA5-7EE1-4998-9533-5D2D0C2547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05" y="2864"/>
                <a:ext cx="168" cy="149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98" name="Rectangle 70">
                <a:extLst>
                  <a:ext uri="{FF2B5EF4-FFF2-40B4-BE49-F238E27FC236}">
                    <a16:creationId xmlns:a16="http://schemas.microsoft.com/office/drawing/2014/main" id="{3FE5A8FB-0966-4F19-B797-C9D2CE0ED3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" y="2864"/>
                <a:ext cx="168" cy="149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99" name="Rectangle 71">
                <a:extLst>
                  <a:ext uri="{FF2B5EF4-FFF2-40B4-BE49-F238E27FC236}">
                    <a16:creationId xmlns:a16="http://schemas.microsoft.com/office/drawing/2014/main" id="{8939A186-FE5A-4AE1-B3A6-6BF6484FB7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41" y="2864"/>
                <a:ext cx="167" cy="149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200" name="Rectangle 72">
                <a:extLst>
                  <a:ext uri="{FF2B5EF4-FFF2-40B4-BE49-F238E27FC236}">
                    <a16:creationId xmlns:a16="http://schemas.microsoft.com/office/drawing/2014/main" id="{F7A81A95-4274-442C-A022-56040B5710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08" y="2864"/>
                <a:ext cx="168" cy="149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201" name="Rectangle 73">
                <a:extLst>
                  <a:ext uri="{FF2B5EF4-FFF2-40B4-BE49-F238E27FC236}">
                    <a16:creationId xmlns:a16="http://schemas.microsoft.com/office/drawing/2014/main" id="{B2FAB159-4A93-475F-A97E-0518C189B3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6" y="2864"/>
                <a:ext cx="168" cy="149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202" name="Rectangle 74">
                <a:extLst>
                  <a:ext uri="{FF2B5EF4-FFF2-40B4-BE49-F238E27FC236}">
                    <a16:creationId xmlns:a16="http://schemas.microsoft.com/office/drawing/2014/main" id="{32D92A62-5AFD-49B0-917B-E806776CC7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4" y="2864"/>
                <a:ext cx="167" cy="149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203" name="Rectangle 75">
                <a:extLst>
                  <a:ext uri="{FF2B5EF4-FFF2-40B4-BE49-F238E27FC236}">
                    <a16:creationId xmlns:a16="http://schemas.microsoft.com/office/drawing/2014/main" id="{6C0C75AE-11F3-4200-8406-859585BE14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11" y="2864"/>
                <a:ext cx="168" cy="149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204" name="Rectangle 76">
                <a:extLst>
                  <a:ext uri="{FF2B5EF4-FFF2-40B4-BE49-F238E27FC236}">
                    <a16:creationId xmlns:a16="http://schemas.microsoft.com/office/drawing/2014/main" id="{8D9E47E4-0D54-4601-93BA-3688A82680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02" y="2716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205" name="Rectangle 77">
                <a:extLst>
                  <a:ext uri="{FF2B5EF4-FFF2-40B4-BE49-F238E27FC236}">
                    <a16:creationId xmlns:a16="http://schemas.microsoft.com/office/drawing/2014/main" id="{6416D71D-A175-4558-AC7A-1D92428092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70" y="2716"/>
                <a:ext cx="167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206" name="Rectangle 78">
                <a:extLst>
                  <a:ext uri="{FF2B5EF4-FFF2-40B4-BE49-F238E27FC236}">
                    <a16:creationId xmlns:a16="http://schemas.microsoft.com/office/drawing/2014/main" id="{0E1DFBDB-E3DC-4B64-9BE3-268D83C674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37" y="2716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207" name="Rectangle 79">
                <a:extLst>
                  <a:ext uri="{FF2B5EF4-FFF2-40B4-BE49-F238E27FC236}">
                    <a16:creationId xmlns:a16="http://schemas.microsoft.com/office/drawing/2014/main" id="{AA8E02FE-462A-45B2-885B-BDD05F7C22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05" y="2716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208" name="Rectangle 80">
                <a:extLst>
                  <a:ext uri="{FF2B5EF4-FFF2-40B4-BE49-F238E27FC236}">
                    <a16:creationId xmlns:a16="http://schemas.microsoft.com/office/drawing/2014/main" id="{1F31C50A-6CBA-4E0A-9C11-37753CDEC4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" y="2716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209" name="Rectangle 81">
                <a:extLst>
                  <a:ext uri="{FF2B5EF4-FFF2-40B4-BE49-F238E27FC236}">
                    <a16:creationId xmlns:a16="http://schemas.microsoft.com/office/drawing/2014/main" id="{12B873F9-0C4A-4FE7-9EA1-4B2ACA4C80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41" y="2716"/>
                <a:ext cx="167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210" name="Rectangle 82">
                <a:extLst>
                  <a:ext uri="{FF2B5EF4-FFF2-40B4-BE49-F238E27FC236}">
                    <a16:creationId xmlns:a16="http://schemas.microsoft.com/office/drawing/2014/main" id="{81DF25F2-AEA8-434E-99B3-98BF0DC00E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08" y="2716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211" name="Rectangle 83">
                <a:extLst>
                  <a:ext uri="{FF2B5EF4-FFF2-40B4-BE49-F238E27FC236}">
                    <a16:creationId xmlns:a16="http://schemas.microsoft.com/office/drawing/2014/main" id="{928AE7C0-2830-4D7A-8B19-822C243DBF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6" y="2716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212" name="Rectangle 84">
                <a:extLst>
                  <a:ext uri="{FF2B5EF4-FFF2-40B4-BE49-F238E27FC236}">
                    <a16:creationId xmlns:a16="http://schemas.microsoft.com/office/drawing/2014/main" id="{1DB75934-178A-4AAB-9EF5-999C23349E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4" y="2716"/>
                <a:ext cx="167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213" name="Rectangle 85">
                <a:extLst>
                  <a:ext uri="{FF2B5EF4-FFF2-40B4-BE49-F238E27FC236}">
                    <a16:creationId xmlns:a16="http://schemas.microsoft.com/office/drawing/2014/main" id="{AB3B91BA-60E5-4A99-BDE3-DE0F57ACCB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11" y="2716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214" name="Rectangle 86">
                <a:extLst>
                  <a:ext uri="{FF2B5EF4-FFF2-40B4-BE49-F238E27FC236}">
                    <a16:creationId xmlns:a16="http://schemas.microsoft.com/office/drawing/2014/main" id="{2C0C1DAF-EE45-49EB-B76E-8615A199E4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02" y="2568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215" name="Rectangle 87">
                <a:extLst>
                  <a:ext uri="{FF2B5EF4-FFF2-40B4-BE49-F238E27FC236}">
                    <a16:creationId xmlns:a16="http://schemas.microsoft.com/office/drawing/2014/main" id="{345216D8-0376-4EFA-9104-9E9332D446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70" y="2568"/>
                <a:ext cx="167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216" name="Rectangle 88">
                <a:extLst>
                  <a:ext uri="{FF2B5EF4-FFF2-40B4-BE49-F238E27FC236}">
                    <a16:creationId xmlns:a16="http://schemas.microsoft.com/office/drawing/2014/main" id="{05281A83-07B9-42D7-9461-2959C10315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37" y="2568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217" name="Rectangle 89">
                <a:extLst>
                  <a:ext uri="{FF2B5EF4-FFF2-40B4-BE49-F238E27FC236}">
                    <a16:creationId xmlns:a16="http://schemas.microsoft.com/office/drawing/2014/main" id="{C26A644D-7C30-4413-AB47-73EAA8EA8D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05" y="2568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218" name="Rectangle 90">
                <a:extLst>
                  <a:ext uri="{FF2B5EF4-FFF2-40B4-BE49-F238E27FC236}">
                    <a16:creationId xmlns:a16="http://schemas.microsoft.com/office/drawing/2014/main" id="{18B05DF5-8B5B-4751-8DDD-EC7D81ECFB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" y="2568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219" name="Rectangle 91">
                <a:extLst>
                  <a:ext uri="{FF2B5EF4-FFF2-40B4-BE49-F238E27FC236}">
                    <a16:creationId xmlns:a16="http://schemas.microsoft.com/office/drawing/2014/main" id="{E178EF5E-A5EE-4DAF-BEDF-0103867E31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41" y="2568"/>
                <a:ext cx="167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220" name="Rectangle 92">
                <a:extLst>
                  <a:ext uri="{FF2B5EF4-FFF2-40B4-BE49-F238E27FC236}">
                    <a16:creationId xmlns:a16="http://schemas.microsoft.com/office/drawing/2014/main" id="{4F0DB3E0-A8E6-48A9-B34A-35C2B52246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08" y="2568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221" name="Rectangle 93">
                <a:extLst>
                  <a:ext uri="{FF2B5EF4-FFF2-40B4-BE49-F238E27FC236}">
                    <a16:creationId xmlns:a16="http://schemas.microsoft.com/office/drawing/2014/main" id="{B60D40B2-5C06-4DF3-BAE9-440E8F5FB8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6" y="2568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222" name="Rectangle 94">
                <a:extLst>
                  <a:ext uri="{FF2B5EF4-FFF2-40B4-BE49-F238E27FC236}">
                    <a16:creationId xmlns:a16="http://schemas.microsoft.com/office/drawing/2014/main" id="{03CB55DC-3DE8-406B-9AA4-7CD29F31CA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4" y="2568"/>
                <a:ext cx="167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223" name="Rectangle 95">
                <a:extLst>
                  <a:ext uri="{FF2B5EF4-FFF2-40B4-BE49-F238E27FC236}">
                    <a16:creationId xmlns:a16="http://schemas.microsoft.com/office/drawing/2014/main" id="{88F35177-5B5E-4603-A80E-04E22DA6B5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11" y="2568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224" name="Rectangle 96">
                <a:extLst>
                  <a:ext uri="{FF2B5EF4-FFF2-40B4-BE49-F238E27FC236}">
                    <a16:creationId xmlns:a16="http://schemas.microsoft.com/office/drawing/2014/main" id="{ADED5D6D-468B-424E-82C4-706CFC2952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02" y="2420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225" name="Rectangle 97">
                <a:extLst>
                  <a:ext uri="{FF2B5EF4-FFF2-40B4-BE49-F238E27FC236}">
                    <a16:creationId xmlns:a16="http://schemas.microsoft.com/office/drawing/2014/main" id="{BFCF8A34-B5F8-45C8-91C7-00C1481505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70" y="2420"/>
                <a:ext cx="167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226" name="Rectangle 98">
                <a:extLst>
                  <a:ext uri="{FF2B5EF4-FFF2-40B4-BE49-F238E27FC236}">
                    <a16:creationId xmlns:a16="http://schemas.microsoft.com/office/drawing/2014/main" id="{E9253813-EE1E-435C-8F7E-81BA6017D6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37" y="2420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227" name="Rectangle 99">
                <a:extLst>
                  <a:ext uri="{FF2B5EF4-FFF2-40B4-BE49-F238E27FC236}">
                    <a16:creationId xmlns:a16="http://schemas.microsoft.com/office/drawing/2014/main" id="{8C9F657D-0AB7-4D5A-A5F1-91DB389D60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05" y="2420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228" name="Rectangle 100">
                <a:extLst>
                  <a:ext uri="{FF2B5EF4-FFF2-40B4-BE49-F238E27FC236}">
                    <a16:creationId xmlns:a16="http://schemas.microsoft.com/office/drawing/2014/main" id="{71F8F065-CF8E-4E96-8E92-9F3C02DF1F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" y="2420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229" name="Rectangle 101">
                <a:extLst>
                  <a:ext uri="{FF2B5EF4-FFF2-40B4-BE49-F238E27FC236}">
                    <a16:creationId xmlns:a16="http://schemas.microsoft.com/office/drawing/2014/main" id="{01A951A4-1E89-44B9-B56A-889BF9227F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41" y="2420"/>
                <a:ext cx="167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230" name="Rectangle 102">
                <a:extLst>
                  <a:ext uri="{FF2B5EF4-FFF2-40B4-BE49-F238E27FC236}">
                    <a16:creationId xmlns:a16="http://schemas.microsoft.com/office/drawing/2014/main" id="{953B032F-CDC9-4A5A-B988-D78A2CB7AC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08" y="2420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231" name="Rectangle 103">
                <a:extLst>
                  <a:ext uri="{FF2B5EF4-FFF2-40B4-BE49-F238E27FC236}">
                    <a16:creationId xmlns:a16="http://schemas.microsoft.com/office/drawing/2014/main" id="{BE604BCE-974A-4F16-8EE2-11A85EEE83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6" y="2420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232" name="Rectangle 104">
                <a:extLst>
                  <a:ext uri="{FF2B5EF4-FFF2-40B4-BE49-F238E27FC236}">
                    <a16:creationId xmlns:a16="http://schemas.microsoft.com/office/drawing/2014/main" id="{2883F533-ED9A-40A3-9426-E54265186C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4" y="2420"/>
                <a:ext cx="167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233" name="Rectangle 105">
                <a:extLst>
                  <a:ext uri="{FF2B5EF4-FFF2-40B4-BE49-F238E27FC236}">
                    <a16:creationId xmlns:a16="http://schemas.microsoft.com/office/drawing/2014/main" id="{67385982-F09D-4F05-BD53-405EF37FB8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11" y="2420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234" name="Rectangle 106">
                <a:extLst>
                  <a:ext uri="{FF2B5EF4-FFF2-40B4-BE49-F238E27FC236}">
                    <a16:creationId xmlns:a16="http://schemas.microsoft.com/office/drawing/2014/main" id="{0AD880F9-BD19-40C7-8859-90CC10A23B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02" y="2272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235" name="Rectangle 107">
                <a:extLst>
                  <a:ext uri="{FF2B5EF4-FFF2-40B4-BE49-F238E27FC236}">
                    <a16:creationId xmlns:a16="http://schemas.microsoft.com/office/drawing/2014/main" id="{AD656EE8-6ACB-43FC-ABD7-51C08ED086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70" y="2272"/>
                <a:ext cx="167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236" name="Rectangle 108">
                <a:extLst>
                  <a:ext uri="{FF2B5EF4-FFF2-40B4-BE49-F238E27FC236}">
                    <a16:creationId xmlns:a16="http://schemas.microsoft.com/office/drawing/2014/main" id="{ACDF43A4-D367-4B4A-9FBB-C0C28C7EB9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37" y="2272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237" name="Rectangle 109">
                <a:extLst>
                  <a:ext uri="{FF2B5EF4-FFF2-40B4-BE49-F238E27FC236}">
                    <a16:creationId xmlns:a16="http://schemas.microsoft.com/office/drawing/2014/main" id="{23290272-49DB-4058-A1E9-6B455E8237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05" y="2272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238" name="Rectangle 110">
                <a:extLst>
                  <a:ext uri="{FF2B5EF4-FFF2-40B4-BE49-F238E27FC236}">
                    <a16:creationId xmlns:a16="http://schemas.microsoft.com/office/drawing/2014/main" id="{9A69FE72-EF4C-42D3-93A7-5669B42698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" y="2272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239" name="Rectangle 111">
                <a:extLst>
                  <a:ext uri="{FF2B5EF4-FFF2-40B4-BE49-F238E27FC236}">
                    <a16:creationId xmlns:a16="http://schemas.microsoft.com/office/drawing/2014/main" id="{CFF5AAD5-46AB-4FE2-A1D3-3259194EAE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41" y="2272"/>
                <a:ext cx="167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240" name="Rectangle 112">
                <a:extLst>
                  <a:ext uri="{FF2B5EF4-FFF2-40B4-BE49-F238E27FC236}">
                    <a16:creationId xmlns:a16="http://schemas.microsoft.com/office/drawing/2014/main" id="{46CE1E60-9E6D-466C-825C-C16ED25BBB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08" y="2272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241" name="Rectangle 113">
                <a:extLst>
                  <a:ext uri="{FF2B5EF4-FFF2-40B4-BE49-F238E27FC236}">
                    <a16:creationId xmlns:a16="http://schemas.microsoft.com/office/drawing/2014/main" id="{79C9884E-04ED-4852-A6C4-EAFB33554E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6" y="2272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242" name="Rectangle 114">
                <a:extLst>
                  <a:ext uri="{FF2B5EF4-FFF2-40B4-BE49-F238E27FC236}">
                    <a16:creationId xmlns:a16="http://schemas.microsoft.com/office/drawing/2014/main" id="{86EAB475-3D02-4603-8189-ACE4993EC0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4" y="2272"/>
                <a:ext cx="167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243" name="Rectangle 115">
                <a:extLst>
                  <a:ext uri="{FF2B5EF4-FFF2-40B4-BE49-F238E27FC236}">
                    <a16:creationId xmlns:a16="http://schemas.microsoft.com/office/drawing/2014/main" id="{0C2CC126-CF77-4D11-8747-59A6A8AE7D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11" y="2272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244" name="Rectangle 116">
                <a:extLst>
                  <a:ext uri="{FF2B5EF4-FFF2-40B4-BE49-F238E27FC236}">
                    <a16:creationId xmlns:a16="http://schemas.microsoft.com/office/drawing/2014/main" id="{207DA8A1-D677-4CDD-BAFE-CE9ADBD94B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02" y="2123"/>
                <a:ext cx="168" cy="149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245" name="Rectangle 117">
                <a:extLst>
                  <a:ext uri="{FF2B5EF4-FFF2-40B4-BE49-F238E27FC236}">
                    <a16:creationId xmlns:a16="http://schemas.microsoft.com/office/drawing/2014/main" id="{1867A1C5-BCFF-4D30-BD0A-75D6A90FD6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70" y="2123"/>
                <a:ext cx="167" cy="149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246" name="Rectangle 118">
                <a:extLst>
                  <a:ext uri="{FF2B5EF4-FFF2-40B4-BE49-F238E27FC236}">
                    <a16:creationId xmlns:a16="http://schemas.microsoft.com/office/drawing/2014/main" id="{A1B30EA7-D679-4100-89F0-71E3E7679F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37" y="2123"/>
                <a:ext cx="168" cy="149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247" name="Rectangle 119">
                <a:extLst>
                  <a:ext uri="{FF2B5EF4-FFF2-40B4-BE49-F238E27FC236}">
                    <a16:creationId xmlns:a16="http://schemas.microsoft.com/office/drawing/2014/main" id="{4CF32128-CBCB-47DC-88B9-7E4F5C8AC1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05" y="2123"/>
                <a:ext cx="168" cy="149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248" name="Rectangle 120">
                <a:extLst>
                  <a:ext uri="{FF2B5EF4-FFF2-40B4-BE49-F238E27FC236}">
                    <a16:creationId xmlns:a16="http://schemas.microsoft.com/office/drawing/2014/main" id="{C222B7C4-A93A-490F-8041-FA2ED9AD7B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" y="2123"/>
                <a:ext cx="168" cy="149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249" name="Rectangle 121">
                <a:extLst>
                  <a:ext uri="{FF2B5EF4-FFF2-40B4-BE49-F238E27FC236}">
                    <a16:creationId xmlns:a16="http://schemas.microsoft.com/office/drawing/2014/main" id="{6E6EEDA1-2D86-4A7D-9FE4-0601946B19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41" y="2123"/>
                <a:ext cx="167" cy="149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250" name="Rectangle 122">
                <a:extLst>
                  <a:ext uri="{FF2B5EF4-FFF2-40B4-BE49-F238E27FC236}">
                    <a16:creationId xmlns:a16="http://schemas.microsoft.com/office/drawing/2014/main" id="{ABC77725-3FF4-473B-8BC8-C93F79634F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08" y="2123"/>
                <a:ext cx="168" cy="149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251" name="Rectangle 123">
                <a:extLst>
                  <a:ext uri="{FF2B5EF4-FFF2-40B4-BE49-F238E27FC236}">
                    <a16:creationId xmlns:a16="http://schemas.microsoft.com/office/drawing/2014/main" id="{81629ED7-1939-4ED7-B672-4F4F43D291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6" y="2123"/>
                <a:ext cx="168" cy="149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252" name="Rectangle 124">
                <a:extLst>
                  <a:ext uri="{FF2B5EF4-FFF2-40B4-BE49-F238E27FC236}">
                    <a16:creationId xmlns:a16="http://schemas.microsoft.com/office/drawing/2014/main" id="{62B16FF2-B5E2-4F7C-9DAC-BCBFE06E04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4" y="2123"/>
                <a:ext cx="167" cy="149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253" name="Rectangle 125">
                <a:extLst>
                  <a:ext uri="{FF2B5EF4-FFF2-40B4-BE49-F238E27FC236}">
                    <a16:creationId xmlns:a16="http://schemas.microsoft.com/office/drawing/2014/main" id="{516A71FF-A2DB-4BC6-9139-67B3D72964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11" y="2123"/>
                <a:ext cx="168" cy="149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254" name="Rectangle 126">
                <a:extLst>
                  <a:ext uri="{FF2B5EF4-FFF2-40B4-BE49-F238E27FC236}">
                    <a16:creationId xmlns:a16="http://schemas.microsoft.com/office/drawing/2014/main" id="{0DEAC33F-8B7F-48BE-AC96-B2B298ED36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02" y="1975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255" name="Rectangle 127">
                <a:extLst>
                  <a:ext uri="{FF2B5EF4-FFF2-40B4-BE49-F238E27FC236}">
                    <a16:creationId xmlns:a16="http://schemas.microsoft.com/office/drawing/2014/main" id="{52FA0A20-1959-4BE2-8EFE-3C2FB11F56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70" y="1975"/>
                <a:ext cx="167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256" name="Rectangle 128">
                <a:extLst>
                  <a:ext uri="{FF2B5EF4-FFF2-40B4-BE49-F238E27FC236}">
                    <a16:creationId xmlns:a16="http://schemas.microsoft.com/office/drawing/2014/main" id="{599BAE15-D82E-4435-BA07-0923E70E4A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37" y="1975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257" name="Rectangle 129">
                <a:extLst>
                  <a:ext uri="{FF2B5EF4-FFF2-40B4-BE49-F238E27FC236}">
                    <a16:creationId xmlns:a16="http://schemas.microsoft.com/office/drawing/2014/main" id="{3D0A8C03-287C-4DDB-8A08-ECD7AD7AD9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05" y="1975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258" name="Rectangle 130">
                <a:extLst>
                  <a:ext uri="{FF2B5EF4-FFF2-40B4-BE49-F238E27FC236}">
                    <a16:creationId xmlns:a16="http://schemas.microsoft.com/office/drawing/2014/main" id="{5ED97474-DEBF-4126-AD08-DC53CB2D18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" y="1975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259" name="Rectangle 131">
                <a:extLst>
                  <a:ext uri="{FF2B5EF4-FFF2-40B4-BE49-F238E27FC236}">
                    <a16:creationId xmlns:a16="http://schemas.microsoft.com/office/drawing/2014/main" id="{63E4CA61-0A97-4B11-A607-F016891E72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41" y="1975"/>
                <a:ext cx="167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260" name="Rectangle 132">
                <a:extLst>
                  <a:ext uri="{FF2B5EF4-FFF2-40B4-BE49-F238E27FC236}">
                    <a16:creationId xmlns:a16="http://schemas.microsoft.com/office/drawing/2014/main" id="{2988A051-F9B3-4408-BA82-0693E45F76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08" y="1975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261" name="Rectangle 133">
                <a:extLst>
                  <a:ext uri="{FF2B5EF4-FFF2-40B4-BE49-F238E27FC236}">
                    <a16:creationId xmlns:a16="http://schemas.microsoft.com/office/drawing/2014/main" id="{46D37C22-8D4A-4C22-A50F-ED326A42C1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6" y="1975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262" name="Rectangle 134">
                <a:extLst>
                  <a:ext uri="{FF2B5EF4-FFF2-40B4-BE49-F238E27FC236}">
                    <a16:creationId xmlns:a16="http://schemas.microsoft.com/office/drawing/2014/main" id="{6D51B6DD-8129-4733-8C67-BDFC605415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4" y="1975"/>
                <a:ext cx="167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263" name="Rectangle 135">
                <a:extLst>
                  <a:ext uri="{FF2B5EF4-FFF2-40B4-BE49-F238E27FC236}">
                    <a16:creationId xmlns:a16="http://schemas.microsoft.com/office/drawing/2014/main" id="{433CDD01-2D67-4350-B205-DE73BE78F4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11" y="1975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264" name="Line 136">
                <a:extLst>
                  <a:ext uri="{FF2B5EF4-FFF2-40B4-BE49-F238E27FC236}">
                    <a16:creationId xmlns:a16="http://schemas.microsoft.com/office/drawing/2014/main" id="{7BE8EC48-0851-4C4D-8622-A845BA6BF4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02" y="3457"/>
                <a:ext cx="1677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265" name="Line 137">
                <a:extLst>
                  <a:ext uri="{FF2B5EF4-FFF2-40B4-BE49-F238E27FC236}">
                    <a16:creationId xmlns:a16="http://schemas.microsoft.com/office/drawing/2014/main" id="{7FCE05A0-0AA6-4D7F-850D-AD9088FDF5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02" y="1975"/>
                <a:ext cx="0" cy="1482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266" name="Text Box 138">
                <a:extLst>
                  <a:ext uri="{FF2B5EF4-FFF2-40B4-BE49-F238E27FC236}">
                    <a16:creationId xmlns:a16="http://schemas.microsoft.com/office/drawing/2014/main" id="{AA6C2F9E-EB43-488C-A4EC-D1A6A5B9726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66" y="1946"/>
                <a:ext cx="219" cy="1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altLang="en-US" sz="1600"/>
                  <a:t>10</a:t>
                </a:r>
              </a:p>
            </p:txBody>
          </p:sp>
          <p:sp>
            <p:nvSpPr>
              <p:cNvPr id="48267" name="Text Box 139">
                <a:extLst>
                  <a:ext uri="{FF2B5EF4-FFF2-40B4-BE49-F238E27FC236}">
                    <a16:creationId xmlns:a16="http://schemas.microsoft.com/office/drawing/2014/main" id="{BE9DBCA5-80CB-4218-A253-EF9E0C0118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63" y="3516"/>
                <a:ext cx="160" cy="1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altLang="en-US" sz="1600"/>
                  <a:t>1</a:t>
                </a:r>
              </a:p>
            </p:txBody>
          </p:sp>
          <p:sp>
            <p:nvSpPr>
              <p:cNvPr id="48268" name="Text Box 140">
                <a:extLst>
                  <a:ext uri="{FF2B5EF4-FFF2-40B4-BE49-F238E27FC236}">
                    <a16:creationId xmlns:a16="http://schemas.microsoft.com/office/drawing/2014/main" id="{BD0EC82E-E98F-4E1C-965D-A98DE5BD77F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31" y="3516"/>
                <a:ext cx="160" cy="1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altLang="en-US" sz="1600"/>
                  <a:t>2</a:t>
                </a:r>
              </a:p>
            </p:txBody>
          </p:sp>
          <p:sp>
            <p:nvSpPr>
              <p:cNvPr id="48269" name="Text Box 141">
                <a:extLst>
                  <a:ext uri="{FF2B5EF4-FFF2-40B4-BE49-F238E27FC236}">
                    <a16:creationId xmlns:a16="http://schemas.microsoft.com/office/drawing/2014/main" id="{66B41896-E234-4BB4-89C0-7883C52DB83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99" y="3516"/>
                <a:ext cx="160" cy="1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altLang="en-US" sz="1600"/>
                  <a:t>3</a:t>
                </a:r>
              </a:p>
            </p:txBody>
          </p:sp>
          <p:sp>
            <p:nvSpPr>
              <p:cNvPr id="48270" name="Text Box 142">
                <a:extLst>
                  <a:ext uri="{FF2B5EF4-FFF2-40B4-BE49-F238E27FC236}">
                    <a16:creationId xmlns:a16="http://schemas.microsoft.com/office/drawing/2014/main" id="{F9F0AFDD-852D-4470-B530-3178279C92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66" y="3516"/>
                <a:ext cx="160" cy="1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altLang="en-US" sz="1600"/>
                  <a:t>4</a:t>
                </a:r>
              </a:p>
            </p:txBody>
          </p:sp>
          <p:sp>
            <p:nvSpPr>
              <p:cNvPr id="48271" name="Text Box 143">
                <a:extLst>
                  <a:ext uri="{FF2B5EF4-FFF2-40B4-BE49-F238E27FC236}">
                    <a16:creationId xmlns:a16="http://schemas.microsoft.com/office/drawing/2014/main" id="{B8EA2E6E-80BD-4AB8-8344-2BF027483F0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35" y="3516"/>
                <a:ext cx="160" cy="1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altLang="en-US" sz="1600"/>
                  <a:t>5</a:t>
                </a:r>
              </a:p>
            </p:txBody>
          </p:sp>
          <p:sp>
            <p:nvSpPr>
              <p:cNvPr id="48272" name="Text Box 144">
                <a:extLst>
                  <a:ext uri="{FF2B5EF4-FFF2-40B4-BE49-F238E27FC236}">
                    <a16:creationId xmlns:a16="http://schemas.microsoft.com/office/drawing/2014/main" id="{4B4185BE-5464-48B3-BE49-1A26120C966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03" y="3516"/>
                <a:ext cx="160" cy="1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altLang="en-US" sz="1600"/>
                  <a:t>6</a:t>
                </a:r>
              </a:p>
            </p:txBody>
          </p:sp>
          <p:sp>
            <p:nvSpPr>
              <p:cNvPr id="48273" name="Text Box 145">
                <a:extLst>
                  <a:ext uri="{FF2B5EF4-FFF2-40B4-BE49-F238E27FC236}">
                    <a16:creationId xmlns:a16="http://schemas.microsoft.com/office/drawing/2014/main" id="{13ECEBD2-E66D-4755-8018-718ACFE3CEB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70" y="3516"/>
                <a:ext cx="161" cy="1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altLang="en-US" sz="1600"/>
                  <a:t>7</a:t>
                </a:r>
              </a:p>
            </p:txBody>
          </p:sp>
          <p:sp>
            <p:nvSpPr>
              <p:cNvPr id="48274" name="Text Box 146">
                <a:extLst>
                  <a:ext uri="{FF2B5EF4-FFF2-40B4-BE49-F238E27FC236}">
                    <a16:creationId xmlns:a16="http://schemas.microsoft.com/office/drawing/2014/main" id="{826678D0-325D-4D2E-9257-C372BF71491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38" y="3516"/>
                <a:ext cx="160" cy="1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altLang="en-US" sz="1600"/>
                  <a:t>8</a:t>
                </a:r>
              </a:p>
            </p:txBody>
          </p:sp>
          <p:sp>
            <p:nvSpPr>
              <p:cNvPr id="48275" name="Text Box 147">
                <a:extLst>
                  <a:ext uri="{FF2B5EF4-FFF2-40B4-BE49-F238E27FC236}">
                    <a16:creationId xmlns:a16="http://schemas.microsoft.com/office/drawing/2014/main" id="{E26EE0BC-3643-4F99-BE5B-79E20EBD82E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05" y="3517"/>
                <a:ext cx="161" cy="1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altLang="en-US" sz="1600"/>
                  <a:t>9</a:t>
                </a:r>
              </a:p>
            </p:txBody>
          </p:sp>
          <p:sp>
            <p:nvSpPr>
              <p:cNvPr id="48276" name="Text Box 148">
                <a:extLst>
                  <a:ext uri="{FF2B5EF4-FFF2-40B4-BE49-F238E27FC236}">
                    <a16:creationId xmlns:a16="http://schemas.microsoft.com/office/drawing/2014/main" id="{2284F779-5F39-4F5C-9D67-9DE983DA3DD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45" y="3516"/>
                <a:ext cx="219" cy="1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altLang="en-US" sz="1600"/>
                  <a:t>10</a:t>
                </a:r>
              </a:p>
            </p:txBody>
          </p:sp>
          <p:sp>
            <p:nvSpPr>
              <p:cNvPr id="48277" name="Text Box 149">
                <a:extLst>
                  <a:ext uri="{FF2B5EF4-FFF2-40B4-BE49-F238E27FC236}">
                    <a16:creationId xmlns:a16="http://schemas.microsoft.com/office/drawing/2014/main" id="{4C3688D7-47FB-49ED-9FA0-FBDA64C7AC5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95" y="3280"/>
                <a:ext cx="161" cy="1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altLang="en-US" sz="1600"/>
                  <a:t>1</a:t>
                </a:r>
              </a:p>
            </p:txBody>
          </p:sp>
          <p:sp>
            <p:nvSpPr>
              <p:cNvPr id="48278" name="Text Box 150">
                <a:extLst>
                  <a:ext uri="{FF2B5EF4-FFF2-40B4-BE49-F238E27FC236}">
                    <a16:creationId xmlns:a16="http://schemas.microsoft.com/office/drawing/2014/main" id="{2179F33B-E9F9-4275-A684-E54CAAB5D24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95" y="3132"/>
                <a:ext cx="161" cy="1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altLang="en-US" sz="1600"/>
                  <a:t>2</a:t>
                </a:r>
              </a:p>
            </p:txBody>
          </p:sp>
          <p:sp>
            <p:nvSpPr>
              <p:cNvPr id="48279" name="Text Box 151">
                <a:extLst>
                  <a:ext uri="{FF2B5EF4-FFF2-40B4-BE49-F238E27FC236}">
                    <a16:creationId xmlns:a16="http://schemas.microsoft.com/office/drawing/2014/main" id="{65DB7C81-91E3-42CA-8CE5-C8C3555F015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95" y="2983"/>
                <a:ext cx="161" cy="1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altLang="en-US" sz="1600"/>
                  <a:t>3</a:t>
                </a:r>
              </a:p>
            </p:txBody>
          </p:sp>
          <p:sp>
            <p:nvSpPr>
              <p:cNvPr id="48280" name="Text Box 152">
                <a:extLst>
                  <a:ext uri="{FF2B5EF4-FFF2-40B4-BE49-F238E27FC236}">
                    <a16:creationId xmlns:a16="http://schemas.microsoft.com/office/drawing/2014/main" id="{77BD533D-C346-4FB7-A392-715735FB328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95" y="2835"/>
                <a:ext cx="161" cy="1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altLang="en-US" sz="1600"/>
                  <a:t>4</a:t>
                </a:r>
              </a:p>
            </p:txBody>
          </p:sp>
          <p:sp>
            <p:nvSpPr>
              <p:cNvPr id="48281" name="Text Box 153">
                <a:extLst>
                  <a:ext uri="{FF2B5EF4-FFF2-40B4-BE49-F238E27FC236}">
                    <a16:creationId xmlns:a16="http://schemas.microsoft.com/office/drawing/2014/main" id="{AB7F1715-4E0E-4F06-945D-9186A836B29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95" y="2687"/>
                <a:ext cx="161" cy="1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altLang="en-US" sz="1600"/>
                  <a:t>5</a:t>
                </a:r>
              </a:p>
            </p:txBody>
          </p:sp>
          <p:sp>
            <p:nvSpPr>
              <p:cNvPr id="48282" name="Text Box 154">
                <a:extLst>
                  <a:ext uri="{FF2B5EF4-FFF2-40B4-BE49-F238E27FC236}">
                    <a16:creationId xmlns:a16="http://schemas.microsoft.com/office/drawing/2014/main" id="{BF7A588E-521E-431D-BBEF-40C5C5D8B51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95" y="2538"/>
                <a:ext cx="161" cy="1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altLang="en-US" sz="1600"/>
                  <a:t>6</a:t>
                </a:r>
              </a:p>
            </p:txBody>
          </p:sp>
          <p:sp>
            <p:nvSpPr>
              <p:cNvPr id="48283" name="Text Box 155">
                <a:extLst>
                  <a:ext uri="{FF2B5EF4-FFF2-40B4-BE49-F238E27FC236}">
                    <a16:creationId xmlns:a16="http://schemas.microsoft.com/office/drawing/2014/main" id="{4B06B53D-8984-4F52-B880-3B18E29E942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95" y="2391"/>
                <a:ext cx="161" cy="1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altLang="en-US" sz="1600"/>
                  <a:t>7</a:t>
                </a:r>
              </a:p>
            </p:txBody>
          </p:sp>
          <p:sp>
            <p:nvSpPr>
              <p:cNvPr id="48284" name="Text Box 156">
                <a:extLst>
                  <a:ext uri="{FF2B5EF4-FFF2-40B4-BE49-F238E27FC236}">
                    <a16:creationId xmlns:a16="http://schemas.microsoft.com/office/drawing/2014/main" id="{0E285F33-66ED-41F5-8CF8-9999BB9CB7D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95" y="2243"/>
                <a:ext cx="161" cy="1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altLang="en-US" sz="1600"/>
                  <a:t>8</a:t>
                </a:r>
              </a:p>
            </p:txBody>
          </p:sp>
          <p:sp>
            <p:nvSpPr>
              <p:cNvPr id="48285" name="Text Box 157">
                <a:extLst>
                  <a:ext uri="{FF2B5EF4-FFF2-40B4-BE49-F238E27FC236}">
                    <a16:creationId xmlns:a16="http://schemas.microsoft.com/office/drawing/2014/main" id="{116B719D-E38D-41C2-892B-B65E9C58137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95" y="2094"/>
                <a:ext cx="161" cy="1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altLang="en-US" sz="1600"/>
                  <a:t>9</a:t>
                </a:r>
              </a:p>
            </p:txBody>
          </p:sp>
          <p:sp>
            <p:nvSpPr>
              <p:cNvPr id="48286" name="Rectangle 158">
                <a:extLst>
                  <a:ext uri="{FF2B5EF4-FFF2-40B4-BE49-F238E27FC236}">
                    <a16:creationId xmlns:a16="http://schemas.microsoft.com/office/drawing/2014/main" id="{75A32C19-1620-4FF2-A697-F07D17DCE6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1" y="3684"/>
                <a:ext cx="1100" cy="1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lnSpc>
                    <a:spcPct val="90000"/>
                  </a:lnSpc>
                  <a:spcBef>
                    <a:spcPct val="50000"/>
                  </a:spcBef>
                </a:pPr>
                <a:r>
                  <a:rPr lang="en-US" altLang="en-US" sz="1600" b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Right Bar</a:t>
                </a:r>
              </a:p>
            </p:txBody>
          </p:sp>
        </p:grpSp>
        <p:sp>
          <p:nvSpPr>
            <p:cNvPr id="48287" name="Oval 159">
              <a:extLst>
                <a:ext uri="{FF2B5EF4-FFF2-40B4-BE49-F238E27FC236}">
                  <a16:creationId xmlns:a16="http://schemas.microsoft.com/office/drawing/2014/main" id="{16F69878-C042-4791-A5EB-B24169D029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9" y="1457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88" name="Oval 160">
              <a:extLst>
                <a:ext uri="{FF2B5EF4-FFF2-40B4-BE49-F238E27FC236}">
                  <a16:creationId xmlns:a16="http://schemas.microsoft.com/office/drawing/2014/main" id="{83C1C353-1D15-49C5-90FC-1B1946E405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5" y="301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89" name="Oval 161">
              <a:extLst>
                <a:ext uri="{FF2B5EF4-FFF2-40B4-BE49-F238E27FC236}">
                  <a16:creationId xmlns:a16="http://schemas.microsoft.com/office/drawing/2014/main" id="{CB344C4F-51A8-4E87-B2B6-7BC92CD7CD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4" y="1686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90" name="Oval 162">
              <a:extLst>
                <a:ext uri="{FF2B5EF4-FFF2-40B4-BE49-F238E27FC236}">
                  <a16:creationId xmlns:a16="http://schemas.microsoft.com/office/drawing/2014/main" id="{4212878E-302E-4293-9F1F-B8DE63CEA4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9" y="930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91" name="Oval 163">
              <a:extLst>
                <a:ext uri="{FF2B5EF4-FFF2-40B4-BE49-F238E27FC236}">
                  <a16:creationId xmlns:a16="http://schemas.microsoft.com/office/drawing/2014/main" id="{305D8306-5D58-44B9-B518-6B8F77E30F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84" y="1000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92" name="Oval 164">
              <a:extLst>
                <a:ext uri="{FF2B5EF4-FFF2-40B4-BE49-F238E27FC236}">
                  <a16:creationId xmlns:a16="http://schemas.microsoft.com/office/drawing/2014/main" id="{CB1F9DDC-CC8E-486D-B8D4-405E60A49A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2" y="1377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93" name="Oval 165">
              <a:extLst>
                <a:ext uri="{FF2B5EF4-FFF2-40B4-BE49-F238E27FC236}">
                  <a16:creationId xmlns:a16="http://schemas.microsoft.com/office/drawing/2014/main" id="{8FC04480-DD81-46AE-81FE-BF5C202B2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7" y="1633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94" name="Oval 166">
              <a:extLst>
                <a:ext uri="{FF2B5EF4-FFF2-40B4-BE49-F238E27FC236}">
                  <a16:creationId xmlns:a16="http://schemas.microsoft.com/office/drawing/2014/main" id="{59F005BA-B7CD-436F-A452-AB5BDB271D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8" y="1534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95" name="Oval 167">
              <a:extLst>
                <a:ext uri="{FF2B5EF4-FFF2-40B4-BE49-F238E27FC236}">
                  <a16:creationId xmlns:a16="http://schemas.microsoft.com/office/drawing/2014/main" id="{8ADA7868-F006-4BB4-8D6C-6A1B15C814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3" y="1545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96" name="Oval 168">
              <a:extLst>
                <a:ext uri="{FF2B5EF4-FFF2-40B4-BE49-F238E27FC236}">
                  <a16:creationId xmlns:a16="http://schemas.microsoft.com/office/drawing/2014/main" id="{29C8DA07-85A2-48D6-A55B-7C8A3A8266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2" y="1202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301" name="Oval 173">
              <a:extLst>
                <a:ext uri="{FF2B5EF4-FFF2-40B4-BE49-F238E27FC236}">
                  <a16:creationId xmlns:a16="http://schemas.microsoft.com/office/drawing/2014/main" id="{43B1DC18-52C8-4D0E-B406-60598199AD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0" y="1179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302" name="Oval 174">
              <a:extLst>
                <a:ext uri="{FF2B5EF4-FFF2-40B4-BE49-F238E27FC236}">
                  <a16:creationId xmlns:a16="http://schemas.microsoft.com/office/drawing/2014/main" id="{B5FA87E8-26F9-4E41-BC52-1D6724B229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4" y="743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303" name="Oval 175">
              <a:extLst>
                <a:ext uri="{FF2B5EF4-FFF2-40B4-BE49-F238E27FC236}">
                  <a16:creationId xmlns:a16="http://schemas.microsoft.com/office/drawing/2014/main" id="{5F4CC2FE-9CE2-4DBA-8A81-042A54D265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8" y="753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304" name="Oval 176">
              <a:extLst>
                <a:ext uri="{FF2B5EF4-FFF2-40B4-BE49-F238E27FC236}">
                  <a16:creationId xmlns:a16="http://schemas.microsoft.com/office/drawing/2014/main" id="{5EA298A3-6500-43EB-AB4F-D6F7B15F56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0" y="1111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305" name="Oval 177">
              <a:extLst>
                <a:ext uri="{FF2B5EF4-FFF2-40B4-BE49-F238E27FC236}">
                  <a16:creationId xmlns:a16="http://schemas.microsoft.com/office/drawing/2014/main" id="{7B9E9F7A-60CD-4038-8AB0-DB27BA1DBC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3" y="1630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306" name="Oval 178">
              <a:extLst>
                <a:ext uri="{FF2B5EF4-FFF2-40B4-BE49-F238E27FC236}">
                  <a16:creationId xmlns:a16="http://schemas.microsoft.com/office/drawing/2014/main" id="{7161B751-3BA2-412B-BA4E-284F81274C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9" y="892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307" name="Oval 179">
              <a:extLst>
                <a:ext uri="{FF2B5EF4-FFF2-40B4-BE49-F238E27FC236}">
                  <a16:creationId xmlns:a16="http://schemas.microsoft.com/office/drawing/2014/main" id="{7E7DFAFC-1391-41EB-84C6-04B6A9C7C8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5" y="1354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308" name="Oval 180">
              <a:extLst>
                <a:ext uri="{FF2B5EF4-FFF2-40B4-BE49-F238E27FC236}">
                  <a16:creationId xmlns:a16="http://schemas.microsoft.com/office/drawing/2014/main" id="{672673FB-CDC5-4171-A829-2352CE167C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4" y="606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310" name="Rectangle 182">
              <a:extLst>
                <a:ext uri="{FF2B5EF4-FFF2-40B4-BE49-F238E27FC236}">
                  <a16:creationId xmlns:a16="http://schemas.microsoft.com/office/drawing/2014/main" id="{C0D56B92-63F9-435D-A989-B5A7EF7EAC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2" y="501"/>
              <a:ext cx="96" cy="96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311" name="Rectangle 183">
              <a:extLst>
                <a:ext uri="{FF2B5EF4-FFF2-40B4-BE49-F238E27FC236}">
                  <a16:creationId xmlns:a16="http://schemas.microsoft.com/office/drawing/2014/main" id="{00153584-566B-49DD-A00D-A674FC788E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4" y="228"/>
              <a:ext cx="96" cy="96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312" name="Rectangle 184">
              <a:extLst>
                <a:ext uri="{FF2B5EF4-FFF2-40B4-BE49-F238E27FC236}">
                  <a16:creationId xmlns:a16="http://schemas.microsoft.com/office/drawing/2014/main" id="{22D63D09-5B7E-4717-B342-A22F1269E0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3" y="656"/>
              <a:ext cx="96" cy="96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313" name="Rectangle 185">
              <a:extLst>
                <a:ext uri="{FF2B5EF4-FFF2-40B4-BE49-F238E27FC236}">
                  <a16:creationId xmlns:a16="http://schemas.microsoft.com/office/drawing/2014/main" id="{5D0DCD47-9027-4852-A905-5FF3CB52B1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2" y="1428"/>
              <a:ext cx="96" cy="96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314" name="Rectangle 186">
              <a:extLst>
                <a:ext uri="{FF2B5EF4-FFF2-40B4-BE49-F238E27FC236}">
                  <a16:creationId xmlns:a16="http://schemas.microsoft.com/office/drawing/2014/main" id="{5ACD5B09-D181-4226-BAE8-1CDF931BFE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4" y="282"/>
              <a:ext cx="96" cy="96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315" name="Rectangle 187">
              <a:extLst>
                <a:ext uri="{FF2B5EF4-FFF2-40B4-BE49-F238E27FC236}">
                  <a16:creationId xmlns:a16="http://schemas.microsoft.com/office/drawing/2014/main" id="{93E52593-AC6A-4102-888C-EF6DE3DEF1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2" y="981"/>
              <a:ext cx="96" cy="96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316" name="Rectangle 188">
              <a:extLst>
                <a:ext uri="{FF2B5EF4-FFF2-40B4-BE49-F238E27FC236}">
                  <a16:creationId xmlns:a16="http://schemas.microsoft.com/office/drawing/2014/main" id="{C5A76F79-8F3D-4057-ABD0-F8064B2C22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4" y="226"/>
              <a:ext cx="96" cy="96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317" name="Rectangle 189">
              <a:extLst>
                <a:ext uri="{FF2B5EF4-FFF2-40B4-BE49-F238E27FC236}">
                  <a16:creationId xmlns:a16="http://schemas.microsoft.com/office/drawing/2014/main" id="{D775B987-5D27-4ADD-8392-BCBBA23A23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1" y="498"/>
              <a:ext cx="96" cy="96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318" name="Rectangle 190">
              <a:extLst>
                <a:ext uri="{FF2B5EF4-FFF2-40B4-BE49-F238E27FC236}">
                  <a16:creationId xmlns:a16="http://schemas.microsoft.com/office/drawing/2014/main" id="{33AA8461-5314-49B7-93A3-BAAB93E152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0" y="932"/>
              <a:ext cx="96" cy="96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319" name="Rectangle 191">
              <a:extLst>
                <a:ext uri="{FF2B5EF4-FFF2-40B4-BE49-F238E27FC236}">
                  <a16:creationId xmlns:a16="http://schemas.microsoft.com/office/drawing/2014/main" id="{332E7035-B0D4-4276-BCA9-9D4D2533D1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1" y="790"/>
              <a:ext cx="96" cy="96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320" name="Rectangle 192">
              <a:extLst>
                <a:ext uri="{FF2B5EF4-FFF2-40B4-BE49-F238E27FC236}">
                  <a16:creationId xmlns:a16="http://schemas.microsoft.com/office/drawing/2014/main" id="{AF6A5B13-C9E6-45F0-BE41-33A8478C22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1" y="459"/>
              <a:ext cx="96" cy="96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321" name="Rectangle 193">
              <a:extLst>
                <a:ext uri="{FF2B5EF4-FFF2-40B4-BE49-F238E27FC236}">
                  <a16:creationId xmlns:a16="http://schemas.microsoft.com/office/drawing/2014/main" id="{F9F1456E-D392-4D9D-B995-E771FF10F8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0" y="145"/>
              <a:ext cx="96" cy="96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322" name="Rectangle 194">
              <a:extLst>
                <a:ext uri="{FF2B5EF4-FFF2-40B4-BE49-F238E27FC236}">
                  <a16:creationId xmlns:a16="http://schemas.microsoft.com/office/drawing/2014/main" id="{C9BA6A19-92BE-4EE3-B4B2-1C6E7A1369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4" y="1209"/>
              <a:ext cx="96" cy="96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323" name="Rectangle 195">
              <a:extLst>
                <a:ext uri="{FF2B5EF4-FFF2-40B4-BE49-F238E27FC236}">
                  <a16:creationId xmlns:a16="http://schemas.microsoft.com/office/drawing/2014/main" id="{655D4490-B270-4CAB-A1A8-AD5B72ABD6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9" y="209"/>
              <a:ext cx="96" cy="96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324" name="Oval 196">
              <a:extLst>
                <a:ext uri="{FF2B5EF4-FFF2-40B4-BE49-F238E27FC236}">
                  <a16:creationId xmlns:a16="http://schemas.microsoft.com/office/drawing/2014/main" id="{C29D1201-41FA-4E24-85B2-457BB5CF70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1" y="1450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325" name="Oval 197">
              <a:extLst>
                <a:ext uri="{FF2B5EF4-FFF2-40B4-BE49-F238E27FC236}">
                  <a16:creationId xmlns:a16="http://schemas.microsoft.com/office/drawing/2014/main" id="{CE2F30BD-7680-4CE4-B1FA-B7D4258FEB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0" y="1271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326" name="Oval 198">
              <a:extLst>
                <a:ext uri="{FF2B5EF4-FFF2-40B4-BE49-F238E27FC236}">
                  <a16:creationId xmlns:a16="http://schemas.microsoft.com/office/drawing/2014/main" id="{8443B6B0-5A83-44DB-B590-69C8181866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0" y="970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327" name="Oval 199">
              <a:extLst>
                <a:ext uri="{FF2B5EF4-FFF2-40B4-BE49-F238E27FC236}">
                  <a16:creationId xmlns:a16="http://schemas.microsoft.com/office/drawing/2014/main" id="{82939F80-E792-41B5-AD00-67DFEE4131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4" y="1705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328" name="Oval 200">
              <a:extLst>
                <a:ext uri="{FF2B5EF4-FFF2-40B4-BE49-F238E27FC236}">
                  <a16:creationId xmlns:a16="http://schemas.microsoft.com/office/drawing/2014/main" id="{250D249E-5C2B-40A9-AE50-BA81B57A2E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7" y="1261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329" name="Oval 201">
              <a:extLst>
                <a:ext uri="{FF2B5EF4-FFF2-40B4-BE49-F238E27FC236}">
                  <a16:creationId xmlns:a16="http://schemas.microsoft.com/office/drawing/2014/main" id="{7543DCF1-E61D-4500-BB4E-BB35A97D68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3" y="1642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330" name="Oval 202">
              <a:extLst>
                <a:ext uri="{FF2B5EF4-FFF2-40B4-BE49-F238E27FC236}">
                  <a16:creationId xmlns:a16="http://schemas.microsoft.com/office/drawing/2014/main" id="{45399EDD-081F-4C84-8EF6-409D6AAB13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9" y="1738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331" name="Oval 203">
              <a:extLst>
                <a:ext uri="{FF2B5EF4-FFF2-40B4-BE49-F238E27FC236}">
                  <a16:creationId xmlns:a16="http://schemas.microsoft.com/office/drawing/2014/main" id="{129C4794-68F2-4A94-8C3C-96D14E2AC8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5" y="1490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332" name="Oval 204">
              <a:extLst>
                <a:ext uri="{FF2B5EF4-FFF2-40B4-BE49-F238E27FC236}">
                  <a16:creationId xmlns:a16="http://schemas.microsoft.com/office/drawing/2014/main" id="{0533A410-F761-4241-9644-580EEA425C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09" y="528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333" name="Oval 205">
              <a:extLst>
                <a:ext uri="{FF2B5EF4-FFF2-40B4-BE49-F238E27FC236}">
                  <a16:creationId xmlns:a16="http://schemas.microsoft.com/office/drawing/2014/main" id="{F3C7E5FC-DC2D-4AA7-AC8D-8D088C5F46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84" y="735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334" name="Rectangle 206">
              <a:extLst>
                <a:ext uri="{FF2B5EF4-FFF2-40B4-BE49-F238E27FC236}">
                  <a16:creationId xmlns:a16="http://schemas.microsoft.com/office/drawing/2014/main" id="{BA6BDE93-7E88-403D-9417-ABB9FFFE9C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37" y="629"/>
              <a:ext cx="96" cy="96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335" name="Rectangle 207">
              <a:extLst>
                <a:ext uri="{FF2B5EF4-FFF2-40B4-BE49-F238E27FC236}">
                  <a16:creationId xmlns:a16="http://schemas.microsoft.com/office/drawing/2014/main" id="{8E41988A-3D7B-4CC9-943B-0D19DD0763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0" y="402"/>
              <a:ext cx="96" cy="96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336" name="Rectangle 208">
              <a:extLst>
                <a:ext uri="{FF2B5EF4-FFF2-40B4-BE49-F238E27FC236}">
                  <a16:creationId xmlns:a16="http://schemas.microsoft.com/office/drawing/2014/main" id="{0709D498-CB60-4169-BD4E-D249B5307B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1" y="1203"/>
              <a:ext cx="96" cy="96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337" name="Rectangle 209">
              <a:extLst>
                <a:ext uri="{FF2B5EF4-FFF2-40B4-BE49-F238E27FC236}">
                  <a16:creationId xmlns:a16="http://schemas.microsoft.com/office/drawing/2014/main" id="{4BF084D3-B201-4EB6-A0E4-F17A269533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4" y="919"/>
              <a:ext cx="96" cy="96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338" name="Rectangle 210">
              <a:extLst>
                <a:ext uri="{FF2B5EF4-FFF2-40B4-BE49-F238E27FC236}">
                  <a16:creationId xmlns:a16="http://schemas.microsoft.com/office/drawing/2014/main" id="{F8364937-462D-4B11-ABF3-826D363C1B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8" y="721"/>
              <a:ext cx="96" cy="96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339" name="Rectangle 211">
              <a:extLst>
                <a:ext uri="{FF2B5EF4-FFF2-40B4-BE49-F238E27FC236}">
                  <a16:creationId xmlns:a16="http://schemas.microsoft.com/office/drawing/2014/main" id="{8CF4E021-8A00-4499-A8E8-AB77811DD4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4" y="160"/>
              <a:ext cx="96" cy="96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340" name="Rectangle 212">
              <a:extLst>
                <a:ext uri="{FF2B5EF4-FFF2-40B4-BE49-F238E27FC236}">
                  <a16:creationId xmlns:a16="http://schemas.microsoft.com/office/drawing/2014/main" id="{130EB7F5-6EAF-4B79-9471-DC3DA3C9ED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7" y="1018"/>
              <a:ext cx="96" cy="96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341" name="Rectangle 213">
              <a:extLst>
                <a:ext uri="{FF2B5EF4-FFF2-40B4-BE49-F238E27FC236}">
                  <a16:creationId xmlns:a16="http://schemas.microsoft.com/office/drawing/2014/main" id="{29A279A8-4C9E-4F33-9829-3D6D471AE1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2" y="1606"/>
              <a:ext cx="96" cy="96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991840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3">
            <a:extLst>
              <a:ext uri="{FF2B5EF4-FFF2-40B4-BE49-F238E27FC236}">
                <a16:creationId xmlns:a16="http://schemas.microsoft.com/office/drawing/2014/main" id="{93BF3B0D-1ADB-4849-983D-4D8F98074F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1825" y="933451"/>
            <a:ext cx="1830388" cy="5707063"/>
          </a:xfrm>
          <a:prstGeom prst="rect">
            <a:avLst/>
          </a:prstGeom>
          <a:solidFill>
            <a:srgbClr val="EAEAEA"/>
          </a:solidFill>
          <a:ln w="19050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0" name="Text Box 4">
            <a:extLst>
              <a:ext uri="{FF2B5EF4-FFF2-40B4-BE49-F238E27FC236}">
                <a16:creationId xmlns:a16="http://schemas.microsoft.com/office/drawing/2014/main" id="{9B0EE2D0-7B82-4F37-A56D-EDD81C6707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6888" y="958850"/>
            <a:ext cx="20701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en-US" b="1">
                <a:solidFill>
                  <a:srgbClr val="0000FF"/>
                </a:solidFill>
              </a:rPr>
              <a:t>Examples of class A</a:t>
            </a:r>
            <a:endParaRPr lang="en-US" altLang="en-US">
              <a:solidFill>
                <a:srgbClr val="0000FF"/>
              </a:solidFill>
            </a:endParaRPr>
          </a:p>
        </p:txBody>
      </p:sp>
      <p:sp>
        <p:nvSpPr>
          <p:cNvPr id="50181" name="Rectangle 5">
            <a:extLst>
              <a:ext uri="{FF2B5EF4-FFF2-40B4-BE49-F238E27FC236}">
                <a16:creationId xmlns:a16="http://schemas.microsoft.com/office/drawing/2014/main" id="{8963323A-C094-40F4-A25C-4960540776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6788" y="6021388"/>
            <a:ext cx="457200" cy="3048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2" name="Rectangle 6">
            <a:extLst>
              <a:ext uri="{FF2B5EF4-FFF2-40B4-BE49-F238E27FC236}">
                <a16:creationId xmlns:a16="http://schemas.microsoft.com/office/drawing/2014/main" id="{52567F0B-0A13-4B32-B1CB-2B1C8E076D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6388" y="5457826"/>
            <a:ext cx="457200" cy="868363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3" name="Rectangle 7">
            <a:extLst>
              <a:ext uri="{FF2B5EF4-FFF2-40B4-BE49-F238E27FC236}">
                <a16:creationId xmlns:a16="http://schemas.microsoft.com/office/drawing/2014/main" id="{36E72ED0-6C30-4F87-91F7-E072C2F61D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6788" y="4344988"/>
            <a:ext cx="457200" cy="7620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4" name="Rectangle 8">
            <a:extLst>
              <a:ext uri="{FF2B5EF4-FFF2-40B4-BE49-F238E27FC236}">
                <a16:creationId xmlns:a16="http://schemas.microsoft.com/office/drawing/2014/main" id="{A87638B1-B717-4670-88FB-DBF6B381DB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6388" y="4857750"/>
            <a:ext cx="457200" cy="249238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5" name="Rectangle 9">
            <a:extLst>
              <a:ext uri="{FF2B5EF4-FFF2-40B4-BE49-F238E27FC236}">
                <a16:creationId xmlns:a16="http://schemas.microsoft.com/office/drawing/2014/main" id="{0DB1EE2D-7E0E-449B-A4EF-06F439566A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6788" y="3632200"/>
            <a:ext cx="457200" cy="103188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6" name="Rectangle 10">
            <a:extLst>
              <a:ext uri="{FF2B5EF4-FFF2-40B4-BE49-F238E27FC236}">
                <a16:creationId xmlns:a16="http://schemas.microsoft.com/office/drawing/2014/main" id="{F61316D8-1A94-4AF3-8E1B-6C99F912D9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6388" y="3201988"/>
            <a:ext cx="457200" cy="5334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7" name="Rectangle 11">
            <a:extLst>
              <a:ext uri="{FF2B5EF4-FFF2-40B4-BE49-F238E27FC236}">
                <a16:creationId xmlns:a16="http://schemas.microsoft.com/office/drawing/2014/main" id="{56AF34D6-4B04-4740-884F-479F79F162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6788" y="2203450"/>
            <a:ext cx="457200" cy="388938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8" name="Rectangle 12">
            <a:extLst>
              <a:ext uri="{FF2B5EF4-FFF2-40B4-BE49-F238E27FC236}">
                <a16:creationId xmlns:a16="http://schemas.microsoft.com/office/drawing/2014/main" id="{80FBF1AB-7894-401A-8E54-7E01AC943F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6388" y="2211388"/>
            <a:ext cx="457200" cy="3810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9" name="Text Box 13">
            <a:extLst>
              <a:ext uri="{FF2B5EF4-FFF2-40B4-BE49-F238E27FC236}">
                <a16:creationId xmlns:a16="http://schemas.microsoft.com/office/drawing/2014/main" id="{E93E206C-C5EA-4AB0-9346-3C46FBF8DA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1075" y="2597151"/>
            <a:ext cx="9271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dirty="0"/>
              <a:t>4         4</a:t>
            </a:r>
          </a:p>
        </p:txBody>
      </p:sp>
      <p:sp>
        <p:nvSpPr>
          <p:cNvPr id="50190" name="Text Box 14">
            <a:extLst>
              <a:ext uri="{FF2B5EF4-FFF2-40B4-BE49-F238E27FC236}">
                <a16:creationId xmlns:a16="http://schemas.microsoft.com/office/drawing/2014/main" id="{9294A40B-8BDC-4A2C-936D-B59B8B1847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1075" y="3713163"/>
            <a:ext cx="984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1          5</a:t>
            </a:r>
          </a:p>
        </p:txBody>
      </p:sp>
      <p:sp>
        <p:nvSpPr>
          <p:cNvPr id="50191" name="Text Box 15">
            <a:extLst>
              <a:ext uri="{FF2B5EF4-FFF2-40B4-BE49-F238E27FC236}">
                <a16:creationId xmlns:a16="http://schemas.microsoft.com/office/drawing/2014/main" id="{5B4F6EB5-7AAF-499B-AE2F-5382F23C11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1075" y="5045076"/>
            <a:ext cx="9779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en-US" altLang="en-US"/>
              <a:t>6         3</a:t>
            </a:r>
          </a:p>
        </p:txBody>
      </p:sp>
      <p:sp>
        <p:nvSpPr>
          <p:cNvPr id="50192" name="Text Box 16">
            <a:extLst>
              <a:ext uri="{FF2B5EF4-FFF2-40B4-BE49-F238E27FC236}">
                <a16:creationId xmlns:a16="http://schemas.microsoft.com/office/drawing/2014/main" id="{5C33C17C-377A-4BE2-B996-FFFA0C0046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1075" y="6246813"/>
            <a:ext cx="984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3          7</a:t>
            </a:r>
          </a:p>
        </p:txBody>
      </p:sp>
      <p:sp>
        <p:nvSpPr>
          <p:cNvPr id="50193" name="Rectangle 17">
            <a:extLst>
              <a:ext uri="{FF2B5EF4-FFF2-40B4-BE49-F238E27FC236}">
                <a16:creationId xmlns:a16="http://schemas.microsoft.com/office/drawing/2014/main" id="{B93C53F1-3F41-4960-BEE8-FAD6A475D6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7976" y="928688"/>
            <a:ext cx="1890713" cy="5707062"/>
          </a:xfrm>
          <a:prstGeom prst="rect">
            <a:avLst/>
          </a:prstGeom>
          <a:solidFill>
            <a:srgbClr val="FFFFCC"/>
          </a:solidFill>
          <a:ln w="19050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94" name="Text Box 18">
            <a:extLst>
              <a:ext uri="{FF2B5EF4-FFF2-40B4-BE49-F238E27FC236}">
                <a16:creationId xmlns:a16="http://schemas.microsoft.com/office/drawing/2014/main" id="{A88C176B-CBB2-4340-AA05-4BF05BC05A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5914" y="1008064"/>
            <a:ext cx="184467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en-US" b="1">
                <a:solidFill>
                  <a:srgbClr val="FF0000"/>
                </a:solidFill>
              </a:rPr>
              <a:t>Examples of class B</a:t>
            </a:r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50195" name="Rectangle 19">
            <a:extLst>
              <a:ext uri="{FF2B5EF4-FFF2-40B4-BE49-F238E27FC236}">
                <a16:creationId xmlns:a16="http://schemas.microsoft.com/office/drawing/2014/main" id="{3E4D2C46-715B-4A1A-85A9-F5FF0459DC21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021263" y="5462588"/>
            <a:ext cx="457200" cy="842962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96" name="Rectangle 20">
            <a:extLst>
              <a:ext uri="{FF2B5EF4-FFF2-40B4-BE49-F238E27FC236}">
                <a16:creationId xmlns:a16="http://schemas.microsoft.com/office/drawing/2014/main" id="{E87F34B9-DEC8-4165-80DE-799414C28607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411663" y="5461000"/>
            <a:ext cx="457200" cy="84455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97" name="Rectangle 21">
            <a:extLst>
              <a:ext uri="{FF2B5EF4-FFF2-40B4-BE49-F238E27FC236}">
                <a16:creationId xmlns:a16="http://schemas.microsoft.com/office/drawing/2014/main" id="{6639C367-F1DA-42CB-844B-42F05BAA9216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021263" y="4227514"/>
            <a:ext cx="457200" cy="858837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98" name="Rectangle 22">
            <a:extLst>
              <a:ext uri="{FF2B5EF4-FFF2-40B4-BE49-F238E27FC236}">
                <a16:creationId xmlns:a16="http://schemas.microsoft.com/office/drawing/2014/main" id="{B3C6016E-E8F4-4692-BDAA-66DFAC9966DE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411663" y="4419602"/>
            <a:ext cx="457200" cy="66675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99" name="Rectangle 23">
            <a:extLst>
              <a:ext uri="{FF2B5EF4-FFF2-40B4-BE49-F238E27FC236}">
                <a16:creationId xmlns:a16="http://schemas.microsoft.com/office/drawing/2014/main" id="{A75ACA30-AAD8-45F9-950A-59D189FA1EB8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021263" y="3167064"/>
            <a:ext cx="457200" cy="547687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200" name="Rectangle 24">
            <a:extLst>
              <a:ext uri="{FF2B5EF4-FFF2-40B4-BE49-F238E27FC236}">
                <a16:creationId xmlns:a16="http://schemas.microsoft.com/office/drawing/2014/main" id="{FE923783-8684-41CD-A5D8-C50127500026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411663" y="3005138"/>
            <a:ext cx="457200" cy="709612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201" name="Rectangle 25">
            <a:extLst>
              <a:ext uri="{FF2B5EF4-FFF2-40B4-BE49-F238E27FC236}">
                <a16:creationId xmlns:a16="http://schemas.microsoft.com/office/drawing/2014/main" id="{7A4EBDEB-E213-4DDA-890C-A28B2DA5CD06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021263" y="2103938"/>
            <a:ext cx="457200" cy="467813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202" name="Rectangle 26">
            <a:extLst>
              <a:ext uri="{FF2B5EF4-FFF2-40B4-BE49-F238E27FC236}">
                <a16:creationId xmlns:a16="http://schemas.microsoft.com/office/drawing/2014/main" id="{CAB619AB-BA1E-4C6C-B9A3-DA6121E4CA0B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411663" y="1401763"/>
            <a:ext cx="457200" cy="1169987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0203" name="Group 27">
            <a:extLst>
              <a:ext uri="{FF2B5EF4-FFF2-40B4-BE49-F238E27FC236}">
                <a16:creationId xmlns:a16="http://schemas.microsoft.com/office/drawing/2014/main" id="{8DC6B116-1680-4041-9398-7D008BA86B39}"/>
              </a:ext>
            </a:extLst>
          </p:cNvPr>
          <p:cNvGrpSpPr>
            <a:grpSpLocks/>
          </p:cNvGrpSpPr>
          <p:nvPr/>
        </p:nvGrpSpPr>
        <p:grpSpPr bwMode="auto">
          <a:xfrm>
            <a:off x="4456113" y="2593976"/>
            <a:ext cx="1011238" cy="4016375"/>
            <a:chOff x="585" y="1707"/>
            <a:chExt cx="637" cy="2530"/>
          </a:xfrm>
        </p:grpSpPr>
        <p:sp>
          <p:nvSpPr>
            <p:cNvPr id="50204" name="Text Box 28">
              <a:extLst>
                <a:ext uri="{FF2B5EF4-FFF2-40B4-BE49-F238E27FC236}">
                  <a16:creationId xmlns:a16="http://schemas.microsoft.com/office/drawing/2014/main" id="{F5FF21AD-960F-4336-94EB-61F99C5DB2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5" y="1707"/>
              <a:ext cx="63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en-US" dirty="0"/>
                <a:t>10         4</a:t>
              </a:r>
            </a:p>
          </p:txBody>
        </p:sp>
        <p:sp>
          <p:nvSpPr>
            <p:cNvPr id="50205" name="Text Box 29">
              <a:extLst>
                <a:ext uri="{FF2B5EF4-FFF2-40B4-BE49-F238E27FC236}">
                  <a16:creationId xmlns:a16="http://schemas.microsoft.com/office/drawing/2014/main" id="{2B0E52E2-1473-4FFB-9AB8-947F5B3F43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5" y="2410"/>
              <a:ext cx="56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en-US" dirty="0"/>
                <a:t>9         5</a:t>
              </a:r>
            </a:p>
          </p:txBody>
        </p:sp>
        <p:sp>
          <p:nvSpPr>
            <p:cNvPr id="50206" name="Text Box 30">
              <a:extLst>
                <a:ext uri="{FF2B5EF4-FFF2-40B4-BE49-F238E27FC236}">
                  <a16:creationId xmlns:a16="http://schemas.microsoft.com/office/drawing/2014/main" id="{3284FD96-2D00-4177-8F5D-34CCA7ECCF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5" y="3249"/>
              <a:ext cx="56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en-US" dirty="0"/>
                <a:t>6         8</a:t>
              </a:r>
            </a:p>
          </p:txBody>
        </p:sp>
        <p:sp>
          <p:nvSpPr>
            <p:cNvPr id="50207" name="Text Box 31">
              <a:extLst>
                <a:ext uri="{FF2B5EF4-FFF2-40B4-BE49-F238E27FC236}">
                  <a16:creationId xmlns:a16="http://schemas.microsoft.com/office/drawing/2014/main" id="{013501BE-0940-4133-A866-753A5A912C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5" y="4006"/>
              <a:ext cx="5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en-US"/>
                <a:t>7         7</a:t>
              </a:r>
            </a:p>
          </p:txBody>
        </p:sp>
      </p:grpSp>
      <p:sp>
        <p:nvSpPr>
          <p:cNvPr id="50211" name="Rectangle 35">
            <a:extLst>
              <a:ext uri="{FF2B5EF4-FFF2-40B4-BE49-F238E27FC236}">
                <a16:creationId xmlns:a16="http://schemas.microsoft.com/office/drawing/2014/main" id="{851B20C8-0316-44FF-B344-31AB0CDCE4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580" y="264467"/>
            <a:ext cx="630408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en-US" sz="2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Another Example and  Interpretation</a:t>
            </a:r>
          </a:p>
        </p:txBody>
      </p:sp>
      <p:grpSp>
        <p:nvGrpSpPr>
          <p:cNvPr id="50417" name="Group 241">
            <a:extLst>
              <a:ext uri="{FF2B5EF4-FFF2-40B4-BE49-F238E27FC236}">
                <a16:creationId xmlns:a16="http://schemas.microsoft.com/office/drawing/2014/main" id="{A3DB6FE0-F220-4A08-85ED-960E2D92E4B9}"/>
              </a:ext>
            </a:extLst>
          </p:cNvPr>
          <p:cNvGrpSpPr>
            <a:grpSpLocks/>
          </p:cNvGrpSpPr>
          <p:nvPr/>
        </p:nvGrpSpPr>
        <p:grpSpPr bwMode="auto">
          <a:xfrm>
            <a:off x="6602415" y="109538"/>
            <a:ext cx="3808413" cy="3560762"/>
            <a:chOff x="3199" y="69"/>
            <a:chExt cx="2399" cy="2243"/>
          </a:xfrm>
        </p:grpSpPr>
        <p:grpSp>
          <p:nvGrpSpPr>
            <p:cNvPr id="50213" name="Group 37">
              <a:extLst>
                <a:ext uri="{FF2B5EF4-FFF2-40B4-BE49-F238E27FC236}">
                  <a16:creationId xmlns:a16="http://schemas.microsoft.com/office/drawing/2014/main" id="{7929D7B1-F9FC-40EB-B564-FA25A284825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99" y="69"/>
              <a:ext cx="2399" cy="2243"/>
              <a:chOff x="1137" y="1946"/>
              <a:chExt cx="2127" cy="1905"/>
            </a:xfrm>
          </p:grpSpPr>
          <p:sp>
            <p:nvSpPr>
              <p:cNvPr id="50214" name="Rectangle 38">
                <a:extLst>
                  <a:ext uri="{FF2B5EF4-FFF2-40B4-BE49-F238E27FC236}">
                    <a16:creationId xmlns:a16="http://schemas.microsoft.com/office/drawing/2014/main" id="{B8736880-7A13-48D3-90A6-7B7946A6A7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>
                <a:off x="818" y="2629"/>
                <a:ext cx="828" cy="1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lnSpc>
                    <a:spcPct val="90000"/>
                  </a:lnSpc>
                  <a:spcBef>
                    <a:spcPct val="50000"/>
                  </a:spcBef>
                </a:pPr>
                <a:r>
                  <a:rPr lang="en-US" altLang="en-US" b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Left Bar</a:t>
                </a:r>
              </a:p>
            </p:txBody>
          </p:sp>
          <p:sp>
            <p:nvSpPr>
              <p:cNvPr id="50215" name="Rectangle 39">
                <a:extLst>
                  <a:ext uri="{FF2B5EF4-FFF2-40B4-BE49-F238E27FC236}">
                    <a16:creationId xmlns:a16="http://schemas.microsoft.com/office/drawing/2014/main" id="{6BE75058-1DA6-4BD5-9679-6F2C63C132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02" y="3309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16" name="Rectangle 40">
                <a:extLst>
                  <a:ext uri="{FF2B5EF4-FFF2-40B4-BE49-F238E27FC236}">
                    <a16:creationId xmlns:a16="http://schemas.microsoft.com/office/drawing/2014/main" id="{38F0BFD6-6135-4F6C-959E-596AE7690D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70" y="3309"/>
                <a:ext cx="167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17" name="Rectangle 41">
                <a:extLst>
                  <a:ext uri="{FF2B5EF4-FFF2-40B4-BE49-F238E27FC236}">
                    <a16:creationId xmlns:a16="http://schemas.microsoft.com/office/drawing/2014/main" id="{324DCC18-1A8A-4B01-A66A-B71219262F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37" y="3309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18" name="Rectangle 42">
                <a:extLst>
                  <a:ext uri="{FF2B5EF4-FFF2-40B4-BE49-F238E27FC236}">
                    <a16:creationId xmlns:a16="http://schemas.microsoft.com/office/drawing/2014/main" id="{3FEE9D54-6F1E-4F4F-ADF1-C74706DBFE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05" y="3309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19" name="Rectangle 43">
                <a:extLst>
                  <a:ext uri="{FF2B5EF4-FFF2-40B4-BE49-F238E27FC236}">
                    <a16:creationId xmlns:a16="http://schemas.microsoft.com/office/drawing/2014/main" id="{FAF24F2A-4445-40B9-8977-852392AD66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" y="3309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20" name="Rectangle 44">
                <a:extLst>
                  <a:ext uri="{FF2B5EF4-FFF2-40B4-BE49-F238E27FC236}">
                    <a16:creationId xmlns:a16="http://schemas.microsoft.com/office/drawing/2014/main" id="{9E8B0308-E348-4348-B381-C839820B31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41" y="3309"/>
                <a:ext cx="167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21" name="Rectangle 45">
                <a:extLst>
                  <a:ext uri="{FF2B5EF4-FFF2-40B4-BE49-F238E27FC236}">
                    <a16:creationId xmlns:a16="http://schemas.microsoft.com/office/drawing/2014/main" id="{9290883B-B880-4496-BD5D-D750EFCA84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08" y="3309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22" name="Rectangle 46">
                <a:extLst>
                  <a:ext uri="{FF2B5EF4-FFF2-40B4-BE49-F238E27FC236}">
                    <a16:creationId xmlns:a16="http://schemas.microsoft.com/office/drawing/2014/main" id="{5D1F8EE4-8FD3-4C62-9126-D84C8DD5A6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6" y="3309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23" name="Rectangle 47">
                <a:extLst>
                  <a:ext uri="{FF2B5EF4-FFF2-40B4-BE49-F238E27FC236}">
                    <a16:creationId xmlns:a16="http://schemas.microsoft.com/office/drawing/2014/main" id="{B7C47C5E-CE8A-406E-90B6-5CE9722049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4" y="3309"/>
                <a:ext cx="167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24" name="Rectangle 48">
                <a:extLst>
                  <a:ext uri="{FF2B5EF4-FFF2-40B4-BE49-F238E27FC236}">
                    <a16:creationId xmlns:a16="http://schemas.microsoft.com/office/drawing/2014/main" id="{BE035693-7A77-4367-95C6-DAAEA252E3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11" y="3309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25" name="Rectangle 49">
                <a:extLst>
                  <a:ext uri="{FF2B5EF4-FFF2-40B4-BE49-F238E27FC236}">
                    <a16:creationId xmlns:a16="http://schemas.microsoft.com/office/drawing/2014/main" id="{74399230-D00B-4E12-8C9B-4BDAB8FD7B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02" y="3161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26" name="Rectangle 50">
                <a:extLst>
                  <a:ext uri="{FF2B5EF4-FFF2-40B4-BE49-F238E27FC236}">
                    <a16:creationId xmlns:a16="http://schemas.microsoft.com/office/drawing/2014/main" id="{B9542025-612B-4674-A485-7693E4E5A1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70" y="3161"/>
                <a:ext cx="167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27" name="Rectangle 51">
                <a:extLst>
                  <a:ext uri="{FF2B5EF4-FFF2-40B4-BE49-F238E27FC236}">
                    <a16:creationId xmlns:a16="http://schemas.microsoft.com/office/drawing/2014/main" id="{1899BDF4-18D2-4677-8BB2-C765AAF463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37" y="3161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28" name="Rectangle 52">
                <a:extLst>
                  <a:ext uri="{FF2B5EF4-FFF2-40B4-BE49-F238E27FC236}">
                    <a16:creationId xmlns:a16="http://schemas.microsoft.com/office/drawing/2014/main" id="{5C168E0F-B7FD-47AC-8DBB-E878732723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05" y="3161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29" name="Rectangle 53">
                <a:extLst>
                  <a:ext uri="{FF2B5EF4-FFF2-40B4-BE49-F238E27FC236}">
                    <a16:creationId xmlns:a16="http://schemas.microsoft.com/office/drawing/2014/main" id="{1BEBD051-9300-45D0-880D-6D166A45DE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" y="3161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30" name="Rectangle 54">
                <a:extLst>
                  <a:ext uri="{FF2B5EF4-FFF2-40B4-BE49-F238E27FC236}">
                    <a16:creationId xmlns:a16="http://schemas.microsoft.com/office/drawing/2014/main" id="{558AD5EE-0C52-481E-9319-31465CE992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41" y="3161"/>
                <a:ext cx="167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31" name="Rectangle 55">
                <a:extLst>
                  <a:ext uri="{FF2B5EF4-FFF2-40B4-BE49-F238E27FC236}">
                    <a16:creationId xmlns:a16="http://schemas.microsoft.com/office/drawing/2014/main" id="{91AA89A6-5F17-4921-AC73-3C99B3DA99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08" y="3161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32" name="Rectangle 56">
                <a:extLst>
                  <a:ext uri="{FF2B5EF4-FFF2-40B4-BE49-F238E27FC236}">
                    <a16:creationId xmlns:a16="http://schemas.microsoft.com/office/drawing/2014/main" id="{5826E7E2-D9F6-4772-8988-F8C6209571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6" y="3161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33" name="Rectangle 57">
                <a:extLst>
                  <a:ext uri="{FF2B5EF4-FFF2-40B4-BE49-F238E27FC236}">
                    <a16:creationId xmlns:a16="http://schemas.microsoft.com/office/drawing/2014/main" id="{1371C174-15EC-43F3-BB6E-B59721AB66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4" y="3161"/>
                <a:ext cx="167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34" name="Rectangle 58">
                <a:extLst>
                  <a:ext uri="{FF2B5EF4-FFF2-40B4-BE49-F238E27FC236}">
                    <a16:creationId xmlns:a16="http://schemas.microsoft.com/office/drawing/2014/main" id="{659B169B-8A57-45D9-9405-FC907E2E6F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11" y="3161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35" name="Rectangle 59">
                <a:extLst>
                  <a:ext uri="{FF2B5EF4-FFF2-40B4-BE49-F238E27FC236}">
                    <a16:creationId xmlns:a16="http://schemas.microsoft.com/office/drawing/2014/main" id="{C14E424E-8423-45AD-B0DA-40A6AEBCB0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02" y="3013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36" name="Rectangle 60">
                <a:extLst>
                  <a:ext uri="{FF2B5EF4-FFF2-40B4-BE49-F238E27FC236}">
                    <a16:creationId xmlns:a16="http://schemas.microsoft.com/office/drawing/2014/main" id="{B703931E-8AED-47CE-943D-C749837E1A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70" y="3013"/>
                <a:ext cx="167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37" name="Rectangle 61">
                <a:extLst>
                  <a:ext uri="{FF2B5EF4-FFF2-40B4-BE49-F238E27FC236}">
                    <a16:creationId xmlns:a16="http://schemas.microsoft.com/office/drawing/2014/main" id="{21435172-B034-400C-A4FD-A3BDBEF2E6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37" y="3013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38" name="Rectangle 62">
                <a:extLst>
                  <a:ext uri="{FF2B5EF4-FFF2-40B4-BE49-F238E27FC236}">
                    <a16:creationId xmlns:a16="http://schemas.microsoft.com/office/drawing/2014/main" id="{DA9E6755-7B26-4B58-A1A9-60AB2AA816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05" y="3013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39" name="Rectangle 63">
                <a:extLst>
                  <a:ext uri="{FF2B5EF4-FFF2-40B4-BE49-F238E27FC236}">
                    <a16:creationId xmlns:a16="http://schemas.microsoft.com/office/drawing/2014/main" id="{2D7AE84C-6D32-40B3-BA91-27866D9A4A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" y="3013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40" name="Rectangle 64">
                <a:extLst>
                  <a:ext uri="{FF2B5EF4-FFF2-40B4-BE49-F238E27FC236}">
                    <a16:creationId xmlns:a16="http://schemas.microsoft.com/office/drawing/2014/main" id="{FEDB6C2A-399F-401C-8FFD-BF8290B1E9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41" y="3013"/>
                <a:ext cx="167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41" name="Rectangle 65">
                <a:extLst>
                  <a:ext uri="{FF2B5EF4-FFF2-40B4-BE49-F238E27FC236}">
                    <a16:creationId xmlns:a16="http://schemas.microsoft.com/office/drawing/2014/main" id="{5E22EFD2-641F-41BC-8725-792F6640B8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08" y="3013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42" name="Rectangle 66">
                <a:extLst>
                  <a:ext uri="{FF2B5EF4-FFF2-40B4-BE49-F238E27FC236}">
                    <a16:creationId xmlns:a16="http://schemas.microsoft.com/office/drawing/2014/main" id="{55B860EA-8447-43E2-9D64-2E0F16D33C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6" y="3013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43" name="Rectangle 67">
                <a:extLst>
                  <a:ext uri="{FF2B5EF4-FFF2-40B4-BE49-F238E27FC236}">
                    <a16:creationId xmlns:a16="http://schemas.microsoft.com/office/drawing/2014/main" id="{2929B1FD-3344-4374-8033-BB32599F55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4" y="3013"/>
                <a:ext cx="167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44" name="Rectangle 68">
                <a:extLst>
                  <a:ext uri="{FF2B5EF4-FFF2-40B4-BE49-F238E27FC236}">
                    <a16:creationId xmlns:a16="http://schemas.microsoft.com/office/drawing/2014/main" id="{1DBD706D-264D-40A0-82D6-CCC5EE1A42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11" y="3013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45" name="Rectangle 69">
                <a:extLst>
                  <a:ext uri="{FF2B5EF4-FFF2-40B4-BE49-F238E27FC236}">
                    <a16:creationId xmlns:a16="http://schemas.microsoft.com/office/drawing/2014/main" id="{287045BF-933F-42DA-A664-3B8F110DC8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02" y="2864"/>
                <a:ext cx="168" cy="149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46" name="Rectangle 70">
                <a:extLst>
                  <a:ext uri="{FF2B5EF4-FFF2-40B4-BE49-F238E27FC236}">
                    <a16:creationId xmlns:a16="http://schemas.microsoft.com/office/drawing/2014/main" id="{147B2764-D52F-4B00-8DFB-8A1EF7F7BB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70" y="2864"/>
                <a:ext cx="167" cy="149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47" name="Rectangle 71">
                <a:extLst>
                  <a:ext uri="{FF2B5EF4-FFF2-40B4-BE49-F238E27FC236}">
                    <a16:creationId xmlns:a16="http://schemas.microsoft.com/office/drawing/2014/main" id="{1AA459E9-87A3-41CF-9848-723FA85404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37" y="2864"/>
                <a:ext cx="168" cy="149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48" name="Rectangle 72">
                <a:extLst>
                  <a:ext uri="{FF2B5EF4-FFF2-40B4-BE49-F238E27FC236}">
                    <a16:creationId xmlns:a16="http://schemas.microsoft.com/office/drawing/2014/main" id="{C602C248-011E-4B15-B128-2030CE7CD6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05" y="2864"/>
                <a:ext cx="168" cy="149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49" name="Rectangle 73">
                <a:extLst>
                  <a:ext uri="{FF2B5EF4-FFF2-40B4-BE49-F238E27FC236}">
                    <a16:creationId xmlns:a16="http://schemas.microsoft.com/office/drawing/2014/main" id="{0DF9325D-E6DC-4D3B-A242-2CB3FF0143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" y="2864"/>
                <a:ext cx="168" cy="149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50" name="Rectangle 74">
                <a:extLst>
                  <a:ext uri="{FF2B5EF4-FFF2-40B4-BE49-F238E27FC236}">
                    <a16:creationId xmlns:a16="http://schemas.microsoft.com/office/drawing/2014/main" id="{17667FA4-2FF8-447C-91FA-9F3E4D0474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41" y="2864"/>
                <a:ext cx="167" cy="149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51" name="Rectangle 75">
                <a:extLst>
                  <a:ext uri="{FF2B5EF4-FFF2-40B4-BE49-F238E27FC236}">
                    <a16:creationId xmlns:a16="http://schemas.microsoft.com/office/drawing/2014/main" id="{EBEEDF87-DCCF-4128-9D3B-2DEA8F33E1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08" y="2864"/>
                <a:ext cx="168" cy="149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52" name="Rectangle 76">
                <a:extLst>
                  <a:ext uri="{FF2B5EF4-FFF2-40B4-BE49-F238E27FC236}">
                    <a16:creationId xmlns:a16="http://schemas.microsoft.com/office/drawing/2014/main" id="{764AAA58-C7E3-48A3-B836-A1FF97C5C2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6" y="2864"/>
                <a:ext cx="168" cy="149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53" name="Rectangle 77">
                <a:extLst>
                  <a:ext uri="{FF2B5EF4-FFF2-40B4-BE49-F238E27FC236}">
                    <a16:creationId xmlns:a16="http://schemas.microsoft.com/office/drawing/2014/main" id="{DAEBB0AA-6B0E-46B1-9735-97629BA49C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4" y="2864"/>
                <a:ext cx="167" cy="149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54" name="Rectangle 78">
                <a:extLst>
                  <a:ext uri="{FF2B5EF4-FFF2-40B4-BE49-F238E27FC236}">
                    <a16:creationId xmlns:a16="http://schemas.microsoft.com/office/drawing/2014/main" id="{31BEDC16-E522-4B47-BC3C-B46E7E13A4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11" y="2864"/>
                <a:ext cx="168" cy="149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55" name="Rectangle 79">
                <a:extLst>
                  <a:ext uri="{FF2B5EF4-FFF2-40B4-BE49-F238E27FC236}">
                    <a16:creationId xmlns:a16="http://schemas.microsoft.com/office/drawing/2014/main" id="{07BD6A0B-DCBF-49EF-B41F-BB91780D60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02" y="2716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56" name="Rectangle 80">
                <a:extLst>
                  <a:ext uri="{FF2B5EF4-FFF2-40B4-BE49-F238E27FC236}">
                    <a16:creationId xmlns:a16="http://schemas.microsoft.com/office/drawing/2014/main" id="{322DC6FE-0600-4022-A57D-D119499E4C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70" y="2716"/>
                <a:ext cx="167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57" name="Rectangle 81">
                <a:extLst>
                  <a:ext uri="{FF2B5EF4-FFF2-40B4-BE49-F238E27FC236}">
                    <a16:creationId xmlns:a16="http://schemas.microsoft.com/office/drawing/2014/main" id="{FF6645DB-0C5D-4502-AD29-ABD10E8C8B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37" y="2716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58" name="Rectangle 82">
                <a:extLst>
                  <a:ext uri="{FF2B5EF4-FFF2-40B4-BE49-F238E27FC236}">
                    <a16:creationId xmlns:a16="http://schemas.microsoft.com/office/drawing/2014/main" id="{629802D7-14E8-4AC9-8285-709C4C28B8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05" y="2716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59" name="Rectangle 83">
                <a:extLst>
                  <a:ext uri="{FF2B5EF4-FFF2-40B4-BE49-F238E27FC236}">
                    <a16:creationId xmlns:a16="http://schemas.microsoft.com/office/drawing/2014/main" id="{5923D680-E180-4694-83DF-BB5F97995C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" y="2716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60" name="Rectangle 84">
                <a:extLst>
                  <a:ext uri="{FF2B5EF4-FFF2-40B4-BE49-F238E27FC236}">
                    <a16:creationId xmlns:a16="http://schemas.microsoft.com/office/drawing/2014/main" id="{9CE2152A-5475-450B-8C62-60ED18603C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41" y="2716"/>
                <a:ext cx="167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61" name="Rectangle 85">
                <a:extLst>
                  <a:ext uri="{FF2B5EF4-FFF2-40B4-BE49-F238E27FC236}">
                    <a16:creationId xmlns:a16="http://schemas.microsoft.com/office/drawing/2014/main" id="{A4B8AFDC-4FB8-46D1-B85D-B4CC73B191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08" y="2716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62" name="Rectangle 86">
                <a:extLst>
                  <a:ext uri="{FF2B5EF4-FFF2-40B4-BE49-F238E27FC236}">
                    <a16:creationId xmlns:a16="http://schemas.microsoft.com/office/drawing/2014/main" id="{F166D2D9-C8CE-4309-8507-F85E923942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6" y="2716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63" name="Rectangle 87">
                <a:extLst>
                  <a:ext uri="{FF2B5EF4-FFF2-40B4-BE49-F238E27FC236}">
                    <a16:creationId xmlns:a16="http://schemas.microsoft.com/office/drawing/2014/main" id="{FD2A5F05-A3BD-451B-B17E-6BAD31805D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4" y="2716"/>
                <a:ext cx="167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64" name="Rectangle 88">
                <a:extLst>
                  <a:ext uri="{FF2B5EF4-FFF2-40B4-BE49-F238E27FC236}">
                    <a16:creationId xmlns:a16="http://schemas.microsoft.com/office/drawing/2014/main" id="{04C21486-A709-4E77-94CB-8DC3BE398B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11" y="2716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65" name="Rectangle 89">
                <a:extLst>
                  <a:ext uri="{FF2B5EF4-FFF2-40B4-BE49-F238E27FC236}">
                    <a16:creationId xmlns:a16="http://schemas.microsoft.com/office/drawing/2014/main" id="{451288E9-B314-4FB1-8639-C895A0DE4E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02" y="2568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66" name="Rectangle 90">
                <a:extLst>
                  <a:ext uri="{FF2B5EF4-FFF2-40B4-BE49-F238E27FC236}">
                    <a16:creationId xmlns:a16="http://schemas.microsoft.com/office/drawing/2014/main" id="{D143EBB7-C63D-4139-B550-50187F7A9A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70" y="2568"/>
                <a:ext cx="167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67" name="Rectangle 91">
                <a:extLst>
                  <a:ext uri="{FF2B5EF4-FFF2-40B4-BE49-F238E27FC236}">
                    <a16:creationId xmlns:a16="http://schemas.microsoft.com/office/drawing/2014/main" id="{ACBAD619-85DD-4930-8DFB-F85F04D4B7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37" y="2568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68" name="Rectangle 92">
                <a:extLst>
                  <a:ext uri="{FF2B5EF4-FFF2-40B4-BE49-F238E27FC236}">
                    <a16:creationId xmlns:a16="http://schemas.microsoft.com/office/drawing/2014/main" id="{02B847A8-528E-418D-8FEA-F3DEEAD8BB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05" y="2568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69" name="Rectangle 93">
                <a:extLst>
                  <a:ext uri="{FF2B5EF4-FFF2-40B4-BE49-F238E27FC236}">
                    <a16:creationId xmlns:a16="http://schemas.microsoft.com/office/drawing/2014/main" id="{0CA749C7-D128-4F30-B4D1-CBA204E194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" y="2568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70" name="Rectangle 94">
                <a:extLst>
                  <a:ext uri="{FF2B5EF4-FFF2-40B4-BE49-F238E27FC236}">
                    <a16:creationId xmlns:a16="http://schemas.microsoft.com/office/drawing/2014/main" id="{37A8F6A7-7976-4E65-B6D9-61D58B6B0A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41" y="2568"/>
                <a:ext cx="167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71" name="Rectangle 95">
                <a:extLst>
                  <a:ext uri="{FF2B5EF4-FFF2-40B4-BE49-F238E27FC236}">
                    <a16:creationId xmlns:a16="http://schemas.microsoft.com/office/drawing/2014/main" id="{05B4217E-638F-4E45-A643-16CE87C88B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08" y="2568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72" name="Rectangle 96">
                <a:extLst>
                  <a:ext uri="{FF2B5EF4-FFF2-40B4-BE49-F238E27FC236}">
                    <a16:creationId xmlns:a16="http://schemas.microsoft.com/office/drawing/2014/main" id="{1CEE7C75-8F02-4335-8A03-6E097594CC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6" y="2568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73" name="Rectangle 97">
                <a:extLst>
                  <a:ext uri="{FF2B5EF4-FFF2-40B4-BE49-F238E27FC236}">
                    <a16:creationId xmlns:a16="http://schemas.microsoft.com/office/drawing/2014/main" id="{B1194D03-4E63-43C6-85BA-B1AB931C72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4" y="2568"/>
                <a:ext cx="167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74" name="Rectangle 98">
                <a:extLst>
                  <a:ext uri="{FF2B5EF4-FFF2-40B4-BE49-F238E27FC236}">
                    <a16:creationId xmlns:a16="http://schemas.microsoft.com/office/drawing/2014/main" id="{BB53FF16-2183-45A2-87E4-C657465BBD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11" y="2568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75" name="Rectangle 99">
                <a:extLst>
                  <a:ext uri="{FF2B5EF4-FFF2-40B4-BE49-F238E27FC236}">
                    <a16:creationId xmlns:a16="http://schemas.microsoft.com/office/drawing/2014/main" id="{64604C07-69D7-4B6A-A5CD-2208DC4A43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02" y="2420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76" name="Rectangle 100">
                <a:extLst>
                  <a:ext uri="{FF2B5EF4-FFF2-40B4-BE49-F238E27FC236}">
                    <a16:creationId xmlns:a16="http://schemas.microsoft.com/office/drawing/2014/main" id="{280B46A4-35F1-42CE-83A5-4CC5FCA1D0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70" y="2420"/>
                <a:ext cx="167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77" name="Rectangle 101">
                <a:extLst>
                  <a:ext uri="{FF2B5EF4-FFF2-40B4-BE49-F238E27FC236}">
                    <a16:creationId xmlns:a16="http://schemas.microsoft.com/office/drawing/2014/main" id="{C4C44F3F-6600-4C7F-A838-98383D3934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37" y="2420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78" name="Rectangle 102">
                <a:extLst>
                  <a:ext uri="{FF2B5EF4-FFF2-40B4-BE49-F238E27FC236}">
                    <a16:creationId xmlns:a16="http://schemas.microsoft.com/office/drawing/2014/main" id="{A9ED059A-A09C-46AA-98F3-A80F60E7F5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05" y="2420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79" name="Rectangle 103">
                <a:extLst>
                  <a:ext uri="{FF2B5EF4-FFF2-40B4-BE49-F238E27FC236}">
                    <a16:creationId xmlns:a16="http://schemas.microsoft.com/office/drawing/2014/main" id="{10C0E33D-6CA2-48FC-880E-9BF9640897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" y="2420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80" name="Rectangle 104">
                <a:extLst>
                  <a:ext uri="{FF2B5EF4-FFF2-40B4-BE49-F238E27FC236}">
                    <a16:creationId xmlns:a16="http://schemas.microsoft.com/office/drawing/2014/main" id="{038B9660-2CF0-4423-9EA9-F7B1A2F43B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41" y="2420"/>
                <a:ext cx="167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81" name="Rectangle 105">
                <a:extLst>
                  <a:ext uri="{FF2B5EF4-FFF2-40B4-BE49-F238E27FC236}">
                    <a16:creationId xmlns:a16="http://schemas.microsoft.com/office/drawing/2014/main" id="{35B04DDE-7A2D-4AAC-88D0-2B3D5C08BF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08" y="2420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82" name="Rectangle 106">
                <a:extLst>
                  <a:ext uri="{FF2B5EF4-FFF2-40B4-BE49-F238E27FC236}">
                    <a16:creationId xmlns:a16="http://schemas.microsoft.com/office/drawing/2014/main" id="{B22CCD87-A647-4337-A474-80386E24D0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6" y="2420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83" name="Rectangle 107">
                <a:extLst>
                  <a:ext uri="{FF2B5EF4-FFF2-40B4-BE49-F238E27FC236}">
                    <a16:creationId xmlns:a16="http://schemas.microsoft.com/office/drawing/2014/main" id="{CEC1114D-F42E-4754-AF8A-951819F00D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4" y="2420"/>
                <a:ext cx="167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84" name="Rectangle 108">
                <a:extLst>
                  <a:ext uri="{FF2B5EF4-FFF2-40B4-BE49-F238E27FC236}">
                    <a16:creationId xmlns:a16="http://schemas.microsoft.com/office/drawing/2014/main" id="{34B641C4-25B8-4F91-9E43-96EDBE609B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11" y="2420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85" name="Rectangle 109">
                <a:extLst>
                  <a:ext uri="{FF2B5EF4-FFF2-40B4-BE49-F238E27FC236}">
                    <a16:creationId xmlns:a16="http://schemas.microsoft.com/office/drawing/2014/main" id="{9D6DF35B-9AF4-4490-9641-80CCB8C86A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02" y="2272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86" name="Rectangle 110">
                <a:extLst>
                  <a:ext uri="{FF2B5EF4-FFF2-40B4-BE49-F238E27FC236}">
                    <a16:creationId xmlns:a16="http://schemas.microsoft.com/office/drawing/2014/main" id="{1941B910-93E0-4C48-8E73-82E6263F81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70" y="2272"/>
                <a:ext cx="167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87" name="Rectangle 111">
                <a:extLst>
                  <a:ext uri="{FF2B5EF4-FFF2-40B4-BE49-F238E27FC236}">
                    <a16:creationId xmlns:a16="http://schemas.microsoft.com/office/drawing/2014/main" id="{4305D40F-F5DA-41BD-A4D1-562097F1D6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37" y="2272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88" name="Rectangle 112">
                <a:extLst>
                  <a:ext uri="{FF2B5EF4-FFF2-40B4-BE49-F238E27FC236}">
                    <a16:creationId xmlns:a16="http://schemas.microsoft.com/office/drawing/2014/main" id="{AB6D8912-FF71-4A20-B008-41D495823E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05" y="2272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89" name="Rectangle 113">
                <a:extLst>
                  <a:ext uri="{FF2B5EF4-FFF2-40B4-BE49-F238E27FC236}">
                    <a16:creationId xmlns:a16="http://schemas.microsoft.com/office/drawing/2014/main" id="{7014DB63-8A5F-42A4-9903-4FD3442810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" y="2272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90" name="Rectangle 114">
                <a:extLst>
                  <a:ext uri="{FF2B5EF4-FFF2-40B4-BE49-F238E27FC236}">
                    <a16:creationId xmlns:a16="http://schemas.microsoft.com/office/drawing/2014/main" id="{BAEFB593-E47E-4864-8303-77A2E6F3FE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41" y="2272"/>
                <a:ext cx="167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91" name="Rectangle 115">
                <a:extLst>
                  <a:ext uri="{FF2B5EF4-FFF2-40B4-BE49-F238E27FC236}">
                    <a16:creationId xmlns:a16="http://schemas.microsoft.com/office/drawing/2014/main" id="{8EBDA9B8-3383-4464-AA34-DB5DD40324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08" y="2272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92" name="Rectangle 116">
                <a:extLst>
                  <a:ext uri="{FF2B5EF4-FFF2-40B4-BE49-F238E27FC236}">
                    <a16:creationId xmlns:a16="http://schemas.microsoft.com/office/drawing/2014/main" id="{F690AF8D-458A-4294-B0E1-B3C5D01F43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6" y="2272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93" name="Rectangle 117">
                <a:extLst>
                  <a:ext uri="{FF2B5EF4-FFF2-40B4-BE49-F238E27FC236}">
                    <a16:creationId xmlns:a16="http://schemas.microsoft.com/office/drawing/2014/main" id="{CD0D4B47-9050-4013-808A-12511D87EC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4" y="2272"/>
                <a:ext cx="167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94" name="Rectangle 118">
                <a:extLst>
                  <a:ext uri="{FF2B5EF4-FFF2-40B4-BE49-F238E27FC236}">
                    <a16:creationId xmlns:a16="http://schemas.microsoft.com/office/drawing/2014/main" id="{E95C4328-6E18-4466-9453-D07471DC81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11" y="2272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95" name="Rectangle 119">
                <a:extLst>
                  <a:ext uri="{FF2B5EF4-FFF2-40B4-BE49-F238E27FC236}">
                    <a16:creationId xmlns:a16="http://schemas.microsoft.com/office/drawing/2014/main" id="{8FF9B653-E692-4402-912E-2065C17594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02" y="2123"/>
                <a:ext cx="168" cy="149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96" name="Rectangle 120">
                <a:extLst>
                  <a:ext uri="{FF2B5EF4-FFF2-40B4-BE49-F238E27FC236}">
                    <a16:creationId xmlns:a16="http://schemas.microsoft.com/office/drawing/2014/main" id="{9FE175DD-0586-46A7-A000-C0922C1205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70" y="2123"/>
                <a:ext cx="167" cy="149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97" name="Rectangle 121">
                <a:extLst>
                  <a:ext uri="{FF2B5EF4-FFF2-40B4-BE49-F238E27FC236}">
                    <a16:creationId xmlns:a16="http://schemas.microsoft.com/office/drawing/2014/main" id="{B20EB57D-73D1-4BCC-924B-A6FC62BCD3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37" y="2123"/>
                <a:ext cx="168" cy="149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98" name="Rectangle 122">
                <a:extLst>
                  <a:ext uri="{FF2B5EF4-FFF2-40B4-BE49-F238E27FC236}">
                    <a16:creationId xmlns:a16="http://schemas.microsoft.com/office/drawing/2014/main" id="{D73F6CAE-5173-4D8D-B697-F7FC59A28B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05" y="2123"/>
                <a:ext cx="168" cy="149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99" name="Rectangle 123">
                <a:extLst>
                  <a:ext uri="{FF2B5EF4-FFF2-40B4-BE49-F238E27FC236}">
                    <a16:creationId xmlns:a16="http://schemas.microsoft.com/office/drawing/2014/main" id="{16441A91-D0BA-41C2-8DCD-0D08A080AE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" y="2123"/>
                <a:ext cx="168" cy="149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300" name="Rectangle 124">
                <a:extLst>
                  <a:ext uri="{FF2B5EF4-FFF2-40B4-BE49-F238E27FC236}">
                    <a16:creationId xmlns:a16="http://schemas.microsoft.com/office/drawing/2014/main" id="{AC62FA4D-65A2-4258-B0C3-BF7B9EE626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41" y="2123"/>
                <a:ext cx="167" cy="149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301" name="Rectangle 125">
                <a:extLst>
                  <a:ext uri="{FF2B5EF4-FFF2-40B4-BE49-F238E27FC236}">
                    <a16:creationId xmlns:a16="http://schemas.microsoft.com/office/drawing/2014/main" id="{EE2FB1E9-0059-4D88-B4E5-3728A953E6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08" y="2123"/>
                <a:ext cx="168" cy="149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302" name="Rectangle 126">
                <a:extLst>
                  <a:ext uri="{FF2B5EF4-FFF2-40B4-BE49-F238E27FC236}">
                    <a16:creationId xmlns:a16="http://schemas.microsoft.com/office/drawing/2014/main" id="{0C4BD8CA-FAE9-4CEB-9DD4-6F7DA26D3C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6" y="2123"/>
                <a:ext cx="168" cy="149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303" name="Rectangle 127">
                <a:extLst>
                  <a:ext uri="{FF2B5EF4-FFF2-40B4-BE49-F238E27FC236}">
                    <a16:creationId xmlns:a16="http://schemas.microsoft.com/office/drawing/2014/main" id="{99663DB2-076C-42A1-9670-83A11B38A1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4" y="2123"/>
                <a:ext cx="167" cy="149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304" name="Rectangle 128">
                <a:extLst>
                  <a:ext uri="{FF2B5EF4-FFF2-40B4-BE49-F238E27FC236}">
                    <a16:creationId xmlns:a16="http://schemas.microsoft.com/office/drawing/2014/main" id="{703016E8-E14A-4EC8-BCBC-B38E6660E5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11" y="2123"/>
                <a:ext cx="168" cy="149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305" name="Rectangle 129">
                <a:extLst>
                  <a:ext uri="{FF2B5EF4-FFF2-40B4-BE49-F238E27FC236}">
                    <a16:creationId xmlns:a16="http://schemas.microsoft.com/office/drawing/2014/main" id="{77F6361B-30F6-4650-A90E-677B5857BE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02" y="1975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306" name="Rectangle 130">
                <a:extLst>
                  <a:ext uri="{FF2B5EF4-FFF2-40B4-BE49-F238E27FC236}">
                    <a16:creationId xmlns:a16="http://schemas.microsoft.com/office/drawing/2014/main" id="{5B497ABE-7095-4C1A-B922-6883E99F5B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70" y="1975"/>
                <a:ext cx="167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307" name="Rectangle 131">
                <a:extLst>
                  <a:ext uri="{FF2B5EF4-FFF2-40B4-BE49-F238E27FC236}">
                    <a16:creationId xmlns:a16="http://schemas.microsoft.com/office/drawing/2014/main" id="{6F44CC8C-550B-4F39-9223-82970D3B94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37" y="1975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308" name="Rectangle 132">
                <a:extLst>
                  <a:ext uri="{FF2B5EF4-FFF2-40B4-BE49-F238E27FC236}">
                    <a16:creationId xmlns:a16="http://schemas.microsoft.com/office/drawing/2014/main" id="{EE6DEA6D-95F8-4038-B0D0-DF6B9FE4A8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05" y="1975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309" name="Rectangle 133">
                <a:extLst>
                  <a:ext uri="{FF2B5EF4-FFF2-40B4-BE49-F238E27FC236}">
                    <a16:creationId xmlns:a16="http://schemas.microsoft.com/office/drawing/2014/main" id="{FAFEE180-A589-4CAB-B0BB-BA159188EF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" y="1975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310" name="Rectangle 134">
                <a:extLst>
                  <a:ext uri="{FF2B5EF4-FFF2-40B4-BE49-F238E27FC236}">
                    <a16:creationId xmlns:a16="http://schemas.microsoft.com/office/drawing/2014/main" id="{568DF5EE-3DA4-48A5-8A30-810B01615C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41" y="1975"/>
                <a:ext cx="167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311" name="Rectangle 135">
                <a:extLst>
                  <a:ext uri="{FF2B5EF4-FFF2-40B4-BE49-F238E27FC236}">
                    <a16:creationId xmlns:a16="http://schemas.microsoft.com/office/drawing/2014/main" id="{E71C0C72-C561-4190-B254-6616F29A18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08" y="1975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312" name="Rectangle 136">
                <a:extLst>
                  <a:ext uri="{FF2B5EF4-FFF2-40B4-BE49-F238E27FC236}">
                    <a16:creationId xmlns:a16="http://schemas.microsoft.com/office/drawing/2014/main" id="{38F28D74-24FA-4057-9BCB-79AC61CC65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6" y="1975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313" name="Rectangle 137">
                <a:extLst>
                  <a:ext uri="{FF2B5EF4-FFF2-40B4-BE49-F238E27FC236}">
                    <a16:creationId xmlns:a16="http://schemas.microsoft.com/office/drawing/2014/main" id="{6D544E19-DFBF-4E14-AFEE-6661D7DCB5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4" y="1975"/>
                <a:ext cx="167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314" name="Rectangle 138">
                <a:extLst>
                  <a:ext uri="{FF2B5EF4-FFF2-40B4-BE49-F238E27FC236}">
                    <a16:creationId xmlns:a16="http://schemas.microsoft.com/office/drawing/2014/main" id="{2A03EFD5-6982-4B4A-BD62-B1C3F3F3B5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11" y="1975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315" name="Line 139">
                <a:extLst>
                  <a:ext uri="{FF2B5EF4-FFF2-40B4-BE49-F238E27FC236}">
                    <a16:creationId xmlns:a16="http://schemas.microsoft.com/office/drawing/2014/main" id="{375C0716-4A46-4CE7-9808-87678CC144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02" y="3457"/>
                <a:ext cx="1677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316" name="Line 140">
                <a:extLst>
                  <a:ext uri="{FF2B5EF4-FFF2-40B4-BE49-F238E27FC236}">
                    <a16:creationId xmlns:a16="http://schemas.microsoft.com/office/drawing/2014/main" id="{3AC6AD98-2AD6-4237-8C8D-7BC67DD9C8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02" y="1975"/>
                <a:ext cx="0" cy="1482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317" name="Text Box 141">
                <a:extLst>
                  <a:ext uri="{FF2B5EF4-FFF2-40B4-BE49-F238E27FC236}">
                    <a16:creationId xmlns:a16="http://schemas.microsoft.com/office/drawing/2014/main" id="{EDC6D837-5CA4-4126-AD92-4EF15639A00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66" y="1946"/>
                <a:ext cx="220" cy="1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altLang="en-US" sz="1600" dirty="0"/>
                  <a:t>10</a:t>
                </a:r>
              </a:p>
            </p:txBody>
          </p:sp>
          <p:sp>
            <p:nvSpPr>
              <p:cNvPr id="50318" name="Text Box 142">
                <a:extLst>
                  <a:ext uri="{FF2B5EF4-FFF2-40B4-BE49-F238E27FC236}">
                    <a16:creationId xmlns:a16="http://schemas.microsoft.com/office/drawing/2014/main" id="{E1DE5490-6186-4744-99FE-478706EEEC6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63" y="3516"/>
                <a:ext cx="161" cy="1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altLang="en-US" sz="1600" dirty="0"/>
                  <a:t>1</a:t>
                </a:r>
              </a:p>
            </p:txBody>
          </p:sp>
          <p:sp>
            <p:nvSpPr>
              <p:cNvPr id="50319" name="Text Box 143">
                <a:extLst>
                  <a:ext uri="{FF2B5EF4-FFF2-40B4-BE49-F238E27FC236}">
                    <a16:creationId xmlns:a16="http://schemas.microsoft.com/office/drawing/2014/main" id="{2E39E4FC-FDDF-4CFD-B5A7-16B725A261D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31" y="3516"/>
                <a:ext cx="161" cy="1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altLang="en-US" sz="1600" dirty="0"/>
                  <a:t>2</a:t>
                </a:r>
              </a:p>
            </p:txBody>
          </p:sp>
          <p:sp>
            <p:nvSpPr>
              <p:cNvPr id="50320" name="Text Box 144">
                <a:extLst>
                  <a:ext uri="{FF2B5EF4-FFF2-40B4-BE49-F238E27FC236}">
                    <a16:creationId xmlns:a16="http://schemas.microsoft.com/office/drawing/2014/main" id="{6D969C90-B280-4856-9121-09A8AAFDD72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99" y="3516"/>
                <a:ext cx="161" cy="1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altLang="en-US" sz="1600" dirty="0"/>
                  <a:t>3</a:t>
                </a:r>
              </a:p>
            </p:txBody>
          </p:sp>
          <p:sp>
            <p:nvSpPr>
              <p:cNvPr id="50321" name="Text Box 145">
                <a:extLst>
                  <a:ext uri="{FF2B5EF4-FFF2-40B4-BE49-F238E27FC236}">
                    <a16:creationId xmlns:a16="http://schemas.microsoft.com/office/drawing/2014/main" id="{D266A338-532C-4313-9738-48A9FC4133B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66" y="3516"/>
                <a:ext cx="161" cy="1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altLang="en-US" sz="1600" dirty="0"/>
                  <a:t>4</a:t>
                </a:r>
              </a:p>
            </p:txBody>
          </p:sp>
          <p:sp>
            <p:nvSpPr>
              <p:cNvPr id="50322" name="Text Box 146">
                <a:extLst>
                  <a:ext uri="{FF2B5EF4-FFF2-40B4-BE49-F238E27FC236}">
                    <a16:creationId xmlns:a16="http://schemas.microsoft.com/office/drawing/2014/main" id="{00A70D24-B79F-401B-BFA1-60EE75065B8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35" y="3516"/>
                <a:ext cx="161" cy="1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altLang="en-US" sz="1600" dirty="0"/>
                  <a:t>5</a:t>
                </a:r>
              </a:p>
            </p:txBody>
          </p:sp>
          <p:sp>
            <p:nvSpPr>
              <p:cNvPr id="50323" name="Text Box 147">
                <a:extLst>
                  <a:ext uri="{FF2B5EF4-FFF2-40B4-BE49-F238E27FC236}">
                    <a16:creationId xmlns:a16="http://schemas.microsoft.com/office/drawing/2014/main" id="{238D6EEB-6FA7-404E-B554-7D8EE1E8342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03" y="3516"/>
                <a:ext cx="161" cy="1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altLang="en-US" sz="1600" dirty="0"/>
                  <a:t>6</a:t>
                </a:r>
              </a:p>
            </p:txBody>
          </p:sp>
          <p:sp>
            <p:nvSpPr>
              <p:cNvPr id="50324" name="Text Box 148">
                <a:extLst>
                  <a:ext uri="{FF2B5EF4-FFF2-40B4-BE49-F238E27FC236}">
                    <a16:creationId xmlns:a16="http://schemas.microsoft.com/office/drawing/2014/main" id="{9A6156F2-1CB0-499B-9CA6-1B3F6464A6B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70" y="3516"/>
                <a:ext cx="161" cy="1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altLang="en-US" sz="1600" dirty="0"/>
                  <a:t>7</a:t>
                </a:r>
              </a:p>
            </p:txBody>
          </p:sp>
          <p:sp>
            <p:nvSpPr>
              <p:cNvPr id="50325" name="Text Box 149">
                <a:extLst>
                  <a:ext uri="{FF2B5EF4-FFF2-40B4-BE49-F238E27FC236}">
                    <a16:creationId xmlns:a16="http://schemas.microsoft.com/office/drawing/2014/main" id="{77B37B36-1365-4AFC-B99F-71B0AD0CD50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38" y="3516"/>
                <a:ext cx="161" cy="1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altLang="en-US" sz="1600" dirty="0"/>
                  <a:t>8</a:t>
                </a:r>
              </a:p>
            </p:txBody>
          </p:sp>
          <p:sp>
            <p:nvSpPr>
              <p:cNvPr id="50326" name="Text Box 150">
                <a:extLst>
                  <a:ext uri="{FF2B5EF4-FFF2-40B4-BE49-F238E27FC236}">
                    <a16:creationId xmlns:a16="http://schemas.microsoft.com/office/drawing/2014/main" id="{41223A5F-6F6B-4B14-A5B4-6EE77443785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05" y="3517"/>
                <a:ext cx="161" cy="1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altLang="en-US" sz="1600" dirty="0"/>
                  <a:t>9</a:t>
                </a:r>
              </a:p>
            </p:txBody>
          </p:sp>
          <p:sp>
            <p:nvSpPr>
              <p:cNvPr id="50327" name="Text Box 151">
                <a:extLst>
                  <a:ext uri="{FF2B5EF4-FFF2-40B4-BE49-F238E27FC236}">
                    <a16:creationId xmlns:a16="http://schemas.microsoft.com/office/drawing/2014/main" id="{970ECF6D-3AC2-44C8-A6AD-69E67853137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45" y="3516"/>
                <a:ext cx="219" cy="1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altLang="en-US" sz="1600" dirty="0"/>
                  <a:t>10</a:t>
                </a:r>
              </a:p>
            </p:txBody>
          </p:sp>
          <p:sp>
            <p:nvSpPr>
              <p:cNvPr id="50328" name="Text Box 152">
                <a:extLst>
                  <a:ext uri="{FF2B5EF4-FFF2-40B4-BE49-F238E27FC236}">
                    <a16:creationId xmlns:a16="http://schemas.microsoft.com/office/drawing/2014/main" id="{E50D2AFE-9C83-4FA6-BF8A-3CB6BFE82D4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95" y="3280"/>
                <a:ext cx="161" cy="1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altLang="en-US" sz="1600" dirty="0"/>
                  <a:t>1</a:t>
                </a:r>
              </a:p>
            </p:txBody>
          </p:sp>
          <p:sp>
            <p:nvSpPr>
              <p:cNvPr id="50329" name="Text Box 153">
                <a:extLst>
                  <a:ext uri="{FF2B5EF4-FFF2-40B4-BE49-F238E27FC236}">
                    <a16:creationId xmlns:a16="http://schemas.microsoft.com/office/drawing/2014/main" id="{0BB6A230-2A2A-4749-81D1-54233487AAB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95" y="3132"/>
                <a:ext cx="161" cy="1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altLang="en-US" sz="1600" dirty="0"/>
                  <a:t>2</a:t>
                </a:r>
              </a:p>
            </p:txBody>
          </p:sp>
          <p:sp>
            <p:nvSpPr>
              <p:cNvPr id="50330" name="Text Box 154">
                <a:extLst>
                  <a:ext uri="{FF2B5EF4-FFF2-40B4-BE49-F238E27FC236}">
                    <a16:creationId xmlns:a16="http://schemas.microsoft.com/office/drawing/2014/main" id="{9F8A65B8-072D-4323-A10C-F003E8B22B1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95" y="2983"/>
                <a:ext cx="161" cy="1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altLang="en-US" sz="1600" dirty="0"/>
                  <a:t>3</a:t>
                </a:r>
              </a:p>
            </p:txBody>
          </p:sp>
          <p:sp>
            <p:nvSpPr>
              <p:cNvPr id="50331" name="Text Box 155">
                <a:extLst>
                  <a:ext uri="{FF2B5EF4-FFF2-40B4-BE49-F238E27FC236}">
                    <a16:creationId xmlns:a16="http://schemas.microsoft.com/office/drawing/2014/main" id="{8E4D9387-6D93-4733-B6EC-76004245B4C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95" y="2835"/>
                <a:ext cx="161" cy="1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altLang="en-US" sz="1600" dirty="0"/>
                  <a:t>4</a:t>
                </a:r>
              </a:p>
            </p:txBody>
          </p:sp>
          <p:sp>
            <p:nvSpPr>
              <p:cNvPr id="50332" name="Text Box 156">
                <a:extLst>
                  <a:ext uri="{FF2B5EF4-FFF2-40B4-BE49-F238E27FC236}">
                    <a16:creationId xmlns:a16="http://schemas.microsoft.com/office/drawing/2014/main" id="{ED5E37A3-F79A-4A8D-A747-F724A69E3D2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95" y="2687"/>
                <a:ext cx="161" cy="1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altLang="en-US" sz="1600" dirty="0"/>
                  <a:t>5</a:t>
                </a:r>
              </a:p>
            </p:txBody>
          </p:sp>
          <p:sp>
            <p:nvSpPr>
              <p:cNvPr id="50333" name="Text Box 157">
                <a:extLst>
                  <a:ext uri="{FF2B5EF4-FFF2-40B4-BE49-F238E27FC236}">
                    <a16:creationId xmlns:a16="http://schemas.microsoft.com/office/drawing/2014/main" id="{F5A35B23-A875-4E8B-9A0C-5EF3964BC39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95" y="2538"/>
                <a:ext cx="161" cy="1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altLang="en-US" sz="1600" dirty="0"/>
                  <a:t>6</a:t>
                </a:r>
              </a:p>
            </p:txBody>
          </p:sp>
          <p:sp>
            <p:nvSpPr>
              <p:cNvPr id="50334" name="Text Box 158">
                <a:extLst>
                  <a:ext uri="{FF2B5EF4-FFF2-40B4-BE49-F238E27FC236}">
                    <a16:creationId xmlns:a16="http://schemas.microsoft.com/office/drawing/2014/main" id="{E2BFAED8-3E67-4E0E-B1ED-5F2B1F4B5FF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95" y="2391"/>
                <a:ext cx="161" cy="1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altLang="en-US" sz="1600" dirty="0"/>
                  <a:t>7</a:t>
                </a:r>
              </a:p>
            </p:txBody>
          </p:sp>
          <p:sp>
            <p:nvSpPr>
              <p:cNvPr id="50335" name="Text Box 159">
                <a:extLst>
                  <a:ext uri="{FF2B5EF4-FFF2-40B4-BE49-F238E27FC236}">
                    <a16:creationId xmlns:a16="http://schemas.microsoft.com/office/drawing/2014/main" id="{4A182055-E1E6-41DA-98AF-BC450501B76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95" y="2243"/>
                <a:ext cx="161" cy="1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altLang="en-US" sz="1600" dirty="0"/>
                  <a:t>8</a:t>
                </a:r>
              </a:p>
            </p:txBody>
          </p:sp>
          <p:sp>
            <p:nvSpPr>
              <p:cNvPr id="50336" name="Text Box 160">
                <a:extLst>
                  <a:ext uri="{FF2B5EF4-FFF2-40B4-BE49-F238E27FC236}">
                    <a16:creationId xmlns:a16="http://schemas.microsoft.com/office/drawing/2014/main" id="{2A479874-5460-4935-96ED-1C76247E2FD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95" y="2094"/>
                <a:ext cx="161" cy="1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altLang="en-US" sz="1600" dirty="0"/>
                  <a:t>9</a:t>
                </a:r>
              </a:p>
            </p:txBody>
          </p:sp>
          <p:sp>
            <p:nvSpPr>
              <p:cNvPr id="50337" name="Rectangle 161">
                <a:extLst>
                  <a:ext uri="{FF2B5EF4-FFF2-40B4-BE49-F238E27FC236}">
                    <a16:creationId xmlns:a16="http://schemas.microsoft.com/office/drawing/2014/main" id="{11AEC533-9311-4F78-8325-F562B6E3FB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1" y="3684"/>
                <a:ext cx="1100" cy="1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lnSpc>
                    <a:spcPct val="90000"/>
                  </a:lnSpc>
                  <a:spcBef>
                    <a:spcPct val="50000"/>
                  </a:spcBef>
                </a:pPr>
                <a:r>
                  <a:rPr lang="en-US" altLang="en-US" sz="1600" b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Right Bar</a:t>
                </a:r>
              </a:p>
            </p:txBody>
          </p:sp>
        </p:grpSp>
        <p:sp>
          <p:nvSpPr>
            <p:cNvPr id="50338" name="Oval 162">
              <a:extLst>
                <a:ext uri="{FF2B5EF4-FFF2-40B4-BE49-F238E27FC236}">
                  <a16:creationId xmlns:a16="http://schemas.microsoft.com/office/drawing/2014/main" id="{F26CF885-48BF-43BA-BFD5-A641C1A584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4" y="1537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339" name="Oval 163">
              <a:extLst>
                <a:ext uri="{FF2B5EF4-FFF2-40B4-BE49-F238E27FC236}">
                  <a16:creationId xmlns:a16="http://schemas.microsoft.com/office/drawing/2014/main" id="{DF713642-B6EA-4B5A-81DB-7D24248BD2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1121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340" name="Oval 164">
              <a:extLst>
                <a:ext uri="{FF2B5EF4-FFF2-40B4-BE49-F238E27FC236}">
                  <a16:creationId xmlns:a16="http://schemas.microsoft.com/office/drawing/2014/main" id="{A60A4667-C178-4215-B298-43933E7B3C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8" y="1216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341" name="Oval 165">
              <a:extLst>
                <a:ext uri="{FF2B5EF4-FFF2-40B4-BE49-F238E27FC236}">
                  <a16:creationId xmlns:a16="http://schemas.microsoft.com/office/drawing/2014/main" id="{E42568E5-ED17-44F9-9C5F-8B4FE74145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6" y="259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342" name="Oval 166">
              <a:extLst>
                <a:ext uri="{FF2B5EF4-FFF2-40B4-BE49-F238E27FC236}">
                  <a16:creationId xmlns:a16="http://schemas.microsoft.com/office/drawing/2014/main" id="{4A24686B-CC22-4BBD-AC52-474EA9F194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8" y="936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343" name="Oval 167">
              <a:extLst>
                <a:ext uri="{FF2B5EF4-FFF2-40B4-BE49-F238E27FC236}">
                  <a16:creationId xmlns:a16="http://schemas.microsoft.com/office/drawing/2014/main" id="{C2B92FD9-4664-4B2A-BE5C-DF655AFCBD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9" y="674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344" name="Oval 168">
              <a:extLst>
                <a:ext uri="{FF2B5EF4-FFF2-40B4-BE49-F238E27FC236}">
                  <a16:creationId xmlns:a16="http://schemas.microsoft.com/office/drawing/2014/main" id="{10E86234-790E-4FE4-BF7E-F18A5EAA7D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7" y="1696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345" name="Oval 169">
              <a:extLst>
                <a:ext uri="{FF2B5EF4-FFF2-40B4-BE49-F238E27FC236}">
                  <a16:creationId xmlns:a16="http://schemas.microsoft.com/office/drawing/2014/main" id="{8C47AB0D-9223-49B6-99C9-D0D387E4EA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9" y="567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346" name="Oval 170">
              <a:extLst>
                <a:ext uri="{FF2B5EF4-FFF2-40B4-BE49-F238E27FC236}">
                  <a16:creationId xmlns:a16="http://schemas.microsoft.com/office/drawing/2014/main" id="{4C69FAD0-4E76-436B-A702-94888B09FE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05" y="805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347" name="Oval 171">
              <a:extLst>
                <a:ext uri="{FF2B5EF4-FFF2-40B4-BE49-F238E27FC236}">
                  <a16:creationId xmlns:a16="http://schemas.microsoft.com/office/drawing/2014/main" id="{A03D17F5-AA96-4723-AC67-0392B78884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5" y="1366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348" name="Oval 172">
              <a:extLst>
                <a:ext uri="{FF2B5EF4-FFF2-40B4-BE49-F238E27FC236}">
                  <a16:creationId xmlns:a16="http://schemas.microsoft.com/office/drawing/2014/main" id="{BCB7584D-EE75-482E-9CEB-6E77A437AD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3" y="1100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349" name="Oval 173">
              <a:extLst>
                <a:ext uri="{FF2B5EF4-FFF2-40B4-BE49-F238E27FC236}">
                  <a16:creationId xmlns:a16="http://schemas.microsoft.com/office/drawing/2014/main" id="{F47A500C-2940-4309-B5E3-1620E8BD58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9" y="162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350" name="Oval 174">
              <a:extLst>
                <a:ext uri="{FF2B5EF4-FFF2-40B4-BE49-F238E27FC236}">
                  <a16:creationId xmlns:a16="http://schemas.microsoft.com/office/drawing/2014/main" id="{2DAE0BB0-B1F0-47A3-AB1A-C963B39FAE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5" y="124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351" name="Oval 175">
              <a:extLst>
                <a:ext uri="{FF2B5EF4-FFF2-40B4-BE49-F238E27FC236}">
                  <a16:creationId xmlns:a16="http://schemas.microsoft.com/office/drawing/2014/main" id="{326FF76B-FC2A-4753-A374-47642347C4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8" y="339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352" name="Oval 176">
              <a:extLst>
                <a:ext uri="{FF2B5EF4-FFF2-40B4-BE49-F238E27FC236}">
                  <a16:creationId xmlns:a16="http://schemas.microsoft.com/office/drawing/2014/main" id="{F5591671-1791-4E2F-ADDE-B7D7025B5C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6" y="1223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353" name="Oval 177">
              <a:extLst>
                <a:ext uri="{FF2B5EF4-FFF2-40B4-BE49-F238E27FC236}">
                  <a16:creationId xmlns:a16="http://schemas.microsoft.com/office/drawing/2014/main" id="{5FBF2BCD-FEC2-4378-95DF-380BDC8FC0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3" y="544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354" name="Oval 178">
              <a:extLst>
                <a:ext uri="{FF2B5EF4-FFF2-40B4-BE49-F238E27FC236}">
                  <a16:creationId xmlns:a16="http://schemas.microsoft.com/office/drawing/2014/main" id="{44893A4A-5A4A-4F55-B741-8344A74180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4" y="467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355" name="Oval 179">
              <a:extLst>
                <a:ext uri="{FF2B5EF4-FFF2-40B4-BE49-F238E27FC236}">
                  <a16:creationId xmlns:a16="http://schemas.microsoft.com/office/drawing/2014/main" id="{19A4B08A-563C-4BED-A348-5AACF11B20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3" y="796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356" name="Rectangle 180">
              <a:extLst>
                <a:ext uri="{FF2B5EF4-FFF2-40B4-BE49-F238E27FC236}">
                  <a16:creationId xmlns:a16="http://schemas.microsoft.com/office/drawing/2014/main" id="{AB130934-539D-4D6D-9E7E-34DCFA7153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3" y="289"/>
              <a:ext cx="96" cy="96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357" name="Rectangle 181">
              <a:extLst>
                <a:ext uri="{FF2B5EF4-FFF2-40B4-BE49-F238E27FC236}">
                  <a16:creationId xmlns:a16="http://schemas.microsoft.com/office/drawing/2014/main" id="{5F5C7EA5-5620-4130-A95E-4C2439E438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6" y="582"/>
              <a:ext cx="96" cy="96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358" name="Rectangle 182">
              <a:extLst>
                <a:ext uri="{FF2B5EF4-FFF2-40B4-BE49-F238E27FC236}">
                  <a16:creationId xmlns:a16="http://schemas.microsoft.com/office/drawing/2014/main" id="{E826A772-B565-4DC1-B4A2-896ADC5F20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3" y="893"/>
              <a:ext cx="96" cy="96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360" name="Rectangle 184">
              <a:extLst>
                <a:ext uri="{FF2B5EF4-FFF2-40B4-BE49-F238E27FC236}">
                  <a16:creationId xmlns:a16="http://schemas.microsoft.com/office/drawing/2014/main" id="{3E3582E6-CFF2-4849-B2FA-918882F771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8" y="721"/>
              <a:ext cx="96" cy="96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361" name="Rectangle 185">
              <a:extLst>
                <a:ext uri="{FF2B5EF4-FFF2-40B4-BE49-F238E27FC236}">
                  <a16:creationId xmlns:a16="http://schemas.microsoft.com/office/drawing/2014/main" id="{EF4033A4-D1F9-4395-8AD1-64E0FEAA92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2" y="473"/>
              <a:ext cx="96" cy="96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362" name="Rectangle 186">
              <a:extLst>
                <a:ext uri="{FF2B5EF4-FFF2-40B4-BE49-F238E27FC236}">
                  <a16:creationId xmlns:a16="http://schemas.microsoft.com/office/drawing/2014/main" id="{FD81AEED-D72F-42F8-BEF7-B9CB884FEF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8" y="130"/>
              <a:ext cx="96" cy="96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363" name="Rectangle 187">
              <a:extLst>
                <a:ext uri="{FF2B5EF4-FFF2-40B4-BE49-F238E27FC236}">
                  <a16:creationId xmlns:a16="http://schemas.microsoft.com/office/drawing/2014/main" id="{F9B2DF98-CCA3-4AC3-83F0-AB9618ED2B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" y="203"/>
              <a:ext cx="96" cy="96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364" name="Rectangle 188">
              <a:extLst>
                <a:ext uri="{FF2B5EF4-FFF2-40B4-BE49-F238E27FC236}">
                  <a16:creationId xmlns:a16="http://schemas.microsoft.com/office/drawing/2014/main" id="{82657859-C01F-4B99-8897-E55213B390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7" y="625"/>
              <a:ext cx="96" cy="96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365" name="Rectangle 189">
              <a:extLst>
                <a:ext uri="{FF2B5EF4-FFF2-40B4-BE49-F238E27FC236}">
                  <a16:creationId xmlns:a16="http://schemas.microsoft.com/office/drawing/2014/main" id="{3BBE08A4-DBC2-4A96-9554-25480EB7BD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16" y="1070"/>
              <a:ext cx="96" cy="96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366" name="Rectangle 190">
              <a:extLst>
                <a:ext uri="{FF2B5EF4-FFF2-40B4-BE49-F238E27FC236}">
                  <a16:creationId xmlns:a16="http://schemas.microsoft.com/office/drawing/2014/main" id="{67FA163F-29E0-49E8-9856-C6C0C49F3B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8" y="1336"/>
              <a:ext cx="96" cy="96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367" name="Rectangle 191">
              <a:extLst>
                <a:ext uri="{FF2B5EF4-FFF2-40B4-BE49-F238E27FC236}">
                  <a16:creationId xmlns:a16="http://schemas.microsoft.com/office/drawing/2014/main" id="{E9DE33A4-EDA0-40AC-973B-BD4634BAAB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2" y="404"/>
              <a:ext cx="96" cy="96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368" name="Rectangle 192">
              <a:extLst>
                <a:ext uri="{FF2B5EF4-FFF2-40B4-BE49-F238E27FC236}">
                  <a16:creationId xmlns:a16="http://schemas.microsoft.com/office/drawing/2014/main" id="{69DB8F4B-9388-416C-9D82-BB4B58E344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9" y="90"/>
              <a:ext cx="96" cy="96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369" name="Rectangle 193">
              <a:extLst>
                <a:ext uri="{FF2B5EF4-FFF2-40B4-BE49-F238E27FC236}">
                  <a16:creationId xmlns:a16="http://schemas.microsoft.com/office/drawing/2014/main" id="{79EE6B23-9F0A-4966-BAF3-94FA2C89BB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1" y="378"/>
              <a:ext cx="96" cy="96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371" name="Rectangle 195">
              <a:extLst>
                <a:ext uri="{FF2B5EF4-FFF2-40B4-BE49-F238E27FC236}">
                  <a16:creationId xmlns:a16="http://schemas.microsoft.com/office/drawing/2014/main" id="{58900B0E-9F25-4DBF-A902-9CBCC339C1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3" y="272"/>
              <a:ext cx="96" cy="96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372" name="Rectangle 196">
              <a:extLst>
                <a:ext uri="{FF2B5EF4-FFF2-40B4-BE49-F238E27FC236}">
                  <a16:creationId xmlns:a16="http://schemas.microsoft.com/office/drawing/2014/main" id="{2B11BCF1-1DAE-43C4-825D-C002FA750E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9" y="163"/>
              <a:ext cx="96" cy="96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373" name="Rectangle 197">
              <a:extLst>
                <a:ext uri="{FF2B5EF4-FFF2-40B4-BE49-F238E27FC236}">
                  <a16:creationId xmlns:a16="http://schemas.microsoft.com/office/drawing/2014/main" id="{4C8AEF68-A3F9-4A61-8615-366C39B523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0" y="145"/>
              <a:ext cx="96" cy="96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374" name="Rectangle 198">
              <a:extLst>
                <a:ext uri="{FF2B5EF4-FFF2-40B4-BE49-F238E27FC236}">
                  <a16:creationId xmlns:a16="http://schemas.microsoft.com/office/drawing/2014/main" id="{71DEB7DF-829E-4572-BD7D-FA30AFC8F8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3" y="384"/>
              <a:ext cx="96" cy="96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375" name="Oval 199">
              <a:extLst>
                <a:ext uri="{FF2B5EF4-FFF2-40B4-BE49-F238E27FC236}">
                  <a16:creationId xmlns:a16="http://schemas.microsoft.com/office/drawing/2014/main" id="{292B323E-AB42-49F0-8898-84440AB417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9" y="726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376" name="Oval 200">
              <a:extLst>
                <a:ext uri="{FF2B5EF4-FFF2-40B4-BE49-F238E27FC236}">
                  <a16:creationId xmlns:a16="http://schemas.microsoft.com/office/drawing/2014/main" id="{9DFE0DC6-D7E1-472F-8504-CB658679C2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2" y="752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377" name="Oval 201">
              <a:extLst>
                <a:ext uri="{FF2B5EF4-FFF2-40B4-BE49-F238E27FC236}">
                  <a16:creationId xmlns:a16="http://schemas.microsoft.com/office/drawing/2014/main" id="{74B7C3E8-CA1C-40D5-8113-0470436309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4" y="944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378" name="Oval 202">
              <a:extLst>
                <a:ext uri="{FF2B5EF4-FFF2-40B4-BE49-F238E27FC236}">
                  <a16:creationId xmlns:a16="http://schemas.microsoft.com/office/drawing/2014/main" id="{66A58856-FE34-486E-B6D3-C92849834D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3" y="506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379" name="Oval 203">
              <a:extLst>
                <a:ext uri="{FF2B5EF4-FFF2-40B4-BE49-F238E27FC236}">
                  <a16:creationId xmlns:a16="http://schemas.microsoft.com/office/drawing/2014/main" id="{EC1DD3F7-86EA-4D08-8492-8FE3F3FF7A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5" y="533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380" name="Oval 204">
              <a:extLst>
                <a:ext uri="{FF2B5EF4-FFF2-40B4-BE49-F238E27FC236}">
                  <a16:creationId xmlns:a16="http://schemas.microsoft.com/office/drawing/2014/main" id="{5C084910-C22C-448B-942F-28C7C4F3C5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0" y="371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381" name="Oval 205">
              <a:extLst>
                <a:ext uri="{FF2B5EF4-FFF2-40B4-BE49-F238E27FC236}">
                  <a16:creationId xmlns:a16="http://schemas.microsoft.com/office/drawing/2014/main" id="{25458D9B-4E57-457C-AD7A-21B1E1E05D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0" y="883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382" name="Oval 206">
              <a:extLst>
                <a:ext uri="{FF2B5EF4-FFF2-40B4-BE49-F238E27FC236}">
                  <a16:creationId xmlns:a16="http://schemas.microsoft.com/office/drawing/2014/main" id="{FF34FE78-5653-427F-A2DD-250B9E1796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0" y="1081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383" name="Oval 207">
              <a:extLst>
                <a:ext uri="{FF2B5EF4-FFF2-40B4-BE49-F238E27FC236}">
                  <a16:creationId xmlns:a16="http://schemas.microsoft.com/office/drawing/2014/main" id="{3529A2B3-163A-42A2-B0D2-8D9389B510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6" y="1425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384" name="Oval 208">
              <a:extLst>
                <a:ext uri="{FF2B5EF4-FFF2-40B4-BE49-F238E27FC236}">
                  <a16:creationId xmlns:a16="http://schemas.microsoft.com/office/drawing/2014/main" id="{DA9D16AF-954E-4631-A034-C494E8841C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4" y="1679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385" name="Oval 209">
              <a:extLst>
                <a:ext uri="{FF2B5EF4-FFF2-40B4-BE49-F238E27FC236}">
                  <a16:creationId xmlns:a16="http://schemas.microsoft.com/office/drawing/2014/main" id="{C0B7E631-6862-45ED-A85F-F4AB0B1E7F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4" y="987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386" name="Oval 210">
              <a:extLst>
                <a:ext uri="{FF2B5EF4-FFF2-40B4-BE49-F238E27FC236}">
                  <a16:creationId xmlns:a16="http://schemas.microsoft.com/office/drawing/2014/main" id="{38B656F2-7B59-453A-B98A-92E87228ED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982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387" name="Oval 211">
              <a:extLst>
                <a:ext uri="{FF2B5EF4-FFF2-40B4-BE49-F238E27FC236}">
                  <a16:creationId xmlns:a16="http://schemas.microsoft.com/office/drawing/2014/main" id="{A27003CD-BBC2-46C6-A48E-FFF06F4A53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1" y="1148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388" name="Oval 212">
              <a:extLst>
                <a:ext uri="{FF2B5EF4-FFF2-40B4-BE49-F238E27FC236}">
                  <a16:creationId xmlns:a16="http://schemas.microsoft.com/office/drawing/2014/main" id="{141458B0-FA0D-4DB5-80A1-C46E84ADDB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7" y="1381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389" name="Oval 213">
              <a:extLst>
                <a:ext uri="{FF2B5EF4-FFF2-40B4-BE49-F238E27FC236}">
                  <a16:creationId xmlns:a16="http://schemas.microsoft.com/office/drawing/2014/main" id="{D26D1D57-A907-46CD-8299-CFE0D8DD7C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9" y="1199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390" name="Oval 214">
              <a:extLst>
                <a:ext uri="{FF2B5EF4-FFF2-40B4-BE49-F238E27FC236}">
                  <a16:creationId xmlns:a16="http://schemas.microsoft.com/office/drawing/2014/main" id="{6241F031-4E58-4C82-864D-8BF2B8B06E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6" y="1271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391" name="Oval 215">
              <a:extLst>
                <a:ext uri="{FF2B5EF4-FFF2-40B4-BE49-F238E27FC236}">
                  <a16:creationId xmlns:a16="http://schemas.microsoft.com/office/drawing/2014/main" id="{E77BC51B-DF14-417D-BA76-8855EEC95F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6" y="1472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392" name="Oval 216">
              <a:extLst>
                <a:ext uri="{FF2B5EF4-FFF2-40B4-BE49-F238E27FC236}">
                  <a16:creationId xmlns:a16="http://schemas.microsoft.com/office/drawing/2014/main" id="{6CAC2FEA-0319-4553-9651-D260E95454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5" y="1485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393" name="Oval 217">
              <a:extLst>
                <a:ext uri="{FF2B5EF4-FFF2-40B4-BE49-F238E27FC236}">
                  <a16:creationId xmlns:a16="http://schemas.microsoft.com/office/drawing/2014/main" id="{F13C8117-9BEC-4CD9-8D4D-83B43140EE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6" y="1562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394" name="Oval 218">
              <a:extLst>
                <a:ext uri="{FF2B5EF4-FFF2-40B4-BE49-F238E27FC236}">
                  <a16:creationId xmlns:a16="http://schemas.microsoft.com/office/drawing/2014/main" id="{45B35C2A-B34A-4274-ACBE-E559976406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2" y="1410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395" name="Oval 219">
              <a:extLst>
                <a:ext uri="{FF2B5EF4-FFF2-40B4-BE49-F238E27FC236}">
                  <a16:creationId xmlns:a16="http://schemas.microsoft.com/office/drawing/2014/main" id="{B7E26D69-8FBE-4CBB-9032-3A78B51281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132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396" name="Oval 220">
              <a:extLst>
                <a:ext uri="{FF2B5EF4-FFF2-40B4-BE49-F238E27FC236}">
                  <a16:creationId xmlns:a16="http://schemas.microsoft.com/office/drawing/2014/main" id="{FC5FAA81-5343-4A5A-8FDF-1784B5992B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7" y="725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397" name="Oval 221">
              <a:extLst>
                <a:ext uri="{FF2B5EF4-FFF2-40B4-BE49-F238E27FC236}">
                  <a16:creationId xmlns:a16="http://schemas.microsoft.com/office/drawing/2014/main" id="{1D31C6FF-26A3-4B8F-9C49-A47D286EA0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3" y="821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398" name="Oval 222">
              <a:extLst>
                <a:ext uri="{FF2B5EF4-FFF2-40B4-BE49-F238E27FC236}">
                  <a16:creationId xmlns:a16="http://schemas.microsoft.com/office/drawing/2014/main" id="{CFFE31C5-863F-49BA-9594-01549B37E0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9" y="917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399" name="Oval 223">
              <a:extLst>
                <a:ext uri="{FF2B5EF4-FFF2-40B4-BE49-F238E27FC236}">
                  <a16:creationId xmlns:a16="http://schemas.microsoft.com/office/drawing/2014/main" id="{45224EEE-8876-409C-B097-D20F4DF680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4" y="1430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400" name="Oval 224">
              <a:extLst>
                <a:ext uri="{FF2B5EF4-FFF2-40B4-BE49-F238E27FC236}">
                  <a16:creationId xmlns:a16="http://schemas.microsoft.com/office/drawing/2014/main" id="{2764D7F3-F999-4C12-A76D-6B1FC6FA92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0" y="1653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401" name="Oval 225">
              <a:extLst>
                <a:ext uri="{FF2B5EF4-FFF2-40B4-BE49-F238E27FC236}">
                  <a16:creationId xmlns:a16="http://schemas.microsoft.com/office/drawing/2014/main" id="{CB825AF3-0BB3-4F1C-A68A-41947FBB4A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2" y="1659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402" name="Oval 226">
              <a:extLst>
                <a:ext uri="{FF2B5EF4-FFF2-40B4-BE49-F238E27FC236}">
                  <a16:creationId xmlns:a16="http://schemas.microsoft.com/office/drawing/2014/main" id="{980562B6-4E98-4349-AFA3-14623F726B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9" y="1653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403" name="Oval 227">
              <a:extLst>
                <a:ext uri="{FF2B5EF4-FFF2-40B4-BE49-F238E27FC236}">
                  <a16:creationId xmlns:a16="http://schemas.microsoft.com/office/drawing/2014/main" id="{88E53AA7-D73A-454B-BD20-2EE3A8FBF8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8" y="1664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404" name="Oval 228">
              <a:extLst>
                <a:ext uri="{FF2B5EF4-FFF2-40B4-BE49-F238E27FC236}">
                  <a16:creationId xmlns:a16="http://schemas.microsoft.com/office/drawing/2014/main" id="{2620C557-F15A-4A56-8ED5-F1664D87A2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8" y="1252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405" name="Oval 229">
              <a:extLst>
                <a:ext uri="{FF2B5EF4-FFF2-40B4-BE49-F238E27FC236}">
                  <a16:creationId xmlns:a16="http://schemas.microsoft.com/office/drawing/2014/main" id="{04A00277-9260-4619-9005-FDF5D624EC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8" y="1385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406" name="Oval 230">
              <a:extLst>
                <a:ext uri="{FF2B5EF4-FFF2-40B4-BE49-F238E27FC236}">
                  <a16:creationId xmlns:a16="http://schemas.microsoft.com/office/drawing/2014/main" id="{6B4E8883-FEE2-4D92-9BDD-A5357E74A7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0" y="1201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407" name="Oval 231">
              <a:extLst>
                <a:ext uri="{FF2B5EF4-FFF2-40B4-BE49-F238E27FC236}">
                  <a16:creationId xmlns:a16="http://schemas.microsoft.com/office/drawing/2014/main" id="{96467D86-92B4-4A54-AB52-A860981D90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3" y="721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408" name="Oval 232">
              <a:extLst>
                <a:ext uri="{FF2B5EF4-FFF2-40B4-BE49-F238E27FC236}">
                  <a16:creationId xmlns:a16="http://schemas.microsoft.com/office/drawing/2014/main" id="{C6BF94FF-398F-4CA6-8575-1B6F5C6AB3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4" y="1348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409" name="Oval 233">
              <a:extLst>
                <a:ext uri="{FF2B5EF4-FFF2-40B4-BE49-F238E27FC236}">
                  <a16:creationId xmlns:a16="http://schemas.microsoft.com/office/drawing/2014/main" id="{F9E8D8BE-108C-4CE0-91E1-3034EBB869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4" y="915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410" name="Oval 234">
              <a:extLst>
                <a:ext uri="{FF2B5EF4-FFF2-40B4-BE49-F238E27FC236}">
                  <a16:creationId xmlns:a16="http://schemas.microsoft.com/office/drawing/2014/main" id="{F11A3A14-B856-4BB4-A466-F8BBB48646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1593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411" name="Rectangle 235">
              <a:extLst>
                <a:ext uri="{FF2B5EF4-FFF2-40B4-BE49-F238E27FC236}">
                  <a16:creationId xmlns:a16="http://schemas.microsoft.com/office/drawing/2014/main" id="{B9EC4D11-AD3A-4B0A-AED9-B6FE909026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3" y="831"/>
              <a:ext cx="96" cy="96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413" name="Rectangle 237">
              <a:extLst>
                <a:ext uri="{FF2B5EF4-FFF2-40B4-BE49-F238E27FC236}">
                  <a16:creationId xmlns:a16="http://schemas.microsoft.com/office/drawing/2014/main" id="{552D46A0-2550-47FB-82F0-F65E4A2443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196"/>
              <a:ext cx="96" cy="96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414" name="Rectangle 238">
              <a:extLst>
                <a:ext uri="{FF2B5EF4-FFF2-40B4-BE49-F238E27FC236}">
                  <a16:creationId xmlns:a16="http://schemas.microsoft.com/office/drawing/2014/main" id="{B57733A7-66CA-4D91-83C7-114AE3DAB4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1532"/>
              <a:ext cx="96" cy="96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415" name="Rectangle 239">
              <a:extLst>
                <a:ext uri="{FF2B5EF4-FFF2-40B4-BE49-F238E27FC236}">
                  <a16:creationId xmlns:a16="http://schemas.microsoft.com/office/drawing/2014/main" id="{A2047D84-6A48-4353-982B-9D4F7D6D29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9" y="157"/>
              <a:ext cx="96" cy="96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50416" name="Object 240">
            <a:extLst>
              <a:ext uri="{FF2B5EF4-FFF2-40B4-BE49-F238E27FC236}">
                <a16:creationId xmlns:a16="http://schemas.microsoft.com/office/drawing/2014/main" id="{E345040B-74FC-4C4A-9DA5-BAEB854A079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60531" y="3441700"/>
          <a:ext cx="1492250" cy="164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2285714" imgH="2523810" progId="Paint.Picture">
                  <p:embed/>
                </p:oleObj>
              </mc:Choice>
              <mc:Fallback>
                <p:oleObj name="Bitmap Image" r:id="rId2" imgW="2285714" imgH="2523810" progId="Paint.Picture">
                  <p:embed/>
                  <p:pic>
                    <p:nvPicPr>
                      <p:cNvPr id="50416" name="Object 240">
                        <a:extLst>
                          <a:ext uri="{FF2B5EF4-FFF2-40B4-BE49-F238E27FC236}">
                            <a16:creationId xmlns:a16="http://schemas.microsoft.com/office/drawing/2014/main" id="{E345040B-74FC-4C4A-9DA5-BAEB854A079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60531" y="3441700"/>
                        <a:ext cx="1492250" cy="1646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412" name="AutoShape 236">
            <a:extLst>
              <a:ext uri="{FF2B5EF4-FFF2-40B4-BE49-F238E27FC236}">
                <a16:creationId xmlns:a16="http://schemas.microsoft.com/office/drawing/2014/main" id="{520D05E0-5337-445D-A559-FCB782F67D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2539" y="5080000"/>
            <a:ext cx="4154487" cy="1652588"/>
          </a:xfrm>
          <a:prstGeom prst="wedgeRoundRectCallout">
            <a:avLst>
              <a:gd name="adj1" fmla="val 1356"/>
              <a:gd name="adj2" fmla="val -86310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8100000" algn="ctr" rotWithShape="0">
              <a:schemeClr val="bg2"/>
            </a:outerShdw>
          </a:effectLst>
        </p:spPr>
        <p:txBody>
          <a:bodyPr/>
          <a:lstStyle/>
          <a:p>
            <a:pPr algn="l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The rule:</a:t>
            </a:r>
          </a:p>
          <a:p>
            <a:pPr algn="l"/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if the square of the sum of the two bars is less than or  equal to 100, it is an </a:t>
            </a:r>
            <a:r>
              <a:rPr lang="en-US" altLang="en-US" sz="2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 Otherwise it is a </a:t>
            </a:r>
            <a:r>
              <a:rPr lang="en-US" alt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571004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22" name="Picture 2">
            <a:extLst>
              <a:ext uri="{FF2B5EF4-FFF2-40B4-BE49-F238E27FC236}">
                <a16:creationId xmlns:a16="http://schemas.microsoft.com/office/drawing/2014/main" id="{782E337E-E968-4E02-B622-E2869D2EF4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9651" y="327025"/>
            <a:ext cx="5599113" cy="414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923" name="Text Box 3">
            <a:extLst>
              <a:ext uri="{FF2B5EF4-FFF2-40B4-BE49-F238E27FC236}">
                <a16:creationId xmlns:a16="http://schemas.microsoft.com/office/drawing/2014/main" id="{4E4EE8EF-3EC6-40A3-B949-D94F610F5B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19" y="352425"/>
            <a:ext cx="3943351" cy="3106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ts val="500"/>
              </a:spcBef>
              <a:spcAft>
                <a:spcPts val="500"/>
              </a:spcAft>
            </a:pPr>
            <a:r>
              <a:rPr lang="en-US" altLang="en-US" sz="28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 Famous Problem</a:t>
            </a:r>
          </a:p>
          <a:p>
            <a:pPr eaLnBrk="0" hangingPunct="0">
              <a:spcBef>
                <a:spcPts val="500"/>
              </a:spcBef>
              <a:spcAft>
                <a:spcPts val="500"/>
              </a:spcAft>
            </a:pPr>
            <a:r>
              <a:rPr lang="en-US" altLang="en-US" dirty="0">
                <a:solidFill>
                  <a:schemeClr val="tx2">
                    <a:lumMod val="75000"/>
                  </a:schemeClr>
                </a:solidFill>
              </a:rPr>
              <a:t>R. A. Fisher’s Iris Dataset.</a:t>
            </a:r>
          </a:p>
          <a:p>
            <a:pPr eaLnBrk="0" hangingPunct="0">
              <a:spcBef>
                <a:spcPts val="500"/>
              </a:spcBef>
              <a:spcAft>
                <a:spcPts val="500"/>
              </a:spcAft>
            </a:pPr>
            <a:endParaRPr lang="en-US" altLang="en-US" sz="2000" dirty="0">
              <a:solidFill>
                <a:schemeClr val="tx2">
                  <a:lumMod val="75000"/>
                </a:schemeClr>
              </a:solidFill>
            </a:endParaRPr>
          </a:p>
          <a:p>
            <a:pPr eaLnBrk="0" hangingPunct="0">
              <a:spcBef>
                <a:spcPts val="500"/>
              </a:spcBef>
              <a:spcAft>
                <a:spcPts val="500"/>
              </a:spcAft>
              <a:buFontTx/>
              <a:buChar char="•"/>
            </a:pPr>
            <a:r>
              <a:rPr lang="en-US" altLang="en-US" dirty="0">
                <a:solidFill>
                  <a:schemeClr val="tx2">
                    <a:lumMod val="75000"/>
                  </a:schemeClr>
                </a:solidFill>
              </a:rPr>
              <a:t> 3 classes</a:t>
            </a:r>
          </a:p>
          <a:p>
            <a:pPr eaLnBrk="0" hangingPunct="0">
              <a:spcBef>
                <a:spcPts val="500"/>
              </a:spcBef>
              <a:spcAft>
                <a:spcPts val="500"/>
              </a:spcAft>
              <a:buFontTx/>
              <a:buChar char="•"/>
            </a:pPr>
            <a:r>
              <a:rPr lang="en-US" altLang="en-US" dirty="0">
                <a:solidFill>
                  <a:schemeClr val="tx2">
                    <a:lumMod val="75000"/>
                  </a:schemeClr>
                </a:solidFill>
              </a:rPr>
              <a:t> 50 of each class</a:t>
            </a:r>
          </a:p>
          <a:p>
            <a:pPr eaLnBrk="0" hangingPunct="0">
              <a:spcBef>
                <a:spcPts val="500"/>
              </a:spcBef>
              <a:spcAft>
                <a:spcPts val="500"/>
              </a:spcAft>
            </a:pPr>
            <a:r>
              <a:rPr lang="en-US" altLang="en-US" dirty="0">
                <a:solidFill>
                  <a:schemeClr val="tx2">
                    <a:lumMod val="75000"/>
                  </a:schemeClr>
                </a:solidFill>
              </a:rPr>
              <a:t>The task is to classify Iris plants into one of 3 varieties using the Petal Length and Petal Width</a:t>
            </a:r>
            <a:r>
              <a:rPr lang="en-US" altLang="en-US" dirty="0">
                <a:solidFill>
                  <a:schemeClr val="tx2"/>
                </a:solidFill>
              </a:rPr>
              <a:t>.</a:t>
            </a:r>
          </a:p>
        </p:txBody>
      </p:sp>
      <p:grpSp>
        <p:nvGrpSpPr>
          <p:cNvPr id="81924" name="Group 4">
            <a:extLst>
              <a:ext uri="{FF2B5EF4-FFF2-40B4-BE49-F238E27FC236}">
                <a16:creationId xmlns:a16="http://schemas.microsoft.com/office/drawing/2014/main" id="{25D0BA11-D008-4E3D-AE4F-7C98372912E8}"/>
              </a:ext>
            </a:extLst>
          </p:cNvPr>
          <p:cNvGrpSpPr>
            <a:grpSpLocks/>
          </p:cNvGrpSpPr>
          <p:nvPr/>
        </p:nvGrpSpPr>
        <p:grpSpPr bwMode="auto">
          <a:xfrm>
            <a:off x="2076451" y="4606925"/>
            <a:ext cx="7745413" cy="2254250"/>
            <a:chOff x="363" y="2719"/>
            <a:chExt cx="4879" cy="1420"/>
          </a:xfrm>
        </p:grpSpPr>
        <p:pic>
          <p:nvPicPr>
            <p:cNvPr id="81925" name="Picture 5">
              <a:extLst>
                <a:ext uri="{FF2B5EF4-FFF2-40B4-BE49-F238E27FC236}">
                  <a16:creationId xmlns:a16="http://schemas.microsoft.com/office/drawing/2014/main" id="{37DB2C2A-5247-4B05-90BE-0E2ADBE1B7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7" y="2719"/>
              <a:ext cx="1528" cy="10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1926" name="Picture 6">
              <a:extLst>
                <a:ext uri="{FF2B5EF4-FFF2-40B4-BE49-F238E27FC236}">
                  <a16:creationId xmlns:a16="http://schemas.microsoft.com/office/drawing/2014/main" id="{99E44BEF-2657-45CD-9A48-459A7AA85B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0" y="2720"/>
              <a:ext cx="1112" cy="12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1927" name="Picture 7">
              <a:extLst>
                <a:ext uri="{FF2B5EF4-FFF2-40B4-BE49-F238E27FC236}">
                  <a16:creationId xmlns:a16="http://schemas.microsoft.com/office/drawing/2014/main" id="{B885CA51-5579-4AE3-ADD2-164F4B795D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lum bright="12000" contrast="2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" y="2739"/>
              <a:ext cx="1246" cy="1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1928" name="Text Box 8">
              <a:extLst>
                <a:ext uri="{FF2B5EF4-FFF2-40B4-BE49-F238E27FC236}">
                  <a16:creationId xmlns:a16="http://schemas.microsoft.com/office/drawing/2014/main" id="{17F52AF6-9067-443B-8C94-680CC44DB3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1" y="3906"/>
              <a:ext cx="7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en-US"/>
                <a:t>Iris Setosa</a:t>
              </a:r>
            </a:p>
          </p:txBody>
        </p:sp>
        <p:sp>
          <p:nvSpPr>
            <p:cNvPr id="81929" name="Text Box 9">
              <a:extLst>
                <a:ext uri="{FF2B5EF4-FFF2-40B4-BE49-F238E27FC236}">
                  <a16:creationId xmlns:a16="http://schemas.microsoft.com/office/drawing/2014/main" id="{10194B08-31A6-40D3-982D-308B371A23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34" y="3906"/>
              <a:ext cx="91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en-US"/>
                <a:t>Iris Versicolor</a:t>
              </a:r>
            </a:p>
          </p:txBody>
        </p:sp>
        <p:sp>
          <p:nvSpPr>
            <p:cNvPr id="81930" name="Text Box 10">
              <a:extLst>
                <a:ext uri="{FF2B5EF4-FFF2-40B4-BE49-F238E27FC236}">
                  <a16:creationId xmlns:a16="http://schemas.microsoft.com/office/drawing/2014/main" id="{0997EA82-FBFF-43F6-B119-848BE7E9BD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8" y="3906"/>
              <a:ext cx="83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en-US"/>
                <a:t>Iris Virginica</a:t>
              </a:r>
            </a:p>
          </p:txBody>
        </p:sp>
      </p:grpSp>
      <p:sp>
        <p:nvSpPr>
          <p:cNvPr id="81931" name="Rectangle 11">
            <a:extLst>
              <a:ext uri="{FF2B5EF4-FFF2-40B4-BE49-F238E27FC236}">
                <a16:creationId xmlns:a16="http://schemas.microsoft.com/office/drawing/2014/main" id="{50B36F9A-8BC4-4D18-B902-FC59944359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9300" y="2293938"/>
            <a:ext cx="8015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Setosa</a:t>
            </a:r>
          </a:p>
        </p:txBody>
      </p:sp>
      <p:sp>
        <p:nvSpPr>
          <p:cNvPr id="81932" name="Rectangle 12">
            <a:extLst>
              <a:ext uri="{FF2B5EF4-FFF2-40B4-BE49-F238E27FC236}">
                <a16:creationId xmlns:a16="http://schemas.microsoft.com/office/drawing/2014/main" id="{6D4549C5-4ACF-4096-89B2-3E031D952D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9200" y="2655888"/>
            <a:ext cx="1149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Versicolor</a:t>
            </a:r>
          </a:p>
        </p:txBody>
      </p:sp>
      <p:sp>
        <p:nvSpPr>
          <p:cNvPr id="81933" name="Rectangle 13">
            <a:extLst>
              <a:ext uri="{FF2B5EF4-FFF2-40B4-BE49-F238E27FC236}">
                <a16:creationId xmlns:a16="http://schemas.microsoft.com/office/drawing/2014/main" id="{8A6A990E-CC95-4724-8456-5A419A3E64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77326" y="179388"/>
            <a:ext cx="98911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Virginica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E536B-366D-4FE3-81F6-CD913779E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54046"/>
            <a:ext cx="9633559" cy="1219200"/>
          </a:xfrm>
        </p:spPr>
        <p:txBody>
          <a:bodyPr/>
          <a:lstStyle/>
          <a:p>
            <a:r>
              <a:rPr lang="en-US" dirty="0"/>
              <a:t>Terminology</a:t>
            </a:r>
          </a:p>
        </p:txBody>
      </p:sp>
    </p:spTree>
    <p:extLst>
      <p:ext uri="{BB962C8B-B14F-4D97-AF65-F5344CB8AC3E}">
        <p14:creationId xmlns:p14="http://schemas.microsoft.com/office/powerpoint/2010/main" val="39356579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Concept</a:t>
            </a:r>
          </a:p>
          <a:p>
            <a:pPr lvl="1"/>
            <a:r>
              <a:rPr lang="en-US" dirty="0"/>
              <a:t>What to be learned in the data</a:t>
            </a:r>
          </a:p>
          <a:p>
            <a:pPr lvl="1"/>
            <a:r>
              <a:rPr lang="en-US" dirty="0"/>
              <a:t>Output of the learning is </a:t>
            </a:r>
            <a:r>
              <a:rPr lang="en-US" i="1" dirty="0"/>
              <a:t>concept description</a:t>
            </a:r>
          </a:p>
          <a:p>
            <a:r>
              <a:rPr lang="en-US" dirty="0"/>
              <a:t>Types of learning</a:t>
            </a:r>
          </a:p>
          <a:p>
            <a:pPr lvl="1"/>
            <a:r>
              <a:rPr lang="en-US" dirty="0"/>
              <a:t>Classification</a:t>
            </a:r>
          </a:p>
          <a:p>
            <a:pPr lvl="1"/>
            <a:r>
              <a:rPr lang="en-US" dirty="0"/>
              <a:t>Association </a:t>
            </a:r>
          </a:p>
          <a:p>
            <a:pPr lvl="1"/>
            <a:r>
              <a:rPr lang="en-US" dirty="0"/>
              <a:t>Clustering </a:t>
            </a:r>
          </a:p>
          <a:p>
            <a:pPr lvl="1"/>
            <a:r>
              <a:rPr lang="en-US" dirty="0"/>
              <a:t>Numeric prediction</a:t>
            </a:r>
          </a:p>
        </p:txBody>
      </p:sp>
    </p:spTree>
    <p:extLst>
      <p:ext uri="{BB962C8B-B14F-4D97-AF65-F5344CB8AC3E}">
        <p14:creationId xmlns:p14="http://schemas.microsoft.com/office/powerpoint/2010/main" val="25369512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99C7956-5373-4014-BEF5-A383DD26835F}" type="slidenum">
              <a:rPr/>
              <a:t>28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48640" y="247168"/>
            <a:ext cx="7543800" cy="977901"/>
          </a:xfrm>
        </p:spPr>
        <p:txBody>
          <a:bodyPr vert="horz" wrap="square" lIns="90360" tIns="44280" rIns="90360" bIns="44280" rtlCol="0" anchor="ctr" anchorCtr="0">
            <a:normAutofit/>
          </a:bodyPr>
          <a:lstStyle/>
          <a:p>
            <a:pPr lvl="0"/>
            <a:r>
              <a:rPr lang="en-US" sz="3600" dirty="0"/>
              <a:t>What’s a concept?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8640" y="1218965"/>
            <a:ext cx="5847163" cy="5473399"/>
          </a:xfrm>
          <a:prstGeom prst="rect">
            <a:avLst/>
          </a:prstGeom>
          <a:noFill/>
          <a:ln>
            <a:noFill/>
          </a:ln>
        </p:spPr>
        <p:txBody>
          <a:bodyPr vert="horz" wrap="square" lIns="90360" tIns="44280" rIns="90360" bIns="44280" anchor="t" anchorCtr="0" compatLnSpc="0">
            <a:spAutoFit/>
          </a:bodyPr>
          <a:lstStyle/>
          <a:p>
            <a:pPr marL="342900" indent="-342900" hangingPunct="0">
              <a:spcBef>
                <a:spcPts val="697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Utopia" pitchFamily="18"/>
                <a:ea typeface="Gothic" pitchFamily="2"/>
                <a:cs typeface="Lucidasans" pitchFamily="2"/>
              </a:rPr>
              <a:t>Concept: thing to be learned</a:t>
            </a:r>
          </a:p>
          <a:p>
            <a:pPr marL="342900" indent="-342900" hangingPunct="0">
              <a:spcBef>
                <a:spcPts val="697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Utopia" pitchFamily="18"/>
                <a:ea typeface="Gothic" pitchFamily="2"/>
                <a:cs typeface="Lucidasans" pitchFamily="2"/>
              </a:rPr>
              <a:t>Concept description: output of learning scheme</a:t>
            </a:r>
          </a:p>
          <a:p>
            <a:pPr marL="342900" indent="-342900" hangingPunct="0">
              <a:spcBef>
                <a:spcPts val="697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Utopia" pitchFamily="18"/>
                <a:ea typeface="Gothic" pitchFamily="2"/>
                <a:cs typeface="Lucidasans" pitchFamily="2"/>
              </a:rPr>
              <a:t>Styles of learning:</a:t>
            </a:r>
          </a:p>
          <a:p>
            <a:pPr marL="800100" lvl="2" indent="-342900" hangingPunct="0">
              <a:spcBef>
                <a:spcPts val="598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Utopia" pitchFamily="18"/>
                <a:ea typeface="Gothic" pitchFamily="2"/>
                <a:cs typeface="Lucidasans" pitchFamily="2"/>
              </a:rPr>
              <a:t>Classification learning:</a:t>
            </a:r>
            <a:br>
              <a:rPr lang="en-US" sz="2400" dirty="0">
                <a:solidFill>
                  <a:schemeClr val="tx2">
                    <a:lumMod val="75000"/>
                  </a:schemeClr>
                </a:solidFill>
                <a:latin typeface="Utopia" pitchFamily="18"/>
                <a:ea typeface="Gothic" pitchFamily="2"/>
                <a:cs typeface="Lucidasans" pitchFamily="2"/>
              </a:rPr>
            </a:b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Utopia" pitchFamily="18"/>
                <a:ea typeface="Gothic" pitchFamily="2"/>
                <a:cs typeface="Lucidasans" pitchFamily="2"/>
              </a:rPr>
              <a:t>predicting a discrete class</a:t>
            </a:r>
          </a:p>
          <a:p>
            <a:pPr marL="800100" lvl="2" indent="-342900" hangingPunct="0">
              <a:spcBef>
                <a:spcPts val="598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Utopia" pitchFamily="18"/>
                <a:ea typeface="Gothic" pitchFamily="2"/>
                <a:cs typeface="Lucidasans" pitchFamily="2"/>
              </a:rPr>
              <a:t>Association learning:</a:t>
            </a:r>
            <a:br>
              <a:rPr lang="en-US" sz="2400" dirty="0">
                <a:solidFill>
                  <a:schemeClr val="tx2">
                    <a:lumMod val="75000"/>
                  </a:schemeClr>
                </a:solidFill>
                <a:latin typeface="Utopia" pitchFamily="18"/>
                <a:ea typeface="Gothic" pitchFamily="2"/>
                <a:cs typeface="Lucidasans" pitchFamily="2"/>
              </a:rPr>
            </a:b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Utopia" pitchFamily="18"/>
                <a:ea typeface="Gothic" pitchFamily="2"/>
                <a:cs typeface="Lucidasans" pitchFamily="2"/>
              </a:rPr>
              <a:t>detecting associations between features</a:t>
            </a:r>
          </a:p>
          <a:p>
            <a:pPr marL="800100" lvl="2" indent="-342900" hangingPunct="0">
              <a:spcBef>
                <a:spcPts val="598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Utopia" pitchFamily="18"/>
                <a:ea typeface="Gothic" pitchFamily="2"/>
                <a:cs typeface="Lucidasans" pitchFamily="2"/>
              </a:rPr>
              <a:t>Clustering:</a:t>
            </a:r>
            <a:br>
              <a:rPr lang="en-US" sz="2400" dirty="0">
                <a:solidFill>
                  <a:schemeClr val="tx2">
                    <a:lumMod val="75000"/>
                  </a:schemeClr>
                </a:solidFill>
                <a:latin typeface="Utopia" pitchFamily="18"/>
                <a:ea typeface="Gothic" pitchFamily="2"/>
                <a:cs typeface="Lucidasans" pitchFamily="2"/>
              </a:rPr>
            </a:b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Utopia" pitchFamily="18"/>
                <a:ea typeface="Gothic" pitchFamily="2"/>
                <a:cs typeface="Lucidasans" pitchFamily="2"/>
              </a:rPr>
              <a:t>grouping similar instances into clusters</a:t>
            </a:r>
          </a:p>
          <a:p>
            <a:pPr marL="800100" lvl="2" indent="-342900" hangingPunct="0">
              <a:spcBef>
                <a:spcPts val="697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Utopia" pitchFamily="18"/>
                <a:ea typeface="Gothic" pitchFamily="2"/>
                <a:cs typeface="Lucidasans" pitchFamily="2"/>
              </a:rPr>
              <a:t>Numeric prediction/regression:</a:t>
            </a:r>
            <a:br>
              <a:rPr lang="en-US" sz="2400" dirty="0">
                <a:solidFill>
                  <a:schemeClr val="tx2">
                    <a:lumMod val="75000"/>
                  </a:schemeClr>
                </a:solidFill>
                <a:latin typeface="Utopia" pitchFamily="18"/>
                <a:ea typeface="Gothic" pitchFamily="2"/>
                <a:cs typeface="Lucidasans" pitchFamily="2"/>
              </a:rPr>
            </a:b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Utopia" pitchFamily="18"/>
                <a:ea typeface="Gothic" pitchFamily="2"/>
                <a:cs typeface="Lucidasans" pitchFamily="2"/>
              </a:rPr>
              <a:t>predicting a numeric quantity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6A4E85-6A24-D240-859F-206421C77B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6878" y="2049988"/>
            <a:ext cx="3852472" cy="2571088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9CAB4ED-EDB6-424C-BD2C-296C7027BCF4}" type="slidenum">
              <a:rPr/>
              <a:t>29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720527" y="484942"/>
            <a:ext cx="7543800" cy="492023"/>
          </a:xfrm>
        </p:spPr>
        <p:txBody>
          <a:bodyPr vert="horz" wrap="square" lIns="90360" tIns="44280" rIns="90360" bIns="44280" rtlCol="0" anchor="ctr" anchorCtr="0">
            <a:normAutofit fontScale="90000"/>
          </a:bodyPr>
          <a:lstStyle/>
          <a:p>
            <a:pPr lvl="0"/>
            <a:r>
              <a:rPr lang="en-US" sz="3600" dirty="0"/>
              <a:t>Classification learning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7210" y="1328470"/>
            <a:ext cx="6038475" cy="4372072"/>
          </a:xfrm>
          <a:prstGeom prst="rect">
            <a:avLst/>
          </a:prstGeom>
          <a:noFill/>
          <a:ln>
            <a:noFill/>
          </a:ln>
        </p:spPr>
        <p:txBody>
          <a:bodyPr vert="horz" wrap="square" lIns="90360" tIns="44280" rIns="90360" bIns="44280" anchor="t" anchorCtr="0" compatLnSpc="0">
            <a:spAutoFit/>
          </a:bodyPr>
          <a:lstStyle/>
          <a:p>
            <a:pPr marL="342900" indent="-342900" hangingPunct="0">
              <a:spcBef>
                <a:spcPts val="697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Utopia" pitchFamily="18"/>
                <a:ea typeface="Gothic" pitchFamily="2"/>
                <a:cs typeface="Lucidasans" pitchFamily="2"/>
              </a:rPr>
              <a:t>Example problems: weather data, contact lenses, irises, labor negotiations</a:t>
            </a:r>
          </a:p>
          <a:p>
            <a:pPr marL="342900" indent="-342900" hangingPunct="0">
              <a:spcBef>
                <a:spcPts val="697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Utopia" pitchFamily="18"/>
                <a:ea typeface="Gothic" pitchFamily="2"/>
                <a:cs typeface="Lucidasans" pitchFamily="2"/>
              </a:rPr>
              <a:t>Classification learning is </a:t>
            </a:r>
            <a:r>
              <a:rPr lang="en-US" sz="2400" i="1" dirty="0">
                <a:solidFill>
                  <a:schemeClr val="tx2">
                    <a:lumMod val="75000"/>
                  </a:schemeClr>
                </a:solidFill>
                <a:latin typeface="Utopia" pitchFamily="18"/>
                <a:ea typeface="Gothic" pitchFamily="2"/>
                <a:cs typeface="Lucidasans" pitchFamily="2"/>
              </a:rPr>
              <a:t>supervised</a:t>
            </a:r>
          </a:p>
          <a:p>
            <a:pPr marL="800100" lvl="2" indent="-342900" hangingPunct="0">
              <a:spcBef>
                <a:spcPts val="598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Utopia" pitchFamily="18"/>
                <a:ea typeface="Gothic" pitchFamily="2"/>
                <a:cs typeface="Lucidasans" pitchFamily="2"/>
              </a:rPr>
              <a:t>Scheme is provided with actual outcome</a:t>
            </a:r>
          </a:p>
          <a:p>
            <a:pPr marL="342900" indent="-342900" hangingPunct="0">
              <a:spcBef>
                <a:spcPts val="697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Utopia" pitchFamily="18"/>
                <a:ea typeface="Gothic" pitchFamily="2"/>
                <a:cs typeface="Lucidasans" pitchFamily="2"/>
              </a:rPr>
              <a:t>Outcome is called the </a:t>
            </a:r>
            <a:r>
              <a:rPr lang="en-US" sz="2400" i="1" dirty="0">
                <a:solidFill>
                  <a:schemeClr val="tx2">
                    <a:lumMod val="75000"/>
                  </a:schemeClr>
                </a:solidFill>
                <a:latin typeface="Utopia" pitchFamily="18"/>
                <a:ea typeface="Gothic" pitchFamily="2"/>
                <a:cs typeface="Lucidasans" pitchFamily="2"/>
              </a:rPr>
              <a:t>class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Utopia" pitchFamily="18"/>
                <a:ea typeface="Gothic" pitchFamily="2"/>
                <a:cs typeface="Lucidasans" pitchFamily="2"/>
              </a:rPr>
              <a:t> of the example</a:t>
            </a:r>
          </a:p>
          <a:p>
            <a:pPr marL="342900" indent="-342900" hangingPunct="0">
              <a:spcBef>
                <a:spcPts val="697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Utopia" pitchFamily="18"/>
                <a:ea typeface="Gothic" pitchFamily="2"/>
                <a:cs typeface="Lucidasans" pitchFamily="2"/>
              </a:rPr>
              <a:t>Measure success on fresh data for which class labels are known (</a:t>
            </a:r>
            <a:r>
              <a:rPr lang="en-US" sz="2400" i="1" dirty="0">
                <a:solidFill>
                  <a:schemeClr val="tx2">
                    <a:lumMod val="75000"/>
                  </a:schemeClr>
                </a:solidFill>
                <a:latin typeface="Utopia" pitchFamily="18"/>
                <a:ea typeface="Gothic" pitchFamily="2"/>
                <a:cs typeface="Lucidasans" pitchFamily="2"/>
              </a:rPr>
              <a:t>test data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Utopia" pitchFamily="18"/>
                <a:ea typeface="Gothic" pitchFamily="2"/>
                <a:cs typeface="Lucidasans" pitchFamily="2"/>
              </a:rPr>
              <a:t>)</a:t>
            </a:r>
          </a:p>
          <a:p>
            <a:pPr marL="342900" indent="-342900" hangingPunct="0">
              <a:spcBef>
                <a:spcPts val="697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Utopia" pitchFamily="18"/>
                <a:ea typeface="Gothic" pitchFamily="2"/>
                <a:cs typeface="Lucidasans" pitchFamily="2"/>
              </a:rPr>
              <a:t>In practice success is often measured subjectively</a:t>
            </a:r>
          </a:p>
          <a:p>
            <a:pPr marL="848519" indent="-277200" hangingPunct="0">
              <a:spcBef>
                <a:spcPts val="697"/>
              </a:spcBef>
              <a:buClr>
                <a:srgbClr val="000000"/>
              </a:buClr>
              <a:buSzPct val="45000"/>
              <a:buFont typeface="StarSymbol"/>
              <a:buChar char="●"/>
              <a:tabLst>
                <a:tab pos="848519" algn="l"/>
                <a:tab pos="1762919" algn="l"/>
                <a:tab pos="2677319" algn="l"/>
                <a:tab pos="3591718" algn="l"/>
                <a:tab pos="4506119" algn="l"/>
                <a:tab pos="5420519" algn="l"/>
                <a:tab pos="6334918" algn="l"/>
                <a:tab pos="7249318" algn="l"/>
                <a:tab pos="8163719" algn="l"/>
                <a:tab pos="9078119" algn="l"/>
                <a:tab pos="9992519" algn="l"/>
                <a:tab pos="10906919" algn="l"/>
              </a:tabLst>
            </a:pPr>
            <a:endParaRPr lang="en-US" sz="2800" dirty="0"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0C3997-61B7-984A-9BE9-2847B5150B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5804" y="1539458"/>
            <a:ext cx="4272197" cy="273609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36B91-9D60-AA4D-8717-99BF8C41E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Introduction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5BAF9-A3B1-47D4-A064-A761E32E6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Mining and Machine Learning</a:t>
            </a:r>
          </a:p>
          <a:p>
            <a:pPr lvl="1"/>
            <a:r>
              <a:rPr lang="en-US" dirty="0"/>
              <a:t>Introduces students to basic data mining approaches using machine learning tools. Focuses on machine learning algorithms for information inference and knowledge discovery from data. Covers major applications in data/text/web processing, analysis and mining.</a:t>
            </a:r>
          </a:p>
        </p:txBody>
      </p:sp>
    </p:spTree>
    <p:extLst>
      <p:ext uri="{BB962C8B-B14F-4D97-AF65-F5344CB8AC3E}">
        <p14:creationId xmlns:p14="http://schemas.microsoft.com/office/powerpoint/2010/main" val="3106869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BE8BDE5-8268-4BC8-8054-BA383F06B159}" type="slidenum">
              <a:rPr/>
              <a:t>30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741910" y="1045217"/>
            <a:ext cx="5236510" cy="977901"/>
          </a:xfrm>
        </p:spPr>
        <p:txBody>
          <a:bodyPr vert="horz" wrap="square" lIns="90360" tIns="44280" rIns="90360" bIns="44280" rtlCol="0" anchor="ctr" anchorCtr="0">
            <a:normAutofit/>
          </a:bodyPr>
          <a:lstStyle/>
          <a:p>
            <a:pPr lvl="0"/>
            <a:r>
              <a:rPr lang="en-US" sz="3600" dirty="0"/>
              <a:t>Association learning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35380" y="2759053"/>
            <a:ext cx="9201150" cy="3779859"/>
          </a:xfrm>
          <a:prstGeom prst="rect">
            <a:avLst/>
          </a:prstGeom>
          <a:noFill/>
          <a:ln>
            <a:noFill/>
          </a:ln>
        </p:spPr>
        <p:txBody>
          <a:bodyPr vert="horz" wrap="square" lIns="90360" tIns="44280" rIns="90360" bIns="44280" anchor="t" anchorCtr="0" compatLnSpc="0">
            <a:spAutoFit/>
          </a:bodyPr>
          <a:lstStyle/>
          <a:p>
            <a:pPr marL="342900" indent="-342900" hangingPunct="0">
              <a:spcBef>
                <a:spcPts val="697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Utopia" pitchFamily="18"/>
                <a:ea typeface="Gothic" pitchFamily="2"/>
                <a:cs typeface="Lucidasans" pitchFamily="2"/>
              </a:rPr>
              <a:t>Can be applied if no class is specified and any kind of structure is considered “interesting”</a:t>
            </a:r>
          </a:p>
          <a:p>
            <a:pPr marL="342900" indent="-342900" hangingPunct="0">
              <a:spcBef>
                <a:spcPts val="697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Utopia" pitchFamily="18"/>
                <a:ea typeface="Gothic" pitchFamily="2"/>
                <a:cs typeface="Lucidasans" pitchFamily="2"/>
              </a:rPr>
              <a:t>Difference to classification learning:</a:t>
            </a:r>
          </a:p>
          <a:p>
            <a:pPr marL="800100" lvl="2" indent="-342900" hangingPunct="0">
              <a:spcBef>
                <a:spcPts val="598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Utopia" pitchFamily="18"/>
                <a:ea typeface="Gothic" pitchFamily="2"/>
                <a:cs typeface="Lucidasans" pitchFamily="2"/>
              </a:rPr>
              <a:t>Can predict any attribute’s value, not just the class, and more than one attribute’s value at a time</a:t>
            </a:r>
          </a:p>
          <a:p>
            <a:pPr marL="800100" lvl="2" indent="-342900" hangingPunct="0">
              <a:spcBef>
                <a:spcPts val="598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Utopia" pitchFamily="18"/>
                <a:ea typeface="Gothic" pitchFamily="2"/>
                <a:cs typeface="Lucidasans" pitchFamily="2"/>
              </a:rPr>
              <a:t>Hence: far more association rules than classification rules</a:t>
            </a:r>
          </a:p>
          <a:p>
            <a:pPr marL="800100" lvl="2" indent="-342900" hangingPunct="0">
              <a:spcBef>
                <a:spcPts val="499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Utopia" pitchFamily="18"/>
                <a:ea typeface="Gothic" pitchFamily="2"/>
                <a:cs typeface="Lucidasans" pitchFamily="2"/>
              </a:rPr>
              <a:t>Thus: constraints are necessary, such as minimum coverage and minimum accuracy</a:t>
            </a:r>
          </a:p>
          <a:p>
            <a:pPr marL="259200" indent="-259200" hangingPunct="0">
              <a:spcBef>
                <a:spcPts val="499"/>
              </a:spcBef>
              <a:tabLst>
                <a:tab pos="259200" algn="l"/>
                <a:tab pos="1173600" algn="l"/>
                <a:tab pos="2088000" algn="l"/>
                <a:tab pos="3002399" algn="l"/>
                <a:tab pos="3916800" algn="l"/>
                <a:tab pos="4831200" algn="l"/>
                <a:tab pos="5745599" algn="l"/>
                <a:tab pos="6659999" algn="l"/>
                <a:tab pos="7574400" algn="l"/>
                <a:tab pos="8488800" algn="l"/>
                <a:tab pos="9403200" algn="l"/>
                <a:tab pos="10317600" algn="l"/>
              </a:tabLst>
            </a:pPr>
            <a:endParaRPr lang="en-US" sz="2000" dirty="0"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485E5B-FC68-7344-9353-46FA8F8C22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6120" y="524811"/>
            <a:ext cx="3831660" cy="2257005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745A7B2-B4A1-45F0-8F2A-DA96C3683379}" type="slidenum">
              <a:rPr/>
              <a:t>31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14350" y="208862"/>
            <a:ext cx="7543800" cy="977901"/>
          </a:xfrm>
        </p:spPr>
        <p:txBody>
          <a:bodyPr vert="horz" wrap="square" lIns="90360" tIns="44280" rIns="90360" bIns="44280" rtlCol="0" anchor="ctr" anchorCtr="0">
            <a:normAutofit/>
          </a:bodyPr>
          <a:lstStyle/>
          <a:p>
            <a:pPr lvl="0"/>
            <a:r>
              <a:rPr lang="en-US" sz="3600" dirty="0"/>
              <a:t>Clustering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14350" y="1123261"/>
            <a:ext cx="10024110" cy="1786043"/>
          </a:xfrm>
          <a:prstGeom prst="rect">
            <a:avLst/>
          </a:prstGeom>
          <a:noFill/>
          <a:ln>
            <a:noFill/>
          </a:ln>
        </p:spPr>
        <p:txBody>
          <a:bodyPr vert="horz" wrap="square" lIns="90360" tIns="44280" rIns="90360" bIns="44280" anchor="t" anchorCtr="0" compatLnSpc="0">
            <a:spAutoFit/>
          </a:bodyPr>
          <a:lstStyle/>
          <a:p>
            <a:pPr marL="342900" indent="-342900" hangingPunct="0">
              <a:spcBef>
                <a:spcPts val="697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Utopia" pitchFamily="18"/>
                <a:ea typeface="Gothic" pitchFamily="2"/>
                <a:cs typeface="Lucidasans" pitchFamily="2"/>
              </a:rPr>
              <a:t>Finding groups of items that are similar</a:t>
            </a:r>
          </a:p>
          <a:p>
            <a:pPr marL="342900" indent="-342900" hangingPunct="0">
              <a:spcBef>
                <a:spcPts val="697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Utopia" pitchFamily="18"/>
                <a:ea typeface="Gothic" pitchFamily="2"/>
                <a:cs typeface="Lucidasans" pitchFamily="2"/>
              </a:rPr>
              <a:t>Clustering is </a:t>
            </a:r>
            <a:r>
              <a:rPr lang="en-US" sz="2400" i="1" dirty="0">
                <a:solidFill>
                  <a:schemeClr val="tx2">
                    <a:lumMod val="75000"/>
                  </a:schemeClr>
                </a:solidFill>
                <a:latin typeface="Utopia" pitchFamily="18"/>
                <a:ea typeface="Gothic" pitchFamily="2"/>
                <a:cs typeface="Lucidasans" pitchFamily="2"/>
              </a:rPr>
              <a:t>unsupervised</a:t>
            </a:r>
          </a:p>
          <a:p>
            <a:pPr marL="800100" lvl="2" indent="-342900" hangingPunct="0">
              <a:spcBef>
                <a:spcPts val="598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Utopia" pitchFamily="18"/>
                <a:ea typeface="Gothic" pitchFamily="2"/>
                <a:cs typeface="Lucidasans" pitchFamily="2"/>
              </a:rPr>
              <a:t>The class of an example is not known</a:t>
            </a:r>
          </a:p>
          <a:p>
            <a:pPr marL="342900" indent="-342900" hangingPunct="0">
              <a:spcBef>
                <a:spcPts val="697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Utopia" pitchFamily="18"/>
                <a:ea typeface="Gothic" pitchFamily="2"/>
                <a:cs typeface="Lucidasans" pitchFamily="2"/>
              </a:rPr>
              <a:t>Success often measured subjectively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064001" y="3240000"/>
            <a:ext cx="7467479" cy="3047760"/>
            <a:chOff x="540000" y="3240000"/>
            <a:chExt cx="7467479" cy="3047760"/>
          </a:xfrm>
        </p:grpSpPr>
        <p:sp>
          <p:nvSpPr>
            <p:cNvPr id="5" name="Freeform 4"/>
            <p:cNvSpPr/>
            <p:nvPr/>
          </p:nvSpPr>
          <p:spPr>
            <a:xfrm>
              <a:off x="6496199" y="5983200"/>
              <a:ext cx="1511279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hangingPunct="0"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6" name="Freeform 5"/>
            <p:cNvSpPr/>
            <p:nvPr/>
          </p:nvSpPr>
          <p:spPr>
            <a:xfrm>
              <a:off x="5251680" y="5983200"/>
              <a:ext cx="124452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hangingPunct="0"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7" name="Freeform 6"/>
            <p:cNvSpPr/>
            <p:nvPr/>
          </p:nvSpPr>
          <p:spPr>
            <a:xfrm>
              <a:off x="3918240" y="5983200"/>
              <a:ext cx="133344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hangingPunct="0"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8" name="Freeform 7"/>
            <p:cNvSpPr/>
            <p:nvPr/>
          </p:nvSpPr>
          <p:spPr>
            <a:xfrm>
              <a:off x="2584440" y="5983200"/>
              <a:ext cx="133380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hangingPunct="0"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9" name="Freeform 8"/>
            <p:cNvSpPr/>
            <p:nvPr/>
          </p:nvSpPr>
          <p:spPr>
            <a:xfrm>
              <a:off x="1167120" y="5983200"/>
              <a:ext cx="141732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hangingPunct="0"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0" name="Freeform 9"/>
            <p:cNvSpPr/>
            <p:nvPr/>
          </p:nvSpPr>
          <p:spPr>
            <a:xfrm>
              <a:off x="540000" y="5983200"/>
              <a:ext cx="62712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algn="r" hangingPunct="0">
                <a:spcBef>
                  <a:spcPts val="349"/>
                </a:spcBef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1"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11" name="Freeform 10"/>
            <p:cNvSpPr/>
            <p:nvPr/>
          </p:nvSpPr>
          <p:spPr>
            <a:xfrm>
              <a:off x="6496199" y="5068800"/>
              <a:ext cx="1511279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hangingPunct="0"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2" name="Freeform 11"/>
            <p:cNvSpPr/>
            <p:nvPr/>
          </p:nvSpPr>
          <p:spPr>
            <a:xfrm>
              <a:off x="5251680" y="5068800"/>
              <a:ext cx="124452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hangingPunct="0"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3" name="Freeform 12"/>
            <p:cNvSpPr/>
            <p:nvPr/>
          </p:nvSpPr>
          <p:spPr>
            <a:xfrm>
              <a:off x="3918240" y="5068800"/>
              <a:ext cx="133344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hangingPunct="0"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4" name="Freeform 13"/>
            <p:cNvSpPr/>
            <p:nvPr/>
          </p:nvSpPr>
          <p:spPr>
            <a:xfrm>
              <a:off x="2584440" y="5068800"/>
              <a:ext cx="133380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hangingPunct="0"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5" name="Freeform 14"/>
            <p:cNvSpPr/>
            <p:nvPr/>
          </p:nvSpPr>
          <p:spPr>
            <a:xfrm>
              <a:off x="1167120" y="5068800"/>
              <a:ext cx="141732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hangingPunct="0"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6" name="Freeform 15"/>
            <p:cNvSpPr/>
            <p:nvPr/>
          </p:nvSpPr>
          <p:spPr>
            <a:xfrm>
              <a:off x="540000" y="5068800"/>
              <a:ext cx="62712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algn="r" hangingPunct="0">
                <a:spcBef>
                  <a:spcPts val="349"/>
                </a:spcBef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1"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17" name="Freeform 16"/>
            <p:cNvSpPr/>
            <p:nvPr/>
          </p:nvSpPr>
          <p:spPr>
            <a:xfrm>
              <a:off x="6496199" y="4154399"/>
              <a:ext cx="1511279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hangingPunct="0"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8" name="Freeform 17"/>
            <p:cNvSpPr/>
            <p:nvPr/>
          </p:nvSpPr>
          <p:spPr>
            <a:xfrm>
              <a:off x="5251680" y="4154399"/>
              <a:ext cx="124452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hangingPunct="0"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9" name="Freeform 18"/>
            <p:cNvSpPr/>
            <p:nvPr/>
          </p:nvSpPr>
          <p:spPr>
            <a:xfrm>
              <a:off x="3918240" y="4154399"/>
              <a:ext cx="133344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hangingPunct="0"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20" name="Freeform 19"/>
            <p:cNvSpPr/>
            <p:nvPr/>
          </p:nvSpPr>
          <p:spPr>
            <a:xfrm>
              <a:off x="2584440" y="4154399"/>
              <a:ext cx="133380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hangingPunct="0"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21" name="Freeform 20"/>
            <p:cNvSpPr/>
            <p:nvPr/>
          </p:nvSpPr>
          <p:spPr>
            <a:xfrm>
              <a:off x="1167120" y="4154399"/>
              <a:ext cx="141732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hangingPunct="0"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22" name="Freeform 21"/>
            <p:cNvSpPr/>
            <p:nvPr/>
          </p:nvSpPr>
          <p:spPr>
            <a:xfrm>
              <a:off x="540000" y="4154399"/>
              <a:ext cx="62712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algn="r" hangingPunct="0">
                <a:spcBef>
                  <a:spcPts val="349"/>
                </a:spcBef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1"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23" name="Freeform 22"/>
            <p:cNvSpPr/>
            <p:nvPr/>
          </p:nvSpPr>
          <p:spPr>
            <a:xfrm>
              <a:off x="6496199" y="5678280"/>
              <a:ext cx="151127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algn="ctr" hangingPunct="0">
                <a:spcBef>
                  <a:spcPts val="349"/>
                </a:spcBef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1">
                  <a:solidFill>
                    <a:srgbClr val="008000"/>
                  </a:solidFill>
                  <a:latin typeface="Utopia" pitchFamily="18"/>
                  <a:ea typeface="Gothic" pitchFamily="2"/>
                  <a:cs typeface="Lucidasans" pitchFamily="2"/>
                </a:rPr>
                <a:t>Iris virginica</a:t>
              </a:r>
            </a:p>
          </p:txBody>
        </p:sp>
        <p:sp>
          <p:nvSpPr>
            <p:cNvPr id="24" name="Freeform 23"/>
            <p:cNvSpPr/>
            <p:nvPr/>
          </p:nvSpPr>
          <p:spPr>
            <a:xfrm>
              <a:off x="5251680" y="5678280"/>
              <a:ext cx="124452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algn="ctr" hangingPunct="0">
                <a:spcBef>
                  <a:spcPts val="349"/>
                </a:spcBef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1"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1.9</a:t>
              </a:r>
            </a:p>
          </p:txBody>
        </p:sp>
        <p:sp>
          <p:nvSpPr>
            <p:cNvPr id="25" name="Freeform 24"/>
            <p:cNvSpPr/>
            <p:nvPr/>
          </p:nvSpPr>
          <p:spPr>
            <a:xfrm>
              <a:off x="3918240" y="5678280"/>
              <a:ext cx="13334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algn="ctr" hangingPunct="0">
                <a:spcBef>
                  <a:spcPts val="349"/>
                </a:spcBef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1"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5.1</a:t>
              </a:r>
            </a:p>
          </p:txBody>
        </p:sp>
        <p:sp>
          <p:nvSpPr>
            <p:cNvPr id="26" name="Freeform 25"/>
            <p:cNvSpPr/>
            <p:nvPr/>
          </p:nvSpPr>
          <p:spPr>
            <a:xfrm>
              <a:off x="2584440" y="5678280"/>
              <a:ext cx="133380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algn="ctr" hangingPunct="0">
                <a:spcBef>
                  <a:spcPts val="349"/>
                </a:spcBef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1"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2.7</a:t>
              </a:r>
            </a:p>
          </p:txBody>
        </p:sp>
        <p:sp>
          <p:nvSpPr>
            <p:cNvPr id="27" name="Freeform 26"/>
            <p:cNvSpPr/>
            <p:nvPr/>
          </p:nvSpPr>
          <p:spPr>
            <a:xfrm>
              <a:off x="1167120" y="5678280"/>
              <a:ext cx="141732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algn="ctr" hangingPunct="0">
                <a:spcBef>
                  <a:spcPts val="349"/>
                </a:spcBef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1"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5.8</a:t>
              </a:r>
            </a:p>
          </p:txBody>
        </p:sp>
        <p:sp>
          <p:nvSpPr>
            <p:cNvPr id="28" name="Freeform 27"/>
            <p:cNvSpPr/>
            <p:nvPr/>
          </p:nvSpPr>
          <p:spPr>
            <a:xfrm>
              <a:off x="540000" y="5678280"/>
              <a:ext cx="62712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algn="r" hangingPunct="0">
                <a:spcBef>
                  <a:spcPts val="349"/>
                </a:spcBef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1"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102</a:t>
              </a:r>
            </a:p>
          </p:txBody>
        </p:sp>
        <p:sp>
          <p:nvSpPr>
            <p:cNvPr id="29" name="Freeform 28"/>
            <p:cNvSpPr/>
            <p:nvPr/>
          </p:nvSpPr>
          <p:spPr>
            <a:xfrm>
              <a:off x="540000" y="5373360"/>
              <a:ext cx="62712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algn="r" hangingPunct="0">
                <a:spcBef>
                  <a:spcPts val="349"/>
                </a:spcBef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1"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101</a:t>
              </a:r>
            </a:p>
          </p:txBody>
        </p:sp>
        <p:sp>
          <p:nvSpPr>
            <p:cNvPr id="30" name="Freeform 29"/>
            <p:cNvSpPr/>
            <p:nvPr/>
          </p:nvSpPr>
          <p:spPr>
            <a:xfrm>
              <a:off x="540000" y="4763880"/>
              <a:ext cx="62712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algn="r" hangingPunct="0">
                <a:spcBef>
                  <a:spcPts val="349"/>
                </a:spcBef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1"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52</a:t>
              </a:r>
            </a:p>
          </p:txBody>
        </p:sp>
        <p:sp>
          <p:nvSpPr>
            <p:cNvPr id="31" name="Freeform 30"/>
            <p:cNvSpPr/>
            <p:nvPr/>
          </p:nvSpPr>
          <p:spPr>
            <a:xfrm>
              <a:off x="540000" y="4458960"/>
              <a:ext cx="62712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algn="r" hangingPunct="0">
                <a:spcBef>
                  <a:spcPts val="349"/>
                </a:spcBef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1"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51</a:t>
              </a:r>
            </a:p>
          </p:txBody>
        </p:sp>
        <p:sp>
          <p:nvSpPr>
            <p:cNvPr id="32" name="Freeform 31"/>
            <p:cNvSpPr/>
            <p:nvPr/>
          </p:nvSpPr>
          <p:spPr>
            <a:xfrm>
              <a:off x="540000" y="3849480"/>
              <a:ext cx="62712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algn="r" hangingPunct="0">
                <a:spcBef>
                  <a:spcPts val="349"/>
                </a:spcBef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1"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2</a:t>
              </a:r>
            </a:p>
          </p:txBody>
        </p:sp>
        <p:sp>
          <p:nvSpPr>
            <p:cNvPr id="33" name="Freeform 32"/>
            <p:cNvSpPr/>
            <p:nvPr/>
          </p:nvSpPr>
          <p:spPr>
            <a:xfrm>
              <a:off x="540000" y="3544560"/>
              <a:ext cx="62712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algn="r" hangingPunct="0">
                <a:spcBef>
                  <a:spcPts val="349"/>
                </a:spcBef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1"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1</a:t>
              </a:r>
            </a:p>
          </p:txBody>
        </p:sp>
        <p:sp>
          <p:nvSpPr>
            <p:cNvPr id="34" name="Freeform 33"/>
            <p:cNvSpPr/>
            <p:nvPr/>
          </p:nvSpPr>
          <p:spPr>
            <a:xfrm>
              <a:off x="540000" y="3240000"/>
              <a:ext cx="62712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hangingPunct="0"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35" name="Freeform 34"/>
            <p:cNvSpPr/>
            <p:nvPr/>
          </p:nvSpPr>
          <p:spPr>
            <a:xfrm>
              <a:off x="6496199" y="5373360"/>
              <a:ext cx="151127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algn="ctr" hangingPunct="0">
                <a:spcBef>
                  <a:spcPts val="349"/>
                </a:spcBef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1">
                  <a:solidFill>
                    <a:srgbClr val="008000"/>
                  </a:solidFill>
                  <a:latin typeface="Utopia" pitchFamily="18"/>
                  <a:ea typeface="Gothic" pitchFamily="2"/>
                  <a:cs typeface="Lucidasans" pitchFamily="2"/>
                </a:rPr>
                <a:t>Iris virginica</a:t>
              </a:r>
            </a:p>
          </p:txBody>
        </p:sp>
        <p:sp>
          <p:nvSpPr>
            <p:cNvPr id="36" name="Freeform 35"/>
            <p:cNvSpPr/>
            <p:nvPr/>
          </p:nvSpPr>
          <p:spPr>
            <a:xfrm>
              <a:off x="5251680" y="5373360"/>
              <a:ext cx="124452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algn="ctr" hangingPunct="0">
                <a:spcBef>
                  <a:spcPts val="349"/>
                </a:spcBef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1"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2.5</a:t>
              </a:r>
            </a:p>
          </p:txBody>
        </p:sp>
        <p:sp>
          <p:nvSpPr>
            <p:cNvPr id="37" name="Freeform 36"/>
            <p:cNvSpPr/>
            <p:nvPr/>
          </p:nvSpPr>
          <p:spPr>
            <a:xfrm>
              <a:off x="3918240" y="5373360"/>
              <a:ext cx="13334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algn="ctr" hangingPunct="0">
                <a:spcBef>
                  <a:spcPts val="349"/>
                </a:spcBef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1"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6.0</a:t>
              </a:r>
            </a:p>
          </p:txBody>
        </p:sp>
        <p:sp>
          <p:nvSpPr>
            <p:cNvPr id="38" name="Freeform 37"/>
            <p:cNvSpPr/>
            <p:nvPr/>
          </p:nvSpPr>
          <p:spPr>
            <a:xfrm>
              <a:off x="2584440" y="5373360"/>
              <a:ext cx="133380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algn="ctr" hangingPunct="0">
                <a:spcBef>
                  <a:spcPts val="349"/>
                </a:spcBef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1"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3.3</a:t>
              </a:r>
            </a:p>
          </p:txBody>
        </p:sp>
        <p:sp>
          <p:nvSpPr>
            <p:cNvPr id="39" name="Freeform 38"/>
            <p:cNvSpPr/>
            <p:nvPr/>
          </p:nvSpPr>
          <p:spPr>
            <a:xfrm>
              <a:off x="1167120" y="5373360"/>
              <a:ext cx="141732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algn="ctr" hangingPunct="0">
                <a:spcBef>
                  <a:spcPts val="349"/>
                </a:spcBef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1"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6.3</a:t>
              </a:r>
            </a:p>
          </p:txBody>
        </p:sp>
        <p:sp>
          <p:nvSpPr>
            <p:cNvPr id="40" name="Freeform 39"/>
            <p:cNvSpPr/>
            <p:nvPr/>
          </p:nvSpPr>
          <p:spPr>
            <a:xfrm>
              <a:off x="6496199" y="4763880"/>
              <a:ext cx="151127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algn="ctr" hangingPunct="0">
                <a:spcBef>
                  <a:spcPts val="349"/>
                </a:spcBef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1">
                  <a:solidFill>
                    <a:srgbClr val="008000"/>
                  </a:solidFill>
                  <a:latin typeface="Utopia" pitchFamily="18"/>
                  <a:ea typeface="Gothic" pitchFamily="2"/>
                  <a:cs typeface="Lucidasans" pitchFamily="2"/>
                </a:rPr>
                <a:t>Iris versicolor</a:t>
              </a:r>
            </a:p>
          </p:txBody>
        </p:sp>
        <p:sp>
          <p:nvSpPr>
            <p:cNvPr id="41" name="Freeform 40"/>
            <p:cNvSpPr/>
            <p:nvPr/>
          </p:nvSpPr>
          <p:spPr>
            <a:xfrm>
              <a:off x="5251680" y="4763880"/>
              <a:ext cx="124452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algn="ctr" hangingPunct="0">
                <a:spcBef>
                  <a:spcPts val="349"/>
                </a:spcBef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1"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1.5</a:t>
              </a:r>
            </a:p>
          </p:txBody>
        </p:sp>
        <p:sp>
          <p:nvSpPr>
            <p:cNvPr id="42" name="Freeform 41"/>
            <p:cNvSpPr/>
            <p:nvPr/>
          </p:nvSpPr>
          <p:spPr>
            <a:xfrm>
              <a:off x="3918240" y="4763880"/>
              <a:ext cx="13334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algn="ctr" hangingPunct="0">
                <a:spcBef>
                  <a:spcPts val="349"/>
                </a:spcBef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1"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4.5</a:t>
              </a:r>
            </a:p>
          </p:txBody>
        </p:sp>
        <p:sp>
          <p:nvSpPr>
            <p:cNvPr id="43" name="Freeform 42"/>
            <p:cNvSpPr/>
            <p:nvPr/>
          </p:nvSpPr>
          <p:spPr>
            <a:xfrm>
              <a:off x="2584440" y="4763880"/>
              <a:ext cx="133380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algn="ctr" hangingPunct="0">
                <a:spcBef>
                  <a:spcPts val="349"/>
                </a:spcBef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1"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3.2</a:t>
              </a:r>
            </a:p>
          </p:txBody>
        </p:sp>
        <p:sp>
          <p:nvSpPr>
            <p:cNvPr id="44" name="Freeform 43"/>
            <p:cNvSpPr/>
            <p:nvPr/>
          </p:nvSpPr>
          <p:spPr>
            <a:xfrm>
              <a:off x="1167120" y="4763880"/>
              <a:ext cx="141732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algn="ctr" hangingPunct="0">
                <a:spcBef>
                  <a:spcPts val="349"/>
                </a:spcBef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1"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6.4</a:t>
              </a:r>
            </a:p>
          </p:txBody>
        </p:sp>
        <p:sp>
          <p:nvSpPr>
            <p:cNvPr id="45" name="Freeform 44"/>
            <p:cNvSpPr/>
            <p:nvPr/>
          </p:nvSpPr>
          <p:spPr>
            <a:xfrm>
              <a:off x="6496199" y="4458960"/>
              <a:ext cx="151127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algn="ctr" hangingPunct="0">
                <a:spcBef>
                  <a:spcPts val="349"/>
                </a:spcBef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1">
                  <a:solidFill>
                    <a:srgbClr val="008000"/>
                  </a:solidFill>
                  <a:latin typeface="Utopia" pitchFamily="18"/>
                  <a:ea typeface="Gothic" pitchFamily="2"/>
                  <a:cs typeface="Lucidasans" pitchFamily="2"/>
                </a:rPr>
                <a:t>Iris versicolor</a:t>
              </a:r>
            </a:p>
          </p:txBody>
        </p:sp>
        <p:sp>
          <p:nvSpPr>
            <p:cNvPr id="46" name="Freeform 45"/>
            <p:cNvSpPr/>
            <p:nvPr/>
          </p:nvSpPr>
          <p:spPr>
            <a:xfrm>
              <a:off x="5251680" y="4458960"/>
              <a:ext cx="124452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algn="ctr" hangingPunct="0">
                <a:spcBef>
                  <a:spcPts val="349"/>
                </a:spcBef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1"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1.4</a:t>
              </a:r>
            </a:p>
          </p:txBody>
        </p:sp>
        <p:sp>
          <p:nvSpPr>
            <p:cNvPr id="47" name="Freeform 46"/>
            <p:cNvSpPr/>
            <p:nvPr/>
          </p:nvSpPr>
          <p:spPr>
            <a:xfrm>
              <a:off x="3918240" y="4458960"/>
              <a:ext cx="13334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algn="ctr" hangingPunct="0">
                <a:spcBef>
                  <a:spcPts val="349"/>
                </a:spcBef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1"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4.7</a:t>
              </a:r>
            </a:p>
          </p:txBody>
        </p:sp>
        <p:sp>
          <p:nvSpPr>
            <p:cNvPr id="48" name="Freeform 47"/>
            <p:cNvSpPr/>
            <p:nvPr/>
          </p:nvSpPr>
          <p:spPr>
            <a:xfrm>
              <a:off x="2584440" y="4458960"/>
              <a:ext cx="133380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algn="ctr" hangingPunct="0">
                <a:spcBef>
                  <a:spcPts val="349"/>
                </a:spcBef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1"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3.2</a:t>
              </a:r>
            </a:p>
          </p:txBody>
        </p:sp>
        <p:sp>
          <p:nvSpPr>
            <p:cNvPr id="49" name="Freeform 48"/>
            <p:cNvSpPr/>
            <p:nvPr/>
          </p:nvSpPr>
          <p:spPr>
            <a:xfrm>
              <a:off x="1167120" y="4458960"/>
              <a:ext cx="141732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algn="ctr" hangingPunct="0">
                <a:spcBef>
                  <a:spcPts val="349"/>
                </a:spcBef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1"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7.0</a:t>
              </a:r>
            </a:p>
          </p:txBody>
        </p:sp>
        <p:sp>
          <p:nvSpPr>
            <p:cNvPr id="50" name="Freeform 49"/>
            <p:cNvSpPr/>
            <p:nvPr/>
          </p:nvSpPr>
          <p:spPr>
            <a:xfrm>
              <a:off x="6496199" y="3849480"/>
              <a:ext cx="151127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algn="ctr" hangingPunct="0">
                <a:spcBef>
                  <a:spcPts val="349"/>
                </a:spcBef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1">
                  <a:solidFill>
                    <a:srgbClr val="008000"/>
                  </a:solidFill>
                  <a:latin typeface="Utopia" pitchFamily="18"/>
                  <a:ea typeface="Gothic" pitchFamily="2"/>
                  <a:cs typeface="Lucidasans" pitchFamily="2"/>
                </a:rPr>
                <a:t>Iris setosa</a:t>
              </a:r>
            </a:p>
          </p:txBody>
        </p:sp>
        <p:sp>
          <p:nvSpPr>
            <p:cNvPr id="51" name="Freeform 50"/>
            <p:cNvSpPr/>
            <p:nvPr/>
          </p:nvSpPr>
          <p:spPr>
            <a:xfrm>
              <a:off x="5251680" y="3849480"/>
              <a:ext cx="124452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algn="ctr" hangingPunct="0">
                <a:spcBef>
                  <a:spcPts val="349"/>
                </a:spcBef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1"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0.2</a:t>
              </a:r>
            </a:p>
          </p:txBody>
        </p:sp>
        <p:sp>
          <p:nvSpPr>
            <p:cNvPr id="52" name="Freeform 51"/>
            <p:cNvSpPr/>
            <p:nvPr/>
          </p:nvSpPr>
          <p:spPr>
            <a:xfrm>
              <a:off x="3918240" y="3849480"/>
              <a:ext cx="13334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algn="ctr" hangingPunct="0">
                <a:spcBef>
                  <a:spcPts val="349"/>
                </a:spcBef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1"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1.4</a:t>
              </a:r>
            </a:p>
          </p:txBody>
        </p:sp>
        <p:sp>
          <p:nvSpPr>
            <p:cNvPr id="53" name="Freeform 52"/>
            <p:cNvSpPr/>
            <p:nvPr/>
          </p:nvSpPr>
          <p:spPr>
            <a:xfrm>
              <a:off x="2584440" y="3849480"/>
              <a:ext cx="133380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algn="ctr" hangingPunct="0">
                <a:spcBef>
                  <a:spcPts val="349"/>
                </a:spcBef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1"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3.0</a:t>
              </a:r>
            </a:p>
          </p:txBody>
        </p:sp>
        <p:sp>
          <p:nvSpPr>
            <p:cNvPr id="54" name="Freeform 53"/>
            <p:cNvSpPr/>
            <p:nvPr/>
          </p:nvSpPr>
          <p:spPr>
            <a:xfrm>
              <a:off x="1167120" y="3849480"/>
              <a:ext cx="141732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algn="ctr" hangingPunct="0">
                <a:spcBef>
                  <a:spcPts val="349"/>
                </a:spcBef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1"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4.9</a:t>
              </a:r>
            </a:p>
          </p:txBody>
        </p:sp>
        <p:sp>
          <p:nvSpPr>
            <p:cNvPr id="55" name="Freeform 54"/>
            <p:cNvSpPr/>
            <p:nvPr/>
          </p:nvSpPr>
          <p:spPr>
            <a:xfrm>
              <a:off x="6496199" y="3544560"/>
              <a:ext cx="151127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algn="ctr" hangingPunct="0">
                <a:spcBef>
                  <a:spcPts val="349"/>
                </a:spcBef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1">
                  <a:solidFill>
                    <a:srgbClr val="008000"/>
                  </a:solidFill>
                  <a:latin typeface="Utopia" pitchFamily="18"/>
                  <a:ea typeface="Gothic" pitchFamily="2"/>
                  <a:cs typeface="Lucidasans" pitchFamily="2"/>
                </a:rPr>
                <a:t>Iris setosa</a:t>
              </a:r>
            </a:p>
          </p:txBody>
        </p:sp>
        <p:sp>
          <p:nvSpPr>
            <p:cNvPr id="56" name="Freeform 55"/>
            <p:cNvSpPr/>
            <p:nvPr/>
          </p:nvSpPr>
          <p:spPr>
            <a:xfrm>
              <a:off x="5251680" y="3544560"/>
              <a:ext cx="124452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algn="ctr" hangingPunct="0">
                <a:spcBef>
                  <a:spcPts val="349"/>
                </a:spcBef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1"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0.2</a:t>
              </a:r>
            </a:p>
          </p:txBody>
        </p:sp>
        <p:sp>
          <p:nvSpPr>
            <p:cNvPr id="57" name="Freeform 56"/>
            <p:cNvSpPr/>
            <p:nvPr/>
          </p:nvSpPr>
          <p:spPr>
            <a:xfrm>
              <a:off x="3918240" y="3544560"/>
              <a:ext cx="13334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algn="ctr" hangingPunct="0">
                <a:spcBef>
                  <a:spcPts val="349"/>
                </a:spcBef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1"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1.4</a:t>
              </a:r>
            </a:p>
          </p:txBody>
        </p:sp>
        <p:sp>
          <p:nvSpPr>
            <p:cNvPr id="58" name="Freeform 57"/>
            <p:cNvSpPr/>
            <p:nvPr/>
          </p:nvSpPr>
          <p:spPr>
            <a:xfrm>
              <a:off x="2584440" y="3544560"/>
              <a:ext cx="133380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algn="ctr" hangingPunct="0">
                <a:spcBef>
                  <a:spcPts val="349"/>
                </a:spcBef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1"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3.5</a:t>
              </a:r>
            </a:p>
          </p:txBody>
        </p:sp>
        <p:sp>
          <p:nvSpPr>
            <p:cNvPr id="59" name="Freeform 58"/>
            <p:cNvSpPr/>
            <p:nvPr/>
          </p:nvSpPr>
          <p:spPr>
            <a:xfrm>
              <a:off x="1167120" y="3544560"/>
              <a:ext cx="141732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algn="ctr" hangingPunct="0">
                <a:spcBef>
                  <a:spcPts val="349"/>
                </a:spcBef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1"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5.1</a:t>
              </a:r>
            </a:p>
          </p:txBody>
        </p:sp>
        <p:sp>
          <p:nvSpPr>
            <p:cNvPr id="60" name="Freeform 59"/>
            <p:cNvSpPr/>
            <p:nvPr/>
          </p:nvSpPr>
          <p:spPr>
            <a:xfrm>
              <a:off x="6496199" y="3240000"/>
              <a:ext cx="1511279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algn="ctr" hangingPunct="0">
                <a:spcBef>
                  <a:spcPts val="349"/>
                </a:spcBef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1">
                  <a:solidFill>
                    <a:srgbClr val="008000"/>
                  </a:solidFill>
                  <a:latin typeface="Utopia" pitchFamily="18"/>
                  <a:ea typeface="Gothic" pitchFamily="2"/>
                  <a:cs typeface="Lucidasans" pitchFamily="2"/>
                </a:rPr>
                <a:t>Type</a:t>
              </a:r>
            </a:p>
          </p:txBody>
        </p:sp>
        <p:sp>
          <p:nvSpPr>
            <p:cNvPr id="61" name="Freeform 60"/>
            <p:cNvSpPr/>
            <p:nvPr/>
          </p:nvSpPr>
          <p:spPr>
            <a:xfrm>
              <a:off x="5251680" y="3240000"/>
              <a:ext cx="124452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algn="ctr" hangingPunct="0">
                <a:spcBef>
                  <a:spcPts val="349"/>
                </a:spcBef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1">
                  <a:solidFill>
                    <a:srgbClr val="008000"/>
                  </a:solidFill>
                  <a:latin typeface="Utopia" pitchFamily="18"/>
                  <a:ea typeface="Gothic" pitchFamily="2"/>
                  <a:cs typeface="Lucidasans" pitchFamily="2"/>
                </a:rPr>
                <a:t>Petal width</a:t>
              </a:r>
            </a:p>
          </p:txBody>
        </p:sp>
        <p:sp>
          <p:nvSpPr>
            <p:cNvPr id="62" name="Freeform 61"/>
            <p:cNvSpPr/>
            <p:nvPr/>
          </p:nvSpPr>
          <p:spPr>
            <a:xfrm>
              <a:off x="3918240" y="3240000"/>
              <a:ext cx="133344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algn="ctr" hangingPunct="0">
                <a:spcBef>
                  <a:spcPts val="349"/>
                </a:spcBef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1">
                  <a:solidFill>
                    <a:srgbClr val="008000"/>
                  </a:solidFill>
                  <a:latin typeface="Utopia" pitchFamily="18"/>
                  <a:ea typeface="Gothic" pitchFamily="2"/>
                  <a:cs typeface="Lucidasans" pitchFamily="2"/>
                </a:rPr>
                <a:t>Petal length</a:t>
              </a:r>
            </a:p>
          </p:txBody>
        </p:sp>
        <p:sp>
          <p:nvSpPr>
            <p:cNvPr id="63" name="Freeform 62"/>
            <p:cNvSpPr/>
            <p:nvPr/>
          </p:nvSpPr>
          <p:spPr>
            <a:xfrm>
              <a:off x="2584440" y="3240000"/>
              <a:ext cx="133380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algn="ctr" hangingPunct="0">
                <a:spcBef>
                  <a:spcPts val="349"/>
                </a:spcBef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1">
                  <a:solidFill>
                    <a:srgbClr val="008000"/>
                  </a:solidFill>
                  <a:latin typeface="Utopia" pitchFamily="18"/>
                  <a:ea typeface="Gothic" pitchFamily="2"/>
                  <a:cs typeface="Lucidasans" pitchFamily="2"/>
                </a:rPr>
                <a:t>Sepal width</a:t>
              </a:r>
            </a:p>
          </p:txBody>
        </p:sp>
        <p:sp>
          <p:nvSpPr>
            <p:cNvPr id="64" name="Freeform 63"/>
            <p:cNvSpPr/>
            <p:nvPr/>
          </p:nvSpPr>
          <p:spPr>
            <a:xfrm>
              <a:off x="1167120" y="3240000"/>
              <a:ext cx="141732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algn="ctr" hangingPunct="0">
                <a:spcBef>
                  <a:spcPts val="349"/>
                </a:spcBef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1">
                  <a:solidFill>
                    <a:srgbClr val="008000"/>
                  </a:solidFill>
                  <a:latin typeface="Utopia" pitchFamily="18"/>
                  <a:ea typeface="Gothic" pitchFamily="2"/>
                  <a:cs typeface="Lucidasans" pitchFamily="2"/>
                </a:rPr>
                <a:t>Sepal length</a:t>
              </a:r>
            </a:p>
          </p:txBody>
        </p:sp>
        <p:sp>
          <p:nvSpPr>
            <p:cNvPr id="65" name="Straight Connector 64"/>
            <p:cNvSpPr/>
            <p:nvPr/>
          </p:nvSpPr>
          <p:spPr>
            <a:xfrm>
              <a:off x="8007479" y="3240000"/>
              <a:ext cx="0" cy="30456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/>
            <a:p>
              <a:pPr hangingPunct="0"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66" name="Straight Connector 65"/>
            <p:cNvSpPr/>
            <p:nvPr/>
          </p:nvSpPr>
          <p:spPr>
            <a:xfrm>
              <a:off x="8007479" y="3544560"/>
              <a:ext cx="0" cy="30492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/>
            <a:p>
              <a:pPr hangingPunct="0"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67" name="Straight Connector 66"/>
            <p:cNvSpPr/>
            <p:nvPr/>
          </p:nvSpPr>
          <p:spPr>
            <a:xfrm>
              <a:off x="8007479" y="3849480"/>
              <a:ext cx="0" cy="304919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/>
            <a:p>
              <a:pPr hangingPunct="0"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68" name="Straight Connector 67"/>
            <p:cNvSpPr/>
            <p:nvPr/>
          </p:nvSpPr>
          <p:spPr>
            <a:xfrm>
              <a:off x="8007479" y="4154399"/>
              <a:ext cx="0" cy="304561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/>
            <a:p>
              <a:pPr hangingPunct="0"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69" name="Straight Connector 68"/>
            <p:cNvSpPr/>
            <p:nvPr/>
          </p:nvSpPr>
          <p:spPr>
            <a:xfrm>
              <a:off x="8007479" y="4458960"/>
              <a:ext cx="0" cy="30492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/>
            <a:p>
              <a:pPr hangingPunct="0"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70" name="Straight Connector 69"/>
            <p:cNvSpPr/>
            <p:nvPr/>
          </p:nvSpPr>
          <p:spPr>
            <a:xfrm>
              <a:off x="8007479" y="4763880"/>
              <a:ext cx="0" cy="30492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/>
            <a:p>
              <a:pPr hangingPunct="0"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71" name="Straight Connector 70"/>
            <p:cNvSpPr/>
            <p:nvPr/>
          </p:nvSpPr>
          <p:spPr>
            <a:xfrm>
              <a:off x="8007479" y="5068800"/>
              <a:ext cx="0" cy="30456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/>
            <a:p>
              <a:pPr hangingPunct="0"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72" name="Straight Connector 71"/>
            <p:cNvSpPr/>
            <p:nvPr/>
          </p:nvSpPr>
          <p:spPr>
            <a:xfrm>
              <a:off x="8007479" y="5373360"/>
              <a:ext cx="0" cy="30492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/>
            <a:p>
              <a:pPr hangingPunct="0"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73" name="Straight Connector 72"/>
            <p:cNvSpPr/>
            <p:nvPr/>
          </p:nvSpPr>
          <p:spPr>
            <a:xfrm>
              <a:off x="8007479" y="5678280"/>
              <a:ext cx="0" cy="30492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/>
            <a:p>
              <a:pPr hangingPunct="0"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74" name="Straight Connector 73"/>
            <p:cNvSpPr/>
            <p:nvPr/>
          </p:nvSpPr>
          <p:spPr>
            <a:xfrm>
              <a:off x="8007479" y="5983200"/>
              <a:ext cx="0" cy="304559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/>
            <a:p>
              <a:pPr hangingPunct="0"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75" name="Straight Connector 74"/>
            <p:cNvSpPr/>
            <p:nvPr/>
          </p:nvSpPr>
          <p:spPr>
            <a:xfrm>
              <a:off x="1167120" y="3240000"/>
              <a:ext cx="6840359" cy="0"/>
            </a:xfrm>
            <a:prstGeom prst="line">
              <a:avLst/>
            </a:prstGeom>
            <a:noFill/>
            <a:ln w="6480">
              <a:solidFill>
                <a:srgbClr val="008000"/>
              </a:solidFill>
              <a:prstDash val="solid"/>
              <a:miter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/>
            <a:p>
              <a:pPr hangingPunct="0"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76" name="Straight Connector 75"/>
            <p:cNvSpPr/>
            <p:nvPr/>
          </p:nvSpPr>
          <p:spPr>
            <a:xfrm>
              <a:off x="540000" y="3240000"/>
              <a:ext cx="627120" cy="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/>
            <a:p>
              <a:pPr hangingPunct="0"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77" name="Straight Connector 76"/>
            <p:cNvSpPr/>
            <p:nvPr/>
          </p:nvSpPr>
          <p:spPr>
            <a:xfrm>
              <a:off x="540000" y="3240000"/>
              <a:ext cx="0" cy="30456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/>
            <a:p>
              <a:pPr hangingPunct="0"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78" name="Straight Connector 77"/>
            <p:cNvSpPr/>
            <p:nvPr/>
          </p:nvSpPr>
          <p:spPr>
            <a:xfrm>
              <a:off x="1167120" y="6287759"/>
              <a:ext cx="6840359" cy="0"/>
            </a:xfrm>
            <a:prstGeom prst="line">
              <a:avLst/>
            </a:prstGeom>
            <a:noFill/>
            <a:ln w="6480">
              <a:solidFill>
                <a:srgbClr val="008000"/>
              </a:solidFill>
              <a:prstDash val="solid"/>
              <a:miter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/>
            <a:p>
              <a:pPr hangingPunct="0"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79" name="Straight Connector 78"/>
            <p:cNvSpPr/>
            <p:nvPr/>
          </p:nvSpPr>
          <p:spPr>
            <a:xfrm>
              <a:off x="540000" y="6287759"/>
              <a:ext cx="627120" cy="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/>
            <a:p>
              <a:pPr hangingPunct="0"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80" name="Straight Connector 79"/>
            <p:cNvSpPr/>
            <p:nvPr/>
          </p:nvSpPr>
          <p:spPr>
            <a:xfrm>
              <a:off x="540000" y="3544560"/>
              <a:ext cx="0" cy="30492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/>
            <a:p>
              <a:pPr hangingPunct="0"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81" name="Straight Connector 80"/>
            <p:cNvSpPr/>
            <p:nvPr/>
          </p:nvSpPr>
          <p:spPr>
            <a:xfrm>
              <a:off x="540000" y="3849480"/>
              <a:ext cx="0" cy="304919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/>
            <a:p>
              <a:pPr hangingPunct="0"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82" name="Straight Connector 81"/>
            <p:cNvSpPr/>
            <p:nvPr/>
          </p:nvSpPr>
          <p:spPr>
            <a:xfrm>
              <a:off x="540000" y="4154399"/>
              <a:ext cx="0" cy="304561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/>
            <a:p>
              <a:pPr hangingPunct="0"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83" name="Straight Connector 82"/>
            <p:cNvSpPr/>
            <p:nvPr/>
          </p:nvSpPr>
          <p:spPr>
            <a:xfrm>
              <a:off x="540000" y="4458960"/>
              <a:ext cx="0" cy="30492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/>
            <a:p>
              <a:pPr hangingPunct="0"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84" name="Straight Connector 83"/>
            <p:cNvSpPr/>
            <p:nvPr/>
          </p:nvSpPr>
          <p:spPr>
            <a:xfrm>
              <a:off x="540000" y="4763880"/>
              <a:ext cx="0" cy="30492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/>
            <a:p>
              <a:pPr hangingPunct="0"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85" name="Straight Connector 84"/>
            <p:cNvSpPr/>
            <p:nvPr/>
          </p:nvSpPr>
          <p:spPr>
            <a:xfrm>
              <a:off x="540000" y="5068800"/>
              <a:ext cx="0" cy="30456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/>
            <a:p>
              <a:pPr hangingPunct="0"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86" name="Straight Connector 85"/>
            <p:cNvSpPr/>
            <p:nvPr/>
          </p:nvSpPr>
          <p:spPr>
            <a:xfrm>
              <a:off x="540000" y="5373360"/>
              <a:ext cx="0" cy="30492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/>
            <a:p>
              <a:pPr hangingPunct="0"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87" name="Straight Connector 86"/>
            <p:cNvSpPr/>
            <p:nvPr/>
          </p:nvSpPr>
          <p:spPr>
            <a:xfrm>
              <a:off x="540000" y="5678280"/>
              <a:ext cx="0" cy="30492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/>
            <a:p>
              <a:pPr hangingPunct="0"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88" name="Straight Connector 87"/>
            <p:cNvSpPr/>
            <p:nvPr/>
          </p:nvSpPr>
          <p:spPr>
            <a:xfrm>
              <a:off x="540000" y="5983200"/>
              <a:ext cx="0" cy="304559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/>
            <a:p>
              <a:pPr hangingPunct="0"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89" name="Straight Connector 88"/>
            <p:cNvSpPr/>
            <p:nvPr/>
          </p:nvSpPr>
          <p:spPr>
            <a:xfrm>
              <a:off x="1167120" y="3544560"/>
              <a:ext cx="6840359" cy="0"/>
            </a:xfrm>
            <a:prstGeom prst="line">
              <a:avLst/>
            </a:prstGeom>
            <a:noFill/>
            <a:ln w="6480">
              <a:solidFill>
                <a:srgbClr val="008000"/>
              </a:solidFill>
              <a:prstDash val="solid"/>
              <a:miter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/>
            <a:p>
              <a:pPr hangingPunct="0"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8004001" y="3556800"/>
            <a:ext cx="1447919" cy="2743200"/>
            <a:chOff x="6480000" y="3556800"/>
            <a:chExt cx="1447919" cy="2743200"/>
          </a:xfrm>
        </p:grpSpPr>
        <p:sp>
          <p:nvSpPr>
            <p:cNvPr id="91" name="Straight Connector 90"/>
            <p:cNvSpPr/>
            <p:nvPr/>
          </p:nvSpPr>
          <p:spPr>
            <a:xfrm>
              <a:off x="6480360" y="3556800"/>
              <a:ext cx="1447559" cy="2743200"/>
            </a:xfrm>
            <a:prstGeom prst="line">
              <a:avLst/>
            </a:prstGeom>
            <a:noFill/>
            <a:ln w="76320">
              <a:solidFill>
                <a:srgbClr val="FF0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hangingPunct="0"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92" name="Straight Connector 91"/>
            <p:cNvSpPr/>
            <p:nvPr/>
          </p:nvSpPr>
          <p:spPr>
            <a:xfrm flipH="1">
              <a:off x="6480000" y="3556800"/>
              <a:ext cx="1447560" cy="2743200"/>
            </a:xfrm>
            <a:prstGeom prst="line">
              <a:avLst/>
            </a:prstGeom>
            <a:noFill/>
            <a:ln w="76320">
              <a:solidFill>
                <a:srgbClr val="FF0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hangingPunct="0"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CF0E464-F3CE-4526-B1D2-12842CC24CEB}" type="slidenum">
              <a:rPr/>
              <a:t>32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736122" y="228712"/>
            <a:ext cx="7543800" cy="977901"/>
          </a:xfrm>
        </p:spPr>
        <p:txBody>
          <a:bodyPr vert="horz" wrap="square" lIns="90360" tIns="44280" rIns="90360" bIns="44280" rtlCol="0" anchor="ctr" anchorCtr="0">
            <a:normAutofit/>
          </a:bodyPr>
          <a:lstStyle/>
          <a:p>
            <a:pPr lvl="0"/>
            <a:r>
              <a:rPr lang="en-US" sz="3600" dirty="0"/>
              <a:t>Numeric prediction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31572" y="1183416"/>
            <a:ext cx="8752732" cy="2689817"/>
          </a:xfrm>
          <a:prstGeom prst="rect">
            <a:avLst/>
          </a:prstGeom>
          <a:noFill/>
          <a:ln>
            <a:noFill/>
          </a:ln>
        </p:spPr>
        <p:txBody>
          <a:bodyPr vert="horz" wrap="square" lIns="90360" tIns="44280" rIns="90360" bIns="44280" anchor="t" anchorCtr="0" compatLnSpc="0">
            <a:spAutoFit/>
          </a:bodyPr>
          <a:lstStyle/>
          <a:p>
            <a:pPr marL="342900" indent="-342900" hangingPunct="0">
              <a:spcBef>
                <a:spcPts val="697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dirty="0"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Variant of classification learning where “class” is numeric (also called “regression”)</a:t>
            </a:r>
          </a:p>
          <a:p>
            <a:pPr marL="342900" indent="-342900" hangingPunct="0">
              <a:spcBef>
                <a:spcPts val="697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dirty="0"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Learning is supervised</a:t>
            </a:r>
          </a:p>
          <a:p>
            <a:pPr marL="800100" lvl="2" indent="-342900" hangingPunct="0">
              <a:spcBef>
                <a:spcPts val="598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dirty="0"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Scheme is being provided with target value</a:t>
            </a:r>
          </a:p>
          <a:p>
            <a:pPr marL="342900" indent="-342900" hangingPunct="0">
              <a:spcBef>
                <a:spcPts val="697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dirty="0"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Measure success on test data</a:t>
            </a:r>
          </a:p>
          <a:p>
            <a:pPr marL="259200" indent="-259200" hangingPunct="0">
              <a:spcBef>
                <a:spcPts val="697"/>
              </a:spcBef>
              <a:tabLst>
                <a:tab pos="259200" algn="l"/>
                <a:tab pos="1173600" algn="l"/>
                <a:tab pos="2088000" algn="l"/>
                <a:tab pos="3002399" algn="l"/>
                <a:tab pos="3916800" algn="l"/>
                <a:tab pos="4831200" algn="l"/>
                <a:tab pos="5745599" algn="l"/>
                <a:tab pos="6659999" algn="l"/>
                <a:tab pos="7574400" algn="l"/>
                <a:tab pos="8488800" algn="l"/>
                <a:tab pos="9403200" algn="l"/>
                <a:tab pos="10317600" algn="l"/>
              </a:tabLst>
            </a:pPr>
            <a:endParaRPr lang="en-US" sz="2800" dirty="0"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184042" y="3878583"/>
            <a:ext cx="7620120" cy="2009520"/>
            <a:chOff x="900000" y="3780000"/>
            <a:chExt cx="7620120" cy="2009520"/>
          </a:xfrm>
        </p:grpSpPr>
        <p:sp>
          <p:nvSpPr>
            <p:cNvPr id="5" name="Freeform 4"/>
            <p:cNvSpPr/>
            <p:nvPr/>
          </p:nvSpPr>
          <p:spPr>
            <a:xfrm>
              <a:off x="6995880" y="5454720"/>
              <a:ext cx="152424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algn="ctr" hangingPunct="0">
                <a:spcBef>
                  <a:spcPts val="400"/>
                </a:spcBef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6" name="Freeform 5"/>
            <p:cNvSpPr/>
            <p:nvPr/>
          </p:nvSpPr>
          <p:spPr>
            <a:xfrm>
              <a:off x="5548320" y="5454720"/>
              <a:ext cx="144756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algn="ctr" hangingPunct="0">
                <a:spcBef>
                  <a:spcPts val="400"/>
                </a:spcBef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7" name="Freeform 6"/>
            <p:cNvSpPr/>
            <p:nvPr/>
          </p:nvSpPr>
          <p:spPr>
            <a:xfrm>
              <a:off x="3948120" y="5454720"/>
              <a:ext cx="160020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algn="ctr" hangingPunct="0">
                <a:spcBef>
                  <a:spcPts val="400"/>
                </a:spcBef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8" name="Freeform 7"/>
            <p:cNvSpPr/>
            <p:nvPr/>
          </p:nvSpPr>
          <p:spPr>
            <a:xfrm>
              <a:off x="2423880" y="5454720"/>
              <a:ext cx="152424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algn="ctr" hangingPunct="0">
                <a:spcBef>
                  <a:spcPts val="400"/>
                </a:spcBef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9" name="Freeform 8"/>
            <p:cNvSpPr/>
            <p:nvPr/>
          </p:nvSpPr>
          <p:spPr>
            <a:xfrm>
              <a:off x="900000" y="5454720"/>
              <a:ext cx="152388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algn="ctr" hangingPunct="0">
                <a:spcBef>
                  <a:spcPts val="400"/>
                </a:spcBef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10" name="Freeform 9"/>
            <p:cNvSpPr/>
            <p:nvPr/>
          </p:nvSpPr>
          <p:spPr>
            <a:xfrm>
              <a:off x="6995880" y="5119559"/>
              <a:ext cx="152424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algn="ctr" hangingPunct="0">
                <a:spcBef>
                  <a:spcPts val="400"/>
                </a:spcBef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>
                  <a:solidFill>
                    <a:srgbClr val="FF3300"/>
                  </a:solidFill>
                  <a:latin typeface="Tahoma" pitchFamily="18"/>
                  <a:ea typeface="Gothic" pitchFamily="2"/>
                  <a:cs typeface="Lucidasans" pitchFamily="2"/>
                </a:rPr>
                <a:t>40</a:t>
              </a:r>
            </a:p>
          </p:txBody>
        </p:sp>
        <p:sp>
          <p:nvSpPr>
            <p:cNvPr id="11" name="Freeform 10"/>
            <p:cNvSpPr/>
            <p:nvPr/>
          </p:nvSpPr>
          <p:spPr>
            <a:xfrm>
              <a:off x="5548320" y="5119559"/>
              <a:ext cx="144756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algn="ctr" hangingPunct="0">
                <a:spcBef>
                  <a:spcPts val="400"/>
                </a:spcBef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False</a:t>
              </a:r>
            </a:p>
          </p:txBody>
        </p:sp>
        <p:sp>
          <p:nvSpPr>
            <p:cNvPr id="12" name="Freeform 11"/>
            <p:cNvSpPr/>
            <p:nvPr/>
          </p:nvSpPr>
          <p:spPr>
            <a:xfrm>
              <a:off x="3948120" y="5119559"/>
              <a:ext cx="160020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algn="ctr" hangingPunct="0">
                <a:spcBef>
                  <a:spcPts val="400"/>
                </a:spcBef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Normal</a:t>
              </a:r>
            </a:p>
          </p:txBody>
        </p:sp>
        <p:sp>
          <p:nvSpPr>
            <p:cNvPr id="13" name="Freeform 12"/>
            <p:cNvSpPr/>
            <p:nvPr/>
          </p:nvSpPr>
          <p:spPr>
            <a:xfrm>
              <a:off x="2423880" y="5119559"/>
              <a:ext cx="152424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algn="ctr" hangingPunct="0">
                <a:spcBef>
                  <a:spcPts val="400"/>
                </a:spcBef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Mild</a:t>
              </a:r>
            </a:p>
          </p:txBody>
        </p:sp>
        <p:sp>
          <p:nvSpPr>
            <p:cNvPr id="14" name="Freeform 13"/>
            <p:cNvSpPr/>
            <p:nvPr/>
          </p:nvSpPr>
          <p:spPr>
            <a:xfrm>
              <a:off x="900000" y="5119559"/>
              <a:ext cx="152388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algn="ctr" hangingPunct="0">
                <a:spcBef>
                  <a:spcPts val="400"/>
                </a:spcBef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Rainy</a:t>
              </a:r>
            </a:p>
          </p:txBody>
        </p:sp>
        <p:sp>
          <p:nvSpPr>
            <p:cNvPr id="15" name="Freeform 14"/>
            <p:cNvSpPr/>
            <p:nvPr/>
          </p:nvSpPr>
          <p:spPr>
            <a:xfrm>
              <a:off x="6995880" y="4784759"/>
              <a:ext cx="152424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algn="ctr" hangingPunct="0">
                <a:spcBef>
                  <a:spcPts val="400"/>
                </a:spcBef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>
                  <a:solidFill>
                    <a:srgbClr val="FF3300"/>
                  </a:solidFill>
                  <a:latin typeface="Tahoma" pitchFamily="18"/>
                  <a:ea typeface="Gothic" pitchFamily="2"/>
                  <a:cs typeface="Lucidasans" pitchFamily="2"/>
                </a:rPr>
                <a:t>55</a:t>
              </a:r>
            </a:p>
          </p:txBody>
        </p:sp>
        <p:sp>
          <p:nvSpPr>
            <p:cNvPr id="16" name="Freeform 15"/>
            <p:cNvSpPr/>
            <p:nvPr/>
          </p:nvSpPr>
          <p:spPr>
            <a:xfrm>
              <a:off x="5548320" y="4784759"/>
              <a:ext cx="144756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algn="ctr" hangingPunct="0">
                <a:spcBef>
                  <a:spcPts val="400"/>
                </a:spcBef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False</a:t>
              </a:r>
            </a:p>
          </p:txBody>
        </p:sp>
        <p:sp>
          <p:nvSpPr>
            <p:cNvPr id="17" name="Freeform 16"/>
            <p:cNvSpPr/>
            <p:nvPr/>
          </p:nvSpPr>
          <p:spPr>
            <a:xfrm>
              <a:off x="3948120" y="4784759"/>
              <a:ext cx="160020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algn="ctr" hangingPunct="0">
                <a:spcBef>
                  <a:spcPts val="400"/>
                </a:spcBef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High</a:t>
              </a:r>
            </a:p>
          </p:txBody>
        </p:sp>
        <p:sp>
          <p:nvSpPr>
            <p:cNvPr id="18" name="Freeform 17"/>
            <p:cNvSpPr/>
            <p:nvPr/>
          </p:nvSpPr>
          <p:spPr>
            <a:xfrm>
              <a:off x="2423880" y="4784759"/>
              <a:ext cx="152424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algn="ctr" hangingPunct="0">
                <a:spcBef>
                  <a:spcPts val="400"/>
                </a:spcBef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dirty="0"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Hot  </a:t>
              </a:r>
            </a:p>
          </p:txBody>
        </p:sp>
        <p:sp>
          <p:nvSpPr>
            <p:cNvPr id="19" name="Freeform 18"/>
            <p:cNvSpPr/>
            <p:nvPr/>
          </p:nvSpPr>
          <p:spPr>
            <a:xfrm>
              <a:off x="900000" y="4784759"/>
              <a:ext cx="152388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algn="ctr" hangingPunct="0">
                <a:spcBef>
                  <a:spcPts val="400"/>
                </a:spcBef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Overcast</a:t>
              </a:r>
            </a:p>
          </p:txBody>
        </p:sp>
        <p:sp>
          <p:nvSpPr>
            <p:cNvPr id="20" name="Freeform 19"/>
            <p:cNvSpPr/>
            <p:nvPr/>
          </p:nvSpPr>
          <p:spPr>
            <a:xfrm>
              <a:off x="6995880" y="4449960"/>
              <a:ext cx="152424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algn="ctr" hangingPunct="0">
                <a:spcBef>
                  <a:spcPts val="400"/>
                </a:spcBef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>
                  <a:solidFill>
                    <a:srgbClr val="FF3300"/>
                  </a:solidFill>
                  <a:latin typeface="Tahoma" pitchFamily="18"/>
                  <a:ea typeface="Gothic" pitchFamily="2"/>
                  <a:cs typeface="Lucidasans" pitchFamily="2"/>
                </a:rPr>
                <a:t>0</a:t>
              </a:r>
            </a:p>
          </p:txBody>
        </p:sp>
        <p:sp>
          <p:nvSpPr>
            <p:cNvPr id="21" name="Freeform 20"/>
            <p:cNvSpPr/>
            <p:nvPr/>
          </p:nvSpPr>
          <p:spPr>
            <a:xfrm>
              <a:off x="5548320" y="4449960"/>
              <a:ext cx="144756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algn="ctr" hangingPunct="0">
                <a:spcBef>
                  <a:spcPts val="400"/>
                </a:spcBef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True</a:t>
              </a:r>
            </a:p>
          </p:txBody>
        </p:sp>
        <p:sp>
          <p:nvSpPr>
            <p:cNvPr id="22" name="Freeform 21"/>
            <p:cNvSpPr/>
            <p:nvPr/>
          </p:nvSpPr>
          <p:spPr>
            <a:xfrm>
              <a:off x="3948120" y="4449960"/>
              <a:ext cx="160020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algn="ctr" hangingPunct="0">
                <a:spcBef>
                  <a:spcPts val="400"/>
                </a:spcBef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High</a:t>
              </a:r>
            </a:p>
          </p:txBody>
        </p:sp>
        <p:sp>
          <p:nvSpPr>
            <p:cNvPr id="23" name="Freeform 22"/>
            <p:cNvSpPr/>
            <p:nvPr/>
          </p:nvSpPr>
          <p:spPr>
            <a:xfrm>
              <a:off x="2423880" y="4449960"/>
              <a:ext cx="152424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algn="ctr" hangingPunct="0">
                <a:spcBef>
                  <a:spcPts val="400"/>
                </a:spcBef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Hot</a:t>
              </a:r>
            </a:p>
          </p:txBody>
        </p:sp>
        <p:sp>
          <p:nvSpPr>
            <p:cNvPr id="24" name="Freeform 23"/>
            <p:cNvSpPr/>
            <p:nvPr/>
          </p:nvSpPr>
          <p:spPr>
            <a:xfrm>
              <a:off x="900000" y="4449960"/>
              <a:ext cx="152388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algn="ctr" hangingPunct="0">
                <a:spcBef>
                  <a:spcPts val="400"/>
                </a:spcBef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Sunny</a:t>
              </a:r>
            </a:p>
          </p:txBody>
        </p:sp>
        <p:sp>
          <p:nvSpPr>
            <p:cNvPr id="25" name="Freeform 24"/>
            <p:cNvSpPr/>
            <p:nvPr/>
          </p:nvSpPr>
          <p:spPr>
            <a:xfrm>
              <a:off x="6995880" y="4114800"/>
              <a:ext cx="152424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algn="ctr" hangingPunct="0">
                <a:spcBef>
                  <a:spcPts val="400"/>
                </a:spcBef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>
                  <a:solidFill>
                    <a:srgbClr val="FF3300"/>
                  </a:solidFill>
                  <a:latin typeface="Tahoma" pitchFamily="18"/>
                  <a:ea typeface="Gothic" pitchFamily="2"/>
                  <a:cs typeface="Lucidasans" pitchFamily="2"/>
                </a:rPr>
                <a:t>5</a:t>
              </a:r>
            </a:p>
          </p:txBody>
        </p:sp>
        <p:sp>
          <p:nvSpPr>
            <p:cNvPr id="26" name="Freeform 25"/>
            <p:cNvSpPr/>
            <p:nvPr/>
          </p:nvSpPr>
          <p:spPr>
            <a:xfrm>
              <a:off x="5548320" y="4114800"/>
              <a:ext cx="144756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algn="ctr" hangingPunct="0">
                <a:spcBef>
                  <a:spcPts val="400"/>
                </a:spcBef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False</a:t>
              </a:r>
            </a:p>
          </p:txBody>
        </p:sp>
        <p:sp>
          <p:nvSpPr>
            <p:cNvPr id="27" name="Freeform 26"/>
            <p:cNvSpPr/>
            <p:nvPr/>
          </p:nvSpPr>
          <p:spPr>
            <a:xfrm>
              <a:off x="3948120" y="4114800"/>
              <a:ext cx="160020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algn="ctr" hangingPunct="0">
                <a:spcBef>
                  <a:spcPts val="400"/>
                </a:spcBef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High</a:t>
              </a:r>
            </a:p>
          </p:txBody>
        </p:sp>
        <p:sp>
          <p:nvSpPr>
            <p:cNvPr id="28" name="Freeform 27"/>
            <p:cNvSpPr/>
            <p:nvPr/>
          </p:nvSpPr>
          <p:spPr>
            <a:xfrm>
              <a:off x="2423880" y="4114800"/>
              <a:ext cx="152424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algn="ctr" hangingPunct="0">
                <a:spcBef>
                  <a:spcPts val="400"/>
                </a:spcBef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Hot</a:t>
              </a:r>
            </a:p>
          </p:txBody>
        </p:sp>
        <p:sp>
          <p:nvSpPr>
            <p:cNvPr id="29" name="Freeform 28"/>
            <p:cNvSpPr/>
            <p:nvPr/>
          </p:nvSpPr>
          <p:spPr>
            <a:xfrm>
              <a:off x="900000" y="4114800"/>
              <a:ext cx="152388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algn="ctr" hangingPunct="0">
                <a:spcBef>
                  <a:spcPts val="400"/>
                </a:spcBef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Sunny</a:t>
              </a:r>
            </a:p>
          </p:txBody>
        </p:sp>
        <p:sp>
          <p:nvSpPr>
            <p:cNvPr id="30" name="Freeform 29"/>
            <p:cNvSpPr/>
            <p:nvPr/>
          </p:nvSpPr>
          <p:spPr>
            <a:xfrm>
              <a:off x="6995880" y="3780000"/>
              <a:ext cx="152424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algn="ctr" hangingPunct="0">
                <a:spcBef>
                  <a:spcPts val="400"/>
                </a:spcBef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>
                  <a:solidFill>
                    <a:srgbClr val="FF3300"/>
                  </a:solidFill>
                  <a:latin typeface="Tahoma" pitchFamily="18"/>
                  <a:ea typeface="Gothic" pitchFamily="2"/>
                  <a:cs typeface="Lucidasans" pitchFamily="2"/>
                </a:rPr>
                <a:t>Play-time</a:t>
              </a:r>
            </a:p>
          </p:txBody>
        </p:sp>
        <p:sp>
          <p:nvSpPr>
            <p:cNvPr id="31" name="Freeform 30"/>
            <p:cNvSpPr/>
            <p:nvPr/>
          </p:nvSpPr>
          <p:spPr>
            <a:xfrm>
              <a:off x="5548320" y="3780000"/>
              <a:ext cx="144756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algn="ctr" hangingPunct="0">
                <a:spcBef>
                  <a:spcPts val="400"/>
                </a:spcBef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Windy</a:t>
              </a:r>
            </a:p>
          </p:txBody>
        </p:sp>
        <p:sp>
          <p:nvSpPr>
            <p:cNvPr id="32" name="Freeform 31"/>
            <p:cNvSpPr/>
            <p:nvPr/>
          </p:nvSpPr>
          <p:spPr>
            <a:xfrm>
              <a:off x="3948120" y="3780000"/>
              <a:ext cx="160020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algn="ctr" hangingPunct="0">
                <a:spcBef>
                  <a:spcPts val="400"/>
                </a:spcBef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Humidity</a:t>
              </a:r>
            </a:p>
          </p:txBody>
        </p:sp>
        <p:sp>
          <p:nvSpPr>
            <p:cNvPr id="33" name="Freeform 32"/>
            <p:cNvSpPr/>
            <p:nvPr/>
          </p:nvSpPr>
          <p:spPr>
            <a:xfrm>
              <a:off x="2423880" y="3780000"/>
              <a:ext cx="152424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algn="ctr" hangingPunct="0">
                <a:spcBef>
                  <a:spcPts val="400"/>
                </a:spcBef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Temperature</a:t>
              </a:r>
            </a:p>
          </p:txBody>
        </p:sp>
        <p:sp>
          <p:nvSpPr>
            <p:cNvPr id="34" name="Freeform 33"/>
            <p:cNvSpPr/>
            <p:nvPr/>
          </p:nvSpPr>
          <p:spPr>
            <a:xfrm>
              <a:off x="900000" y="3780000"/>
              <a:ext cx="152388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algn="ctr" hangingPunct="0">
                <a:spcBef>
                  <a:spcPts val="400"/>
                </a:spcBef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Outlook</a:t>
              </a:r>
            </a:p>
          </p:txBody>
        </p:sp>
        <p:sp>
          <p:nvSpPr>
            <p:cNvPr id="35" name="Straight Connector 34"/>
            <p:cNvSpPr/>
            <p:nvPr/>
          </p:nvSpPr>
          <p:spPr>
            <a:xfrm>
              <a:off x="900000" y="5789519"/>
              <a:ext cx="7620120" cy="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hangingPunct="0"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36" name="Straight Connector 35"/>
            <p:cNvSpPr/>
            <p:nvPr/>
          </p:nvSpPr>
          <p:spPr>
            <a:xfrm>
              <a:off x="900000" y="3780000"/>
              <a:ext cx="0" cy="2009519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hangingPunct="0"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37" name="Straight Connector 36"/>
            <p:cNvSpPr/>
            <p:nvPr/>
          </p:nvSpPr>
          <p:spPr>
            <a:xfrm>
              <a:off x="8520120" y="3780000"/>
              <a:ext cx="0" cy="2009519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hangingPunct="0"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38" name="Straight Connector 37"/>
            <p:cNvSpPr/>
            <p:nvPr/>
          </p:nvSpPr>
          <p:spPr>
            <a:xfrm>
              <a:off x="900000" y="4114800"/>
              <a:ext cx="7620120" cy="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hangingPunct="0"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39" name="Straight Connector 38"/>
            <p:cNvSpPr/>
            <p:nvPr/>
          </p:nvSpPr>
          <p:spPr>
            <a:xfrm>
              <a:off x="900000" y="3780000"/>
              <a:ext cx="7620120" cy="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hangingPunct="0"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8A22E-EA41-A44D-9C73-94D3290B7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610" y="271583"/>
            <a:ext cx="7886700" cy="818905"/>
          </a:xfrm>
        </p:spPr>
        <p:txBody>
          <a:bodyPr/>
          <a:lstStyle/>
          <a:p>
            <a:r>
              <a:rPr lang="en-US" dirty="0"/>
              <a:t>Points to take away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6C180-D663-5F41-B11B-2C6A5DBCF9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2970" y="1324709"/>
            <a:ext cx="9136380" cy="4852255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The concepts of learning: </a:t>
            </a:r>
          </a:p>
          <a:p>
            <a:pPr lvl="1"/>
            <a:r>
              <a:rPr lang="en-US" sz="2800" dirty="0"/>
              <a:t>Classification</a:t>
            </a:r>
          </a:p>
          <a:p>
            <a:pPr lvl="1"/>
            <a:r>
              <a:rPr lang="en-US" sz="2800" dirty="0"/>
              <a:t>Association rules</a:t>
            </a:r>
          </a:p>
          <a:p>
            <a:pPr lvl="1"/>
            <a:r>
              <a:rPr lang="en-US" sz="2800" dirty="0"/>
              <a:t>Clustering</a:t>
            </a:r>
          </a:p>
          <a:p>
            <a:pPr lvl="1"/>
            <a:r>
              <a:rPr lang="en-US" sz="2800" dirty="0"/>
              <a:t>regression</a:t>
            </a:r>
          </a:p>
          <a:p>
            <a:r>
              <a:rPr lang="en-US" sz="2800" dirty="0"/>
              <a:t>Types of Learning: </a:t>
            </a:r>
          </a:p>
          <a:p>
            <a:pPr lvl="1"/>
            <a:r>
              <a:rPr lang="en-US" sz="2800" dirty="0"/>
              <a:t>Supervised</a:t>
            </a:r>
          </a:p>
          <a:p>
            <a:pPr lvl="1"/>
            <a:r>
              <a:rPr lang="en-US" sz="2800" dirty="0"/>
              <a:t>Unsupervised</a:t>
            </a:r>
          </a:p>
          <a:p>
            <a:pPr lvl="1"/>
            <a:r>
              <a:rPr lang="en-US" sz="2800" dirty="0"/>
              <a:t>Semi-supervised</a:t>
            </a:r>
          </a:p>
          <a:p>
            <a:pPr lvl="1"/>
            <a:r>
              <a:rPr lang="en-US" sz="2800" dirty="0"/>
              <a:t>Distant-supervised</a:t>
            </a:r>
          </a:p>
          <a:p>
            <a:pPr lvl="1"/>
            <a:r>
              <a:rPr lang="en-US" sz="2800" dirty="0"/>
              <a:t>…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6506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2566E34-F388-4EC9-8CD7-95FFBB7C7B93}" type="slidenum">
              <a:rPr/>
              <a:t>34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662940" y="118912"/>
            <a:ext cx="7543800" cy="977901"/>
          </a:xfrm>
        </p:spPr>
        <p:txBody>
          <a:bodyPr vert="horz" wrap="square" lIns="90360" tIns="44280" rIns="90360" bIns="44280" rtlCol="0" anchor="ctr" anchorCtr="0">
            <a:normAutofit/>
          </a:bodyPr>
          <a:lstStyle/>
          <a:p>
            <a:pPr lvl="0"/>
            <a:r>
              <a:rPr lang="en-US" sz="3600" dirty="0"/>
              <a:t>What’s in an example?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62940" y="2884559"/>
            <a:ext cx="9668181" cy="3811662"/>
          </a:xfrm>
          <a:prstGeom prst="rect">
            <a:avLst/>
          </a:prstGeom>
          <a:noFill/>
          <a:ln>
            <a:noFill/>
          </a:ln>
        </p:spPr>
        <p:txBody>
          <a:bodyPr vert="horz" wrap="square" lIns="90360" tIns="44280" rIns="90360" bIns="44280" anchor="t" anchorCtr="0" compatLnSpc="0">
            <a:spAutoFit/>
          </a:bodyPr>
          <a:lstStyle/>
          <a:p>
            <a:pPr marL="342900" indent="-342900" hangingPunct="0">
              <a:spcBef>
                <a:spcPts val="697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Utopia" pitchFamily="18"/>
                <a:ea typeface="Gothic" pitchFamily="2"/>
                <a:cs typeface="Lucidasans" pitchFamily="2"/>
              </a:rPr>
              <a:t>Instance: specific type of example</a:t>
            </a:r>
          </a:p>
          <a:p>
            <a:pPr marL="800100" lvl="2" indent="-342900" hangingPunct="0">
              <a:spcBef>
                <a:spcPts val="598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Utopia" pitchFamily="18"/>
                <a:ea typeface="Gothic" pitchFamily="2"/>
                <a:cs typeface="Lucidasans" pitchFamily="2"/>
              </a:rPr>
              <a:t>Thing to be classified, associated, or clustered</a:t>
            </a:r>
          </a:p>
          <a:p>
            <a:pPr marL="800100" lvl="2" indent="-342900" hangingPunct="0">
              <a:spcBef>
                <a:spcPts val="598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Utopia" pitchFamily="18"/>
                <a:ea typeface="Gothic" pitchFamily="2"/>
                <a:cs typeface="Lucidasans" pitchFamily="2"/>
              </a:rPr>
              <a:t>Individual, independent example of target concept</a:t>
            </a:r>
          </a:p>
          <a:p>
            <a:pPr marL="800100" lvl="2" indent="-342900" hangingPunct="0">
              <a:spcBef>
                <a:spcPts val="598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Utopia" pitchFamily="18"/>
                <a:ea typeface="Gothic" pitchFamily="2"/>
                <a:cs typeface="Lucidasans" pitchFamily="2"/>
              </a:rPr>
              <a:t>Characterized by a predetermined set of attributes</a:t>
            </a:r>
          </a:p>
          <a:p>
            <a:pPr marL="342900" indent="-342900" hangingPunct="0">
              <a:spcBef>
                <a:spcPts val="697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Utopia" pitchFamily="18"/>
                <a:ea typeface="Gothic" pitchFamily="2"/>
                <a:cs typeface="Lucidasans" pitchFamily="2"/>
              </a:rPr>
              <a:t>Input to learning scheme: set of instances/dataset</a:t>
            </a:r>
          </a:p>
          <a:p>
            <a:pPr marL="800100" lvl="2" indent="-342900" hangingPunct="0">
              <a:spcBef>
                <a:spcPts val="598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Utopia" pitchFamily="18"/>
                <a:ea typeface="Gothic" pitchFamily="2"/>
                <a:cs typeface="Lucidasans" pitchFamily="2"/>
              </a:rPr>
              <a:t>Represented as a single relation/flat file</a:t>
            </a:r>
          </a:p>
          <a:p>
            <a:pPr marL="342900" indent="-342900" hangingPunct="0">
              <a:spcBef>
                <a:spcPts val="697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Utopia" pitchFamily="18"/>
                <a:ea typeface="Gothic" pitchFamily="2"/>
                <a:cs typeface="Lucidasans" pitchFamily="2"/>
              </a:rPr>
              <a:t>Rather restricted form of input</a:t>
            </a:r>
          </a:p>
          <a:p>
            <a:pPr marL="800100" lvl="2" indent="-342900" hangingPunct="0">
              <a:spcBef>
                <a:spcPts val="598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Utopia" pitchFamily="18"/>
                <a:ea typeface="Gothic" pitchFamily="2"/>
                <a:cs typeface="Lucidasans" pitchFamily="2"/>
              </a:rPr>
              <a:t>No relationships between objects</a:t>
            </a:r>
          </a:p>
          <a:p>
            <a:pPr marL="342900" indent="-342900" hangingPunct="0">
              <a:spcBef>
                <a:spcPts val="697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Utopia" pitchFamily="18"/>
                <a:ea typeface="Gothic" pitchFamily="2"/>
                <a:cs typeface="Lucidasans" pitchFamily="2"/>
              </a:rPr>
              <a:t>Most common form in practical data mining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C7E463-C3DA-5A49-883B-291AA69FE6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967070"/>
            <a:ext cx="5466414" cy="1632056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D9F7460-A0EE-4932-821C-9243BBC37BAC}" type="slidenum">
              <a:rPr/>
              <a:t>35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686712" y="169740"/>
            <a:ext cx="7543800" cy="977901"/>
          </a:xfrm>
        </p:spPr>
        <p:txBody>
          <a:bodyPr vert="horz" wrap="square" lIns="90360" tIns="44280" rIns="90360" bIns="44280" rtlCol="0" anchor="ctr" anchorCtr="0">
            <a:normAutofit/>
          </a:bodyPr>
          <a:lstStyle/>
          <a:p>
            <a:pPr lvl="0"/>
            <a:r>
              <a:rPr lang="en-US" sz="3600" dirty="0"/>
              <a:t>What’s in an attribute?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6712" y="1147641"/>
            <a:ext cx="6067986" cy="4144253"/>
          </a:xfrm>
          <a:prstGeom prst="rect">
            <a:avLst/>
          </a:prstGeom>
          <a:noFill/>
          <a:ln>
            <a:noFill/>
          </a:ln>
        </p:spPr>
        <p:txBody>
          <a:bodyPr vert="horz" wrap="square" lIns="90360" tIns="44280" rIns="90360" bIns="44280" anchor="t" anchorCtr="0" compatLnSpc="0">
            <a:spAutoFit/>
          </a:bodyPr>
          <a:lstStyle/>
          <a:p>
            <a:pPr marL="342900" indent="-342900" hangingPunct="0">
              <a:spcBef>
                <a:spcPts val="697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Utopia" pitchFamily="18"/>
                <a:ea typeface="Gothic" pitchFamily="2"/>
                <a:cs typeface="Lucidasans" pitchFamily="2"/>
              </a:rPr>
              <a:t>Each instance is described by a fixed predefined set of features, its “attributes”</a:t>
            </a:r>
          </a:p>
          <a:p>
            <a:pPr marL="342900" indent="-342900" hangingPunct="0">
              <a:spcBef>
                <a:spcPts val="697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Utopia" pitchFamily="18"/>
                <a:ea typeface="Gothic" pitchFamily="2"/>
                <a:cs typeface="Lucidasans" pitchFamily="2"/>
              </a:rPr>
              <a:t>But: number of attributes may vary in practice</a:t>
            </a:r>
          </a:p>
          <a:p>
            <a:pPr marL="800100" lvl="2" indent="-342900" hangingPunct="0">
              <a:spcBef>
                <a:spcPts val="598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Utopia" pitchFamily="18"/>
                <a:ea typeface="Gothic" pitchFamily="2"/>
                <a:cs typeface="Lucidasans" pitchFamily="2"/>
              </a:rPr>
              <a:t>Possible solution: “irrelevant value” flag</a:t>
            </a:r>
          </a:p>
          <a:p>
            <a:pPr marL="342900" indent="-342900" hangingPunct="0">
              <a:spcBef>
                <a:spcPts val="697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Utopia" pitchFamily="18"/>
                <a:ea typeface="Gothic" pitchFamily="2"/>
                <a:cs typeface="Lucidasans" pitchFamily="2"/>
              </a:rPr>
              <a:t>Related problem: existence of an attribute may depend of value of another one</a:t>
            </a:r>
          </a:p>
          <a:p>
            <a:pPr marL="342900" indent="-342900" hangingPunct="0">
              <a:spcBef>
                <a:spcPts val="697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Utopia" pitchFamily="18"/>
                <a:ea typeface="Gothic" pitchFamily="2"/>
                <a:cs typeface="Lucidasans" pitchFamily="2"/>
              </a:rPr>
              <a:t>Possible attribute types (“levels of measurement”):</a:t>
            </a:r>
          </a:p>
          <a:p>
            <a:pPr marL="800100" lvl="2" indent="-342900" hangingPunct="0">
              <a:spcBef>
                <a:spcPts val="598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i="1" dirty="0">
                <a:solidFill>
                  <a:schemeClr val="tx2">
                    <a:lumMod val="75000"/>
                  </a:schemeClr>
                </a:solidFill>
                <a:latin typeface="Utopia" pitchFamily="18"/>
                <a:ea typeface="Gothic" pitchFamily="2"/>
                <a:cs typeface="Lucidasans" pitchFamily="2"/>
              </a:rPr>
              <a:t>Nominal, ordinal, interval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Utopia" pitchFamily="18"/>
                <a:ea typeface="Gothic" pitchFamily="2"/>
                <a:cs typeface="Lucidasans" pitchFamily="2"/>
              </a:rPr>
              <a:t>and </a:t>
            </a:r>
            <a:r>
              <a:rPr lang="en-US" sz="2000" i="1" dirty="0">
                <a:solidFill>
                  <a:schemeClr val="tx2">
                    <a:lumMod val="75000"/>
                  </a:schemeClr>
                </a:solidFill>
                <a:latin typeface="Utopia" pitchFamily="18"/>
                <a:ea typeface="Gothic" pitchFamily="2"/>
                <a:cs typeface="Lucidasans" pitchFamily="2"/>
              </a:rPr>
              <a:t>ratio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B88737-F4F4-9844-A7AB-79276A75D5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700" y="1611547"/>
            <a:ext cx="4051300" cy="30353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7702E-F135-4E3F-B8FD-0133E607C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Feature/Attribute</a:t>
            </a:r>
          </a:p>
        </p:txBody>
      </p:sp>
      <p:pic>
        <p:nvPicPr>
          <p:cNvPr id="5" name="Content Placeholder 4" descr="A close up of a flower&#10;&#10;Description automatically generated">
            <a:extLst>
              <a:ext uri="{FF2B5EF4-FFF2-40B4-BE49-F238E27FC236}">
                <a16:creationId xmlns:a16="http://schemas.microsoft.com/office/drawing/2014/main" id="{CA465B0D-6259-4522-B253-1582B0B4A9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1200" y="2558419"/>
            <a:ext cx="8229600" cy="2609527"/>
          </a:xfrm>
        </p:spPr>
      </p:pic>
    </p:spTree>
    <p:extLst>
      <p:ext uri="{BB962C8B-B14F-4D97-AF65-F5344CB8AC3E}">
        <p14:creationId xmlns:p14="http://schemas.microsoft.com/office/powerpoint/2010/main" val="32116254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494DEC4-7707-471A-A1EC-E1B4CF01A414}" type="slidenum">
              <a:rPr/>
              <a:t>37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658057" y="282821"/>
            <a:ext cx="7543800" cy="977901"/>
          </a:xfrm>
        </p:spPr>
        <p:txBody>
          <a:bodyPr vert="horz" wrap="square" lIns="90360" tIns="44280" rIns="90360" bIns="44280" rtlCol="0" anchor="ctr" anchorCtr="0">
            <a:normAutofit/>
          </a:bodyPr>
          <a:lstStyle/>
          <a:p>
            <a:pPr lvl="0"/>
            <a:r>
              <a:rPr lang="en-US" sz="3600" dirty="0"/>
              <a:t>Nominal levels of measurement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25830" y="1440000"/>
            <a:ext cx="9418170" cy="3407256"/>
          </a:xfrm>
          <a:prstGeom prst="rect">
            <a:avLst/>
          </a:prstGeom>
          <a:noFill/>
          <a:ln>
            <a:noFill/>
          </a:ln>
        </p:spPr>
        <p:txBody>
          <a:bodyPr vert="horz" wrap="square" lIns="90360" tIns="44280" rIns="90360" bIns="44280" anchor="t" anchorCtr="0" compatLnSpc="0">
            <a:spAutoFit/>
          </a:bodyPr>
          <a:lstStyle/>
          <a:p>
            <a:pPr marL="342900" indent="-342900" hangingPunct="0">
              <a:spcBef>
                <a:spcPts val="697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Utopia" pitchFamily="18"/>
                <a:ea typeface="Gothic" pitchFamily="2"/>
                <a:cs typeface="Lucidasans" pitchFamily="2"/>
              </a:rPr>
              <a:t>Values are distinct symbols</a:t>
            </a:r>
          </a:p>
          <a:p>
            <a:pPr marL="800100" lvl="2" indent="-342900" hangingPunct="0">
              <a:spcBef>
                <a:spcPts val="598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Utopia" pitchFamily="18"/>
                <a:ea typeface="Gothic" pitchFamily="2"/>
                <a:cs typeface="Lucidasans" pitchFamily="2"/>
              </a:rPr>
              <a:t>Values themselves serve only as labels or names</a:t>
            </a:r>
          </a:p>
          <a:p>
            <a:pPr marL="800100" lvl="2" indent="-342900" hangingPunct="0">
              <a:spcBef>
                <a:spcPts val="598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pPr>
            <a:r>
              <a:rPr lang="en-US" sz="2000" i="1" dirty="0">
                <a:solidFill>
                  <a:schemeClr val="tx2">
                    <a:lumMod val="75000"/>
                  </a:schemeClr>
                </a:solidFill>
                <a:latin typeface="Utopia" pitchFamily="18"/>
                <a:ea typeface="Gothic" pitchFamily="2"/>
                <a:cs typeface="Lucidasans" pitchFamily="2"/>
              </a:rPr>
              <a:t>Nominal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Utopia" pitchFamily="18"/>
                <a:ea typeface="Gothic" pitchFamily="2"/>
                <a:cs typeface="Lucidasans" pitchFamily="2"/>
              </a:rPr>
              <a:t> comes from the Latin word for name</a:t>
            </a:r>
          </a:p>
          <a:p>
            <a:pPr marL="342900" indent="-342900" hangingPunct="0">
              <a:spcBef>
                <a:spcPts val="697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Utopia" pitchFamily="18"/>
                <a:ea typeface="Gothic" pitchFamily="2"/>
                <a:cs typeface="Lucidasans" pitchFamily="2"/>
              </a:rPr>
              <a:t>Example: attribute “outlook” from weather data</a:t>
            </a:r>
          </a:p>
          <a:p>
            <a:pPr marL="800100" lvl="2" indent="-342900" hangingPunct="0">
              <a:spcBef>
                <a:spcPts val="598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Utopia" pitchFamily="18"/>
                <a:ea typeface="Gothic" pitchFamily="2"/>
                <a:cs typeface="Lucidasans" pitchFamily="2"/>
              </a:rPr>
              <a:t>Values: “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Utopia" pitchFamily="18"/>
                <a:ea typeface="Gothic" pitchFamily="2"/>
                <a:cs typeface="Lucidasans" pitchFamily="2"/>
              </a:rPr>
              <a:t>sunny”,”overcast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Utopia" pitchFamily="18"/>
                <a:ea typeface="Gothic" pitchFamily="2"/>
                <a:cs typeface="Lucidasans" pitchFamily="2"/>
              </a:rPr>
              <a:t>”, and “rainy”</a:t>
            </a:r>
          </a:p>
          <a:p>
            <a:pPr marL="342900" indent="-342900" hangingPunct="0">
              <a:spcBef>
                <a:spcPts val="697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Utopia" pitchFamily="18"/>
                <a:ea typeface="Gothic" pitchFamily="2"/>
                <a:cs typeface="Lucidasans" pitchFamily="2"/>
              </a:rPr>
              <a:t>No relation is implied among nominal values (no ordering or distance measure)</a:t>
            </a:r>
          </a:p>
          <a:p>
            <a:pPr marL="342900" indent="-342900" hangingPunct="0">
              <a:spcBef>
                <a:spcPts val="697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Utopia" pitchFamily="18"/>
                <a:ea typeface="Gothic" pitchFamily="2"/>
                <a:cs typeface="Lucidasans" pitchFamily="2"/>
              </a:rPr>
              <a:t>Only equality tests can be performed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47AE2CC-295C-4430-94D1-E2C2B5B0B6C2}" type="slidenum">
              <a:rPr/>
              <a:t>38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765810" y="203801"/>
            <a:ext cx="7543800" cy="977901"/>
          </a:xfrm>
        </p:spPr>
        <p:txBody>
          <a:bodyPr vert="horz" wrap="square" lIns="90360" tIns="44280" rIns="90360" bIns="44280" rtlCol="0" anchor="ctr" anchorCtr="0">
            <a:normAutofit/>
          </a:bodyPr>
          <a:lstStyle/>
          <a:p>
            <a:pPr lvl="0"/>
            <a:r>
              <a:rPr lang="en-US" sz="3600" dirty="0"/>
              <a:t>Ordinal levels of measurement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5810" y="1350457"/>
            <a:ext cx="9589710" cy="4325841"/>
          </a:xfrm>
          <a:prstGeom prst="rect">
            <a:avLst/>
          </a:prstGeom>
          <a:noFill/>
          <a:ln>
            <a:noFill/>
          </a:ln>
        </p:spPr>
        <p:txBody>
          <a:bodyPr vert="horz" wrap="square" lIns="90360" tIns="44280" rIns="90360" bIns="44280" anchor="t" anchorCtr="0" compatLnSpc="0">
            <a:spAutoFit/>
          </a:bodyPr>
          <a:lstStyle/>
          <a:p>
            <a:pPr marL="342900" indent="-342900" hangingPunct="0">
              <a:spcBef>
                <a:spcPts val="697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Utopia" pitchFamily="18"/>
                <a:ea typeface="Gothic" pitchFamily="2"/>
                <a:cs typeface="Lucidasans" pitchFamily="2"/>
              </a:rPr>
              <a:t>Impose order on values</a:t>
            </a:r>
          </a:p>
          <a:p>
            <a:pPr marL="342900" indent="-342900" hangingPunct="0">
              <a:spcBef>
                <a:spcPts val="697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Utopia" pitchFamily="18"/>
                <a:ea typeface="Gothic" pitchFamily="2"/>
                <a:cs typeface="Lucidasans" pitchFamily="2"/>
              </a:rPr>
              <a:t>But: no distance between values defined</a:t>
            </a:r>
          </a:p>
          <a:p>
            <a:pPr marL="342900" indent="-342900" hangingPunct="0">
              <a:spcBef>
                <a:spcPts val="697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Utopia" pitchFamily="18"/>
                <a:ea typeface="Gothic" pitchFamily="2"/>
                <a:cs typeface="Lucidasans" pitchFamily="2"/>
              </a:rPr>
              <a:t>Example:</a:t>
            </a:r>
            <a:br>
              <a:rPr lang="en-US" sz="2400" dirty="0">
                <a:solidFill>
                  <a:schemeClr val="tx2">
                    <a:lumMod val="75000"/>
                  </a:schemeClr>
                </a:solidFill>
                <a:latin typeface="Utopia" pitchFamily="18"/>
                <a:ea typeface="Gothic" pitchFamily="2"/>
                <a:cs typeface="Lucidasans" pitchFamily="2"/>
              </a:rPr>
            </a:b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Utopia" pitchFamily="18"/>
                <a:ea typeface="Gothic" pitchFamily="2"/>
                <a:cs typeface="Lucidasans" pitchFamily="2"/>
              </a:rPr>
              <a:t>attribute “temperature” in weather data</a:t>
            </a:r>
          </a:p>
          <a:p>
            <a:pPr marL="800100" lvl="2" indent="-342900" hangingPunct="0">
              <a:spcBef>
                <a:spcPts val="598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Utopia" pitchFamily="18"/>
                <a:ea typeface="Gothic" pitchFamily="2"/>
                <a:cs typeface="Lucidasans" pitchFamily="2"/>
              </a:rPr>
              <a:t>Values: “hot” &gt; “mild” &gt; “cool”</a:t>
            </a:r>
          </a:p>
          <a:p>
            <a:pPr marL="342900" indent="-342900" hangingPunct="0">
              <a:spcBef>
                <a:spcPts val="697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Utopia" pitchFamily="18"/>
                <a:ea typeface="Gothic" pitchFamily="2"/>
                <a:cs typeface="Lucidasans" pitchFamily="2"/>
              </a:rPr>
              <a:t>Note: addition and subtraction don’t make sense</a:t>
            </a:r>
          </a:p>
          <a:p>
            <a:pPr marL="342900" indent="-342900" hangingPunct="0">
              <a:spcBef>
                <a:spcPts val="697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</a:tabLst>
              <a:defRPr>
                <a:solidFill>
                  <a:srgbClr val="000000"/>
                </a:solidFill>
              </a:defRPr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Utopia" pitchFamily="18"/>
                <a:ea typeface="Gothic" pitchFamily="2"/>
                <a:cs typeface="Lucidasans" pitchFamily="2"/>
              </a:rPr>
              <a:t>Example rule:</a:t>
            </a:r>
            <a:br>
              <a:rPr lang="en-US" sz="2400" dirty="0">
                <a:solidFill>
                  <a:schemeClr val="tx2">
                    <a:lumMod val="75000"/>
                  </a:schemeClr>
                </a:solidFill>
                <a:latin typeface="Utopia" pitchFamily="18"/>
                <a:ea typeface="Gothic" pitchFamily="2"/>
                <a:cs typeface="Lucidasans" pitchFamily="2"/>
              </a:rPr>
            </a:b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Utopia" pitchFamily="18"/>
                <a:ea typeface="Gothic" pitchFamily="2"/>
                <a:cs typeface="Lucidasans" pitchFamily="2"/>
              </a:rPr>
              <a:t>	temperature &lt; hot 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  <a:latin typeface="Symbol" pitchFamily="18"/>
                <a:ea typeface="Symbol" pitchFamily="2"/>
                <a:cs typeface="Symbol" pitchFamily="2"/>
              </a:rPr>
              <a:t>Þ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Symbol" pitchFamily="18"/>
                <a:ea typeface="Symbol" pitchFamily="2"/>
                <a:cs typeface="Symbol" pitchFamily="2"/>
              </a:rPr>
              <a:t>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Utopia" pitchFamily="18"/>
                <a:ea typeface="Gothic" pitchFamily="2"/>
                <a:cs typeface="Lucidasans" pitchFamily="2"/>
              </a:rPr>
              <a:t>play = yes</a:t>
            </a:r>
          </a:p>
          <a:p>
            <a:pPr marL="342900" indent="-342900" hangingPunct="0">
              <a:spcBef>
                <a:spcPts val="697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Utopia" pitchFamily="18"/>
                <a:ea typeface="Gothic" pitchFamily="2"/>
                <a:cs typeface="Lucidasans" pitchFamily="2"/>
              </a:rPr>
              <a:t>Distinction between nominal and ordinal not always clear (e.g., attribute “outlook”)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9FD191A-D11E-455A-B19E-ABB64CBDD3C9}" type="slidenum">
              <a:rPr/>
              <a:t>39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635197" y="453818"/>
            <a:ext cx="7543800" cy="977901"/>
          </a:xfrm>
        </p:spPr>
        <p:txBody>
          <a:bodyPr vert="horz" wrap="square" lIns="90360" tIns="44280" rIns="90360" bIns="44280" rtlCol="0" anchor="ctr" anchorCtr="0">
            <a:normAutofit/>
          </a:bodyPr>
          <a:lstStyle/>
          <a:p>
            <a:pPr lvl="0"/>
            <a:r>
              <a:rPr lang="en-US" sz="3600" dirty="0"/>
              <a:t>Interval quantities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4390" y="1600761"/>
            <a:ext cx="9099515" cy="4032043"/>
          </a:xfrm>
          <a:prstGeom prst="rect">
            <a:avLst/>
          </a:prstGeom>
          <a:noFill/>
          <a:ln>
            <a:noFill/>
          </a:ln>
        </p:spPr>
        <p:txBody>
          <a:bodyPr vert="horz" wrap="square" lIns="90360" tIns="44280" rIns="90360" bIns="44280" anchor="t" anchorCtr="0" compatLnSpc="0">
            <a:spAutoFit/>
          </a:bodyPr>
          <a:lstStyle/>
          <a:p>
            <a:pPr marL="342900" indent="-342900" hangingPunct="0">
              <a:spcBef>
                <a:spcPts val="697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Utopia" pitchFamily="18"/>
                <a:ea typeface="Gothic" pitchFamily="2"/>
                <a:cs typeface="Lucidasans" pitchFamily="2"/>
              </a:rPr>
              <a:t>Interval quantities are not only ordered but measured in fixed and equal units</a:t>
            </a:r>
          </a:p>
          <a:p>
            <a:pPr marL="342900" indent="-342900" hangingPunct="0">
              <a:spcBef>
                <a:spcPts val="697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Utopia" pitchFamily="18"/>
                <a:ea typeface="Gothic" pitchFamily="2"/>
                <a:cs typeface="Lucidasans" pitchFamily="2"/>
              </a:rPr>
              <a:t>Example 1: attribute “temperature” expressed in degrees Fahrenheit</a:t>
            </a:r>
          </a:p>
          <a:p>
            <a:pPr marL="342900" indent="-342900" hangingPunct="0">
              <a:spcBef>
                <a:spcPts val="697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Utopia" pitchFamily="18"/>
                <a:ea typeface="Gothic" pitchFamily="2"/>
                <a:cs typeface="Lucidasans" pitchFamily="2"/>
              </a:rPr>
              <a:t>Example 2: attribute “year”</a:t>
            </a:r>
          </a:p>
          <a:p>
            <a:pPr marL="342900" indent="-342900" hangingPunct="0">
              <a:spcBef>
                <a:spcPts val="697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Utopia" pitchFamily="18"/>
                <a:ea typeface="Gothic" pitchFamily="2"/>
                <a:cs typeface="Lucidasans" pitchFamily="2"/>
              </a:rPr>
              <a:t>Difference of two values makes sense</a:t>
            </a:r>
          </a:p>
          <a:p>
            <a:pPr marL="342900" indent="-342900" hangingPunct="0">
              <a:spcBef>
                <a:spcPts val="697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Utopia" pitchFamily="18"/>
                <a:ea typeface="Gothic" pitchFamily="2"/>
                <a:cs typeface="Lucidasans" pitchFamily="2"/>
              </a:rPr>
              <a:t>Sum or product doesn’t make sense</a:t>
            </a:r>
          </a:p>
          <a:p>
            <a:pPr marL="800100" lvl="2" indent="-342900" hangingPunct="0">
              <a:spcBef>
                <a:spcPts val="598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Utopia" pitchFamily="18"/>
                <a:ea typeface="Gothic" pitchFamily="2"/>
                <a:cs typeface="Lucidasans" pitchFamily="2"/>
              </a:rPr>
              <a:t>Zero point is not defined!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F1A9E-AB2B-514E-A857-431AFAB67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Outcome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6B8E3D-6835-4DF3-B915-72C8A6678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Upon successful completion of this course, a student will be able to:</a:t>
            </a:r>
          </a:p>
          <a:p>
            <a:pPr lvl="1"/>
            <a:r>
              <a:rPr lang="en-US" dirty="0"/>
              <a:t>Describe major machine learning approaches to data processing and mining  </a:t>
            </a:r>
          </a:p>
          <a:p>
            <a:pPr lvl="1"/>
            <a:r>
              <a:rPr lang="en-US" dirty="0"/>
              <a:t>Apply machine learning theories and concepts in finding data mining solutions.  </a:t>
            </a:r>
          </a:p>
          <a:p>
            <a:pPr lvl="1"/>
            <a:r>
              <a:rPr lang="en-US" dirty="0"/>
              <a:t>Design automated systems to infer information and discover knowledge from data. </a:t>
            </a:r>
          </a:p>
          <a:p>
            <a:pPr lvl="1"/>
            <a:r>
              <a:rPr lang="en-US" dirty="0"/>
              <a:t>Evaluate data mining processes and technologies in domain applications. </a:t>
            </a:r>
          </a:p>
          <a:p>
            <a:pPr lvl="1"/>
            <a:r>
              <a:rPr lang="en-US" dirty="0"/>
              <a:t>Use or integrate machine learning tools to support data (pre-)processing, mining, and analysis.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9365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15AB00D-9958-4064-BC8F-A9B1EC39C59F}" type="slidenum">
              <a:rPr/>
              <a:t>40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83548" y="470019"/>
            <a:ext cx="7543800" cy="977901"/>
          </a:xfrm>
        </p:spPr>
        <p:txBody>
          <a:bodyPr vert="horz" wrap="square" lIns="90360" tIns="44280" rIns="90360" bIns="44280" rtlCol="0" anchor="ctr" anchorCtr="0">
            <a:normAutofit/>
          </a:bodyPr>
          <a:lstStyle/>
          <a:p>
            <a:pPr lvl="0"/>
            <a:r>
              <a:rPr lang="en-US" sz="3600" dirty="0"/>
              <a:t>Ratio quantities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3548" y="1447920"/>
            <a:ext cx="9727252" cy="3970680"/>
          </a:xfrm>
          <a:prstGeom prst="rect">
            <a:avLst/>
          </a:prstGeom>
          <a:noFill/>
          <a:ln>
            <a:noFill/>
          </a:ln>
        </p:spPr>
        <p:txBody>
          <a:bodyPr vert="horz" wrap="square" lIns="90360" tIns="44280" rIns="90360" bIns="44280" anchor="t" anchorCtr="0" compatLnSpc="0">
            <a:spAutoFit/>
          </a:bodyPr>
          <a:lstStyle/>
          <a:p>
            <a:pPr marL="342900" indent="-342900" hangingPunct="0">
              <a:spcBef>
                <a:spcPts val="697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Utopia" pitchFamily="18"/>
                <a:ea typeface="Gothic" pitchFamily="2"/>
                <a:cs typeface="Lucidasans" pitchFamily="2"/>
              </a:rPr>
              <a:t>Ratio quantities are ones for which the measurement scheme defines a zero point</a:t>
            </a:r>
          </a:p>
          <a:p>
            <a:pPr marL="342900" indent="-342900" hangingPunct="0">
              <a:spcBef>
                <a:spcPts val="697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Utopia" pitchFamily="18"/>
                <a:ea typeface="Gothic" pitchFamily="2"/>
                <a:cs typeface="Lucidasans" pitchFamily="2"/>
              </a:rPr>
              <a:t>Example: attribute “distance”</a:t>
            </a:r>
          </a:p>
          <a:p>
            <a:pPr marL="800100" lvl="2" indent="-342900" hangingPunct="0">
              <a:spcBef>
                <a:spcPts val="598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Utopia" pitchFamily="18"/>
                <a:ea typeface="Gothic" pitchFamily="2"/>
                <a:cs typeface="Lucidasans" pitchFamily="2"/>
              </a:rPr>
              <a:t>Distance between an object and itself is zero</a:t>
            </a:r>
          </a:p>
          <a:p>
            <a:pPr marL="342900" indent="-342900" hangingPunct="0">
              <a:spcBef>
                <a:spcPts val="697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Utopia" pitchFamily="18"/>
                <a:ea typeface="Gothic" pitchFamily="2"/>
                <a:cs typeface="Lucidasans" pitchFamily="2"/>
              </a:rPr>
              <a:t>Ratio quantities are treated as real numbers</a:t>
            </a:r>
          </a:p>
          <a:p>
            <a:pPr marL="800100" lvl="2" indent="-342900" hangingPunct="0">
              <a:spcBef>
                <a:spcPts val="598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Utopia" pitchFamily="18"/>
                <a:ea typeface="Gothic" pitchFamily="2"/>
                <a:cs typeface="Lucidasans" pitchFamily="2"/>
              </a:rPr>
              <a:t>All mathematical operations are allowed</a:t>
            </a:r>
          </a:p>
          <a:p>
            <a:pPr marL="342900" indent="-342900" hangingPunct="0">
              <a:spcBef>
                <a:spcPts val="697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Utopia" pitchFamily="18"/>
                <a:ea typeface="Gothic" pitchFamily="2"/>
                <a:cs typeface="Lucidasans" pitchFamily="2"/>
              </a:rPr>
              <a:t>But: is there an “inherently” defined zero point?</a:t>
            </a:r>
          </a:p>
          <a:p>
            <a:pPr marL="800100" lvl="2" indent="-342900" hangingPunct="0">
              <a:spcBef>
                <a:spcPts val="598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Utopia" pitchFamily="18"/>
                <a:ea typeface="Gothic" pitchFamily="2"/>
                <a:cs typeface="Lucidasans" pitchFamily="2"/>
              </a:rPr>
              <a:t>Answer depends on scientific knowledge (e.g., Fahrenheit knew no lower limit to temperature)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D78050A-6459-4B64-8E3E-DA5C3E52CAE3}" type="slidenum">
              <a:rPr/>
              <a:t>41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7630" y="341494"/>
            <a:ext cx="7543800" cy="977901"/>
          </a:xfrm>
        </p:spPr>
        <p:txBody>
          <a:bodyPr vert="horz" wrap="square" lIns="90360" tIns="44280" rIns="90360" bIns="44280" rtlCol="0" anchor="ctr" anchorCtr="0">
            <a:normAutofit/>
          </a:bodyPr>
          <a:lstStyle/>
          <a:p>
            <a:pPr lvl="0"/>
            <a:r>
              <a:rPr lang="en-US" sz="3600" dirty="0"/>
              <a:t>Attribute types used in practice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17220" y="1459187"/>
            <a:ext cx="9283192" cy="3645335"/>
          </a:xfrm>
          <a:prstGeom prst="rect">
            <a:avLst/>
          </a:prstGeom>
          <a:noFill/>
          <a:ln>
            <a:noFill/>
          </a:ln>
        </p:spPr>
        <p:txBody>
          <a:bodyPr vert="horz" wrap="square" lIns="90360" tIns="44280" rIns="90360" bIns="44280" anchor="t" anchorCtr="0" compatLnSpc="0">
            <a:spAutoFit/>
          </a:bodyPr>
          <a:lstStyle/>
          <a:p>
            <a:pPr marL="342900" indent="-342900" hangingPunct="0">
              <a:lnSpc>
                <a:spcPct val="90000"/>
              </a:lnSpc>
              <a:spcBef>
                <a:spcPts val="697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Utopia" pitchFamily="18"/>
                <a:ea typeface="Gothic" pitchFamily="2"/>
                <a:cs typeface="Lucidasans" pitchFamily="2"/>
              </a:rPr>
              <a:t>Many data mining schemes accommodate just two levels of measurement: nominal and ordinal</a:t>
            </a:r>
          </a:p>
          <a:p>
            <a:pPr marL="342900" indent="-342900" hangingPunct="0">
              <a:lnSpc>
                <a:spcPct val="90000"/>
              </a:lnSpc>
              <a:spcBef>
                <a:spcPts val="697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Utopia" pitchFamily="18"/>
                <a:ea typeface="Gothic" pitchFamily="2"/>
                <a:cs typeface="Lucidasans" pitchFamily="2"/>
              </a:rPr>
              <a:t>Others deal exclusively with ratio quantities</a:t>
            </a:r>
          </a:p>
          <a:p>
            <a:pPr marL="342900" indent="-342900" hangingPunct="0">
              <a:lnSpc>
                <a:spcPct val="90000"/>
              </a:lnSpc>
              <a:spcBef>
                <a:spcPts val="697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Utopia" pitchFamily="18"/>
                <a:ea typeface="Gothic" pitchFamily="2"/>
                <a:cs typeface="Lucidasans" pitchFamily="2"/>
              </a:rPr>
              <a:t>Nominal attributes are also called “categorical”, ”enumerated”, or “discrete”</a:t>
            </a:r>
          </a:p>
          <a:p>
            <a:pPr marL="800100" lvl="2" indent="-342900" hangingPunct="0">
              <a:lnSpc>
                <a:spcPct val="90000"/>
              </a:lnSpc>
              <a:spcBef>
                <a:spcPts val="598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Utopia" pitchFamily="18"/>
                <a:ea typeface="Gothic" pitchFamily="2"/>
                <a:cs typeface="Lucidasans" pitchFamily="2"/>
              </a:rPr>
              <a:t>But: “enumerated” and “discrete” imply order</a:t>
            </a:r>
          </a:p>
          <a:p>
            <a:pPr marL="342900" indent="-342900" hangingPunct="0">
              <a:lnSpc>
                <a:spcPct val="90000"/>
              </a:lnSpc>
              <a:spcBef>
                <a:spcPts val="697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Utopia" pitchFamily="18"/>
                <a:ea typeface="Gothic" pitchFamily="2"/>
                <a:cs typeface="Lucidasans" pitchFamily="2"/>
              </a:rPr>
              <a:t>Special case: dichotomy (“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  <a:latin typeface="Utopia" pitchFamily="18"/>
                <a:ea typeface="Gothic" pitchFamily="2"/>
                <a:cs typeface="Lucidasans" pitchFamily="2"/>
              </a:rPr>
              <a:t>boolean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Utopia" pitchFamily="18"/>
                <a:ea typeface="Gothic" pitchFamily="2"/>
                <a:cs typeface="Lucidasans" pitchFamily="2"/>
              </a:rPr>
              <a:t>” attribute)</a:t>
            </a:r>
          </a:p>
          <a:p>
            <a:pPr marL="342900" indent="-342900" hangingPunct="0">
              <a:lnSpc>
                <a:spcPct val="90000"/>
              </a:lnSpc>
              <a:spcBef>
                <a:spcPts val="697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Utopia" pitchFamily="18"/>
                <a:ea typeface="Gothic" pitchFamily="2"/>
                <a:cs typeface="Lucidasans" pitchFamily="2"/>
              </a:rPr>
              <a:t>Ordinal attributes are sometimes coded as “numeric” or “continuous”</a:t>
            </a:r>
          </a:p>
          <a:p>
            <a:pPr marL="800100" lvl="2" indent="-342900" hangingPunct="0">
              <a:lnSpc>
                <a:spcPct val="90000"/>
              </a:lnSpc>
              <a:spcBef>
                <a:spcPts val="598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Utopia" pitchFamily="18"/>
                <a:ea typeface="Gothic" pitchFamily="2"/>
                <a:cs typeface="Lucidasans" pitchFamily="2"/>
              </a:rPr>
              <a:t>But: “continuous” implies mathematical continuity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67F90-7104-4A4A-9C6F-D34529144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Points to take away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326D2-CEA3-CD46-8C17-36F68D0B0B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Types of features/attributes</a:t>
            </a:r>
          </a:p>
          <a:p>
            <a:pPr lvl="1"/>
            <a:r>
              <a:rPr lang="en-US" sz="2400" dirty="0"/>
              <a:t>Nominal/categorical</a:t>
            </a:r>
          </a:p>
          <a:p>
            <a:pPr lvl="2"/>
            <a:r>
              <a:rPr lang="en-US" sz="2400" dirty="0"/>
              <a:t>“good”, “bad”, “hot”, ”mild”, “false”, “true”….</a:t>
            </a:r>
          </a:p>
          <a:p>
            <a:pPr lvl="1"/>
            <a:r>
              <a:rPr lang="en-US" sz="2400" dirty="0"/>
              <a:t>Ordinal</a:t>
            </a:r>
          </a:p>
          <a:p>
            <a:pPr lvl="2"/>
            <a:r>
              <a:rPr lang="en-US" sz="2400" dirty="0"/>
              <a:t>”small”, “medium”, “large”</a:t>
            </a:r>
          </a:p>
          <a:p>
            <a:pPr lvl="1"/>
            <a:r>
              <a:rPr lang="en-US" sz="2400" dirty="0"/>
              <a:t>Numeric</a:t>
            </a:r>
          </a:p>
          <a:p>
            <a:pPr lvl="2"/>
            <a:r>
              <a:rPr lang="en-US" sz="2400" dirty="0"/>
              <a:t>Real values</a:t>
            </a:r>
          </a:p>
          <a:p>
            <a:pPr lvl="1"/>
            <a:r>
              <a:rPr lang="en-US" sz="2400" dirty="0"/>
              <a:t>Interval:</a:t>
            </a:r>
          </a:p>
          <a:p>
            <a:pPr lvl="2"/>
            <a:r>
              <a:rPr lang="en-US" sz="2400" dirty="0"/>
              <a:t>1990, 1991, …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53575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4FB2A31-7340-4CE4-BF10-4471A6BF006A}" type="slidenum">
              <a:rPr/>
              <a:t>43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80000" y="282099"/>
            <a:ext cx="7543800" cy="977901"/>
          </a:xfrm>
        </p:spPr>
        <p:txBody>
          <a:bodyPr vert="horz" wrap="square" lIns="90360" tIns="44280" rIns="90360" bIns="44280" rtlCol="0" anchor="ctr" anchorCtr="0">
            <a:normAutofit/>
          </a:bodyPr>
          <a:lstStyle/>
          <a:p>
            <a:pPr lvl="0"/>
            <a:r>
              <a:rPr lang="en-US" sz="3600" dirty="0"/>
              <a:t>Metadata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62941" y="1260000"/>
            <a:ext cx="6977048" cy="4256784"/>
          </a:xfrm>
          <a:prstGeom prst="rect">
            <a:avLst/>
          </a:prstGeom>
          <a:noFill/>
          <a:ln>
            <a:noFill/>
          </a:ln>
        </p:spPr>
        <p:txBody>
          <a:bodyPr vert="horz" wrap="square" lIns="90360" tIns="44280" rIns="90360" bIns="44280" anchor="t" anchorCtr="0" compatLnSpc="0">
            <a:spAutoFit/>
          </a:bodyPr>
          <a:lstStyle/>
          <a:p>
            <a:pPr marL="342900" indent="-342900" hangingPunct="0">
              <a:spcBef>
                <a:spcPts val="697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Utopia" pitchFamily="18"/>
                <a:ea typeface="Gothic" pitchFamily="2"/>
                <a:cs typeface="Lucidasans" pitchFamily="2"/>
              </a:rPr>
              <a:t>Information about the data that encodes background knowledge</a:t>
            </a:r>
          </a:p>
          <a:p>
            <a:pPr marL="342900" indent="-342900" hangingPunct="0">
              <a:spcBef>
                <a:spcPts val="697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Utopia" pitchFamily="18"/>
                <a:ea typeface="Gothic" pitchFamily="2"/>
                <a:cs typeface="Lucidasans" pitchFamily="2"/>
              </a:rPr>
              <a:t>In theory this information can be used to restrict the search space of the learning algorithm</a:t>
            </a:r>
          </a:p>
          <a:p>
            <a:pPr marL="342900" indent="-342900" hangingPunct="0">
              <a:spcBef>
                <a:spcPts val="697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Utopia" pitchFamily="18"/>
                <a:ea typeface="Gothic" pitchFamily="2"/>
                <a:cs typeface="Lucidasans" pitchFamily="2"/>
              </a:rPr>
              <a:t>Examples:</a:t>
            </a:r>
          </a:p>
          <a:p>
            <a:pPr marL="800100" lvl="2" indent="-342900" hangingPunct="0">
              <a:spcBef>
                <a:spcPts val="598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Utopia" pitchFamily="18"/>
                <a:ea typeface="Gothic" pitchFamily="2"/>
                <a:cs typeface="Lucidasans" pitchFamily="2"/>
              </a:rPr>
              <a:t>Dimensional considerations</a:t>
            </a:r>
            <a:br>
              <a:rPr lang="en-US" sz="2000" dirty="0">
                <a:solidFill>
                  <a:schemeClr val="tx2">
                    <a:lumMod val="75000"/>
                  </a:schemeClr>
                </a:solidFill>
                <a:latin typeface="Utopia" pitchFamily="18"/>
                <a:ea typeface="Gothic" pitchFamily="2"/>
                <a:cs typeface="Lucidasans" pitchFamily="2"/>
              </a:rPr>
            </a:b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Utopia" pitchFamily="18"/>
                <a:ea typeface="Gothic" pitchFamily="2"/>
                <a:cs typeface="Lucidasans" pitchFamily="2"/>
              </a:rPr>
              <a:t>(i.e., expressions must be dimensionally correct)</a:t>
            </a:r>
          </a:p>
          <a:p>
            <a:pPr marL="800100" lvl="2" indent="-342900" hangingPunct="0">
              <a:spcBef>
                <a:spcPts val="598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Utopia" pitchFamily="18"/>
                <a:ea typeface="Gothic" pitchFamily="2"/>
                <a:cs typeface="Lucidasans" pitchFamily="2"/>
              </a:rPr>
              <a:t>Circular orderings</a:t>
            </a:r>
            <a:br>
              <a:rPr lang="en-US" sz="2000" dirty="0">
                <a:solidFill>
                  <a:schemeClr val="tx2">
                    <a:lumMod val="75000"/>
                  </a:schemeClr>
                </a:solidFill>
                <a:latin typeface="Utopia" pitchFamily="18"/>
                <a:ea typeface="Gothic" pitchFamily="2"/>
                <a:cs typeface="Lucidasans" pitchFamily="2"/>
              </a:rPr>
            </a:b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Utopia" pitchFamily="18"/>
                <a:ea typeface="Gothic" pitchFamily="2"/>
                <a:cs typeface="Lucidasans" pitchFamily="2"/>
              </a:rPr>
              <a:t>(e.g., degrees in compass)</a:t>
            </a:r>
          </a:p>
          <a:p>
            <a:pPr marL="800100" lvl="2" indent="-342900" hangingPunct="0">
              <a:spcBef>
                <a:spcPts val="598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Utopia" pitchFamily="18"/>
                <a:ea typeface="Gothic" pitchFamily="2"/>
                <a:cs typeface="Lucidasans" pitchFamily="2"/>
              </a:rPr>
              <a:t>Partial orderings</a:t>
            </a:r>
            <a:br>
              <a:rPr lang="en-US" sz="2000" dirty="0">
                <a:solidFill>
                  <a:schemeClr val="tx2">
                    <a:lumMod val="75000"/>
                  </a:schemeClr>
                </a:solidFill>
                <a:latin typeface="Utopia" pitchFamily="18"/>
                <a:ea typeface="Gothic" pitchFamily="2"/>
                <a:cs typeface="Lucidasans" pitchFamily="2"/>
              </a:rPr>
            </a:b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Utopia" pitchFamily="18"/>
                <a:ea typeface="Gothic" pitchFamily="2"/>
                <a:cs typeface="Lucidasans" pitchFamily="2"/>
              </a:rPr>
              <a:t>(e.g., generalization/specialization relations)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36A4CE-5F85-ED4A-860D-A9D01ADDBE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9989" y="2239523"/>
            <a:ext cx="3537180" cy="1866845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B42DBD2-547E-4EC1-84B5-916AD1CF4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65476"/>
            <a:ext cx="9633559" cy="1219200"/>
          </a:xfrm>
        </p:spPr>
        <p:txBody>
          <a:bodyPr/>
          <a:lstStyle/>
          <a:p>
            <a:r>
              <a:rPr lang="en-US" dirty="0"/>
              <a:t>Data Format</a:t>
            </a:r>
          </a:p>
        </p:txBody>
      </p:sp>
    </p:spTree>
    <p:extLst>
      <p:ext uri="{BB962C8B-B14F-4D97-AF65-F5344CB8AC3E}">
        <p14:creationId xmlns:p14="http://schemas.microsoft.com/office/powerpoint/2010/main" val="302822897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DD6B0-1D27-4595-90EE-42E8AD1E4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Multi-dimensional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E04E7-27A2-40F6-9DC1-3461E0896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Tabular format: spreadsheet, table, </a:t>
            </a:r>
            <a:r>
              <a:rPr lang="en-US" dirty="0" err="1"/>
              <a:t>DataFrame</a:t>
            </a:r>
            <a:endParaRPr lang="en-US" dirty="0"/>
          </a:p>
          <a:p>
            <a:r>
              <a:rPr lang="en-US" dirty="0"/>
              <a:t>Rows are instances</a:t>
            </a:r>
          </a:p>
          <a:p>
            <a:r>
              <a:rPr lang="en-US" dirty="0"/>
              <a:t>Columns are features</a:t>
            </a:r>
          </a:p>
          <a:p>
            <a:r>
              <a:rPr lang="en-US" dirty="0"/>
              <a:t>Commonly stored as CSV (comma separated values) in disk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98575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589D60C-B9D8-4CA6-9BE5-6C8F502A35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492" y="1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58323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33F2B-CDC5-4CAA-B646-699A5CE29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CSV</a:t>
            </a:r>
          </a:p>
        </p:txBody>
      </p:sp>
      <p:pic>
        <p:nvPicPr>
          <p:cNvPr id="6" name="Content Placeholder 5" descr="Text&#10;&#10;Description automatically generated">
            <a:extLst>
              <a:ext uri="{FF2B5EF4-FFF2-40B4-BE49-F238E27FC236}">
                <a16:creationId xmlns:a16="http://schemas.microsoft.com/office/drawing/2014/main" id="{3868ADEB-2F23-4972-B21D-2F190195C1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0549" y="1687196"/>
            <a:ext cx="9810901" cy="4599304"/>
          </a:xfrm>
        </p:spPr>
      </p:pic>
    </p:spTree>
    <p:extLst>
      <p:ext uri="{BB962C8B-B14F-4D97-AF65-F5344CB8AC3E}">
        <p14:creationId xmlns:p14="http://schemas.microsoft.com/office/powerpoint/2010/main" val="236561468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CFBAB-52E8-4606-AAE1-7BF8920FB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DataFrame</a:t>
            </a:r>
            <a:endParaRPr lang="en-US" dirty="0"/>
          </a:p>
        </p:txBody>
      </p:sp>
      <p:pic>
        <p:nvPicPr>
          <p:cNvPr id="5" name="Content Placeholder 4" descr="Table&#10;&#10;Description automatically generated with low confidence">
            <a:extLst>
              <a:ext uri="{FF2B5EF4-FFF2-40B4-BE49-F238E27FC236}">
                <a16:creationId xmlns:a16="http://schemas.microsoft.com/office/drawing/2014/main" id="{27FDB8A4-CF25-4E0F-AD51-69B77683E6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4648" y="1518440"/>
            <a:ext cx="6737911" cy="4974434"/>
          </a:xfrm>
        </p:spPr>
      </p:pic>
    </p:spTree>
    <p:extLst>
      <p:ext uri="{BB962C8B-B14F-4D97-AF65-F5344CB8AC3E}">
        <p14:creationId xmlns:p14="http://schemas.microsoft.com/office/powerpoint/2010/main" val="425874644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F09BE-5145-4BD4-B858-21C38240C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5380" y="3234056"/>
            <a:ext cx="9633559" cy="1219200"/>
          </a:xfrm>
        </p:spPr>
        <p:txBody>
          <a:bodyPr/>
          <a:lstStyle/>
          <a:p>
            <a:r>
              <a:rPr lang="en-US" dirty="0"/>
              <a:t>Python and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</p:txBody>
      </p:sp>
    </p:spTree>
    <p:extLst>
      <p:ext uri="{BB962C8B-B14F-4D97-AF65-F5344CB8AC3E}">
        <p14:creationId xmlns:p14="http://schemas.microsoft.com/office/powerpoint/2010/main" val="3793140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D2BDE-85D5-2F41-B4C3-F252B5D7A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50" y="274638"/>
            <a:ext cx="9353550" cy="792162"/>
          </a:xfrm>
        </p:spPr>
        <p:txBody>
          <a:bodyPr/>
          <a:lstStyle/>
          <a:p>
            <a:r>
              <a:rPr lang="en-US" dirty="0"/>
              <a:t>Topics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0EB21-C11F-8748-9E18-546BA6663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774" y="1224555"/>
            <a:ext cx="10344595" cy="5358807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Data preparation for data mining and machine learning</a:t>
            </a:r>
          </a:p>
          <a:p>
            <a:r>
              <a:rPr lang="en-US" dirty="0"/>
              <a:t>Data formats and types</a:t>
            </a:r>
          </a:p>
          <a:p>
            <a:r>
              <a:rPr lang="en-US" dirty="0"/>
              <a:t>Supervised and unsupervised machine learning methods</a:t>
            </a:r>
          </a:p>
          <a:p>
            <a:pPr lvl="1"/>
            <a:r>
              <a:rPr lang="en-US" dirty="0"/>
              <a:t>KNN for classification</a:t>
            </a:r>
          </a:p>
          <a:p>
            <a:pPr lvl="1"/>
            <a:r>
              <a:rPr lang="en-US" dirty="0"/>
              <a:t>Association rule mining and market basket analysis</a:t>
            </a:r>
          </a:p>
          <a:p>
            <a:pPr lvl="1"/>
            <a:r>
              <a:rPr lang="en-US" dirty="0"/>
              <a:t>Probabilistic methods, Naïve Bayes classification</a:t>
            </a:r>
          </a:p>
          <a:p>
            <a:pPr lvl="1"/>
            <a:r>
              <a:rPr lang="en-US" dirty="0"/>
              <a:t>Text mining and TF/IDF representation</a:t>
            </a:r>
          </a:p>
          <a:p>
            <a:pPr lvl="1"/>
            <a:r>
              <a:rPr lang="en-US" dirty="0"/>
              <a:t>Decision tree</a:t>
            </a:r>
          </a:p>
          <a:p>
            <a:pPr lvl="1"/>
            <a:r>
              <a:rPr lang="en-US" dirty="0"/>
              <a:t>Clustering and </a:t>
            </a:r>
            <a:r>
              <a:rPr lang="en-US" dirty="0" err="1"/>
              <a:t>KMeans</a:t>
            </a:r>
            <a:endParaRPr lang="en-US" dirty="0"/>
          </a:p>
          <a:p>
            <a:r>
              <a:rPr lang="en-US" dirty="0"/>
              <a:t>Evaluation metrics - accuracy, precision, recall, ROC, AUC</a:t>
            </a:r>
          </a:p>
          <a:p>
            <a:r>
              <a:rPr lang="en-US" dirty="0"/>
              <a:t>Model selection and Bias-Variance trade-off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10408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D02CF-4008-4D69-BFD9-20E9D9D8E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for Data Mining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A33BA-0AFC-43FD-8FF2-BDEEF1748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popular language and environment for data mining and machine learning</a:t>
            </a:r>
          </a:p>
          <a:p>
            <a:r>
              <a:rPr lang="en-US" dirty="0"/>
              <a:t>Human friendly syntax and interfaces</a:t>
            </a:r>
          </a:p>
          <a:p>
            <a:r>
              <a:rPr lang="en-US" dirty="0"/>
              <a:t>Industry standard</a:t>
            </a:r>
          </a:p>
          <a:p>
            <a:r>
              <a:rPr lang="en-US" dirty="0"/>
              <a:t>Rich library for solving various data mining problems</a:t>
            </a:r>
          </a:p>
          <a:p>
            <a:r>
              <a:rPr lang="en-US" dirty="0"/>
              <a:t>Interactive computing </a:t>
            </a:r>
          </a:p>
        </p:txBody>
      </p:sp>
    </p:spTree>
    <p:extLst>
      <p:ext uri="{BB962C8B-B14F-4D97-AF65-F5344CB8AC3E}">
        <p14:creationId xmlns:p14="http://schemas.microsoft.com/office/powerpoint/2010/main" val="106545327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FF983-C48E-4746-B65F-926E32AA0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Jupyter</a:t>
            </a:r>
            <a:r>
              <a:rPr lang="en-US" dirty="0"/>
              <a:t> Notebook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A1DA2-8105-4542-9927-4F95BC54E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Web browser-based open source platform for interactive computing, combining</a:t>
            </a:r>
          </a:p>
          <a:p>
            <a:pPr lvl="1"/>
            <a:r>
              <a:rPr lang="en-US" dirty="0"/>
              <a:t>Programing code</a:t>
            </a:r>
          </a:p>
          <a:p>
            <a:pPr lvl="1"/>
            <a:r>
              <a:rPr lang="en-US" dirty="0"/>
              <a:t>Documentation</a:t>
            </a:r>
          </a:p>
          <a:p>
            <a:pPr lvl="1"/>
            <a:r>
              <a:rPr lang="en-US" dirty="0"/>
              <a:t>Output</a:t>
            </a:r>
          </a:p>
          <a:p>
            <a:pPr lvl="1"/>
            <a:r>
              <a:rPr lang="en-US" dirty="0"/>
              <a:t>Visualization</a:t>
            </a:r>
          </a:p>
          <a:p>
            <a:pPr lvl="1"/>
            <a:r>
              <a:rPr lang="en-US" dirty="0"/>
              <a:t>Multimedia</a:t>
            </a:r>
          </a:p>
          <a:p>
            <a:pPr lvl="1"/>
            <a:r>
              <a:rPr lang="en-US" dirty="0"/>
              <a:t>Latex for math</a:t>
            </a:r>
          </a:p>
          <a:p>
            <a:pPr lvl="1"/>
            <a:r>
              <a:rPr lang="en-US" dirty="0"/>
              <a:t>HTML markup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71265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AE776-F5C1-4CE7-987B-723CD1165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</a:t>
            </a:r>
            <a:r>
              <a:rPr lang="en-US" dirty="0" err="1"/>
              <a:t>Colaboratory</a:t>
            </a:r>
            <a:r>
              <a:rPr lang="en-US" dirty="0"/>
              <a:t> (</a:t>
            </a:r>
            <a:r>
              <a:rPr lang="en-US" dirty="0" err="1"/>
              <a:t>colab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391E4-0962-478D-BA0E-6D864D0AC1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Free online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r>
              <a:rPr lang="en-US" dirty="0">
                <a:hlinkClick r:id="rId2"/>
              </a:rPr>
              <a:t>https://colab.research.google.com/notebooks/intro.ipynb</a:t>
            </a:r>
            <a:endParaRPr lang="en-US" dirty="0"/>
          </a:p>
          <a:p>
            <a:r>
              <a:rPr lang="en-US" dirty="0"/>
              <a:t>Easily connect to your google drive</a:t>
            </a:r>
          </a:p>
          <a:p>
            <a:r>
              <a:rPr lang="en-US" dirty="0"/>
              <a:t>Better with a </a:t>
            </a:r>
            <a:r>
              <a:rPr lang="en-US" dirty="0" err="1"/>
              <a:t>gmail</a:t>
            </a:r>
            <a:r>
              <a:rPr lang="en-US" dirty="0"/>
              <a:t> account</a:t>
            </a:r>
          </a:p>
          <a:p>
            <a:r>
              <a:rPr lang="en-US" dirty="0"/>
              <a:t>Demo…</a:t>
            </a:r>
          </a:p>
        </p:txBody>
      </p:sp>
    </p:spTree>
    <p:extLst>
      <p:ext uri="{BB962C8B-B14F-4D97-AF65-F5344CB8AC3E}">
        <p14:creationId xmlns:p14="http://schemas.microsoft.com/office/powerpoint/2010/main" val="106022082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B799C-99D9-4342-9A59-C2B7E29C7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Jupypter</a:t>
            </a:r>
            <a:r>
              <a:rPr lang="en-US" dirty="0"/>
              <a:t> Notebook for Assignments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F5AEB-D52E-49B5-B40B-ACDF35DF6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assignments using </a:t>
            </a:r>
            <a:r>
              <a:rPr lang="en-US" dirty="0" err="1"/>
              <a:t>Jupyter</a:t>
            </a:r>
            <a:r>
              <a:rPr lang="en-US" dirty="0"/>
              <a:t> notebooks</a:t>
            </a:r>
          </a:p>
          <a:p>
            <a:r>
              <a:rPr lang="en-US" dirty="0"/>
              <a:t>2 types of cells:</a:t>
            </a:r>
          </a:p>
          <a:p>
            <a:pPr lvl="1"/>
            <a:r>
              <a:rPr lang="en-US" dirty="0"/>
              <a:t>Markdown cell for documentation</a:t>
            </a:r>
          </a:p>
          <a:p>
            <a:pPr lvl="1"/>
            <a:r>
              <a:rPr lang="en-US" dirty="0"/>
              <a:t>Code cell for running programs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12601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B3801-2E76-469E-9A33-F16CEA9B3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Jupyter</a:t>
            </a:r>
            <a:r>
              <a:rPr lang="en-US" dirty="0"/>
              <a:t> Notebook Keyboard Shortcuts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11FDC-D8FB-47A6-9EAD-3FBD55D81B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Colab</a:t>
            </a:r>
            <a:r>
              <a:rPr lang="en-US" dirty="0"/>
              <a:t> has nice user interfaces for interacting with notebooks.</a:t>
            </a:r>
          </a:p>
          <a:p>
            <a:r>
              <a:rPr lang="en-US" dirty="0"/>
              <a:t>If you work on your own environment:</a:t>
            </a:r>
          </a:p>
          <a:p>
            <a:pPr lvl="1"/>
            <a:r>
              <a:rPr lang="en-US" dirty="0"/>
              <a:t>Shift-Enter: run the code cell and move to the next cell</a:t>
            </a:r>
          </a:p>
          <a:p>
            <a:pPr lvl="1"/>
            <a:r>
              <a:rPr lang="en-US" dirty="0"/>
              <a:t>Ctrl-Enter: run the code cell and stay in the cell</a:t>
            </a:r>
          </a:p>
          <a:p>
            <a:pPr lvl="1"/>
            <a:r>
              <a:rPr lang="en-US" dirty="0"/>
              <a:t>Esc-A: add a cell above</a:t>
            </a:r>
          </a:p>
          <a:p>
            <a:pPr lvl="1"/>
            <a:r>
              <a:rPr lang="en-US" dirty="0"/>
              <a:t>Esc-B: add a cell below</a:t>
            </a:r>
          </a:p>
          <a:p>
            <a:pPr lvl="1"/>
            <a:r>
              <a:rPr lang="en-US" dirty="0"/>
              <a:t>Esc-M: switch to markdown cell</a:t>
            </a:r>
          </a:p>
          <a:p>
            <a:pPr lvl="1"/>
            <a:r>
              <a:rPr lang="en-US" dirty="0"/>
              <a:t>Esc-Y: switch to code cell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26975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34F0B-6C2F-4407-B35B-0B404D908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633559" cy="663574"/>
          </a:xfrm>
        </p:spPr>
        <p:txBody>
          <a:bodyPr>
            <a:normAutofit fontScale="90000"/>
          </a:bodyPr>
          <a:lstStyle/>
          <a:p>
            <a:r>
              <a:rPr lang="en-US" dirty="0"/>
              <a:t>Markdown Syntax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3F83962-CB41-4739-9714-E8CF2DD6F5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8595766"/>
              </p:ext>
            </p:extLst>
          </p:nvPr>
        </p:nvGraphicFramePr>
        <p:xfrm>
          <a:off x="1860219" y="1245870"/>
          <a:ext cx="7589520" cy="5336850"/>
        </p:xfrm>
        <a:graphic>
          <a:graphicData uri="http://schemas.openxmlformats.org/drawingml/2006/table">
            <a:tbl>
              <a:tblPr/>
              <a:tblGrid>
                <a:gridCol w="3794760">
                  <a:extLst>
                    <a:ext uri="{9D8B030D-6E8A-4147-A177-3AD203B41FA5}">
                      <a16:colId xmlns:a16="http://schemas.microsoft.com/office/drawing/2014/main" val="2986647873"/>
                    </a:ext>
                  </a:extLst>
                </a:gridCol>
                <a:gridCol w="3794760">
                  <a:extLst>
                    <a:ext uri="{9D8B030D-6E8A-4147-A177-3AD203B41FA5}">
                      <a16:colId xmlns:a16="http://schemas.microsoft.com/office/drawing/2014/main" val="4201198916"/>
                    </a:ext>
                  </a:extLst>
                </a:gridCol>
              </a:tblGrid>
              <a:tr h="29707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solidFill>
                            <a:srgbClr val="495057"/>
                          </a:solidFill>
                          <a:effectLst/>
                        </a:rPr>
                        <a:t>Element</a:t>
                      </a:r>
                    </a:p>
                  </a:txBody>
                  <a:tcPr marL="63990" marR="63990" marT="31995" marB="31995" anchor="b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solidFill>
                            <a:srgbClr val="495057"/>
                          </a:solidFill>
                          <a:effectLst/>
                        </a:rPr>
                        <a:t>Markdown Syntax</a:t>
                      </a:r>
                    </a:p>
                  </a:txBody>
                  <a:tcPr marL="63990" marR="63990" marT="31995" marB="31995" anchor="b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0427793"/>
                  </a:ext>
                </a:extLst>
              </a:tr>
              <a:tr h="746158">
                <a:tc>
                  <a:txBody>
                    <a:bodyPr/>
                    <a:lstStyle/>
                    <a:p>
                      <a:pPr fontAlgn="t"/>
                      <a:r>
                        <a:rPr lang="en-US" sz="1600" u="none" strike="noStrike">
                          <a:solidFill>
                            <a:srgbClr val="007BFF"/>
                          </a:solidFill>
                          <a:effectLst/>
                          <a:hlinkClick r:id="rId2"/>
                        </a:rPr>
                        <a:t>Heading</a:t>
                      </a:r>
                      <a:endParaRPr lang="en-US" sz="1600">
                        <a:effectLst/>
                      </a:endParaRPr>
                    </a:p>
                  </a:txBody>
                  <a:tcPr marL="63990" marR="63990" marT="31995" marB="31995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# H1</a:t>
                      </a:r>
                      <a:br>
                        <a:rPr lang="en-US" sz="1600">
                          <a:effectLst/>
                        </a:rPr>
                      </a:br>
                      <a:r>
                        <a:rPr lang="en-US" sz="1600">
                          <a:effectLst/>
                        </a:rPr>
                        <a:t>## H2</a:t>
                      </a:r>
                      <a:br>
                        <a:rPr lang="en-US" sz="1600">
                          <a:effectLst/>
                        </a:rPr>
                      </a:br>
                      <a:r>
                        <a:rPr lang="en-US" sz="1600">
                          <a:effectLst/>
                        </a:rPr>
                        <a:t>### H3</a:t>
                      </a:r>
                    </a:p>
                  </a:txBody>
                  <a:tcPr marL="63990" marR="63990" marT="31995" marB="31995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767340"/>
                  </a:ext>
                </a:extLst>
              </a:tr>
              <a:tr h="297070">
                <a:tc>
                  <a:txBody>
                    <a:bodyPr/>
                    <a:lstStyle/>
                    <a:p>
                      <a:pPr fontAlgn="t"/>
                      <a:r>
                        <a:rPr lang="en-US" sz="1600" u="none" strike="noStrike">
                          <a:solidFill>
                            <a:srgbClr val="007BFF"/>
                          </a:solidFill>
                          <a:effectLst/>
                          <a:hlinkClick r:id="rId3"/>
                        </a:rPr>
                        <a:t>Bold</a:t>
                      </a:r>
                      <a:endParaRPr lang="en-US" sz="1600">
                        <a:effectLst/>
                      </a:endParaRPr>
                    </a:p>
                  </a:txBody>
                  <a:tcPr marL="63990" marR="63990" marT="31995" marB="31995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**bold text**</a:t>
                      </a:r>
                    </a:p>
                  </a:txBody>
                  <a:tcPr marL="63990" marR="63990" marT="31995" marB="31995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0639948"/>
                  </a:ext>
                </a:extLst>
              </a:tr>
              <a:tr h="297070">
                <a:tc>
                  <a:txBody>
                    <a:bodyPr/>
                    <a:lstStyle/>
                    <a:p>
                      <a:pPr fontAlgn="t"/>
                      <a:r>
                        <a:rPr lang="en-US" sz="1600" u="none" strike="noStrike">
                          <a:solidFill>
                            <a:srgbClr val="007BFF"/>
                          </a:solidFill>
                          <a:effectLst/>
                          <a:hlinkClick r:id="rId4"/>
                        </a:rPr>
                        <a:t>Italic</a:t>
                      </a:r>
                      <a:endParaRPr lang="en-US" sz="1600">
                        <a:effectLst/>
                      </a:endParaRPr>
                    </a:p>
                  </a:txBody>
                  <a:tcPr marL="63990" marR="63990" marT="31995" marB="31995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*italicized text*</a:t>
                      </a:r>
                    </a:p>
                  </a:txBody>
                  <a:tcPr marL="63990" marR="63990" marT="31995" marB="31995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0381392"/>
                  </a:ext>
                </a:extLst>
              </a:tr>
              <a:tr h="297070">
                <a:tc>
                  <a:txBody>
                    <a:bodyPr/>
                    <a:lstStyle/>
                    <a:p>
                      <a:pPr fontAlgn="t"/>
                      <a:r>
                        <a:rPr lang="en-US" sz="1600" u="none" strike="noStrike">
                          <a:solidFill>
                            <a:srgbClr val="007BFF"/>
                          </a:solidFill>
                          <a:effectLst/>
                          <a:hlinkClick r:id="rId5"/>
                        </a:rPr>
                        <a:t>Blockquote</a:t>
                      </a:r>
                      <a:endParaRPr lang="en-US" sz="1600">
                        <a:effectLst/>
                      </a:endParaRPr>
                    </a:p>
                  </a:txBody>
                  <a:tcPr marL="63990" marR="63990" marT="31995" marB="31995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&gt; blockquote</a:t>
                      </a:r>
                    </a:p>
                  </a:txBody>
                  <a:tcPr marL="63990" marR="63990" marT="31995" marB="31995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0485192"/>
                  </a:ext>
                </a:extLst>
              </a:tr>
              <a:tr h="970703">
                <a:tc>
                  <a:txBody>
                    <a:bodyPr/>
                    <a:lstStyle/>
                    <a:p>
                      <a:pPr fontAlgn="t"/>
                      <a:r>
                        <a:rPr lang="en-US" sz="1600" u="none" strike="noStrike">
                          <a:solidFill>
                            <a:srgbClr val="007BFF"/>
                          </a:solidFill>
                          <a:effectLst/>
                          <a:hlinkClick r:id="rId6"/>
                        </a:rPr>
                        <a:t>Ordered List</a:t>
                      </a:r>
                      <a:endParaRPr lang="en-US" sz="1600">
                        <a:effectLst/>
                      </a:endParaRPr>
                    </a:p>
                  </a:txBody>
                  <a:tcPr marL="63990" marR="63990" marT="31995" marB="31995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1. First item</a:t>
                      </a:r>
                      <a:br>
                        <a:rPr lang="en-US" sz="1600">
                          <a:effectLst/>
                        </a:rPr>
                      </a:br>
                      <a:r>
                        <a:rPr lang="en-US" sz="1600">
                          <a:effectLst/>
                        </a:rPr>
                        <a:t>2. Second item</a:t>
                      </a:r>
                      <a:br>
                        <a:rPr lang="en-US" sz="1600">
                          <a:effectLst/>
                        </a:rPr>
                      </a:br>
                      <a:r>
                        <a:rPr lang="en-US" sz="1600">
                          <a:effectLst/>
                        </a:rPr>
                        <a:t>3. Third item</a:t>
                      </a:r>
                      <a:br>
                        <a:rPr lang="en-US" sz="1600">
                          <a:effectLst/>
                        </a:rPr>
                      </a:br>
                      <a:endParaRPr lang="en-US" sz="1600">
                        <a:effectLst/>
                      </a:endParaRPr>
                    </a:p>
                  </a:txBody>
                  <a:tcPr marL="63990" marR="63990" marT="31995" marB="31995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7299257"/>
                  </a:ext>
                </a:extLst>
              </a:tr>
              <a:tr h="970703">
                <a:tc>
                  <a:txBody>
                    <a:bodyPr/>
                    <a:lstStyle/>
                    <a:p>
                      <a:pPr fontAlgn="t"/>
                      <a:r>
                        <a:rPr lang="en-US" sz="1600" u="none" strike="noStrike">
                          <a:solidFill>
                            <a:srgbClr val="007BFF"/>
                          </a:solidFill>
                          <a:effectLst/>
                          <a:hlinkClick r:id="rId7"/>
                        </a:rPr>
                        <a:t>Unordered List</a:t>
                      </a:r>
                      <a:endParaRPr lang="en-US" sz="1600">
                        <a:effectLst/>
                      </a:endParaRPr>
                    </a:p>
                  </a:txBody>
                  <a:tcPr marL="63990" marR="63990" marT="31995" marB="31995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- First item</a:t>
                      </a:r>
                      <a:br>
                        <a:rPr lang="en-US" sz="1600" dirty="0">
                          <a:effectLst/>
                        </a:rPr>
                      </a:br>
                      <a:r>
                        <a:rPr lang="en-US" sz="1600" dirty="0">
                          <a:effectLst/>
                        </a:rPr>
                        <a:t>- Second item</a:t>
                      </a:r>
                      <a:br>
                        <a:rPr lang="en-US" sz="1600" dirty="0">
                          <a:effectLst/>
                        </a:rPr>
                      </a:br>
                      <a:r>
                        <a:rPr lang="en-US" sz="1600" dirty="0">
                          <a:effectLst/>
                        </a:rPr>
                        <a:t>- Third item</a:t>
                      </a:r>
                      <a:br>
                        <a:rPr lang="en-US" sz="1600" dirty="0">
                          <a:effectLst/>
                        </a:rPr>
                      </a:br>
                      <a:endParaRPr lang="en-US" sz="1600" dirty="0">
                        <a:effectLst/>
                      </a:endParaRPr>
                    </a:p>
                  </a:txBody>
                  <a:tcPr marL="63990" marR="63990" marT="31995" marB="31995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7152989"/>
                  </a:ext>
                </a:extLst>
              </a:tr>
              <a:tr h="297070">
                <a:tc>
                  <a:txBody>
                    <a:bodyPr/>
                    <a:lstStyle/>
                    <a:p>
                      <a:pPr fontAlgn="t"/>
                      <a:r>
                        <a:rPr lang="en-US" sz="1600" u="none" strike="noStrike">
                          <a:solidFill>
                            <a:srgbClr val="007BFF"/>
                          </a:solidFill>
                          <a:effectLst/>
                          <a:hlinkClick r:id="rId8"/>
                        </a:rPr>
                        <a:t>Code</a:t>
                      </a:r>
                      <a:endParaRPr lang="en-US" sz="1600">
                        <a:effectLst/>
                      </a:endParaRPr>
                    </a:p>
                  </a:txBody>
                  <a:tcPr marL="63990" marR="63990" marT="31995" marB="31995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`code`</a:t>
                      </a:r>
                    </a:p>
                  </a:txBody>
                  <a:tcPr marL="63990" marR="63990" marT="31995" marB="31995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3640815"/>
                  </a:ext>
                </a:extLst>
              </a:tr>
              <a:tr h="297070">
                <a:tc>
                  <a:txBody>
                    <a:bodyPr/>
                    <a:lstStyle/>
                    <a:p>
                      <a:pPr fontAlgn="t"/>
                      <a:r>
                        <a:rPr lang="en-US" sz="1600" u="none" strike="noStrike">
                          <a:solidFill>
                            <a:srgbClr val="007BFF"/>
                          </a:solidFill>
                          <a:effectLst/>
                          <a:hlinkClick r:id="rId9"/>
                        </a:rPr>
                        <a:t>Horizontal Rule</a:t>
                      </a:r>
                      <a:endParaRPr lang="en-US" sz="1600">
                        <a:effectLst/>
                      </a:endParaRPr>
                    </a:p>
                  </a:txBody>
                  <a:tcPr marL="63990" marR="63990" marT="31995" marB="31995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---</a:t>
                      </a:r>
                    </a:p>
                  </a:txBody>
                  <a:tcPr marL="63990" marR="63990" marT="31995" marB="31995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0075125"/>
                  </a:ext>
                </a:extLst>
              </a:tr>
              <a:tr h="297070">
                <a:tc>
                  <a:txBody>
                    <a:bodyPr/>
                    <a:lstStyle/>
                    <a:p>
                      <a:pPr fontAlgn="t"/>
                      <a:r>
                        <a:rPr lang="en-US" sz="1600" u="none" strike="noStrike">
                          <a:solidFill>
                            <a:srgbClr val="007BFF"/>
                          </a:solidFill>
                          <a:effectLst/>
                          <a:hlinkClick r:id="rId10"/>
                        </a:rPr>
                        <a:t>Link</a:t>
                      </a:r>
                      <a:endParaRPr lang="en-US" sz="1600">
                        <a:effectLst/>
                      </a:endParaRPr>
                    </a:p>
                  </a:txBody>
                  <a:tcPr marL="63990" marR="63990" marT="31995" marB="31995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[title](https://www.example.com)</a:t>
                      </a:r>
                    </a:p>
                  </a:txBody>
                  <a:tcPr marL="63990" marR="63990" marT="31995" marB="31995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547910"/>
                  </a:ext>
                </a:extLst>
              </a:tr>
              <a:tr h="297070">
                <a:tc>
                  <a:txBody>
                    <a:bodyPr/>
                    <a:lstStyle/>
                    <a:p>
                      <a:pPr fontAlgn="t"/>
                      <a:r>
                        <a:rPr lang="en-US" sz="1600" u="none" strike="noStrike">
                          <a:solidFill>
                            <a:srgbClr val="007BFF"/>
                          </a:solidFill>
                          <a:effectLst/>
                          <a:hlinkClick r:id="rId11"/>
                        </a:rPr>
                        <a:t>Image</a:t>
                      </a:r>
                      <a:endParaRPr lang="en-US" sz="1600">
                        <a:effectLst/>
                      </a:endParaRPr>
                    </a:p>
                  </a:txBody>
                  <a:tcPr marL="63990" marR="63990" marT="31995" marB="31995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![alt text](image.jpg)</a:t>
                      </a:r>
                    </a:p>
                  </a:txBody>
                  <a:tcPr marL="63990" marR="63990" marT="31995" marB="31995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56058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548736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34F0B-6C2F-4407-B35B-0B404D908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246"/>
            <a:ext cx="9633559" cy="663574"/>
          </a:xfrm>
        </p:spPr>
        <p:txBody>
          <a:bodyPr>
            <a:normAutofit fontScale="90000"/>
          </a:bodyPr>
          <a:lstStyle/>
          <a:p>
            <a:r>
              <a:rPr lang="en-US" dirty="0"/>
              <a:t>Markdown Syntax 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E9C1BE09-CE98-436F-88F2-C055C09014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0445948"/>
              </p:ext>
            </p:extLst>
          </p:nvPr>
        </p:nvGraphicFramePr>
        <p:xfrm>
          <a:off x="2334916" y="845820"/>
          <a:ext cx="6843374" cy="5834896"/>
        </p:xfrm>
        <a:graphic>
          <a:graphicData uri="http://schemas.openxmlformats.org/drawingml/2006/table">
            <a:tbl>
              <a:tblPr/>
              <a:tblGrid>
                <a:gridCol w="3421687">
                  <a:extLst>
                    <a:ext uri="{9D8B030D-6E8A-4147-A177-3AD203B41FA5}">
                      <a16:colId xmlns:a16="http://schemas.microsoft.com/office/drawing/2014/main" val="3583640379"/>
                    </a:ext>
                  </a:extLst>
                </a:gridCol>
                <a:gridCol w="3421687">
                  <a:extLst>
                    <a:ext uri="{9D8B030D-6E8A-4147-A177-3AD203B41FA5}">
                      <a16:colId xmlns:a16="http://schemas.microsoft.com/office/drawing/2014/main" val="4078766064"/>
                    </a:ext>
                  </a:extLst>
                </a:gridCol>
              </a:tblGrid>
              <a:tr h="29296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solidFill>
                            <a:srgbClr val="495057"/>
                          </a:solidFill>
                          <a:effectLst/>
                        </a:rPr>
                        <a:t>Element</a:t>
                      </a:r>
                    </a:p>
                  </a:txBody>
                  <a:tcPr marL="58802" marR="58802" marT="29401" marB="29401" anchor="b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solidFill>
                            <a:srgbClr val="495057"/>
                          </a:solidFill>
                          <a:effectLst/>
                        </a:rPr>
                        <a:t>Markdown Syntax</a:t>
                      </a:r>
                    </a:p>
                  </a:txBody>
                  <a:tcPr marL="58802" marR="58802" marT="29401" marB="29401" anchor="b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7069789"/>
                  </a:ext>
                </a:extLst>
              </a:tr>
              <a:tr h="958016">
                <a:tc>
                  <a:txBody>
                    <a:bodyPr/>
                    <a:lstStyle/>
                    <a:p>
                      <a:pPr fontAlgn="t"/>
                      <a:r>
                        <a:rPr lang="en-US" sz="1600" u="none" strike="noStrike">
                          <a:solidFill>
                            <a:srgbClr val="007BFF"/>
                          </a:solidFill>
                          <a:effectLst/>
                          <a:hlinkClick r:id="rId2"/>
                        </a:rPr>
                        <a:t>Table</a:t>
                      </a:r>
                      <a:endParaRPr lang="en-US" sz="1600">
                        <a:effectLst/>
                      </a:endParaRPr>
                    </a:p>
                  </a:txBody>
                  <a:tcPr marL="58802" marR="58802" marT="29401" marB="29401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| Syntax | Description |</a:t>
                      </a:r>
                      <a:br>
                        <a:rPr lang="en-US" sz="1600">
                          <a:effectLst/>
                        </a:rPr>
                      </a:br>
                      <a:r>
                        <a:rPr lang="en-US" sz="1600">
                          <a:effectLst/>
                        </a:rPr>
                        <a:t>| ----------- | ----------- |</a:t>
                      </a:r>
                      <a:br>
                        <a:rPr lang="en-US" sz="1600">
                          <a:effectLst/>
                        </a:rPr>
                      </a:br>
                      <a:r>
                        <a:rPr lang="en-US" sz="1600">
                          <a:effectLst/>
                        </a:rPr>
                        <a:t>| Header | Title |</a:t>
                      </a:r>
                      <a:br>
                        <a:rPr lang="en-US" sz="1600">
                          <a:effectLst/>
                        </a:rPr>
                      </a:br>
                      <a:r>
                        <a:rPr lang="en-US" sz="1600">
                          <a:effectLst/>
                        </a:rPr>
                        <a:t>| Paragraph | Text |</a:t>
                      </a:r>
                    </a:p>
                  </a:txBody>
                  <a:tcPr marL="58802" marR="58802" marT="29401" marB="29401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03265"/>
                  </a:ext>
                </a:extLst>
              </a:tr>
              <a:tr h="1623070">
                <a:tc>
                  <a:txBody>
                    <a:bodyPr/>
                    <a:lstStyle/>
                    <a:p>
                      <a:pPr fontAlgn="t"/>
                      <a:r>
                        <a:rPr lang="en-US" sz="1600" u="none" strike="noStrike">
                          <a:solidFill>
                            <a:srgbClr val="007BFF"/>
                          </a:solidFill>
                          <a:effectLst/>
                          <a:hlinkClick r:id="rId3"/>
                        </a:rPr>
                        <a:t>Fenced Code Block</a:t>
                      </a:r>
                      <a:endParaRPr lang="en-US" sz="1600">
                        <a:effectLst/>
                      </a:endParaRPr>
                    </a:p>
                  </a:txBody>
                  <a:tcPr marL="58802" marR="58802" marT="29401" marB="29401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```</a:t>
                      </a:r>
                      <a:br>
                        <a:rPr lang="en-US" sz="1600">
                          <a:effectLst/>
                        </a:rPr>
                      </a:br>
                      <a:r>
                        <a:rPr lang="en-US" sz="1600">
                          <a:effectLst/>
                        </a:rPr>
                        <a:t>{</a:t>
                      </a:r>
                      <a:br>
                        <a:rPr lang="en-US" sz="1600">
                          <a:effectLst/>
                        </a:rPr>
                      </a:br>
                      <a:r>
                        <a:rPr lang="en-US" sz="1600">
                          <a:effectLst/>
                        </a:rPr>
                        <a:t>  "firstName": "John",</a:t>
                      </a:r>
                      <a:br>
                        <a:rPr lang="en-US" sz="1600">
                          <a:effectLst/>
                        </a:rPr>
                      </a:br>
                      <a:r>
                        <a:rPr lang="en-US" sz="1600">
                          <a:effectLst/>
                        </a:rPr>
                        <a:t>  "lastName": "Smith",</a:t>
                      </a:r>
                      <a:br>
                        <a:rPr lang="en-US" sz="1600">
                          <a:effectLst/>
                        </a:rPr>
                      </a:br>
                      <a:r>
                        <a:rPr lang="en-US" sz="1600">
                          <a:effectLst/>
                        </a:rPr>
                        <a:t>  "age": 25</a:t>
                      </a:r>
                      <a:br>
                        <a:rPr lang="en-US" sz="1600">
                          <a:effectLst/>
                        </a:rPr>
                      </a:br>
                      <a:r>
                        <a:rPr lang="en-US" sz="1600">
                          <a:effectLst/>
                        </a:rPr>
                        <a:t>}</a:t>
                      </a:r>
                      <a:br>
                        <a:rPr lang="en-US" sz="1600">
                          <a:effectLst/>
                        </a:rPr>
                      </a:br>
                      <a:r>
                        <a:rPr lang="en-US" sz="1600">
                          <a:effectLst/>
                        </a:rPr>
                        <a:t>```</a:t>
                      </a:r>
                    </a:p>
                  </a:txBody>
                  <a:tcPr marL="58802" marR="58802" marT="29401" marB="29401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324632"/>
                  </a:ext>
                </a:extLst>
              </a:tr>
              <a:tr h="736332">
                <a:tc>
                  <a:txBody>
                    <a:bodyPr/>
                    <a:lstStyle/>
                    <a:p>
                      <a:pPr fontAlgn="t"/>
                      <a:r>
                        <a:rPr lang="en-US" sz="1600" u="none" strike="noStrike">
                          <a:solidFill>
                            <a:srgbClr val="007BFF"/>
                          </a:solidFill>
                          <a:effectLst/>
                          <a:hlinkClick r:id="rId4"/>
                        </a:rPr>
                        <a:t>Footnote</a:t>
                      </a:r>
                      <a:endParaRPr lang="en-US" sz="1600">
                        <a:effectLst/>
                      </a:endParaRPr>
                    </a:p>
                  </a:txBody>
                  <a:tcPr marL="58802" marR="58802" marT="29401" marB="29401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Here's a sentence with a footnote. [^1]</a:t>
                      </a:r>
                      <a:br>
                        <a:rPr lang="en-US" sz="1600">
                          <a:effectLst/>
                        </a:rPr>
                      </a:br>
                      <a:br>
                        <a:rPr lang="en-US" sz="1600">
                          <a:effectLst/>
                        </a:rPr>
                      </a:br>
                      <a:r>
                        <a:rPr lang="en-US" sz="1600">
                          <a:effectLst/>
                        </a:rPr>
                        <a:t>[^1]: This is the footnote.</a:t>
                      </a:r>
                    </a:p>
                  </a:txBody>
                  <a:tcPr marL="58802" marR="58802" marT="29401" marB="29401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9782262"/>
                  </a:ext>
                </a:extLst>
              </a:tr>
              <a:tr h="292963">
                <a:tc>
                  <a:txBody>
                    <a:bodyPr/>
                    <a:lstStyle/>
                    <a:p>
                      <a:pPr fontAlgn="t"/>
                      <a:r>
                        <a:rPr lang="en-US" sz="1600" u="none" strike="noStrike">
                          <a:solidFill>
                            <a:srgbClr val="007BFF"/>
                          </a:solidFill>
                          <a:effectLst/>
                          <a:hlinkClick r:id="rId5"/>
                        </a:rPr>
                        <a:t>Heading ID</a:t>
                      </a:r>
                      <a:endParaRPr lang="en-US" sz="1600">
                        <a:effectLst/>
                      </a:endParaRPr>
                    </a:p>
                  </a:txBody>
                  <a:tcPr marL="58802" marR="58802" marT="29401" marB="29401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### My Great Heading {#custom-id}</a:t>
                      </a:r>
                    </a:p>
                  </a:txBody>
                  <a:tcPr marL="58802" marR="58802" marT="29401" marB="29401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4605442"/>
                  </a:ext>
                </a:extLst>
              </a:tr>
              <a:tr h="514648">
                <a:tc>
                  <a:txBody>
                    <a:bodyPr/>
                    <a:lstStyle/>
                    <a:p>
                      <a:pPr fontAlgn="t"/>
                      <a:r>
                        <a:rPr lang="en-US" sz="1600" u="none" strike="noStrike">
                          <a:solidFill>
                            <a:srgbClr val="007BFF"/>
                          </a:solidFill>
                          <a:effectLst/>
                          <a:hlinkClick r:id="rId6"/>
                        </a:rPr>
                        <a:t>Definition List</a:t>
                      </a:r>
                      <a:endParaRPr lang="en-US" sz="1600">
                        <a:effectLst/>
                      </a:endParaRPr>
                    </a:p>
                  </a:txBody>
                  <a:tcPr marL="58802" marR="58802" marT="29401" marB="29401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term</a:t>
                      </a:r>
                      <a:br>
                        <a:rPr lang="en-US" sz="1600">
                          <a:effectLst/>
                        </a:rPr>
                      </a:br>
                      <a:r>
                        <a:rPr lang="en-US" sz="1600">
                          <a:effectLst/>
                        </a:rPr>
                        <a:t>: definition</a:t>
                      </a:r>
                    </a:p>
                  </a:txBody>
                  <a:tcPr marL="58802" marR="58802" marT="29401" marB="29401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3708553"/>
                  </a:ext>
                </a:extLst>
              </a:tr>
              <a:tr h="292963">
                <a:tc>
                  <a:txBody>
                    <a:bodyPr/>
                    <a:lstStyle/>
                    <a:p>
                      <a:pPr fontAlgn="t"/>
                      <a:r>
                        <a:rPr lang="en-US" sz="1600" u="none" strike="noStrike">
                          <a:solidFill>
                            <a:srgbClr val="007BFF"/>
                          </a:solidFill>
                          <a:effectLst/>
                          <a:hlinkClick r:id="rId7"/>
                        </a:rPr>
                        <a:t>Strikethrough</a:t>
                      </a:r>
                      <a:endParaRPr lang="en-US" sz="1600">
                        <a:effectLst/>
                      </a:endParaRPr>
                    </a:p>
                  </a:txBody>
                  <a:tcPr marL="58802" marR="58802" marT="29401" marB="29401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~~The world is flat.~~</a:t>
                      </a:r>
                    </a:p>
                  </a:txBody>
                  <a:tcPr marL="58802" marR="58802" marT="29401" marB="29401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4805927"/>
                  </a:ext>
                </a:extLst>
              </a:tr>
              <a:tr h="736332">
                <a:tc>
                  <a:txBody>
                    <a:bodyPr/>
                    <a:lstStyle/>
                    <a:p>
                      <a:pPr fontAlgn="t"/>
                      <a:r>
                        <a:rPr lang="en-US" sz="1600" u="none" strike="noStrike" dirty="0">
                          <a:solidFill>
                            <a:srgbClr val="007BFF"/>
                          </a:solidFill>
                          <a:effectLst/>
                          <a:hlinkClick r:id="rId8"/>
                        </a:rPr>
                        <a:t>Task List</a:t>
                      </a:r>
                      <a:endParaRPr lang="en-US" sz="1600" dirty="0">
                        <a:effectLst/>
                      </a:endParaRPr>
                    </a:p>
                  </a:txBody>
                  <a:tcPr marL="58802" marR="58802" marT="29401" marB="29401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- [x] Write the press release</a:t>
                      </a:r>
                      <a:br>
                        <a:rPr lang="en-US" sz="1600" dirty="0">
                          <a:effectLst/>
                        </a:rPr>
                      </a:br>
                      <a:r>
                        <a:rPr lang="en-US" sz="1600" dirty="0">
                          <a:effectLst/>
                        </a:rPr>
                        <a:t>- [ ] Update the website</a:t>
                      </a:r>
                      <a:br>
                        <a:rPr lang="en-US" sz="1600" dirty="0">
                          <a:effectLst/>
                        </a:rPr>
                      </a:br>
                      <a:r>
                        <a:rPr lang="en-US" sz="1600" dirty="0">
                          <a:effectLst/>
                        </a:rPr>
                        <a:t>- [ ] Contact the media</a:t>
                      </a:r>
                    </a:p>
                  </a:txBody>
                  <a:tcPr marL="58802" marR="58802" marT="29401" marB="29401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80252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574754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FE040-72FB-48DB-B62F-E457110B7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 Python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9CD69-BE99-4B3E-924F-A3F97FB32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convention, each notebook will import the following packages at the beginning:</a:t>
            </a:r>
          </a:p>
          <a:p>
            <a:pPr lvl="1"/>
            <a:r>
              <a:rPr lang="en-US" dirty="0"/>
              <a:t>import pandas as pd</a:t>
            </a:r>
          </a:p>
          <a:p>
            <a:pPr lvl="1"/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</a:p>
          <a:p>
            <a:pPr lvl="1"/>
            <a:r>
              <a:rPr lang="en-US" dirty="0"/>
              <a:t>import </a:t>
            </a:r>
            <a:r>
              <a:rPr lang="en-US" dirty="0" err="1"/>
              <a:t>scipy</a:t>
            </a:r>
            <a:r>
              <a:rPr lang="en-US" dirty="0"/>
              <a:t> as </a:t>
            </a:r>
            <a:r>
              <a:rPr lang="en-US" dirty="0" err="1"/>
              <a:t>sp</a:t>
            </a:r>
            <a:endParaRPr lang="en-US" dirty="0"/>
          </a:p>
          <a:p>
            <a:pPr lvl="1"/>
            <a:r>
              <a:rPr lang="en-US" dirty="0"/>
              <a:t>import </a:t>
            </a:r>
            <a:r>
              <a:rPr lang="en-US" dirty="0" err="1"/>
              <a:t>matplotlib.pyplot</a:t>
            </a:r>
            <a:r>
              <a:rPr lang="en-US" dirty="0"/>
              <a:t> as </a:t>
            </a:r>
            <a:r>
              <a:rPr lang="en-US" dirty="0" err="1"/>
              <a:t>plt</a:t>
            </a:r>
            <a:endParaRPr lang="en-US" dirty="0"/>
          </a:p>
          <a:p>
            <a:pPr lvl="1"/>
            <a:r>
              <a:rPr lang="en-US" dirty="0"/>
              <a:t>%matplotlib inline: let visualization results show up on the notebook page</a:t>
            </a:r>
          </a:p>
        </p:txBody>
      </p:sp>
    </p:spTree>
    <p:extLst>
      <p:ext uri="{BB962C8B-B14F-4D97-AF65-F5344CB8AC3E}">
        <p14:creationId xmlns:p14="http://schemas.microsoft.com/office/powerpoint/2010/main" val="391963677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CA465-7668-E944-81D8-BF319DEB4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on JN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02503D-46D2-6F4E-8125-7BB36475A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4326"/>
            <a:ext cx="10515600" cy="4592637"/>
          </a:xfrm>
        </p:spPr>
        <p:txBody>
          <a:bodyPr/>
          <a:lstStyle/>
          <a:p>
            <a:r>
              <a:rPr lang="en-US" dirty="0"/>
              <a:t>Run JN examples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D90952-2358-774B-AA23-2B8747EF1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23D4C-EE0A-D54D-B67E-09C88C513A8E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13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Textbook and 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marR="0">
              <a:spcBef>
                <a:spcPts val="300"/>
              </a:spcBef>
              <a:spcAft>
                <a:spcPts val="0"/>
              </a:spcAft>
            </a:pPr>
            <a:r>
              <a:rPr lang="en-US" sz="3600" b="1" u="sng" spc="-1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Recommended Textbooks</a:t>
            </a:r>
            <a:endParaRPr lang="en-US" sz="40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algn="just">
              <a:spcBef>
                <a:spcPts val="0"/>
              </a:spcBef>
            </a:pPr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Robert Layton</a:t>
            </a:r>
            <a:r>
              <a:rPr lang="en-US" sz="36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Learning Data Mining with Python. </a:t>
            </a:r>
            <a:r>
              <a:rPr lang="en-US" sz="36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Packt</a:t>
            </a:r>
            <a:r>
              <a:rPr lang="en-US" sz="36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2017. </a:t>
            </a:r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(Available through Drexel Library)</a:t>
            </a:r>
            <a:endParaRPr lang="en-US" sz="40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360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 </a:t>
            </a:r>
            <a:endParaRPr lang="en-US" sz="40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3600" b="1" u="sng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Additional References</a:t>
            </a:r>
            <a:endParaRPr lang="en-US" sz="40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36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 </a:t>
            </a:r>
            <a:endParaRPr lang="en-US" sz="40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algn="just">
              <a:spcBef>
                <a:spcPts val="0"/>
              </a:spcBef>
            </a:pPr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Wes McKinney</a:t>
            </a:r>
            <a:r>
              <a:rPr lang="en-US" sz="36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Python for Data Analysis. O’Reilly, 2017. </a:t>
            </a:r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(Available through Drexel Library) </a:t>
            </a:r>
            <a:endParaRPr lang="en-US" sz="40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algn="just">
              <a:spcBef>
                <a:spcPts val="0"/>
              </a:spcBef>
            </a:pPr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Ian H. Witten,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Eibe</a:t>
            </a:r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Frank, and Mark A. Hall</a:t>
            </a:r>
            <a:r>
              <a:rPr lang="en-US" sz="36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Data Mining: Practical Machine Learning Tools and Techniques (Third or Fourth Edition). Morgan Kaufmann. </a:t>
            </a:r>
            <a:endParaRPr lang="en-US" sz="4000" i="1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algn="just">
              <a:spcBef>
                <a:spcPts val="0"/>
              </a:spcBef>
            </a:pPr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Kevin P. Murphy</a:t>
            </a:r>
            <a:r>
              <a:rPr lang="en-US" sz="36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Machine Learning A Probabilistic Perspective. </a:t>
            </a:r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MIT Press. 2012</a:t>
            </a:r>
            <a:endParaRPr lang="en-US" sz="40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627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and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packages: </a:t>
            </a:r>
            <a:r>
              <a:rPr lang="en-US" dirty="0" err="1"/>
              <a:t>Numpy</a:t>
            </a:r>
            <a:r>
              <a:rPr lang="en-US" dirty="0"/>
              <a:t>, </a:t>
            </a:r>
            <a:r>
              <a:rPr lang="en-US" dirty="0" err="1"/>
              <a:t>Scipy</a:t>
            </a:r>
            <a:r>
              <a:rPr lang="en-US" dirty="0"/>
              <a:t>, Pandas, Matplotlib, and Scikit-Learn</a:t>
            </a:r>
          </a:p>
          <a:p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r>
              <a:rPr lang="en-US" dirty="0"/>
              <a:t>Markdown for documentation</a:t>
            </a:r>
          </a:p>
          <a:p>
            <a:r>
              <a:rPr lang="en-US" dirty="0"/>
              <a:t>Google </a:t>
            </a:r>
            <a:r>
              <a:rPr lang="en-US" dirty="0" err="1"/>
              <a:t>Colab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Online </a:t>
            </a:r>
            <a:r>
              <a:rPr lang="en-US" dirty="0" err="1"/>
              <a:t>Jupyter</a:t>
            </a:r>
            <a:r>
              <a:rPr lang="en-US" dirty="0"/>
              <a:t> notebook environment</a:t>
            </a:r>
          </a:p>
          <a:p>
            <a:pPr lvl="1"/>
            <a:r>
              <a:rPr lang="en-US" dirty="0"/>
              <a:t>Zero configuration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71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63E9A-4CB8-D640-B58F-23EC67038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Prerequisite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C93935-6E9F-EF46-A914-994DCA72D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College level mathematics</a:t>
            </a:r>
          </a:p>
          <a:p>
            <a:r>
              <a:rPr lang="en-US" dirty="0"/>
              <a:t>STAT 201 basic knowledge about probability and statistics</a:t>
            </a:r>
          </a:p>
          <a:p>
            <a:r>
              <a:rPr lang="en-US" dirty="0"/>
              <a:t>Basic programming concepts and skills:</a:t>
            </a:r>
          </a:p>
          <a:p>
            <a:pPr lvl="1"/>
            <a:r>
              <a:rPr lang="en-US" dirty="0"/>
              <a:t>Will learn and use Python throughout the course</a:t>
            </a:r>
          </a:p>
          <a:p>
            <a:pPr lvl="1"/>
            <a:r>
              <a:rPr lang="en-US" dirty="0"/>
              <a:t>Most of the time, write simple statement to use built-in functions defined in Python data processing and machine learning packages. </a:t>
            </a:r>
          </a:p>
        </p:txBody>
      </p:sp>
    </p:spTree>
    <p:extLst>
      <p:ext uri="{BB962C8B-B14F-4D97-AF65-F5344CB8AC3E}">
        <p14:creationId xmlns:p14="http://schemas.microsoft.com/office/powerpoint/2010/main" val="968392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676D8-4E07-4B1D-86F8-DA1A9B30C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04299"/>
            <a:ext cx="8229600" cy="1143000"/>
          </a:xfrm>
        </p:spPr>
        <p:txBody>
          <a:bodyPr/>
          <a:lstStyle/>
          <a:p>
            <a:r>
              <a:rPr lang="en-US" dirty="0"/>
              <a:t>Course Work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23738D8-41B9-482B-A133-46EF59E70C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0214770"/>
              </p:ext>
            </p:extLst>
          </p:nvPr>
        </p:nvGraphicFramePr>
        <p:xfrm>
          <a:off x="2354581" y="1588770"/>
          <a:ext cx="7492805" cy="3590188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2909760">
                  <a:extLst>
                    <a:ext uri="{9D8B030D-6E8A-4147-A177-3AD203B41FA5}">
                      <a16:colId xmlns:a16="http://schemas.microsoft.com/office/drawing/2014/main" val="2854043094"/>
                    </a:ext>
                  </a:extLst>
                </a:gridCol>
                <a:gridCol w="1695615">
                  <a:extLst>
                    <a:ext uri="{9D8B030D-6E8A-4147-A177-3AD203B41FA5}">
                      <a16:colId xmlns:a16="http://schemas.microsoft.com/office/drawing/2014/main" val="434594219"/>
                    </a:ext>
                  </a:extLst>
                </a:gridCol>
                <a:gridCol w="2887430">
                  <a:extLst>
                    <a:ext uri="{9D8B030D-6E8A-4147-A177-3AD203B41FA5}">
                      <a16:colId xmlns:a16="http://schemas.microsoft.com/office/drawing/2014/main" val="2565284317"/>
                    </a:ext>
                  </a:extLst>
                </a:gridCol>
              </a:tblGrid>
              <a:tr h="51288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Task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Weight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Due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9388764"/>
                  </a:ext>
                </a:extLst>
              </a:tr>
              <a:tr h="51288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Assignment 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15%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Week 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3344959"/>
                  </a:ext>
                </a:extLst>
              </a:tr>
              <a:tr h="51288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Assignment 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15%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Week 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8184608"/>
                  </a:ext>
                </a:extLst>
              </a:tr>
              <a:tr h="51288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Midterm Exam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20%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Week 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0073749"/>
                  </a:ext>
                </a:extLst>
              </a:tr>
              <a:tr h="51288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Assignment 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15%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Week 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3756350"/>
                  </a:ext>
                </a:extLst>
              </a:tr>
              <a:tr h="51288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Assignment 4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15%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Week 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4627701"/>
                  </a:ext>
                </a:extLst>
              </a:tr>
              <a:tr h="51288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Team project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20%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End of the term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18594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9909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6920</TotalTime>
  <Words>2639</Words>
  <Application>Microsoft Office PowerPoint</Application>
  <PresentationFormat>Widescreen</PresentationFormat>
  <Paragraphs>592</Paragraphs>
  <Slides>58</Slides>
  <Notes>19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8" baseType="lpstr">
      <vt:lpstr>Arial</vt:lpstr>
      <vt:lpstr>Calibri</vt:lpstr>
      <vt:lpstr>Comic Sans MS</vt:lpstr>
      <vt:lpstr>StarSymbol</vt:lpstr>
      <vt:lpstr>Symbol</vt:lpstr>
      <vt:lpstr>Tahoma</vt:lpstr>
      <vt:lpstr>Times New Roman</vt:lpstr>
      <vt:lpstr>Utopia</vt:lpstr>
      <vt:lpstr>Office Theme</vt:lpstr>
      <vt:lpstr>Bitmap Image</vt:lpstr>
      <vt:lpstr>INFO 371: Data Mining Applications</vt:lpstr>
      <vt:lpstr>Agenda</vt:lpstr>
      <vt:lpstr>Course Introduction</vt:lpstr>
      <vt:lpstr>Course Outcome</vt:lpstr>
      <vt:lpstr>Topics </vt:lpstr>
      <vt:lpstr>Textbook and Reference</vt:lpstr>
      <vt:lpstr>Software and Tools</vt:lpstr>
      <vt:lpstr>Prerequisite</vt:lpstr>
      <vt:lpstr>Course Work</vt:lpstr>
      <vt:lpstr>Course Work</vt:lpstr>
      <vt:lpstr>Course Project</vt:lpstr>
      <vt:lpstr>Course Syllabus Review</vt:lpstr>
      <vt:lpstr>Introduction to Data Mining and Machine Learning</vt:lpstr>
      <vt:lpstr>From data to information</vt:lpstr>
      <vt:lpstr>Machine Learning</vt:lpstr>
      <vt:lpstr>What is machine learning?</vt:lpstr>
      <vt:lpstr>PowerPoint Presentation</vt:lpstr>
      <vt:lpstr>When we need Machine Learning?</vt:lpstr>
      <vt:lpstr>Machine Learning Process</vt:lpstr>
      <vt:lpstr>Examples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Terminology</vt:lpstr>
      <vt:lpstr>Terminology</vt:lpstr>
      <vt:lpstr>What’s a concept?</vt:lpstr>
      <vt:lpstr>Classification learning</vt:lpstr>
      <vt:lpstr>Association learning</vt:lpstr>
      <vt:lpstr>Clustering</vt:lpstr>
      <vt:lpstr>Numeric prediction</vt:lpstr>
      <vt:lpstr>Points to take away</vt:lpstr>
      <vt:lpstr>What’s in an example?</vt:lpstr>
      <vt:lpstr>What’s in an attribute?</vt:lpstr>
      <vt:lpstr>Feature/Attribute</vt:lpstr>
      <vt:lpstr>Nominal levels of measurement</vt:lpstr>
      <vt:lpstr>Ordinal levels of measurement</vt:lpstr>
      <vt:lpstr>Interval quantities</vt:lpstr>
      <vt:lpstr>Ratio quantities</vt:lpstr>
      <vt:lpstr>Attribute types used in practice</vt:lpstr>
      <vt:lpstr>Points to take away</vt:lpstr>
      <vt:lpstr>Metadata</vt:lpstr>
      <vt:lpstr>Data Format</vt:lpstr>
      <vt:lpstr>Multi-dimensional data</vt:lpstr>
      <vt:lpstr>PowerPoint Presentation</vt:lpstr>
      <vt:lpstr>CSV</vt:lpstr>
      <vt:lpstr>DataFrame</vt:lpstr>
      <vt:lpstr>Python and Jupyter Notebook</vt:lpstr>
      <vt:lpstr>Python for Data Mining</vt:lpstr>
      <vt:lpstr>Jupyter Notebook</vt:lpstr>
      <vt:lpstr>Google Colaboratory (colab)</vt:lpstr>
      <vt:lpstr>Jupypter Notebook for Assignments</vt:lpstr>
      <vt:lpstr>Jupyter Notebook Keyboard Shortcuts</vt:lpstr>
      <vt:lpstr>Markdown Syntax </vt:lpstr>
      <vt:lpstr>Markdown Syntax </vt:lpstr>
      <vt:lpstr>Import Python Packages</vt:lpstr>
      <vt:lpstr>Example on JN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 410: Software Evolution</dc:title>
  <dc:subject/>
  <dc:creator>An,Yuan</dc:creator>
  <cp:keywords/>
  <dc:description/>
  <cp:lastModifiedBy>Sharma,Tapasya</cp:lastModifiedBy>
  <cp:revision>11</cp:revision>
  <dcterms:created xsi:type="dcterms:W3CDTF">2019-01-07T04:10:20Z</dcterms:created>
  <dcterms:modified xsi:type="dcterms:W3CDTF">2021-09-23T18:49:11Z</dcterms:modified>
  <cp:category/>
</cp:coreProperties>
</file>