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2" r:id="rId6"/>
    <p:sldId id="261" r:id="rId7"/>
    <p:sldId id="390" r:id="rId8"/>
    <p:sldId id="358" r:id="rId9"/>
    <p:sldId id="379" r:id="rId10"/>
    <p:sldId id="359" r:id="rId11"/>
    <p:sldId id="375" r:id="rId12"/>
    <p:sldId id="360" r:id="rId13"/>
    <p:sldId id="361" r:id="rId14"/>
    <p:sldId id="380" r:id="rId15"/>
    <p:sldId id="362" r:id="rId16"/>
    <p:sldId id="363" r:id="rId17"/>
    <p:sldId id="373" r:id="rId18"/>
    <p:sldId id="364" r:id="rId19"/>
    <p:sldId id="371" r:id="rId20"/>
    <p:sldId id="372" r:id="rId21"/>
    <p:sldId id="3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5"/>
    <p:restoredTop sz="95196"/>
  </p:normalViewPr>
  <p:slideViewPr>
    <p:cSldViewPr>
      <p:cViewPr varScale="1">
        <p:scale>
          <a:sx n="91" d="100"/>
          <a:sy n="91" d="100"/>
        </p:scale>
        <p:origin x="13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15928"/>
    </p:cViewPr>
  </p:sorterViewPr>
  <p:notesViewPr>
    <p:cSldViewPr>
      <p:cViewPr varScale="1">
        <p:scale>
          <a:sx n="94" d="100"/>
          <a:sy n="94" d="100"/>
        </p:scale>
        <p:origin x="23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pesh Shetty" userId="e538245b-71cc-4440-8bef-76394d9c453e" providerId="ADAL" clId="{3825E1F2-33F4-4749-B0EC-CC09903C69F7}"/>
    <pc:docChg chg="modSld">
      <pc:chgData name="Bhupesh Shetty" userId="e538245b-71cc-4440-8bef-76394d9c453e" providerId="ADAL" clId="{3825E1F2-33F4-4749-B0EC-CC09903C69F7}" dt="2021-10-10T18:25:20.537" v="26" actId="20577"/>
      <pc:docMkLst>
        <pc:docMk/>
      </pc:docMkLst>
      <pc:sldChg chg="modSp mod">
        <pc:chgData name="Bhupesh Shetty" userId="e538245b-71cc-4440-8bef-76394d9c453e" providerId="ADAL" clId="{3825E1F2-33F4-4749-B0EC-CC09903C69F7}" dt="2021-10-10T18:23:13.467" v="7" actId="20577"/>
        <pc:sldMkLst>
          <pc:docMk/>
          <pc:sldMk cId="2610327269" sldId="259"/>
        </pc:sldMkLst>
        <pc:spChg chg="mod">
          <ac:chgData name="Bhupesh Shetty" userId="e538245b-71cc-4440-8bef-76394d9c453e" providerId="ADAL" clId="{3825E1F2-33F4-4749-B0EC-CC09903C69F7}" dt="2021-10-10T18:23:13.467" v="7" actId="20577"/>
          <ac:spMkLst>
            <pc:docMk/>
            <pc:sldMk cId="2610327269" sldId="259"/>
            <ac:spMk id="3" creationId="{38B2C0BB-BA53-6D49-AE37-3AC90FD67594}"/>
          </ac:spMkLst>
        </pc:spChg>
      </pc:sldChg>
      <pc:sldChg chg="modSp mod">
        <pc:chgData name="Bhupesh Shetty" userId="e538245b-71cc-4440-8bef-76394d9c453e" providerId="ADAL" clId="{3825E1F2-33F4-4749-B0EC-CC09903C69F7}" dt="2021-10-10T18:25:20.537" v="26" actId="20577"/>
        <pc:sldMkLst>
          <pc:docMk/>
          <pc:sldMk cId="290786637" sldId="390"/>
        </pc:sldMkLst>
        <pc:spChg chg="mod">
          <ac:chgData name="Bhupesh Shetty" userId="e538245b-71cc-4440-8bef-76394d9c453e" providerId="ADAL" clId="{3825E1F2-33F4-4749-B0EC-CC09903C69F7}" dt="2021-10-10T18:25:20.537" v="26" actId="20577"/>
          <ac:spMkLst>
            <pc:docMk/>
            <pc:sldMk cId="290786637" sldId="390"/>
            <ac:spMk id="3" creationId="{A1F60630-5D50-CC40-B2DB-A1BD9CE556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7E9C-02CB-5447-AE7F-FB995B3435F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D823-4684-8543-9EE5-01EF0C6A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have to follow the exact same example, but I want a matrix with these four questions addressed following my specifications.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Square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the </a:t>
            </a:r>
            <a:r>
              <a:rPr lang="en-US" dirty="0" err="1"/>
              <a:t>summability</a:t>
            </a:r>
            <a:r>
              <a:rPr lang="en-US" dirty="0"/>
              <a:t> of market 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5410D6-87CF-4193-AC28-FBDC3059D46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nytimes.com/www.nytimes.com/interactive/2010/02/01/us/budget.html?src=tp" TargetMode="External"/><Relationship Id="rId2" Type="http://schemas.openxmlformats.org/officeDocument/2006/relationships/hyperlink" Target="https://obamawhitehouse.archives.gov/interactive-budg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mentalfloss.com/sites/default/files/196.j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apitalist.com/a-world-of-languag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d3/chord-dependency-diagram" TargetMode="External"/><Relationship Id="rId2" Type="http://schemas.openxmlformats.org/officeDocument/2006/relationships/hyperlink" Target="https://bl.ocks.org/heybignick/3faf257bbbbc7743bb72310d03b86ee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ytimes.com/2019/01/03/learning/whats-going-on-in-this-graph-jan-9-2019.html" TargetMode="External"/><Relationship Id="rId4" Type="http://schemas.openxmlformats.org/officeDocument/2006/relationships/hyperlink" Target="https://www.kenflerlage.com/2018/04/sankey-templat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lowingdata.com/2017/01/24/one-dataset-visualized-25-way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" TargetMode="External"/><Relationship Id="rId2" Type="http://schemas.openxmlformats.org/officeDocument/2006/relationships/hyperlink" Target="https://ggplot2.tidyverse.org/referenc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 250 Information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</a:t>
            </a:r>
            <a:r>
              <a:rPr lang="en-US" altLang="zh-CN" dirty="0"/>
              <a:t>4A: </a:t>
            </a:r>
            <a:r>
              <a:rPr lang="en-US" dirty="0"/>
              <a:t>More about ontologies</a:t>
            </a:r>
          </a:p>
        </p:txBody>
      </p:sp>
    </p:spTree>
    <p:extLst>
      <p:ext uri="{BB962C8B-B14F-4D97-AF65-F5344CB8AC3E}">
        <p14:creationId xmlns:p14="http://schemas.microsoft.com/office/powerpoint/2010/main" val="16593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DE70-1C87-8741-A19C-52155A3B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8EFEB4-ACA2-2A41-B8C9-F8BCA560E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Radar chart (or spider chart) is the most popular multi-dimensional graph type.</a:t>
            </a:r>
          </a:p>
          <a:p>
            <a:r>
              <a:rPr lang="en-US" dirty="0"/>
              <a:t>Two questions can be answered by radar chart:</a:t>
            </a:r>
          </a:p>
          <a:p>
            <a:pPr lvl="1"/>
            <a:r>
              <a:rPr lang="en-US" dirty="0"/>
              <a:t>How individuals are compared in all parameters in the graph?</a:t>
            </a:r>
          </a:p>
          <a:p>
            <a:pPr lvl="1"/>
            <a:r>
              <a:rPr lang="en-US" dirty="0"/>
              <a:t>How is one’s overall performance?</a:t>
            </a:r>
          </a:p>
          <a:p>
            <a:r>
              <a:rPr lang="en-US" dirty="0"/>
              <a:t>What are the cons of this graph?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C2C8846D-D049-7D40-B850-736AB5E20C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94225"/>
            <a:ext cx="4191000" cy="2941273"/>
          </a:xfrm>
        </p:spPr>
      </p:pic>
    </p:spTree>
    <p:extLst>
      <p:ext uri="{BB962C8B-B14F-4D97-AF65-F5344CB8AC3E}">
        <p14:creationId xmlns:p14="http://schemas.microsoft.com/office/powerpoint/2010/main" val="428605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D9AB9D-C2BE-1443-A0B0-99D58900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(timeline) 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73078-C8C6-E24B-89D9-006D0047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data can be incorporated into many different graph types, so it does not need to be regarded as a separate graph type.</a:t>
            </a:r>
          </a:p>
          <a:p>
            <a:r>
              <a:rPr lang="en-US" dirty="0"/>
              <a:t>However, when temporal data is used in the graph, it is mostly plotted as the x-axis. </a:t>
            </a:r>
          </a:p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7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5AED-A165-BA4B-AA4B-737243D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2E2F9-7318-E442-B438-0F3B5480E3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Tree graph is a category of graph types displaying the hierarchical structure in the data. </a:t>
            </a:r>
          </a:p>
          <a:p>
            <a:r>
              <a:rPr lang="en-US" dirty="0"/>
              <a:t>Some common graph types in this category include tree map, sun burst, and dendrogram.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27FBD23-523D-1C46-88E0-7228CB97CB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2767480"/>
              </p:ext>
            </p:extLst>
          </p:nvPr>
        </p:nvGraphicFramePr>
        <p:xfrm>
          <a:off x="4648200" y="2362200"/>
          <a:ext cx="4038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6912499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73232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6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4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5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4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6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9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24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0E72-8595-0A48-A33C-C4766BD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8253-CEFA-CB46-9E2B-7F06772223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Tree map shows the sizes (quantitative) of categories (and subcategories) within a population.</a:t>
            </a:r>
          </a:p>
          <a:p>
            <a:pPr lvl="1"/>
            <a:r>
              <a:rPr lang="en-US" dirty="0"/>
              <a:t>It can be used to show multiple layers of hierarchies, but ideally no more than two.</a:t>
            </a:r>
          </a:p>
          <a:p>
            <a:r>
              <a:rPr lang="en-US" dirty="0"/>
              <a:t>It is bound by similar assumptions of the bar chart that all numbers are added up to the population.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3CFDB-4B42-D74D-B838-D92C98384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2" y="1673225"/>
            <a:ext cx="3881516" cy="4718050"/>
          </a:xfrm>
        </p:spPr>
      </p:pic>
    </p:spTree>
    <p:extLst>
      <p:ext uri="{BB962C8B-B14F-4D97-AF65-F5344CB8AC3E}">
        <p14:creationId xmlns:p14="http://schemas.microsoft.com/office/powerpoint/2010/main" val="366370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100B9E-F18A-F945-82D3-C7F32FAE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 (II)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6083E-90BB-4444-ABC1-167FA71F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 is a natural object for the tree metaphor because it has many mutually-exclusive categories:</a:t>
            </a:r>
          </a:p>
          <a:p>
            <a:pPr lvl="1"/>
            <a:r>
              <a:rPr lang="en-US" dirty="0">
                <a:hlinkClick r:id="rId2"/>
              </a:rPr>
              <a:t>https://obamawhitehouse.archives.gov/interactive-budget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https://archive.nytimes.com/www.nytimes.com/interactive/2010/02/01/us/budget.html?src=tp</a:t>
            </a:r>
            <a:r>
              <a:rPr lang="en-US" dirty="0"/>
              <a:t> (Flash required)</a:t>
            </a:r>
          </a:p>
          <a:p>
            <a:r>
              <a:rPr lang="en-US" dirty="0"/>
              <a:t>How would you compare these two graphs?</a:t>
            </a:r>
          </a:p>
        </p:txBody>
      </p:sp>
    </p:spTree>
    <p:extLst>
      <p:ext uri="{BB962C8B-B14F-4D97-AF65-F5344CB8AC3E}">
        <p14:creationId xmlns:p14="http://schemas.microsoft.com/office/powerpoint/2010/main" val="31732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CFBE-1D4E-5E43-8C0F-4B230BE3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DC4570-7CCF-624F-A535-88624A980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Dendrogram is the graph type designed just to display the tree, rather than any numeric values.</a:t>
            </a:r>
          </a:p>
          <a:p>
            <a:pPr lvl="1"/>
            <a:r>
              <a:rPr lang="en-US" dirty="0"/>
              <a:t>It just shows how objects are structured together in the same organization system.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673F0FFF-B1FC-A249-BFE2-FDAD2C8A2C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9688"/>
            <a:ext cx="4038600" cy="3385123"/>
          </a:xfrm>
        </p:spPr>
      </p:pic>
    </p:spTree>
    <p:extLst>
      <p:ext uri="{BB962C8B-B14F-4D97-AF65-F5344CB8AC3E}">
        <p14:creationId xmlns:p14="http://schemas.microsoft.com/office/powerpoint/2010/main" val="99498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02FE-1CB5-D14D-B2BF-58801619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tree graph</a:t>
            </a:r>
          </a:p>
        </p:txBody>
      </p:sp>
      <p:pic>
        <p:nvPicPr>
          <p:cNvPr id="5" name="Content Placeholder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39972007-9C45-6B4D-8118-74603C791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03" y="1828800"/>
            <a:ext cx="5556394" cy="4191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5DC45-B31A-2B4A-BBB1-1FF2E0B17A69}"/>
              </a:ext>
            </a:extLst>
          </p:cNvPr>
          <p:cNvSpPr txBox="1"/>
          <p:nvPr/>
        </p:nvSpPr>
        <p:spPr>
          <a:xfrm>
            <a:off x="1562100" y="6139934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https://images.mentalfloss.com/sites/default/files/196.jpg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487F-6FD3-9443-AB09-898AD973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tree graph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813D4A3-59F1-FE47-A059-3CF3859A4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32" y="1600200"/>
            <a:ext cx="4369136" cy="3962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9B2BC-EB6C-854B-9A5A-F56B7164D980}"/>
              </a:ext>
            </a:extLst>
          </p:cNvPr>
          <p:cNvSpPr txBox="1"/>
          <p:nvPr/>
        </p:nvSpPr>
        <p:spPr>
          <a:xfrm>
            <a:off x="1905000" y="5678269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https://www.visualcapitalist.com/a-world-of-languages/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0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B6E8-2634-0142-B353-B1C09D08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E3B4-6DF5-2441-BB13-98E853F2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 graphs show the direct relationships between individuals and communities. </a:t>
            </a:r>
          </a:p>
          <a:p>
            <a:pPr lvl="1"/>
            <a:r>
              <a:rPr lang="en-US" dirty="0"/>
              <a:t>We will spend some dedicated time to talk about this graph type.</a:t>
            </a:r>
          </a:p>
          <a:p>
            <a:r>
              <a:rPr lang="en-US" dirty="0"/>
              <a:t>Some common graph types include:</a:t>
            </a:r>
          </a:p>
          <a:p>
            <a:pPr lvl="1"/>
            <a:r>
              <a:rPr lang="en-US" dirty="0"/>
              <a:t>Force-directed network graph</a:t>
            </a:r>
          </a:p>
          <a:p>
            <a:pPr lvl="2"/>
            <a:r>
              <a:rPr lang="en-US" dirty="0">
                <a:hlinkClick r:id="rId2"/>
              </a:rPr>
              <a:t>https://bl.ocks.org/heybignick/3faf257bbbbc7743bb72310d03b86ee8</a:t>
            </a:r>
            <a:endParaRPr lang="en-US" dirty="0"/>
          </a:p>
          <a:p>
            <a:pPr lvl="1"/>
            <a:r>
              <a:rPr lang="en-US" dirty="0"/>
              <a:t>Chord diagram</a:t>
            </a:r>
          </a:p>
          <a:p>
            <a:pPr lvl="2"/>
            <a:r>
              <a:rPr lang="en-US" dirty="0">
                <a:hlinkClick r:id="rId3"/>
              </a:rPr>
              <a:t>https://observablehq.com/@d3/chord-dependency-diagram</a:t>
            </a:r>
            <a:endParaRPr lang="en-US" dirty="0"/>
          </a:p>
          <a:p>
            <a:pPr lvl="1"/>
            <a:r>
              <a:rPr lang="en-US" dirty="0"/>
              <a:t>Sankey diagram</a:t>
            </a:r>
          </a:p>
          <a:p>
            <a:pPr lvl="2"/>
            <a:r>
              <a:rPr lang="en-US" dirty="0">
                <a:hlinkClick r:id="rId4"/>
              </a:rPr>
              <a:t>https://www.kenflerlage.com/2018/04/sankey-template.html</a:t>
            </a:r>
            <a:endParaRPr lang="en-US" dirty="0"/>
          </a:p>
          <a:p>
            <a:pPr lvl="1"/>
            <a:r>
              <a:rPr lang="en-US" dirty="0"/>
              <a:t>Correlational heat map</a:t>
            </a:r>
          </a:p>
          <a:p>
            <a:pPr lvl="2"/>
            <a:r>
              <a:rPr lang="en-US" dirty="0">
                <a:hlinkClick r:id="rId5"/>
              </a:rPr>
              <a:t>https://www.nytimes.com/2019/01/03/learning/whats-going-on-in-this-graph-jan-9-2019.html</a:t>
            </a:r>
            <a:endParaRPr lang="en-US" dirty="0"/>
          </a:p>
          <a:p>
            <a:r>
              <a:rPr lang="en-US" dirty="0"/>
              <a:t>They are often difficult to be created by common-purpose visualization tools (such as Tableau and </a:t>
            </a:r>
            <a:r>
              <a:rPr lang="en-US" dirty="0" err="1"/>
              <a:t>ggplot</a:t>
            </a:r>
            <a:r>
              <a:rPr lang="en-US" dirty="0"/>
              <a:t>). D3 is one of the most popular tools for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217599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8CB1-DE67-7348-A59F-7C63149E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EBB6-675F-8B49-8D43-A15EBE4C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map uses only color and/or shade to represent a value. Its meaning depends on the type of data values its two axes and the color/shade represent:</a:t>
            </a:r>
          </a:p>
          <a:p>
            <a:pPr lvl="1"/>
            <a:r>
              <a:rPr lang="en-US" dirty="0"/>
              <a:t>If both axes represent variables or observations, then the heat map is about the correlation between these variables or observations in the dataset.</a:t>
            </a:r>
          </a:p>
          <a:p>
            <a:pPr lvl="1"/>
            <a:r>
              <a:rPr lang="en-US" dirty="0"/>
              <a:t>Otherwise, it is about how observations perform along all variables.</a:t>
            </a:r>
          </a:p>
          <a:p>
            <a:r>
              <a:rPr lang="en-US" dirty="0"/>
              <a:t>Heatmap is very easy to be used along with other visual metaphors, such as the map and calendar.</a:t>
            </a:r>
          </a:p>
        </p:txBody>
      </p:sp>
    </p:spTree>
    <p:extLst>
      <p:ext uri="{BB962C8B-B14F-4D97-AF65-F5344CB8AC3E}">
        <p14:creationId xmlns:p14="http://schemas.microsoft.com/office/powerpoint/2010/main" val="342567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ABF4-EA25-4C47-8509-E2E721CA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E59C-289C-7144-B692-48919BD3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topic of this week is grammar of graphics, the last major framework that is going to be discussed in this class. </a:t>
            </a:r>
          </a:p>
          <a:p>
            <a:r>
              <a:rPr lang="en-US" dirty="0"/>
              <a:t>Before moving to grammar of graphics, I am going to finish the review of basic graphic types that we have not finished.</a:t>
            </a:r>
          </a:p>
        </p:txBody>
      </p:sp>
    </p:spTree>
    <p:extLst>
      <p:ext uri="{BB962C8B-B14F-4D97-AF65-F5344CB8AC3E}">
        <p14:creationId xmlns:p14="http://schemas.microsoft.com/office/powerpoint/2010/main" val="335818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CC037-4A8B-EF41-ACB1-48665E1C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(II)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DF526-1EB4-824D-84DD-69C008E32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32188"/>
            <a:ext cx="4038600" cy="3600123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5711F-006E-2240-A11A-0D97FC09B9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9597"/>
            <a:ext cx="4038600" cy="3025305"/>
          </a:xfrm>
        </p:spPr>
      </p:pic>
    </p:spTree>
    <p:extLst>
      <p:ext uri="{BB962C8B-B14F-4D97-AF65-F5344CB8AC3E}">
        <p14:creationId xmlns:p14="http://schemas.microsoft.com/office/powerpoint/2010/main" val="181801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51085A-BB22-0D44-B282-8D66BCF1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stories in the same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B6E79-A453-E849-9F71-56A45897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https://flowingdata.com/2017/01/24/one-dataset-visualized-25-ways/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0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AC67-4D80-D24B-BD41-C5F4A53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1C: Summarizing graph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C0BB-BA53-6D49-AE37-3AC90FD6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Due Date</a:t>
            </a:r>
            <a:r>
              <a:rPr lang="en-US" dirty="0"/>
              <a:t>: 10/18/2021 (Monday) midnight 11:59pm EST</a:t>
            </a:r>
          </a:p>
          <a:p>
            <a:r>
              <a:rPr lang="en-US" b="1" dirty="0"/>
              <a:t>Tasks</a:t>
            </a:r>
            <a:r>
              <a:rPr lang="en-US" dirty="0"/>
              <a:t>: Creating a matrix to compare five graph types that you select (instructions see below) in terms of: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Can this graph type be created in RAW, Tableau, </a:t>
            </a:r>
            <a:r>
              <a:rPr lang="en-US" dirty="0" err="1"/>
              <a:t>ggplot</a:t>
            </a:r>
            <a:r>
              <a:rPr lang="en-US" dirty="0"/>
              <a:t> (</a:t>
            </a:r>
            <a:r>
              <a:rPr lang="en-US" u="sng" dirty="0">
                <a:hlinkClick r:id="rId2"/>
              </a:rPr>
              <a:t>https://ggplot2.tidyverse.org/reference/index.html</a:t>
            </a:r>
            <a:r>
              <a:rPr lang="en-US" dirty="0"/>
              <a:t>) and Google Charts (</a:t>
            </a:r>
            <a:r>
              <a:rPr lang="en-US" u="sng" dirty="0">
                <a:hlinkClick r:id="rId3"/>
              </a:rPr>
              <a:t>https://developers.google.com/chart/interactive/docs/gallery</a:t>
            </a:r>
            <a:r>
              <a:rPr lang="en-US" dirty="0"/>
              <a:t>)? And what names are they called in these systems?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What visual patterns can be meaningfully used in each graph type? (Answer this question based on the </a:t>
            </a:r>
            <a:r>
              <a:rPr lang="en-US" b="1" dirty="0">
                <a:solidFill>
                  <a:srgbClr val="FF0000"/>
                </a:solidFill>
              </a:rPr>
              <a:t>ontology of visual patterns </a:t>
            </a:r>
            <a:r>
              <a:rPr lang="en-US" dirty="0"/>
              <a:t>in this week's class.)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What type of data should be used to create each graph type? (Connect your answer to the </a:t>
            </a:r>
            <a:r>
              <a:rPr lang="en-US" b="1" dirty="0">
                <a:solidFill>
                  <a:srgbClr val="FF0000"/>
                </a:solidFill>
              </a:rPr>
              <a:t>ontology of data complexity</a:t>
            </a:r>
            <a:r>
              <a:rPr lang="en-US" dirty="0"/>
              <a:t>, proposed by </a:t>
            </a:r>
            <a:r>
              <a:rPr lang="en-US" dirty="0" err="1"/>
              <a:t>Shneiderman</a:t>
            </a:r>
            <a:r>
              <a:rPr lang="en-US" dirty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 each graph type, think of two general questions one can answer using the graph. </a:t>
            </a:r>
          </a:p>
        </p:txBody>
      </p:sp>
    </p:spTree>
    <p:extLst>
      <p:ext uri="{BB962C8B-B14F-4D97-AF65-F5344CB8AC3E}">
        <p14:creationId xmlns:p14="http://schemas.microsoft.com/office/powerpoint/2010/main" val="26103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0CAF-7F2B-9941-A926-71E887A7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1C: Summarizing graph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D79-E25E-2240-89B1-36384242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requirements:</a:t>
            </a:r>
          </a:p>
          <a:p>
            <a:pPr lvl="1"/>
            <a:r>
              <a:rPr lang="en-US" dirty="0"/>
              <a:t>You can choose any five graph types either covered by the class or not. </a:t>
            </a:r>
          </a:p>
          <a:p>
            <a:pPr lvl="1"/>
            <a:r>
              <a:rPr lang="en-US" dirty="0"/>
              <a:t>Some graph types may not have the same name in the four sources. </a:t>
            </a:r>
          </a:p>
          <a:p>
            <a:pPr lvl="1"/>
            <a:r>
              <a:rPr lang="en-US" b="1" dirty="0"/>
              <a:t>Please only submit one written report with the matrix. </a:t>
            </a:r>
          </a:p>
          <a:p>
            <a:pPr lvl="1"/>
            <a:r>
              <a:rPr lang="en-US" dirty="0"/>
              <a:t>The content of this assignment will also be covered by the mid-term exam next week.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3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AB1-C228-E14E-B1B3-BDA71C8F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1C: An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973012-8BBA-C74C-8D48-4BC7E507F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227900"/>
              </p:ext>
            </p:extLst>
          </p:nvPr>
        </p:nvGraphicFramePr>
        <p:xfrm>
          <a:off x="457200" y="1600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05940009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5842168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19100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659930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426062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461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Bar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Scatter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Box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System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RAW: Bar chart</a:t>
                      </a:r>
                    </a:p>
                    <a:p>
                      <a:r>
                        <a:rPr lang="en-US" sz="1600" dirty="0"/>
                        <a:t>- Tableau: Horizontal bars, Stacked bars, and Side-by-side bars</a:t>
                      </a:r>
                    </a:p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4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Visual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Size</a:t>
                      </a:r>
                    </a:p>
                    <a:p>
                      <a:r>
                        <a:rPr lang="en-US" sz="1600" dirty="0"/>
                        <a:t>- Color</a:t>
                      </a:r>
                    </a:p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4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- 2-dimensional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(numeric x categorical)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- 1. How objects are compared in terms of the number?</a:t>
                      </a:r>
                    </a:p>
                    <a:p>
                      <a:r>
                        <a:rPr lang="en-US" sz="1600" dirty="0"/>
                        <a:t>- 2. How different subcategories within a group are different in the number?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4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63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B2C6-3749-134B-AEFD-8BE0EC0D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analytical frameworks for </a:t>
            </a:r>
            <a:r>
              <a:rPr lang="en-US" dirty="0" err="1"/>
              <a:t>InfoVis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1E90-F614-F946-B951-D8FF4BB0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value types:</a:t>
            </a:r>
          </a:p>
          <a:p>
            <a:pPr lvl="1"/>
            <a:r>
              <a:rPr lang="en-US" dirty="0"/>
              <a:t>Numeric (nominal, ordinal, interval, and ratio)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Datetime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Data/visual complexity:</a:t>
            </a:r>
          </a:p>
          <a:p>
            <a:pPr lvl="1"/>
            <a:r>
              <a:rPr lang="en-US" dirty="0"/>
              <a:t>1-d: pie chart, histogram…</a:t>
            </a:r>
          </a:p>
          <a:p>
            <a:pPr lvl="1"/>
            <a:r>
              <a:rPr lang="en-US" dirty="0"/>
              <a:t>2-d: line chart, scatterplot…</a:t>
            </a:r>
          </a:p>
          <a:p>
            <a:pPr lvl="1"/>
            <a:r>
              <a:rPr lang="en-US" dirty="0"/>
              <a:t>3-d: </a:t>
            </a:r>
          </a:p>
          <a:p>
            <a:pPr lvl="1"/>
            <a:r>
              <a:rPr lang="en-US" dirty="0"/>
              <a:t>Temporal: </a:t>
            </a:r>
          </a:p>
          <a:p>
            <a:pPr lvl="1"/>
            <a:r>
              <a:rPr lang="en-US" dirty="0"/>
              <a:t>Multi-dimensional</a:t>
            </a:r>
          </a:p>
          <a:p>
            <a:pPr lvl="1"/>
            <a:r>
              <a:rPr lang="en-US" dirty="0"/>
              <a:t>Tree or Structured</a:t>
            </a:r>
          </a:p>
          <a:p>
            <a:pPr lvl="1"/>
            <a:r>
              <a:rPr lang="en-US" dirty="0"/>
              <a:t>Network</a:t>
            </a:r>
          </a:p>
          <a:p>
            <a:r>
              <a:rPr lang="en-US" dirty="0"/>
              <a:t>User tasks: 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273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976B-E19F-FC4E-BD6C-80A4A4CE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the coming weeks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0630-5D50-CC40-B2DB-A1BD9CE5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5: </a:t>
            </a:r>
          </a:p>
          <a:p>
            <a:pPr lvl="1"/>
            <a:r>
              <a:rPr lang="en-US" dirty="0"/>
              <a:t>The first class will be about R after finishing 4B.</a:t>
            </a:r>
          </a:p>
          <a:p>
            <a:pPr lvl="1"/>
            <a:r>
              <a:rPr lang="en-US" dirty="0"/>
              <a:t>The second class will be the </a:t>
            </a:r>
            <a:r>
              <a:rPr lang="en-US" dirty="0">
                <a:solidFill>
                  <a:srgbClr val="FF0000"/>
                </a:solidFill>
              </a:rPr>
              <a:t>take-home mid-term exam</a:t>
            </a:r>
            <a:r>
              <a:rPr lang="en-US" dirty="0"/>
              <a:t>, which will be broadly about </a:t>
            </a:r>
            <a:r>
              <a:rPr lang="en-US" dirty="0">
                <a:solidFill>
                  <a:srgbClr val="FF0000"/>
                </a:solidFill>
              </a:rPr>
              <a:t>everything that we have discussed in the first four weeks and NOT about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5E3B-44B3-B944-9519-2CBBB230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graph: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45C001-27B5-6B47-8CD3-81F6E20A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we can always represent data beyond two dimensions by adding multiple visual pattern to a two-dimensional graph (such as color, size, grouping…), there are a few graph types that are designed for multi-dimensional data (i.e., dataset with more than three variables to be visualized). </a:t>
            </a:r>
          </a:p>
          <a:p>
            <a:r>
              <a:rPr lang="en-US" dirty="0"/>
              <a:t>The most popular graph type in this category is the </a:t>
            </a:r>
            <a:r>
              <a:rPr lang="en-US" dirty="0">
                <a:solidFill>
                  <a:srgbClr val="FF0000"/>
                </a:solidFill>
              </a:rPr>
              <a:t>radar chart </a:t>
            </a:r>
            <a:r>
              <a:rPr lang="en-US" dirty="0"/>
              <a:t>(also called spider chart or radial chart).</a:t>
            </a:r>
          </a:p>
        </p:txBody>
      </p:sp>
    </p:spTree>
    <p:extLst>
      <p:ext uri="{BB962C8B-B14F-4D97-AF65-F5344CB8AC3E}">
        <p14:creationId xmlns:p14="http://schemas.microsoft.com/office/powerpoint/2010/main" val="24939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32F7-6EBA-AF42-ADE7-2BD6A271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why should we use multi-dimensional graph types?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7A9980A-0362-5644-9AD6-034F30952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" y="1600200"/>
            <a:ext cx="7914806" cy="4876800"/>
          </a:xfrm>
        </p:spPr>
      </p:pic>
    </p:spTree>
    <p:extLst>
      <p:ext uri="{BB962C8B-B14F-4D97-AF65-F5344CB8AC3E}">
        <p14:creationId xmlns:p14="http://schemas.microsoft.com/office/powerpoint/2010/main" val="725663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17099</TotalTime>
  <Words>1197</Words>
  <Application>Microsoft Macintosh PowerPoint</Application>
  <PresentationFormat>On-screen Show (4:3)</PresentationFormat>
  <Paragraphs>134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Clarity</vt:lpstr>
      <vt:lpstr>INFO 250 Information Visualization</vt:lpstr>
      <vt:lpstr>Overview of the week</vt:lpstr>
      <vt:lpstr>Project 1C: Summarizing graph types</vt:lpstr>
      <vt:lpstr>Project 1C: Summarizing graph types</vt:lpstr>
      <vt:lpstr>Project 1C: An example</vt:lpstr>
      <vt:lpstr>Some analytical frameworks for InfoVis</vt:lpstr>
      <vt:lpstr>Schedule for the coming weeks (I)</vt:lpstr>
      <vt:lpstr>Multi-dimensional graph: </vt:lpstr>
      <vt:lpstr>So why should we use multi-dimensional graph types?</vt:lpstr>
      <vt:lpstr>Radar chart</vt:lpstr>
      <vt:lpstr>Temporal (timeline) visualization</vt:lpstr>
      <vt:lpstr>Tree graphs</vt:lpstr>
      <vt:lpstr>Tree map (I)</vt:lpstr>
      <vt:lpstr>Tree map (II)</vt:lpstr>
      <vt:lpstr>Dendrogram</vt:lpstr>
      <vt:lpstr>More about the tree graph</vt:lpstr>
      <vt:lpstr>More about the tree graph</vt:lpstr>
      <vt:lpstr>Network graph</vt:lpstr>
      <vt:lpstr>Heat map</vt:lpstr>
      <vt:lpstr>Heat map (II)</vt:lpstr>
      <vt:lpstr>Different stories in the same dataset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250 Information Visualization</dc:title>
  <dc:creator>Chen,Chaomei</dc:creator>
  <cp:lastModifiedBy>Shetty, Bhupesh</cp:lastModifiedBy>
  <cp:revision>305</cp:revision>
  <cp:lastPrinted>2019-07-15T14:36:16Z</cp:lastPrinted>
  <dcterms:created xsi:type="dcterms:W3CDTF">2015-03-29T18:23:27Z</dcterms:created>
  <dcterms:modified xsi:type="dcterms:W3CDTF">2021-10-10T18:25:42Z</dcterms:modified>
</cp:coreProperties>
</file>