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68" r:id="rId2"/>
    <p:sldId id="534" r:id="rId3"/>
    <p:sldId id="615" r:id="rId4"/>
    <p:sldId id="669" r:id="rId5"/>
    <p:sldId id="617" r:id="rId6"/>
    <p:sldId id="606" r:id="rId7"/>
    <p:sldId id="659" r:id="rId8"/>
    <p:sldId id="558" r:id="rId9"/>
    <p:sldId id="559" r:id="rId10"/>
    <p:sldId id="577" r:id="rId11"/>
    <p:sldId id="618" r:id="rId12"/>
    <p:sldId id="594" r:id="rId13"/>
    <p:sldId id="561" r:id="rId14"/>
    <p:sldId id="663" r:id="rId15"/>
    <p:sldId id="664" r:id="rId16"/>
    <p:sldId id="666" r:id="rId17"/>
    <p:sldId id="667" r:id="rId18"/>
    <p:sldId id="624" r:id="rId19"/>
    <p:sldId id="563" r:id="rId20"/>
    <p:sldId id="578" r:id="rId21"/>
    <p:sldId id="648" r:id="rId22"/>
    <p:sldId id="649" r:id="rId23"/>
    <p:sldId id="650" r:id="rId24"/>
    <p:sldId id="657" r:id="rId25"/>
    <p:sldId id="651" r:id="rId26"/>
    <p:sldId id="653" r:id="rId27"/>
    <p:sldId id="665" r:id="rId28"/>
    <p:sldId id="626" r:id="rId29"/>
    <p:sldId id="591" r:id="rId30"/>
    <p:sldId id="590" r:id="rId31"/>
    <p:sldId id="567" r:id="rId32"/>
    <p:sldId id="630" r:id="rId33"/>
    <p:sldId id="427" r:id="rId34"/>
    <p:sldId id="603" r:id="rId35"/>
    <p:sldId id="604" r:id="rId36"/>
    <p:sldId id="629" r:id="rId37"/>
    <p:sldId id="428" r:id="rId38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56538EC-36DE-4F20-8A72-95081A54A594}">
          <p14:sldIdLst>
            <p14:sldId id="268"/>
          </p14:sldIdLst>
        </p14:section>
        <p14:section name="intro" id="{6A3D2681-2B2C-4D7F-8859-B835F5AEC2C3}">
          <p14:sldIdLst>
            <p14:sldId id="534"/>
          </p14:sldIdLst>
        </p14:section>
        <p14:section name="Description of the baseline prefetcher" id="{83821999-9D36-4518-902D-AE03D2E761D3}">
          <p14:sldIdLst>
            <p14:sldId id="615"/>
            <p14:sldId id="669"/>
            <p14:sldId id="617"/>
            <p14:sldId id="606"/>
            <p14:sldId id="659"/>
            <p14:sldId id="558"/>
            <p14:sldId id="559"/>
            <p14:sldId id="577"/>
          </p14:sldIdLst>
        </p14:section>
        <p14:section name="Observation" id="{3C1E5E3B-0D76-4D3C-8ADD-96FE695CD5A1}">
          <p14:sldIdLst>
            <p14:sldId id="618"/>
            <p14:sldId id="594"/>
            <p14:sldId id="561"/>
            <p14:sldId id="663"/>
            <p14:sldId id="664"/>
            <p14:sldId id="666"/>
            <p14:sldId id="667"/>
          </p14:sldIdLst>
        </p14:section>
        <p14:section name="Approach" id="{B31191A1-6501-4565-8CD2-2C2148311980}">
          <p14:sldIdLst>
            <p14:sldId id="624"/>
            <p14:sldId id="563"/>
            <p14:sldId id="578"/>
            <p14:sldId id="648"/>
            <p14:sldId id="649"/>
            <p14:sldId id="650"/>
            <p14:sldId id="657"/>
            <p14:sldId id="651"/>
            <p14:sldId id="653"/>
            <p14:sldId id="665"/>
          </p14:sldIdLst>
        </p14:section>
        <p14:section name="D-JOLT" id="{541067EA-1546-4BA0-BFB2-1F6DF4202E35}">
          <p14:sldIdLst>
            <p14:sldId id="626"/>
            <p14:sldId id="591"/>
            <p14:sldId id="590"/>
            <p14:sldId id="567"/>
          </p14:sldIdLst>
        </p14:section>
        <p14:section name="evaluation" id="{76FF6060-D035-4EB2-B902-A39FD37F1B84}">
          <p14:sldIdLst>
            <p14:sldId id="630"/>
            <p14:sldId id="427"/>
            <p14:sldId id="603"/>
            <p14:sldId id="604"/>
          </p14:sldIdLst>
        </p14:section>
        <p14:section name="conclusion" id="{9C6E5DD4-3FE9-47BC-8C6F-3FF0FC5140CE}">
          <p14:sldIdLst>
            <p14:sldId id="629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泉　透" initials="小泉　透" lastIdx="1" clrIdx="0">
    <p:extLst>
      <p:ext uri="{19B8F6BF-5375-455C-9EA6-DF929625EA0E}">
        <p15:presenceInfo xmlns:p15="http://schemas.microsoft.com/office/powerpoint/2012/main" userId="S::1145023608@utac.u-tokyo.ac.jp::fa07a055-c632-4bc0-8715-ab2c7c87a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3C1"/>
    <a:srgbClr val="FFFFFF"/>
    <a:srgbClr val="C0504D"/>
    <a:srgbClr val="9FBE60"/>
    <a:srgbClr val="4F81BD"/>
    <a:srgbClr val="FF5050"/>
    <a:srgbClr val="D87552"/>
    <a:srgbClr val="5F5F5F"/>
    <a:srgbClr val="B3B3B3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8" autoAdjust="0"/>
    <p:restoredTop sz="92565" autoAdjust="0"/>
  </p:normalViewPr>
  <p:slideViewPr>
    <p:cSldViewPr>
      <p:cViewPr varScale="1">
        <p:scale>
          <a:sx n="66" d="100"/>
          <a:sy n="66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88" y="78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1" lang="en-US" altLang="ja-JP" sz="2000" b="1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Histlen</a:t>
            </a:r>
            <a:endParaRPr lang="ja-JP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0.46747601149585338"/>
          <c:y val="0.8981257655743569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5522646970589215E-2"/>
          <c:y val="7.9180676009834972E-2"/>
          <c:w val="0.92830855120128297"/>
          <c:h val="0.678576383995837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Sheet2!$S$2</c:f>
              <c:strCache>
                <c:ptCount val="1"/>
                <c:pt idx="0">
                  <c:v>Client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Sheet2!$T$1:$Z$1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Sheet2!$T$2:$Z$2</c:f>
              <c:numCache>
                <c:formatCode>General</c:formatCode>
                <c:ptCount val="7"/>
                <c:pt idx="0">
                  <c:v>0.45141707774762557</c:v>
                </c:pt>
                <c:pt idx="1">
                  <c:v>0.66356128304920037</c:v>
                </c:pt>
                <c:pt idx="2">
                  <c:v>0.8453780076276094</c:v>
                </c:pt>
                <c:pt idx="3">
                  <c:v>1</c:v>
                </c:pt>
                <c:pt idx="4">
                  <c:v>1.1822927858156191</c:v>
                </c:pt>
                <c:pt idx="5">
                  <c:v>1.3703231922443786</c:v>
                </c:pt>
                <c:pt idx="6">
                  <c:v>1.4835998658526452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9-452D-ABCD-D2445DC0787F}"/>
            </c:ext>
          </c:extLst>
        </c:ser>
        <c:ser>
          <c:idx val="1"/>
          <c:order val="1"/>
          <c:tx>
            <c:strRef>
              <c:f>Sheet2!$S$3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Sheet2!$T$1:$Z$1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Sheet2!$T$3:$Z$3</c:f>
              <c:numCache>
                <c:formatCode>General</c:formatCode>
                <c:ptCount val="7"/>
                <c:pt idx="0">
                  <c:v>0.69528957780365708</c:v>
                </c:pt>
                <c:pt idx="1">
                  <c:v>0.7954300185676102</c:v>
                </c:pt>
                <c:pt idx="2">
                  <c:v>0.89612787477706046</c:v>
                </c:pt>
                <c:pt idx="3">
                  <c:v>1</c:v>
                </c:pt>
                <c:pt idx="4">
                  <c:v>1.0571633870215882</c:v>
                </c:pt>
                <c:pt idx="5">
                  <c:v>1.1252216651216629</c:v>
                </c:pt>
                <c:pt idx="6">
                  <c:v>1.2135054141289774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D9-452D-ABCD-D2445DC0787F}"/>
            </c:ext>
          </c:extLst>
        </c:ser>
        <c:ser>
          <c:idx val="2"/>
          <c:order val="2"/>
          <c:tx>
            <c:strRef>
              <c:f>Sheet2!$S$4</c:f>
              <c:strCache>
                <c:ptCount val="1"/>
                <c:pt idx="0">
                  <c:v>SPEC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Sheet2!$T$1:$Z$1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Sheet2!$T$4:$Z$4</c:f>
              <c:numCache>
                <c:formatCode>General</c:formatCode>
                <c:ptCount val="7"/>
                <c:pt idx="0">
                  <c:v>0.32074035555118935</c:v>
                </c:pt>
                <c:pt idx="1">
                  <c:v>0.52018015472561974</c:v>
                </c:pt>
                <c:pt idx="2">
                  <c:v>0.74248277056367062</c:v>
                </c:pt>
                <c:pt idx="3">
                  <c:v>1</c:v>
                </c:pt>
                <c:pt idx="4">
                  <c:v>1.2680723598408266</c:v>
                </c:pt>
                <c:pt idx="5">
                  <c:v>1.5662366073303311</c:v>
                </c:pt>
                <c:pt idx="6">
                  <c:v>1.8971873034894053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D9-452D-ABCD-D2445DC07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7937512"/>
        <c:axId val="837934232"/>
      </c:barChart>
      <c:catAx>
        <c:axId val="837937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37934232"/>
        <c:crosses val="autoZero"/>
        <c:auto val="1"/>
        <c:lblAlgn val="ctr"/>
        <c:lblOffset val="100"/>
        <c:noMultiLvlLbl val="0"/>
      </c:catAx>
      <c:valAx>
        <c:axId val="83793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379375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336077589681623"/>
          <c:y val="7.4392960509913189E-2"/>
          <c:w val="0.2951698881832755"/>
          <c:h val="0.12006909862723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 b="1" dirty="0"/>
              <a:t>Distance</a:t>
            </a:r>
            <a:endParaRPr lang="ja-JP" altLang="en-US" b="1" dirty="0"/>
          </a:p>
        </c:rich>
      </c:tx>
      <c:layout>
        <c:manualLayout>
          <c:xMode val="edge"/>
          <c:yMode val="edge"/>
          <c:x val="0.44663687680377884"/>
          <c:y val="0.893861082702945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163928891171233E-2"/>
          <c:y val="4.9969710447983477E-2"/>
          <c:w val="0.90836071108828764"/>
          <c:h val="0.75089971222541974"/>
        </c:manualLayout>
      </c:layout>
      <c:lineChart>
        <c:grouping val="standard"/>
        <c:varyColors val="0"/>
        <c:ser>
          <c:idx val="0"/>
          <c:order val="0"/>
          <c:tx>
            <c:strRef>
              <c:f>Sheet1!$A$70</c:f>
              <c:strCache>
                <c:ptCount val="1"/>
                <c:pt idx="0">
                  <c:v>Uncovered rate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Sheet1!$C$69:$J$69</c15:sqref>
                  </c15:fullRef>
                </c:ext>
              </c:extLst>
              <c:f>Sheet1!$C$69:$I$69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Sheet1!$C$70:$J$70</c15:sqref>
                  </c15:fullRef>
                </c:ext>
              </c:extLst>
              <c:f>Sheet1!$C$70:$I$70</c:f>
              <c:numCache>
                <c:formatCode>0.00%</c:formatCode>
                <c:ptCount val="7"/>
                <c:pt idx="0">
                  <c:v>0.49281896672426373</c:v>
                </c:pt>
                <c:pt idx="1">
                  <c:v>0.28026148348968294</c:v>
                </c:pt>
                <c:pt idx="2">
                  <c:v>0.17537189113627652</c:v>
                </c:pt>
                <c:pt idx="3">
                  <c:v>0.11906966814941668</c:v>
                </c:pt>
                <c:pt idx="4">
                  <c:v>8.3965676153153299E-2</c:v>
                </c:pt>
                <c:pt idx="5">
                  <c:v>7.6457810855566313E-2</c:v>
                </c:pt>
                <c:pt idx="6">
                  <c:v>7.4688404030670771E-2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FD-4421-9D9D-3882CC3944C0}"/>
            </c:ext>
          </c:extLst>
        </c:ser>
        <c:ser>
          <c:idx val="1"/>
          <c:order val="1"/>
          <c:tx>
            <c:strRef>
              <c:f>Sheet1!$A$71</c:f>
              <c:strCache>
                <c:ptCount val="1"/>
                <c:pt idx="0">
                  <c:v>Accuracy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Sheet1!$C$69:$J$69</c15:sqref>
                  </c15:fullRef>
                </c:ext>
              </c:extLst>
              <c:f>Sheet1!$C$69:$I$69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Sheet1!$C$71:$J$71</c15:sqref>
                  </c15:fullRef>
                </c:ext>
              </c:extLst>
              <c:f>Sheet1!$C$71:$I$71</c:f>
              <c:numCache>
                <c:formatCode>0.00%</c:formatCode>
                <c:ptCount val="7"/>
                <c:pt idx="0">
                  <c:v>0.8821835287884513</c:v>
                </c:pt>
                <c:pt idx="1">
                  <c:v>0.88082672357356973</c:v>
                </c:pt>
                <c:pt idx="2">
                  <c:v>0.87536809764036305</c:v>
                </c:pt>
                <c:pt idx="3">
                  <c:v>0.86316065447924462</c:v>
                </c:pt>
                <c:pt idx="4">
                  <c:v>0.83635323059349653</c:v>
                </c:pt>
                <c:pt idx="5">
                  <c:v>0.8126422390718433</c:v>
                </c:pt>
                <c:pt idx="6">
                  <c:v>0.79447455149989066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FD-4421-9D9D-3882CC394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088815"/>
        <c:axId val="1438313471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Sheet1!$A$72</c15:sqref>
                        </c15:formulaRef>
                      </c:ext>
                    </c:extLst>
                    <c:strCache>
                      <c:ptCount val="1"/>
                      <c:pt idx="0">
                        <c:v>Late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ullRef>
                          <c15:sqref>Sheet1!$C$69:$J$69</c15:sqref>
                        </c15:fullRef>
                        <c15:formulaRef>
                          <c15:sqref>Sheet1!$C$69:$I$69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5</c:v>
                      </c:pt>
                      <c:pt idx="5">
                        <c:v>7</c:v>
                      </c:pt>
                      <c:pt idx="6">
                        <c:v>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ullRef>
                          <c15:sqref>Sheet1!$C$72:$J$72</c15:sqref>
                        </c15:fullRef>
                        <c15:formulaRef>
                          <c15:sqref>Sheet1!$C$72:$I$72</c15:sqref>
                        </c15:formulaRef>
                      </c:ext>
                    </c:extLst>
                    <c:numCache>
                      <c:formatCode>0.00%</c:formatCode>
                      <c:ptCount val="7"/>
                      <c:pt idx="0">
                        <c:v>0.32070370244777208</c:v>
                      </c:pt>
                      <c:pt idx="1">
                        <c:v>0.20429901483246998</c:v>
                      </c:pt>
                      <c:pt idx="2">
                        <c:v>0.1044924825989418</c:v>
                      </c:pt>
                      <c:pt idx="3">
                        <c:v>5.0022183871193338E-2</c:v>
                      </c:pt>
                      <c:pt idx="4">
                        <c:v>1.5558628137271118E-2</c:v>
                      </c:pt>
                      <c:pt idx="5">
                        <c:v>6.7930477509032632E-3</c:v>
                      </c:pt>
                      <c:pt idx="6">
                        <c:v>3.6373518024045543E-3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0FD-4421-9D9D-3882CC3944C0}"/>
                  </c:ext>
                </c:extLst>
              </c15:ser>
            </c15:filteredLineSeries>
          </c:ext>
        </c:extLst>
      </c:lineChart>
      <c:catAx>
        <c:axId val="14530888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38313471"/>
        <c:crosses val="autoZero"/>
        <c:auto val="1"/>
        <c:lblAlgn val="ctr"/>
        <c:lblOffset val="100"/>
        <c:noMultiLvlLbl val="0"/>
      </c:catAx>
      <c:valAx>
        <c:axId val="14383134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5308881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22097880806857E-2"/>
          <c:y val="0.13303279858604203"/>
          <c:w val="0.93697790211919318"/>
          <c:h val="0.711959593001437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Next 3lines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Sheet1!$T$2:$T$5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Sheet1!$U$2:$U$5</c:f>
              <c:numCache>
                <c:formatCode>General</c:formatCode>
                <c:ptCount val="4"/>
                <c:pt idx="0">
                  <c:v>1.0536296834104999</c:v>
                </c:pt>
                <c:pt idx="1">
                  <c:v>1.1552385161187715</c:v>
                </c:pt>
                <c:pt idx="2">
                  <c:v>1.0213505632048363</c:v>
                </c:pt>
                <c:pt idx="3">
                  <c:v>1.118883110304665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C-49EF-941F-EFD2AC679CF3}"/>
            </c:ext>
          </c:extLst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Boomerang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Sheet1!$T$2:$T$5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Sheet1!$V$2:$V$5</c:f>
              <c:numCache>
                <c:formatCode>General</c:formatCode>
                <c:ptCount val="4"/>
                <c:pt idx="0">
                  <c:v>1.0422919854286352</c:v>
                </c:pt>
                <c:pt idx="1">
                  <c:v>1.2060678107849396</c:v>
                </c:pt>
                <c:pt idx="2">
                  <c:v>1.0169365752088055</c:v>
                </c:pt>
                <c:pt idx="3">
                  <c:v>1.1504285573747799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1C-49EF-941F-EFD2AC679CF3}"/>
            </c:ext>
          </c:extLst>
        </c:ser>
        <c:ser>
          <c:idx val="2"/>
          <c:order val="2"/>
          <c:tx>
            <c:strRef>
              <c:f>Sheet1!$W$1</c:f>
              <c:strCache>
                <c:ptCount val="1"/>
                <c:pt idx="0">
                  <c:v>Shotgun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Sheet1!$T$2:$T$5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Sheet1!$W$2:$W$5</c:f>
              <c:numCache>
                <c:formatCode>General</c:formatCode>
                <c:ptCount val="4"/>
                <c:pt idx="0">
                  <c:v>1.0451642210506089</c:v>
                </c:pt>
                <c:pt idx="1">
                  <c:v>1.1735552025320777</c:v>
                </c:pt>
                <c:pt idx="2">
                  <c:v>1.0263423219504968</c:v>
                </c:pt>
                <c:pt idx="3">
                  <c:v>1.130584181852067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1C-49EF-941F-EFD2AC679CF3}"/>
            </c:ext>
          </c:extLst>
        </c:ser>
        <c:ser>
          <c:idx val="3"/>
          <c:order val="3"/>
          <c:tx>
            <c:strRef>
              <c:f>Sheet1!$X$1</c:f>
              <c:strCache>
                <c:ptCount val="1"/>
                <c:pt idx="0">
                  <c:v>RDIP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Sheet1!$T$2:$T$5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Sheet1!$X$2:$X$5</c:f>
              <c:numCache>
                <c:formatCode>General</c:formatCode>
                <c:ptCount val="4"/>
                <c:pt idx="0">
                  <c:v>1.0614432722804408</c:v>
                </c:pt>
                <c:pt idx="1">
                  <c:v>1.3158985049741723</c:v>
                </c:pt>
                <c:pt idx="2">
                  <c:v>1.0336199832500423</c:v>
                </c:pt>
                <c:pt idx="3">
                  <c:v>1.2291635901019284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B-4E84-AFF1-FE8000ECCFE9}"/>
            </c:ext>
          </c:extLst>
        </c:ser>
        <c:ser>
          <c:idx val="4"/>
          <c:order val="4"/>
          <c:tx>
            <c:strRef>
              <c:f>Sheet1!$Y$1</c:f>
              <c:strCache>
                <c:ptCount val="1"/>
                <c:pt idx="0">
                  <c:v>D-JOLT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Sheet1!$T$2:$T$5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Sheet1!$Y$2:$Y$5</c:f>
              <c:numCache>
                <c:formatCode>General</c:formatCode>
                <c:ptCount val="4"/>
                <c:pt idx="0">
                  <c:v>1.0846614084728654</c:v>
                </c:pt>
                <c:pt idx="1">
                  <c:v>1.3970343383671073</c:v>
                </c:pt>
                <c:pt idx="2">
                  <c:v>1.0492854287616618</c:v>
                </c:pt>
                <c:pt idx="3">
                  <c:v>1.2888938062944071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EB-4E84-AFF1-FE8000ECCFE9}"/>
            </c:ext>
          </c:extLst>
        </c:ser>
        <c:ser>
          <c:idx val="5"/>
          <c:order val="5"/>
          <c:tx>
            <c:strRef>
              <c:f>Sheet1!$Z$1</c:f>
              <c:strCache>
                <c:ptCount val="1"/>
                <c:pt idx="0">
                  <c:v>ideal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  <a:effectLst/>
          </c:spPr>
          <c:invertIfNegative val="0"/>
          <c:cat>
            <c:strRef>
              <c:f>Sheet1!$T$2:$T$5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Sheet1!$Z$2:$Z$5</c:f>
              <c:numCache>
                <c:formatCode>General</c:formatCode>
                <c:ptCount val="4"/>
                <c:pt idx="0">
                  <c:v>1.1111217371395572</c:v>
                </c:pt>
                <c:pt idx="1">
                  <c:v>1.3983050033716322</c:v>
                </c:pt>
                <c:pt idx="2">
                  <c:v>1.0649668076666856</c:v>
                </c:pt>
                <c:pt idx="3">
                  <c:v>1.2973891190378368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EB-4E84-AFF1-FE8000ECC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78233200"/>
        <c:axId val="1816918688"/>
      </c:barChart>
      <c:catAx>
        <c:axId val="197823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1816918688"/>
        <c:crosses val="autoZero"/>
        <c:auto val="1"/>
        <c:lblAlgn val="ctr"/>
        <c:lblOffset val="0"/>
        <c:noMultiLvlLbl val="0"/>
      </c:catAx>
      <c:valAx>
        <c:axId val="1816918688"/>
        <c:scaling>
          <c:orientation val="minMax"/>
          <c:max val="1.4"/>
          <c:min val="1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197823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491366632914111E-2"/>
          <c:y val="3.3951437136411328E-2"/>
          <c:w val="0.91607074760178764"/>
          <c:h val="8.4524976199942065E-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Arial" panose="020B0604020202020204" pitchFamily="34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latin typeface="+mn-lt"/>
          <a:cs typeface="Arial" panose="020B0604020202020204" pitchFamily="34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008202099737531E-2"/>
          <c:y val="9.951915798288069E-2"/>
          <c:w val="0.94399179790026244"/>
          <c:h val="0.728882106234831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No prefetch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Sheet1!$S$2:$S$5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Sheet1!$T$2:$T$5</c:f>
              <c:numCache>
                <c:formatCode>General</c:formatCode>
                <c:ptCount val="4"/>
                <c:pt idx="0">
                  <c:v>10.467922375277265</c:v>
                </c:pt>
                <c:pt idx="1">
                  <c:v>41.926174226254581</c:v>
                </c:pt>
                <c:pt idx="2">
                  <c:v>7.332813072432991</c:v>
                </c:pt>
                <c:pt idx="3">
                  <c:v>26.306025044561412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5-FA21-4A44-84F7-4956E9A95B70}"/>
            </c:ext>
          </c:extLst>
        </c:ser>
        <c:ser>
          <c:idx val="1"/>
          <c:order val="1"/>
          <c:tx>
            <c:strRef>
              <c:f>Sheet1!$U$1</c:f>
              <c:strCache>
                <c:ptCount val="1"/>
                <c:pt idx="0">
                  <c:v>Next 3lines</c:v>
                </c:pt>
              </c:strCache>
            </c:strRef>
          </c:tx>
          <c:spPr>
            <a:solidFill>
              <a:srgbClr val="5F5F5F"/>
            </a:solidFill>
            <a:ln>
              <a:noFill/>
            </a:ln>
            <a:effectLst/>
          </c:spPr>
          <c:invertIfNegative val="0"/>
          <c:cat>
            <c:strRef>
              <c:f>Sheet1!$S$2:$S$5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Sheet1!$U$2:$U$5</c:f>
              <c:numCache>
                <c:formatCode>General</c:formatCode>
                <c:ptCount val="4"/>
                <c:pt idx="0">
                  <c:v>7.7111706106783995</c:v>
                </c:pt>
                <c:pt idx="1">
                  <c:v>29.881356179035762</c:v>
                </c:pt>
                <c:pt idx="2">
                  <c:v>6.1238326391766824</c:v>
                </c:pt>
                <c:pt idx="3">
                  <c:v>19.270932346032389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1-4A44-84F7-4956E9A95B70}"/>
            </c:ext>
          </c:extLst>
        </c:ser>
        <c:ser>
          <c:idx val="2"/>
          <c:order val="2"/>
          <c:tx>
            <c:strRef>
              <c:f>Sheet1!$V$1</c:f>
              <c:strCache>
                <c:ptCount val="1"/>
                <c:pt idx="0">
                  <c:v>Boomerang</c:v>
                </c:pt>
              </c:strCache>
            </c:strRef>
          </c:tx>
          <c:spPr>
            <a:solidFill>
              <a:srgbClr val="B3B3B3"/>
            </a:solidFill>
            <a:ln>
              <a:noFill/>
            </a:ln>
            <a:effectLst/>
          </c:spPr>
          <c:invertIfNegative val="0"/>
          <c:cat>
            <c:strRef>
              <c:f>Sheet1!$S$2:$S$5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Sheet1!$V$2:$V$5</c:f>
              <c:numCache>
                <c:formatCode>General</c:formatCode>
                <c:ptCount val="4"/>
                <c:pt idx="0">
                  <c:v>8.6782258444082121</c:v>
                </c:pt>
                <c:pt idx="1">
                  <c:v>25.420189505096843</c:v>
                </c:pt>
                <c:pt idx="2">
                  <c:v>6.7794599780698199</c:v>
                </c:pt>
                <c:pt idx="3">
                  <c:v>17.788585460516327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21-4A44-84F7-4956E9A95B70}"/>
            </c:ext>
          </c:extLst>
        </c:ser>
        <c:ser>
          <c:idx val="3"/>
          <c:order val="3"/>
          <c:tx>
            <c:strRef>
              <c:f>Sheet1!$W$1</c:f>
              <c:strCache>
                <c:ptCount val="1"/>
                <c:pt idx="0">
                  <c:v>Shotgun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Sheet1!$S$2:$S$5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Sheet1!$W$2:$W$5</c:f>
              <c:numCache>
                <c:formatCode>General</c:formatCode>
                <c:ptCount val="4"/>
                <c:pt idx="0">
                  <c:v>8.1172011362294203</c:v>
                </c:pt>
                <c:pt idx="1">
                  <c:v>28.520368477446443</c:v>
                </c:pt>
                <c:pt idx="2">
                  <c:v>6.0468710396390257</c:v>
                </c:pt>
                <c:pt idx="3">
                  <c:v>18.7727501753787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21-4A44-84F7-4956E9A95B70}"/>
            </c:ext>
          </c:extLst>
        </c:ser>
        <c:ser>
          <c:idx val="4"/>
          <c:order val="4"/>
          <c:tx>
            <c:strRef>
              <c:f>Sheet1!$X$1</c:f>
              <c:strCache>
                <c:ptCount val="1"/>
                <c:pt idx="0">
                  <c:v>RDIP</c:v>
                </c:pt>
              </c:strCache>
            </c:strRef>
          </c:tx>
          <c:spPr>
            <a:solidFill>
              <a:srgbClr val="212121"/>
            </a:solidFill>
            <a:ln>
              <a:noFill/>
            </a:ln>
            <a:effectLst/>
          </c:spPr>
          <c:invertIfNegative val="0"/>
          <c:cat>
            <c:strRef>
              <c:f>Sheet1!$S$2:$S$5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Sheet1!$X$2:$X$5</c:f>
              <c:numCache>
                <c:formatCode>General</c:formatCode>
                <c:ptCount val="4"/>
                <c:pt idx="0">
                  <c:v>4.7861294438817055</c:v>
                </c:pt>
                <c:pt idx="1">
                  <c:v>16.861756780471978</c:v>
                </c:pt>
                <c:pt idx="2">
                  <c:v>3.7363076356711211</c:v>
                </c:pt>
                <c:pt idx="3">
                  <c:v>11.162756535584649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21-4A44-84F7-4956E9A95B70}"/>
            </c:ext>
          </c:extLst>
        </c:ser>
        <c:ser>
          <c:idx val="5"/>
          <c:order val="5"/>
          <c:tx>
            <c:strRef>
              <c:f>Sheet1!$Y$1</c:f>
              <c:strCache>
                <c:ptCount val="1"/>
                <c:pt idx="0">
                  <c:v>D-JOLT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Sheet1!$S$2:$S$5</c:f>
              <c:strCache>
                <c:ptCount val="4"/>
                <c:pt idx="0">
                  <c:v>Geomean of 
8 Client Traces</c:v>
                </c:pt>
                <c:pt idx="1">
                  <c:v>Geomean of 
35 Server traces</c:v>
                </c:pt>
                <c:pt idx="2">
                  <c:v>Geomean of 
7 SPEC traces</c:v>
                </c:pt>
                <c:pt idx="3">
                  <c:v>Geomean of 
all 50 traces</c:v>
                </c:pt>
              </c:strCache>
            </c:strRef>
          </c:cat>
          <c:val>
            <c:numRef>
              <c:f>Sheet1!$Y$2:$Y$5</c:f>
              <c:numCache>
                <c:formatCode>General</c:formatCode>
                <c:ptCount val="4"/>
                <c:pt idx="0">
                  <c:v>1.0082204947881606</c:v>
                </c:pt>
                <c:pt idx="1">
                  <c:v>0.85959383854521965</c:v>
                </c:pt>
                <c:pt idx="2">
                  <c:v>0.84171223220242486</c:v>
                </c:pt>
                <c:pt idx="3">
                  <c:v>0.87921906858119903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21-4A44-84F7-4956E9A95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267648"/>
        <c:axId val="138269440"/>
        <c:extLst/>
      </c:barChart>
      <c:catAx>
        <c:axId val="13826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269440"/>
        <c:crosses val="autoZero"/>
        <c:auto val="1"/>
        <c:lblAlgn val="ctr"/>
        <c:lblOffset val="100"/>
        <c:noMultiLvlLbl val="0"/>
      </c:catAx>
      <c:valAx>
        <c:axId val="13826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26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6517279090113735E-2"/>
          <c:y val="1.6956124154700186E-2"/>
          <c:w val="0.89740627734033251"/>
          <c:h val="8.4997287427306001E-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  <a:latin typeface="+mn-lt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408E0-B111-46BF-B6C2-3E4C45181AD9}" type="datetimeFigureOut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76C4C-2FFB-4C51-A254-75FD90CBA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57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/>
              <a:t>Thank you for the introduction.</a:t>
            </a:r>
          </a:p>
          <a:p>
            <a:r>
              <a:rPr lang="en-US" altLang="ja-JP" sz="1200" dirty="0"/>
              <a:t>Hello.</a:t>
            </a:r>
          </a:p>
          <a:p>
            <a:r>
              <a:rPr lang="en-US" altLang="ja-JP" sz="1200" dirty="0"/>
              <a:t>My name is Tomoki Nakamura.</a:t>
            </a:r>
          </a:p>
          <a:p>
            <a:r>
              <a:rPr lang="en-US" altLang="ja-JP" sz="1200" dirty="0"/>
              <a:t>I’d like to begin the presentation with the title 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D-JOLT: Distant Jolt Prefetcher.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98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When the distance is increased, prefetches can be issued earlier than demand accesses.</a:t>
            </a:r>
            <a:endParaRPr lang="en-US" altLang="ja-JP" dirty="0">
              <a:latin typeface="+mn-lt"/>
            </a:endParaRPr>
          </a:p>
          <a:p>
            <a:r>
              <a:rPr lang="en-US" altLang="ja-JP" dirty="0"/>
              <a:t>On the other hand, it can decrease the prediction accuracy because the prefetcher predicts the distant future.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95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I’d like to explain our observation of the three parameters.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14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first is a </a:t>
            </a:r>
            <a:r>
              <a:rPr lang="en-US" altLang="ja-JP" sz="1200" dirty="0">
                <a:latin typeface="+mn-lt"/>
                <a:cs typeface="Arial" panose="020B0604020202020204" pitchFamily="34" charset="0"/>
              </a:rPr>
              <a:t>weak point of RASWHOLE siggen.</a:t>
            </a:r>
          </a:p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 RASWHOLE, t</a:t>
            </a:r>
            <a:r>
              <a:rPr lang="en-US" altLang="ja-JP" dirty="0"/>
              <a:t>he prediction accuracy decreases when return functions are successive.</a:t>
            </a:r>
            <a:endParaRPr lang="en-US" altLang="ja-JP" dirty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first reason is that t</a:t>
            </a:r>
            <a:r>
              <a:rPr lang="en-US" altLang="ja-JP" dirty="0"/>
              <a:t>he number of valid entries decreases.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That’s because e</a:t>
            </a:r>
            <a:r>
              <a:rPr lang="en-US" altLang="ja-JP" sz="1200" dirty="0"/>
              <a:t>ntries are popped from RAS when return is fetched.</a:t>
            </a:r>
            <a:endParaRPr lang="en-US" altLang="ja-JP" dirty="0"/>
          </a:p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second reason is that t</a:t>
            </a:r>
            <a:r>
              <a:rPr lang="en-US" altLang="ja-JP" dirty="0"/>
              <a:t>he latest history of calls is lost.</a:t>
            </a:r>
          </a:p>
          <a:p>
            <a:r>
              <a:rPr lang="en-US" altLang="ja-JP" dirty="0"/>
              <a:t>The figure shows that, after return F and return G fetched, the RAS contains only call A.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7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second is a longer </a:t>
            </a:r>
            <a:r>
              <a:rPr lang="en-US" altLang="ja-JP" sz="1200" dirty="0">
                <a:latin typeface="+mn-lt"/>
                <a:cs typeface="Arial" panose="020B0604020202020204" pitchFamily="34" charset="0"/>
              </a:rPr>
              <a:t>Histlen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ja-JP" dirty="0">
                <a:latin typeface="+mn-lt"/>
              </a:rPr>
              <a:t>We found that a longer histlen does not lead to an explosive increase in </a:t>
            </a:r>
            <a:r>
              <a:rPr lang="en-US" altLang="ja-JP" sz="1200" dirty="0">
                <a:latin typeface="+mn-lt"/>
              </a:rPr>
              <a:t>the number of signatures.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+mn-lt"/>
              </a:rPr>
              <a:t>The figure shows </a:t>
            </a:r>
            <a:r>
              <a:rPr lang="en-US" altLang="ja-JP" dirty="0"/>
              <a:t>the number of signature for each histlen</a:t>
            </a:r>
            <a:r>
              <a:rPr lang="en-US" altLang="ja-JP" dirty="0"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trace distributed by IPC1 website was used for this investigation.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traces was divided into 3 groups of client, server and spec.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+mn-lt"/>
              </a:rPr>
              <a:t>The value is normalized by those of Histlen4, which is used in RDIP.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+mn-lt"/>
              </a:rPr>
              <a:t>The result shows that, </a:t>
            </a:r>
            <a:r>
              <a:rPr lang="en-US" altLang="ja-JP" dirty="0"/>
              <a:t>even in histlen7, </a:t>
            </a:r>
            <a:r>
              <a:rPr lang="en-US" altLang="ja-JP" sz="1200" dirty="0">
                <a:latin typeface="+mn-lt"/>
              </a:rPr>
              <a:t>the number of signatures </a:t>
            </a:r>
            <a:r>
              <a:rPr lang="en-US" altLang="ja-JP" dirty="0"/>
              <a:t>increase less than twice as much as those of histen4.</a:t>
            </a:r>
          </a:p>
          <a:p>
            <a:r>
              <a:rPr lang="en-US" altLang="ja-JP" sz="1200" dirty="0"/>
              <a:t>This is because call flow variations is smaller than branch instructions path variation.</a:t>
            </a:r>
            <a:endParaRPr lang="en-US" altLang="ja-JP" sz="1200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2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third is a s</a:t>
            </a:r>
            <a:r>
              <a:rPr lang="en-US" altLang="ja-JP" sz="1200" dirty="0"/>
              <a:t>trong point of long Distance.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In the RDIP, the distance is fixed one.</a:t>
            </a:r>
          </a:p>
          <a:p>
            <a:r>
              <a:rPr lang="en-US" altLang="ja-JP" b="0" dirty="0"/>
              <a:t>However, we found that </a:t>
            </a:r>
            <a:r>
              <a:rPr lang="en-US" altLang="ja-JP" sz="1200" b="0" dirty="0"/>
              <a:t>u</a:t>
            </a:r>
            <a:r>
              <a:rPr lang="en-US" altLang="ja-JP" sz="1200" dirty="0"/>
              <a:t>sing a long distance</a:t>
            </a:r>
            <a:r>
              <a:rPr lang="ja-JP" altLang="en-US" b="0" dirty="0"/>
              <a:t> </a:t>
            </a:r>
            <a:r>
              <a:rPr lang="en-US" altLang="ja-JP" b="0" dirty="0"/>
              <a:t>improves the coverage.</a:t>
            </a:r>
          </a:p>
          <a:p>
            <a:r>
              <a:rPr lang="en-US" altLang="ja-JP" b="0" dirty="0"/>
              <a:t>Using call stack charts, I’ll </a:t>
            </a:r>
            <a:r>
              <a:rPr lang="en-US" altLang="ja-JP" sz="1200" dirty="0"/>
              <a:t>explain the case of distance 4.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3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dirty="0"/>
              <a:t>Let’s consider the source code </a:t>
            </a:r>
            <a:r>
              <a:rPr lang="en-US" altLang="ja-JP" dirty="0"/>
              <a:t>with a function F in if statement.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left figure shows </a:t>
            </a:r>
            <a:r>
              <a:rPr lang="en-US" altLang="ja-JP" b="0" dirty="0"/>
              <a:t>a call stack chart when flag is true.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And, the right figure shows </a:t>
            </a:r>
            <a:r>
              <a:rPr lang="en-US" altLang="ja-JP" b="0" dirty="0"/>
              <a:t>a call stack chart when flag is false.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dirty="0"/>
              <a:t>In the left side, a code block P1 is associated with signature H(X0, X1).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dirty="0"/>
              <a:t>In the right side, a code block P2 is associated with same signature H(X0, X1).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20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dirty="0"/>
              <a:t>Results of the learning, as shown the left figure, </a:t>
            </a:r>
            <a:r>
              <a:rPr lang="en-US" altLang="ja-JP" sz="1200" b="0" dirty="0"/>
              <a:t>o</a:t>
            </a:r>
            <a:r>
              <a:rPr lang="en-US" altLang="ja-JP" sz="1200" dirty="0"/>
              <a:t>n each signature, addresses in multiple </a:t>
            </a:r>
            <a:r>
              <a:rPr lang="en-US" altLang="ja-JP" sz="1200" i="1" dirty="0"/>
              <a:t>code blocks</a:t>
            </a:r>
            <a:r>
              <a:rPr lang="en-US" altLang="ja-JP" sz="1200" dirty="0"/>
              <a:t> are predicted.</a:t>
            </a:r>
            <a:r>
              <a:rPr lang="en-US" altLang="ja-JP" b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dirty="0"/>
              <a:t>As shown the right figure,</a:t>
            </a:r>
            <a:r>
              <a:rPr lang="en-US" altLang="ja-JP" dirty="0"/>
              <a:t> </a:t>
            </a:r>
            <a:r>
              <a:rPr lang="en-US" altLang="ja-JP" sz="1200" dirty="0"/>
              <a:t>addresses in the same </a:t>
            </a:r>
            <a:r>
              <a:rPr lang="en-US" altLang="ja-JP" sz="1200" i="1" dirty="0"/>
              <a:t>code blocks </a:t>
            </a:r>
            <a:r>
              <a:rPr lang="en-US" altLang="ja-JP" sz="1200" dirty="0"/>
              <a:t>are prefetched in association with multiple signatures.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longer the distance, the more the number of if statements included code blocks and the learning.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75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The learning improves the coverage with few reduction in the accuracy.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This graph shows  the normalized number of misses and accuracy with different distances.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The results shows a longer distance reduces the number of cache misses significantly.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While the prediction accuracy slightly decreases.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469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I’d like to explain our approach.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475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+mn-lt"/>
              </a:rPr>
              <a:t>Based on the observation, we propose the D-JOLT prefetcher.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D-JOLT consists of two main ideas</a:t>
            </a:r>
            <a:r>
              <a:rPr lang="en-US" altLang="ja-JP" dirty="0">
                <a:latin typeface="+mn-lt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+mn-lt"/>
              </a:rPr>
              <a:t>First, D-JOLT uses a new Siggen, F</a:t>
            </a:r>
            <a:r>
              <a:rPr lang="en-US" altLang="ja-JP" sz="1100" dirty="0">
                <a:latin typeface="+mn-lt"/>
              </a:rPr>
              <a:t>IFO</a:t>
            </a:r>
            <a:r>
              <a:rPr lang="en-US" altLang="ja-JP" dirty="0">
                <a:latin typeface="+mn-lt"/>
              </a:rPr>
              <a:t>R</a:t>
            </a:r>
            <a:r>
              <a:rPr lang="en-US" altLang="ja-JP" sz="1100" dirty="0">
                <a:latin typeface="+mn-lt"/>
              </a:rPr>
              <a:t>ETCNT, instead of RASWHOLE</a:t>
            </a:r>
            <a:r>
              <a:rPr lang="en-US" altLang="ja-JP" dirty="0">
                <a:latin typeface="+mn-l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+mn-lt"/>
              </a:rPr>
              <a:t>Seconds, D-JOLT takes hybrid configuration of different characteristics, long-range, short-range and fallback prefetcher.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77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In recent applications, L1I cache misses are performance bottlenecks.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Instruction prefetchers can effectively reduce instruction cache misses.</a:t>
            </a:r>
            <a:endParaRPr kumimoji="1" lang="en-US" altLang="ja-JP" dirty="0"/>
          </a:p>
          <a:p>
            <a:r>
              <a:rPr lang="en-US" altLang="ja-JP" dirty="0">
                <a:latin typeface="+mn-lt"/>
              </a:rPr>
              <a:t>We propose a Distant Jolt (D-JOLT) prefetcher.</a:t>
            </a:r>
          </a:p>
          <a:p>
            <a:r>
              <a:rPr lang="en-US" altLang="ja-JP" dirty="0">
                <a:latin typeface="+mn-lt"/>
              </a:rPr>
              <a:t>D-JOLT consists of two main ideas.</a:t>
            </a:r>
          </a:p>
          <a:p>
            <a:r>
              <a:rPr lang="en-US" altLang="ja-JP" dirty="0">
                <a:latin typeface="+mn-lt"/>
              </a:rPr>
              <a:t>First, D-JOLT uses new signature generation algorithm.</a:t>
            </a:r>
          </a:p>
          <a:p>
            <a:r>
              <a:rPr lang="en-US" altLang="ja-JP" dirty="0">
                <a:latin typeface="+mn-lt"/>
              </a:rPr>
              <a:t>The algorithm improves performance with using the number of successive returns.</a:t>
            </a:r>
          </a:p>
          <a:p>
            <a:r>
              <a:rPr lang="en-US" altLang="ja-JP" dirty="0">
                <a:latin typeface="+mn-lt"/>
              </a:rPr>
              <a:t>Seconds, D-JOLT is a hybrid of three prefetchers with different characteristics.</a:t>
            </a:r>
          </a:p>
          <a:p>
            <a:r>
              <a:rPr lang="en-US" altLang="ja-JP" dirty="0"/>
              <a:t>Long-range prefetcher, one of hybrid, has long distance and improves not only the timeliness but also the coverage.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dirty="0">
                <a:latin typeface="+mn-lt"/>
              </a:rPr>
              <a:t>D-JOLT achieves 28.9% IPC speedup over no prefetching, close to an ideal model.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072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chemeClr val="accent5">
                    <a:lumMod val="50000"/>
                  </a:schemeClr>
                </a:solidFill>
              </a:rPr>
              <a:t>First of all, FIFORETCNT </a:t>
            </a:r>
            <a:r>
              <a:rPr lang="en-US" altLang="ja-JP" sz="1200" dirty="0"/>
              <a:t>generates a </a:t>
            </a:r>
            <a:r>
              <a:rPr lang="en-US" altLang="ja-JP" sz="1200" b="1" dirty="0"/>
              <a:t>signature</a:t>
            </a:r>
            <a:r>
              <a:rPr lang="en-US" altLang="ja-JP" sz="1200" dirty="0"/>
              <a:t> by hashing following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chemeClr val="accent5">
                    <a:lumMod val="50000"/>
                  </a:schemeClr>
                </a:solidFill>
              </a:rPr>
              <a:t>The first is a call PC.</a:t>
            </a:r>
            <a:endParaRPr lang="en-US" altLang="ja-JP" dirty="0">
              <a:solidFill>
                <a:schemeClr val="accent5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It uses recent call PCs recoded in a FIFO.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second is return count, the number of successive returns.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/>
              <a:t>In this figure, after return G fetched, FIFORETCNT generate signature using B, C and E and return count, 2.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947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Using this figure, I’ll explain a strong point of FIFORETCNT against RASWHOLE.</a:t>
            </a:r>
          </a:p>
          <a:p>
            <a:r>
              <a:rPr lang="en-US" altLang="ja-JP" dirty="0"/>
              <a:t>After call E fetched, RASWHOLE contains A, B and E.</a:t>
            </a:r>
          </a:p>
          <a:p>
            <a:r>
              <a:rPr lang="en-US" altLang="ja-JP" dirty="0"/>
              <a:t>And, FIFORETCNT contains B, C and 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791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After returns F fetched, in RASWHOLE, call E is popped.</a:t>
            </a:r>
          </a:p>
          <a:p>
            <a:r>
              <a:rPr lang="en-US" altLang="ja-JP" dirty="0"/>
              <a:t>On the other hands, in FIFORETCNT, call E remains and the return counter is incremented.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07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After successive return G fetched, RASWHOLE contains only call A.</a:t>
            </a:r>
          </a:p>
          <a:p>
            <a:r>
              <a:rPr lang="en-US" altLang="ja-JP" dirty="0"/>
              <a:t>On the other hands, FIFORETCNT contains call B, C, and E.</a:t>
            </a:r>
          </a:p>
          <a:p>
            <a:r>
              <a:rPr lang="en-US" altLang="ja-JP" dirty="0"/>
              <a:t>And, the return counter is incremented to 2.</a:t>
            </a:r>
          </a:p>
          <a:p>
            <a:r>
              <a:rPr lang="en-US" altLang="ja-JP" dirty="0"/>
              <a:t>In this way,  FIFORETCNT</a:t>
            </a:r>
            <a:r>
              <a:rPr lang="ja-JP" altLang="en-US" dirty="0"/>
              <a:t> </a:t>
            </a:r>
            <a:r>
              <a:rPr lang="en-US" altLang="ja-JP" dirty="0"/>
              <a:t>can use latest history of call functions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changes the signature without discarding the entries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42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Second,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D-JOLT takes a hybrid configuration of the following three prefetchers, Long-range, short range and fallback prefetcher.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+mn-lt"/>
              </a:rPr>
              <a:t>Using a figure, I explain their issuing prefetch.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25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Long-range prefetcher intend to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 addresses in a 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block </a:t>
            </a:r>
            <a:r>
              <a:rPr lang="en-US" altLang="ja-JP" sz="1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long history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ja-JP" sz="1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realize it, long-range has long distance and long histlen.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255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preparation for failure of long-range prefetcher,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short-range prefetcher predict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address in the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block(s).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Due to predict the near future, short-range has high accuracy.</a:t>
            </a:r>
            <a:endParaRPr kumimoji="1" lang="en-US" altLang="ja-JP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realize it, short-range has </a:t>
            </a:r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short distance and histlen. </a:t>
            </a:r>
            <a:endParaRPr lang="en-US" altLang="ja-JP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864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Fallback prefetcher is a modest stream prefetcher.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former two prefetchers fail in address prediction and cache misses occur, the fallback issues stream prefetch afterwards.</a:t>
            </a:r>
            <a:endParaRPr lang="en-US" altLang="ja-JP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717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I’d like to explain the design of our proposal method.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344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D-JOLT mainly consists of siggen, sig queue and miss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A sig queue </a:t>
            </a:r>
            <a:r>
              <a:rPr lang="en-US" altLang="ja-JP" dirty="0"/>
              <a:t>is a mechanism to realize the distance.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A sig queue records recent signatures for the number of distance.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A miss table records miss addresses association with signature.</a:t>
            </a:r>
          </a:p>
          <a:p>
            <a:r>
              <a:rPr kumimoji="1" lang="en-US" altLang="ja-JP" dirty="0"/>
              <a:t>First, I explain </a:t>
            </a:r>
            <a:r>
              <a:rPr lang="en-US" altLang="ja-JP" dirty="0"/>
              <a:t>about generation of signatures.</a:t>
            </a:r>
            <a:r>
              <a:rPr kumimoji="1" lang="en-US" altLang="ja-JP" dirty="0"/>
              <a:t> </a:t>
            </a:r>
          </a:p>
          <a:p>
            <a:r>
              <a:rPr lang="en-US" altLang="ja-JP" dirty="0"/>
              <a:t>When a call or return is fetched, siggen generate a new signature.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signature is pushed to the sig queue, and the oldest signature is popped.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731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These are the topic of my presentation.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471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Next, the flow of learning.</a:t>
            </a:r>
          </a:p>
          <a:p>
            <a:r>
              <a:rPr lang="en-US" altLang="ja-JP" dirty="0"/>
              <a:t>When L1I cache miss</a:t>
            </a:r>
            <a:r>
              <a:rPr lang="ja-JP" altLang="en-US" dirty="0"/>
              <a:t> </a:t>
            </a:r>
            <a:r>
              <a:rPr lang="en-US" altLang="ja-JP" dirty="0"/>
              <a:t>occurs,</a:t>
            </a:r>
            <a:r>
              <a:rPr lang="ja-JP" altLang="en-US" dirty="0"/>
              <a:t> </a:t>
            </a:r>
            <a:r>
              <a:rPr lang="en-US" altLang="ja-JP" dirty="0"/>
              <a:t>D-JOLT gets the signature, which is the tail of the sig queue.</a:t>
            </a:r>
          </a:p>
          <a:p>
            <a:r>
              <a:rPr lang="en-US" altLang="ja-JP" dirty="0"/>
              <a:t>Because the number of entries n in the Sig queue represents the distance, the tail is n-</a:t>
            </a:r>
            <a:r>
              <a:rPr lang="en-US" altLang="ja-JP" dirty="0" err="1"/>
              <a:t>th</a:t>
            </a:r>
            <a:r>
              <a:rPr lang="en-US" altLang="ja-JP" dirty="0"/>
              <a:t> previous signature.</a:t>
            </a:r>
          </a:p>
          <a:p>
            <a:r>
              <a:rPr lang="en-US" altLang="ja-JP" dirty="0"/>
              <a:t>The miss line address is recorded in the miss table in association with this signature.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092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Finally, the flow of prediction.</a:t>
            </a:r>
          </a:p>
          <a:p>
            <a:r>
              <a:rPr lang="en-US" altLang="ja-JP" dirty="0"/>
              <a:t>When a call or return is fetched, siggen generate a new signature.</a:t>
            </a:r>
          </a:p>
          <a:p>
            <a:r>
              <a:rPr lang="en-US" altLang="ja-JP" dirty="0"/>
              <a:t>On prediction, D-JOLT use the signature without going through the sig queue.</a:t>
            </a:r>
          </a:p>
          <a:p>
            <a:r>
              <a:rPr lang="en-US" altLang="ja-JP" dirty="0"/>
              <a:t>D-JOLT get addresses associated with the signature from miss table and issues prefetching the addresses.</a:t>
            </a:r>
          </a:p>
          <a:p>
            <a:r>
              <a:rPr lang="en-US" altLang="ja-JP" dirty="0"/>
              <a:t>Because the signature that does not go through the Sig queue is used, D-JOLT predicts the distant future.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861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I’d like to show the performance of D-JOLT.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337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We simulated D-JOLT using IPC1 single core configuration.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D-JOLT prefetcher was compared against the following prefetchers </a:t>
            </a:r>
            <a:r>
              <a:rPr lang="en-US" altLang="ja-JP" dirty="0">
                <a:latin typeface="+mn-lt"/>
              </a:rPr>
              <a:t>and an ideal model.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796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First, this figure shows IPC.</a:t>
            </a:r>
          </a:p>
          <a:p>
            <a:r>
              <a:rPr lang="en-US" altLang="ja-JP" dirty="0"/>
              <a:t>The horizontal axis represents the workloads, and the vertical axis represents the IPC speedup over no prefetching.</a:t>
            </a:r>
          </a:p>
          <a:p>
            <a:r>
              <a:rPr lang="en-US" altLang="ja-JP" dirty="0"/>
              <a:t>The orange blocks show D-JOLT.</a:t>
            </a:r>
          </a:p>
          <a:p>
            <a:r>
              <a:rPr lang="en-US" altLang="ja-JP" dirty="0"/>
              <a:t>D-JOLT shows higher performance than existing prefetchers in over all workloads.</a:t>
            </a:r>
          </a:p>
          <a:p>
            <a:r>
              <a:rPr lang="en-US" altLang="ja-JP" dirty="0"/>
              <a:t>In server workloads, </a:t>
            </a:r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D-JOLT achieved performance improvement close to the ideal model.</a:t>
            </a:r>
            <a:endParaRPr lang="en-US" altLang="ja-JP" dirty="0"/>
          </a:p>
          <a:p>
            <a:r>
              <a:rPr lang="en-US" altLang="ja-JP" dirty="0"/>
              <a:t>In geomean, the performance improves by 28.9% against no prefetching.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26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the figure shows L1I Miss per Kilo instructions (MPKI).</a:t>
            </a:r>
          </a:p>
          <a:p>
            <a:r>
              <a:rPr lang="en-US" altLang="ja-JP" dirty="0"/>
              <a:t>The orange blocks show D-JOLT.</a:t>
            </a:r>
            <a:endParaRPr kumimoji="1" lang="en-US" altLang="ja-JP" dirty="0"/>
          </a:p>
          <a:p>
            <a:r>
              <a:rPr kumimoji="1" lang="en-US" altLang="ja-JP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D-JOLT significantly reduced the L1I MPKI to 3.0 or less for the all traces.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093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Finally, I’d like to explain conclusion.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6742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latin typeface="+mn-lt"/>
              </a:rPr>
              <a:t>We propose D-JOLT prefetcher, which consists of two main ideas.</a:t>
            </a:r>
          </a:p>
          <a:p>
            <a:r>
              <a:rPr lang="en-US" altLang="ja-JP" dirty="0">
                <a:latin typeface="+mn-lt"/>
              </a:rPr>
              <a:t>First, D-JOLT uses new siggen, FIFORETCNT.</a:t>
            </a:r>
          </a:p>
          <a:p>
            <a:r>
              <a:rPr lang="en-US" altLang="ja-JP" dirty="0">
                <a:latin typeface="+mn-lt"/>
              </a:rPr>
              <a:t>Seconds, D-JOLT takes a hybrid configuration of long-range, short-range and fallback prefetcher.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+mn-lt"/>
              </a:rPr>
              <a:t>D-JOLT prefetcher achieves 28.9% speedup in geomean over no prefetching.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Thank you for your listening.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latin typeface="+mn-lt"/>
              <a:cs typeface="Arial" panose="020B06040202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17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First, the baseline prefetcher of our proposal prefetcher is explained.</a:t>
            </a:r>
          </a:p>
          <a:p>
            <a:r>
              <a:rPr lang="en-US" altLang="ja-JP" dirty="0"/>
              <a:t>It’s a </a:t>
            </a:r>
            <a:r>
              <a:rPr lang="en-US" altLang="ja-JP" dirty="0">
                <a:latin typeface="+mn-lt"/>
              </a:rPr>
              <a:t>RAS-directed instruction prefetching (RDIP).</a:t>
            </a:r>
            <a:r>
              <a:rPr lang="en-US" altLang="ja-JP" dirty="0"/>
              <a:t> </a:t>
            </a:r>
          </a:p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RDIP g</a:t>
            </a:r>
            <a:r>
              <a:rPr lang="en-US" altLang="ja-JP" dirty="0"/>
              <a:t>enerates a </a:t>
            </a:r>
            <a:r>
              <a:rPr lang="en-US" altLang="ja-JP" b="1" dirty="0"/>
              <a:t>signature</a:t>
            </a:r>
            <a:r>
              <a:rPr lang="en-US" altLang="ja-JP" dirty="0"/>
              <a:t> by hashing all the PCs recorded in a return-address-stack (RAS).</a:t>
            </a:r>
          </a:p>
          <a:p>
            <a:r>
              <a:rPr lang="en-US" altLang="ja-JP" dirty="0"/>
              <a:t>In general, RAS is a mechanism for recording return addresses of function calls used for branch target prediction.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As shown the left figure, when cache miss occurs, the RDIP r</a:t>
            </a:r>
            <a:r>
              <a:rPr lang="en-US" altLang="ja-JP" dirty="0"/>
              <a:t>ecords the miss addresses in associated with the signature.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Then,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as shown the right figure, the </a:t>
            </a:r>
            <a:r>
              <a:rPr lang="en-US" altLang="ja-JP" dirty="0"/>
              <a:t>RDIP prefetches the cache miss addresses associated with the signature upon every signature change.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5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Next, to discuss, I introduce the following figure.</a:t>
            </a:r>
          </a:p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This figure is call stack chart , which represents </a:t>
            </a:r>
            <a:r>
              <a:rPr lang="en-US" altLang="ja-JP" dirty="0"/>
              <a:t>call stack depth changes for each call/return instructions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ja-JP" dirty="0"/>
              <a:t>The horizonal axis shows call stack depth and the vertical axis shows execution of instructions.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Each block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shows </a:t>
            </a:r>
            <a:r>
              <a:rPr lang="en-US" altLang="ja-JP" dirty="0"/>
              <a:t>a dynamic instruction</a:t>
            </a:r>
            <a:r>
              <a:rPr lang="ja-JP" altLang="en-US" dirty="0"/>
              <a:t>　</a:t>
            </a:r>
            <a:r>
              <a:rPr lang="en-US" altLang="ja-JP" dirty="0"/>
              <a:t>sequence with a call/return instruction at the end.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We call this block a code block.</a:t>
            </a:r>
            <a:endParaRPr lang="en-US" altLang="ja-JP" dirty="0"/>
          </a:p>
          <a:p>
            <a:r>
              <a:rPr lang="en-US" altLang="ja-JP" dirty="0"/>
              <a:t>When a call instruction is fetched, the next block shifts to the right.</a:t>
            </a:r>
          </a:p>
          <a:p>
            <a:r>
              <a:rPr kumimoji="1" lang="en-US" altLang="ja-JP" dirty="0"/>
              <a:t>And, w</a:t>
            </a:r>
            <a:r>
              <a:rPr lang="en-US" altLang="ja-JP" dirty="0"/>
              <a:t>hen a return instruction is fetched, the next block shifts to the left.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0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Using this figure, I’ll introduce the following three parameters to discuss, siggen, histlen and distance.</a:t>
            </a:r>
            <a:endParaRPr lang="en-US" altLang="ja-JP" dirty="0"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53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first parameter is a siggen.</a:t>
            </a:r>
            <a:r>
              <a:rPr lang="en-US" altLang="ja-JP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We call a type of signature generation algorithm </a:t>
            </a:r>
            <a:r>
              <a:rPr lang="en-US" altLang="ja-JP" sz="1200" b="1" dirty="0"/>
              <a:t>siggen</a:t>
            </a:r>
            <a:r>
              <a:rPr lang="en-US" altLang="ja-JP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The siggen used in the RDIP generate signature using all the PCs recorded in the RAS.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The siggen is called as </a:t>
            </a:r>
            <a:r>
              <a:rPr lang="en-US" altLang="ja-JP" sz="1200" b="1" dirty="0"/>
              <a:t>RASWHOLE.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/>
              <a:t>In the figure, after call c fetched, RAS contains A, B, and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/>
              <a:t>And, siggen generate the signature using all entries, A, B, and, C.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2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second parameter is a histlen.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ja-JP" dirty="0">
                <a:latin typeface="+mn-lt"/>
              </a:rPr>
              <a:t> histlen is the number of PCs used to generate a signature.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/>
              <a:t>In the figure, after call c fetched, RAS contains A, B, and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latin typeface="+mn-lt"/>
              </a:rPr>
              <a:t>In this case, the histlen is 3.</a:t>
            </a:r>
            <a:endParaRPr lang="en-US" altLang="ja-JP" dirty="0">
              <a:latin typeface="+mn-lt"/>
            </a:endParaRPr>
          </a:p>
          <a:p>
            <a:r>
              <a:rPr lang="en-US" altLang="ja-JP" dirty="0">
                <a:latin typeface="+mn-lt"/>
              </a:rPr>
              <a:t>Using a longer histlen increases the number of signatures.</a:t>
            </a:r>
          </a:p>
          <a:p>
            <a:r>
              <a:rPr lang="en-US" altLang="ja-JP" sz="1200" dirty="0">
                <a:latin typeface="+mn-lt"/>
                <a:cs typeface="Arial" panose="020B0604020202020204" pitchFamily="34" charset="0"/>
              </a:rPr>
              <a:t>This improves the prediction accuracy.</a:t>
            </a:r>
          </a:p>
          <a:p>
            <a:r>
              <a:rPr lang="en-US" altLang="ja-JP" dirty="0"/>
              <a:t>On the other hand,  it decreases the capacity efficiency.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26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third parameter is a distance.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We introduce a distance is the number of </a:t>
            </a:r>
            <a:r>
              <a:rPr lang="en-US" altLang="ja-JP" sz="1200" i="1" dirty="0"/>
              <a:t>code blocks </a:t>
            </a:r>
            <a:r>
              <a:rPr lang="en-US" altLang="ja-JP" sz="1200" dirty="0"/>
              <a:t>from the </a:t>
            </a:r>
            <a:r>
              <a:rPr lang="en-US" altLang="ja-JP" sz="1200" i="1" dirty="0"/>
              <a:t>code block</a:t>
            </a:r>
            <a:r>
              <a:rPr lang="en-US" altLang="ja-JP" sz="1200" dirty="0"/>
              <a:t> when issuing prefetch to the </a:t>
            </a:r>
            <a:r>
              <a:rPr lang="en-US" altLang="ja-JP" sz="1200" i="1" dirty="0"/>
              <a:t>code block</a:t>
            </a:r>
            <a:r>
              <a:rPr lang="en-US" altLang="ja-JP" sz="1200" dirty="0"/>
              <a:t> of a prefetch target.</a:t>
            </a:r>
          </a:p>
          <a:p>
            <a:r>
              <a:rPr lang="en-US" altLang="ja-JP" sz="1200" dirty="0"/>
              <a:t>In this figure, the orange code block is a prefetch target when call c is fetched.</a:t>
            </a:r>
          </a:p>
          <a:p>
            <a:r>
              <a:rPr lang="en-US" altLang="ja-JP" sz="1200" dirty="0"/>
              <a:t>In this case, the distance is 5. </a:t>
            </a:r>
          </a:p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Actually, in the RDIP the distance is one.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76C4C-2FFB-4C51-A254-75FD90CBA4B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1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C804ED-DAD9-499E-B6B3-D4F97C4ABBA9}"/>
              </a:ext>
            </a:extLst>
          </p:cNvPr>
          <p:cNvSpPr/>
          <p:nvPr userDrawn="1"/>
        </p:nvSpPr>
        <p:spPr>
          <a:xfrm>
            <a:off x="628650" y="728970"/>
            <a:ext cx="7886701" cy="55040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ln>
            <a:noFill/>
          </a:ln>
          <a:effectLst/>
        </p:spPr>
        <p:txBody>
          <a:bodyPr anchor="b"/>
          <a:lstStyle>
            <a:lvl1pPr algn="ctr"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ln>
            <a:noFill/>
          </a:ln>
          <a:effectLst/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93E4-433C-4470-93D0-2541E3294A18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667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DC0-F8D5-4B1E-A748-309D3649CA54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6C12-279B-453D-A21C-0A8C1AACD01B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90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DF4B-54A1-4F10-ABAD-15C5F42E7E44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12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D7AE-908C-40D3-BBC8-A24D9728D1CF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7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8AED-65B9-4F52-909C-67181296E4D8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31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F1E043-0513-4D14-87D1-A0EA4BD07DFF}"/>
              </a:ext>
            </a:extLst>
          </p:cNvPr>
          <p:cNvSpPr/>
          <p:nvPr userDrawn="1"/>
        </p:nvSpPr>
        <p:spPr>
          <a:xfrm>
            <a:off x="0" y="818971"/>
            <a:ext cx="9143999" cy="603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5284"/>
            <a:ext cx="7886700" cy="5211679"/>
          </a:xfrm>
        </p:spPr>
        <p:txBody>
          <a:bodyPr/>
          <a:lstStyle>
            <a:lvl1pPr>
              <a:buClr>
                <a:schemeClr val="tx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1pPr>
            <a:lvl2pPr>
              <a:buClr>
                <a:schemeClr val="tx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2pPr>
            <a:lvl3pPr>
              <a:buClr>
                <a:schemeClr val="tx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3pPr>
            <a:lvl4pPr>
              <a:buClr>
                <a:schemeClr val="tx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4pPr>
            <a:lvl5pPr>
              <a:buClr>
                <a:schemeClr val="tx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A04D-1B72-44DA-A581-D9AEA498A443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EA0C10-702B-4D19-A61A-244F4F6265B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6A577A-DF9F-40E6-B57A-9367418F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 lIns="36000" tIns="36000" rIns="36000" bIns="36000" anchor="ctr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5EF6CB-2314-4214-B2F3-08177B3E7E88}"/>
              </a:ext>
            </a:extLst>
          </p:cNvPr>
          <p:cNvSpPr txBox="1"/>
          <p:nvPr userDrawn="1"/>
        </p:nvSpPr>
        <p:spPr>
          <a:xfrm>
            <a:off x="8393917" y="6334865"/>
            <a:ext cx="1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37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4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3A4429-5B02-48C9-A645-47C707F0F424}"/>
              </a:ext>
            </a:extLst>
          </p:cNvPr>
          <p:cNvSpPr/>
          <p:nvPr userDrawn="1"/>
        </p:nvSpPr>
        <p:spPr>
          <a:xfrm>
            <a:off x="0" y="818971"/>
            <a:ext cx="9143999" cy="6030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A04D-1B72-44DA-A581-D9AEA498A443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F65A64-4172-471D-B4A7-43FE174A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fld id="{EBEA0C10-702B-4D19-A61A-244F4F6265B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584AB5-A5D8-432C-82D2-8E17D895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 lIns="36000" tIns="36000" rIns="36000" bIns="36000" anchor="ctr" anchorCtr="0"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36FE98-A1ED-4501-9F3F-0B76A5A396A2}"/>
              </a:ext>
            </a:extLst>
          </p:cNvPr>
          <p:cNvSpPr txBox="1"/>
          <p:nvPr userDrawn="1"/>
        </p:nvSpPr>
        <p:spPr>
          <a:xfrm>
            <a:off x="8393917" y="6334865"/>
            <a:ext cx="1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37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9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ln>
            <a:noFill/>
          </a:ln>
          <a:effectLst/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ln>
            <a:noFill/>
          </a:ln>
          <a:effectLst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93E4-433C-4470-93D0-2541E3294A18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01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0A4522A-8156-4588-A7B2-6B17B303745D}"/>
              </a:ext>
            </a:extLst>
          </p:cNvPr>
          <p:cNvSpPr/>
          <p:nvPr userDrawn="1"/>
        </p:nvSpPr>
        <p:spPr>
          <a:xfrm flipV="1">
            <a:off x="8539163" y="0"/>
            <a:ext cx="62865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3B8294-FDBC-40A9-AF89-9DC53FEAFD34}"/>
              </a:ext>
            </a:extLst>
          </p:cNvPr>
          <p:cNvSpPr/>
          <p:nvPr userDrawn="1"/>
        </p:nvSpPr>
        <p:spPr>
          <a:xfrm flipV="1">
            <a:off x="0" y="6216151"/>
            <a:ext cx="9144000" cy="6659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ln>
            <a:noFill/>
          </a:ln>
          <a:effectLst/>
        </p:spPr>
        <p:txBody>
          <a:bodyPr anchor="b"/>
          <a:lstStyle>
            <a:lvl1pPr>
              <a:defRPr sz="6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C33F-D73B-4675-95D4-37E8A3AB7DD2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BEA0C10-702B-4D19-A61A-244F4F6265B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9AEC1B-2662-4AE7-A99E-6556308CDA6F}"/>
              </a:ext>
            </a:extLst>
          </p:cNvPr>
          <p:cNvSpPr/>
          <p:nvPr userDrawn="1"/>
        </p:nvSpPr>
        <p:spPr>
          <a:xfrm flipV="1">
            <a:off x="0" y="-13062"/>
            <a:ext cx="9144000" cy="3651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5BEE3E-746E-4A83-8768-4785D13D251D}"/>
              </a:ext>
            </a:extLst>
          </p:cNvPr>
          <p:cNvSpPr/>
          <p:nvPr userDrawn="1"/>
        </p:nvSpPr>
        <p:spPr>
          <a:xfrm flipV="1">
            <a:off x="-4762" y="-13062"/>
            <a:ext cx="628650" cy="68951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7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11FC33F-D73B-4675-95D4-37E8A3AB7DD2}" type="datetime1">
              <a:rPr kumimoji="1" lang="ja-JP" altLang="en-US" smtClean="0"/>
              <a:pPr/>
              <a:t>2020/5/31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BEA0C10-702B-4D19-A61A-244F4F6265B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5946D49-B09F-449B-9E03-34CBB0F9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4763"/>
            <a:ext cx="7886700" cy="96592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5AA5ED-8649-4B5A-A358-97E95EED0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メイリオ" panose="020B0604030504040204" pitchFamily="50" charset="-128"/>
              </a:defRPr>
            </a:lvl1pPr>
            <a:lvl2pPr>
              <a:defRPr>
                <a:solidFill>
                  <a:schemeClr val="bg1"/>
                </a:solidFill>
                <a:latin typeface="+mn-lt"/>
                <a:ea typeface="メイリオ" panose="020B0604030504040204" pitchFamily="50" charset="-128"/>
              </a:defRPr>
            </a:lvl2pPr>
            <a:lvl3pPr>
              <a:defRPr>
                <a:solidFill>
                  <a:schemeClr val="bg1"/>
                </a:solidFill>
                <a:latin typeface="+mn-lt"/>
                <a:ea typeface="メイリオ" panose="020B0604030504040204" pitchFamily="50" charset="-128"/>
              </a:defRPr>
            </a:lvl3pPr>
            <a:lvl4pPr>
              <a:defRPr>
                <a:solidFill>
                  <a:schemeClr val="bg1"/>
                </a:solidFill>
                <a:latin typeface="+mn-lt"/>
                <a:ea typeface="メイリオ" panose="020B0604030504040204" pitchFamily="50" charset="-128"/>
              </a:defRPr>
            </a:lvl4pPr>
            <a:lvl5pPr>
              <a:defRPr>
                <a:solidFill>
                  <a:schemeClr val="bg1"/>
                </a:solidFill>
                <a:latin typeface="+mn-lt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0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5F60-4409-40B1-A6E4-9DED26612238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6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B7B2-95D4-4722-BC2C-F4AD7A75C314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98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3922-03E1-4506-8E45-B450114D2607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59F1B-5DA2-45CD-AB3F-2DA04308BD47}" type="datetime1">
              <a:rPr kumimoji="1" lang="ja-JP" altLang="en-US" smtClean="0"/>
              <a:t>2020/5/31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0C10-702B-4D19-A61A-244F4F6265B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857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4" r:id="rId4"/>
    <p:sldLayoutId id="2147483663" r:id="rId5"/>
    <p:sldLayoutId id="214748367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152085B-32FE-47D8-9172-139C9A18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964" y="1028492"/>
            <a:ext cx="8026246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D-JOLT: </a:t>
            </a:r>
            <a:b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Distant Jolt Prefetcher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8DC40D4-1D82-4EE6-B54C-80778D64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63" y="4139333"/>
            <a:ext cx="6986127" cy="16557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ja-JP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Tomoki Nakamura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, Toru Koizumi,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Yuya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Degawa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, </a:t>
            </a:r>
            <a:b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</a:b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Hidetsugu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 Irie, Shuichi Sakai,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Ryota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Shioya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 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{tomokin,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koizumi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, degawa, irie,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sakai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メイリオ" panose="020B0604030504040204" pitchFamily="50" charset="-128"/>
              </a:rPr>
              <a:t>}@mtl.t.u-tokyo.ac.jp, shioya@ci.i.u-tokyo.ac.jp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ACA85ED-99E2-41F3-A964-E13836256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7" y="5471673"/>
            <a:ext cx="4257446" cy="7156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481EF5D-E131-4A91-8A7D-97D5F6FF4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27" y="1028492"/>
            <a:ext cx="951963" cy="9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7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2E0678CA-8818-4BD5-9991-608A5731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284"/>
            <a:ext cx="7886700" cy="52116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When the distance is increased, </a:t>
            </a:r>
          </a:p>
          <a:p>
            <a:pPr lvl="1"/>
            <a:r>
              <a:rPr lang="en-US" altLang="ja-JP" sz="2000" dirty="0"/>
              <a:t>prefetches can be issued earlier,</a:t>
            </a:r>
            <a:endParaRPr lang="en-US" altLang="ja-JP" sz="2000" dirty="0">
              <a:latin typeface="+mn-lt"/>
            </a:endParaRPr>
          </a:p>
          <a:p>
            <a:pPr lvl="1"/>
            <a:r>
              <a:rPr lang="en-US" altLang="ja-JP" sz="2000" dirty="0"/>
              <a:t>but it can decrease the prediction accuracy.</a:t>
            </a:r>
            <a:br>
              <a:rPr lang="ja-JP" altLang="en-US" sz="2000" dirty="0"/>
            </a:br>
            <a:endParaRPr lang="ja-JP" altLang="en-US" sz="2000" dirty="0"/>
          </a:p>
          <a:p>
            <a:pPr lvl="1"/>
            <a:endParaRPr lang="en-US" altLang="ja-JP" dirty="0">
              <a:latin typeface="+mn-lt"/>
            </a:endParaRPr>
          </a:p>
        </p:txBody>
      </p:sp>
      <p:sp>
        <p:nvSpPr>
          <p:cNvPr id="20" name="スライド番号プレースホルダー 4">
            <a:extLst>
              <a:ext uri="{FF2B5EF4-FFF2-40B4-BE49-F238E27FC236}">
                <a16:creationId xmlns:a16="http://schemas.microsoft.com/office/drawing/2014/main" id="{C0ABD83A-B268-42A0-81DC-FE3E3D12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C4E56E54-3008-442D-9BB5-9C940BC4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rmAutofit/>
          </a:bodyPr>
          <a:lstStyle/>
          <a:p>
            <a:r>
              <a:rPr lang="en-US" altLang="ja-JP" dirty="0">
                <a:cs typeface="Arial" panose="020B0604020202020204" pitchFamily="34" charset="0"/>
              </a:rPr>
              <a:t>The 3</a:t>
            </a:r>
            <a:r>
              <a:rPr lang="en-US" altLang="ja-JP" dirty="0">
                <a:solidFill>
                  <a:prstClr val="white"/>
                </a:solidFill>
                <a:latin typeface="Segoe UI"/>
                <a:cs typeface="Arial" panose="020B0604020202020204" pitchFamily="34" charset="0"/>
              </a:rPr>
              <a:t>rd</a:t>
            </a:r>
            <a:r>
              <a:rPr lang="en-US" altLang="ja-JP" dirty="0">
                <a:cs typeface="Arial" panose="020B0604020202020204" pitchFamily="34" charset="0"/>
              </a:rPr>
              <a:t> parameter: Distance</a:t>
            </a:r>
            <a:endParaRPr kumimoji="1" lang="ja-JP" altLang="en-US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22" name="表 51">
            <a:extLst>
              <a:ext uri="{FF2B5EF4-FFF2-40B4-BE49-F238E27FC236}">
                <a16:creationId xmlns:a16="http://schemas.microsoft.com/office/drawing/2014/main" id="{4C8DDF4C-1C63-464B-984B-BE221F277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8604"/>
              </p:ext>
            </p:extLst>
          </p:nvPr>
        </p:nvGraphicFramePr>
        <p:xfrm>
          <a:off x="2051972" y="2708992"/>
          <a:ext cx="1440000" cy="36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6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18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2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19498"/>
                  </a:ext>
                </a:extLst>
              </a:tr>
            </a:tbl>
          </a:graphicData>
        </a:graphic>
      </p:graphicFrame>
      <p:graphicFrame>
        <p:nvGraphicFramePr>
          <p:cNvPr id="23" name="表 51">
            <a:extLst>
              <a:ext uri="{FF2B5EF4-FFF2-40B4-BE49-F238E27FC236}">
                <a16:creationId xmlns:a16="http://schemas.microsoft.com/office/drawing/2014/main" id="{B8D36173-2DA9-4C69-810E-83A83BBA3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65368"/>
              </p:ext>
            </p:extLst>
          </p:nvPr>
        </p:nvGraphicFramePr>
        <p:xfrm>
          <a:off x="5292008" y="2708992"/>
          <a:ext cx="1440000" cy="36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6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18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2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19498"/>
                  </a:ext>
                </a:extLst>
              </a:tr>
            </a:tbl>
          </a:graphicData>
        </a:graphic>
      </p:graphicFrame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434D707-B52C-48B5-B6BC-A2596AC0F168}"/>
              </a:ext>
            </a:extLst>
          </p:cNvPr>
          <p:cNvCxnSpPr>
            <a:cxnSpLocks/>
          </p:cNvCxnSpPr>
          <p:nvPr/>
        </p:nvCxnSpPr>
        <p:spPr bwMode="auto">
          <a:xfrm>
            <a:off x="2051972" y="3789004"/>
            <a:ext cx="2160025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E3E8C76E-1D64-47E1-8FD4-C55A3DBB65CF}"/>
              </a:ext>
            </a:extLst>
          </p:cNvPr>
          <p:cNvSpPr/>
          <p:nvPr/>
        </p:nvSpPr>
        <p:spPr>
          <a:xfrm>
            <a:off x="5544077" y="3879004"/>
            <a:ext cx="360004" cy="2039119"/>
          </a:xfrm>
          <a:custGeom>
            <a:avLst/>
            <a:gdLst>
              <a:gd name="connsiteX0" fmla="*/ 514254 w 514254"/>
              <a:gd name="connsiteY0" fmla="*/ 0 h 1909010"/>
              <a:gd name="connsiteX1" fmla="*/ 32990 w 514254"/>
              <a:gd name="connsiteY1" fmla="*/ 465221 h 1909010"/>
              <a:gd name="connsiteX2" fmla="*/ 81117 w 514254"/>
              <a:gd name="connsiteY2" fmla="*/ 1909010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254" h="1909010">
                <a:moveTo>
                  <a:pt x="514254" y="0"/>
                </a:moveTo>
                <a:cubicBezTo>
                  <a:pt x="309716" y="73526"/>
                  <a:pt x="105179" y="147053"/>
                  <a:pt x="32990" y="465221"/>
                </a:cubicBezTo>
                <a:cubicBezTo>
                  <a:pt x="-39200" y="783389"/>
                  <a:pt x="20958" y="1346199"/>
                  <a:pt x="81117" y="190901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BCC2EE2-AFF4-4B0A-86AE-67BAB9A4276C}"/>
              </a:ext>
            </a:extLst>
          </p:cNvPr>
          <p:cNvSpPr/>
          <p:nvPr/>
        </p:nvSpPr>
        <p:spPr>
          <a:xfrm>
            <a:off x="2501977" y="3789004"/>
            <a:ext cx="180002" cy="450005"/>
          </a:xfrm>
          <a:custGeom>
            <a:avLst/>
            <a:gdLst>
              <a:gd name="connsiteX0" fmla="*/ 514254 w 514254"/>
              <a:gd name="connsiteY0" fmla="*/ 0 h 1909010"/>
              <a:gd name="connsiteX1" fmla="*/ 32990 w 514254"/>
              <a:gd name="connsiteY1" fmla="*/ 465221 h 1909010"/>
              <a:gd name="connsiteX2" fmla="*/ 81117 w 514254"/>
              <a:gd name="connsiteY2" fmla="*/ 1909010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254" h="1909010">
                <a:moveTo>
                  <a:pt x="514254" y="0"/>
                </a:moveTo>
                <a:cubicBezTo>
                  <a:pt x="309716" y="73526"/>
                  <a:pt x="105179" y="147053"/>
                  <a:pt x="32990" y="465221"/>
                </a:cubicBezTo>
                <a:cubicBezTo>
                  <a:pt x="-39200" y="783389"/>
                  <a:pt x="20958" y="1346199"/>
                  <a:pt x="81117" y="1909010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29031A9-AA1A-426E-9B00-F4CDDDEEA433}"/>
              </a:ext>
            </a:extLst>
          </p:cNvPr>
          <p:cNvCxnSpPr>
            <a:cxnSpLocks/>
          </p:cNvCxnSpPr>
          <p:nvPr/>
        </p:nvCxnSpPr>
        <p:spPr bwMode="auto">
          <a:xfrm>
            <a:off x="3851992" y="3789004"/>
            <a:ext cx="0" cy="72000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E3194B1-87CD-4DB8-8CF0-774E68090FAA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789004"/>
            <a:ext cx="0" cy="2520028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0F3886-61ED-4E41-AE08-676804E36919}"/>
              </a:ext>
            </a:extLst>
          </p:cNvPr>
          <p:cNvSpPr txBox="1"/>
          <p:nvPr/>
        </p:nvSpPr>
        <p:spPr>
          <a:xfrm rot="5400000">
            <a:off x="6167071" y="4803963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Distance = 7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68076C-5FCF-49DB-B36D-9028C1C89C3A}"/>
              </a:ext>
            </a:extLst>
          </p:cNvPr>
          <p:cNvSpPr txBox="1"/>
          <p:nvPr/>
        </p:nvSpPr>
        <p:spPr>
          <a:xfrm rot="5400000">
            <a:off x="2927034" y="4803963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Distance = 2</a:t>
            </a:r>
            <a:endParaRPr kumimoji="1" lang="ja-JP" altLang="en-US" sz="20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E7CBF18-0818-495B-A1C2-938867113258}"/>
              </a:ext>
            </a:extLst>
          </p:cNvPr>
          <p:cNvCxnSpPr>
            <a:cxnSpLocks/>
          </p:cNvCxnSpPr>
          <p:nvPr/>
        </p:nvCxnSpPr>
        <p:spPr bwMode="auto">
          <a:xfrm>
            <a:off x="5292008" y="3789004"/>
            <a:ext cx="2160025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939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7086A4-FAC7-4204-9BCC-163F037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614452B-B239-4D63-A150-B2AA492A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Topics</a:t>
            </a:r>
            <a:endParaRPr kumimoji="1" lang="ja-JP" altLang="en-US" dirty="0"/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F15C2E7-880F-4478-9DA5-F30ABC0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Baseline prefetcher and its three parameters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3200" b="1" dirty="0"/>
              <a:t>Observation of the three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32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Conclusion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5817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79BB943F-AF7A-40BF-B156-80AD49B6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65284"/>
            <a:ext cx="8353399" cy="52116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The prediction accuracy decreases when return functions are successive. </a:t>
            </a:r>
          </a:p>
          <a:p>
            <a:pPr lvl="1"/>
            <a:r>
              <a:rPr lang="en-US" altLang="ja-JP" sz="2200" dirty="0"/>
              <a:t>Reason1) The number of valid entries decreases.</a:t>
            </a:r>
          </a:p>
          <a:p>
            <a:pPr lvl="2"/>
            <a:r>
              <a:rPr lang="en-US" altLang="ja-JP" dirty="0"/>
              <a:t>Entries are popped from RAS when return is fetched</a:t>
            </a:r>
          </a:p>
          <a:p>
            <a:pPr lvl="1"/>
            <a:r>
              <a:rPr lang="en-US" altLang="ja-JP" sz="2200" dirty="0"/>
              <a:t>Reason2) Recent history of calls is lost.</a:t>
            </a:r>
          </a:p>
          <a:p>
            <a:pPr marL="0" indent="0">
              <a:buNone/>
            </a:pPr>
            <a:endParaRPr lang="en-US" altLang="ja-JP" sz="2400" dirty="0">
              <a:latin typeface="+mn-lt"/>
            </a:endParaRPr>
          </a:p>
        </p:txBody>
      </p:sp>
      <p:sp>
        <p:nvSpPr>
          <p:cNvPr id="24" name="スライド番号プレースホルダー 4">
            <a:extLst>
              <a:ext uri="{FF2B5EF4-FFF2-40B4-BE49-F238E27FC236}">
                <a16:creationId xmlns:a16="http://schemas.microsoft.com/office/drawing/2014/main" id="{B94AB988-8796-4E9D-8209-19C28F86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DA502420-6991-456A-8582-BBB7486D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5955"/>
            <a:ext cx="8515352" cy="696388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+mn-lt"/>
                <a:cs typeface="Arial" panose="020B0604020202020204" pitchFamily="34" charset="0"/>
              </a:rPr>
              <a:t>The 1st observation: </a:t>
            </a:r>
            <a:br>
              <a:rPr lang="en-US" altLang="ja-JP" sz="3200" dirty="0">
                <a:latin typeface="+mn-lt"/>
                <a:cs typeface="Arial" panose="020B0604020202020204" pitchFamily="34" charset="0"/>
              </a:rPr>
            </a:br>
            <a:r>
              <a:rPr lang="en-US" altLang="ja-JP" sz="3200" dirty="0">
                <a:latin typeface="+mn-lt"/>
                <a:cs typeface="Arial" panose="020B0604020202020204" pitchFamily="34" charset="0"/>
              </a:rPr>
              <a:t>Weak Point of RASWHOLE siggen</a:t>
            </a:r>
            <a:endParaRPr kumimoji="1" lang="ja-JP" altLang="en-US" sz="36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26" name="表 51">
            <a:extLst>
              <a:ext uri="{FF2B5EF4-FFF2-40B4-BE49-F238E27FC236}">
                <a16:creationId xmlns:a16="http://schemas.microsoft.com/office/drawing/2014/main" id="{5DC70604-F168-4A14-A750-9A112ACB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14921"/>
              </p:ext>
            </p:extLst>
          </p:nvPr>
        </p:nvGraphicFramePr>
        <p:xfrm>
          <a:off x="2411976" y="3429000"/>
          <a:ext cx="288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86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31405"/>
                  </a:ext>
                </a:extLst>
              </a:tr>
            </a:tbl>
          </a:graphicData>
        </a:graphic>
      </p:graphicFrame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810F829-06D5-4BBA-928F-F2AC14A35700}"/>
              </a:ext>
            </a:extLst>
          </p:cNvPr>
          <p:cNvCxnSpPr>
            <a:cxnSpLocks/>
          </p:cNvCxnSpPr>
          <p:nvPr/>
        </p:nvCxnSpPr>
        <p:spPr bwMode="auto">
          <a:xfrm>
            <a:off x="2051972" y="3068996"/>
            <a:ext cx="0" cy="360000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F12A2D-0CD3-4B77-AA35-5CE6072136C8}"/>
              </a:ext>
            </a:extLst>
          </p:cNvPr>
          <p:cNvCxnSpPr>
            <a:cxnSpLocks/>
          </p:cNvCxnSpPr>
          <p:nvPr/>
        </p:nvCxnSpPr>
        <p:spPr bwMode="auto">
          <a:xfrm>
            <a:off x="2051972" y="3068996"/>
            <a:ext cx="3600000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D0C3167-3521-4AEE-A9E7-D629A6CA3565}"/>
              </a:ext>
            </a:extLst>
          </p:cNvPr>
          <p:cNvCxnSpPr>
            <a:cxnSpLocks/>
          </p:cNvCxnSpPr>
          <p:nvPr/>
        </p:nvCxnSpPr>
        <p:spPr bwMode="auto">
          <a:xfrm>
            <a:off x="2051972" y="6039029"/>
            <a:ext cx="324003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42947B7-12CC-4FC1-832C-A46743666F7F}"/>
              </a:ext>
            </a:extLst>
          </p:cNvPr>
          <p:cNvSpPr txBox="1"/>
          <p:nvPr/>
        </p:nvSpPr>
        <p:spPr>
          <a:xfrm>
            <a:off x="881959" y="5769026"/>
            <a:ext cx="109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Current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E305139-B9C0-4C83-A6AA-D9E6287A374D}"/>
              </a:ext>
            </a:extLst>
          </p:cNvPr>
          <p:cNvSpPr/>
          <p:nvPr/>
        </p:nvSpPr>
        <p:spPr>
          <a:xfrm>
            <a:off x="5652012" y="6219031"/>
            <a:ext cx="2250024" cy="33281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Signature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6FF685F-A604-4D55-AC00-510EA3591300}"/>
              </a:ext>
            </a:extLst>
          </p:cNvPr>
          <p:cNvSpPr/>
          <p:nvPr/>
        </p:nvSpPr>
        <p:spPr>
          <a:xfrm>
            <a:off x="5382009" y="5228308"/>
            <a:ext cx="2038087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</a:t>
            </a:r>
            <a:r>
              <a:rPr kumimoji="1" lang="en-US" altLang="ja-JP" b="1" dirty="0">
                <a:solidFill>
                  <a:schemeClr val="accent1"/>
                </a:solidFill>
              </a:rPr>
              <a:t>B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D14EE56-C370-4B27-8675-97927C3CB210}"/>
              </a:ext>
            </a:extLst>
          </p:cNvPr>
          <p:cNvSpPr/>
          <p:nvPr/>
        </p:nvSpPr>
        <p:spPr>
          <a:xfrm>
            <a:off x="5382009" y="5589024"/>
            <a:ext cx="2038087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</a:t>
            </a:r>
            <a:r>
              <a:rPr kumimoji="1" lang="en-US" altLang="ja-JP" b="1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615C4D1-2BC7-42FF-A511-4D11ED22CF6A}"/>
              </a:ext>
            </a:extLst>
          </p:cNvPr>
          <p:cNvSpPr/>
          <p:nvPr/>
        </p:nvSpPr>
        <p:spPr>
          <a:xfrm>
            <a:off x="5382009" y="5949028"/>
            <a:ext cx="2038087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E3CFC72-6CCF-42C9-BDAA-4425CDE8A80A}"/>
              </a:ext>
            </a:extLst>
          </p:cNvPr>
          <p:cNvSpPr/>
          <p:nvPr/>
        </p:nvSpPr>
        <p:spPr>
          <a:xfrm>
            <a:off x="5382009" y="4509012"/>
            <a:ext cx="2038087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</a:t>
            </a:r>
            <a:r>
              <a:rPr kumimoji="1" lang="en-US" altLang="ja-JP" b="1" dirty="0">
                <a:solidFill>
                  <a:schemeClr val="accent1"/>
                </a:solidFill>
              </a:rPr>
              <a:t>B,</a:t>
            </a:r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E0B5FC-15AC-47A7-9D25-8FC0C9E83811}"/>
              </a:ext>
            </a:extLst>
          </p:cNvPr>
          <p:cNvSpPr/>
          <p:nvPr/>
        </p:nvSpPr>
        <p:spPr>
          <a:xfrm>
            <a:off x="5382009" y="4869017"/>
            <a:ext cx="2038087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</a:t>
            </a:r>
            <a:r>
              <a:rPr kumimoji="1" lang="en-US" altLang="ja-JP" b="1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BB4EC1-49E0-421B-BABF-76F3FAD7F9EC}"/>
              </a:ext>
            </a:extLst>
          </p:cNvPr>
          <p:cNvSpPr/>
          <p:nvPr/>
        </p:nvSpPr>
        <p:spPr>
          <a:xfrm>
            <a:off x="5382009" y="4149008"/>
            <a:ext cx="2038087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</a:t>
            </a:r>
            <a:r>
              <a:rPr kumimoji="1" lang="en-US" altLang="ja-JP" b="1" dirty="0">
                <a:solidFill>
                  <a:schemeClr val="accent1"/>
                </a:solidFill>
              </a:rPr>
              <a:t>B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2AD22D4-C115-43F8-9B8C-B4AC03AEB16B}"/>
              </a:ext>
            </a:extLst>
          </p:cNvPr>
          <p:cNvSpPr/>
          <p:nvPr/>
        </p:nvSpPr>
        <p:spPr>
          <a:xfrm>
            <a:off x="5382009" y="3429000"/>
            <a:ext cx="2038087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[]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741D2F8-82B7-4CCF-B453-E64AD8CB0DAD}"/>
              </a:ext>
            </a:extLst>
          </p:cNvPr>
          <p:cNvSpPr/>
          <p:nvPr/>
        </p:nvSpPr>
        <p:spPr>
          <a:xfrm>
            <a:off x="5382009" y="3789004"/>
            <a:ext cx="2038087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454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D40D0E1C-0CF5-4C51-86E7-E7D76525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284"/>
            <a:ext cx="7886700" cy="5343748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+mn-lt"/>
              </a:rPr>
              <a:t>A longer histlen does not increase explosively the number of signatures.</a:t>
            </a:r>
          </a:p>
          <a:p>
            <a:pPr lvl="1"/>
            <a:r>
              <a:rPr lang="en-US" altLang="ja-JP" sz="2000" dirty="0"/>
              <a:t>Even a long histlen does not require the capacity so much.</a:t>
            </a:r>
            <a:endParaRPr lang="en-US" altLang="ja-JP" sz="2000" dirty="0">
              <a:latin typeface="+mn-lt"/>
            </a:endParaRPr>
          </a:p>
          <a:p>
            <a:r>
              <a:rPr lang="en-US" altLang="ja-JP" sz="2400" dirty="0"/>
              <a:t>This is because call flow variations is smaller than branch instructions path variation.</a:t>
            </a:r>
            <a:endParaRPr lang="en-US" altLang="ja-JP" sz="2400" dirty="0">
              <a:latin typeface="+mn-lt"/>
            </a:endParaRPr>
          </a:p>
        </p:txBody>
      </p:sp>
      <p:graphicFrame>
        <p:nvGraphicFramePr>
          <p:cNvPr id="15" name="グラフ 14">
            <a:extLst>
              <a:ext uri="{FF2B5EF4-FFF2-40B4-BE49-F238E27FC236}">
                <a16:creationId xmlns:a16="http://schemas.microsoft.com/office/drawing/2014/main" id="{C4ACB44D-2030-4F0D-B436-1D5E6C901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308236"/>
              </p:ext>
            </p:extLst>
          </p:nvPr>
        </p:nvGraphicFramePr>
        <p:xfrm>
          <a:off x="431954" y="2888995"/>
          <a:ext cx="8460094" cy="3690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スライド番号プレースホルダー 4">
            <a:extLst>
              <a:ext uri="{FF2B5EF4-FFF2-40B4-BE49-F238E27FC236}">
                <a16:creationId xmlns:a16="http://schemas.microsoft.com/office/drawing/2014/main" id="{E59817B3-6025-4B70-A2E0-43B58C86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62328945-63DA-44EE-AF6E-AB8F40B8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rmAutofit fontScale="90000"/>
          </a:bodyPr>
          <a:lstStyle/>
          <a:p>
            <a:r>
              <a:rPr lang="en-US" altLang="ja-JP" sz="4000" dirty="0">
                <a:latin typeface="+mn-lt"/>
                <a:cs typeface="Arial" panose="020B0604020202020204" pitchFamily="34" charset="0"/>
              </a:rPr>
              <a:t>The 2nd observation: Longer Histlen</a:t>
            </a:r>
            <a:endParaRPr kumimoji="1" lang="ja-JP" altLang="en-US" sz="40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8F5DCF-3508-42BB-9040-1D991F743C55}"/>
              </a:ext>
            </a:extLst>
          </p:cNvPr>
          <p:cNvSpPr txBox="1"/>
          <p:nvPr/>
        </p:nvSpPr>
        <p:spPr>
          <a:xfrm rot="16200000">
            <a:off x="-1903409" y="4324347"/>
            <a:ext cx="4320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normalized number of signatures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87A3DF-64D5-4858-841E-4A2A904B81AB}"/>
              </a:ext>
            </a:extLst>
          </p:cNvPr>
          <p:cNvSpPr txBox="1"/>
          <p:nvPr/>
        </p:nvSpPr>
        <p:spPr>
          <a:xfrm>
            <a:off x="1601967" y="3789004"/>
            <a:ext cx="38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Does not increase explosively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8FD25BC-5E98-406E-B1DC-FB861024D3B7}"/>
              </a:ext>
            </a:extLst>
          </p:cNvPr>
          <p:cNvCxnSpPr>
            <a:cxnSpLocks/>
          </p:cNvCxnSpPr>
          <p:nvPr/>
        </p:nvCxnSpPr>
        <p:spPr>
          <a:xfrm>
            <a:off x="889333" y="4433759"/>
            <a:ext cx="8010089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38767A5-264C-427D-B702-637AB8C643CD}"/>
              </a:ext>
            </a:extLst>
          </p:cNvPr>
          <p:cNvCxnSpPr/>
          <p:nvPr/>
        </p:nvCxnSpPr>
        <p:spPr>
          <a:xfrm flipV="1">
            <a:off x="1241963" y="3699003"/>
            <a:ext cx="6930077" cy="990011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90D677-78FA-44B8-9B0F-4BB64CFC3EA9}"/>
              </a:ext>
            </a:extLst>
          </p:cNvPr>
          <p:cNvSpPr txBox="1"/>
          <p:nvPr/>
        </p:nvSpPr>
        <p:spPr>
          <a:xfrm>
            <a:off x="5382009" y="6219031"/>
            <a:ext cx="261002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ja-JP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Histlen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 is used in RDIP)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382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65284"/>
            <a:ext cx="8263398" cy="5211679"/>
          </a:xfrm>
        </p:spPr>
        <p:txBody>
          <a:bodyPr/>
          <a:lstStyle/>
          <a:p>
            <a:endParaRPr lang="en-US" altLang="ja-JP" sz="2400" dirty="0"/>
          </a:p>
          <a:p>
            <a:r>
              <a:rPr lang="en-US" altLang="ja-JP" sz="2400" dirty="0"/>
              <a:t>In the RDIP, the distance is fixed to one.</a:t>
            </a:r>
          </a:p>
          <a:p>
            <a:endParaRPr lang="en-US" altLang="ja-JP" sz="2400" dirty="0"/>
          </a:p>
          <a:p>
            <a:r>
              <a:rPr lang="en-US" altLang="ja-JP" sz="2400" dirty="0"/>
              <a:t>However, using a long distance improves the coverage.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We explain the case of distance 4 using call stack charts.</a:t>
            </a:r>
          </a:p>
          <a:p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956" y="64168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The 3rd observation: </a:t>
            </a:r>
            <a:br>
              <a:rPr lang="en-US" altLang="ja-JP" sz="3200" dirty="0"/>
            </a:br>
            <a:r>
              <a:rPr lang="en-US" altLang="ja-JP" sz="3200" dirty="0"/>
              <a:t>Strong Point of Long Distance</a:t>
            </a:r>
            <a:endParaRPr lang="ja-JP" altLang="en-US" sz="3200" dirty="0"/>
          </a:p>
        </p:txBody>
      </p:sp>
      <p:sp>
        <p:nvSpPr>
          <p:cNvPr id="45" name="スライド番号プレースホルダー 4">
            <a:extLst>
              <a:ext uri="{FF2B5EF4-FFF2-40B4-BE49-F238E27FC236}">
                <a16:creationId xmlns:a16="http://schemas.microsoft.com/office/drawing/2014/main" id="{FAA2E58B-A52B-4067-8A0B-0B372BDA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05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 51">
            <a:extLst>
              <a:ext uri="{FF2B5EF4-FFF2-40B4-BE49-F238E27FC236}">
                <a16:creationId xmlns:a16="http://schemas.microsoft.com/office/drawing/2014/main" id="{F74F3AB1-8D60-44E9-B622-334DC9399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39644"/>
              </p:ext>
            </p:extLst>
          </p:nvPr>
        </p:nvGraphicFramePr>
        <p:xfrm>
          <a:off x="5652012" y="3789004"/>
          <a:ext cx="1440000" cy="216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</a:rPr>
                        <a:t>X0</a:t>
                      </a:r>
                      <a:endParaRPr kumimoji="1" lang="ja-JP" alt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</a:rPr>
                        <a:t>X1</a:t>
                      </a:r>
                      <a:endParaRPr kumimoji="1" lang="ja-JP" alt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kumimoji="1" lang="ja-JP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272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P2</a:t>
                      </a:r>
                      <a:endParaRPr kumimoji="1" lang="ja-JP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36595"/>
                  </a:ext>
                </a:extLst>
              </a:tr>
            </a:tbl>
          </a:graphicData>
        </a:graphic>
      </p:graphicFrame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C9961D7F-0167-4E2E-8485-17A4D4D8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65284"/>
            <a:ext cx="8515351" cy="52116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400" dirty="0"/>
              <a:t>Learning: </a:t>
            </a:r>
            <a:br>
              <a:rPr lang="en-US" altLang="ja-JP" sz="2400" dirty="0"/>
            </a:br>
            <a:r>
              <a:rPr lang="en-US" altLang="ja-JP" sz="2400" dirty="0"/>
              <a:t>Addresses in multiple </a:t>
            </a:r>
            <a:r>
              <a:rPr lang="en-US" altLang="ja-JP" sz="2400" i="1" dirty="0"/>
              <a:t>code blocks</a:t>
            </a:r>
            <a:r>
              <a:rPr lang="en-US" altLang="ja-JP" sz="2400" dirty="0"/>
              <a:t> (e.g., </a:t>
            </a:r>
            <a:r>
              <a:rPr lang="en-US" altLang="ja-JP" sz="2400" dirty="0">
                <a:solidFill>
                  <a:schemeClr val="accent6"/>
                </a:solidFill>
              </a:rPr>
              <a:t>P1</a:t>
            </a:r>
            <a:r>
              <a:rPr lang="en-US" altLang="ja-JP" sz="2400" dirty="0"/>
              <a:t> and </a:t>
            </a:r>
            <a:r>
              <a:rPr lang="en-US" altLang="ja-JP" sz="2400" dirty="0">
                <a:solidFill>
                  <a:schemeClr val="accent6"/>
                </a:solidFill>
              </a:rPr>
              <a:t>P2</a:t>
            </a:r>
            <a:r>
              <a:rPr lang="en-US" altLang="ja-JP" sz="2400" dirty="0"/>
              <a:t>) are associated with one signature (</a:t>
            </a:r>
            <a:r>
              <a:rPr lang="en-US" altLang="ja-JP" sz="2400" kern="0" dirty="0">
                <a:solidFill>
                  <a:prstClr val="black">
                    <a:lumMod val="75000"/>
                    <a:lumOff val="25000"/>
                  </a:prstClr>
                </a:solidFill>
                <a:ea typeface="メイリオ"/>
              </a:rPr>
              <a:t>H(</a:t>
            </a:r>
            <a:r>
              <a:rPr lang="en-US" altLang="ja-JP" sz="2400" kern="0" dirty="0">
                <a:solidFill>
                  <a:schemeClr val="accent5">
                    <a:lumMod val="75000"/>
                  </a:schemeClr>
                </a:solidFill>
                <a:ea typeface="メイリオ"/>
              </a:rPr>
              <a:t>X0,X1</a:t>
            </a:r>
            <a:r>
              <a:rPr lang="en-US" altLang="ja-JP" sz="2400" kern="0" dirty="0">
                <a:solidFill>
                  <a:prstClr val="black">
                    <a:lumMod val="75000"/>
                    <a:lumOff val="25000"/>
                  </a:prstClr>
                </a:solidFill>
                <a:ea typeface="メイリオ"/>
              </a:rPr>
              <a:t>)</a:t>
            </a:r>
            <a:r>
              <a:rPr lang="en-US" altLang="ja-JP" sz="2400" dirty="0"/>
              <a:t>) as prefetch targets.</a:t>
            </a:r>
          </a:p>
        </p:txBody>
      </p:sp>
      <p:sp>
        <p:nvSpPr>
          <p:cNvPr id="24" name="スライド番号プレースホルダー 4">
            <a:extLst>
              <a:ext uri="{FF2B5EF4-FFF2-40B4-BE49-F238E27FC236}">
                <a16:creationId xmlns:a16="http://schemas.microsoft.com/office/drawing/2014/main" id="{1CCD0A31-65D1-48EE-9DE1-271249F4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9C4788-5AFA-4D55-8FFF-0C3E6FF169A3}"/>
              </a:ext>
            </a:extLst>
          </p:cNvPr>
          <p:cNvSpPr/>
          <p:nvPr/>
        </p:nvSpPr>
        <p:spPr bwMode="auto">
          <a:xfrm>
            <a:off x="4842003" y="3338999"/>
            <a:ext cx="1980022" cy="540006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864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kern="0" dirty="0">
                <a:solidFill>
                  <a:prstClr val="black">
                    <a:lumMod val="75000"/>
                    <a:lumOff val="25000"/>
                  </a:prstClr>
                </a:solidFill>
                <a:ea typeface="メイリオ"/>
              </a:rPr>
              <a:t>(b) flag == </a:t>
            </a:r>
            <a:r>
              <a:rPr kumimoji="1" lang="en-US" altLang="ja-JP" sz="2000" i="1" kern="0" dirty="0">
                <a:solidFill>
                  <a:prstClr val="black">
                    <a:lumMod val="75000"/>
                    <a:lumOff val="25000"/>
                  </a:prstClr>
                </a:solidFill>
                <a:ea typeface="メイリオ"/>
              </a:rPr>
              <a:t>false</a:t>
            </a:r>
            <a:endParaRPr kumimoji="1" lang="ja-JP" altLang="en-US" sz="12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メイリオ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A6F54AF-9FA8-4AD6-A74C-6EFDB06186F6}"/>
              </a:ext>
            </a:extLst>
          </p:cNvPr>
          <p:cNvSpPr/>
          <p:nvPr/>
        </p:nvSpPr>
        <p:spPr bwMode="auto">
          <a:xfrm rot="5400000">
            <a:off x="1127444" y="5073536"/>
            <a:ext cx="1800020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/>
              </a:rPr>
              <a:t>D</a:t>
            </a:r>
            <a:r>
              <a:rPr kumimoji="1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  <a:cs typeface="+mn-cs"/>
              </a:rPr>
              <a:t>istance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  <a:cs typeface="+mn-cs"/>
              </a:rPr>
              <a:t> = 4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F1490BA-7799-45FC-A7D0-4ACB8B3B9DB2}"/>
              </a:ext>
            </a:extLst>
          </p:cNvPr>
          <p:cNvCxnSpPr>
            <a:cxnSpLocks/>
          </p:cNvCxnSpPr>
          <p:nvPr/>
        </p:nvCxnSpPr>
        <p:spPr bwMode="auto">
          <a:xfrm>
            <a:off x="2411976" y="4509012"/>
            <a:ext cx="0" cy="144000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216FCD7-16E5-45AE-A190-309891BCE092}"/>
              </a:ext>
            </a:extLst>
          </p:cNvPr>
          <p:cNvCxnSpPr>
            <a:cxnSpLocks/>
          </p:cNvCxnSpPr>
          <p:nvPr/>
        </p:nvCxnSpPr>
        <p:spPr bwMode="auto">
          <a:xfrm>
            <a:off x="6732024" y="4509012"/>
            <a:ext cx="0" cy="144000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77EEF6F-0D2A-4B5E-8069-8500D55A5D78}"/>
              </a:ext>
            </a:extLst>
          </p:cNvPr>
          <p:cNvSpPr/>
          <p:nvPr/>
        </p:nvSpPr>
        <p:spPr bwMode="auto">
          <a:xfrm rot="5400000">
            <a:off x="6167500" y="5163537"/>
            <a:ext cx="1800020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/>
              </a:rPr>
              <a:t>D</a:t>
            </a:r>
            <a:r>
              <a:rPr kumimoji="1" lang="en-US" altLang="ja-JP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  <a:cs typeface="+mn-cs"/>
              </a:rPr>
              <a:t>istance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  <a:cs typeface="+mn-cs"/>
              </a:rPr>
              <a:t> = 4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A5F61E2-BA88-4549-A45B-66E5D6634F97}"/>
              </a:ext>
            </a:extLst>
          </p:cNvPr>
          <p:cNvSpPr/>
          <p:nvPr/>
        </p:nvSpPr>
        <p:spPr>
          <a:xfrm>
            <a:off x="971960" y="2258987"/>
            <a:ext cx="72000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X1</a:t>
            </a:r>
            <a:r>
              <a:rPr lang="en-US" altLang="ja-JP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7030A0"/>
                </a:solidFill>
                <a:latin typeface="Consolas" panose="020B0609020204030204" pitchFamily="49" charset="0"/>
              </a:rPr>
              <a:t>  if</a:t>
            </a:r>
            <a:r>
              <a:rPr lang="en-US" altLang="ja-JP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flag</a:t>
            </a:r>
            <a:r>
              <a:rPr lang="en-US" altLang="ja-JP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r>
              <a:rPr lang="en-US" altLang="ja-JP" b="1" dirty="0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US" altLang="ja-JP" dirty="0">
                <a:solidFill>
                  <a:srgbClr val="777777"/>
                </a:solidFill>
                <a:latin typeface="Consolas" panose="020B0609020204030204" pitchFamily="49" charset="0"/>
              </a:rPr>
              <a:t>();}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ja-JP" b="1" dirty="0">
                <a:solidFill>
                  <a:schemeClr val="accent6"/>
                </a:solidFill>
                <a:latin typeface="Consolas" panose="020B0609020204030204" pitchFamily="49" charset="0"/>
              </a:rPr>
              <a:t>  P1</a:t>
            </a:r>
            <a:r>
              <a:rPr lang="en-US" altLang="ja-JP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ja-JP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0F3717-67A8-4B38-82B5-01AF2622C25C}"/>
              </a:ext>
            </a:extLst>
          </p:cNvPr>
          <p:cNvSpPr/>
          <p:nvPr/>
        </p:nvSpPr>
        <p:spPr bwMode="auto">
          <a:xfrm>
            <a:off x="1871970" y="3338999"/>
            <a:ext cx="1980022" cy="540006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864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kern="0" dirty="0">
                <a:solidFill>
                  <a:prstClr val="black">
                    <a:lumMod val="75000"/>
                    <a:lumOff val="25000"/>
                  </a:prstClr>
                </a:solidFill>
                <a:ea typeface="メイリオ"/>
              </a:rPr>
              <a:t>(a) flag == </a:t>
            </a:r>
            <a:r>
              <a:rPr kumimoji="1" lang="en-US" altLang="ja-JP" sz="2000" i="1" kern="0" dirty="0">
                <a:solidFill>
                  <a:prstClr val="black">
                    <a:lumMod val="75000"/>
                    <a:lumOff val="25000"/>
                  </a:prstClr>
                </a:solidFill>
                <a:ea typeface="メイリオ"/>
              </a:rPr>
              <a:t>true</a:t>
            </a:r>
            <a:endParaRPr kumimoji="1" lang="ja-JP" altLang="en-US" sz="12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メイリオ"/>
            </a:endParaRPr>
          </a:p>
        </p:txBody>
      </p:sp>
      <p:graphicFrame>
        <p:nvGraphicFramePr>
          <p:cNvPr id="34" name="表 51">
            <a:extLst>
              <a:ext uri="{FF2B5EF4-FFF2-40B4-BE49-F238E27FC236}">
                <a16:creationId xmlns:a16="http://schemas.microsoft.com/office/drawing/2014/main" id="{265EC0FB-FCFC-4A34-9F93-EE17FC2E1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56508"/>
              </p:ext>
            </p:extLst>
          </p:nvPr>
        </p:nvGraphicFramePr>
        <p:xfrm>
          <a:off x="2771980" y="3789004"/>
          <a:ext cx="144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</a:rPr>
                        <a:t>X0</a:t>
                      </a:r>
                      <a:endParaRPr kumimoji="1" lang="ja-JP" alt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</a:rPr>
                        <a:t>X1</a:t>
                      </a:r>
                      <a:endParaRPr kumimoji="1" lang="ja-JP" alt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kumimoji="1" lang="ja-JP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272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P2</a:t>
                      </a:r>
                      <a:endParaRPr kumimoji="1" lang="ja-JP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36595"/>
                  </a:ext>
                </a:extLst>
              </a:tr>
            </a:tbl>
          </a:graphicData>
        </a:graphic>
      </p:graphicFrame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F4DA58F8-B68F-46F7-B2AF-54FD35636554}"/>
              </a:ext>
            </a:extLst>
          </p:cNvPr>
          <p:cNvSpPr/>
          <p:nvPr/>
        </p:nvSpPr>
        <p:spPr>
          <a:xfrm rot="10800000">
            <a:off x="6192018" y="4509012"/>
            <a:ext cx="368511" cy="1105468"/>
          </a:xfrm>
          <a:custGeom>
            <a:avLst/>
            <a:gdLst>
              <a:gd name="connsiteX0" fmla="*/ 368511 w 368511"/>
              <a:gd name="connsiteY0" fmla="*/ 1105468 h 1105468"/>
              <a:gd name="connsiteX1" fmla="*/ 21 w 368511"/>
              <a:gd name="connsiteY1" fmla="*/ 491319 h 1105468"/>
              <a:gd name="connsiteX2" fmla="*/ 354863 w 368511"/>
              <a:gd name="connsiteY2" fmla="*/ 0 h 11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11" h="1105468">
                <a:moveTo>
                  <a:pt x="368511" y="1105468"/>
                </a:moveTo>
                <a:cubicBezTo>
                  <a:pt x="185403" y="890516"/>
                  <a:pt x="2296" y="675564"/>
                  <a:pt x="21" y="491319"/>
                </a:cubicBezTo>
                <a:cubicBezTo>
                  <a:pt x="-2254" y="307074"/>
                  <a:pt x="176304" y="153537"/>
                  <a:pt x="354863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B50D1C5A-41C9-42DB-A506-F7B6AB99753E}"/>
              </a:ext>
            </a:extLst>
          </p:cNvPr>
          <p:cNvSpPr/>
          <p:nvPr/>
        </p:nvSpPr>
        <p:spPr>
          <a:xfrm rot="10800000">
            <a:off x="3311986" y="4509012"/>
            <a:ext cx="368511" cy="1105468"/>
          </a:xfrm>
          <a:custGeom>
            <a:avLst/>
            <a:gdLst>
              <a:gd name="connsiteX0" fmla="*/ 368511 w 368511"/>
              <a:gd name="connsiteY0" fmla="*/ 1105468 h 1105468"/>
              <a:gd name="connsiteX1" fmla="*/ 21 w 368511"/>
              <a:gd name="connsiteY1" fmla="*/ 491319 h 1105468"/>
              <a:gd name="connsiteX2" fmla="*/ 354863 w 368511"/>
              <a:gd name="connsiteY2" fmla="*/ 0 h 11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11" h="1105468">
                <a:moveTo>
                  <a:pt x="368511" y="1105468"/>
                </a:moveTo>
                <a:cubicBezTo>
                  <a:pt x="185403" y="890516"/>
                  <a:pt x="2296" y="675564"/>
                  <a:pt x="21" y="491319"/>
                </a:cubicBezTo>
                <a:cubicBezTo>
                  <a:pt x="-2254" y="307074"/>
                  <a:pt x="176304" y="153537"/>
                  <a:pt x="354863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DF8CD97-811B-49FD-B8D4-816249C3E328}"/>
              </a:ext>
            </a:extLst>
          </p:cNvPr>
          <p:cNvSpPr/>
          <p:nvPr/>
        </p:nvSpPr>
        <p:spPr bwMode="auto">
          <a:xfrm>
            <a:off x="3671990" y="4059007"/>
            <a:ext cx="1890021" cy="540006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864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メイリオ"/>
              </a:rPr>
              <a:t>sig. = 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メイリオ"/>
              </a:rPr>
              <a:t>H(X0,X1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メイリオ"/>
              </a:rPr>
              <a:t>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ea typeface="メイリオ"/>
            </a:endParaRPr>
          </a:p>
        </p:txBody>
      </p:sp>
      <p:sp>
        <p:nvSpPr>
          <p:cNvPr id="44" name="タイトル 1">
            <a:extLst>
              <a:ext uri="{FF2B5EF4-FFF2-40B4-BE49-F238E27FC236}">
                <a16:creationId xmlns:a16="http://schemas.microsoft.com/office/drawing/2014/main" id="{F12AE83C-20AA-4443-AFEB-8D74E2EF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6" y="64168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The 3rd observation: </a:t>
            </a:r>
            <a:br>
              <a:rPr lang="en-US" altLang="ja-JP" sz="3200" dirty="0"/>
            </a:br>
            <a:r>
              <a:rPr lang="en-US" altLang="ja-JP" sz="3200" dirty="0"/>
              <a:t>Strong Point of Long Distance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13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表 51">
            <a:extLst>
              <a:ext uri="{FF2B5EF4-FFF2-40B4-BE49-F238E27FC236}">
                <a16:creationId xmlns:a16="http://schemas.microsoft.com/office/drawing/2014/main" id="{E6CB8D7E-3D99-4EE4-B332-EFAB64BC8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71247"/>
              </p:ext>
            </p:extLst>
          </p:nvPr>
        </p:nvGraphicFramePr>
        <p:xfrm>
          <a:off x="1691968" y="2708992"/>
          <a:ext cx="144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</a:rPr>
                        <a:t>X0</a:t>
                      </a:r>
                      <a:endParaRPr kumimoji="1" lang="ja-JP" alt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</a:rPr>
                        <a:t>X1</a:t>
                      </a:r>
                      <a:endParaRPr kumimoji="1" lang="ja-JP" alt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kumimoji="1" lang="ja-JP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272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P2</a:t>
                      </a:r>
                      <a:endParaRPr kumimoji="1" lang="ja-JP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36595"/>
                  </a:ext>
                </a:extLst>
              </a:tr>
            </a:tbl>
          </a:graphicData>
        </a:graphic>
      </p:graphicFrame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955" y="965284"/>
            <a:ext cx="8910098" cy="5211679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lphaLcPeriod"/>
            </a:pPr>
            <a:r>
              <a:rPr lang="en-US" altLang="ja-JP" sz="2400" dirty="0"/>
              <a:t>On each signature, addresses in multiple </a:t>
            </a:r>
            <a:r>
              <a:rPr lang="en-US" altLang="ja-JP" sz="2400" i="1" dirty="0"/>
              <a:t>code blocks</a:t>
            </a:r>
            <a:r>
              <a:rPr lang="en-US" altLang="ja-JP" sz="2400" dirty="0"/>
              <a:t> are predicted.</a:t>
            </a:r>
          </a:p>
          <a:p>
            <a:pPr marL="457200" indent="-457200">
              <a:lnSpc>
                <a:spcPct val="80000"/>
              </a:lnSpc>
              <a:buFont typeface="+mj-lt"/>
              <a:buAutoNum type="alphaLcPeriod"/>
            </a:pPr>
            <a:r>
              <a:rPr lang="en-US" altLang="ja-JP" sz="2400" dirty="0"/>
              <a:t>Addresses in the same </a:t>
            </a:r>
            <a:r>
              <a:rPr lang="en-US" altLang="ja-JP" sz="2400" i="1" dirty="0"/>
              <a:t>code blocks </a:t>
            </a:r>
            <a:r>
              <a:rPr lang="en-US" altLang="ja-JP" sz="2400" dirty="0"/>
              <a:t>are prefetched in association with multiple signatures.</a:t>
            </a:r>
          </a:p>
          <a:p>
            <a:pPr>
              <a:lnSpc>
                <a:spcPct val="80000"/>
              </a:lnSpc>
            </a:pPr>
            <a:endParaRPr lang="en-US" altLang="ja-JP" sz="2400" dirty="0"/>
          </a:p>
        </p:txBody>
      </p:sp>
      <p:sp>
        <p:nvSpPr>
          <p:cNvPr id="45" name="スライド番号プレースホルダー 4">
            <a:extLst>
              <a:ext uri="{FF2B5EF4-FFF2-40B4-BE49-F238E27FC236}">
                <a16:creationId xmlns:a16="http://schemas.microsoft.com/office/drawing/2014/main" id="{FAA2E58B-A52B-4067-8A0B-0B372BDA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EC0544D-45D6-4CD8-80FE-CC17C32EDC5E}"/>
              </a:ext>
            </a:extLst>
          </p:cNvPr>
          <p:cNvSpPr/>
          <p:nvPr/>
        </p:nvSpPr>
        <p:spPr bwMode="auto">
          <a:xfrm rot="5400000">
            <a:off x="2432458" y="3948524"/>
            <a:ext cx="1170014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kern="0" dirty="0">
                <a:solidFill>
                  <a:schemeClr val="accent5">
                    <a:lumMod val="75000"/>
                  </a:schemeClr>
                </a:solidFill>
                <a:ea typeface="メイリオ"/>
              </a:rPr>
              <a:t>prefetch</a:t>
            </a:r>
            <a:endParaRPr kumimoji="1" lang="ja-JP" altLang="en-US" sz="200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ea typeface="メイリオ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0D1117-5727-42B1-BA60-4EE0A7D60419}"/>
              </a:ext>
            </a:extLst>
          </p:cNvPr>
          <p:cNvCxnSpPr>
            <a:cxnSpLocks/>
          </p:cNvCxnSpPr>
          <p:nvPr/>
        </p:nvCxnSpPr>
        <p:spPr bwMode="auto">
          <a:xfrm>
            <a:off x="2771980" y="3248998"/>
            <a:ext cx="0" cy="2160024"/>
          </a:xfrm>
          <a:prstGeom prst="lin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63EB3BC-6487-419B-88C5-13F974E9BC00}"/>
              </a:ext>
            </a:extLst>
          </p:cNvPr>
          <p:cNvCxnSpPr>
            <a:cxnSpLocks/>
          </p:cNvCxnSpPr>
          <p:nvPr/>
        </p:nvCxnSpPr>
        <p:spPr bwMode="auto">
          <a:xfrm flipH="1">
            <a:off x="2411976" y="4689014"/>
            <a:ext cx="360004" cy="0"/>
          </a:xfrm>
          <a:prstGeom prst="lin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7107577-6C29-4301-968C-D4427E81DF63}"/>
              </a:ext>
            </a:extLst>
          </p:cNvPr>
          <p:cNvCxnSpPr>
            <a:cxnSpLocks/>
          </p:cNvCxnSpPr>
          <p:nvPr/>
        </p:nvCxnSpPr>
        <p:spPr bwMode="auto">
          <a:xfrm flipH="1">
            <a:off x="2411976" y="3248998"/>
            <a:ext cx="360004" cy="0"/>
          </a:xfrm>
          <a:prstGeom prst="lin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7696C923-0056-4DF1-964A-374BAA71DEE1}"/>
              </a:ext>
            </a:extLst>
          </p:cNvPr>
          <p:cNvCxnSpPr>
            <a:cxnSpLocks/>
          </p:cNvCxnSpPr>
          <p:nvPr/>
        </p:nvCxnSpPr>
        <p:spPr bwMode="auto">
          <a:xfrm flipH="1">
            <a:off x="2411976" y="5409022"/>
            <a:ext cx="360004" cy="0"/>
          </a:xfrm>
          <a:prstGeom prst="lin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3FF9EB3-3752-4A5C-B499-04ED29E5D428}"/>
              </a:ext>
            </a:extLst>
          </p:cNvPr>
          <p:cNvSpPr/>
          <p:nvPr/>
        </p:nvSpPr>
        <p:spPr bwMode="auto">
          <a:xfrm>
            <a:off x="611956" y="5769026"/>
            <a:ext cx="3330037" cy="720008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defTabSz="486430">
              <a:buAutoNum type="alphaLcPeriod"/>
              <a:defRPr/>
            </a:pPr>
            <a:r>
              <a:rPr kumimoji="1" lang="en-US" altLang="ja-JP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/>
              </a:rPr>
              <a:t>One signature prefetches</a:t>
            </a:r>
            <a:r>
              <a:rPr kumimoji="1" lang="ja-JP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/>
              </a:rPr>
              <a:t> </a:t>
            </a:r>
            <a:br>
              <a:rPr kumimoji="1" lang="en-US" altLang="ja-JP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/>
              </a:rPr>
            </a:br>
            <a:r>
              <a:rPr kumimoji="1" lang="en-US" altLang="ja-JP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multiple </a:t>
            </a:r>
            <a:r>
              <a:rPr kumimoji="1" lang="en-US" altLang="ja-JP" sz="20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code blocks</a:t>
            </a:r>
            <a:endParaRPr kumimoji="1" lang="ja-JP" altLang="en-US" sz="2000" b="0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メイリオ"/>
            </a:endParaRPr>
          </a:p>
        </p:txBody>
      </p:sp>
      <p:graphicFrame>
        <p:nvGraphicFramePr>
          <p:cNvPr id="33" name="表 51">
            <a:extLst>
              <a:ext uri="{FF2B5EF4-FFF2-40B4-BE49-F238E27FC236}">
                <a16:creationId xmlns:a16="http://schemas.microsoft.com/office/drawing/2014/main" id="{F8466119-0D0D-4AD2-8A1D-A0299B0B0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28282"/>
              </p:ext>
            </p:extLst>
          </p:nvPr>
        </p:nvGraphicFramePr>
        <p:xfrm>
          <a:off x="5652012" y="2708992"/>
          <a:ext cx="144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</a:rPr>
                        <a:t>X0</a:t>
                      </a:r>
                      <a:endParaRPr kumimoji="1" lang="ja-JP" alt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</a:rPr>
                        <a:t>X1</a:t>
                      </a:r>
                      <a:endParaRPr kumimoji="1" lang="ja-JP" alt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P1</a:t>
                      </a:r>
                      <a:endParaRPr kumimoji="1" lang="ja-JP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272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</a:rPr>
                        <a:t>P2</a:t>
                      </a:r>
                      <a:endParaRPr kumimoji="1" lang="ja-JP" altLang="en-US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36595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D09CF25-C287-4E9D-B914-F63C3933DBD6}"/>
              </a:ext>
            </a:extLst>
          </p:cNvPr>
          <p:cNvCxnSpPr>
            <a:cxnSpLocks/>
          </p:cNvCxnSpPr>
          <p:nvPr/>
        </p:nvCxnSpPr>
        <p:spPr bwMode="auto">
          <a:xfrm>
            <a:off x="7092028" y="3248998"/>
            <a:ext cx="0" cy="1440016"/>
          </a:xfrm>
          <a:prstGeom prst="line">
            <a:avLst/>
          </a:prstGeom>
          <a:noFill/>
          <a:ln w="5715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50EA8A5-2BF5-446E-89AC-3A49FA3D54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2020" y="4689014"/>
            <a:ext cx="720008" cy="0"/>
          </a:xfrm>
          <a:prstGeom prst="line">
            <a:avLst/>
          </a:prstGeom>
          <a:noFill/>
          <a:ln w="5715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027C083-0C7A-4718-A2A2-73F3119F3C61}"/>
              </a:ext>
            </a:extLst>
          </p:cNvPr>
          <p:cNvSpPr/>
          <p:nvPr/>
        </p:nvSpPr>
        <p:spPr bwMode="auto">
          <a:xfrm rot="5400000">
            <a:off x="6752506" y="3948526"/>
            <a:ext cx="1170014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kern="0" dirty="0">
                <a:solidFill>
                  <a:schemeClr val="accent5">
                    <a:lumMod val="75000"/>
                  </a:schemeClr>
                </a:solidFill>
                <a:ea typeface="メイリオ"/>
              </a:rPr>
              <a:t>prefetch</a:t>
            </a:r>
            <a:endParaRPr kumimoji="1" lang="ja-JP" altLang="en-US" sz="200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ea typeface="メイリオ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510A183-4139-4EF5-AE38-DAF84E66B255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2020" y="3248998"/>
            <a:ext cx="720008" cy="0"/>
          </a:xfrm>
          <a:prstGeom prst="line">
            <a:avLst/>
          </a:prstGeom>
          <a:noFill/>
          <a:ln w="5715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DB61B12-CFAD-44C0-B613-DA91B6B2B012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2020" y="5409022"/>
            <a:ext cx="720008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B3D25B9-9F33-4252-B276-C7D92261364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2016" y="5049018"/>
            <a:ext cx="1080012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704562-4F78-4C94-A561-ABE98F2B16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932004" y="2888994"/>
            <a:ext cx="720009" cy="0"/>
          </a:xfrm>
          <a:prstGeom prst="line">
            <a:avLst/>
          </a:prstGeom>
          <a:noFill/>
          <a:ln w="5715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41CDBEC-D692-4741-8614-0B50AD8D60C6}"/>
              </a:ext>
            </a:extLst>
          </p:cNvPr>
          <p:cNvCxnSpPr>
            <a:cxnSpLocks/>
          </p:cNvCxnSpPr>
          <p:nvPr/>
        </p:nvCxnSpPr>
        <p:spPr bwMode="auto">
          <a:xfrm>
            <a:off x="4932004" y="2888994"/>
            <a:ext cx="0" cy="1800020"/>
          </a:xfrm>
          <a:prstGeom prst="line">
            <a:avLst/>
          </a:prstGeom>
          <a:noFill/>
          <a:ln w="5715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4761B45-6FEF-4FB1-B452-838CE80A7899}"/>
              </a:ext>
            </a:extLst>
          </p:cNvPr>
          <p:cNvCxnSpPr>
            <a:cxnSpLocks/>
          </p:cNvCxnSpPr>
          <p:nvPr/>
        </p:nvCxnSpPr>
        <p:spPr bwMode="auto">
          <a:xfrm>
            <a:off x="4932004" y="4689014"/>
            <a:ext cx="1080012" cy="0"/>
          </a:xfrm>
          <a:prstGeom prst="line">
            <a:avLst/>
          </a:prstGeom>
          <a:noFill/>
          <a:ln w="5715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FEDE7A3-B37F-4247-949A-F1E01D801F7D}"/>
              </a:ext>
            </a:extLst>
          </p:cNvPr>
          <p:cNvCxnSpPr>
            <a:cxnSpLocks/>
          </p:cNvCxnSpPr>
          <p:nvPr/>
        </p:nvCxnSpPr>
        <p:spPr bwMode="auto">
          <a:xfrm>
            <a:off x="4932004" y="5049018"/>
            <a:ext cx="720008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A3FC029-9CFA-4A0F-8027-F3341A6A4EC7}"/>
              </a:ext>
            </a:extLst>
          </p:cNvPr>
          <p:cNvCxnSpPr>
            <a:cxnSpLocks/>
          </p:cNvCxnSpPr>
          <p:nvPr/>
        </p:nvCxnSpPr>
        <p:spPr bwMode="auto">
          <a:xfrm>
            <a:off x="4932004" y="4329010"/>
            <a:ext cx="720008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CC1042E-8991-4A00-BFB8-C4DB90C56967}"/>
              </a:ext>
            </a:extLst>
          </p:cNvPr>
          <p:cNvSpPr/>
          <p:nvPr/>
        </p:nvSpPr>
        <p:spPr bwMode="auto">
          <a:xfrm rot="5400000">
            <a:off x="3962475" y="3948524"/>
            <a:ext cx="1170014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kern="0" dirty="0">
                <a:solidFill>
                  <a:schemeClr val="accent5">
                    <a:lumMod val="75000"/>
                  </a:schemeClr>
                </a:solidFill>
                <a:ea typeface="メイリオ"/>
              </a:rPr>
              <a:t>prefetch</a:t>
            </a:r>
            <a:endParaRPr kumimoji="1" lang="ja-JP" altLang="en-US" sz="200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ea typeface="メイリオ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9CF21512-3B29-4FC6-9290-0292DD7EE83B}"/>
              </a:ext>
            </a:extLst>
          </p:cNvPr>
          <p:cNvCxnSpPr>
            <a:cxnSpLocks/>
          </p:cNvCxnSpPr>
          <p:nvPr/>
        </p:nvCxnSpPr>
        <p:spPr bwMode="auto">
          <a:xfrm>
            <a:off x="4932004" y="4599013"/>
            <a:ext cx="0" cy="450005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A0FE642-90AB-448A-9DC7-47DFEA9245B5}"/>
              </a:ext>
            </a:extLst>
          </p:cNvPr>
          <p:cNvCxnSpPr>
            <a:cxnSpLocks/>
          </p:cNvCxnSpPr>
          <p:nvPr/>
        </p:nvCxnSpPr>
        <p:spPr bwMode="auto">
          <a:xfrm>
            <a:off x="7092028" y="4689014"/>
            <a:ext cx="0" cy="72000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28469F0-EFDC-42E0-A0BF-C1173DE58A98}"/>
              </a:ext>
            </a:extLst>
          </p:cNvPr>
          <p:cNvSpPr/>
          <p:nvPr/>
        </p:nvSpPr>
        <p:spPr bwMode="auto">
          <a:xfrm>
            <a:off x="4481999" y="5769026"/>
            <a:ext cx="4481999" cy="720008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486430"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</a:rPr>
              <a:t>b. One </a:t>
            </a:r>
            <a:r>
              <a:rPr kumimoji="1" lang="en-US" altLang="ja-JP" sz="2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</a:rPr>
              <a:t>code block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</a:rPr>
              <a:t> is prefetched </a:t>
            </a:r>
          </a:p>
          <a:p>
            <a:pPr lvl="0" defTabSz="486430">
              <a:defRPr/>
            </a:pPr>
            <a:r>
              <a:rPr kumimoji="1" lang="en-US" altLang="ja-JP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メイリオ"/>
              </a:rPr>
              <a:t>    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</a:rPr>
              <a:t>by multiple signatures</a:t>
            </a:r>
            <a:endParaRPr kumimoji="1" lang="ja-JP" altLang="en-US" sz="1400" b="0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メイリオ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9BA04FD-D305-4751-8C94-96F212AA1C8D}"/>
              </a:ext>
            </a:extLst>
          </p:cNvPr>
          <p:cNvCxnSpPr>
            <a:cxnSpLocks/>
          </p:cNvCxnSpPr>
          <p:nvPr/>
        </p:nvCxnSpPr>
        <p:spPr bwMode="auto">
          <a:xfrm flipH="1">
            <a:off x="2051972" y="5049018"/>
            <a:ext cx="720008" cy="0"/>
          </a:xfrm>
          <a:prstGeom prst="lin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タイトル 1">
            <a:extLst>
              <a:ext uri="{FF2B5EF4-FFF2-40B4-BE49-F238E27FC236}">
                <a16:creationId xmlns:a16="http://schemas.microsoft.com/office/drawing/2014/main" id="{F0DEA461-B2BA-44BD-9A22-C5E9F65A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6" y="64168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The 3rd observation: </a:t>
            </a:r>
            <a:br>
              <a:rPr lang="en-US" altLang="ja-JP" sz="3200" dirty="0"/>
            </a:br>
            <a:r>
              <a:rPr lang="en-US" altLang="ja-JP" sz="3200" dirty="0"/>
              <a:t>Strong Point of Long Distance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498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955" y="965284"/>
            <a:ext cx="8910098" cy="52116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400" dirty="0"/>
              <a:t>The learning </a:t>
            </a:r>
          </a:p>
          <a:p>
            <a:pPr lvl="1">
              <a:lnSpc>
                <a:spcPct val="80000"/>
              </a:lnSpc>
            </a:pPr>
            <a:r>
              <a:rPr lang="en-US" altLang="ja-JP" dirty="0"/>
              <a:t>Improves the coverage and reduces cache misses.</a:t>
            </a:r>
          </a:p>
          <a:p>
            <a:pPr lvl="1">
              <a:lnSpc>
                <a:spcPct val="80000"/>
              </a:lnSpc>
            </a:pPr>
            <a:r>
              <a:rPr lang="en-US" altLang="ja-JP" dirty="0"/>
              <a:t>Decreases the prediction accuracy slightly.</a:t>
            </a:r>
          </a:p>
          <a:p>
            <a:pPr lvl="1">
              <a:lnSpc>
                <a:spcPct val="80000"/>
              </a:lnSpc>
            </a:pPr>
            <a:endParaRPr lang="en-US" altLang="ja-JP" sz="2000" dirty="0"/>
          </a:p>
        </p:txBody>
      </p:sp>
      <p:sp>
        <p:nvSpPr>
          <p:cNvPr id="45" name="スライド番号プレースホルダー 4">
            <a:extLst>
              <a:ext uri="{FF2B5EF4-FFF2-40B4-BE49-F238E27FC236}">
                <a16:creationId xmlns:a16="http://schemas.microsoft.com/office/drawing/2014/main" id="{FAA2E58B-A52B-4067-8A0B-0B372BDA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aphicFrame>
        <p:nvGraphicFramePr>
          <p:cNvPr id="28" name="グラフ 27">
            <a:extLst>
              <a:ext uri="{FF2B5EF4-FFF2-40B4-BE49-F238E27FC236}">
                <a16:creationId xmlns:a16="http://schemas.microsoft.com/office/drawing/2014/main" id="{D4D549BB-59C7-4C45-9AC2-40F923FA2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241497"/>
              </p:ext>
            </p:extLst>
          </p:nvPr>
        </p:nvGraphicFramePr>
        <p:xfrm>
          <a:off x="0" y="2168986"/>
          <a:ext cx="8840815" cy="4140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2C4891-56D9-4EF8-8C1B-DCA84823182B}"/>
              </a:ext>
            </a:extLst>
          </p:cNvPr>
          <p:cNvSpPr txBox="1"/>
          <p:nvPr/>
        </p:nvSpPr>
        <p:spPr>
          <a:xfrm>
            <a:off x="6372020" y="2348988"/>
            <a:ext cx="162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C0504D"/>
                </a:solidFill>
              </a:rPr>
              <a:t>accuracy</a:t>
            </a:r>
            <a:endParaRPr kumimoji="1" lang="ja-JP" altLang="en-US" sz="2400" dirty="0">
              <a:solidFill>
                <a:srgbClr val="C0504D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C88EDF1-452B-4315-A5B4-4C80AE035A86}"/>
              </a:ext>
            </a:extLst>
          </p:cNvPr>
          <p:cNvSpPr txBox="1"/>
          <p:nvPr/>
        </p:nvSpPr>
        <p:spPr>
          <a:xfrm>
            <a:off x="5022005" y="4689014"/>
            <a:ext cx="396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4F81BD"/>
                </a:solidFill>
              </a:rPr>
              <a:t>The normalized </a:t>
            </a:r>
            <a:r>
              <a:rPr kumimoji="1" lang="en-US" altLang="ja-JP" sz="2400" i="1" dirty="0">
                <a:solidFill>
                  <a:srgbClr val="4F81BD"/>
                </a:solidFill>
              </a:rPr>
              <a:t># </a:t>
            </a:r>
            <a:r>
              <a:rPr kumimoji="1" lang="en-US" altLang="ja-JP" sz="2400" dirty="0">
                <a:solidFill>
                  <a:srgbClr val="4F81BD"/>
                </a:solidFill>
              </a:rPr>
              <a:t>of</a:t>
            </a:r>
            <a:r>
              <a:rPr kumimoji="1" lang="en-US" altLang="ja-JP" sz="2400" i="1" dirty="0">
                <a:solidFill>
                  <a:srgbClr val="4F81BD"/>
                </a:solidFill>
              </a:rPr>
              <a:t> </a:t>
            </a:r>
            <a:r>
              <a:rPr kumimoji="1" lang="en-US" altLang="ja-JP" sz="2400" dirty="0">
                <a:solidFill>
                  <a:srgbClr val="4F81BD"/>
                </a:solidFill>
              </a:rPr>
              <a:t>misses</a:t>
            </a:r>
            <a:endParaRPr kumimoji="1" lang="ja-JP" altLang="en-US" sz="2400" dirty="0">
              <a:solidFill>
                <a:srgbClr val="4F81BD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EF79FB-E948-49D3-B1AD-36288158F9B8}"/>
              </a:ext>
            </a:extLst>
          </p:cNvPr>
          <p:cNvSpPr txBox="1"/>
          <p:nvPr/>
        </p:nvSpPr>
        <p:spPr>
          <a:xfrm>
            <a:off x="4553949" y="3068996"/>
            <a:ext cx="459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accuracy 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slightly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decreases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4B6F57C-1384-47AB-B03D-157F650C0C6E}"/>
              </a:ext>
            </a:extLst>
          </p:cNvPr>
          <p:cNvSpPr txBox="1"/>
          <p:nvPr/>
        </p:nvSpPr>
        <p:spPr>
          <a:xfrm>
            <a:off x="3491988" y="4239009"/>
            <a:ext cx="6030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misses 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significantly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decreases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822A189-DDB6-4C1E-A718-32A58C364CFD}"/>
              </a:ext>
            </a:extLst>
          </p:cNvPr>
          <p:cNvSpPr txBox="1"/>
          <p:nvPr/>
        </p:nvSpPr>
        <p:spPr>
          <a:xfrm>
            <a:off x="1241963" y="5949028"/>
            <a:ext cx="32400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(Distance 1 is used in RDIP)</a:t>
            </a:r>
            <a:endParaRPr kumimoji="1" lang="ja-JP" altLang="en-US" sz="1600" dirty="0"/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615A4599-8A57-4601-994F-FC864A45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6" y="64168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The 3rd observation: </a:t>
            </a:r>
            <a:br>
              <a:rPr lang="en-US" altLang="ja-JP" sz="3200" dirty="0"/>
            </a:br>
            <a:r>
              <a:rPr lang="en-US" altLang="ja-JP" sz="3200" dirty="0"/>
              <a:t>Strong Point of Long Distance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77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7086A4-FAC7-4204-9BCC-163F037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614452B-B239-4D63-A150-B2AA492A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Topics</a:t>
            </a:r>
            <a:endParaRPr kumimoji="1" lang="ja-JP" altLang="en-US" dirty="0"/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F15C2E7-880F-4478-9DA5-F30ABC0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Baseline prefetcher and its three parameters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Observation of the three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b="1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685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65284"/>
            <a:ext cx="7993395" cy="5523750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n-lt"/>
              </a:rPr>
              <a:t>Based on the observations, </a:t>
            </a:r>
            <a:br>
              <a:rPr lang="en-US" altLang="ja-JP" dirty="0">
                <a:latin typeface="+mn-lt"/>
              </a:rPr>
            </a:br>
            <a:r>
              <a:rPr lang="en-US" altLang="ja-JP" dirty="0">
                <a:latin typeface="+mn-lt"/>
              </a:rPr>
              <a:t>we propose the D-JOLT prefetcher. </a:t>
            </a:r>
          </a:p>
          <a:p>
            <a:endParaRPr lang="en-US" altLang="ja-JP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latin typeface="+mn-lt"/>
              </a:rPr>
              <a:t>D-JOLT uses a new Siggen, FIFORETCNT,</a:t>
            </a:r>
            <a:r>
              <a:rPr lang="en-US" altLang="ja-JP" dirty="0"/>
              <a:t>  instead of RASWHOLE</a:t>
            </a:r>
            <a:r>
              <a:rPr lang="en-US" altLang="ja-JP" dirty="0"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latin typeface="+mn-lt"/>
              </a:rPr>
              <a:t>D-JOLT takes hybrid configuration. </a:t>
            </a:r>
          </a:p>
          <a:p>
            <a:pPr lvl="1"/>
            <a:r>
              <a:rPr lang="en-US" altLang="ja-JP" dirty="0">
                <a:latin typeface="+mn-lt"/>
              </a:rPr>
              <a:t>Long-range: distance 15, histlen 7</a:t>
            </a:r>
          </a:p>
          <a:p>
            <a:pPr lvl="1"/>
            <a:r>
              <a:rPr lang="en-US" altLang="ja-JP" dirty="0">
                <a:latin typeface="+mn-lt"/>
              </a:rPr>
              <a:t>Short-range: distance 4, histlen 4</a:t>
            </a:r>
          </a:p>
          <a:p>
            <a:pPr lvl="1"/>
            <a:r>
              <a:rPr lang="en-US" altLang="ja-JP" dirty="0">
                <a:latin typeface="+mn-lt"/>
              </a:rPr>
              <a:t>Fallback: Stream, degree 2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1F163D-68C5-4518-8264-B360EB4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+mn-lt"/>
                <a:ea typeface="メイリオ" panose="020B0604030504040204" pitchFamily="50" charset="-128"/>
                <a:cs typeface="Arial" panose="020B0604020202020204" pitchFamily="34" charset="0"/>
              </a:rPr>
              <a:t>Approach</a:t>
            </a:r>
            <a:endParaRPr kumimoji="1" lang="ja-JP" altLang="en-US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9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136524"/>
            <a:ext cx="7886700" cy="69638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+mn-lt"/>
                <a:ea typeface="メイリオ" panose="020B0604030504040204" pitchFamily="50" charset="-128"/>
                <a:cs typeface="Arial" panose="020B0604020202020204" pitchFamily="34" charset="0"/>
              </a:rPr>
              <a:t>Introduction</a:t>
            </a:r>
            <a:endParaRPr kumimoji="1" lang="ja-JP" altLang="en-US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1953" y="965284"/>
            <a:ext cx="8460094" cy="52116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Instruction prefetchers can effectively reduce instruction cache misses</a:t>
            </a:r>
          </a:p>
          <a:p>
            <a:pPr marL="457200" lvl="1" indent="0">
              <a:buNone/>
            </a:pPr>
            <a:endParaRPr lang="en-US" altLang="ja-JP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We propose a Distant Jolt (D-JOLT) prefetcher.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>
                <a:latin typeface="+mn-lt"/>
              </a:rPr>
              <a:t>New signature generation algorithm</a:t>
            </a:r>
          </a:p>
          <a:p>
            <a:pPr lvl="2"/>
            <a:r>
              <a:rPr lang="en-US" altLang="ja-JP" sz="1800" dirty="0"/>
              <a:t>Using the number of successive returns improves performance.</a:t>
            </a:r>
            <a:endParaRPr lang="en-US" altLang="ja-JP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>
                <a:latin typeface="+mn-lt"/>
              </a:rPr>
              <a:t>Hybrid of long-range, short-range and fallback prefetcher</a:t>
            </a:r>
          </a:p>
          <a:p>
            <a:pPr lvl="2"/>
            <a:r>
              <a:rPr lang="en-US" altLang="ja-JP" sz="1800" dirty="0">
                <a:latin typeface="+mn-lt"/>
              </a:rPr>
              <a:t>Long-range prefetcher has long distance.</a:t>
            </a:r>
          </a:p>
          <a:p>
            <a:pPr lvl="2"/>
            <a:r>
              <a:rPr lang="en-US" altLang="ja-JP" sz="1800" dirty="0"/>
              <a:t>Long distance improves not only the timeliness but also the coverage.</a:t>
            </a:r>
            <a:endParaRPr lang="en-US" altLang="ja-JP" sz="1800" dirty="0">
              <a:latin typeface="+mn-lt"/>
            </a:endParaRPr>
          </a:p>
          <a:p>
            <a:endParaRPr lang="en-US" altLang="ja-JP" sz="2400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D-JOLT achieves 28.9% IPC speedup over no prefetching, close to an ideal model.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1F163D-68C5-4518-8264-B360EB4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581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C40446B-9447-49DF-AE63-C26983ED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65284"/>
            <a:ext cx="8173397" cy="52116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Generates a </a:t>
            </a:r>
            <a:r>
              <a:rPr lang="en-US" altLang="ja-JP" sz="2400" b="1" dirty="0"/>
              <a:t>signature</a:t>
            </a:r>
            <a:r>
              <a:rPr lang="en-US" altLang="ja-JP" sz="2400" dirty="0"/>
              <a:t> by hashing following values</a:t>
            </a:r>
            <a:endParaRPr lang="en-US" altLang="ja-JP" sz="2400" dirty="0">
              <a:latin typeface="+mn-lt"/>
            </a:endParaRPr>
          </a:p>
          <a:p>
            <a:pPr lvl="1"/>
            <a:r>
              <a:rPr lang="en-US" altLang="ja-JP" sz="2200" b="1" dirty="0">
                <a:latin typeface="+mn-lt"/>
              </a:rPr>
              <a:t>Call PCs</a:t>
            </a:r>
            <a:r>
              <a:rPr lang="en-US" altLang="ja-JP" sz="2200" dirty="0">
                <a:latin typeface="+mn-lt"/>
              </a:rPr>
              <a:t>: recent call PCs recorded in </a:t>
            </a:r>
            <a:r>
              <a:rPr lang="en-US" altLang="ja-JP" sz="2200" b="1" dirty="0">
                <a:latin typeface="+mn-lt"/>
              </a:rPr>
              <a:t>FIFO</a:t>
            </a:r>
          </a:p>
          <a:p>
            <a:pPr lvl="1"/>
            <a:r>
              <a:rPr lang="en-US" altLang="ja-JP" sz="2200" b="1" dirty="0">
                <a:latin typeface="+mn-lt"/>
              </a:rPr>
              <a:t>Return Count</a:t>
            </a:r>
            <a:r>
              <a:rPr lang="en-US" altLang="ja-JP" sz="2200" dirty="0">
                <a:latin typeface="+mn-lt"/>
              </a:rPr>
              <a:t>: the number of successive returns</a:t>
            </a:r>
          </a:p>
          <a:p>
            <a:endParaRPr lang="en-US" altLang="ja-JP" sz="2400" dirty="0"/>
          </a:p>
        </p:txBody>
      </p:sp>
      <p:sp>
        <p:nvSpPr>
          <p:cNvPr id="27" name="スライド番号プレースホルダー 4">
            <a:extLst>
              <a:ext uri="{FF2B5EF4-FFF2-40B4-BE49-F238E27FC236}">
                <a16:creationId xmlns:a16="http://schemas.microsoft.com/office/drawing/2014/main" id="{1F131B18-C5E9-4A9C-B379-3B6D988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2021" y="6331154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5F9C67AC-C2BC-482B-B2DD-CE2B9681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1. FIFORETCNT</a:t>
            </a:r>
            <a:endParaRPr kumimoji="1" lang="ja-JP" altLang="en-US" sz="40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E463A70-D79A-4D92-A738-6AF2C2711B60}"/>
              </a:ext>
            </a:extLst>
          </p:cNvPr>
          <p:cNvCxnSpPr>
            <a:cxnSpLocks/>
          </p:cNvCxnSpPr>
          <p:nvPr/>
        </p:nvCxnSpPr>
        <p:spPr bwMode="auto">
          <a:xfrm>
            <a:off x="1871970" y="2708992"/>
            <a:ext cx="0" cy="360000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59FFA60-5DC8-402B-BB5E-E1FA3B86D109}"/>
              </a:ext>
            </a:extLst>
          </p:cNvPr>
          <p:cNvCxnSpPr>
            <a:cxnSpLocks/>
          </p:cNvCxnSpPr>
          <p:nvPr/>
        </p:nvCxnSpPr>
        <p:spPr bwMode="auto">
          <a:xfrm>
            <a:off x="1871970" y="2708992"/>
            <a:ext cx="3600000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BE30298-27D5-4686-ACDD-73C65C96BADD}"/>
              </a:ext>
            </a:extLst>
          </p:cNvPr>
          <p:cNvSpPr txBox="1"/>
          <p:nvPr/>
        </p:nvSpPr>
        <p:spPr>
          <a:xfrm>
            <a:off x="4391997" y="5409022"/>
            <a:ext cx="135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・・・</a:t>
            </a:r>
          </a:p>
        </p:txBody>
      </p:sp>
      <p:graphicFrame>
        <p:nvGraphicFramePr>
          <p:cNvPr id="32" name="表 51">
            <a:extLst>
              <a:ext uri="{FF2B5EF4-FFF2-40B4-BE49-F238E27FC236}">
                <a16:creationId xmlns:a16="http://schemas.microsoft.com/office/drawing/2014/main" id="{6B02632B-F14E-451F-AE66-53D359402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88813"/>
              </p:ext>
            </p:extLst>
          </p:nvPr>
        </p:nvGraphicFramePr>
        <p:xfrm>
          <a:off x="2231974" y="3068996"/>
          <a:ext cx="288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86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31405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4543BED-C03E-4854-80D0-507D9C539A19}"/>
              </a:ext>
            </a:extLst>
          </p:cNvPr>
          <p:cNvSpPr txBox="1"/>
          <p:nvPr/>
        </p:nvSpPr>
        <p:spPr>
          <a:xfrm>
            <a:off x="3671990" y="2258987"/>
            <a:ext cx="216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stack depth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557E3A7-0C57-4D3F-966F-F9523C2E4DFF}"/>
              </a:ext>
            </a:extLst>
          </p:cNvPr>
          <p:cNvCxnSpPr>
            <a:cxnSpLocks/>
          </p:cNvCxnSpPr>
          <p:nvPr/>
        </p:nvCxnSpPr>
        <p:spPr bwMode="auto">
          <a:xfrm>
            <a:off x="1871970" y="5679025"/>
            <a:ext cx="3240036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DDEC0D0-81C4-4953-BDF8-F78EB989C646}"/>
              </a:ext>
            </a:extLst>
          </p:cNvPr>
          <p:cNvSpPr txBox="1"/>
          <p:nvPr/>
        </p:nvSpPr>
        <p:spPr>
          <a:xfrm>
            <a:off x="701957" y="5409022"/>
            <a:ext cx="109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Current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C65D812-F30D-4638-86D1-640319A686AD}"/>
              </a:ext>
            </a:extLst>
          </p:cNvPr>
          <p:cNvSpPr/>
          <p:nvPr/>
        </p:nvSpPr>
        <p:spPr>
          <a:xfrm>
            <a:off x="5652012" y="5859027"/>
            <a:ext cx="2250024" cy="33281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b="1" dirty="0">
                <a:solidFill>
                  <a:srgbClr val="C0504D"/>
                </a:solidFill>
              </a:rPr>
              <a:t>Signature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B,C,E</a:t>
            </a:r>
            <a:r>
              <a:rPr kumimoji="1" lang="en-US" altLang="ja-JP" b="1" dirty="0">
                <a:solidFill>
                  <a:schemeClr val="accent3">
                    <a:lumMod val="75000"/>
                  </a:schemeClr>
                </a:solidFill>
              </a:rPr>
              <a:t>,2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10015D2-56F6-4BB5-8886-518CC4AB2989}"/>
              </a:ext>
            </a:extLst>
          </p:cNvPr>
          <p:cNvSpPr/>
          <p:nvPr/>
        </p:nvSpPr>
        <p:spPr>
          <a:xfrm>
            <a:off x="5202007" y="4868304"/>
            <a:ext cx="3150035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FIFO: [</a:t>
            </a:r>
            <a:r>
              <a:rPr kumimoji="1" lang="en-US" altLang="ja-JP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B,C,E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ret count: 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192E4BF-EE1D-4E0F-B499-BDC0417662CA}"/>
              </a:ext>
            </a:extLst>
          </p:cNvPr>
          <p:cNvSpPr/>
          <p:nvPr/>
        </p:nvSpPr>
        <p:spPr>
          <a:xfrm>
            <a:off x="5202007" y="5183263"/>
            <a:ext cx="3150035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FIFO: [</a:t>
            </a:r>
            <a:r>
              <a:rPr kumimoji="1" lang="en-US" altLang="ja-JP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B,C,E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ret count: 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12FE1D5-DE97-4C3A-A7D0-0256CFB81CBE}"/>
              </a:ext>
            </a:extLst>
          </p:cNvPr>
          <p:cNvSpPr/>
          <p:nvPr/>
        </p:nvSpPr>
        <p:spPr>
          <a:xfrm>
            <a:off x="5202007" y="5513850"/>
            <a:ext cx="3240036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FIFO: [</a:t>
            </a:r>
            <a:r>
              <a:rPr kumimoji="1" lang="en-US" altLang="ja-JP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B,C,E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ret count: 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3CEFD24-0861-4359-84C8-12E5983AE70B}"/>
              </a:ext>
            </a:extLst>
          </p:cNvPr>
          <p:cNvSpPr/>
          <p:nvPr/>
        </p:nvSpPr>
        <p:spPr>
          <a:xfrm>
            <a:off x="5202007" y="3068996"/>
            <a:ext cx="3150035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FIFO: [],      ret count: 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3EA27E6-A775-4CA6-A25B-A85C4BB74865}"/>
              </a:ext>
            </a:extLst>
          </p:cNvPr>
          <p:cNvSpPr/>
          <p:nvPr/>
        </p:nvSpPr>
        <p:spPr>
          <a:xfrm>
            <a:off x="5202007" y="3429000"/>
            <a:ext cx="3150035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FIFO: [</a:t>
            </a:r>
            <a:r>
              <a:rPr kumimoji="1"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    ret count: 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E05C5DD-89B8-44A6-8780-1904BA4FCB11}"/>
              </a:ext>
            </a:extLst>
          </p:cNvPr>
          <p:cNvSpPr/>
          <p:nvPr/>
        </p:nvSpPr>
        <p:spPr>
          <a:xfrm>
            <a:off x="5202007" y="3789004"/>
            <a:ext cx="3240036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FIFO: [</a:t>
            </a:r>
            <a:r>
              <a:rPr kumimoji="1"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kumimoji="1" lang="en-US" altLang="ja-JP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,B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  ret count: 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1D83B2E-58C6-46B8-A816-B023A0360F0C}"/>
              </a:ext>
            </a:extLst>
          </p:cNvPr>
          <p:cNvSpPr/>
          <p:nvPr/>
        </p:nvSpPr>
        <p:spPr>
          <a:xfrm>
            <a:off x="5202007" y="4149008"/>
            <a:ext cx="3240036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FIFO: [</a:t>
            </a:r>
            <a:r>
              <a:rPr kumimoji="1"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kumimoji="1" lang="en-US" altLang="ja-JP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,B,C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ret count: 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C75DE7E-C2DF-4AB1-8352-B2BBB5B18608}"/>
              </a:ext>
            </a:extLst>
          </p:cNvPr>
          <p:cNvSpPr/>
          <p:nvPr/>
        </p:nvSpPr>
        <p:spPr>
          <a:xfrm>
            <a:off x="5202007" y="4509012"/>
            <a:ext cx="3240036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FIFO: [</a:t>
            </a:r>
            <a:r>
              <a:rPr kumimoji="1"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kumimoji="1" lang="en-US" altLang="ja-JP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,B,C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], ret count: 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D15BA9E-71E8-40B3-B06B-FE8E2C6375C7}"/>
              </a:ext>
            </a:extLst>
          </p:cNvPr>
          <p:cNvSpPr/>
          <p:nvPr/>
        </p:nvSpPr>
        <p:spPr>
          <a:xfrm>
            <a:off x="5202007" y="2708992"/>
            <a:ext cx="3150035" cy="36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FIFO size=3</a:t>
            </a:r>
          </a:p>
        </p:txBody>
      </p:sp>
    </p:spTree>
    <p:extLst>
      <p:ext uri="{BB962C8B-B14F-4D97-AF65-F5344CB8AC3E}">
        <p14:creationId xmlns:p14="http://schemas.microsoft.com/office/powerpoint/2010/main" val="348964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65284"/>
            <a:ext cx="8083396" cy="52116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Strong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/>
              <a:t>Uses latest history of call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/>
              <a:t>Keeps the histlen long</a:t>
            </a:r>
          </a:p>
          <a:p>
            <a:pPr lvl="2"/>
            <a:r>
              <a:rPr lang="en-US" altLang="ja-JP" sz="1800" dirty="0"/>
              <a:t>Changes the signature without discarding the FIFO information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ja-JP" sz="1600" dirty="0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FC351081-9EFA-4BFB-98CD-EBEC205C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1. Strong Point of FIFORETCNT</a:t>
            </a:r>
            <a:endParaRPr kumimoji="1" lang="ja-JP" altLang="en-US" sz="40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スライド番号プレースホルダー 4">
            <a:extLst>
              <a:ext uri="{FF2B5EF4-FFF2-40B4-BE49-F238E27FC236}">
                <a16:creationId xmlns:a16="http://schemas.microsoft.com/office/drawing/2014/main" id="{98705969-E951-4C9D-840F-5D9C5ACE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graphicFrame>
        <p:nvGraphicFramePr>
          <p:cNvPr id="23" name="表 51">
            <a:extLst>
              <a:ext uri="{FF2B5EF4-FFF2-40B4-BE49-F238E27FC236}">
                <a16:creationId xmlns:a16="http://schemas.microsoft.com/office/drawing/2014/main" id="{D25DD5C2-02C1-4229-8550-3D111AF64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28477"/>
              </p:ext>
            </p:extLst>
          </p:nvPr>
        </p:nvGraphicFramePr>
        <p:xfrm>
          <a:off x="971960" y="3068996"/>
          <a:ext cx="1440000" cy="36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6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18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2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19498"/>
                  </a:ext>
                </a:extLst>
              </a:tr>
            </a:tbl>
          </a:graphicData>
        </a:graphic>
      </p:graphicFrame>
      <p:graphicFrame>
        <p:nvGraphicFramePr>
          <p:cNvPr id="24" name="表 51">
            <a:extLst>
              <a:ext uri="{FF2B5EF4-FFF2-40B4-BE49-F238E27FC236}">
                <a16:creationId xmlns:a16="http://schemas.microsoft.com/office/drawing/2014/main" id="{C7345106-F678-450D-B9D4-BE1A96F4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77080"/>
              </p:ext>
            </p:extLst>
          </p:nvPr>
        </p:nvGraphicFramePr>
        <p:xfrm>
          <a:off x="4572000" y="3068996"/>
          <a:ext cx="1440000" cy="36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6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18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2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19498"/>
                  </a:ext>
                </a:extLst>
              </a:tr>
            </a:tbl>
          </a:graphicData>
        </a:graphic>
      </p:graphicFrame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603798A-2F62-4BCE-96F3-2A67033CFAB9}"/>
              </a:ext>
            </a:extLst>
          </p:cNvPr>
          <p:cNvCxnSpPr>
            <a:cxnSpLocks/>
          </p:cNvCxnSpPr>
          <p:nvPr/>
        </p:nvCxnSpPr>
        <p:spPr bwMode="auto">
          <a:xfrm>
            <a:off x="971960" y="4959017"/>
            <a:ext cx="5760064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A598C-BAC7-41CC-8B96-2E50F4D8652D}"/>
              </a:ext>
            </a:extLst>
          </p:cNvPr>
          <p:cNvSpPr/>
          <p:nvPr/>
        </p:nvSpPr>
        <p:spPr>
          <a:xfrm>
            <a:off x="6282019" y="4509012"/>
            <a:ext cx="2340000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 =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FIFORETCNT(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B,C,E</a:t>
            </a:r>
            <a:r>
              <a:rPr kumimoji="1" lang="en-US" altLang="ja-JP" b="1" dirty="0">
                <a:solidFill>
                  <a:schemeClr val="accent3">
                    <a:lumMod val="75000"/>
                  </a:schemeClr>
                </a:solidFill>
              </a:rPr>
              <a:t>,0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70DE2A7-E32B-4586-A632-A5636396BAC2}"/>
              </a:ext>
            </a:extLst>
          </p:cNvPr>
          <p:cNvSpPr/>
          <p:nvPr/>
        </p:nvSpPr>
        <p:spPr>
          <a:xfrm>
            <a:off x="2681979" y="4509012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RASWHOLE(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A,B,E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51455E-7847-4AC8-8812-A5B00604E47E}"/>
              </a:ext>
            </a:extLst>
          </p:cNvPr>
          <p:cNvSpPr txBox="1"/>
          <p:nvPr/>
        </p:nvSpPr>
        <p:spPr>
          <a:xfrm>
            <a:off x="1241963" y="6129030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RASWHOLE</a:t>
            </a:r>
            <a:endParaRPr kumimoji="1" lang="ja-JP" altLang="en-US" sz="2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6A9898-F343-4749-A452-B2EA5BA0C386}"/>
              </a:ext>
            </a:extLst>
          </p:cNvPr>
          <p:cNvSpPr txBox="1"/>
          <p:nvPr/>
        </p:nvSpPr>
        <p:spPr>
          <a:xfrm>
            <a:off x="4842003" y="6129030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FIFORETCNT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33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65284"/>
            <a:ext cx="8083396" cy="52116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Strong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/>
              <a:t>Uses latest history of call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/>
              <a:t>Keeps the histlen long</a:t>
            </a:r>
          </a:p>
          <a:p>
            <a:pPr lvl="2"/>
            <a:r>
              <a:rPr lang="en-US" altLang="ja-JP" sz="1800" dirty="0"/>
              <a:t>Changes the signature without discarding the FIFO information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FC351081-9EFA-4BFB-98CD-EBEC205C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1. Strong Point of FIFORETCNT</a:t>
            </a:r>
            <a:endParaRPr kumimoji="1" lang="ja-JP" altLang="en-US" sz="40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スライド番号プレースホルダー 4">
            <a:extLst>
              <a:ext uri="{FF2B5EF4-FFF2-40B4-BE49-F238E27FC236}">
                <a16:creationId xmlns:a16="http://schemas.microsoft.com/office/drawing/2014/main" id="{98705969-E951-4C9D-840F-5D9C5ACE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graphicFrame>
        <p:nvGraphicFramePr>
          <p:cNvPr id="23" name="表 51">
            <a:extLst>
              <a:ext uri="{FF2B5EF4-FFF2-40B4-BE49-F238E27FC236}">
                <a16:creationId xmlns:a16="http://schemas.microsoft.com/office/drawing/2014/main" id="{D25DD5C2-02C1-4229-8550-3D111AF64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36478"/>
              </p:ext>
            </p:extLst>
          </p:nvPr>
        </p:nvGraphicFramePr>
        <p:xfrm>
          <a:off x="971960" y="3068996"/>
          <a:ext cx="1440000" cy="36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6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18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2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19498"/>
                  </a:ext>
                </a:extLst>
              </a:tr>
            </a:tbl>
          </a:graphicData>
        </a:graphic>
      </p:graphicFrame>
      <p:graphicFrame>
        <p:nvGraphicFramePr>
          <p:cNvPr id="24" name="表 51">
            <a:extLst>
              <a:ext uri="{FF2B5EF4-FFF2-40B4-BE49-F238E27FC236}">
                <a16:creationId xmlns:a16="http://schemas.microsoft.com/office/drawing/2014/main" id="{C7345106-F678-450D-B9D4-BE1A96F4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76978"/>
              </p:ext>
            </p:extLst>
          </p:nvPr>
        </p:nvGraphicFramePr>
        <p:xfrm>
          <a:off x="4572000" y="3068996"/>
          <a:ext cx="1440000" cy="36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6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18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2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19498"/>
                  </a:ext>
                </a:extLst>
              </a:tr>
            </a:tbl>
          </a:graphicData>
        </a:graphic>
      </p:graphicFrame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603798A-2F62-4BCE-96F3-2A67033CFAB9}"/>
              </a:ext>
            </a:extLst>
          </p:cNvPr>
          <p:cNvCxnSpPr>
            <a:cxnSpLocks/>
          </p:cNvCxnSpPr>
          <p:nvPr/>
        </p:nvCxnSpPr>
        <p:spPr bwMode="auto">
          <a:xfrm>
            <a:off x="971960" y="5319021"/>
            <a:ext cx="5760064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A598C-BAC7-41CC-8B96-2E50F4D8652D}"/>
              </a:ext>
            </a:extLst>
          </p:cNvPr>
          <p:cNvSpPr/>
          <p:nvPr/>
        </p:nvSpPr>
        <p:spPr>
          <a:xfrm>
            <a:off x="6282019" y="4869016"/>
            <a:ext cx="2340000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 =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FIFORETCNT(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B,C,E</a:t>
            </a:r>
            <a:r>
              <a:rPr kumimoji="1" lang="en-US" altLang="ja-JP" b="1" dirty="0">
                <a:solidFill>
                  <a:schemeClr val="accent3">
                    <a:lumMod val="75000"/>
                  </a:schemeClr>
                </a:solidFill>
              </a:rPr>
              <a:t>,1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70DE2A7-E32B-4586-A632-A5636396BAC2}"/>
              </a:ext>
            </a:extLst>
          </p:cNvPr>
          <p:cNvSpPr/>
          <p:nvPr/>
        </p:nvSpPr>
        <p:spPr>
          <a:xfrm>
            <a:off x="2681979" y="4869016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 =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RASWHOLE(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A,B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51455E-7847-4AC8-8812-A5B00604E47E}"/>
              </a:ext>
            </a:extLst>
          </p:cNvPr>
          <p:cNvSpPr txBox="1"/>
          <p:nvPr/>
        </p:nvSpPr>
        <p:spPr>
          <a:xfrm>
            <a:off x="1241963" y="6129030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RASWHOLE</a:t>
            </a:r>
            <a:endParaRPr kumimoji="1" lang="ja-JP" altLang="en-US" sz="2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6A9898-F343-4749-A452-B2EA5BA0C386}"/>
              </a:ext>
            </a:extLst>
          </p:cNvPr>
          <p:cNvSpPr txBox="1"/>
          <p:nvPr/>
        </p:nvSpPr>
        <p:spPr>
          <a:xfrm>
            <a:off x="4842003" y="6129030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FIFORETCNT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2119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965284"/>
            <a:ext cx="7993395" cy="52116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Strong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/>
              <a:t>Uses latest history of call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200" dirty="0"/>
              <a:t>Keeps the histlen long</a:t>
            </a:r>
          </a:p>
          <a:p>
            <a:pPr lvl="2"/>
            <a:r>
              <a:rPr lang="en-US" altLang="ja-JP" sz="1800" dirty="0"/>
              <a:t>Changes the signature without discarding the FIFO information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FC351081-9EFA-4BFB-98CD-EBEC205C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4000" dirty="0"/>
              <a:t>1. Strong Point of FIFORETCNT</a:t>
            </a:r>
            <a:endParaRPr kumimoji="1" lang="ja-JP" altLang="en-US" sz="40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スライド番号プレースホルダー 4">
            <a:extLst>
              <a:ext uri="{FF2B5EF4-FFF2-40B4-BE49-F238E27FC236}">
                <a16:creationId xmlns:a16="http://schemas.microsoft.com/office/drawing/2014/main" id="{98705969-E951-4C9D-840F-5D9C5ACE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graphicFrame>
        <p:nvGraphicFramePr>
          <p:cNvPr id="23" name="表 51">
            <a:extLst>
              <a:ext uri="{FF2B5EF4-FFF2-40B4-BE49-F238E27FC236}">
                <a16:creationId xmlns:a16="http://schemas.microsoft.com/office/drawing/2014/main" id="{D25DD5C2-02C1-4229-8550-3D111AF64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44821"/>
              </p:ext>
            </p:extLst>
          </p:nvPr>
        </p:nvGraphicFramePr>
        <p:xfrm>
          <a:off x="971960" y="3068996"/>
          <a:ext cx="1440000" cy="36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6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18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2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19498"/>
                  </a:ext>
                </a:extLst>
              </a:tr>
            </a:tbl>
          </a:graphicData>
        </a:graphic>
      </p:graphicFrame>
      <p:graphicFrame>
        <p:nvGraphicFramePr>
          <p:cNvPr id="24" name="表 51">
            <a:extLst>
              <a:ext uri="{FF2B5EF4-FFF2-40B4-BE49-F238E27FC236}">
                <a16:creationId xmlns:a16="http://schemas.microsoft.com/office/drawing/2014/main" id="{C7345106-F678-450D-B9D4-BE1A96F4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72945"/>
              </p:ext>
            </p:extLst>
          </p:nvPr>
        </p:nvGraphicFramePr>
        <p:xfrm>
          <a:off x="4572000" y="3068996"/>
          <a:ext cx="1440000" cy="36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943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68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184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233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19498"/>
                  </a:ext>
                </a:extLst>
              </a:tr>
            </a:tbl>
          </a:graphicData>
        </a:graphic>
      </p:graphicFrame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603798A-2F62-4BCE-96F3-2A67033CFAB9}"/>
              </a:ext>
            </a:extLst>
          </p:cNvPr>
          <p:cNvCxnSpPr>
            <a:cxnSpLocks/>
          </p:cNvCxnSpPr>
          <p:nvPr/>
        </p:nvCxnSpPr>
        <p:spPr bwMode="auto">
          <a:xfrm>
            <a:off x="971960" y="5679025"/>
            <a:ext cx="5760064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A598C-BAC7-41CC-8B96-2E50F4D8652D}"/>
              </a:ext>
            </a:extLst>
          </p:cNvPr>
          <p:cNvSpPr/>
          <p:nvPr/>
        </p:nvSpPr>
        <p:spPr>
          <a:xfrm>
            <a:off x="6282019" y="5229020"/>
            <a:ext cx="2340000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 =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FIFORETCNT(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B,C,E</a:t>
            </a:r>
            <a:r>
              <a:rPr kumimoji="1" lang="en-US" altLang="ja-JP" b="1" dirty="0">
                <a:solidFill>
                  <a:schemeClr val="accent3">
                    <a:lumMod val="75000"/>
                  </a:schemeClr>
                </a:solidFill>
              </a:rPr>
              <a:t>,2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70DE2A7-E32B-4586-A632-A5636396BAC2}"/>
              </a:ext>
            </a:extLst>
          </p:cNvPr>
          <p:cNvSpPr/>
          <p:nvPr/>
        </p:nvSpPr>
        <p:spPr>
          <a:xfrm>
            <a:off x="2681979" y="5229020"/>
            <a:ext cx="2160000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 =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RASWHOLE(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51455E-7847-4AC8-8812-A5B00604E47E}"/>
              </a:ext>
            </a:extLst>
          </p:cNvPr>
          <p:cNvSpPr txBox="1"/>
          <p:nvPr/>
        </p:nvSpPr>
        <p:spPr>
          <a:xfrm>
            <a:off x="1241963" y="6129030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RASWHOLE</a:t>
            </a:r>
            <a:endParaRPr kumimoji="1" lang="ja-JP" altLang="en-US" sz="2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6A9898-F343-4749-A452-B2EA5BA0C386}"/>
              </a:ext>
            </a:extLst>
          </p:cNvPr>
          <p:cNvSpPr txBox="1"/>
          <p:nvPr/>
        </p:nvSpPr>
        <p:spPr>
          <a:xfrm>
            <a:off x="4842003" y="6129030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FIFORETCNT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609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965284"/>
            <a:ext cx="8173397" cy="5211679"/>
          </a:xfrm>
        </p:spPr>
        <p:txBody>
          <a:bodyPr>
            <a:normAutofit/>
          </a:bodyPr>
          <a:lstStyle/>
          <a:p>
            <a:endParaRPr lang="en-US" altLang="ja-JP" dirty="0">
              <a:latin typeface="+mn-lt"/>
            </a:endParaRPr>
          </a:p>
          <a:p>
            <a:r>
              <a:rPr lang="en-US" altLang="ja-JP" dirty="0">
                <a:latin typeface="+mn-lt"/>
              </a:rPr>
              <a:t>D-JOLT takes a hybrid configuration.</a:t>
            </a:r>
          </a:p>
          <a:p>
            <a:pPr lvl="1"/>
            <a:r>
              <a:rPr lang="en-US" altLang="ja-JP" dirty="0">
                <a:latin typeface="+mn-lt"/>
              </a:rPr>
              <a:t>Long-range prefetcher</a:t>
            </a:r>
          </a:p>
          <a:p>
            <a:pPr lvl="1"/>
            <a:r>
              <a:rPr lang="en-US" altLang="ja-JP" dirty="0">
                <a:latin typeface="+mn-lt"/>
              </a:rPr>
              <a:t>Short-range prefetcher</a:t>
            </a:r>
          </a:p>
          <a:p>
            <a:pPr lvl="1"/>
            <a:r>
              <a:rPr lang="en-US" altLang="ja-JP" dirty="0">
                <a:latin typeface="+mn-lt"/>
              </a:rPr>
              <a:t>Fallback prefetcher</a:t>
            </a:r>
          </a:p>
          <a:p>
            <a:pPr lvl="1"/>
            <a:endParaRPr lang="en-US" altLang="ja-JP" dirty="0">
              <a:latin typeface="+mn-lt"/>
            </a:endParaRPr>
          </a:p>
          <a:p>
            <a:r>
              <a:rPr lang="en-US" altLang="ja-JP" dirty="0">
                <a:latin typeface="+mn-lt"/>
              </a:rPr>
              <a:t>Using a figure, we explain their issuing prefetches.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1F163D-68C5-4518-8264-B360EB4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2. Hybrid configuration</a:t>
            </a:r>
            <a:endParaRPr kumimoji="1" lang="ja-JP" altLang="en-US" sz="28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18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50147F1-C7A1-4520-846C-847B38017ADA}"/>
              </a:ext>
            </a:extLst>
          </p:cNvPr>
          <p:cNvCxnSpPr>
            <a:cxnSpLocks/>
          </p:cNvCxnSpPr>
          <p:nvPr/>
        </p:nvCxnSpPr>
        <p:spPr>
          <a:xfrm>
            <a:off x="971959" y="1268976"/>
            <a:ext cx="0" cy="504005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B6508B0-83B3-47A8-BE75-E657966FC96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71959" y="1268976"/>
            <a:ext cx="2" cy="171001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1F163D-68C5-4518-8264-B360EB4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2. Hybrid configuration</a:t>
            </a:r>
            <a:endParaRPr kumimoji="1" lang="ja-JP" altLang="en-US" sz="28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8692B2-C164-47D2-AB2A-F4FA00796DAB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971959" y="1718979"/>
            <a:ext cx="1" cy="12600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8379D6C2-B825-4D11-843F-95E9E5D17041}"/>
              </a:ext>
            </a:extLst>
          </p:cNvPr>
          <p:cNvSpPr/>
          <p:nvPr/>
        </p:nvSpPr>
        <p:spPr>
          <a:xfrm>
            <a:off x="881959" y="2978995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2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45C6F442-112D-4287-825C-BF01AD8936A9}"/>
              </a:ext>
            </a:extLst>
          </p:cNvPr>
          <p:cNvSpPr/>
          <p:nvPr/>
        </p:nvSpPr>
        <p:spPr>
          <a:xfrm rot="5400000">
            <a:off x="71962" y="4148996"/>
            <a:ext cx="2520000" cy="360000"/>
          </a:xfrm>
          <a:custGeom>
            <a:avLst/>
            <a:gdLst>
              <a:gd name="connsiteX0" fmla="*/ 0 w 2101516"/>
              <a:gd name="connsiteY0" fmla="*/ 208597 h 224639"/>
              <a:gd name="connsiteX1" fmla="*/ 1122947 w 2101516"/>
              <a:gd name="connsiteY1" fmla="*/ 49 h 224639"/>
              <a:gd name="connsiteX2" fmla="*/ 2101516 w 2101516"/>
              <a:gd name="connsiteY2" fmla="*/ 224639 h 22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516" h="224639">
                <a:moveTo>
                  <a:pt x="0" y="208597"/>
                </a:moveTo>
                <a:cubicBezTo>
                  <a:pt x="386347" y="102986"/>
                  <a:pt x="772694" y="-2625"/>
                  <a:pt x="1122947" y="49"/>
                </a:cubicBezTo>
                <a:cubicBezTo>
                  <a:pt x="1473200" y="2723"/>
                  <a:pt x="1787358" y="113681"/>
                  <a:pt x="2101516" y="224639"/>
                </a:cubicBezTo>
              </a:path>
            </a:pathLst>
          </a:custGeom>
          <a:noFill/>
          <a:ln w="38100">
            <a:solidFill>
              <a:srgbClr val="D8755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3B59DD8-19CE-4961-BD4E-305D494989C1}"/>
              </a:ext>
            </a:extLst>
          </p:cNvPr>
          <p:cNvSpPr/>
          <p:nvPr/>
        </p:nvSpPr>
        <p:spPr>
          <a:xfrm>
            <a:off x="881959" y="1538979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2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ECC67B-264F-4E06-BDD1-F66A9EC49A75}"/>
              </a:ext>
            </a:extLst>
          </p:cNvPr>
          <p:cNvSpPr txBox="1"/>
          <p:nvPr/>
        </p:nvSpPr>
        <p:spPr>
          <a:xfrm>
            <a:off x="1061961" y="2078985"/>
            <a:ext cx="171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Long history</a:t>
            </a:r>
            <a:endParaRPr kumimoji="1" lang="ja-JP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A3A2DAA-EA5C-4FD3-990B-51A431677883}"/>
              </a:ext>
            </a:extLst>
          </p:cNvPr>
          <p:cNvSpPr txBox="1"/>
          <p:nvPr/>
        </p:nvSpPr>
        <p:spPr>
          <a:xfrm>
            <a:off x="1601967" y="4149008"/>
            <a:ext cx="1620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D87552"/>
                </a:solidFill>
              </a:rPr>
              <a:t>Long distant</a:t>
            </a:r>
            <a:endParaRPr kumimoji="1" lang="ja-JP" altLang="en-US" sz="2000" dirty="0">
              <a:solidFill>
                <a:srgbClr val="D87552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2EFB274-8F84-4089-8146-5D8DC22D6BFF}"/>
              </a:ext>
            </a:extLst>
          </p:cNvPr>
          <p:cNvSpPr/>
          <p:nvPr/>
        </p:nvSpPr>
        <p:spPr>
          <a:xfrm rot="5400000">
            <a:off x="791960" y="5499021"/>
            <a:ext cx="360000" cy="180002"/>
          </a:xfrm>
          <a:prstGeom prst="rect">
            <a:avLst/>
          </a:prstGeom>
          <a:solidFill>
            <a:srgbClr val="D87552"/>
          </a:solidFill>
          <a:ln w="38100">
            <a:solidFill>
              <a:srgbClr val="D87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CF65546-287B-432F-8BB9-4DE804968BA1}"/>
              </a:ext>
            </a:extLst>
          </p:cNvPr>
          <p:cNvCxnSpPr>
            <a:cxnSpLocks/>
          </p:cNvCxnSpPr>
          <p:nvPr/>
        </p:nvCxnSpPr>
        <p:spPr bwMode="auto">
          <a:xfrm>
            <a:off x="431954" y="3068996"/>
            <a:ext cx="108000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56A08A1-394C-4416-8AF3-2754275F28DF}"/>
              </a:ext>
            </a:extLst>
          </p:cNvPr>
          <p:cNvSpPr txBox="1"/>
          <p:nvPr/>
        </p:nvSpPr>
        <p:spPr>
          <a:xfrm>
            <a:off x="-108052" y="2618991"/>
            <a:ext cx="109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Current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1EEE16-D041-4796-BA91-B39FACD44050}"/>
              </a:ext>
            </a:extLst>
          </p:cNvPr>
          <p:cNvSpPr txBox="1"/>
          <p:nvPr/>
        </p:nvSpPr>
        <p:spPr>
          <a:xfrm>
            <a:off x="971960" y="2528990"/>
            <a:ext cx="180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Long-range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05DB2F-4379-42DC-8EB0-FAF65C9E035F}"/>
              </a:ext>
            </a:extLst>
          </p:cNvPr>
          <p:cNvSpPr/>
          <p:nvPr/>
        </p:nvSpPr>
        <p:spPr>
          <a:xfrm>
            <a:off x="2681979" y="2618991"/>
            <a:ext cx="6570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addresses in a 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block(s)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 long distance and history</a:t>
            </a:r>
          </a:p>
        </p:txBody>
      </p:sp>
    </p:spTree>
    <p:extLst>
      <p:ext uri="{BB962C8B-B14F-4D97-AF65-F5344CB8AC3E}">
        <p14:creationId xmlns:p14="http://schemas.microsoft.com/office/powerpoint/2010/main" val="2151744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E9E44F5-F6B3-487A-BC71-0B44C795E75E}"/>
              </a:ext>
            </a:extLst>
          </p:cNvPr>
          <p:cNvCxnSpPr>
            <a:cxnSpLocks/>
          </p:cNvCxnSpPr>
          <p:nvPr/>
        </p:nvCxnSpPr>
        <p:spPr>
          <a:xfrm>
            <a:off x="971959" y="1268976"/>
            <a:ext cx="0" cy="504005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B6508B0-83B3-47A8-BE75-E657966FC96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1959" y="1268976"/>
            <a:ext cx="0" cy="35100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1F163D-68C5-4518-8264-B360EB4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2. Hybrid configuration</a:t>
            </a:r>
            <a:endParaRPr kumimoji="1" lang="ja-JP" altLang="en-US" sz="28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8692B2-C164-47D2-AB2A-F4FA00796DAB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971959" y="4239007"/>
            <a:ext cx="0" cy="54000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AFEBB24-493D-44FC-AF62-C2D3B41BDD78}"/>
              </a:ext>
            </a:extLst>
          </p:cNvPr>
          <p:cNvSpPr/>
          <p:nvPr/>
        </p:nvSpPr>
        <p:spPr>
          <a:xfrm rot="5400000">
            <a:off x="881962" y="5139016"/>
            <a:ext cx="720000" cy="180000"/>
          </a:xfrm>
          <a:custGeom>
            <a:avLst/>
            <a:gdLst>
              <a:gd name="connsiteX0" fmla="*/ 0 w 2101516"/>
              <a:gd name="connsiteY0" fmla="*/ 208597 h 224639"/>
              <a:gd name="connsiteX1" fmla="*/ 1122947 w 2101516"/>
              <a:gd name="connsiteY1" fmla="*/ 49 h 224639"/>
              <a:gd name="connsiteX2" fmla="*/ 2101516 w 2101516"/>
              <a:gd name="connsiteY2" fmla="*/ 224639 h 22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516" h="224639">
                <a:moveTo>
                  <a:pt x="0" y="208597"/>
                </a:moveTo>
                <a:cubicBezTo>
                  <a:pt x="386347" y="102986"/>
                  <a:pt x="772694" y="-2625"/>
                  <a:pt x="1122947" y="49"/>
                </a:cubicBezTo>
                <a:cubicBezTo>
                  <a:pt x="1473200" y="2723"/>
                  <a:pt x="1787358" y="113681"/>
                  <a:pt x="2101516" y="224639"/>
                </a:cubicBezTo>
              </a:path>
            </a:pathLst>
          </a:custGeom>
          <a:noFill/>
          <a:ln w="38100">
            <a:solidFill>
              <a:srgbClr val="D8755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3B59DD8-19CE-4961-BD4E-305D494989C1}"/>
              </a:ext>
            </a:extLst>
          </p:cNvPr>
          <p:cNvSpPr/>
          <p:nvPr/>
        </p:nvSpPr>
        <p:spPr>
          <a:xfrm>
            <a:off x="881959" y="4059007"/>
            <a:ext cx="180000" cy="1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2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6E12019-3DC8-4793-A0E9-40296C04FE1C}"/>
              </a:ext>
            </a:extLst>
          </p:cNvPr>
          <p:cNvSpPr txBox="1"/>
          <p:nvPr/>
        </p:nvSpPr>
        <p:spPr>
          <a:xfrm>
            <a:off x="1061961" y="3879005"/>
            <a:ext cx="1890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Recent history</a:t>
            </a:r>
            <a:endParaRPr kumimoji="1" lang="ja-JP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A0D8842-C214-47C5-82C2-1CC77BFCC46B}"/>
              </a:ext>
            </a:extLst>
          </p:cNvPr>
          <p:cNvSpPr txBox="1"/>
          <p:nvPr/>
        </p:nvSpPr>
        <p:spPr>
          <a:xfrm>
            <a:off x="1421965" y="5049018"/>
            <a:ext cx="1890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D87552"/>
                </a:solidFill>
              </a:rPr>
              <a:t>Short distant</a:t>
            </a:r>
            <a:endParaRPr kumimoji="1" lang="ja-JP" altLang="en-US" sz="2000" dirty="0">
              <a:solidFill>
                <a:srgbClr val="D87552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2EFB274-8F84-4089-8146-5D8DC22D6BFF}"/>
              </a:ext>
            </a:extLst>
          </p:cNvPr>
          <p:cNvSpPr/>
          <p:nvPr/>
        </p:nvSpPr>
        <p:spPr>
          <a:xfrm rot="5400000">
            <a:off x="791960" y="5499021"/>
            <a:ext cx="360000" cy="180002"/>
          </a:xfrm>
          <a:prstGeom prst="rect">
            <a:avLst/>
          </a:prstGeom>
          <a:solidFill>
            <a:srgbClr val="D87552"/>
          </a:solidFill>
          <a:ln w="38100">
            <a:solidFill>
              <a:srgbClr val="D87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2F42097-81C5-4187-8A7D-563ED6884B6C}"/>
              </a:ext>
            </a:extLst>
          </p:cNvPr>
          <p:cNvSpPr/>
          <p:nvPr/>
        </p:nvSpPr>
        <p:spPr>
          <a:xfrm>
            <a:off x="881959" y="4779015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2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56F47E4-2D2E-4033-8BF6-834BA5A47988}"/>
              </a:ext>
            </a:extLst>
          </p:cNvPr>
          <p:cNvSpPr/>
          <p:nvPr/>
        </p:nvSpPr>
        <p:spPr>
          <a:xfrm>
            <a:off x="881959" y="2978995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2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6F18B96E-E592-4242-9C7A-AB70E1875C86}"/>
              </a:ext>
            </a:extLst>
          </p:cNvPr>
          <p:cNvSpPr/>
          <p:nvPr/>
        </p:nvSpPr>
        <p:spPr>
          <a:xfrm rot="5400000">
            <a:off x="71962" y="4148996"/>
            <a:ext cx="2520000" cy="360000"/>
          </a:xfrm>
          <a:custGeom>
            <a:avLst/>
            <a:gdLst>
              <a:gd name="connsiteX0" fmla="*/ 0 w 2101516"/>
              <a:gd name="connsiteY0" fmla="*/ 208597 h 224639"/>
              <a:gd name="connsiteX1" fmla="*/ 1122947 w 2101516"/>
              <a:gd name="connsiteY1" fmla="*/ 49 h 224639"/>
              <a:gd name="connsiteX2" fmla="*/ 2101516 w 2101516"/>
              <a:gd name="connsiteY2" fmla="*/ 224639 h 22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516" h="224639">
                <a:moveTo>
                  <a:pt x="0" y="208597"/>
                </a:moveTo>
                <a:cubicBezTo>
                  <a:pt x="386347" y="102986"/>
                  <a:pt x="772694" y="-2625"/>
                  <a:pt x="1122947" y="49"/>
                </a:cubicBezTo>
                <a:cubicBezTo>
                  <a:pt x="1473200" y="2723"/>
                  <a:pt x="1787358" y="113681"/>
                  <a:pt x="2101516" y="224639"/>
                </a:cubicBezTo>
              </a:path>
            </a:pathLst>
          </a:custGeom>
          <a:noFill/>
          <a:ln w="38100">
            <a:solidFill>
              <a:srgbClr val="D87552">
                <a:alpha val="30000"/>
              </a:srgb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F16A841-A66F-4E71-B6BF-0923AB27AB92}"/>
              </a:ext>
            </a:extLst>
          </p:cNvPr>
          <p:cNvCxnSpPr>
            <a:cxnSpLocks/>
          </p:cNvCxnSpPr>
          <p:nvPr/>
        </p:nvCxnSpPr>
        <p:spPr bwMode="auto">
          <a:xfrm>
            <a:off x="431954" y="4869016"/>
            <a:ext cx="108000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571F8A-384A-49BC-BA9C-4DFA640A81AE}"/>
              </a:ext>
            </a:extLst>
          </p:cNvPr>
          <p:cNvSpPr txBox="1"/>
          <p:nvPr/>
        </p:nvSpPr>
        <p:spPr>
          <a:xfrm>
            <a:off x="-96253" y="4419011"/>
            <a:ext cx="109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Current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981C05-6928-48A0-A0DB-32357F11A9AF}"/>
              </a:ext>
            </a:extLst>
          </p:cNvPr>
          <p:cNvSpPr/>
          <p:nvPr/>
        </p:nvSpPr>
        <p:spPr>
          <a:xfrm>
            <a:off x="2681978" y="4059007"/>
            <a:ext cx="67500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preparation for failure of long-range prefetcher,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addresses for the 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accuracy due to predict the 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8DB5F1C-93E3-488F-97ED-08B257D8C81D}"/>
              </a:ext>
            </a:extLst>
          </p:cNvPr>
          <p:cNvSpPr txBox="1"/>
          <p:nvPr/>
        </p:nvSpPr>
        <p:spPr>
          <a:xfrm>
            <a:off x="971960" y="4239009"/>
            <a:ext cx="189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Short-range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8AF7661-2A9A-4167-BB3E-632BD01A64A3}"/>
              </a:ext>
            </a:extLst>
          </p:cNvPr>
          <p:cNvSpPr/>
          <p:nvPr/>
        </p:nvSpPr>
        <p:spPr>
          <a:xfrm>
            <a:off x="2681979" y="2618991"/>
            <a:ext cx="6570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Predicts addresses in a distant </a:t>
            </a:r>
            <a:r>
              <a:rPr lang="en-US" altLang="ja-JP" sz="2000" i="1" dirty="0">
                <a:solidFill>
                  <a:schemeClr val="bg1">
                    <a:lumMod val="85000"/>
                  </a:schemeClr>
                </a:solidFill>
              </a:rPr>
              <a:t>code block(s)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Uses long distance and history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6A11F2-FB2B-43FF-B425-5DEBB756922D}"/>
              </a:ext>
            </a:extLst>
          </p:cNvPr>
          <p:cNvSpPr txBox="1"/>
          <p:nvPr/>
        </p:nvSpPr>
        <p:spPr>
          <a:xfrm>
            <a:off x="971960" y="2528990"/>
            <a:ext cx="180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Long-range</a:t>
            </a:r>
            <a:endParaRPr kumimoji="1" lang="ja-JP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16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02C2F9-FDF3-4CC8-9714-329ED129C71E}"/>
              </a:ext>
            </a:extLst>
          </p:cNvPr>
          <p:cNvCxnSpPr>
            <a:cxnSpLocks/>
          </p:cNvCxnSpPr>
          <p:nvPr/>
        </p:nvCxnSpPr>
        <p:spPr>
          <a:xfrm>
            <a:off x="971959" y="1268976"/>
            <a:ext cx="0" cy="504005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B6508B0-83B3-47A8-BE75-E657966FC96B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71959" y="1268976"/>
            <a:ext cx="1" cy="414004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1F163D-68C5-4518-8264-B360EB4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2. Hybrid configuration</a:t>
            </a:r>
            <a:endParaRPr kumimoji="1" lang="ja-JP" altLang="en-US" sz="2800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CD15DFE-02C6-4B6B-A23E-E2F3C8D3CF45}"/>
              </a:ext>
            </a:extLst>
          </p:cNvPr>
          <p:cNvSpPr txBox="1"/>
          <p:nvPr/>
        </p:nvSpPr>
        <p:spPr>
          <a:xfrm>
            <a:off x="1061961" y="5859027"/>
            <a:ext cx="207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D87552"/>
                </a:solidFill>
              </a:rPr>
              <a:t>Stream</a:t>
            </a:r>
            <a:r>
              <a:rPr kumimoji="1" lang="ja-JP" altLang="en-US" sz="2000" dirty="0">
                <a:solidFill>
                  <a:srgbClr val="D87552"/>
                </a:solidFill>
              </a:rPr>
              <a:t> </a:t>
            </a:r>
            <a:r>
              <a:rPr kumimoji="1" lang="en-US" altLang="ja-JP" sz="2000" dirty="0">
                <a:solidFill>
                  <a:srgbClr val="D87552"/>
                </a:solidFill>
              </a:rPr>
              <a:t>Prefetch</a:t>
            </a:r>
            <a:endParaRPr kumimoji="1" lang="ja-JP" altLang="en-US" sz="2000" dirty="0">
              <a:solidFill>
                <a:srgbClr val="D87552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5ADFC6E-FDA1-4C76-B88A-1613FEF77457}"/>
              </a:ext>
            </a:extLst>
          </p:cNvPr>
          <p:cNvCxnSpPr>
            <a:cxnSpLocks/>
          </p:cNvCxnSpPr>
          <p:nvPr/>
        </p:nvCxnSpPr>
        <p:spPr>
          <a:xfrm>
            <a:off x="1241963" y="5409022"/>
            <a:ext cx="0" cy="450005"/>
          </a:xfrm>
          <a:prstGeom prst="straightConnector1">
            <a:avLst/>
          </a:prstGeom>
          <a:ln w="38100">
            <a:solidFill>
              <a:srgbClr val="D8755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2EFB274-8F84-4089-8146-5D8DC22D6BFF}"/>
              </a:ext>
            </a:extLst>
          </p:cNvPr>
          <p:cNvSpPr/>
          <p:nvPr/>
        </p:nvSpPr>
        <p:spPr>
          <a:xfrm rot="5400000">
            <a:off x="791960" y="5499021"/>
            <a:ext cx="360000" cy="180002"/>
          </a:xfrm>
          <a:prstGeom prst="rect">
            <a:avLst/>
          </a:prstGeom>
          <a:solidFill>
            <a:srgbClr val="D87552"/>
          </a:solidFill>
          <a:ln w="38100">
            <a:solidFill>
              <a:srgbClr val="D87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2F42097-81C5-4187-8A7D-563ED6884B6C}"/>
              </a:ext>
            </a:extLst>
          </p:cNvPr>
          <p:cNvSpPr/>
          <p:nvPr/>
        </p:nvSpPr>
        <p:spPr>
          <a:xfrm>
            <a:off x="881959" y="4779015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2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156F47E4-2D2E-4033-8BF6-834BA5A47988}"/>
              </a:ext>
            </a:extLst>
          </p:cNvPr>
          <p:cNvSpPr/>
          <p:nvPr/>
        </p:nvSpPr>
        <p:spPr>
          <a:xfrm>
            <a:off x="881959" y="2978995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2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8A081EAD-67A3-4428-86BF-4C8E3B248B8D}"/>
              </a:ext>
            </a:extLst>
          </p:cNvPr>
          <p:cNvSpPr/>
          <p:nvPr/>
        </p:nvSpPr>
        <p:spPr>
          <a:xfrm>
            <a:off x="881959" y="5319021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92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D0BA4A-8DDA-47BC-9152-AEF24F7E406D}"/>
              </a:ext>
            </a:extLst>
          </p:cNvPr>
          <p:cNvSpPr txBox="1"/>
          <p:nvPr/>
        </p:nvSpPr>
        <p:spPr>
          <a:xfrm>
            <a:off x="971960" y="2528990"/>
            <a:ext cx="180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Long-range</a:t>
            </a:r>
            <a:endParaRPr kumimoji="1" lang="ja-JP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C3FDD90-F307-4CD1-8475-9866F338F1B8}"/>
              </a:ext>
            </a:extLst>
          </p:cNvPr>
          <p:cNvSpPr txBox="1"/>
          <p:nvPr/>
        </p:nvSpPr>
        <p:spPr>
          <a:xfrm>
            <a:off x="971960" y="4239009"/>
            <a:ext cx="189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Short-range</a:t>
            </a:r>
            <a:endParaRPr kumimoji="1" lang="ja-JP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262C50D-D9C0-4F2D-9C25-40D556D18FA1}"/>
              </a:ext>
            </a:extLst>
          </p:cNvPr>
          <p:cNvSpPr txBox="1"/>
          <p:nvPr/>
        </p:nvSpPr>
        <p:spPr>
          <a:xfrm>
            <a:off x="1331964" y="5319021"/>
            <a:ext cx="1530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 back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E0A3A7F8-E26A-48DF-93B8-88DF4A5ED563}"/>
              </a:ext>
            </a:extLst>
          </p:cNvPr>
          <p:cNvSpPr/>
          <p:nvPr/>
        </p:nvSpPr>
        <p:spPr>
          <a:xfrm rot="5400000">
            <a:off x="71962" y="4148996"/>
            <a:ext cx="2520000" cy="360000"/>
          </a:xfrm>
          <a:custGeom>
            <a:avLst/>
            <a:gdLst>
              <a:gd name="connsiteX0" fmla="*/ 0 w 2101516"/>
              <a:gd name="connsiteY0" fmla="*/ 208597 h 224639"/>
              <a:gd name="connsiteX1" fmla="*/ 1122947 w 2101516"/>
              <a:gd name="connsiteY1" fmla="*/ 49 h 224639"/>
              <a:gd name="connsiteX2" fmla="*/ 2101516 w 2101516"/>
              <a:gd name="connsiteY2" fmla="*/ 224639 h 22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516" h="224639">
                <a:moveTo>
                  <a:pt x="0" y="208597"/>
                </a:moveTo>
                <a:cubicBezTo>
                  <a:pt x="386347" y="102986"/>
                  <a:pt x="772694" y="-2625"/>
                  <a:pt x="1122947" y="49"/>
                </a:cubicBezTo>
                <a:cubicBezTo>
                  <a:pt x="1473200" y="2723"/>
                  <a:pt x="1787358" y="113681"/>
                  <a:pt x="2101516" y="224639"/>
                </a:cubicBezTo>
              </a:path>
            </a:pathLst>
          </a:custGeom>
          <a:noFill/>
          <a:ln w="38100">
            <a:solidFill>
              <a:srgbClr val="D87552">
                <a:alpha val="30000"/>
              </a:srgb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D2B2E45C-64CE-457E-A8D1-D7F3D54D4D77}"/>
              </a:ext>
            </a:extLst>
          </p:cNvPr>
          <p:cNvSpPr/>
          <p:nvPr/>
        </p:nvSpPr>
        <p:spPr>
          <a:xfrm rot="5400000">
            <a:off x="881962" y="5139016"/>
            <a:ext cx="720000" cy="180000"/>
          </a:xfrm>
          <a:custGeom>
            <a:avLst/>
            <a:gdLst>
              <a:gd name="connsiteX0" fmla="*/ 0 w 2101516"/>
              <a:gd name="connsiteY0" fmla="*/ 208597 h 224639"/>
              <a:gd name="connsiteX1" fmla="*/ 1122947 w 2101516"/>
              <a:gd name="connsiteY1" fmla="*/ 49 h 224639"/>
              <a:gd name="connsiteX2" fmla="*/ 2101516 w 2101516"/>
              <a:gd name="connsiteY2" fmla="*/ 224639 h 22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516" h="224639">
                <a:moveTo>
                  <a:pt x="0" y="208597"/>
                </a:moveTo>
                <a:cubicBezTo>
                  <a:pt x="386347" y="102986"/>
                  <a:pt x="772694" y="-2625"/>
                  <a:pt x="1122947" y="49"/>
                </a:cubicBezTo>
                <a:cubicBezTo>
                  <a:pt x="1473200" y="2723"/>
                  <a:pt x="1787358" y="113681"/>
                  <a:pt x="2101516" y="224639"/>
                </a:cubicBezTo>
              </a:path>
            </a:pathLst>
          </a:custGeom>
          <a:noFill/>
          <a:ln w="38100">
            <a:solidFill>
              <a:srgbClr val="D87552">
                <a:alpha val="30000"/>
              </a:srgb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159D04-4D50-4E46-9D53-89F1D49A7409}"/>
              </a:ext>
            </a:extLst>
          </p:cNvPr>
          <p:cNvSpPr txBox="1"/>
          <p:nvPr/>
        </p:nvSpPr>
        <p:spPr>
          <a:xfrm>
            <a:off x="-108052" y="4959017"/>
            <a:ext cx="109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Current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302E52C-CB3A-4B86-A37B-5EF126DBED0A}"/>
              </a:ext>
            </a:extLst>
          </p:cNvPr>
          <p:cNvCxnSpPr>
            <a:cxnSpLocks/>
          </p:cNvCxnSpPr>
          <p:nvPr/>
        </p:nvCxnSpPr>
        <p:spPr bwMode="auto">
          <a:xfrm>
            <a:off x="431954" y="5409022"/>
            <a:ext cx="108000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3944B1F-9178-472C-8173-1DF6D9D2ABDE}"/>
              </a:ext>
            </a:extLst>
          </p:cNvPr>
          <p:cNvSpPr/>
          <p:nvPr/>
        </p:nvSpPr>
        <p:spPr>
          <a:xfrm>
            <a:off x="2681979" y="5319021"/>
            <a:ext cx="56700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Issues stream prefetch </a:t>
            </a:r>
            <a:r>
              <a:rPr lang="en-US" altLang="ja-JP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afterwards </a:t>
            </a:r>
            <a:br>
              <a:rPr lang="en-US" altLang="ja-JP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short-range fails</a:t>
            </a:r>
            <a:endParaRPr lang="en-US" altLang="ja-JP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0375B15-3858-4737-8291-DE5F5EB786FA}"/>
              </a:ext>
            </a:extLst>
          </p:cNvPr>
          <p:cNvSpPr/>
          <p:nvPr/>
        </p:nvSpPr>
        <p:spPr>
          <a:xfrm>
            <a:off x="2681979" y="2618991"/>
            <a:ext cx="6570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Predicts addresses in a distant </a:t>
            </a:r>
            <a:r>
              <a:rPr lang="en-US" altLang="ja-JP" sz="2000" i="1" dirty="0">
                <a:solidFill>
                  <a:schemeClr val="bg1">
                    <a:lumMod val="85000"/>
                  </a:schemeClr>
                </a:solidFill>
              </a:rPr>
              <a:t>code block(s)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Uses long distance and history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86B8A9E-D1CA-44EA-B7D5-EC6564B4C0B1}"/>
              </a:ext>
            </a:extLst>
          </p:cNvPr>
          <p:cNvSpPr/>
          <p:nvPr/>
        </p:nvSpPr>
        <p:spPr>
          <a:xfrm>
            <a:off x="2681978" y="4059007"/>
            <a:ext cx="67500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In preparation for failure of long-range prefetcher,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predicts addresses for the near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85000"/>
                  </a:schemeClr>
                </a:solidFill>
              </a:rPr>
              <a:t>High accuracy due to predict the near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44479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7086A4-FAC7-4204-9BCC-163F037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614452B-B239-4D63-A150-B2AA492A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Topics</a:t>
            </a:r>
            <a:endParaRPr kumimoji="1" lang="ja-JP" altLang="en-US" dirty="0"/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F15C2E7-880F-4478-9DA5-F30ABC0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Baseline prefetcher and its three parameters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Observation of the three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b="1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4948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プレースホルダー 4">
            <a:extLst>
              <a:ext uri="{FF2B5EF4-FFF2-40B4-BE49-F238E27FC236}">
                <a16:creationId xmlns:a16="http://schemas.microsoft.com/office/drawing/2014/main" id="{77A36F19-8D70-48CC-822C-77C8ADFE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5FADBD34-AB54-41EF-805A-565B7E70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rmAutofit/>
          </a:bodyPr>
          <a:lstStyle/>
          <a:p>
            <a:r>
              <a:rPr lang="en-US" altLang="ja-JP" dirty="0">
                <a:cs typeface="Arial" panose="020B0604020202020204" pitchFamily="34" charset="0"/>
              </a:rPr>
              <a:t>Generate signature</a:t>
            </a:r>
            <a:endParaRPr kumimoji="1" lang="ja-JP" altLang="en-US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50637C9-2F47-42FE-9719-1DD35F1FD6A5}"/>
              </a:ext>
            </a:extLst>
          </p:cNvPr>
          <p:cNvSpPr/>
          <p:nvPr/>
        </p:nvSpPr>
        <p:spPr>
          <a:xfrm>
            <a:off x="971960" y="3429000"/>
            <a:ext cx="1080000" cy="18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</a:t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D7A72F8-1663-43C0-BEFA-293E3548BD78}"/>
              </a:ext>
            </a:extLst>
          </p:cNvPr>
          <p:cNvSpPr/>
          <p:nvPr/>
        </p:nvSpPr>
        <p:spPr>
          <a:xfrm>
            <a:off x="3131984" y="3429000"/>
            <a:ext cx="2160000" cy="18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7D553CA-1FDD-4F38-8CF4-EDD4F6053975}"/>
              </a:ext>
            </a:extLst>
          </p:cNvPr>
          <p:cNvSpPr txBox="1"/>
          <p:nvPr/>
        </p:nvSpPr>
        <p:spPr>
          <a:xfrm>
            <a:off x="3221985" y="4689014"/>
            <a:ext cx="203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Miss Table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6373BE0-D765-40EC-89BD-ECE4652AEDA2}"/>
              </a:ext>
            </a:extLst>
          </p:cNvPr>
          <p:cNvSpPr/>
          <p:nvPr/>
        </p:nvSpPr>
        <p:spPr>
          <a:xfrm>
            <a:off x="971960" y="3429000"/>
            <a:ext cx="10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07B9F8F-9311-4F4F-AC6E-C0BFE137F26A}"/>
              </a:ext>
            </a:extLst>
          </p:cNvPr>
          <p:cNvCxnSpPr/>
          <p:nvPr/>
        </p:nvCxnSpPr>
        <p:spPr>
          <a:xfrm>
            <a:off x="611956" y="3429000"/>
            <a:ext cx="0" cy="1800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AC10BF3-64EE-4C79-9DBB-C539295A01B2}"/>
              </a:ext>
            </a:extLst>
          </p:cNvPr>
          <p:cNvSpPr txBox="1"/>
          <p:nvPr/>
        </p:nvSpPr>
        <p:spPr>
          <a:xfrm>
            <a:off x="0" y="3429000"/>
            <a:ext cx="553998" cy="177228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 = n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9853718-9602-4E9E-8646-18F64BC605F7}"/>
              </a:ext>
            </a:extLst>
          </p:cNvPr>
          <p:cNvSpPr/>
          <p:nvPr/>
        </p:nvSpPr>
        <p:spPr>
          <a:xfrm>
            <a:off x="971960" y="1988984"/>
            <a:ext cx="108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Siggen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B18E1D-1EA3-456A-B0E4-1A4B71F4EC1E}"/>
              </a:ext>
            </a:extLst>
          </p:cNvPr>
          <p:cNvCxnSpPr>
            <a:cxnSpLocks/>
          </p:cNvCxnSpPr>
          <p:nvPr/>
        </p:nvCxnSpPr>
        <p:spPr>
          <a:xfrm>
            <a:off x="1511966" y="1628980"/>
            <a:ext cx="0" cy="360000"/>
          </a:xfrm>
          <a:prstGeom prst="straightConnector1">
            <a:avLst/>
          </a:prstGeom>
          <a:ln w="412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8712056-9B0A-4707-8C52-AA1133A99712}"/>
              </a:ext>
            </a:extLst>
          </p:cNvPr>
          <p:cNvSpPr txBox="1"/>
          <p:nvPr/>
        </p:nvSpPr>
        <p:spPr>
          <a:xfrm>
            <a:off x="521955" y="117897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/ Return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029FCDD-72BA-48E2-B406-9FD24CC35B4A}"/>
              </a:ext>
            </a:extLst>
          </p:cNvPr>
          <p:cNvSpPr txBox="1"/>
          <p:nvPr/>
        </p:nvSpPr>
        <p:spPr>
          <a:xfrm>
            <a:off x="2051972" y="2348988"/>
            <a:ext cx="361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Generated new signature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868FBA7-3537-4230-A107-F442CFAA347E}"/>
              </a:ext>
            </a:extLst>
          </p:cNvPr>
          <p:cNvCxnSpPr>
            <a:cxnSpLocks/>
          </p:cNvCxnSpPr>
          <p:nvPr/>
        </p:nvCxnSpPr>
        <p:spPr>
          <a:xfrm>
            <a:off x="1511966" y="2708992"/>
            <a:ext cx="0" cy="720016"/>
          </a:xfrm>
          <a:prstGeom prst="straightConnector1">
            <a:avLst/>
          </a:prstGeom>
          <a:ln w="412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B83230D-1DAC-449B-843D-3352ADA12509}"/>
              </a:ext>
            </a:extLst>
          </p:cNvPr>
          <p:cNvCxnSpPr>
            <a:cxnSpLocks/>
          </p:cNvCxnSpPr>
          <p:nvPr/>
        </p:nvCxnSpPr>
        <p:spPr>
          <a:xfrm>
            <a:off x="1511966" y="5229020"/>
            <a:ext cx="0" cy="720016"/>
          </a:xfrm>
          <a:prstGeom prst="straightConnector1">
            <a:avLst/>
          </a:prstGeom>
          <a:ln w="412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E6AF7C8-DA48-4747-8F36-955C35652058}"/>
              </a:ext>
            </a:extLst>
          </p:cNvPr>
          <p:cNvSpPr txBox="1"/>
          <p:nvPr/>
        </p:nvSpPr>
        <p:spPr>
          <a:xfrm>
            <a:off x="1601967" y="5679025"/>
            <a:ext cx="34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 the oldest signature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768A7C09-A845-43E3-8E6A-24F76038FD39}"/>
              </a:ext>
            </a:extLst>
          </p:cNvPr>
          <p:cNvCxnSpPr>
            <a:cxnSpLocks/>
          </p:cNvCxnSpPr>
          <p:nvPr/>
        </p:nvCxnSpPr>
        <p:spPr>
          <a:xfrm>
            <a:off x="1511966" y="3068996"/>
            <a:ext cx="1620018" cy="1080012"/>
          </a:xfrm>
          <a:prstGeom prst="bentConnector3">
            <a:avLst>
              <a:gd name="adj1" fmla="val 56932"/>
            </a:avLst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3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7086A4-FAC7-4204-9BCC-163F037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614452B-B239-4D63-A150-B2AA492A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Topics</a:t>
            </a:r>
            <a:endParaRPr kumimoji="1" lang="ja-JP" altLang="en-US" dirty="0"/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F15C2E7-880F-4478-9DA5-F30ABC0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Baseline prefetcher and its three parameters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Observation of the three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787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スライド番号プレースホルダー 4">
            <a:extLst>
              <a:ext uri="{FF2B5EF4-FFF2-40B4-BE49-F238E27FC236}">
                <a16:creationId xmlns:a16="http://schemas.microsoft.com/office/drawing/2014/main" id="{A3ABA652-7E16-460B-9AF4-3AD99451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9D0F2EFF-EDB3-4384-BC8F-58896D41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rmAutofit/>
          </a:bodyPr>
          <a:lstStyle/>
          <a:p>
            <a:r>
              <a:rPr lang="en-US" altLang="ja-JP" dirty="0">
                <a:cs typeface="Arial" panose="020B0604020202020204" pitchFamily="34" charset="0"/>
              </a:rPr>
              <a:t>Learning missed address</a:t>
            </a:r>
            <a:endParaRPr kumimoji="1" lang="ja-JP" altLang="en-US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73572E7-A57E-49CC-AD39-B2AEB11FC10C}"/>
              </a:ext>
            </a:extLst>
          </p:cNvPr>
          <p:cNvSpPr/>
          <p:nvPr/>
        </p:nvSpPr>
        <p:spPr>
          <a:xfrm>
            <a:off x="971960" y="1988984"/>
            <a:ext cx="108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>
                    <a:lumMod val="85000"/>
                  </a:schemeClr>
                </a:solidFill>
              </a:rPr>
              <a:t>Siggen</a:t>
            </a:r>
            <a:endParaRPr kumimoji="1" lang="ja-JP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02D45D5-88FE-4C42-837D-1D1B98C8C209}"/>
              </a:ext>
            </a:extLst>
          </p:cNvPr>
          <p:cNvSpPr/>
          <p:nvPr/>
        </p:nvSpPr>
        <p:spPr>
          <a:xfrm>
            <a:off x="971960" y="3429000"/>
            <a:ext cx="1080000" cy="18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</a:t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6E63670-F5AA-4897-86FB-6F25E1ECECD2}"/>
              </a:ext>
            </a:extLst>
          </p:cNvPr>
          <p:cNvSpPr/>
          <p:nvPr/>
        </p:nvSpPr>
        <p:spPr>
          <a:xfrm>
            <a:off x="3131984" y="3429000"/>
            <a:ext cx="2160000" cy="18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F94B2F6-07A4-4D70-9055-2C019F0C2212}"/>
              </a:ext>
            </a:extLst>
          </p:cNvPr>
          <p:cNvSpPr/>
          <p:nvPr/>
        </p:nvSpPr>
        <p:spPr>
          <a:xfrm>
            <a:off x="3131984" y="3969006"/>
            <a:ext cx="21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90EEE71-5B47-42BE-9941-44334E47BE52}"/>
              </a:ext>
            </a:extLst>
          </p:cNvPr>
          <p:cNvSpPr txBox="1"/>
          <p:nvPr/>
        </p:nvSpPr>
        <p:spPr>
          <a:xfrm>
            <a:off x="3311986" y="1808982"/>
            <a:ext cx="187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missed addr.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8503DE-74B9-4E4E-9054-62DFB1CCC2B6}"/>
              </a:ext>
            </a:extLst>
          </p:cNvPr>
          <p:cNvSpPr txBox="1"/>
          <p:nvPr/>
        </p:nvSpPr>
        <p:spPr>
          <a:xfrm>
            <a:off x="3221985" y="4779015"/>
            <a:ext cx="203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 Table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6312D66-E98A-4476-AA7C-A2037A777C2E}"/>
              </a:ext>
            </a:extLst>
          </p:cNvPr>
          <p:cNvCxnSpPr>
            <a:cxnSpLocks/>
          </p:cNvCxnSpPr>
          <p:nvPr/>
        </p:nvCxnSpPr>
        <p:spPr>
          <a:xfrm>
            <a:off x="4212015" y="2348988"/>
            <a:ext cx="0" cy="1620000"/>
          </a:xfrm>
          <a:prstGeom prst="straightConnector1">
            <a:avLst/>
          </a:prstGeom>
          <a:ln w="412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474A5097-DBF0-4747-ADDC-730AEFF7AA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51976" y="4509008"/>
            <a:ext cx="1440000" cy="720000"/>
          </a:xfrm>
          <a:prstGeom prst="bentConnector2">
            <a:avLst/>
          </a:prstGeom>
          <a:ln w="412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388F2AE-501A-46EB-8A0A-5E827FB320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1966" y="4959020"/>
            <a:ext cx="360000" cy="900000"/>
          </a:xfrm>
          <a:prstGeom prst="bentConnector2">
            <a:avLst/>
          </a:prstGeom>
          <a:ln w="41275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DBE28B9-EE86-4502-A521-4201AE2850CA}"/>
              </a:ext>
            </a:extLst>
          </p:cNvPr>
          <p:cNvSpPr/>
          <p:nvPr/>
        </p:nvSpPr>
        <p:spPr>
          <a:xfrm>
            <a:off x="971960" y="5049018"/>
            <a:ext cx="10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502B2B-99DF-4D51-AC32-E113E7BB80D8}"/>
              </a:ext>
            </a:extLst>
          </p:cNvPr>
          <p:cNvSpPr txBox="1"/>
          <p:nvPr/>
        </p:nvSpPr>
        <p:spPr>
          <a:xfrm>
            <a:off x="1061961" y="5679025"/>
            <a:ext cx="2079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previous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1F9402E-C25C-4CC7-9144-369D9FFE717C}"/>
              </a:ext>
            </a:extLst>
          </p:cNvPr>
          <p:cNvCxnSpPr/>
          <p:nvPr/>
        </p:nvCxnSpPr>
        <p:spPr>
          <a:xfrm>
            <a:off x="611956" y="3429000"/>
            <a:ext cx="0" cy="1800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2CFE911-43D2-48F1-8EF0-547C6794F398}"/>
              </a:ext>
            </a:extLst>
          </p:cNvPr>
          <p:cNvSpPr txBox="1"/>
          <p:nvPr/>
        </p:nvSpPr>
        <p:spPr>
          <a:xfrm>
            <a:off x="0" y="3429000"/>
            <a:ext cx="553998" cy="177228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 = n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1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スライド番号プレースホルダー 4">
            <a:extLst>
              <a:ext uri="{FF2B5EF4-FFF2-40B4-BE49-F238E27FC236}">
                <a16:creationId xmlns:a16="http://schemas.microsoft.com/office/drawing/2014/main" id="{D356BC79-22C8-4E65-932B-7535F99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A03F7A13-4D02-41AA-BC3A-56C08D2E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n-lt"/>
                <a:cs typeface="Arial" panose="020B0604020202020204" pitchFamily="34" charset="0"/>
              </a:rPr>
              <a:t>Prediction</a:t>
            </a:r>
            <a:endParaRPr kumimoji="1" lang="ja-JP" altLang="en-US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F00626-4A3C-4096-BB7E-F23D0D121B7C}"/>
              </a:ext>
            </a:extLst>
          </p:cNvPr>
          <p:cNvSpPr/>
          <p:nvPr/>
        </p:nvSpPr>
        <p:spPr>
          <a:xfrm>
            <a:off x="971960" y="1988984"/>
            <a:ext cx="108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Siggen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AC2EC0-515E-4A1D-B30B-E22C8948CEAD}"/>
              </a:ext>
            </a:extLst>
          </p:cNvPr>
          <p:cNvSpPr/>
          <p:nvPr/>
        </p:nvSpPr>
        <p:spPr>
          <a:xfrm>
            <a:off x="971960" y="3429000"/>
            <a:ext cx="1080000" cy="18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Sig</a:t>
            </a:r>
            <a:b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queue</a:t>
            </a:r>
            <a:endParaRPr kumimoji="1" lang="ja-JP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F7C266-4E26-49D7-AD99-D2205056590E}"/>
              </a:ext>
            </a:extLst>
          </p:cNvPr>
          <p:cNvSpPr/>
          <p:nvPr/>
        </p:nvSpPr>
        <p:spPr>
          <a:xfrm>
            <a:off x="3131984" y="3429000"/>
            <a:ext cx="2160000" cy="18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9E88CBC-DE14-4304-B97C-93967F063B47}"/>
              </a:ext>
            </a:extLst>
          </p:cNvPr>
          <p:cNvCxnSpPr>
            <a:cxnSpLocks/>
          </p:cNvCxnSpPr>
          <p:nvPr/>
        </p:nvCxnSpPr>
        <p:spPr>
          <a:xfrm>
            <a:off x="1511966" y="2708992"/>
            <a:ext cx="0" cy="36000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185C11E8-3F02-49DB-AA0D-A42E7E7E10E1}"/>
              </a:ext>
            </a:extLst>
          </p:cNvPr>
          <p:cNvCxnSpPr>
            <a:cxnSpLocks/>
          </p:cNvCxnSpPr>
          <p:nvPr/>
        </p:nvCxnSpPr>
        <p:spPr>
          <a:xfrm>
            <a:off x="1511966" y="3068996"/>
            <a:ext cx="1620018" cy="1080012"/>
          </a:xfrm>
          <a:prstGeom prst="bentConnector3">
            <a:avLst>
              <a:gd name="adj1" fmla="val 56932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AB98ECC-4D53-43C2-A18C-03405EAB7182}"/>
              </a:ext>
            </a:extLst>
          </p:cNvPr>
          <p:cNvCxnSpPr>
            <a:cxnSpLocks/>
          </p:cNvCxnSpPr>
          <p:nvPr/>
        </p:nvCxnSpPr>
        <p:spPr>
          <a:xfrm>
            <a:off x="1511966" y="1628980"/>
            <a:ext cx="0" cy="36000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8ABE451-87A9-454A-92EE-8CAD2B4F4AC7}"/>
              </a:ext>
            </a:extLst>
          </p:cNvPr>
          <p:cNvSpPr txBox="1"/>
          <p:nvPr/>
        </p:nvSpPr>
        <p:spPr>
          <a:xfrm>
            <a:off x="521955" y="117897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/ Return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98EF5D0-68C1-476E-8B29-DC07A0B015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1996" y="3519010"/>
            <a:ext cx="1260000" cy="2880000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9DF3E02-9EEB-4D05-B566-9FB14B0F5A0A}"/>
              </a:ext>
            </a:extLst>
          </p:cNvPr>
          <p:cNvSpPr txBox="1"/>
          <p:nvPr/>
        </p:nvSpPr>
        <p:spPr>
          <a:xfrm>
            <a:off x="5472010" y="5049018"/>
            <a:ext cx="329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Issuing prefetch addr.s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192F3F-2663-4D12-87D8-AE06EEE7613D}"/>
              </a:ext>
            </a:extLst>
          </p:cNvPr>
          <p:cNvSpPr txBox="1"/>
          <p:nvPr/>
        </p:nvSpPr>
        <p:spPr>
          <a:xfrm>
            <a:off x="2051972" y="2348988"/>
            <a:ext cx="361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Generated new signature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45CF79-6024-48A9-8F71-174CC536441F}"/>
              </a:ext>
            </a:extLst>
          </p:cNvPr>
          <p:cNvSpPr txBox="1"/>
          <p:nvPr/>
        </p:nvSpPr>
        <p:spPr>
          <a:xfrm>
            <a:off x="3221985" y="2978995"/>
            <a:ext cx="203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 Table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0B2CDCD-5A1F-4FA5-A552-B8BC2086A27B}"/>
              </a:ext>
            </a:extLst>
          </p:cNvPr>
          <p:cNvSpPr/>
          <p:nvPr/>
        </p:nvSpPr>
        <p:spPr>
          <a:xfrm>
            <a:off x="3131984" y="3969006"/>
            <a:ext cx="21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09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7086A4-FAC7-4204-9BCC-163F037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614452B-B239-4D63-A150-B2AA492A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Topics</a:t>
            </a:r>
            <a:endParaRPr kumimoji="1" lang="ja-JP" altLang="en-US" dirty="0"/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F15C2E7-880F-4478-9DA5-F30ABC0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Baseline prefetcher and its three parameters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Observation of the three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b="1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22843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C40C-04E0-454B-895A-E1EE6F61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36524"/>
            <a:ext cx="7886700" cy="69638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+mj-lt"/>
              </a:rPr>
              <a:t>Evaluation Environment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0E80B-9141-4BDB-8138-ACA030BCF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976"/>
            <a:ext cx="7723392" cy="4907987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n-lt"/>
              </a:rPr>
              <a:t>IPC1 single core configuration</a:t>
            </a:r>
          </a:p>
          <a:p>
            <a:endParaRPr lang="en-US" altLang="ja-JP" dirty="0">
              <a:latin typeface="+mn-lt"/>
            </a:endParaRPr>
          </a:p>
          <a:p>
            <a:r>
              <a:rPr lang="en-US" altLang="ja-JP" dirty="0">
                <a:latin typeface="+mn-lt"/>
              </a:rPr>
              <a:t>Evaluate the following prefetchers and </a:t>
            </a:r>
            <a:br>
              <a:rPr lang="en-US" altLang="ja-JP" dirty="0">
                <a:latin typeface="+mn-lt"/>
              </a:rPr>
            </a:br>
            <a:r>
              <a:rPr lang="en-US" altLang="ja-JP" dirty="0">
                <a:latin typeface="+mn-lt"/>
              </a:rPr>
              <a:t>an ideal model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>
                <a:latin typeface="+mn-lt"/>
              </a:rPr>
              <a:t>Next 3lines Prefetcher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latin typeface="+mn-lt"/>
              </a:rPr>
              <a:t>Boomerang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>
                <a:latin typeface="+mn-lt"/>
              </a:rPr>
              <a:t>Shotgun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latin typeface="+mn-lt"/>
              </a:rPr>
              <a:t>RDIP</a:t>
            </a:r>
            <a:endParaRPr kumimoji="1" lang="en-US" altLang="ja-JP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>
                <a:latin typeface="+mn-lt"/>
              </a:rPr>
              <a:t>ideal 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>
                <a:latin typeface="+mn-lt"/>
              </a:rPr>
              <a:t>D-JOLT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7E1769-6E8A-4642-8B6C-A02C28FA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506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0F535-68F6-4559-8648-6C4E5278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36524"/>
            <a:ext cx="7886700" cy="69638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+mj-lt"/>
              </a:rPr>
              <a:t>IPC speedup over no prefetching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E42158-4F97-47C9-BA17-36C5DD9B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graphicFrame>
        <p:nvGraphicFramePr>
          <p:cNvPr id="15" name="グラフ 14">
            <a:extLst>
              <a:ext uri="{FF2B5EF4-FFF2-40B4-BE49-F238E27FC236}">
                <a16:creationId xmlns:a16="http://schemas.microsoft.com/office/drawing/2014/main" id="{FC1DBADA-4481-4648-9E7B-5A28B92E3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331479"/>
              </p:ext>
            </p:extLst>
          </p:nvPr>
        </p:nvGraphicFramePr>
        <p:xfrm>
          <a:off x="0" y="908973"/>
          <a:ext cx="9143999" cy="543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88944CB-E1CB-4867-A445-10DE6BD232A5}"/>
              </a:ext>
            </a:extLst>
          </p:cNvPr>
          <p:cNvCxnSpPr>
            <a:cxnSpLocks/>
          </p:cNvCxnSpPr>
          <p:nvPr/>
        </p:nvCxnSpPr>
        <p:spPr>
          <a:xfrm flipV="1">
            <a:off x="7992038" y="2348988"/>
            <a:ext cx="360004" cy="720008"/>
          </a:xfrm>
          <a:prstGeom prst="straightConnector1">
            <a:avLst/>
          </a:prstGeom>
          <a:ln w="1143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ABC3FF-8B7B-4CBE-B241-DD2578900179}"/>
              </a:ext>
            </a:extLst>
          </p:cNvPr>
          <p:cNvCxnSpPr>
            <a:cxnSpLocks/>
          </p:cNvCxnSpPr>
          <p:nvPr/>
        </p:nvCxnSpPr>
        <p:spPr>
          <a:xfrm flipV="1">
            <a:off x="6012016" y="4509012"/>
            <a:ext cx="450005" cy="540006"/>
          </a:xfrm>
          <a:prstGeom prst="straightConnector1">
            <a:avLst/>
          </a:prstGeom>
          <a:ln w="1143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29F131-8011-4034-96C3-9EF17EDF6881}"/>
              </a:ext>
            </a:extLst>
          </p:cNvPr>
          <p:cNvCxnSpPr>
            <a:cxnSpLocks/>
          </p:cNvCxnSpPr>
          <p:nvPr/>
        </p:nvCxnSpPr>
        <p:spPr>
          <a:xfrm flipV="1">
            <a:off x="3671990" y="1628980"/>
            <a:ext cx="360004" cy="720008"/>
          </a:xfrm>
          <a:prstGeom prst="straightConnector1">
            <a:avLst/>
          </a:prstGeom>
          <a:ln w="1143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07B6B2D-9D1A-46A0-AB9E-31D2A1ACFDC2}"/>
              </a:ext>
            </a:extLst>
          </p:cNvPr>
          <p:cNvCxnSpPr>
            <a:cxnSpLocks/>
          </p:cNvCxnSpPr>
          <p:nvPr/>
        </p:nvCxnSpPr>
        <p:spPr>
          <a:xfrm flipV="1">
            <a:off x="1781969" y="3969006"/>
            <a:ext cx="360004" cy="720008"/>
          </a:xfrm>
          <a:prstGeom prst="straightConnector1">
            <a:avLst/>
          </a:prstGeom>
          <a:ln w="1143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105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0F535-68F6-4559-8648-6C4E5278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36524"/>
            <a:ext cx="7886700" cy="69638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+mj-lt"/>
              </a:rPr>
              <a:t>L1I MPKI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E42158-4F97-47C9-BA17-36C5DD9B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EB9238AF-46F7-4B73-96CE-C6CD80EA6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629667"/>
              </p:ext>
            </p:extLst>
          </p:nvPr>
        </p:nvGraphicFramePr>
        <p:xfrm>
          <a:off x="1" y="908972"/>
          <a:ext cx="9144000" cy="5436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8D88E1D-38AE-4A77-A83C-C9773196CE89}"/>
              </a:ext>
            </a:extLst>
          </p:cNvPr>
          <p:cNvCxnSpPr/>
          <p:nvPr/>
        </p:nvCxnSpPr>
        <p:spPr>
          <a:xfrm>
            <a:off x="4572000" y="4149008"/>
            <a:ext cx="0" cy="1080012"/>
          </a:xfrm>
          <a:prstGeom prst="straightConnector1">
            <a:avLst/>
          </a:prstGeom>
          <a:ln w="1143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DCCEB2F-C496-4C95-A6FF-E36397CB27AF}"/>
              </a:ext>
            </a:extLst>
          </p:cNvPr>
          <p:cNvCxnSpPr>
            <a:cxnSpLocks/>
          </p:cNvCxnSpPr>
          <p:nvPr/>
        </p:nvCxnSpPr>
        <p:spPr>
          <a:xfrm>
            <a:off x="6642023" y="4509012"/>
            <a:ext cx="0" cy="720008"/>
          </a:xfrm>
          <a:prstGeom prst="straightConnector1">
            <a:avLst/>
          </a:prstGeom>
          <a:ln w="1143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A13CEE2-3162-49BC-A93A-5C84B6089B0F}"/>
              </a:ext>
            </a:extLst>
          </p:cNvPr>
          <p:cNvCxnSpPr>
            <a:cxnSpLocks/>
          </p:cNvCxnSpPr>
          <p:nvPr/>
        </p:nvCxnSpPr>
        <p:spPr>
          <a:xfrm>
            <a:off x="2411976" y="4599013"/>
            <a:ext cx="0" cy="630007"/>
          </a:xfrm>
          <a:prstGeom prst="straightConnector1">
            <a:avLst/>
          </a:prstGeom>
          <a:ln w="1143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E826F52-07E6-43E6-8983-93F5D2BB600A}"/>
              </a:ext>
            </a:extLst>
          </p:cNvPr>
          <p:cNvCxnSpPr>
            <a:cxnSpLocks/>
          </p:cNvCxnSpPr>
          <p:nvPr/>
        </p:nvCxnSpPr>
        <p:spPr>
          <a:xfrm>
            <a:off x="8892048" y="4329010"/>
            <a:ext cx="0" cy="900010"/>
          </a:xfrm>
          <a:prstGeom prst="straightConnector1">
            <a:avLst/>
          </a:prstGeom>
          <a:ln w="1143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07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7086A4-FAC7-4204-9BCC-163F037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614452B-B239-4D63-A150-B2AA492A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Topics</a:t>
            </a:r>
            <a:endParaRPr kumimoji="1" lang="ja-JP" altLang="en-US" dirty="0"/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F15C2E7-880F-4478-9DA5-F30ABC0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Baseline prefetcher and its three parameters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Observation of the three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8021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0F535-68F6-4559-8648-6C4E5278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36524"/>
            <a:ext cx="7886700" cy="69638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+mj-lt"/>
                <a:ea typeface="+mj-ea"/>
              </a:rPr>
              <a:t>Conclusion</a:t>
            </a:r>
            <a:endParaRPr kumimoji="1" lang="ja-JP" altLang="en-US" dirty="0">
              <a:latin typeface="+mj-lt"/>
              <a:ea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59828-CACE-40E9-9A67-F977A787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284"/>
            <a:ext cx="8083396" cy="5211679"/>
          </a:xfrm>
        </p:spPr>
        <p:txBody>
          <a:bodyPr>
            <a:normAutofit/>
          </a:bodyPr>
          <a:lstStyle/>
          <a:p>
            <a:endParaRPr lang="en-US" altLang="ja-JP" dirty="0">
              <a:latin typeface="+mn-lt"/>
            </a:endParaRPr>
          </a:p>
          <a:p>
            <a:r>
              <a:rPr lang="en-US" altLang="ja-JP" dirty="0"/>
              <a:t>We propose a Distant Jolt (D-JOLT) prefetcher.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New signature generation algorithm, FIFORETCNT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Hybrid of long-range, short-range and fallback prefetcher</a:t>
            </a:r>
            <a:endParaRPr lang="en-US" altLang="ja-JP" sz="2800" dirty="0">
              <a:latin typeface="+mn-lt"/>
            </a:endParaRPr>
          </a:p>
          <a:p>
            <a:pPr marL="0" indent="0">
              <a:buNone/>
            </a:pPr>
            <a:endParaRPr lang="en-US" altLang="ja-JP" dirty="0">
              <a:latin typeface="+mn-lt"/>
            </a:endParaRPr>
          </a:p>
          <a:p>
            <a:r>
              <a:rPr lang="en-US" altLang="ja-JP" dirty="0">
                <a:latin typeface="+mn-lt"/>
              </a:rPr>
              <a:t>D-JOLT prefetcher achieves 28.9% speedup in geomean over no instruction prefetching.</a:t>
            </a:r>
            <a:endParaRPr lang="en-US" altLang="ja-JP" dirty="0">
              <a:latin typeface="+mn-lt"/>
              <a:cs typeface="Arial" panose="020B0604020202020204" pitchFamily="34" charset="0"/>
            </a:endParaRPr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E42158-4F97-47C9-BA17-36C5DD9B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76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コンテンツ プレースホルダー 2">
            <a:extLst>
              <a:ext uri="{FF2B5EF4-FFF2-40B4-BE49-F238E27FC236}">
                <a16:creationId xmlns:a16="http://schemas.microsoft.com/office/drawing/2014/main" id="{4CE837B7-E29D-49F4-9709-DD4997CA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65284"/>
            <a:ext cx="8353399" cy="5211679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n-lt"/>
              </a:rPr>
              <a:t>RDIP Algorithm</a:t>
            </a:r>
          </a:p>
          <a:p>
            <a:pPr lvl="1"/>
            <a:r>
              <a:rPr lang="en-US" altLang="ja-JP" dirty="0"/>
              <a:t>Generates a </a:t>
            </a:r>
            <a:r>
              <a:rPr lang="en-US" altLang="ja-JP" b="1" dirty="0"/>
              <a:t>signature</a:t>
            </a:r>
            <a:r>
              <a:rPr lang="en-US" altLang="ja-JP" dirty="0"/>
              <a:t> by hashing all the PCs recorded in a return-address-stack (RAS)</a:t>
            </a:r>
          </a:p>
          <a:p>
            <a:pPr lvl="1"/>
            <a:r>
              <a:rPr lang="en-US" altLang="ja-JP" dirty="0">
                <a:solidFill>
                  <a:schemeClr val="accent1"/>
                </a:solidFill>
              </a:rPr>
              <a:t>Learning</a:t>
            </a:r>
            <a:r>
              <a:rPr lang="en-US" altLang="ja-JP" dirty="0"/>
              <a:t>:</a:t>
            </a:r>
          </a:p>
          <a:p>
            <a:pPr lvl="2"/>
            <a:r>
              <a:rPr lang="en-US" altLang="ja-JP" dirty="0"/>
              <a:t>Records miss addresses in associated with the signature</a:t>
            </a:r>
          </a:p>
          <a:p>
            <a:pPr lvl="1"/>
            <a:r>
              <a:rPr lang="en-US" altLang="ja-JP" dirty="0">
                <a:solidFill>
                  <a:schemeClr val="accent1"/>
                </a:solidFill>
              </a:rPr>
              <a:t>Prediction</a:t>
            </a:r>
            <a:r>
              <a:rPr lang="en-US" altLang="ja-JP" dirty="0"/>
              <a:t>:</a:t>
            </a:r>
          </a:p>
          <a:p>
            <a:pPr lvl="2"/>
            <a:r>
              <a:rPr lang="en-US" altLang="ja-JP" dirty="0"/>
              <a:t>Prefetches the miss addresses associated with the signature upon every signature change</a:t>
            </a:r>
            <a:endParaRPr lang="ja-JP" altLang="en-US" dirty="0"/>
          </a:p>
        </p:txBody>
      </p:sp>
      <p:sp>
        <p:nvSpPr>
          <p:cNvPr id="98" name="スライド番号プレースホルダー 4">
            <a:extLst>
              <a:ext uri="{FF2B5EF4-FFF2-40B4-BE49-F238E27FC236}">
                <a16:creationId xmlns:a16="http://schemas.microsoft.com/office/drawing/2014/main" id="{A57A4140-98C3-4BB4-99C1-42EC13DF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99" name="タイトル 1">
            <a:extLst>
              <a:ext uri="{FF2B5EF4-FFF2-40B4-BE49-F238E27FC236}">
                <a16:creationId xmlns:a16="http://schemas.microsoft.com/office/drawing/2014/main" id="{C78A04D9-1C7A-4F86-A3EA-66E7146A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1136"/>
            <a:ext cx="7886700" cy="766027"/>
          </a:xfrm>
        </p:spPr>
        <p:txBody>
          <a:bodyPr>
            <a:noAutofit/>
          </a:bodyPr>
          <a:lstStyle/>
          <a:p>
            <a:r>
              <a:rPr lang="en-US" altLang="ja-JP" sz="28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Baseline: </a:t>
            </a:r>
            <a:br>
              <a:rPr lang="en-US" altLang="ja-JP" sz="28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</a:br>
            <a:r>
              <a:rPr lang="en-US" altLang="ja-JP" sz="28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RAS-directed instruction prefetching (RDIP)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DD6C45E-2916-4D24-B8FE-63A67AEA69D2}"/>
              </a:ext>
            </a:extLst>
          </p:cNvPr>
          <p:cNvSpPr txBox="1"/>
          <p:nvPr/>
        </p:nvSpPr>
        <p:spPr>
          <a:xfrm>
            <a:off x="1061961" y="6129030"/>
            <a:ext cx="225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Learning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65CA3E9-364E-4CB1-A4AD-DEE4E2878259}"/>
              </a:ext>
            </a:extLst>
          </p:cNvPr>
          <p:cNvSpPr txBox="1"/>
          <p:nvPr/>
        </p:nvSpPr>
        <p:spPr>
          <a:xfrm>
            <a:off x="5472010" y="6129030"/>
            <a:ext cx="225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Prediction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465016D-36BC-41C9-A008-1ADA741A18EF}"/>
              </a:ext>
            </a:extLst>
          </p:cNvPr>
          <p:cNvSpPr txBox="1"/>
          <p:nvPr/>
        </p:nvSpPr>
        <p:spPr>
          <a:xfrm>
            <a:off x="2231974" y="3969006"/>
            <a:ext cx="22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 Miss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Addr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15C3DC43-E9BA-4A77-A978-63E9A0BC9F70}"/>
              </a:ext>
            </a:extLst>
          </p:cNvPr>
          <p:cNvSpPr/>
          <p:nvPr/>
        </p:nvSpPr>
        <p:spPr>
          <a:xfrm>
            <a:off x="2771980" y="4509012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BC51103-710D-4E1B-9DB7-E503D7016C64}"/>
              </a:ext>
            </a:extLst>
          </p:cNvPr>
          <p:cNvSpPr/>
          <p:nvPr/>
        </p:nvSpPr>
        <p:spPr>
          <a:xfrm>
            <a:off x="2771980" y="5139019"/>
            <a:ext cx="1440000" cy="18000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42E6CDD9-9119-41FD-97DE-505A30352D54}"/>
              </a:ext>
            </a:extLst>
          </p:cNvPr>
          <p:cNvCxnSpPr>
            <a:cxnSpLocks/>
          </p:cNvCxnSpPr>
          <p:nvPr/>
        </p:nvCxnSpPr>
        <p:spPr bwMode="auto">
          <a:xfrm>
            <a:off x="3491988" y="4239009"/>
            <a:ext cx="0" cy="90000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EF9B811-70E0-44FA-ACE7-41044DBE4AB0}"/>
              </a:ext>
            </a:extLst>
          </p:cNvPr>
          <p:cNvCxnSpPr>
            <a:cxnSpLocks/>
          </p:cNvCxnSpPr>
          <p:nvPr/>
        </p:nvCxnSpPr>
        <p:spPr bwMode="auto">
          <a:xfrm>
            <a:off x="2051972" y="5229020"/>
            <a:ext cx="630007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392DC98-C7C6-4FF6-B0E9-21CFA27EBA7E}"/>
              </a:ext>
            </a:extLst>
          </p:cNvPr>
          <p:cNvSpPr txBox="1"/>
          <p:nvPr/>
        </p:nvSpPr>
        <p:spPr>
          <a:xfrm>
            <a:off x="611956" y="4059007"/>
            <a:ext cx="72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DF8E0BFD-6B2E-43CF-97D5-231E2169D95B}"/>
              </a:ext>
            </a:extLst>
          </p:cNvPr>
          <p:cNvCxnSpPr>
            <a:cxnSpLocks/>
          </p:cNvCxnSpPr>
          <p:nvPr/>
        </p:nvCxnSpPr>
        <p:spPr bwMode="auto">
          <a:xfrm>
            <a:off x="1331964" y="5049018"/>
            <a:ext cx="36000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ACAA0D0E-FD22-4A4F-A25E-722EB1873FA1}"/>
              </a:ext>
            </a:extLst>
          </p:cNvPr>
          <p:cNvCxnSpPr>
            <a:cxnSpLocks/>
          </p:cNvCxnSpPr>
          <p:nvPr/>
        </p:nvCxnSpPr>
        <p:spPr bwMode="auto">
          <a:xfrm>
            <a:off x="1331964" y="4689014"/>
            <a:ext cx="36000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F292D807-6E77-48B9-9EE4-FB18A481072F}"/>
              </a:ext>
            </a:extLst>
          </p:cNvPr>
          <p:cNvCxnSpPr>
            <a:cxnSpLocks/>
          </p:cNvCxnSpPr>
          <p:nvPr/>
        </p:nvCxnSpPr>
        <p:spPr bwMode="auto">
          <a:xfrm>
            <a:off x="1331964" y="5769026"/>
            <a:ext cx="36000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6EF4DA7E-F35A-415C-BF19-347FE18240D3}"/>
              </a:ext>
            </a:extLst>
          </p:cNvPr>
          <p:cNvSpPr/>
          <p:nvPr/>
        </p:nvSpPr>
        <p:spPr>
          <a:xfrm>
            <a:off x="7092028" y="4509012"/>
            <a:ext cx="14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56ED0CE8-9FB1-4CA5-9639-2FC1AADE8622}"/>
              </a:ext>
            </a:extLst>
          </p:cNvPr>
          <p:cNvSpPr/>
          <p:nvPr/>
        </p:nvSpPr>
        <p:spPr>
          <a:xfrm>
            <a:off x="7092028" y="5139019"/>
            <a:ext cx="1440000" cy="18000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6E499B5-E305-4092-BC6B-46C5C1776383}"/>
              </a:ext>
            </a:extLst>
          </p:cNvPr>
          <p:cNvSpPr txBox="1"/>
          <p:nvPr/>
        </p:nvSpPr>
        <p:spPr>
          <a:xfrm>
            <a:off x="4932004" y="4059007"/>
            <a:ext cx="72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3A01F6F9-9A68-4CBC-A986-A52178111889}"/>
              </a:ext>
            </a:extLst>
          </p:cNvPr>
          <p:cNvCxnSpPr>
            <a:cxnSpLocks/>
          </p:cNvCxnSpPr>
          <p:nvPr/>
        </p:nvCxnSpPr>
        <p:spPr bwMode="auto">
          <a:xfrm>
            <a:off x="7812036" y="5319021"/>
            <a:ext cx="0" cy="810009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4E965C4-E570-407A-8694-BF42F3A2D4BB}"/>
              </a:ext>
            </a:extLst>
          </p:cNvPr>
          <p:cNvSpPr txBox="1"/>
          <p:nvPr/>
        </p:nvSpPr>
        <p:spPr>
          <a:xfrm>
            <a:off x="7902037" y="5319021"/>
            <a:ext cx="1726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Issuing </a:t>
            </a:r>
            <a:b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Prefetch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0" name="表 16">
            <a:extLst>
              <a:ext uri="{FF2B5EF4-FFF2-40B4-BE49-F238E27FC236}">
                <a16:creationId xmlns:a16="http://schemas.microsoft.com/office/drawing/2014/main" id="{F6BF851E-AB17-4062-8DAA-6F4DF3131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988933"/>
              </p:ext>
            </p:extLst>
          </p:nvPr>
        </p:nvGraphicFramePr>
        <p:xfrm>
          <a:off x="611956" y="4509012"/>
          <a:ext cx="72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839162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762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2916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75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352078"/>
                  </a:ext>
                </a:extLst>
              </a:tr>
            </a:tbl>
          </a:graphicData>
        </a:graphic>
      </p:graphicFrame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DDF90831-36C6-43A4-9A93-8B876D56CBED}"/>
              </a:ext>
            </a:extLst>
          </p:cNvPr>
          <p:cNvCxnSpPr>
            <a:cxnSpLocks/>
          </p:cNvCxnSpPr>
          <p:nvPr/>
        </p:nvCxnSpPr>
        <p:spPr bwMode="auto">
          <a:xfrm>
            <a:off x="1331964" y="5409022"/>
            <a:ext cx="36000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graphicFrame>
        <p:nvGraphicFramePr>
          <p:cNvPr id="122" name="表 16">
            <a:extLst>
              <a:ext uri="{FF2B5EF4-FFF2-40B4-BE49-F238E27FC236}">
                <a16:creationId xmlns:a16="http://schemas.microsoft.com/office/drawing/2014/main" id="{21373409-D1F6-45D2-B922-57EC99B0F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5559"/>
              </p:ext>
            </p:extLst>
          </p:nvPr>
        </p:nvGraphicFramePr>
        <p:xfrm>
          <a:off x="4932004" y="4509012"/>
          <a:ext cx="72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8391629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762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2916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75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352078"/>
                  </a:ext>
                </a:extLst>
              </a:tr>
            </a:tbl>
          </a:graphicData>
        </a:graphic>
      </p:graphicFrame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7CD7104A-551C-44FC-AE30-13FBD5800B74}"/>
              </a:ext>
            </a:extLst>
          </p:cNvPr>
          <p:cNvSpPr/>
          <p:nvPr/>
        </p:nvSpPr>
        <p:spPr>
          <a:xfrm>
            <a:off x="1691968" y="4509012"/>
            <a:ext cx="360004" cy="14400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36000" rIns="36000" bIns="36000"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hash()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B84E95E7-6389-4D69-93D1-D0E1589BD3BF}"/>
              </a:ext>
            </a:extLst>
          </p:cNvPr>
          <p:cNvCxnSpPr>
            <a:cxnSpLocks/>
          </p:cNvCxnSpPr>
          <p:nvPr/>
        </p:nvCxnSpPr>
        <p:spPr bwMode="auto">
          <a:xfrm>
            <a:off x="5652012" y="5049018"/>
            <a:ext cx="36000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39D6894D-C3A1-4FB1-A24F-B5D8B694B27E}"/>
              </a:ext>
            </a:extLst>
          </p:cNvPr>
          <p:cNvCxnSpPr>
            <a:cxnSpLocks/>
          </p:cNvCxnSpPr>
          <p:nvPr/>
        </p:nvCxnSpPr>
        <p:spPr bwMode="auto">
          <a:xfrm>
            <a:off x="5652012" y="4689014"/>
            <a:ext cx="36000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829A0FD2-5DF4-4CF1-A9EB-BA5A160D223E}"/>
              </a:ext>
            </a:extLst>
          </p:cNvPr>
          <p:cNvCxnSpPr>
            <a:cxnSpLocks/>
          </p:cNvCxnSpPr>
          <p:nvPr/>
        </p:nvCxnSpPr>
        <p:spPr bwMode="auto">
          <a:xfrm>
            <a:off x="5652012" y="5769026"/>
            <a:ext cx="36000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ECA7356E-E051-4FF9-A2DE-D57F12AE8D8D}"/>
              </a:ext>
            </a:extLst>
          </p:cNvPr>
          <p:cNvCxnSpPr>
            <a:cxnSpLocks/>
          </p:cNvCxnSpPr>
          <p:nvPr/>
        </p:nvCxnSpPr>
        <p:spPr bwMode="auto">
          <a:xfrm>
            <a:off x="5652012" y="5409022"/>
            <a:ext cx="360004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F6998F1D-46F5-4460-9EFE-0260FF13A9D3}"/>
              </a:ext>
            </a:extLst>
          </p:cNvPr>
          <p:cNvSpPr/>
          <p:nvPr/>
        </p:nvSpPr>
        <p:spPr>
          <a:xfrm>
            <a:off x="6012016" y="4509012"/>
            <a:ext cx="360004" cy="14400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36000" rIns="36000" bIns="36000"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hash()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BA93B843-9BEF-4045-84C4-BC928363B2BA}"/>
              </a:ext>
            </a:extLst>
          </p:cNvPr>
          <p:cNvCxnSpPr>
            <a:cxnSpLocks/>
          </p:cNvCxnSpPr>
          <p:nvPr/>
        </p:nvCxnSpPr>
        <p:spPr>
          <a:xfrm>
            <a:off x="2681979" y="4509012"/>
            <a:ext cx="0" cy="1440016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0FDADE6-21FC-429B-838C-0D6D5F55195E}"/>
              </a:ext>
            </a:extLst>
          </p:cNvPr>
          <p:cNvSpPr txBox="1"/>
          <p:nvPr/>
        </p:nvSpPr>
        <p:spPr>
          <a:xfrm>
            <a:off x="2051972" y="4779015"/>
            <a:ext cx="63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sig.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021FD867-A086-4C7A-B839-4C0A307958CB}"/>
              </a:ext>
            </a:extLst>
          </p:cNvPr>
          <p:cNvCxnSpPr>
            <a:cxnSpLocks/>
          </p:cNvCxnSpPr>
          <p:nvPr/>
        </p:nvCxnSpPr>
        <p:spPr>
          <a:xfrm>
            <a:off x="7002027" y="4509012"/>
            <a:ext cx="0" cy="1440016"/>
          </a:xfrm>
          <a:prstGeom prst="line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C6E80858-F16B-4559-AFB2-B3FE873F375E}"/>
              </a:ext>
            </a:extLst>
          </p:cNvPr>
          <p:cNvCxnSpPr>
            <a:cxnSpLocks/>
          </p:cNvCxnSpPr>
          <p:nvPr/>
        </p:nvCxnSpPr>
        <p:spPr bwMode="auto">
          <a:xfrm>
            <a:off x="6372020" y="5229020"/>
            <a:ext cx="630007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AF535CA-39D3-4E02-BA78-C915CB7556DF}"/>
              </a:ext>
            </a:extLst>
          </p:cNvPr>
          <p:cNvSpPr txBox="1"/>
          <p:nvPr/>
        </p:nvSpPr>
        <p:spPr>
          <a:xfrm>
            <a:off x="6372020" y="4779015"/>
            <a:ext cx="63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sig.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9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A6577712-85AD-4605-8509-64E31E1E8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51" y="965284"/>
            <a:ext cx="8550095" cy="5793753"/>
          </a:xfrm>
        </p:spPr>
        <p:txBody>
          <a:bodyPr>
            <a:normAutofit/>
          </a:bodyPr>
          <a:lstStyle/>
          <a:p>
            <a:r>
              <a:rPr lang="en-US" altLang="ja-JP" dirty="0"/>
              <a:t>This figure shows call stack depth changes. </a:t>
            </a:r>
          </a:p>
          <a:p>
            <a:pPr lvl="1"/>
            <a:r>
              <a:rPr lang="en-US" altLang="ja-JP" dirty="0"/>
              <a:t>It changes for each call/return instruction.</a:t>
            </a:r>
            <a:endParaRPr lang="en-US" altLang="ja-JP" dirty="0">
              <a:latin typeface="+mn-lt"/>
            </a:endParaRPr>
          </a:p>
          <a:p>
            <a:pPr marL="0" indent="0">
              <a:buNone/>
            </a:pPr>
            <a:endParaRPr lang="en-US" altLang="ja-JP" dirty="0">
              <a:latin typeface="+mn-lt"/>
            </a:endParaRPr>
          </a:p>
          <a:p>
            <a:r>
              <a:rPr lang="en-US" altLang="ja-JP" sz="2400" dirty="0">
                <a:latin typeface="+mn-lt"/>
              </a:rPr>
              <a:t>Horizonal axis : </a:t>
            </a:r>
          </a:p>
          <a:p>
            <a:pPr lvl="1"/>
            <a:r>
              <a:rPr lang="en-US" altLang="ja-JP" sz="2000" dirty="0">
                <a:latin typeface="+mn-lt"/>
              </a:rPr>
              <a:t>call stack depth</a:t>
            </a:r>
          </a:p>
          <a:p>
            <a:r>
              <a:rPr lang="en-US" altLang="ja-JP" sz="2400" dirty="0">
                <a:latin typeface="+mn-lt"/>
              </a:rPr>
              <a:t>Vertical axis :</a:t>
            </a:r>
          </a:p>
          <a:p>
            <a:pPr lvl="1"/>
            <a:r>
              <a:rPr lang="en-US" altLang="ja-JP" sz="2000" dirty="0">
                <a:latin typeface="+mn-lt"/>
              </a:rPr>
              <a:t> execution of instructions</a:t>
            </a:r>
          </a:p>
          <a:p>
            <a:r>
              <a:rPr lang="en-US" altLang="ja-JP" sz="2400" dirty="0">
                <a:latin typeface="+mn-lt"/>
              </a:rPr>
              <a:t>Each block : 	</a:t>
            </a:r>
          </a:p>
          <a:p>
            <a:pPr lvl="1"/>
            <a:r>
              <a:rPr lang="en-US" altLang="ja-JP" sz="2000" dirty="0"/>
              <a:t>A dynamic instruction </a:t>
            </a:r>
            <a:br>
              <a:rPr lang="en-US" altLang="ja-JP" sz="2000" dirty="0"/>
            </a:br>
            <a:r>
              <a:rPr lang="en-US" altLang="ja-JP" sz="2000" dirty="0"/>
              <a:t>sequence with a call/return </a:t>
            </a:r>
            <a:br>
              <a:rPr lang="en-US" altLang="ja-JP" sz="2000" dirty="0"/>
            </a:br>
            <a:r>
              <a:rPr lang="en-US" altLang="ja-JP" sz="2000" dirty="0"/>
              <a:t>instruction at the end</a:t>
            </a:r>
          </a:p>
          <a:p>
            <a:pPr lvl="1"/>
            <a:r>
              <a:rPr lang="en-US" altLang="ja-JP" sz="2000" dirty="0"/>
              <a:t>We call this block a </a:t>
            </a:r>
            <a:r>
              <a:rPr lang="en-US" altLang="ja-JP" sz="2000" b="1" i="1" dirty="0"/>
              <a:t>code block.</a:t>
            </a:r>
          </a:p>
        </p:txBody>
      </p:sp>
      <p:sp>
        <p:nvSpPr>
          <p:cNvPr id="24" name="スライド番号プレースホルダー 4">
            <a:extLst>
              <a:ext uri="{FF2B5EF4-FFF2-40B4-BE49-F238E27FC236}">
                <a16:creationId xmlns:a16="http://schemas.microsoft.com/office/drawing/2014/main" id="{579D1E6D-9291-46AA-8DF1-B2A31492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25" name="タイトル 1">
            <a:extLst>
              <a:ext uri="{FF2B5EF4-FFF2-40B4-BE49-F238E27FC236}">
                <a16:creationId xmlns:a16="http://schemas.microsoft.com/office/drawing/2014/main" id="{2588C245-A21D-4944-9A5E-584B30BB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36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Call Stack Chart for analysis</a:t>
            </a:r>
            <a:endParaRPr kumimoji="1" lang="ja-JP" altLang="en-US" sz="3600" dirty="0">
              <a:latin typeface="+mj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26" name="表 51">
            <a:extLst>
              <a:ext uri="{FF2B5EF4-FFF2-40B4-BE49-F238E27FC236}">
                <a16:creationId xmlns:a16="http://schemas.microsoft.com/office/drawing/2014/main" id="{6EA90004-D5DD-44B0-ACB6-C379728FB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33835"/>
              </p:ext>
            </p:extLst>
          </p:nvPr>
        </p:nvGraphicFramePr>
        <p:xfrm>
          <a:off x="5382009" y="3429040"/>
          <a:ext cx="288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86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31405"/>
                  </a:ext>
                </a:extLst>
              </a:tr>
            </a:tbl>
          </a:graphicData>
        </a:graphic>
      </p:graphicFrame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1ADDC8E-0EA7-45AE-8F81-EB1C8AEA63F1}"/>
              </a:ext>
            </a:extLst>
          </p:cNvPr>
          <p:cNvCxnSpPr>
            <a:cxnSpLocks/>
          </p:cNvCxnSpPr>
          <p:nvPr/>
        </p:nvCxnSpPr>
        <p:spPr bwMode="auto">
          <a:xfrm>
            <a:off x="5022005" y="3069036"/>
            <a:ext cx="0" cy="360000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E5A92-326C-451F-B785-5B84558C47FA}"/>
              </a:ext>
            </a:extLst>
          </p:cNvPr>
          <p:cNvSpPr/>
          <p:nvPr/>
        </p:nvSpPr>
        <p:spPr bwMode="auto">
          <a:xfrm rot="5400000">
            <a:off x="4187481" y="5343576"/>
            <a:ext cx="1260008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  <a:cs typeface="+mn-cs"/>
              </a:rPr>
              <a:t>execution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36CDEA9-4496-4ED0-B4A1-C5A6D71480C7}"/>
              </a:ext>
            </a:extLst>
          </p:cNvPr>
          <p:cNvCxnSpPr>
            <a:cxnSpLocks/>
          </p:cNvCxnSpPr>
          <p:nvPr/>
        </p:nvCxnSpPr>
        <p:spPr bwMode="auto">
          <a:xfrm>
            <a:off x="5022005" y="3069036"/>
            <a:ext cx="3662829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18E29E4-1C4D-4432-96A2-E6B4970FBF89}"/>
              </a:ext>
            </a:extLst>
          </p:cNvPr>
          <p:cNvSpPr txBox="1"/>
          <p:nvPr/>
        </p:nvSpPr>
        <p:spPr>
          <a:xfrm>
            <a:off x="6732024" y="3069036"/>
            <a:ext cx="205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stack depth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8A5224-5AF1-4358-8AD1-F693D83BCF8C}"/>
              </a:ext>
            </a:extLst>
          </p:cNvPr>
          <p:cNvCxnSpPr>
            <a:cxnSpLocks/>
          </p:cNvCxnSpPr>
          <p:nvPr/>
        </p:nvCxnSpPr>
        <p:spPr bwMode="auto">
          <a:xfrm>
            <a:off x="6372020" y="4239049"/>
            <a:ext cx="360000" cy="18000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396BFE4-89D3-439F-B8B0-D9135ACB36BE}"/>
              </a:ext>
            </a:extLst>
          </p:cNvPr>
          <p:cNvSpPr txBox="1"/>
          <p:nvPr/>
        </p:nvSpPr>
        <p:spPr>
          <a:xfrm>
            <a:off x="5742013" y="4239049"/>
            <a:ext cx="99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is 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fetched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00714C5-EF27-4A16-92F7-656C2B8981A3}"/>
              </a:ext>
            </a:extLst>
          </p:cNvPr>
          <p:cNvSpPr txBox="1"/>
          <p:nvPr/>
        </p:nvSpPr>
        <p:spPr>
          <a:xfrm>
            <a:off x="7748459" y="5769066"/>
            <a:ext cx="111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is 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fetched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B6B61AE-868B-4A8B-A372-72193315BCF5}"/>
              </a:ext>
            </a:extLst>
          </p:cNvPr>
          <p:cNvCxnSpPr>
            <a:cxnSpLocks/>
          </p:cNvCxnSpPr>
          <p:nvPr/>
        </p:nvCxnSpPr>
        <p:spPr bwMode="auto">
          <a:xfrm flipH="1">
            <a:off x="7632034" y="5679065"/>
            <a:ext cx="360008" cy="18000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04086E7-21AC-40B9-A8A5-9D36990696E0}"/>
              </a:ext>
            </a:extLst>
          </p:cNvPr>
          <p:cNvSpPr/>
          <p:nvPr/>
        </p:nvSpPr>
        <p:spPr>
          <a:xfrm>
            <a:off x="6822025" y="2078985"/>
            <a:ext cx="720008" cy="4500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Code</a:t>
            </a:r>
          </a:p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block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2E5D419-4D34-4EB8-8710-5C705ECEAC0A}"/>
              </a:ext>
            </a:extLst>
          </p:cNvPr>
          <p:cNvSpPr txBox="1"/>
          <p:nvPr/>
        </p:nvSpPr>
        <p:spPr>
          <a:xfrm>
            <a:off x="5922015" y="2258987"/>
            <a:ext cx="79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9E99051-5605-4A0F-9896-C41E5AC9C3EE}"/>
              </a:ext>
            </a:extLst>
          </p:cNvPr>
          <p:cNvCxnSpPr>
            <a:cxnSpLocks/>
          </p:cNvCxnSpPr>
          <p:nvPr/>
        </p:nvCxnSpPr>
        <p:spPr bwMode="auto">
          <a:xfrm flipH="1">
            <a:off x="6462021" y="2528990"/>
            <a:ext cx="360008" cy="18000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9C0578D-FD61-4BEA-908F-618566F4660A}"/>
              </a:ext>
            </a:extLst>
          </p:cNvPr>
          <p:cNvCxnSpPr>
            <a:cxnSpLocks/>
          </p:cNvCxnSpPr>
          <p:nvPr/>
        </p:nvCxnSpPr>
        <p:spPr bwMode="auto">
          <a:xfrm>
            <a:off x="7542033" y="2528990"/>
            <a:ext cx="360004" cy="18000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69BDECD-7F7A-420C-8F44-7FE4D4D31AA8}"/>
              </a:ext>
            </a:extLst>
          </p:cNvPr>
          <p:cNvSpPr txBox="1"/>
          <p:nvPr/>
        </p:nvSpPr>
        <p:spPr>
          <a:xfrm>
            <a:off x="7632034" y="2258987"/>
            <a:ext cx="90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28A58661-80B8-41BC-8675-3F7814E6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5284"/>
            <a:ext cx="7886700" cy="5211679"/>
          </a:xfrm>
        </p:spPr>
        <p:txBody>
          <a:bodyPr>
            <a:normAutofit/>
          </a:bodyPr>
          <a:lstStyle/>
          <a:p>
            <a:endParaRPr lang="en-US" altLang="ja-JP" dirty="0">
              <a:latin typeface="+mn-lt"/>
            </a:endParaRPr>
          </a:p>
          <a:p>
            <a:r>
              <a:rPr lang="en-US" altLang="ja-JP" dirty="0"/>
              <a:t>We introduce the following </a:t>
            </a:r>
            <a:br>
              <a:rPr lang="en-US" altLang="ja-JP" dirty="0"/>
            </a:br>
            <a:r>
              <a:rPr lang="en-US" altLang="ja-JP" dirty="0"/>
              <a:t>three parameters to discuss.</a:t>
            </a:r>
            <a:endParaRPr lang="en-US" altLang="ja-JP" dirty="0">
              <a:latin typeface="+mn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b="1" dirty="0">
                <a:latin typeface="+mn-lt"/>
              </a:rPr>
              <a:t>Siggen: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b="1" dirty="0">
                <a:latin typeface="+mn-lt"/>
              </a:rPr>
              <a:t>Histlen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b="1" dirty="0">
                <a:latin typeface="+mn-lt"/>
              </a:rPr>
              <a:t>Distance</a:t>
            </a:r>
          </a:p>
        </p:txBody>
      </p:sp>
      <p:sp>
        <p:nvSpPr>
          <p:cNvPr id="28" name="スライド番号プレースホルダー 4">
            <a:extLst>
              <a:ext uri="{FF2B5EF4-FFF2-40B4-BE49-F238E27FC236}">
                <a16:creationId xmlns:a16="http://schemas.microsoft.com/office/drawing/2014/main" id="{F15FB0B3-0606-459C-A8E5-6D1EA9F2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5061"/>
            <a:ext cx="2057400" cy="365125"/>
          </a:xfrm>
        </p:spPr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F018565D-5D67-4CF0-9067-27F15160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40123"/>
            <a:ext cx="7886700" cy="696388"/>
          </a:xfrm>
        </p:spPr>
        <p:txBody>
          <a:bodyPr>
            <a:noAutofit/>
          </a:bodyPr>
          <a:lstStyle/>
          <a:p>
            <a:r>
              <a:rPr lang="en-US" altLang="ja-JP" sz="36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RDIP analysis using Call Stack Chart</a:t>
            </a:r>
            <a:endParaRPr kumimoji="1" lang="ja-JP" altLang="en-US" sz="3600" dirty="0">
              <a:latin typeface="+mj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31" name="表 51">
            <a:extLst>
              <a:ext uri="{FF2B5EF4-FFF2-40B4-BE49-F238E27FC236}">
                <a16:creationId xmlns:a16="http://schemas.microsoft.com/office/drawing/2014/main" id="{D9B18816-AD5C-4046-8117-BAD0C5D0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22560"/>
              </p:ext>
            </p:extLst>
          </p:nvPr>
        </p:nvGraphicFramePr>
        <p:xfrm>
          <a:off x="5382009" y="3429040"/>
          <a:ext cx="288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86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31405"/>
                  </a:ext>
                </a:extLst>
              </a:tr>
            </a:tbl>
          </a:graphicData>
        </a:graphic>
      </p:graphicFrame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0E62B91-DBA5-4D09-8E05-B1BC90A2B03A}"/>
              </a:ext>
            </a:extLst>
          </p:cNvPr>
          <p:cNvCxnSpPr>
            <a:cxnSpLocks/>
          </p:cNvCxnSpPr>
          <p:nvPr/>
        </p:nvCxnSpPr>
        <p:spPr bwMode="auto">
          <a:xfrm>
            <a:off x="5022005" y="3069036"/>
            <a:ext cx="0" cy="360000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4490C0C-6D41-4CDF-AB5A-56511CDFFBEF}"/>
              </a:ext>
            </a:extLst>
          </p:cNvPr>
          <p:cNvSpPr/>
          <p:nvPr/>
        </p:nvSpPr>
        <p:spPr bwMode="auto">
          <a:xfrm rot="5400000">
            <a:off x="4187481" y="5343576"/>
            <a:ext cx="1260008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  <a:cs typeface="+mn-cs"/>
              </a:rPr>
              <a:t>execution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0F47B06-63CC-4BEE-9547-8997B4A61805}"/>
              </a:ext>
            </a:extLst>
          </p:cNvPr>
          <p:cNvCxnSpPr>
            <a:cxnSpLocks/>
          </p:cNvCxnSpPr>
          <p:nvPr/>
        </p:nvCxnSpPr>
        <p:spPr bwMode="auto">
          <a:xfrm>
            <a:off x="5022005" y="3069036"/>
            <a:ext cx="3662829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442D83-0A8D-4DF5-B4C1-35ED5C611760}"/>
              </a:ext>
            </a:extLst>
          </p:cNvPr>
          <p:cNvSpPr txBox="1"/>
          <p:nvPr/>
        </p:nvSpPr>
        <p:spPr>
          <a:xfrm>
            <a:off x="6732024" y="3069036"/>
            <a:ext cx="205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stack depth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299A546-F388-4BBD-8B32-5DE8319C2D19}"/>
              </a:ext>
            </a:extLst>
          </p:cNvPr>
          <p:cNvCxnSpPr>
            <a:cxnSpLocks/>
          </p:cNvCxnSpPr>
          <p:nvPr/>
        </p:nvCxnSpPr>
        <p:spPr bwMode="auto">
          <a:xfrm>
            <a:off x="6372020" y="4239049"/>
            <a:ext cx="360000" cy="18000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35E6BEF-1B29-4133-969C-F3FCB325C77B}"/>
              </a:ext>
            </a:extLst>
          </p:cNvPr>
          <p:cNvSpPr txBox="1"/>
          <p:nvPr/>
        </p:nvSpPr>
        <p:spPr>
          <a:xfrm>
            <a:off x="5742013" y="4239049"/>
            <a:ext cx="99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is 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fetched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A3A2BC-E628-4197-9500-6EDAD2724C75}"/>
              </a:ext>
            </a:extLst>
          </p:cNvPr>
          <p:cNvSpPr txBox="1"/>
          <p:nvPr/>
        </p:nvSpPr>
        <p:spPr>
          <a:xfrm>
            <a:off x="7748459" y="5769066"/>
            <a:ext cx="111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is 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fetched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218A90A-B93E-43DA-8E79-227622E25B40}"/>
              </a:ext>
            </a:extLst>
          </p:cNvPr>
          <p:cNvCxnSpPr>
            <a:cxnSpLocks/>
          </p:cNvCxnSpPr>
          <p:nvPr/>
        </p:nvCxnSpPr>
        <p:spPr bwMode="auto">
          <a:xfrm flipH="1">
            <a:off x="7632034" y="5679065"/>
            <a:ext cx="360008" cy="18000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660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965284"/>
            <a:ext cx="8353399" cy="5211679"/>
          </a:xfrm>
        </p:spPr>
        <p:txBody>
          <a:bodyPr>
            <a:normAutofit/>
          </a:bodyPr>
          <a:lstStyle/>
          <a:p>
            <a:r>
              <a:rPr lang="en-US" altLang="ja-JP" sz="2400" b="1" dirty="0"/>
              <a:t>Siggen:</a:t>
            </a:r>
            <a:r>
              <a:rPr lang="en-US" altLang="ja-JP" sz="2400" dirty="0"/>
              <a:t> a type of signature generation algorithm</a:t>
            </a:r>
          </a:p>
          <a:p>
            <a:r>
              <a:rPr lang="en-US" altLang="ja-JP" sz="2400" b="1" dirty="0"/>
              <a:t>RASWHOLE: </a:t>
            </a:r>
            <a:r>
              <a:rPr lang="en-US" altLang="ja-JP" sz="2400" dirty="0"/>
              <a:t>the siggen used in the RDIP </a:t>
            </a:r>
          </a:p>
          <a:p>
            <a:pPr lvl="1"/>
            <a:r>
              <a:rPr lang="en-US" altLang="ja-JP" sz="2000" dirty="0"/>
              <a:t>Uses all the PCs recorded in the RAS.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1F163D-68C5-4518-8264-B360EB4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lt"/>
                <a:cs typeface="Arial" panose="020B0604020202020204" pitchFamily="34" charset="0"/>
              </a:rPr>
              <a:t>The 1st parameter: Siggen</a:t>
            </a:r>
            <a:endParaRPr kumimoji="1" lang="ja-JP" altLang="en-US" dirty="0">
              <a:latin typeface="+mn-lt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3CD2A6B-D62D-41DD-9303-93289337A991}"/>
              </a:ext>
            </a:extLst>
          </p:cNvPr>
          <p:cNvCxnSpPr>
            <a:cxnSpLocks/>
          </p:cNvCxnSpPr>
          <p:nvPr/>
        </p:nvCxnSpPr>
        <p:spPr bwMode="auto">
          <a:xfrm>
            <a:off x="2051972" y="3068996"/>
            <a:ext cx="0" cy="360000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2204B8-1D41-4C31-B676-A551EB400064}"/>
              </a:ext>
            </a:extLst>
          </p:cNvPr>
          <p:cNvSpPr/>
          <p:nvPr/>
        </p:nvSpPr>
        <p:spPr bwMode="auto">
          <a:xfrm rot="5400000">
            <a:off x="1074951" y="5770419"/>
            <a:ext cx="1260008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  <a:cs typeface="+mn-cs"/>
              </a:rPr>
              <a:t>execution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F619726-A3B6-4EAC-9083-CF91549133CC}"/>
              </a:ext>
            </a:extLst>
          </p:cNvPr>
          <p:cNvCxnSpPr>
            <a:cxnSpLocks/>
          </p:cNvCxnSpPr>
          <p:nvPr/>
        </p:nvCxnSpPr>
        <p:spPr bwMode="auto">
          <a:xfrm>
            <a:off x="2051972" y="3068996"/>
            <a:ext cx="3600000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2A6473-758B-4CA5-99D0-B8A04845B996}"/>
              </a:ext>
            </a:extLst>
          </p:cNvPr>
          <p:cNvSpPr txBox="1"/>
          <p:nvPr/>
        </p:nvSpPr>
        <p:spPr>
          <a:xfrm>
            <a:off x="3851992" y="2618991"/>
            <a:ext cx="216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stack depth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29658E-4CF8-425E-9743-00B82699AEB9}"/>
              </a:ext>
            </a:extLst>
          </p:cNvPr>
          <p:cNvSpPr txBox="1"/>
          <p:nvPr/>
        </p:nvSpPr>
        <p:spPr>
          <a:xfrm>
            <a:off x="971961" y="4419011"/>
            <a:ext cx="109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Current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16" name="表 51">
            <a:extLst>
              <a:ext uri="{FF2B5EF4-FFF2-40B4-BE49-F238E27FC236}">
                <a16:creationId xmlns:a16="http://schemas.microsoft.com/office/drawing/2014/main" id="{3F5216A1-D2BC-48EE-A07D-0699A0C49FC6}"/>
              </a:ext>
            </a:extLst>
          </p:cNvPr>
          <p:cNvGraphicFramePr>
            <a:graphicFrameLocks noGrp="1"/>
          </p:cNvGraphicFramePr>
          <p:nvPr/>
        </p:nvGraphicFramePr>
        <p:xfrm>
          <a:off x="2411976" y="3429000"/>
          <a:ext cx="288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86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31405"/>
                  </a:ext>
                </a:extLst>
              </a:tr>
            </a:tbl>
          </a:graphicData>
        </a:graphic>
      </p:graphicFrame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80295BE-0440-4E3E-83D5-7AB33B92EC37}"/>
              </a:ext>
            </a:extLst>
          </p:cNvPr>
          <p:cNvCxnSpPr>
            <a:cxnSpLocks/>
          </p:cNvCxnSpPr>
          <p:nvPr/>
        </p:nvCxnSpPr>
        <p:spPr bwMode="auto">
          <a:xfrm>
            <a:off x="2051972" y="4599013"/>
            <a:ext cx="360000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2829C73-5E83-4DDC-B839-B7CB3C63B23D}"/>
              </a:ext>
            </a:extLst>
          </p:cNvPr>
          <p:cNvSpPr/>
          <p:nvPr/>
        </p:nvSpPr>
        <p:spPr>
          <a:xfrm>
            <a:off x="6012016" y="4509012"/>
            <a:ext cx="2790031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Signature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A,B,C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3D586D3-C314-4C64-93AD-E1C39D606A4F}"/>
              </a:ext>
            </a:extLst>
          </p:cNvPr>
          <p:cNvSpPr/>
          <p:nvPr/>
        </p:nvSpPr>
        <p:spPr>
          <a:xfrm>
            <a:off x="6012016" y="3519001"/>
            <a:ext cx="2430027" cy="44999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B9EAF87-FF23-4C0F-BCDF-B9798908C508}"/>
              </a:ext>
            </a:extLst>
          </p:cNvPr>
          <p:cNvSpPr/>
          <p:nvPr/>
        </p:nvSpPr>
        <p:spPr>
          <a:xfrm>
            <a:off x="6012016" y="3873470"/>
            <a:ext cx="2430027" cy="44999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A,B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474E1E-CEC7-49DE-967E-F2AE342781D2}"/>
              </a:ext>
            </a:extLst>
          </p:cNvPr>
          <p:cNvSpPr/>
          <p:nvPr/>
        </p:nvSpPr>
        <p:spPr>
          <a:xfrm>
            <a:off x="6012016" y="4282531"/>
            <a:ext cx="2430027" cy="44999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A,B,C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B742149-23CF-4A88-881E-CD493FDFD4D5}"/>
              </a:ext>
            </a:extLst>
          </p:cNvPr>
          <p:cNvSpPr/>
          <p:nvPr/>
        </p:nvSpPr>
        <p:spPr>
          <a:xfrm>
            <a:off x="6282019" y="5049018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RASWHOLE</a:t>
            </a:r>
            <a:endParaRPr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3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 51">
            <a:extLst>
              <a:ext uri="{FF2B5EF4-FFF2-40B4-BE49-F238E27FC236}">
                <a16:creationId xmlns:a16="http://schemas.microsoft.com/office/drawing/2014/main" id="{41DA70F3-43B2-47B7-A893-0AD305502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27618"/>
              </p:ext>
            </p:extLst>
          </p:nvPr>
        </p:nvGraphicFramePr>
        <p:xfrm>
          <a:off x="2411976" y="3429000"/>
          <a:ext cx="288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86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31405"/>
                  </a:ext>
                </a:extLst>
              </a:tr>
            </a:tbl>
          </a:graphicData>
        </a:graphic>
      </p:graphicFrame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965284"/>
            <a:ext cx="8515351" cy="5211679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+mn-lt"/>
              </a:rPr>
              <a:t>A histlen is the number of PCs used to generate a signature.</a:t>
            </a:r>
          </a:p>
          <a:p>
            <a:r>
              <a:rPr lang="en-US" altLang="ja-JP" sz="2400" dirty="0"/>
              <a:t>Using a longer histlen…</a:t>
            </a:r>
          </a:p>
          <a:p>
            <a:pPr lvl="1"/>
            <a:r>
              <a:rPr lang="en-US" altLang="ja-JP" sz="2000" dirty="0"/>
              <a:t>improves the prediction accuracy.</a:t>
            </a:r>
          </a:p>
          <a:p>
            <a:pPr lvl="1"/>
            <a:r>
              <a:rPr lang="en-US" altLang="ja-JP" sz="2000" dirty="0"/>
              <a:t>decreases the capacity efficiency.</a:t>
            </a:r>
            <a:endParaRPr lang="en-US" altLang="ja-JP" sz="2000" dirty="0">
              <a:latin typeface="+mn-lt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1F163D-68C5-4518-8264-B360EB4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lt"/>
                <a:cs typeface="Arial" panose="020B0604020202020204" pitchFamily="34" charset="0"/>
              </a:rPr>
              <a:t>The 2nd parameter: Histlen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7273BC8-B096-460C-8168-73BCD3A5DC03}"/>
              </a:ext>
            </a:extLst>
          </p:cNvPr>
          <p:cNvCxnSpPr>
            <a:cxnSpLocks/>
          </p:cNvCxnSpPr>
          <p:nvPr/>
        </p:nvCxnSpPr>
        <p:spPr bwMode="auto">
          <a:xfrm>
            <a:off x="2051972" y="3068996"/>
            <a:ext cx="0" cy="360000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A7420F-98E7-4217-939E-E101501726C1}"/>
              </a:ext>
            </a:extLst>
          </p:cNvPr>
          <p:cNvSpPr/>
          <p:nvPr/>
        </p:nvSpPr>
        <p:spPr bwMode="auto">
          <a:xfrm rot="5400000">
            <a:off x="1074951" y="5770419"/>
            <a:ext cx="1260008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  <a:cs typeface="+mn-cs"/>
              </a:rPr>
              <a:t>execution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2392CE4-0389-4E40-A53C-29720CCA4739}"/>
              </a:ext>
            </a:extLst>
          </p:cNvPr>
          <p:cNvCxnSpPr>
            <a:cxnSpLocks/>
          </p:cNvCxnSpPr>
          <p:nvPr/>
        </p:nvCxnSpPr>
        <p:spPr bwMode="auto">
          <a:xfrm>
            <a:off x="2051972" y="3068996"/>
            <a:ext cx="3600000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87204C-9B3F-4363-A6CC-1FF879516C88}"/>
              </a:ext>
            </a:extLst>
          </p:cNvPr>
          <p:cNvSpPr txBox="1"/>
          <p:nvPr/>
        </p:nvSpPr>
        <p:spPr>
          <a:xfrm>
            <a:off x="3851992" y="2618991"/>
            <a:ext cx="216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stack depth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E720152-CDBB-47BC-A8D8-B7EEA1755FD4}"/>
              </a:ext>
            </a:extLst>
          </p:cNvPr>
          <p:cNvCxnSpPr>
            <a:cxnSpLocks/>
          </p:cNvCxnSpPr>
          <p:nvPr/>
        </p:nvCxnSpPr>
        <p:spPr bwMode="auto">
          <a:xfrm>
            <a:off x="5472010" y="3429000"/>
            <a:ext cx="0" cy="108000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C1CEF3F-7B53-4975-8FEE-EE86038A3F77}"/>
              </a:ext>
            </a:extLst>
          </p:cNvPr>
          <p:cNvSpPr txBox="1"/>
          <p:nvPr/>
        </p:nvSpPr>
        <p:spPr>
          <a:xfrm>
            <a:off x="5562011" y="3248998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Histlen</a:t>
            </a:r>
            <a:r>
              <a:rPr kumimoji="1" lang="en-US" altLang="ja-JP" sz="2000" dirty="0"/>
              <a:t> = 3</a:t>
            </a:r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29F453E-1D6D-4907-A9F9-C6B64370A7AD}"/>
              </a:ext>
            </a:extLst>
          </p:cNvPr>
          <p:cNvSpPr txBox="1"/>
          <p:nvPr/>
        </p:nvSpPr>
        <p:spPr>
          <a:xfrm>
            <a:off x="971961" y="4419011"/>
            <a:ext cx="109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Current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221AA68-E4C8-48F2-8967-36B95919B5E9}"/>
              </a:ext>
            </a:extLst>
          </p:cNvPr>
          <p:cNvCxnSpPr>
            <a:cxnSpLocks/>
          </p:cNvCxnSpPr>
          <p:nvPr/>
        </p:nvCxnSpPr>
        <p:spPr bwMode="auto">
          <a:xfrm>
            <a:off x="2051972" y="4599013"/>
            <a:ext cx="360000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536C842-35A1-431F-900D-55547B4558EB}"/>
              </a:ext>
            </a:extLst>
          </p:cNvPr>
          <p:cNvSpPr/>
          <p:nvPr/>
        </p:nvSpPr>
        <p:spPr>
          <a:xfrm>
            <a:off x="6012016" y="4509012"/>
            <a:ext cx="2790031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Signature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Hash(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A,B,C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0C98D29-9F87-4E06-BC8E-3FAD14BED5FD}"/>
              </a:ext>
            </a:extLst>
          </p:cNvPr>
          <p:cNvSpPr/>
          <p:nvPr/>
        </p:nvSpPr>
        <p:spPr>
          <a:xfrm>
            <a:off x="6012016" y="4282531"/>
            <a:ext cx="2430027" cy="44999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A,B,C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9610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65284"/>
            <a:ext cx="8515350" cy="521167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introduce a </a:t>
            </a:r>
            <a:r>
              <a:rPr lang="en-US" altLang="ja-JP" sz="2400" b="1" dirty="0"/>
              <a:t>distance</a:t>
            </a:r>
            <a:r>
              <a:rPr lang="en-US" altLang="ja-JP" sz="2400" dirty="0"/>
              <a:t>, the number of </a:t>
            </a:r>
            <a:r>
              <a:rPr lang="en-US" altLang="ja-JP" sz="2400" i="1" dirty="0"/>
              <a:t>code blocks </a:t>
            </a:r>
          </a:p>
          <a:p>
            <a:pPr lvl="1"/>
            <a:r>
              <a:rPr lang="en-US" altLang="ja-JP" sz="2000" dirty="0"/>
              <a:t>from a </a:t>
            </a:r>
            <a:r>
              <a:rPr lang="en-US" altLang="ja-JP" sz="2000" i="1" dirty="0"/>
              <a:t>code block</a:t>
            </a:r>
            <a:r>
              <a:rPr lang="en-US" altLang="ja-JP" sz="2000" dirty="0"/>
              <a:t> where prefetch is issued</a:t>
            </a:r>
          </a:p>
          <a:p>
            <a:pPr lvl="1"/>
            <a:r>
              <a:rPr lang="en-US" altLang="ja-JP" sz="2000" dirty="0"/>
              <a:t>to a </a:t>
            </a:r>
            <a:r>
              <a:rPr lang="en-US" altLang="ja-JP" sz="2000" i="1" dirty="0"/>
              <a:t>code block</a:t>
            </a:r>
            <a:r>
              <a:rPr lang="en-US" altLang="ja-JP" sz="2000" dirty="0"/>
              <a:t> of a prefetch target.</a:t>
            </a:r>
          </a:p>
          <a:p>
            <a:r>
              <a:rPr lang="en-US" altLang="ja-JP" sz="2400" dirty="0">
                <a:latin typeface="+mn-lt"/>
              </a:rPr>
              <a:t>In this figure, the distance is five.</a:t>
            </a:r>
          </a:p>
          <a:p>
            <a:pPr lvl="1"/>
            <a:r>
              <a:rPr lang="en-US" altLang="ja-JP" sz="2000" dirty="0">
                <a:latin typeface="+mn-lt"/>
              </a:rPr>
              <a:t>Actually, in the RDIP, the distance is one.</a:t>
            </a:r>
            <a:endParaRPr lang="ja-JP" altLang="en-US" dirty="0"/>
          </a:p>
          <a:p>
            <a:pPr lvl="1"/>
            <a:endParaRPr lang="en-US" altLang="ja-JP" dirty="0">
              <a:latin typeface="+mn-lt"/>
            </a:endParaRPr>
          </a:p>
        </p:txBody>
      </p:sp>
      <p:graphicFrame>
        <p:nvGraphicFramePr>
          <p:cNvPr id="25" name="表 51">
            <a:extLst>
              <a:ext uri="{FF2B5EF4-FFF2-40B4-BE49-F238E27FC236}">
                <a16:creationId xmlns:a16="http://schemas.microsoft.com/office/drawing/2014/main" id="{5CF7AB11-E998-4A8C-969B-C83685E7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53150"/>
              </p:ext>
            </p:extLst>
          </p:nvPr>
        </p:nvGraphicFramePr>
        <p:xfrm>
          <a:off x="2411976" y="3429000"/>
          <a:ext cx="2880000" cy="28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665466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410689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43413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91101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A: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9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32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86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0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28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F: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4336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G: ret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62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kumimoji="1" lang="ja-JP" altLang="en-US" sz="16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H: call</a:t>
                      </a:r>
                      <a:endParaRPr kumimoji="1" lang="ja-JP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31405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1F163D-68C5-4518-8264-B360EB4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C10-702B-4D19-A61A-244F4F6265B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lt"/>
                <a:cs typeface="Arial" panose="020B0604020202020204" pitchFamily="34" charset="0"/>
              </a:rPr>
              <a:t>The 3</a:t>
            </a:r>
            <a:r>
              <a:rPr lang="en-US" altLang="ja-JP" dirty="0">
                <a:solidFill>
                  <a:prstClr val="white"/>
                </a:solidFill>
                <a:latin typeface="Segoe UI"/>
                <a:cs typeface="Arial" panose="020B0604020202020204" pitchFamily="34" charset="0"/>
              </a:rPr>
              <a:t>rd</a:t>
            </a:r>
            <a:r>
              <a:rPr lang="en-US" altLang="ja-JP" dirty="0">
                <a:latin typeface="+mn-lt"/>
                <a:cs typeface="Arial" panose="020B0604020202020204" pitchFamily="34" charset="0"/>
              </a:rPr>
              <a:t> parameter: Distance</a:t>
            </a:r>
          </a:p>
        </p:txBody>
      </p:sp>
      <p:sp>
        <p:nvSpPr>
          <p:cNvPr id="22" name="スライド番号プレースホルダー 4">
            <a:extLst>
              <a:ext uri="{FF2B5EF4-FFF2-40B4-BE49-F238E27FC236}">
                <a16:creationId xmlns:a16="http://schemas.microsoft.com/office/drawing/2014/main" id="{32EE708F-8F0A-466A-B725-264CD0B3207C}"/>
              </a:ext>
            </a:extLst>
          </p:cNvPr>
          <p:cNvSpPr txBox="1">
            <a:spLocks/>
          </p:cNvSpPr>
          <p:nvPr/>
        </p:nvSpPr>
        <p:spPr>
          <a:xfrm>
            <a:off x="6457949" y="63450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EA0C10-702B-4D19-A61A-244F4F6265B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11CBF94-E830-47EB-B6B0-A66E90723C6E}"/>
              </a:ext>
            </a:extLst>
          </p:cNvPr>
          <p:cNvCxnSpPr>
            <a:cxnSpLocks/>
          </p:cNvCxnSpPr>
          <p:nvPr/>
        </p:nvCxnSpPr>
        <p:spPr bwMode="auto">
          <a:xfrm>
            <a:off x="2051972" y="3068996"/>
            <a:ext cx="0" cy="360000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23CE14-66C8-44F2-9398-EEDD98BC602F}"/>
              </a:ext>
            </a:extLst>
          </p:cNvPr>
          <p:cNvSpPr/>
          <p:nvPr/>
        </p:nvSpPr>
        <p:spPr bwMode="auto">
          <a:xfrm rot="5400000">
            <a:off x="1074951" y="5770419"/>
            <a:ext cx="1260008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メイリオ"/>
                <a:cs typeface="+mn-cs"/>
              </a:rPr>
              <a:t>execution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メイリオ"/>
              <a:cs typeface="+mn-cs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A9CB016-92E9-4538-89DB-F82A2A63648A}"/>
              </a:ext>
            </a:extLst>
          </p:cNvPr>
          <p:cNvCxnSpPr>
            <a:cxnSpLocks/>
          </p:cNvCxnSpPr>
          <p:nvPr/>
        </p:nvCxnSpPr>
        <p:spPr bwMode="auto">
          <a:xfrm>
            <a:off x="2051972" y="3068996"/>
            <a:ext cx="3600000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7626EFFC-8F79-4D24-8342-D2009FD649A7}"/>
              </a:ext>
            </a:extLst>
          </p:cNvPr>
          <p:cNvSpPr/>
          <p:nvPr/>
        </p:nvSpPr>
        <p:spPr>
          <a:xfrm>
            <a:off x="3221985" y="4599013"/>
            <a:ext cx="514254" cy="1260014"/>
          </a:xfrm>
          <a:custGeom>
            <a:avLst/>
            <a:gdLst>
              <a:gd name="connsiteX0" fmla="*/ 514254 w 514254"/>
              <a:gd name="connsiteY0" fmla="*/ 0 h 1909010"/>
              <a:gd name="connsiteX1" fmla="*/ 32990 w 514254"/>
              <a:gd name="connsiteY1" fmla="*/ 465221 h 1909010"/>
              <a:gd name="connsiteX2" fmla="*/ 81117 w 514254"/>
              <a:gd name="connsiteY2" fmla="*/ 1909010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254" h="1909010">
                <a:moveTo>
                  <a:pt x="514254" y="0"/>
                </a:moveTo>
                <a:cubicBezTo>
                  <a:pt x="309716" y="73526"/>
                  <a:pt x="105179" y="147053"/>
                  <a:pt x="32990" y="465221"/>
                </a:cubicBezTo>
                <a:cubicBezTo>
                  <a:pt x="-39200" y="783389"/>
                  <a:pt x="20958" y="1346199"/>
                  <a:pt x="81117" y="1909010"/>
                </a:cubicBezTo>
              </a:path>
            </a:pathLst>
          </a:custGeom>
          <a:ln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D8BC280-B24F-43DF-ACAC-7E7786B14E23}"/>
              </a:ext>
            </a:extLst>
          </p:cNvPr>
          <p:cNvSpPr/>
          <p:nvPr/>
        </p:nvSpPr>
        <p:spPr bwMode="auto">
          <a:xfrm rot="5400000">
            <a:off x="2254789" y="5026203"/>
            <a:ext cx="1165348" cy="490970"/>
          </a:xfrm>
          <a:prstGeom prst="rect">
            <a:avLst/>
          </a:prstGeom>
          <a:noFill/>
          <a:ln w="9525" cap="flat" cmpd="sng" algn="ctr">
            <a:noFill/>
            <a:prstDash val="solid"/>
            <a:headEnd/>
            <a:tailEnd type="triangle" w="sm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3702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kern="0" dirty="0">
                <a:solidFill>
                  <a:schemeClr val="accent6">
                    <a:lumMod val="75000"/>
                  </a:schemeClr>
                </a:solidFill>
                <a:ea typeface="メイリオ"/>
              </a:rPr>
              <a:t>prefetch</a:t>
            </a:r>
            <a:endParaRPr kumimoji="1" lang="ja-JP" alt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ea typeface="メイリオ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1B03924-6E67-4E86-9880-DC25E0DC1293}"/>
              </a:ext>
            </a:extLst>
          </p:cNvPr>
          <p:cNvCxnSpPr>
            <a:cxnSpLocks/>
          </p:cNvCxnSpPr>
          <p:nvPr/>
        </p:nvCxnSpPr>
        <p:spPr bwMode="auto">
          <a:xfrm>
            <a:off x="5472010" y="4599013"/>
            <a:ext cx="0" cy="1709999"/>
          </a:xfrm>
          <a:prstGeom prst="line">
            <a:avLst/>
          </a:prstGeom>
          <a:ln>
            <a:headEnd type="arrow" w="med" len="med"/>
            <a:tailEnd type="arrow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11C3216-8604-4D16-AAF3-D289E53DE66C}"/>
              </a:ext>
            </a:extLst>
          </p:cNvPr>
          <p:cNvSpPr txBox="1"/>
          <p:nvPr/>
        </p:nvSpPr>
        <p:spPr>
          <a:xfrm>
            <a:off x="5652012" y="5409022"/>
            <a:ext cx="2430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/>
                </a:solidFill>
              </a:rPr>
              <a:t>Distance</a:t>
            </a:r>
            <a:r>
              <a:rPr kumimoji="1" lang="en-US" altLang="ja-JP" sz="2000" b="1" dirty="0"/>
              <a:t> </a:t>
            </a:r>
            <a:r>
              <a:rPr kumimoji="1" lang="en-US" altLang="ja-JP" sz="2000" dirty="0"/>
              <a:t>= 5</a:t>
            </a:r>
            <a:endParaRPr kumimoji="1" lang="ja-JP" altLang="en-US" sz="20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590A9E2-E922-4706-955A-64EFBA99CFC6}"/>
              </a:ext>
            </a:extLst>
          </p:cNvPr>
          <p:cNvCxnSpPr>
            <a:cxnSpLocks/>
          </p:cNvCxnSpPr>
          <p:nvPr/>
        </p:nvCxnSpPr>
        <p:spPr bwMode="auto">
          <a:xfrm>
            <a:off x="2051972" y="4599013"/>
            <a:ext cx="360004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8DC72B-1582-4A4E-8F14-44D558C4F4AF}"/>
              </a:ext>
            </a:extLst>
          </p:cNvPr>
          <p:cNvSpPr txBox="1"/>
          <p:nvPr/>
        </p:nvSpPr>
        <p:spPr>
          <a:xfrm>
            <a:off x="971961" y="4419011"/>
            <a:ext cx="109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2"/>
                </a:solidFill>
              </a:rPr>
              <a:t>Current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9474D13-8CC8-48DE-9110-AE6D151B753E}"/>
              </a:ext>
            </a:extLst>
          </p:cNvPr>
          <p:cNvSpPr/>
          <p:nvPr/>
        </p:nvSpPr>
        <p:spPr>
          <a:xfrm>
            <a:off x="6012016" y="4509012"/>
            <a:ext cx="2790031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 = Hash(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A,B,C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9C7DC64-1FD0-447B-A883-A50EB3A2C524}"/>
              </a:ext>
            </a:extLst>
          </p:cNvPr>
          <p:cNvSpPr/>
          <p:nvPr/>
        </p:nvSpPr>
        <p:spPr>
          <a:xfrm>
            <a:off x="6012016" y="4282531"/>
            <a:ext cx="2430027" cy="44999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RAS: [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A,B,C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4119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50000"/>
            </a:schemeClr>
          </a:solidFill>
        </a:ln>
      </a:spPr>
      <a:bodyPr lIns="36000" tIns="36000" rIns="36000" bIns="36000" rtlCol="0" anchor="ctr"/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43783</TotalTime>
  <Words>3865</Words>
  <Application>Microsoft Office PowerPoint</Application>
  <PresentationFormat>画面に合わせる (4:3)</PresentationFormat>
  <Paragraphs>680</Paragraphs>
  <Slides>37</Slides>
  <Notes>37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4" baseType="lpstr">
      <vt:lpstr>Segoe UI </vt:lpstr>
      <vt:lpstr>メイリオ</vt:lpstr>
      <vt:lpstr>游ゴシック</vt:lpstr>
      <vt:lpstr>Arial</vt:lpstr>
      <vt:lpstr>Consolas</vt:lpstr>
      <vt:lpstr>Segoe UI</vt:lpstr>
      <vt:lpstr>Office テーマ</vt:lpstr>
      <vt:lpstr>D-JOLT:  Distant Jolt Prefetcher</vt:lpstr>
      <vt:lpstr>Introduction</vt:lpstr>
      <vt:lpstr>Topics</vt:lpstr>
      <vt:lpstr>Baseline:  RAS-directed instruction prefetching (RDIP)</vt:lpstr>
      <vt:lpstr>Call Stack Chart for analysis</vt:lpstr>
      <vt:lpstr>RDIP analysis using Call Stack Chart</vt:lpstr>
      <vt:lpstr>The 1st parameter: Siggen</vt:lpstr>
      <vt:lpstr>The 2nd parameter: Histlen</vt:lpstr>
      <vt:lpstr>The 3rd parameter: Distance</vt:lpstr>
      <vt:lpstr>The 3rd parameter: Distance</vt:lpstr>
      <vt:lpstr>Topics</vt:lpstr>
      <vt:lpstr>The 1st observation:  Weak Point of RASWHOLE siggen</vt:lpstr>
      <vt:lpstr>The 2nd observation: Longer Histlen</vt:lpstr>
      <vt:lpstr>The 3rd observation:  Strong Point of Long Distance</vt:lpstr>
      <vt:lpstr>The 3rd observation:  Strong Point of Long Distance</vt:lpstr>
      <vt:lpstr>The 3rd observation:  Strong Point of Long Distance</vt:lpstr>
      <vt:lpstr>The 3rd observation:  Strong Point of Long Distance</vt:lpstr>
      <vt:lpstr>Topics</vt:lpstr>
      <vt:lpstr>Approach</vt:lpstr>
      <vt:lpstr>1. FIFORETCNT</vt:lpstr>
      <vt:lpstr>1. Strong Point of FIFORETCNT</vt:lpstr>
      <vt:lpstr>1. Strong Point of FIFORETCNT</vt:lpstr>
      <vt:lpstr>1. Strong Point of FIFORETCNT</vt:lpstr>
      <vt:lpstr>2. Hybrid configuration</vt:lpstr>
      <vt:lpstr>2. Hybrid configuration</vt:lpstr>
      <vt:lpstr>2. Hybrid configuration</vt:lpstr>
      <vt:lpstr>2. Hybrid configuration</vt:lpstr>
      <vt:lpstr>Topics</vt:lpstr>
      <vt:lpstr>Generate signature</vt:lpstr>
      <vt:lpstr>Learning missed address</vt:lpstr>
      <vt:lpstr>Prediction</vt:lpstr>
      <vt:lpstr>Topics</vt:lpstr>
      <vt:lpstr>Evaluation Environment</vt:lpstr>
      <vt:lpstr>IPC speedup over no prefetching</vt:lpstr>
      <vt:lpstr>L1I MPKI</vt:lpstr>
      <vt:lpstr>Topics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tomokin</dc:creator>
  <cp:lastModifiedBy>tomokin</cp:lastModifiedBy>
  <cp:revision>938</cp:revision>
  <cp:lastPrinted>2019-06-20T08:41:01Z</cp:lastPrinted>
  <dcterms:created xsi:type="dcterms:W3CDTF">2019-02-05T09:56:41Z</dcterms:created>
  <dcterms:modified xsi:type="dcterms:W3CDTF">2020-05-31T14:53:39Z</dcterms:modified>
</cp:coreProperties>
</file>