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47" r:id="rId2"/>
    <p:sldId id="496" r:id="rId3"/>
    <p:sldId id="517" r:id="rId4"/>
    <p:sldId id="518" r:id="rId5"/>
    <p:sldId id="498" r:id="rId6"/>
    <p:sldId id="499" r:id="rId7"/>
    <p:sldId id="502" r:id="rId8"/>
    <p:sldId id="503" r:id="rId9"/>
    <p:sldId id="505" r:id="rId10"/>
    <p:sldId id="514" r:id="rId11"/>
    <p:sldId id="506" r:id="rId12"/>
    <p:sldId id="507" r:id="rId13"/>
    <p:sldId id="520" r:id="rId14"/>
    <p:sldId id="508" r:id="rId15"/>
    <p:sldId id="519" r:id="rId16"/>
    <p:sldId id="510" r:id="rId17"/>
    <p:sldId id="512" r:id="rId18"/>
    <p:sldId id="522" r:id="rId19"/>
    <p:sldId id="513" r:id="rId20"/>
    <p:sldId id="516" r:id="rId21"/>
    <p:sldId id="527" r:id="rId22"/>
    <p:sldId id="515" r:id="rId23"/>
    <p:sldId id="524" r:id="rId24"/>
    <p:sldId id="526" r:id="rId25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12"/>
    <p:restoredTop sz="94674"/>
  </p:normalViewPr>
  <p:slideViewPr>
    <p:cSldViewPr>
      <p:cViewPr varScale="1">
        <p:scale>
          <a:sx n="124" d="100"/>
          <a:sy n="124" d="100"/>
        </p:scale>
        <p:origin x="10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ACDD6BA-1F20-794B-A4A1-4E35FA17AB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4A29A3D-D000-774A-9D12-E07B65FAA9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7C1188A3-B3F9-7740-94F8-18E76407F1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33365EE-CF1F-9D43-AFE0-297C7E6557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E94819-F233-4F48-BF08-715FCEFDBE3B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0F0519-FA3C-BC4C-8D82-D48EFDA7FD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9264F9-4058-DC4C-8EBE-76C029926F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1F0114C-047C-CC42-94A4-566A7DB707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21F5CAE-71AB-AC4C-8D09-5A20911A57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B616431-C605-B943-9866-8258D43BD5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E5602BC-2795-144F-A6BB-D78FDACB3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B0B476-A89C-4349-998D-498AB9601797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0B476-A89C-4349-998D-498AB9601797}" type="slidenum">
              <a:rPr lang="fr-FR" altLang="fr-FR" smtClean="0"/>
              <a:pPr/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9711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0B476-A89C-4349-998D-498AB9601797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78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546D489-6D98-1F4A-98AB-CA4DBA77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3980"/>
              </a:buClr>
              <a:buSzPct val="100000"/>
              <a:buFont typeface="Arial Unicode MS" panose="020B0604020202020204" pitchFamily="34" charset="-128"/>
              <a:buNone/>
            </a:pPr>
            <a:fld id="{0F4075E2-4603-824B-AFAF-29DC5048BCC2}" type="slidenum">
              <a:rPr lang="en-GB" altLang="fr-FR" sz="1100">
                <a:solidFill>
                  <a:srgbClr val="003980"/>
                </a:solidFill>
                <a:latin typeface="Arial Unicode MS" panose="020B0604020202020204" pitchFamily="34" charset="-128"/>
              </a:rPr>
              <a:pPr>
                <a:buClr>
                  <a:srgbClr val="003980"/>
                </a:buClr>
                <a:buSzPct val="100000"/>
                <a:buFont typeface="Arial Unicode MS" panose="020B0604020202020204" pitchFamily="34" charset="-128"/>
                <a:buNone/>
              </a:pPr>
              <a:t>‹N°›</a:t>
            </a:fld>
            <a:endParaRPr lang="en-GB" altLang="fr-FR" sz="1100">
              <a:solidFill>
                <a:srgbClr val="003980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5" name="Picture 8" descr="bandeau_texte_rouge">
            <a:extLst>
              <a:ext uri="{FF2B5EF4-FFF2-40B4-BE49-F238E27FC236}">
                <a16:creationId xmlns:a16="http://schemas.microsoft.com/office/drawing/2014/main" id="{253DCA63-0C79-4A48-A0B2-C445F1ADA5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3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7532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4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15150" y="0"/>
            <a:ext cx="2074863" cy="6018213"/>
          </a:xfrm>
        </p:spPr>
        <p:txBody>
          <a:bodyPr vert="eaVert"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076950" cy="6018213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2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re. Texte et clip multi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297863" cy="1141413"/>
          </a:xfrm>
        </p:spPr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0" y="1498600"/>
            <a:ext cx="4075113" cy="4519613"/>
          </a:xfrm>
        </p:spPr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e l'élément multimédia 3"/>
          <p:cNvSpPr>
            <a:spLocks noGrp="1"/>
          </p:cNvSpPr>
          <p:nvPr>
            <p:ph type="media" sz="half" idx="2"/>
          </p:nvPr>
        </p:nvSpPr>
        <p:spPr>
          <a:xfrm>
            <a:off x="4913313" y="1498600"/>
            <a:ext cx="4076700" cy="4519613"/>
          </a:xfrm>
        </p:spPr>
        <p:txBody>
          <a:bodyPr/>
          <a:lstStyle/>
          <a:p>
            <a:pPr lv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26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29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98600"/>
            <a:ext cx="4075113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13313" y="1498600"/>
            <a:ext cx="4076700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17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78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390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5B9B7F-4C4C-A046-B6A5-4B51178B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9786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BC49BA-3654-304C-88EE-10D973E2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98600"/>
            <a:ext cx="8304213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modifier les styles du texte du masque</a:t>
            </a:r>
          </a:p>
          <a:p>
            <a:pPr lvl="1"/>
            <a:r>
              <a:rPr lang="en-GB" altLang="fr-FR"/>
              <a:t>Deuxième niveau</a:t>
            </a:r>
          </a:p>
          <a:p>
            <a:pPr lvl="2"/>
            <a:r>
              <a:rPr lang="en-GB" altLang="fr-FR"/>
              <a:t>Troisième niveau</a:t>
            </a:r>
          </a:p>
          <a:p>
            <a:pPr lvl="3"/>
            <a:r>
              <a:rPr lang="en-GB" altLang="fr-FR"/>
              <a:t>Quatrième niveau</a:t>
            </a:r>
          </a:p>
          <a:p>
            <a:pPr lvl="4"/>
            <a:r>
              <a:rPr lang="en-GB" altLang="fr-FR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BE5C12-71B2-6749-9DD2-0C39E276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3980"/>
              </a:buClr>
              <a:buSzPct val="100000"/>
              <a:buFont typeface="Arial Unicode MS" panose="020B0604020202020204" pitchFamily="34" charset="-128"/>
              <a:buNone/>
            </a:pPr>
            <a:fld id="{3FE7C3F9-1956-5747-B0D3-F9DC113AA885}" type="slidenum">
              <a:rPr lang="en-GB" altLang="fr-FR" sz="1100">
                <a:solidFill>
                  <a:srgbClr val="003980"/>
                </a:solidFill>
                <a:latin typeface="Arial Unicode MS" panose="020B0604020202020204" pitchFamily="34" charset="-128"/>
              </a:rPr>
              <a:pPr>
                <a:buClr>
                  <a:srgbClr val="003980"/>
                </a:buClr>
                <a:buSzPct val="100000"/>
                <a:buFont typeface="Arial Unicode MS" panose="020B0604020202020204" pitchFamily="34" charset="-128"/>
                <a:buNone/>
              </a:pPr>
              <a:t>‹N°›</a:t>
            </a:fld>
            <a:endParaRPr lang="en-GB" altLang="fr-FR" sz="1100">
              <a:solidFill>
                <a:srgbClr val="00398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CB853044-FC28-7A40-B737-75A05A9F519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1295400"/>
            <a:ext cx="845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30" name="Picture 8" descr="bandeau_texte_rouge">
            <a:extLst>
              <a:ext uri="{FF2B5EF4-FFF2-40B4-BE49-F238E27FC236}">
                <a16:creationId xmlns:a16="http://schemas.microsoft.com/office/drawing/2014/main" id="{D726A183-0F11-3C4F-B07F-4366C2E156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CEA52D92-5E7C-5247-B33A-08173D793F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fr-FR" altLang="fr-FR"/>
              <a:t>       André Seznec                                          ALF project-team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BC37D7C-CA0A-944F-AB43-69E4EC04A0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 altLang="fr-FR"/>
              <a:t>- </a:t>
            </a:r>
            <a:fld id="{D5CF49B8-A188-1B41-8D95-1C7115E032A8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xStyles>
    <p:titleStyle>
      <a:lvl1pPr algn="ctr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panose="020B0604020202020204" pitchFamily="34" charset="-128"/>
        <a:defRPr sz="3600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panose="020B0604020202020204" pitchFamily="34" charset="-128"/>
        <a:defRPr sz="3600">
          <a:solidFill>
            <a:schemeClr val="accent2"/>
          </a:solidFill>
          <a:latin typeface="Arial Unicode MS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panose="020B0604020202020204" pitchFamily="34" charset="-128"/>
        <a:defRPr sz="3600">
          <a:solidFill>
            <a:schemeClr val="accent2"/>
          </a:solidFill>
          <a:latin typeface="Arial Unicode MS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panose="020B0604020202020204" pitchFamily="34" charset="-128"/>
        <a:defRPr sz="3600">
          <a:solidFill>
            <a:schemeClr val="accent2"/>
          </a:solidFill>
          <a:latin typeface="Arial Unicode MS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panose="020B0604020202020204" pitchFamily="34" charset="-128"/>
        <a:defRPr sz="3600">
          <a:solidFill>
            <a:schemeClr val="accent2"/>
          </a:solidFill>
          <a:latin typeface="Arial Unicode MS" charset="0"/>
          <a:ea typeface="ＭＳ Ｐゴシック" charset="0"/>
          <a:cs typeface="Arial Unicode MS" charset="0"/>
        </a:defRPr>
      </a:lvl5pPr>
      <a:lvl6pPr marL="457200" algn="ctr" defTabSz="449263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charset="0"/>
        <a:defRPr sz="3600">
          <a:solidFill>
            <a:schemeClr val="accent2"/>
          </a:solidFill>
          <a:latin typeface="Arial Unicode MS" charset="0"/>
          <a:ea typeface="Arial Unicode MS" charset="0"/>
          <a:cs typeface="Arial Unicode MS" charset="0"/>
        </a:defRPr>
      </a:lvl6pPr>
      <a:lvl7pPr marL="914400" algn="ctr" defTabSz="449263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charset="0"/>
        <a:defRPr sz="3600">
          <a:solidFill>
            <a:schemeClr val="accent2"/>
          </a:solidFill>
          <a:latin typeface="Arial Unicode MS" charset="0"/>
          <a:ea typeface="Arial Unicode MS" charset="0"/>
          <a:cs typeface="Arial Unicode MS" charset="0"/>
        </a:defRPr>
      </a:lvl7pPr>
      <a:lvl8pPr marL="1371600" algn="ctr" defTabSz="449263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charset="0"/>
        <a:defRPr sz="3600">
          <a:solidFill>
            <a:schemeClr val="accent2"/>
          </a:solidFill>
          <a:latin typeface="Arial Unicode MS" charset="0"/>
          <a:ea typeface="Arial Unicode MS" charset="0"/>
          <a:cs typeface="Arial Unicode MS" charset="0"/>
        </a:defRPr>
      </a:lvl8pPr>
      <a:lvl9pPr marL="1828800" algn="ctr" defTabSz="449263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3980"/>
        </a:buClr>
        <a:buSzPct val="100000"/>
        <a:buFont typeface="Arial Unicode MS" charset="0"/>
        <a:defRPr sz="3600">
          <a:solidFill>
            <a:schemeClr val="accent2"/>
          </a:solidFill>
          <a:latin typeface="Arial Unicode MS" charset="0"/>
          <a:ea typeface="Arial Unicode MS" charset="0"/>
          <a:cs typeface="Arial Unicode MS" charset="0"/>
        </a:defRPr>
      </a:lvl9pPr>
    </p:titleStyle>
    <p:bodyStyle>
      <a:lvl1pPr marL="533400" indent="-533400" algn="l" defTabSz="449263" rtl="0" eaLnBrk="0" fontAlgn="base" hangingPunct="0">
        <a:lnSpc>
          <a:spcPct val="112000"/>
        </a:lnSpc>
        <a:spcBef>
          <a:spcPts val="1175"/>
        </a:spcBef>
        <a:spcAft>
          <a:spcPct val="0"/>
        </a:spcAft>
        <a:buClr>
          <a:srgbClr val="003980"/>
        </a:buClr>
        <a:buSzPct val="100000"/>
        <a:buFont typeface="Times" pitchFamily="2" charset="0"/>
        <a:buChar char="•"/>
        <a:defRPr sz="28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1014413" indent="-533400" algn="l" defTabSz="449263" rtl="0" eaLnBrk="0" fontAlgn="base" hangingPunct="0">
        <a:lnSpc>
          <a:spcPct val="112000"/>
        </a:lnSpc>
        <a:spcBef>
          <a:spcPts val="450"/>
        </a:spcBef>
        <a:spcAft>
          <a:spcPct val="0"/>
        </a:spcAft>
        <a:buClr>
          <a:srgbClr val="003980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2pPr>
      <a:lvl3pPr marL="1490663" indent="-533400" algn="l" defTabSz="449263" rtl="0" eaLnBrk="0" fontAlgn="base" hangingPunct="0">
        <a:lnSpc>
          <a:spcPct val="112000"/>
        </a:lnSpc>
        <a:spcBef>
          <a:spcPts val="450"/>
        </a:spcBef>
        <a:spcAft>
          <a:spcPct val="0"/>
        </a:spcAft>
        <a:buClr>
          <a:srgbClr val="003980"/>
        </a:buClr>
        <a:buSzPct val="80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3pPr>
      <a:lvl4pPr marL="1909763" indent="-533400" algn="l" defTabSz="449263" rtl="0" eaLnBrk="0" fontAlgn="base" hangingPunct="0">
        <a:lnSpc>
          <a:spcPct val="112000"/>
        </a:lnSpc>
        <a:spcBef>
          <a:spcPts val="450"/>
        </a:spcBef>
        <a:spcAft>
          <a:spcPct val="0"/>
        </a:spcAft>
        <a:buClr>
          <a:srgbClr val="003980"/>
        </a:buClr>
        <a:buSzPct val="60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4pPr>
      <a:lvl5pPr marL="2362200" indent="-533400" algn="l" defTabSz="449263" rtl="0" eaLnBrk="0" fontAlgn="base" hangingPunct="0">
        <a:lnSpc>
          <a:spcPct val="112000"/>
        </a:lnSpc>
        <a:spcBef>
          <a:spcPts val="450"/>
        </a:spcBef>
        <a:spcAft>
          <a:spcPct val="0"/>
        </a:spcAft>
        <a:buClr>
          <a:srgbClr val="B2DA11"/>
        </a:buClr>
        <a:buSzPct val="100000"/>
        <a:buFont typeface="Arial Unicode MS" panose="020B0604020202020204" pitchFamily="34" charset="-128"/>
        <a:buChar char="–"/>
        <a:defRPr sz="2800">
          <a:solidFill>
            <a:schemeClr val="tx2"/>
          </a:solidFill>
          <a:latin typeface="+mn-lt"/>
          <a:ea typeface="+mn-ea"/>
          <a:cs typeface="+mn-cs"/>
        </a:defRPr>
      </a:lvl5pPr>
      <a:lvl6pPr marL="2819400" indent="-533400" algn="l" defTabSz="449263" rtl="0" fontAlgn="base">
        <a:lnSpc>
          <a:spcPct val="112000"/>
        </a:lnSpc>
        <a:spcBef>
          <a:spcPts val="450"/>
        </a:spcBef>
        <a:spcAft>
          <a:spcPct val="0"/>
        </a:spcAft>
        <a:buClr>
          <a:srgbClr val="B2DA11"/>
        </a:buClr>
        <a:buSzPct val="100000"/>
        <a:buFont typeface="Arial Unicode MS" charset="0"/>
        <a:buChar char="–"/>
        <a:defRPr sz="2800">
          <a:solidFill>
            <a:schemeClr val="tx2"/>
          </a:solidFill>
          <a:latin typeface="+mn-lt"/>
          <a:ea typeface="+mn-ea"/>
          <a:cs typeface="+mn-cs"/>
        </a:defRPr>
      </a:lvl6pPr>
      <a:lvl7pPr marL="3276600" indent="-533400" algn="l" defTabSz="449263" rtl="0" fontAlgn="base">
        <a:lnSpc>
          <a:spcPct val="112000"/>
        </a:lnSpc>
        <a:spcBef>
          <a:spcPts val="450"/>
        </a:spcBef>
        <a:spcAft>
          <a:spcPct val="0"/>
        </a:spcAft>
        <a:buClr>
          <a:srgbClr val="B2DA11"/>
        </a:buClr>
        <a:buSzPct val="100000"/>
        <a:buFont typeface="Arial Unicode MS" charset="0"/>
        <a:buChar char="–"/>
        <a:defRPr sz="2800">
          <a:solidFill>
            <a:schemeClr val="tx2"/>
          </a:solidFill>
          <a:latin typeface="+mn-lt"/>
          <a:ea typeface="+mn-ea"/>
          <a:cs typeface="+mn-cs"/>
        </a:defRPr>
      </a:lvl7pPr>
      <a:lvl8pPr marL="3733800" indent="-533400" algn="l" defTabSz="449263" rtl="0" fontAlgn="base">
        <a:lnSpc>
          <a:spcPct val="112000"/>
        </a:lnSpc>
        <a:spcBef>
          <a:spcPts val="450"/>
        </a:spcBef>
        <a:spcAft>
          <a:spcPct val="0"/>
        </a:spcAft>
        <a:buClr>
          <a:srgbClr val="B2DA11"/>
        </a:buClr>
        <a:buSzPct val="100000"/>
        <a:buFont typeface="Arial Unicode MS" charset="0"/>
        <a:buChar char="–"/>
        <a:defRPr sz="2800">
          <a:solidFill>
            <a:schemeClr val="tx2"/>
          </a:solidFill>
          <a:latin typeface="+mn-lt"/>
          <a:ea typeface="+mn-ea"/>
          <a:cs typeface="+mn-cs"/>
        </a:defRPr>
      </a:lvl8pPr>
      <a:lvl9pPr marL="4191000" indent="-533400" algn="l" defTabSz="449263" rtl="0" fontAlgn="base">
        <a:lnSpc>
          <a:spcPct val="112000"/>
        </a:lnSpc>
        <a:spcBef>
          <a:spcPts val="450"/>
        </a:spcBef>
        <a:spcAft>
          <a:spcPct val="0"/>
        </a:spcAft>
        <a:buClr>
          <a:srgbClr val="B2DA11"/>
        </a:buClr>
        <a:buSzPct val="100000"/>
        <a:buFont typeface="Arial Unicode MS" charset="0"/>
        <a:buChar char="–"/>
        <a:defRPr sz="28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ous-titre 4">
            <a:extLst>
              <a:ext uri="{FF2B5EF4-FFF2-40B4-BE49-F238E27FC236}">
                <a16:creationId xmlns:a16="http://schemas.microsoft.com/office/drawing/2014/main" id="{C667089D-4044-A447-9B78-2525FB0BD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Times" pitchFamily="2" charset="0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André Seznec</a:t>
            </a:r>
          </a:p>
          <a:p>
            <a:pPr>
              <a:buFont typeface="Times" pitchFamily="2" charset="0"/>
              <a:buNone/>
            </a:pPr>
            <a:r>
              <a:rPr lang="fr-FR" altLang="fr-FR">
                <a:ea typeface="ＭＳ Ｐゴシック" panose="020B0600070205080204" pitchFamily="34" charset="-128"/>
              </a:rPr>
              <a:t>INRIA/IRISA</a:t>
            </a:r>
          </a:p>
        </p:txBody>
      </p:sp>
      <p:sp>
        <p:nvSpPr>
          <p:cNvPr id="5123" name="ZoneTexte 3">
            <a:extLst>
              <a:ext uri="{FF2B5EF4-FFF2-40B4-BE49-F238E27FC236}">
                <a16:creationId xmlns:a16="http://schemas.microsoft.com/office/drawing/2014/main" id="{7A3408CB-4E94-F846-B496-3FED6A80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306546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98E927-BEEB-834C-9218-93BA12C25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FNL-MMA </a:t>
            </a:r>
            <a:br>
              <a:rPr lang="fr-FR" dirty="0"/>
            </a:br>
            <a:r>
              <a:rPr lang="fr-FR" dirty="0"/>
              <a:t>instruction cache </a:t>
            </a:r>
            <a:r>
              <a:rPr lang="fr-FR" dirty="0" err="1"/>
              <a:t>prefetcher</a:t>
            </a:r>
            <a:endParaRPr lang="fr-FR" dirty="0"/>
          </a:p>
        </p:txBody>
      </p:sp>
      <p:pic>
        <p:nvPicPr>
          <p:cNvPr id="1026" name="Picture 2" descr="André Seznec | Inria">
            <a:extLst>
              <a:ext uri="{FF2B5EF4-FFF2-40B4-BE49-F238E27FC236}">
                <a16:creationId xmlns:a16="http://schemas.microsoft.com/office/drawing/2014/main" id="{89BF7172-75F3-C747-9EC8-34BB1AAE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3568700"/>
            <a:ext cx="2463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598F-AB08-9B4A-97DF-0AD7134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FNL </a:t>
            </a:r>
            <a:r>
              <a:rPr lang="fr-FR" dirty="0" err="1"/>
              <a:t>evaluation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6D2E1-A5DE-3B41-90F6-11ACED4B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35" y="1517212"/>
            <a:ext cx="8304213" cy="45196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/>
              <a:t>64Kentry i.e. 24 KB</a:t>
            </a:r>
          </a:p>
          <a:p>
            <a:r>
              <a:rPr lang="fr-FR" dirty="0"/>
              <a:t>Up to  1 line:    1.124</a:t>
            </a:r>
          </a:p>
          <a:p>
            <a:r>
              <a:rPr lang="fr-FR" dirty="0"/>
              <a:t>Up to 3 </a:t>
            </a:r>
            <a:r>
              <a:rPr lang="fr-FR" dirty="0" err="1"/>
              <a:t>lines</a:t>
            </a:r>
            <a:r>
              <a:rPr lang="fr-FR" dirty="0"/>
              <a:t>:   1.159</a:t>
            </a:r>
          </a:p>
          <a:p>
            <a:r>
              <a:rPr lang="fr-FR" dirty="0"/>
              <a:t>Up to 5 </a:t>
            </a:r>
            <a:r>
              <a:rPr lang="fr-FR" dirty="0" err="1"/>
              <a:t>lines</a:t>
            </a:r>
            <a:r>
              <a:rPr lang="fr-FR" dirty="0"/>
              <a:t>:   </a:t>
            </a:r>
            <a:r>
              <a:rPr lang="fr-FR" u="sng" dirty="0">
                <a:solidFill>
                  <a:srgbClr val="FF0000"/>
                </a:solidFill>
              </a:rPr>
              <a:t>1.165</a:t>
            </a:r>
          </a:p>
          <a:p>
            <a:pPr marL="0" indent="0">
              <a:buNone/>
            </a:pPr>
            <a:r>
              <a:rPr lang="fr-FR" dirty="0"/>
              <a:t>➜ 1.148 </a:t>
            </a:r>
            <a:r>
              <a:rPr lang="fr-FR" dirty="0" err="1"/>
              <a:t>with</a:t>
            </a:r>
            <a:r>
              <a:rPr lang="fr-FR" dirty="0"/>
              <a:t> 3KB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881C3E8-3E5C-ED48-9DE2-C548FB27677E}"/>
              </a:ext>
            </a:extLst>
          </p:cNvPr>
          <p:cNvSpPr/>
          <p:nvPr/>
        </p:nvSpPr>
        <p:spPr bwMode="auto">
          <a:xfrm>
            <a:off x="207090" y="4869160"/>
            <a:ext cx="8729820" cy="12961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Much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better</a:t>
            </a: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than</a:t>
            </a: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  pure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next</a:t>
            </a: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-line 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prefetching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	</a:t>
            </a:r>
            <a:r>
              <a:rPr lang="fr-FR" u="sng" dirty="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</a:t>
            </a:r>
            <a:r>
              <a:rPr lang="fr-FR" u="sng" dirty="0" err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limited</a:t>
            </a:r>
            <a:r>
              <a:rPr lang="fr-FR" u="sng" dirty="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11.8 % extra L2 </a:t>
            </a:r>
            <a:r>
              <a:rPr lang="fr-FR" u="sng" dirty="0" err="1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accesses</a:t>
            </a:r>
            <a:endParaRPr lang="fr-FR" u="sng" dirty="0">
              <a:solidFill>
                <a:srgbClr val="FF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		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AEFE5-875B-A544-8C17-B24C6930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Prefetching</a:t>
            </a:r>
            <a:r>
              <a:rPr lang="fr-FR" dirty="0"/>
              <a:t> </a:t>
            </a:r>
            <a:r>
              <a:rPr lang="fr-FR" dirty="0" err="1"/>
              <a:t>consecutively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 blocks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9758E-CC78-C44D-A900-35B03909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304213" cy="451961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prefetcher</a:t>
            </a:r>
            <a:r>
              <a:rPr lang="fr-FR" dirty="0"/>
              <a:t>, </a:t>
            </a:r>
          </a:p>
          <a:p>
            <a:pPr marL="0" indent="0">
              <a:buNone/>
            </a:pPr>
            <a:r>
              <a:rPr lang="fr-FR" dirty="0"/>
              <a:t>miss on  B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u="sng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r-FR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u="sng" dirty="0" err="1">
                <a:solidFill>
                  <a:schemeClr val="accent1">
                    <a:lumMod val="75000"/>
                  </a:schemeClr>
                </a:solidFill>
              </a:rPr>
              <a:t>followed</a:t>
            </a:r>
            <a:r>
              <a:rPr lang="fr-FR" u="sng" dirty="0">
                <a:solidFill>
                  <a:schemeClr val="accent1">
                    <a:lumMod val="75000"/>
                  </a:schemeClr>
                </a:solidFill>
              </a:rPr>
              <a:t> » </a:t>
            </a:r>
            <a:r>
              <a:rPr lang="fr-FR" dirty="0"/>
              <a:t>by miss on  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Intuition: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/>
              <a:t>Prefetch</a:t>
            </a:r>
            <a:r>
              <a:rPr lang="fr-FR" dirty="0"/>
              <a:t> C !!</a:t>
            </a:r>
          </a:p>
          <a:p>
            <a:pPr lvl="2">
              <a:buFont typeface="Wingdings" pitchFamily="2" charset="2"/>
              <a:buChar char="v"/>
            </a:pPr>
            <a:r>
              <a:rPr lang="fr-FR" dirty="0" err="1">
                <a:solidFill>
                  <a:srgbClr val="FF0000"/>
                </a:solidFill>
              </a:rPr>
              <a:t>Too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late</a:t>
            </a:r>
            <a:r>
              <a:rPr lang="fr-FR" dirty="0">
                <a:solidFill>
                  <a:srgbClr val="FF0000"/>
                </a:solidFill>
              </a:rPr>
              <a:t> if one </a:t>
            </a:r>
            <a:r>
              <a:rPr lang="fr-FR" dirty="0" err="1">
                <a:solidFill>
                  <a:srgbClr val="FF0000"/>
                </a:solidFill>
              </a:rPr>
              <a:t>waits</a:t>
            </a:r>
            <a:r>
              <a:rPr lang="fr-FR" dirty="0">
                <a:solidFill>
                  <a:srgbClr val="FF0000"/>
                </a:solidFill>
              </a:rPr>
              <a:t> for the miss on B</a:t>
            </a:r>
          </a:p>
          <a:p>
            <a:pPr lvl="2">
              <a:buFont typeface="Wingdings" pitchFamily="2" charset="2"/>
              <a:buChar char="v"/>
            </a:pPr>
            <a:r>
              <a:rPr lang="fr-FR" dirty="0" err="1">
                <a:solidFill>
                  <a:srgbClr val="7030A0"/>
                </a:solidFill>
              </a:rPr>
              <a:t>Prefetching</a:t>
            </a:r>
            <a:r>
              <a:rPr lang="fr-FR" dirty="0">
                <a:solidFill>
                  <a:srgbClr val="7030A0"/>
                </a:solidFill>
              </a:rPr>
              <a:t> destroys the </a:t>
            </a:r>
            <a:r>
              <a:rPr lang="fr-FR" dirty="0" err="1">
                <a:solidFill>
                  <a:srgbClr val="7030A0"/>
                </a:solidFill>
              </a:rPr>
              <a:t>correlation</a:t>
            </a:r>
            <a:endParaRPr lang="fr-FR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9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C5CA5-3102-D44F-AC8D-72808783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Miss </a:t>
            </a:r>
            <a:r>
              <a:rPr lang="fr-FR" dirty="0" err="1"/>
              <a:t>Prefetcher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161A3-149D-B04A-B002-48A27AE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738493" cy="4533429"/>
          </a:xfrm>
        </p:spPr>
        <p:txBody>
          <a:bodyPr/>
          <a:lstStyle/>
          <a:p>
            <a:r>
              <a:rPr lang="fr-FR" dirty="0"/>
              <a:t>Use the I-Shadow cache </a:t>
            </a:r>
          </a:p>
          <a:p>
            <a:pPr marL="1828800" lvl="4" indent="0">
              <a:buNone/>
            </a:pPr>
            <a:r>
              <a:rPr lang="fr-FR" u="sng" dirty="0">
                <a:solidFill>
                  <a:schemeClr val="accent2"/>
                </a:solidFill>
              </a:rPr>
              <a:t>➡︎to </a:t>
            </a:r>
            <a:r>
              <a:rPr lang="fr-FR" u="sng" dirty="0" err="1">
                <a:solidFill>
                  <a:schemeClr val="accent2"/>
                </a:solidFill>
              </a:rPr>
              <a:t>predict</a:t>
            </a:r>
            <a:r>
              <a:rPr lang="fr-FR" u="sng" dirty="0">
                <a:solidFill>
                  <a:schemeClr val="accent2"/>
                </a:solidFill>
              </a:rPr>
              <a:t> the </a:t>
            </a:r>
            <a:r>
              <a:rPr lang="fr-FR" u="sng" dirty="0" err="1">
                <a:solidFill>
                  <a:schemeClr val="accent2"/>
                </a:solidFill>
              </a:rPr>
              <a:t>next</a:t>
            </a:r>
            <a:r>
              <a:rPr lang="fr-FR" u="sng" dirty="0">
                <a:solidFill>
                  <a:schemeClr val="accent2"/>
                </a:solidFill>
              </a:rPr>
              <a:t> I-cache miss</a:t>
            </a:r>
          </a:p>
          <a:p>
            <a:endParaRPr lang="fr-FR" dirty="0"/>
          </a:p>
          <a:p>
            <a:r>
              <a:rPr lang="fr-FR" dirty="0" err="1"/>
              <a:t>Associate</a:t>
            </a:r>
            <a:r>
              <a:rPr lang="fr-FR" dirty="0"/>
              <a:t> B and C </a:t>
            </a:r>
            <a:r>
              <a:rPr lang="fr-FR" dirty="0" err="1"/>
              <a:t>when</a:t>
            </a:r>
            <a:endParaRPr lang="fr-FR" dirty="0"/>
          </a:p>
          <a:p>
            <a:pPr lvl="1"/>
            <a:r>
              <a:rPr lang="fr-FR" dirty="0"/>
              <a:t>B and C  miss  </a:t>
            </a:r>
            <a:r>
              <a:rPr lang="fr-FR" dirty="0" err="1"/>
              <a:t>consecutively</a:t>
            </a:r>
            <a:r>
              <a:rPr lang="fr-FR" dirty="0"/>
              <a:t> on I-Shadow      </a:t>
            </a:r>
            <a:r>
              <a:rPr lang="fr-FR" b="1" u="sng" dirty="0">
                <a:solidFill>
                  <a:srgbClr val="FF0000"/>
                </a:solidFill>
              </a:rPr>
              <a:t>AND </a:t>
            </a:r>
            <a:r>
              <a:rPr lang="fr-FR" u="sng" dirty="0">
                <a:solidFill>
                  <a:srgbClr val="FF0000"/>
                </a:solidFill>
              </a:rPr>
              <a:t>C misses on the I-cache</a:t>
            </a:r>
          </a:p>
          <a:p>
            <a:endParaRPr lang="fr-FR" dirty="0"/>
          </a:p>
          <a:p>
            <a:r>
              <a:rPr lang="fr-FR" dirty="0" err="1"/>
              <a:t>Prefetch</a:t>
            </a:r>
            <a:r>
              <a:rPr lang="fr-FR" dirty="0"/>
              <a:t> C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</a:t>
            </a:r>
            <a:r>
              <a:rPr lang="fr-FR" dirty="0" err="1"/>
              <a:t>occurences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4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99B9-540B-124A-9184-249CE9F551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6138" y="0"/>
            <a:ext cx="8297862" cy="1141413"/>
          </a:xfrm>
        </p:spPr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Miss </a:t>
            </a:r>
            <a:r>
              <a:rPr lang="fr-FR" dirty="0" err="1"/>
              <a:t>prefetcher</a:t>
            </a:r>
            <a:r>
              <a:rPr lang="fr-FR" dirty="0"/>
              <a:t>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9AF418-F516-8449-B5D0-C7C4989816EA}"/>
              </a:ext>
            </a:extLst>
          </p:cNvPr>
          <p:cNvGrpSpPr/>
          <p:nvPr/>
        </p:nvGrpSpPr>
        <p:grpSpPr>
          <a:xfrm>
            <a:off x="2166666" y="3106312"/>
            <a:ext cx="3153713" cy="504056"/>
            <a:chOff x="3613031" y="2276872"/>
            <a:chExt cx="2501988" cy="4320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30B6C-505A-BE45-B639-60F17263E589}"/>
                </a:ext>
              </a:extLst>
            </p:cNvPr>
            <p:cNvSpPr/>
            <p:nvPr/>
          </p:nvSpPr>
          <p:spPr bwMode="auto">
            <a:xfrm>
              <a:off x="3613031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47A6BC-9D43-B745-B31A-4D4C1BD31BB0}"/>
                </a:ext>
              </a:extLst>
            </p:cNvPr>
            <p:cNvSpPr/>
            <p:nvPr/>
          </p:nvSpPr>
          <p:spPr bwMode="auto">
            <a:xfrm>
              <a:off x="4112514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1C78D1-257D-6842-8B61-C893A47D0317}"/>
                </a:ext>
              </a:extLst>
            </p:cNvPr>
            <p:cNvSpPr/>
            <p:nvPr/>
          </p:nvSpPr>
          <p:spPr bwMode="auto">
            <a:xfrm>
              <a:off x="4611997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C7DF36-26AF-1D4D-86D1-70156898AAA4}"/>
                </a:ext>
              </a:extLst>
            </p:cNvPr>
            <p:cNvSpPr/>
            <p:nvPr/>
          </p:nvSpPr>
          <p:spPr bwMode="auto">
            <a:xfrm>
              <a:off x="5111480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Bb</a:t>
              </a: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137C88-2C99-DE43-AF0F-856B72D79A1D}"/>
                </a:ext>
              </a:extLst>
            </p:cNvPr>
            <p:cNvSpPr/>
            <p:nvPr/>
          </p:nvSpPr>
          <p:spPr bwMode="auto">
            <a:xfrm>
              <a:off x="5610963" y="2276872"/>
              <a:ext cx="504056" cy="432048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latin typeface="Arial" charset="0"/>
                  <a:ea typeface="ＭＳ Ｐゴシック" charset="-128"/>
                  <a:cs typeface="ＭＳ Ｐゴシック" charset="-128"/>
                </a:rPr>
                <a:t>Cc</a:t>
              </a: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92B989A-5950-3346-92B5-78245987E0C5}"/>
              </a:ext>
            </a:extLst>
          </p:cNvPr>
          <p:cNvSpPr txBox="1"/>
          <p:nvPr/>
        </p:nvSpPr>
        <p:spPr>
          <a:xfrm>
            <a:off x="106111" y="1435495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I-</a:t>
            </a:r>
            <a:r>
              <a:rPr lang="fr-FR" dirty="0" err="1"/>
              <a:t>shadow</a:t>
            </a:r>
            <a:r>
              <a:rPr lang="fr-FR" dirty="0"/>
              <a:t> miss </a:t>
            </a:r>
            <a:r>
              <a:rPr lang="fr-FR" dirty="0" err="1"/>
              <a:t>sequence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328E655-0251-0C44-B018-45771017537B}"/>
              </a:ext>
            </a:extLst>
          </p:cNvPr>
          <p:cNvCxnSpPr/>
          <p:nvPr/>
        </p:nvCxnSpPr>
        <p:spPr bwMode="auto">
          <a:xfrm>
            <a:off x="179512" y="2236444"/>
            <a:ext cx="3600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C190CF6-06BA-FB49-B556-2CCCF917B038}"/>
              </a:ext>
            </a:extLst>
          </p:cNvPr>
          <p:cNvGrpSpPr/>
          <p:nvPr/>
        </p:nvGrpSpPr>
        <p:grpSpPr>
          <a:xfrm>
            <a:off x="90445" y="1435495"/>
            <a:ext cx="8759596" cy="2940933"/>
            <a:chOff x="179512" y="1435495"/>
            <a:chExt cx="8759596" cy="2940933"/>
          </a:xfrm>
        </p:grpSpPr>
        <p:sp>
          <p:nvSpPr>
            <p:cNvPr id="3" name="Explosion 2 2">
              <a:extLst>
                <a:ext uri="{FF2B5EF4-FFF2-40B4-BE49-F238E27FC236}">
                  <a16:creationId xmlns:a16="http://schemas.microsoft.com/office/drawing/2014/main" id="{49551ED9-E4AD-404B-B9C2-30C926E2095E}"/>
                </a:ext>
              </a:extLst>
            </p:cNvPr>
            <p:cNvSpPr/>
            <p:nvPr/>
          </p:nvSpPr>
          <p:spPr bwMode="auto">
            <a:xfrm>
              <a:off x="5364090" y="1435495"/>
              <a:ext cx="3575018" cy="1656184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I-cache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miss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634691A-1231-2649-9B2A-B5B0883075E3}"/>
                </a:ext>
              </a:extLst>
            </p:cNvPr>
            <p:cNvSpPr txBox="1"/>
            <p:nvPr/>
          </p:nvSpPr>
          <p:spPr>
            <a:xfrm>
              <a:off x="5364090" y="3545431"/>
              <a:ext cx="3469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Associate</a:t>
              </a:r>
              <a:r>
                <a:rPr lang="fr-FR" dirty="0"/>
                <a:t> C to </a:t>
              </a:r>
              <a:r>
                <a:rPr lang="fr-FR" dirty="0" err="1"/>
                <a:t>Bb</a:t>
              </a:r>
              <a:r>
                <a:rPr lang="fr-FR" dirty="0"/>
                <a:t> in the</a:t>
              </a:r>
            </a:p>
            <a:p>
              <a:r>
                <a:rPr lang="fr-FR" dirty="0" err="1"/>
                <a:t>Next</a:t>
              </a:r>
              <a:r>
                <a:rPr lang="fr-FR" dirty="0"/>
                <a:t> Miss table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AFC6FA1-9658-8B42-82BD-EC05767A8032}"/>
                </a:ext>
              </a:extLst>
            </p:cNvPr>
            <p:cNvSpPr txBox="1"/>
            <p:nvPr/>
          </p:nvSpPr>
          <p:spPr>
            <a:xfrm>
              <a:off x="179512" y="309167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1.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8D2E99F-8866-734F-8BBB-73270EB91A68}"/>
              </a:ext>
            </a:extLst>
          </p:cNvPr>
          <p:cNvGrpSpPr/>
          <p:nvPr/>
        </p:nvGrpSpPr>
        <p:grpSpPr>
          <a:xfrm>
            <a:off x="106111" y="1452456"/>
            <a:ext cx="8759596" cy="3310265"/>
            <a:chOff x="179512" y="1435495"/>
            <a:chExt cx="8759596" cy="3310265"/>
          </a:xfrm>
        </p:grpSpPr>
        <p:sp>
          <p:nvSpPr>
            <p:cNvPr id="29" name="Explosion 2 28">
              <a:extLst>
                <a:ext uri="{FF2B5EF4-FFF2-40B4-BE49-F238E27FC236}">
                  <a16:creationId xmlns:a16="http://schemas.microsoft.com/office/drawing/2014/main" id="{7D082F1C-28D0-E642-A453-CDA01F2F12C1}"/>
                </a:ext>
              </a:extLst>
            </p:cNvPr>
            <p:cNvSpPr/>
            <p:nvPr/>
          </p:nvSpPr>
          <p:spPr bwMode="auto">
            <a:xfrm>
              <a:off x="5364090" y="1435495"/>
              <a:ext cx="3575018" cy="1656184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I-cache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miss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CA9B6D2-63D8-7444-9933-EC15A3546106}"/>
                </a:ext>
              </a:extLst>
            </p:cNvPr>
            <p:cNvSpPr txBox="1"/>
            <p:nvPr/>
          </p:nvSpPr>
          <p:spPr>
            <a:xfrm>
              <a:off x="5364090" y="3545431"/>
              <a:ext cx="26853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Set (</a:t>
              </a:r>
              <a:r>
                <a:rPr lang="fr-FR" dirty="0" err="1"/>
                <a:t>Bb,C</a:t>
              </a:r>
              <a:r>
                <a:rPr lang="fr-FR" dirty="0"/>
                <a:t>) entry </a:t>
              </a:r>
            </a:p>
            <a:p>
              <a:r>
                <a:rPr lang="fr-FR" dirty="0"/>
                <a:t>to high confidence</a:t>
              </a:r>
            </a:p>
            <a:p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E0C3527-63E8-894F-85A6-7EF3D3208E7E}"/>
                </a:ext>
              </a:extLst>
            </p:cNvPr>
            <p:cNvSpPr txBox="1"/>
            <p:nvPr/>
          </p:nvSpPr>
          <p:spPr>
            <a:xfrm>
              <a:off x="179512" y="309167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2.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F2FD65B-51AC-6D41-AF79-E2C3509CAB0D}"/>
              </a:ext>
            </a:extLst>
          </p:cNvPr>
          <p:cNvGrpSpPr/>
          <p:nvPr/>
        </p:nvGrpSpPr>
        <p:grpSpPr>
          <a:xfrm>
            <a:off x="90445" y="3100763"/>
            <a:ext cx="7683649" cy="2752933"/>
            <a:chOff x="179512" y="3091679"/>
            <a:chExt cx="7683649" cy="2752933"/>
          </a:xfrm>
        </p:grpSpPr>
        <p:sp>
          <p:nvSpPr>
            <p:cNvPr id="33" name="Explosion 2 32">
              <a:extLst>
                <a:ext uri="{FF2B5EF4-FFF2-40B4-BE49-F238E27FC236}">
                  <a16:creationId xmlns:a16="http://schemas.microsoft.com/office/drawing/2014/main" id="{E4A431BC-3DA4-2C4E-8CE2-983DBB6DE0DF}"/>
                </a:ext>
              </a:extLst>
            </p:cNvPr>
            <p:cNvSpPr/>
            <p:nvPr/>
          </p:nvSpPr>
          <p:spPr bwMode="auto">
            <a:xfrm>
              <a:off x="1458973" y="3751766"/>
              <a:ext cx="6404188" cy="2092846"/>
            </a:xfrm>
            <a:prstGeom prst="irregularSeal2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Prefetch</a:t>
              </a: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C on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Bb</a:t>
              </a: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I-Shadow miss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0B955AA-F5F2-8A41-88FE-09576D9887BA}"/>
                </a:ext>
              </a:extLst>
            </p:cNvPr>
            <p:cNvSpPr txBox="1"/>
            <p:nvPr/>
          </p:nvSpPr>
          <p:spPr>
            <a:xfrm>
              <a:off x="179512" y="3091679"/>
              <a:ext cx="1827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 and more.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91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4598F-AB08-9B4A-97DF-0AD7134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Miss </a:t>
            </a:r>
            <a:r>
              <a:rPr lang="fr-FR" dirty="0" err="1"/>
              <a:t>Prefetcher</a:t>
            </a:r>
            <a:r>
              <a:rPr lang="fr-FR" dirty="0"/>
              <a:t>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D6D2E1-A5DE-3B41-90F6-11ACED4B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35" y="1517212"/>
            <a:ext cx="8304213" cy="4519613"/>
          </a:xfrm>
        </p:spPr>
        <p:txBody>
          <a:bodyPr/>
          <a:lstStyle/>
          <a:p>
            <a:r>
              <a:rPr lang="fr-FR" dirty="0"/>
              <a:t>😎 </a:t>
            </a:r>
            <a:r>
              <a:rPr lang="fr-FR" u="sng" dirty="0" err="1"/>
              <a:t>Very</a:t>
            </a:r>
            <a:r>
              <a:rPr lang="fr-FR" u="sng" dirty="0"/>
              <a:t> </a:t>
            </a:r>
            <a:r>
              <a:rPr lang="fr-FR" u="sng" dirty="0" err="1"/>
              <a:t>accurate</a:t>
            </a:r>
            <a:r>
              <a:rPr lang="fr-FR" u="sng" dirty="0"/>
              <a:t>:  1% extra L2 </a:t>
            </a:r>
            <a:r>
              <a:rPr lang="fr-FR" u="sng" dirty="0" err="1"/>
              <a:t>accesses</a:t>
            </a:r>
            <a:endParaRPr lang="fr-FR" u="sng" dirty="0"/>
          </a:p>
          <a:p>
            <a:endParaRPr lang="fr-FR" dirty="0"/>
          </a:p>
          <a:p>
            <a:r>
              <a:rPr lang="fr-FR" dirty="0"/>
              <a:t>🥶  </a:t>
            </a:r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late</a:t>
            </a:r>
            <a:r>
              <a:rPr lang="fr-FR" dirty="0"/>
              <a:t>:   </a:t>
            </a:r>
          </a:p>
          <a:p>
            <a:pPr lvl="1"/>
            <a:r>
              <a:rPr lang="fr-FR" dirty="0" err="1"/>
              <a:t>Halves</a:t>
            </a:r>
            <a:r>
              <a:rPr lang="fr-FR" dirty="0"/>
              <a:t>  the </a:t>
            </a:r>
            <a:r>
              <a:rPr lang="fr-FR" dirty="0" err="1"/>
              <a:t>average</a:t>
            </a:r>
            <a:r>
              <a:rPr lang="fr-FR" dirty="0"/>
              <a:t> miss </a:t>
            </a:r>
            <a:r>
              <a:rPr lang="fr-FR" dirty="0" err="1"/>
              <a:t>latency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➽  </a:t>
            </a:r>
            <a:r>
              <a:rPr lang="fr-FR" dirty="0" err="1"/>
              <a:t>Reasonable</a:t>
            </a:r>
            <a:r>
              <a:rPr lang="fr-FR" dirty="0"/>
              <a:t> speed-up: 1.122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881C3E8-3E5C-ED48-9DE2-C548FB27677E}"/>
              </a:ext>
            </a:extLst>
          </p:cNvPr>
          <p:cNvSpPr/>
          <p:nvPr/>
        </p:nvSpPr>
        <p:spPr bwMode="auto">
          <a:xfrm>
            <a:off x="449796" y="4725144"/>
            <a:ext cx="8244408" cy="14757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FNL + NMP: </a:t>
            </a: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	     1.226 speed-up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	           +23.1 %  L2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accesses</a:t>
            </a:r>
            <a:endParaRPr lang="fr-FR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6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99B9-540B-124A-9184-249CE9F551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6138" y="0"/>
            <a:ext cx="8297862" cy="1141413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Multiple Miss </a:t>
            </a:r>
            <a:r>
              <a:rPr lang="fr-FR" dirty="0" err="1"/>
              <a:t>Ahead</a:t>
            </a:r>
            <a:r>
              <a:rPr lang="fr-FR" dirty="0"/>
              <a:t> </a:t>
            </a:r>
            <a:r>
              <a:rPr lang="fr-FR" dirty="0" err="1"/>
              <a:t>prefetcher</a:t>
            </a:r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9AF418-F516-8449-B5D0-C7C4989816EA}"/>
              </a:ext>
            </a:extLst>
          </p:cNvPr>
          <p:cNvGrpSpPr/>
          <p:nvPr/>
        </p:nvGrpSpPr>
        <p:grpSpPr>
          <a:xfrm>
            <a:off x="1043608" y="3489506"/>
            <a:ext cx="6301662" cy="504056"/>
            <a:chOff x="1115616" y="2276872"/>
            <a:chExt cx="4999403" cy="4320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11F122-B355-3F47-B4B6-ED0EC0A4A03B}"/>
                </a:ext>
              </a:extLst>
            </p:cNvPr>
            <p:cNvSpPr/>
            <p:nvPr/>
          </p:nvSpPr>
          <p:spPr bwMode="auto">
            <a:xfrm>
              <a:off x="1115616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062A9B-4190-124C-9872-D30AB3802F6E}"/>
                </a:ext>
              </a:extLst>
            </p:cNvPr>
            <p:cNvSpPr/>
            <p:nvPr/>
          </p:nvSpPr>
          <p:spPr bwMode="auto">
            <a:xfrm>
              <a:off x="1615099" y="2276872"/>
              <a:ext cx="504056" cy="432048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C7D06-43D7-FD4A-B859-F90E29316BF4}"/>
                </a:ext>
              </a:extLst>
            </p:cNvPr>
            <p:cNvSpPr/>
            <p:nvPr/>
          </p:nvSpPr>
          <p:spPr bwMode="auto">
            <a:xfrm>
              <a:off x="2114582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20CF6B-F7E9-C24B-8069-5490D7DDBAD3}"/>
                </a:ext>
              </a:extLst>
            </p:cNvPr>
            <p:cNvSpPr/>
            <p:nvPr/>
          </p:nvSpPr>
          <p:spPr bwMode="auto">
            <a:xfrm>
              <a:off x="2614065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E45446-F045-ED42-8C5A-28297924CB40}"/>
                </a:ext>
              </a:extLst>
            </p:cNvPr>
            <p:cNvSpPr/>
            <p:nvPr/>
          </p:nvSpPr>
          <p:spPr bwMode="auto">
            <a:xfrm>
              <a:off x="3113548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30B6C-505A-BE45-B639-60F17263E589}"/>
                </a:ext>
              </a:extLst>
            </p:cNvPr>
            <p:cNvSpPr/>
            <p:nvPr/>
          </p:nvSpPr>
          <p:spPr bwMode="auto">
            <a:xfrm>
              <a:off x="3613031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47A6BC-9D43-B745-B31A-4D4C1BD31BB0}"/>
                </a:ext>
              </a:extLst>
            </p:cNvPr>
            <p:cNvSpPr/>
            <p:nvPr/>
          </p:nvSpPr>
          <p:spPr bwMode="auto">
            <a:xfrm>
              <a:off x="4112514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1C78D1-257D-6842-8B61-C893A47D0317}"/>
                </a:ext>
              </a:extLst>
            </p:cNvPr>
            <p:cNvSpPr/>
            <p:nvPr/>
          </p:nvSpPr>
          <p:spPr bwMode="auto">
            <a:xfrm>
              <a:off x="4611997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C7DF36-26AF-1D4D-86D1-70156898AAA4}"/>
                </a:ext>
              </a:extLst>
            </p:cNvPr>
            <p:cNvSpPr/>
            <p:nvPr/>
          </p:nvSpPr>
          <p:spPr bwMode="auto">
            <a:xfrm>
              <a:off x="5111480" y="2276872"/>
              <a:ext cx="504056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137C88-2C99-DE43-AF0F-856B72D79A1D}"/>
                </a:ext>
              </a:extLst>
            </p:cNvPr>
            <p:cNvSpPr/>
            <p:nvPr/>
          </p:nvSpPr>
          <p:spPr bwMode="auto">
            <a:xfrm>
              <a:off x="5610963" y="2276872"/>
              <a:ext cx="504056" cy="432048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B9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AE2805A7-0D1E-FE42-82A9-E9E2A6A61E02}"/>
              </a:ext>
            </a:extLst>
          </p:cNvPr>
          <p:cNvSpPr txBox="1"/>
          <p:nvPr/>
        </p:nvSpPr>
        <p:spPr>
          <a:xfrm>
            <a:off x="683568" y="1556792"/>
            <a:ext cx="656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late</a:t>
            </a:r>
            <a:r>
              <a:rPr lang="fr-FR" dirty="0"/>
              <a:t> </a:t>
            </a:r>
            <a:r>
              <a:rPr lang="fr-FR" dirty="0" err="1"/>
              <a:t>prefetching</a:t>
            </a:r>
            <a:r>
              <a:rPr lang="fr-FR" dirty="0"/>
              <a:t>: </a:t>
            </a:r>
            <a:r>
              <a:rPr lang="fr-FR" dirty="0" err="1">
                <a:solidFill>
                  <a:srgbClr val="FF0000"/>
                </a:solidFill>
              </a:rPr>
              <a:t>just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prefetch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earlier</a:t>
            </a:r>
            <a:r>
              <a:rPr lang="fr-FR" dirty="0">
                <a:solidFill>
                  <a:srgbClr val="FF0000"/>
                </a:solidFill>
              </a:rPr>
              <a:t> !!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92B989A-5950-3346-92B5-78245987E0C5}"/>
              </a:ext>
            </a:extLst>
          </p:cNvPr>
          <p:cNvSpPr txBox="1"/>
          <p:nvPr/>
        </p:nvSpPr>
        <p:spPr>
          <a:xfrm>
            <a:off x="2932377" y="2780928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I-</a:t>
            </a:r>
            <a:r>
              <a:rPr lang="fr-FR" dirty="0" err="1"/>
              <a:t>shadow</a:t>
            </a:r>
            <a:r>
              <a:rPr lang="fr-FR" dirty="0"/>
              <a:t> miss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19" name="Flèche courbée vers le haut 18">
            <a:extLst>
              <a:ext uri="{FF2B5EF4-FFF2-40B4-BE49-F238E27FC236}">
                <a16:creationId xmlns:a16="http://schemas.microsoft.com/office/drawing/2014/main" id="{3E262D0D-8F56-3B46-BF6C-85B2A1868AC2}"/>
              </a:ext>
            </a:extLst>
          </p:cNvPr>
          <p:cNvSpPr/>
          <p:nvPr/>
        </p:nvSpPr>
        <p:spPr bwMode="auto">
          <a:xfrm>
            <a:off x="1502463" y="3978855"/>
            <a:ext cx="720080" cy="648072"/>
          </a:xfrm>
          <a:prstGeom prst="curvedUpArrow">
            <a:avLst>
              <a:gd name="adj1" fmla="val 12515"/>
              <a:gd name="adj2" fmla="val 55556"/>
              <a:gd name="adj3" fmla="val 25000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Flèche courbée vers le haut 19">
            <a:extLst>
              <a:ext uri="{FF2B5EF4-FFF2-40B4-BE49-F238E27FC236}">
                <a16:creationId xmlns:a16="http://schemas.microsoft.com/office/drawing/2014/main" id="{649AA2D9-B576-2B4B-9394-73EA5B7EE374}"/>
              </a:ext>
            </a:extLst>
          </p:cNvPr>
          <p:cNvSpPr/>
          <p:nvPr/>
        </p:nvSpPr>
        <p:spPr bwMode="auto">
          <a:xfrm>
            <a:off x="1244031" y="3990809"/>
            <a:ext cx="6157646" cy="2350845"/>
          </a:xfrm>
          <a:prstGeom prst="curvedUpArrow">
            <a:avLst>
              <a:gd name="adj1" fmla="val 7817"/>
              <a:gd name="adj2" fmla="val 26840"/>
              <a:gd name="adj3" fmla="val 242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AFB271-CA28-F544-B500-6C7BAFDDDA37}"/>
              </a:ext>
            </a:extLst>
          </p:cNvPr>
          <p:cNvSpPr txBox="1"/>
          <p:nvPr/>
        </p:nvSpPr>
        <p:spPr>
          <a:xfrm>
            <a:off x="2119622" y="416672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NMP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DF9B99-3B11-ED47-A659-4E868DF33F5E}"/>
              </a:ext>
            </a:extLst>
          </p:cNvPr>
          <p:cNvSpPr txBox="1"/>
          <p:nvPr/>
        </p:nvSpPr>
        <p:spPr>
          <a:xfrm>
            <a:off x="3137562" y="5233778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9-miss </a:t>
            </a:r>
            <a:r>
              <a:rPr lang="fr-FR" dirty="0" err="1">
                <a:solidFill>
                  <a:schemeClr val="accent2"/>
                </a:solidFill>
              </a:rPr>
              <a:t>ahead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8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  <p:bldP spid="20" grpId="0" animBg="1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754A6-704B-4340-AD25-B78C06D0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MMA </a:t>
            </a:r>
            <a:r>
              <a:rPr lang="fr-FR" dirty="0" err="1"/>
              <a:t>prefetcher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7C690-857D-8048-9521-28D3D4AC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Triggered</a:t>
            </a:r>
            <a:r>
              <a:rPr lang="fr-FR" dirty="0"/>
              <a:t> by  I-Shadow cache miss</a:t>
            </a:r>
          </a:p>
          <a:p>
            <a:r>
              <a:rPr lang="fr-FR" dirty="0" err="1"/>
              <a:t>Associate</a:t>
            </a:r>
            <a:r>
              <a:rPr lang="fr-FR" dirty="0"/>
              <a:t> B9 </a:t>
            </a:r>
            <a:r>
              <a:rPr lang="fr-FR" dirty="0" err="1"/>
              <a:t>with</a:t>
            </a:r>
            <a:r>
              <a:rPr lang="fr-FR" dirty="0"/>
              <a:t> B if </a:t>
            </a:r>
          </a:p>
          <a:p>
            <a:pPr lvl="1"/>
            <a:r>
              <a:rPr lang="fr-FR" dirty="0"/>
              <a:t>B9 </a:t>
            </a:r>
            <a:r>
              <a:rPr lang="fr-FR" dirty="0" err="1"/>
              <a:t>is</a:t>
            </a:r>
            <a:r>
              <a:rPr lang="fr-FR" dirty="0"/>
              <a:t>  9th miss on I-Shadow  </a:t>
            </a:r>
            <a:r>
              <a:rPr lang="fr-FR" dirty="0" err="1"/>
              <a:t>after</a:t>
            </a:r>
            <a:r>
              <a:rPr lang="fr-FR" dirty="0"/>
              <a:t> B        </a:t>
            </a:r>
            <a:r>
              <a:rPr lang="fr-FR" b="1" u="sng" dirty="0">
                <a:solidFill>
                  <a:srgbClr val="FF0000"/>
                </a:solidFill>
              </a:rPr>
              <a:t>AND </a:t>
            </a:r>
            <a:r>
              <a:rPr lang="fr-FR" u="sng" dirty="0">
                <a:solidFill>
                  <a:srgbClr val="FF0000"/>
                </a:solidFill>
              </a:rPr>
              <a:t>B9 misses the I-cache</a:t>
            </a:r>
          </a:p>
          <a:p>
            <a:endParaRPr lang="fr-FR" dirty="0"/>
          </a:p>
          <a:p>
            <a:r>
              <a:rPr lang="fr-FR" dirty="0" err="1"/>
              <a:t>Prefetch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occurrences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84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FE11B-A3C9-5A42-9CD4-EE9F6EB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submitted</a:t>
            </a:r>
            <a:r>
              <a:rPr lang="fr-FR" dirty="0"/>
              <a:t> </a:t>
            </a:r>
            <a:r>
              <a:rPr lang="fr-FR" dirty="0" err="1"/>
              <a:t>prefetcher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DBA07-F166-D84D-AB5F-EACA4BBF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FNL5+MMA9:   </a:t>
            </a:r>
            <a:r>
              <a:rPr lang="fr-FR" sz="2400" u="sng" dirty="0">
                <a:solidFill>
                  <a:srgbClr val="0070C0"/>
                </a:solidFill>
              </a:rPr>
              <a:t>Up to 5 </a:t>
            </a:r>
            <a:r>
              <a:rPr lang="fr-FR" sz="2400" u="sng" dirty="0" err="1">
                <a:solidFill>
                  <a:srgbClr val="0070C0"/>
                </a:solidFill>
              </a:rPr>
              <a:t>next</a:t>
            </a:r>
            <a:r>
              <a:rPr lang="fr-FR" sz="2400" u="sng" dirty="0">
                <a:solidFill>
                  <a:srgbClr val="0070C0"/>
                </a:solidFill>
              </a:rPr>
              <a:t>-line + 9-miss </a:t>
            </a:r>
            <a:r>
              <a:rPr lang="fr-FR" sz="2400" u="sng" dirty="0" err="1">
                <a:solidFill>
                  <a:srgbClr val="0070C0"/>
                </a:solidFill>
              </a:rPr>
              <a:t>ahead</a:t>
            </a:r>
            <a:r>
              <a:rPr lang="fr-FR" sz="2400" u="sng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fr-FR" sz="2400" dirty="0"/>
              <a:t>FNL5: 64Kentries </a:t>
            </a:r>
            <a:r>
              <a:rPr lang="fr-FR" sz="2400" dirty="0" err="1"/>
              <a:t>Touched</a:t>
            </a:r>
            <a:r>
              <a:rPr lang="fr-FR" sz="2400" dirty="0"/>
              <a:t> and </a:t>
            </a:r>
            <a:r>
              <a:rPr lang="fr-FR" sz="2400" dirty="0" err="1"/>
              <a:t>WorthPF</a:t>
            </a:r>
            <a:endParaRPr lang="fr-FR" sz="2400" dirty="0"/>
          </a:p>
          <a:p>
            <a:pPr lvl="2">
              <a:buFont typeface="Wingdings" pitchFamily="2" charset="2"/>
              <a:buChar char="Ø"/>
            </a:pPr>
            <a:r>
              <a:rPr lang="fr-FR" sz="2400" dirty="0"/>
              <a:t>24 KB </a:t>
            </a:r>
          </a:p>
          <a:p>
            <a:pPr lvl="1"/>
            <a:r>
              <a:rPr lang="fr-FR" sz="2400" dirty="0"/>
              <a:t>MMA9: 8Kentries 9-miss </a:t>
            </a:r>
            <a:r>
              <a:rPr lang="fr-FR" sz="2400" dirty="0" err="1"/>
              <a:t>ahead</a:t>
            </a:r>
            <a:r>
              <a:rPr lang="fr-FR" sz="2400" dirty="0"/>
              <a:t> table</a:t>
            </a:r>
          </a:p>
          <a:p>
            <a:pPr lvl="2"/>
            <a:r>
              <a:rPr lang="fr-FR" sz="2400" dirty="0"/>
              <a:t>71 bits per entry: 58 (</a:t>
            </a:r>
            <a:r>
              <a:rPr lang="fr-FR" sz="2400" dirty="0" err="1"/>
              <a:t>addr</a:t>
            </a:r>
            <a:r>
              <a:rPr lang="fr-FR" sz="2400" dirty="0"/>
              <a:t>) +12 (tag) +1</a:t>
            </a:r>
          </a:p>
          <a:p>
            <a:pPr lvl="2">
              <a:buFont typeface="Wingdings" pitchFamily="2" charset="2"/>
              <a:buChar char="Ø"/>
            </a:pPr>
            <a:r>
              <a:rPr lang="fr-FR" sz="2400" dirty="0"/>
              <a:t>71 KB</a:t>
            </a:r>
          </a:p>
          <a:p>
            <a:pPr marL="957263" lvl="2" indent="0">
              <a:buNone/>
            </a:pPr>
            <a:r>
              <a:rPr lang="fr-FR" sz="2400" dirty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EAF474-79C3-5D4E-912A-A14C6DF8FAB5}"/>
              </a:ext>
            </a:extLst>
          </p:cNvPr>
          <p:cNvSpPr/>
          <p:nvPr/>
        </p:nvSpPr>
        <p:spPr bwMode="auto">
          <a:xfrm>
            <a:off x="1763688" y="4507508"/>
            <a:ext cx="5472608" cy="17281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1.287  speed-up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>
                <a:latin typeface="Arial" charset="0"/>
                <a:ea typeface="ＭＳ Ｐゴシック" charset="-128"/>
                <a:cs typeface="ＭＳ Ｐゴシック" charset="-128"/>
              </a:rPr>
              <a:t>38.3 % extra L2 </a:t>
            </a:r>
            <a:r>
              <a:rPr lang="fr-FR" dirty="0" err="1">
                <a:latin typeface="Arial" charset="0"/>
                <a:ea typeface="ＭＳ Ｐゴシック" charset="-128"/>
                <a:cs typeface="ＭＳ Ｐゴシック" charset="-128"/>
              </a:rPr>
              <a:t>accesses</a:t>
            </a:r>
            <a:endParaRPr lang="fr-FR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91.8 % miss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reduction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3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E7492-CE3B-8D46-8A0F-034C162B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0"/>
            <a:ext cx="8304213" cy="1268760"/>
          </a:xfrm>
        </p:spPr>
        <p:txBody>
          <a:bodyPr/>
          <a:lstStyle/>
          <a:p>
            <a:r>
              <a:rPr lang="fr-FR" dirty="0"/>
              <a:t>Extra </a:t>
            </a:r>
            <a:r>
              <a:rPr lang="fr-FR" dirty="0" err="1"/>
              <a:t>filters</a:t>
            </a:r>
            <a:br>
              <a:rPr lang="fr-FR" dirty="0"/>
            </a:br>
            <a:r>
              <a:rPr lang="fr-FR" sz="2000" dirty="0"/>
              <a:t>(not </a:t>
            </a:r>
            <a:r>
              <a:rPr lang="fr-FR" sz="2000" dirty="0" err="1"/>
              <a:t>useful</a:t>
            </a:r>
            <a:r>
              <a:rPr lang="fr-FR" sz="2000" dirty="0"/>
              <a:t> on </a:t>
            </a:r>
            <a:r>
              <a:rPr lang="fr-FR" sz="2000" dirty="0" err="1"/>
              <a:t>Championship</a:t>
            </a:r>
            <a:r>
              <a:rPr lang="fr-FR" sz="2000" dirty="0"/>
              <a:t> </a:t>
            </a:r>
            <a:r>
              <a:rPr lang="fr-FR" sz="2000" dirty="0" err="1"/>
              <a:t>framework</a:t>
            </a:r>
            <a:r>
              <a:rPr lang="fr-FR" sz="2000" dirty="0"/>
              <a:t>, </a:t>
            </a:r>
            <a:br>
              <a:rPr lang="fr-FR" sz="2000" dirty="0"/>
            </a:br>
            <a:r>
              <a:rPr lang="fr-FR" sz="2000" dirty="0"/>
              <a:t>but </a:t>
            </a:r>
            <a:r>
              <a:rPr lang="fr-FR" sz="2000" dirty="0" err="1"/>
              <a:t>needed</a:t>
            </a:r>
            <a:r>
              <a:rPr lang="fr-FR" sz="2000" dirty="0"/>
              <a:t> on effective hardware)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03FC3-3081-9D44-827D-C441406B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3999" cy="4608512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Filter</a:t>
            </a:r>
            <a:r>
              <a:rPr lang="fr-FR" dirty="0"/>
              <a:t> FNL5 </a:t>
            </a:r>
            <a:r>
              <a:rPr lang="fr-FR" dirty="0" err="1"/>
              <a:t>requests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block B-1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prefetched</a:t>
            </a:r>
            <a:r>
              <a:rPr lang="fr-FR" dirty="0"/>
              <a:t> or </a:t>
            </a:r>
            <a:r>
              <a:rPr lang="fr-FR" dirty="0" err="1"/>
              <a:t>missing</a:t>
            </a:r>
            <a:r>
              <a:rPr lang="fr-FR" dirty="0"/>
              <a:t> I-Shadow </a:t>
            </a:r>
            <a:r>
              <a:rPr lang="fr-FR" dirty="0">
                <a:solidFill>
                  <a:srgbClr val="0070C0"/>
                </a:solidFill>
              </a:rPr>
              <a:t>➡︎ </a:t>
            </a:r>
            <a:r>
              <a:rPr lang="fr-FR" dirty="0" err="1">
                <a:solidFill>
                  <a:srgbClr val="0070C0"/>
                </a:solidFill>
              </a:rPr>
              <a:t>only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try</a:t>
            </a:r>
            <a:r>
              <a:rPr lang="fr-FR" dirty="0">
                <a:solidFill>
                  <a:srgbClr val="0070C0"/>
                </a:solidFill>
              </a:rPr>
              <a:t> to </a:t>
            </a:r>
            <a:r>
              <a:rPr lang="fr-FR" dirty="0" err="1">
                <a:solidFill>
                  <a:srgbClr val="0070C0"/>
                </a:solidFill>
              </a:rPr>
              <a:t>prefetch</a:t>
            </a:r>
            <a:r>
              <a:rPr lang="fr-FR" dirty="0">
                <a:solidFill>
                  <a:srgbClr val="0070C0"/>
                </a:solidFill>
              </a:rPr>
              <a:t> B+5</a:t>
            </a:r>
          </a:p>
          <a:p>
            <a:endParaRPr lang="fr-FR" dirty="0"/>
          </a:p>
          <a:p>
            <a:r>
              <a:rPr lang="fr-FR" dirty="0" err="1"/>
              <a:t>Filter</a:t>
            </a:r>
            <a:r>
              <a:rPr lang="fr-FR" dirty="0"/>
              <a:t> MMA </a:t>
            </a:r>
            <a:r>
              <a:rPr lang="fr-FR" dirty="0" err="1"/>
              <a:t>requests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Do not </a:t>
            </a:r>
            <a:r>
              <a:rPr lang="fr-FR" dirty="0" err="1"/>
              <a:t>prefetch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prefetched</a:t>
            </a:r>
            <a:r>
              <a:rPr lang="fr-FR" dirty="0"/>
              <a:t> blocks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2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45308-E2E6-C547-8337-AA906A6B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(1)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74AC2-90CF-7D45-A509-E53469A3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I-Shadow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at commit time</a:t>
            </a:r>
          </a:p>
          <a:p>
            <a:pPr marL="0" indent="0">
              <a:buNone/>
            </a:pPr>
            <a:r>
              <a:rPr lang="fr-FR" dirty="0"/>
              <a:t>(to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pollution)</a:t>
            </a:r>
          </a:p>
          <a:p>
            <a:endParaRPr lang="fr-FR" dirty="0"/>
          </a:p>
          <a:p>
            <a:r>
              <a:rPr lang="fr-FR" dirty="0"/>
              <a:t>Longer </a:t>
            </a:r>
            <a:r>
              <a:rPr lang="fr-FR" dirty="0" err="1"/>
              <a:t>ahead</a:t>
            </a:r>
            <a:r>
              <a:rPr lang="fr-FR" dirty="0"/>
              <a:t> distance ??</a:t>
            </a:r>
          </a:p>
          <a:p>
            <a:pPr lvl="1"/>
            <a:r>
              <a:rPr lang="fr-FR" dirty="0"/>
              <a:t>FNL5+MMA30</a:t>
            </a:r>
          </a:p>
          <a:p>
            <a:pPr lvl="2"/>
            <a:r>
              <a:rPr lang="fr-FR" dirty="0"/>
              <a:t>Speed-up :                1.284</a:t>
            </a:r>
          </a:p>
          <a:p>
            <a:pPr lvl="2"/>
            <a:r>
              <a:rPr lang="fr-FR" dirty="0"/>
              <a:t>Extra L2 </a:t>
            </a:r>
            <a:r>
              <a:rPr lang="fr-FR" dirty="0" err="1"/>
              <a:t>accesses</a:t>
            </a:r>
            <a:r>
              <a:rPr lang="fr-FR" dirty="0"/>
              <a:t>:   48.5 %</a:t>
            </a:r>
          </a:p>
          <a:p>
            <a:pPr marL="481013" lvl="1" indent="0">
              <a:buNone/>
            </a:pPr>
            <a:r>
              <a:rPr lang="fr-FR" dirty="0"/>
              <a:t>➡︎ </a:t>
            </a:r>
            <a:r>
              <a:rPr lang="fr-FR" dirty="0" err="1">
                <a:solidFill>
                  <a:srgbClr val="0070C0"/>
                </a:solidFill>
              </a:rPr>
              <a:t>Tolerate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prefetching</a:t>
            </a:r>
            <a:r>
              <a:rPr lang="fr-FR" dirty="0">
                <a:solidFill>
                  <a:srgbClr val="0070C0"/>
                </a:solidFill>
              </a:rPr>
              <a:t> at commit time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7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24BFC2-2C0C-6743-BEF3-0E6132C8A5D6}"/>
              </a:ext>
            </a:extLst>
          </p:cNvPr>
          <p:cNvSpPr/>
          <p:nvPr/>
        </p:nvSpPr>
        <p:spPr bwMode="auto">
          <a:xfrm>
            <a:off x="1043608" y="5359400"/>
            <a:ext cx="5616624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9E3F6-EC45-9E48-B30F-A6BB7F74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I-cache issue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BA6F3-27A4-CC42-A423-01ECCF37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6" y="1556792"/>
            <a:ext cx="8304213" cy="4519613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High miss rates on new  servers and client  applications</a:t>
            </a:r>
          </a:p>
          <a:p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traces of applications </a:t>
            </a:r>
            <a:r>
              <a:rPr lang="fr-FR" dirty="0" err="1"/>
              <a:t>with</a:t>
            </a:r>
            <a:r>
              <a:rPr lang="fr-FR" dirty="0"/>
              <a:t> large instruction </a:t>
            </a:r>
            <a:r>
              <a:rPr lang="fr-FR" dirty="0" err="1"/>
              <a:t>footprint</a:t>
            </a:r>
            <a:r>
              <a:rPr lang="fr-FR" dirty="0"/>
              <a:t>.</a:t>
            </a:r>
          </a:p>
          <a:p>
            <a:pPr marL="481013" lvl="1" indent="0">
              <a:buNone/>
            </a:pPr>
            <a:endParaRPr lang="fr-FR" dirty="0"/>
          </a:p>
          <a:p>
            <a:pPr marL="481013" lvl="1" indent="0">
              <a:buNone/>
            </a:pPr>
            <a:r>
              <a:rPr lang="fr-FR" dirty="0">
                <a:solidFill>
                  <a:srgbClr val="0070C0"/>
                </a:solidFill>
              </a:rPr>
              <a:t>☞ </a:t>
            </a:r>
            <a:r>
              <a:rPr lang="fr-FR" dirty="0" err="1">
                <a:solidFill>
                  <a:srgbClr val="0070C0"/>
                </a:solidFill>
              </a:rPr>
              <a:t>Thanks</a:t>
            </a:r>
            <a:r>
              <a:rPr lang="fr-FR" dirty="0">
                <a:solidFill>
                  <a:srgbClr val="0070C0"/>
                </a:solidFill>
              </a:rPr>
              <a:t> to the IPC  </a:t>
            </a:r>
            <a:r>
              <a:rPr lang="fr-FR" dirty="0" err="1">
                <a:solidFill>
                  <a:srgbClr val="0070C0"/>
                </a:solidFill>
              </a:rPr>
              <a:t>organizers</a:t>
            </a:r>
            <a:endParaRPr lang="fr-FR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0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B6DD7-5139-9447-A966-BA5AE043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experiments (2)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04812E0-9612-694E-B870-D8D73C7C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29680"/>
              </p:ext>
            </p:extLst>
          </p:nvPr>
        </p:nvGraphicFramePr>
        <p:xfrm>
          <a:off x="979703" y="1964278"/>
          <a:ext cx="7681812" cy="23784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0453">
                  <a:extLst>
                    <a:ext uri="{9D8B030D-6E8A-4147-A177-3AD203B41FA5}">
                      <a16:colId xmlns:a16="http://schemas.microsoft.com/office/drawing/2014/main" val="1295449287"/>
                    </a:ext>
                  </a:extLst>
                </a:gridCol>
                <a:gridCol w="1920453">
                  <a:extLst>
                    <a:ext uri="{9D8B030D-6E8A-4147-A177-3AD203B41FA5}">
                      <a16:colId xmlns:a16="http://schemas.microsoft.com/office/drawing/2014/main" val="182694578"/>
                    </a:ext>
                  </a:extLst>
                </a:gridCol>
                <a:gridCol w="1920453">
                  <a:extLst>
                    <a:ext uri="{9D8B030D-6E8A-4147-A177-3AD203B41FA5}">
                      <a16:colId xmlns:a16="http://schemas.microsoft.com/office/drawing/2014/main" val="2905106116"/>
                    </a:ext>
                  </a:extLst>
                </a:gridCol>
                <a:gridCol w="1920453">
                  <a:extLst>
                    <a:ext uri="{9D8B030D-6E8A-4147-A177-3AD203B41FA5}">
                      <a16:colId xmlns:a16="http://schemas.microsoft.com/office/drawing/2014/main" val="2860893338"/>
                    </a:ext>
                  </a:extLst>
                </a:gridCol>
              </a:tblGrid>
              <a:tr h="437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FNL5+MMA9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89701"/>
                  </a:ext>
                </a:extLst>
              </a:tr>
              <a:tr h="627561">
                <a:tc>
                  <a:txBody>
                    <a:bodyPr/>
                    <a:lstStyle/>
                    <a:p>
                      <a:r>
                        <a:rPr lang="en-US" dirty="0"/>
                        <a:t>Full size (96KB)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70261"/>
                  </a:ext>
                </a:extLst>
              </a:tr>
              <a:tr h="437718">
                <a:tc>
                  <a:txBody>
                    <a:bodyPr/>
                    <a:lstStyle/>
                    <a:p>
                      <a:r>
                        <a:rPr lang="en-US" dirty="0"/>
                        <a:t>1/2th       (48KB)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01989"/>
                  </a:ext>
                </a:extLst>
              </a:tr>
              <a:tr h="437718"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.       (24KB)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77606"/>
                  </a:ext>
                </a:extLst>
              </a:tr>
              <a:tr h="437718"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      (12KB)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91815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B28EFD44-9CD6-F643-8759-5F3EF5CD41F6}"/>
              </a:ext>
            </a:extLst>
          </p:cNvPr>
          <p:cNvSpPr/>
          <p:nvPr/>
        </p:nvSpPr>
        <p:spPr bwMode="auto">
          <a:xfrm>
            <a:off x="2843808" y="1484784"/>
            <a:ext cx="1008112" cy="324036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2C0E5B-73A3-484B-8649-B591FA2E3E4F}"/>
              </a:ext>
            </a:extLst>
          </p:cNvPr>
          <p:cNvSpPr/>
          <p:nvPr/>
        </p:nvSpPr>
        <p:spPr bwMode="auto">
          <a:xfrm>
            <a:off x="6660232" y="1503332"/>
            <a:ext cx="1008112" cy="324036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22751D-D963-0F4C-9FDA-FD2756EAA66F}"/>
              </a:ext>
            </a:extLst>
          </p:cNvPr>
          <p:cNvSpPr txBox="1"/>
          <p:nvPr/>
        </p:nvSpPr>
        <p:spPr>
          <a:xfrm>
            <a:off x="1187624" y="5006435"/>
            <a:ext cx="731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Combining FNL and MMA allows good performance </a:t>
            </a:r>
          </a:p>
          <a:p>
            <a:pPr algn="ctr"/>
            <a:r>
              <a:rPr lang="en-US" dirty="0"/>
              <a:t>at reasonable storage budgets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24937-550E-9344-9423-125EC924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Prefetchers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00C3A-6D66-EF46-B42D-05EFC407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MMA </a:t>
            </a:r>
            <a:r>
              <a:rPr lang="fr-FR" dirty="0" err="1"/>
              <a:t>too</a:t>
            </a:r>
            <a:r>
              <a:rPr lang="fr-FR" dirty="0"/>
              <a:t> !!:</a:t>
            </a:r>
          </a:p>
          <a:p>
            <a:pPr lvl="1"/>
            <a:r>
              <a:rPr lang="fr-FR" dirty="0" err="1"/>
              <a:t>Smaller</a:t>
            </a:r>
            <a:r>
              <a:rPr lang="fr-FR" dirty="0"/>
              <a:t> tables: 58 bits ➞ 42 bits </a:t>
            </a:r>
            <a:r>
              <a:rPr lang="fr-FR" dirty="0" err="1"/>
              <a:t>address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FNL </a:t>
            </a:r>
            <a:r>
              <a:rPr lang="fr-FR" dirty="0" err="1"/>
              <a:t>cannot</a:t>
            </a:r>
            <a:r>
              <a:rPr lang="fr-FR" dirty="0"/>
              <a:t> cross page </a:t>
            </a:r>
            <a:r>
              <a:rPr lang="fr-FR" dirty="0" err="1"/>
              <a:t>boundaries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u="sng" dirty="0">
                <a:solidFill>
                  <a:srgbClr val="0070C0"/>
                </a:solidFill>
              </a:rPr>
              <a:t>1.284 speed-up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69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8445-AF87-874E-91DE-38D10D11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91D7C-EB55-8049-8461-68AFE5D3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FNL: prefetch only  “useful” next lines</a:t>
            </a:r>
          </a:p>
          <a:p>
            <a:r>
              <a:rPr lang="en-US" dirty="0"/>
              <a:t>Multiple miss ahead:</a:t>
            </a:r>
          </a:p>
          <a:p>
            <a:pPr lvl="1"/>
            <a:r>
              <a:rPr lang="en-US" dirty="0"/>
              <a:t>simple, accurate, and timely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needs huge miss ahead tables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FNL+MMA: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Efficient combination with affordable storage budget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8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A3E79-4EB8-504B-9537-8D98F34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 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deadline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FE52-6306-5442-BB3D-7F6B65BA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miss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1.293 speed-up</a:t>
            </a:r>
          </a:p>
          <a:p>
            <a:pPr lvl="1"/>
            <a:r>
              <a:rPr lang="fr-FR" dirty="0"/>
              <a:t>95.9 % miss </a:t>
            </a:r>
            <a:r>
              <a:rPr lang="fr-FR" dirty="0" err="1"/>
              <a:t>reduction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29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CD4A1D-719C-DF41-86D0-578E8AB6ABED}"/>
              </a:ext>
            </a:extLst>
          </p:cNvPr>
          <p:cNvSpPr txBox="1"/>
          <p:nvPr/>
        </p:nvSpPr>
        <p:spPr>
          <a:xfrm>
            <a:off x="2699792" y="321297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Questions:</a:t>
            </a:r>
          </a:p>
          <a:p>
            <a:endParaRPr lang="fr-FR" dirty="0"/>
          </a:p>
          <a:p>
            <a:r>
              <a:rPr lang="fr-FR" dirty="0" err="1"/>
              <a:t>Andre.Seznec@inria.fr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B9B4E-1E27-7449-A567-FDBD6571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72942-10ED-EC43-8F1D-3472BCFB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to trigger prefetches ?</a:t>
            </a:r>
          </a:p>
          <a:p>
            <a:pPr lvl="1"/>
            <a:r>
              <a:rPr lang="en-US" sz="2400" dirty="0"/>
              <a:t>On misses: </a:t>
            </a:r>
            <a:r>
              <a:rPr lang="en-US" sz="2400" u="sng" dirty="0">
                <a:solidFill>
                  <a:srgbClr val="FF0000"/>
                </a:solidFill>
              </a:rPr>
              <a:t>too late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On every access: </a:t>
            </a:r>
            <a:r>
              <a:rPr lang="en-US" sz="2400" u="sng" dirty="0">
                <a:solidFill>
                  <a:srgbClr val="FF0000"/>
                </a:solidFill>
              </a:rPr>
              <a:t>too many </a:t>
            </a:r>
          </a:p>
          <a:p>
            <a:pPr marL="2286000" lvl="5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➡︎ Somewhere between ..</a:t>
            </a:r>
          </a:p>
          <a:p>
            <a:r>
              <a:rPr lang="en-US" sz="2400" dirty="0"/>
              <a:t>Which lines  to prefetch ?</a:t>
            </a:r>
          </a:p>
          <a:p>
            <a:pPr lvl="1"/>
            <a:r>
              <a:rPr lang="en-US" sz="2400" dirty="0"/>
              <a:t>Next line(s) </a:t>
            </a:r>
          </a:p>
          <a:p>
            <a:pPr lvl="1"/>
            <a:r>
              <a:rPr lang="en-US" sz="2400" dirty="0"/>
              <a:t>Consecutively used lines</a:t>
            </a:r>
          </a:p>
          <a:p>
            <a:pPr marL="2286000" lvl="5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➡︎ Need both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How to prefetch timely ?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69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60A81-2B6A-734D-B301-6921FFE38DE1}"/>
              </a:ext>
            </a:extLst>
          </p:cNvPr>
          <p:cNvSpPr/>
          <p:nvPr/>
        </p:nvSpPr>
        <p:spPr bwMode="auto">
          <a:xfrm>
            <a:off x="899592" y="4221088"/>
            <a:ext cx="73448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0F003E-BB9C-0342-9D3B-17F6E64F7A46}"/>
              </a:ext>
            </a:extLst>
          </p:cNvPr>
          <p:cNvSpPr/>
          <p:nvPr/>
        </p:nvSpPr>
        <p:spPr bwMode="auto">
          <a:xfrm>
            <a:off x="1619672" y="31512120"/>
            <a:ext cx="6552728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175558-D06C-064A-BE94-505ED61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I-Shadow cache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B37BC-DC24-E348-8474-C808BE51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small</a:t>
            </a:r>
            <a:r>
              <a:rPr lang="fr-FR" dirty="0"/>
              <a:t> tag cache for </a:t>
            </a:r>
            <a:r>
              <a:rPr lang="fr-FR" u="sng" dirty="0" err="1">
                <a:solidFill>
                  <a:srgbClr val="FF0000"/>
                </a:solidFill>
              </a:rPr>
              <a:t>demand</a:t>
            </a:r>
            <a:r>
              <a:rPr lang="fr-FR" u="sng" dirty="0">
                <a:solidFill>
                  <a:srgbClr val="FF0000"/>
                </a:solidFill>
              </a:rPr>
              <a:t> misses</a:t>
            </a:r>
          </a:p>
          <a:p>
            <a:pPr lvl="1"/>
            <a:r>
              <a:rPr lang="fr-FR" dirty="0"/>
              <a:t>3-way 64-entry: </a:t>
            </a:r>
          </a:p>
          <a:p>
            <a:pPr lvl="2"/>
            <a:r>
              <a:rPr lang="fr-FR" dirty="0">
                <a:solidFill>
                  <a:schemeClr val="accent2"/>
                </a:solidFill>
              </a:rPr>
              <a:t>&lt; I-cache size, but not </a:t>
            </a:r>
            <a:r>
              <a:rPr lang="fr-FR" dirty="0" err="1">
                <a:solidFill>
                  <a:schemeClr val="accent2"/>
                </a:solidFill>
              </a:rPr>
              <a:t>that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much</a:t>
            </a:r>
            <a:endParaRPr lang="fr-FR" dirty="0">
              <a:solidFill>
                <a:schemeClr val="accent2"/>
              </a:solidFill>
            </a:endParaRPr>
          </a:p>
          <a:p>
            <a:pPr marL="481013" lvl="1" indent="0">
              <a:buNone/>
            </a:pPr>
            <a:endParaRPr lang="fr-FR" dirty="0"/>
          </a:p>
          <a:p>
            <a:pPr marL="481013" lvl="1" indent="0">
              <a:buNone/>
            </a:pPr>
            <a:endParaRPr lang="fr-FR" dirty="0"/>
          </a:p>
          <a:p>
            <a:pPr marL="481013" lvl="1" indent="0">
              <a:buNone/>
            </a:pPr>
            <a:r>
              <a:rPr lang="fr-FR" dirty="0"/>
              <a:t>Miss on I-cache </a:t>
            </a:r>
            <a:r>
              <a:rPr lang="fr-FR" u="sng" dirty="0" err="1"/>
              <a:t>without</a:t>
            </a:r>
            <a:r>
              <a:rPr lang="fr-FR" u="sng" dirty="0"/>
              <a:t> </a:t>
            </a:r>
            <a:r>
              <a:rPr lang="fr-FR" u="sng" dirty="0" err="1"/>
              <a:t>prefetching</a:t>
            </a:r>
            <a:endParaRPr lang="fr-FR" u="sng" dirty="0"/>
          </a:p>
          <a:p>
            <a:pPr marL="957263" lvl="2" indent="0">
              <a:buNone/>
            </a:pPr>
            <a:r>
              <a:rPr lang="fr-FR" dirty="0"/>
              <a:t>➡︎ </a:t>
            </a:r>
            <a:r>
              <a:rPr lang="fr-FR" dirty="0" err="1"/>
              <a:t>also</a:t>
            </a:r>
            <a:r>
              <a:rPr lang="fr-FR" dirty="0"/>
              <a:t> I-Shadow miss</a:t>
            </a:r>
          </a:p>
          <a:p>
            <a:pPr marL="1376363" lvl="3" indent="0">
              <a:buNone/>
            </a:pPr>
            <a:r>
              <a:rPr lang="fr-FR" dirty="0">
                <a:solidFill>
                  <a:srgbClr val="FF0000"/>
                </a:solidFill>
              </a:rPr>
              <a:t>➡︎Trigger </a:t>
            </a:r>
            <a:r>
              <a:rPr lang="fr-FR" dirty="0" err="1">
                <a:solidFill>
                  <a:srgbClr val="FF0000"/>
                </a:solidFill>
              </a:rPr>
              <a:t>prefetch</a:t>
            </a:r>
            <a:r>
              <a:rPr lang="fr-FR" dirty="0">
                <a:solidFill>
                  <a:srgbClr val="FF0000"/>
                </a:solidFill>
              </a:rPr>
              <a:t> on I-Shadow miss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5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E65F5-C194-894C-8B2C-9A0B42C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-line </a:t>
            </a:r>
            <a:r>
              <a:rPr lang="fr-FR" dirty="0" err="1"/>
              <a:t>prefetching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br>
              <a:rPr lang="fr-FR" dirty="0"/>
            </a:br>
            <a:r>
              <a:rPr lang="fr-FR" i="1" dirty="0" err="1">
                <a:solidFill>
                  <a:srgbClr val="FF0000"/>
                </a:solidFill>
              </a:rPr>
              <a:t>some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kind</a:t>
            </a:r>
            <a:r>
              <a:rPr lang="fr-FR" i="1" dirty="0">
                <a:solidFill>
                  <a:srgbClr val="FF0000"/>
                </a:solidFill>
              </a:rPr>
              <a:t> of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35AE1-0645-C843-9C4E-6AC09229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Next</a:t>
            </a:r>
            <a:r>
              <a:rPr lang="fr-FR" dirty="0"/>
              <a:t> line on I-Shadow misses</a:t>
            </a:r>
          </a:p>
          <a:p>
            <a:pPr lvl="1"/>
            <a:r>
              <a:rPr lang="fr-FR" dirty="0"/>
              <a:t>1.093 speed-up</a:t>
            </a:r>
          </a:p>
          <a:p>
            <a:pPr lvl="1"/>
            <a:r>
              <a:rPr lang="fr-FR" dirty="0"/>
              <a:t>45 % extra L2 </a:t>
            </a:r>
            <a:r>
              <a:rPr lang="fr-FR" dirty="0" err="1"/>
              <a:t>accesses</a:t>
            </a:r>
            <a:r>
              <a:rPr lang="fr-FR" dirty="0"/>
              <a:t> 🥶</a:t>
            </a:r>
          </a:p>
          <a:p>
            <a:r>
              <a:rPr lang="fr-FR" dirty="0"/>
              <a:t>5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on I-Shadow misses:</a:t>
            </a:r>
          </a:p>
          <a:p>
            <a:pPr lvl="1"/>
            <a:r>
              <a:rPr lang="fr-FR" dirty="0"/>
              <a:t>1.087 speed-up</a:t>
            </a:r>
          </a:p>
          <a:p>
            <a:pPr lvl="1"/>
            <a:r>
              <a:rPr lang="fr-FR" u="sng" dirty="0">
                <a:solidFill>
                  <a:srgbClr val="FF0000"/>
                </a:solidFill>
              </a:rPr>
              <a:t>3x extra L2 </a:t>
            </a:r>
            <a:r>
              <a:rPr lang="fr-FR" u="sng" dirty="0" err="1">
                <a:solidFill>
                  <a:srgbClr val="FF0000"/>
                </a:solidFill>
              </a:rPr>
              <a:t>accesses</a:t>
            </a:r>
            <a:r>
              <a:rPr lang="fr-FR" u="sng" dirty="0">
                <a:solidFill>
                  <a:srgbClr val="FF0000"/>
                </a:solidFill>
              </a:rPr>
              <a:t> </a:t>
            </a:r>
            <a:r>
              <a:rPr lang="fr-FR" sz="3200" u="sng" dirty="0">
                <a:solidFill>
                  <a:srgbClr val="FF0000"/>
                </a:solidFill>
              </a:rPr>
              <a:t>☠️ </a:t>
            </a:r>
          </a:p>
          <a:p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D6B5A29-B7DB-CD42-A284-96625213CE81}"/>
              </a:ext>
            </a:extLst>
          </p:cNvPr>
          <p:cNvSpPr/>
          <p:nvPr/>
        </p:nvSpPr>
        <p:spPr bwMode="auto">
          <a:xfrm>
            <a:off x="503164" y="5217491"/>
            <a:ext cx="8424936" cy="94781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Let us get rid of these extra L2 accesses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0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2CA4-BC1B-7047-8833-DFB7D303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Footprint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Line </a:t>
            </a:r>
            <a:r>
              <a:rPr lang="fr-FR" dirty="0" err="1"/>
              <a:t>prefetcher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D46F7-3152-2F4A-8776-069C2339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3"/>
            <a:ext cx="8666485" cy="4392488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Prefetch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-line(s) </a:t>
            </a:r>
            <a:r>
              <a:rPr lang="fr-FR" dirty="0" err="1"/>
              <a:t>only</a:t>
            </a:r>
            <a:r>
              <a:rPr lang="fr-FR" dirty="0"/>
              <a:t> if (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)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pPr lvl="1"/>
            <a:r>
              <a:rPr lang="fr-FR" dirty="0"/>
              <a:t>And </a:t>
            </a:r>
            <a:r>
              <a:rPr lang="fr-FR" dirty="0" err="1"/>
              <a:t>several</a:t>
            </a:r>
            <a:r>
              <a:rPr lang="fr-FR" dirty="0"/>
              <a:t> cache </a:t>
            </a:r>
            <a:r>
              <a:rPr lang="fr-FR" dirty="0" err="1"/>
              <a:t>lines</a:t>
            </a:r>
            <a:r>
              <a:rPr lang="fr-FR" dirty="0"/>
              <a:t> !!</a:t>
            </a:r>
          </a:p>
          <a:p>
            <a:endParaRPr lang="fr-FR" dirty="0"/>
          </a:p>
          <a:p>
            <a:pPr marL="1376363" lvl="3" indent="0">
              <a:buNone/>
            </a:pPr>
            <a:r>
              <a:rPr lang="fr-FR" sz="3200" u="sng" dirty="0">
                <a:solidFill>
                  <a:schemeClr val="accent6"/>
                </a:solidFill>
              </a:rPr>
              <a:t>➡︎</a:t>
            </a:r>
            <a:r>
              <a:rPr lang="fr-FR" sz="3200" u="sng" dirty="0" err="1">
                <a:solidFill>
                  <a:schemeClr val="accent6"/>
                </a:solidFill>
              </a:rPr>
              <a:t>Predict</a:t>
            </a:r>
            <a:r>
              <a:rPr lang="fr-FR" sz="3200" u="sng" dirty="0">
                <a:solidFill>
                  <a:schemeClr val="accent6"/>
                </a:solidFill>
              </a:rPr>
              <a:t> the </a:t>
            </a:r>
            <a:r>
              <a:rPr lang="fr-FR" sz="3200" u="sng" dirty="0" err="1">
                <a:solidFill>
                  <a:schemeClr val="accent6"/>
                </a:solidFill>
              </a:rPr>
              <a:t>next</a:t>
            </a:r>
            <a:r>
              <a:rPr lang="fr-FR" sz="3200" u="sng" dirty="0">
                <a:solidFill>
                  <a:schemeClr val="accent6"/>
                </a:solidFill>
              </a:rPr>
              <a:t> line(s) </a:t>
            </a:r>
            <a:r>
              <a:rPr lang="fr-FR" sz="3200" u="sng" dirty="0" err="1">
                <a:solidFill>
                  <a:schemeClr val="accent6"/>
                </a:solidFill>
              </a:rPr>
              <a:t>footprint</a:t>
            </a:r>
            <a:endParaRPr lang="fr-FR" sz="3200" u="sng" dirty="0">
              <a:solidFill>
                <a:schemeClr val="accent6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dirty="0"/>
          </a:p>
          <a:p>
            <a:pPr lvl="1"/>
            <a:endParaRPr lang="fr-FR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0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0C508-6AA7-3347-9F0E-22E8DD8B0F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6138" y="0"/>
            <a:ext cx="8297862" cy="1141413"/>
          </a:xfrm>
        </p:spPr>
        <p:txBody>
          <a:bodyPr/>
          <a:lstStyle/>
          <a:p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-line use (1)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198413B-3BEE-7448-AE91-E501B6E12159}"/>
              </a:ext>
            </a:extLst>
          </p:cNvPr>
          <p:cNvGrpSpPr/>
          <p:nvPr/>
        </p:nvGrpSpPr>
        <p:grpSpPr>
          <a:xfrm>
            <a:off x="3040357" y="5383237"/>
            <a:ext cx="4496769" cy="461665"/>
            <a:chOff x="2104106" y="2420888"/>
            <a:chExt cx="1530453" cy="144016"/>
          </a:xfrm>
          <a:solidFill>
            <a:srgbClr val="FFFF00"/>
          </a:solidFill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7AEFECD-0A36-354C-9148-A85165F07C38}"/>
                </a:ext>
              </a:extLst>
            </p:cNvPr>
            <p:cNvGrpSpPr/>
            <p:nvPr/>
          </p:nvGrpSpPr>
          <p:grpSpPr>
            <a:xfrm>
              <a:off x="3336288" y="2420888"/>
              <a:ext cx="298271" cy="144016"/>
              <a:chOff x="882658" y="2412504"/>
              <a:chExt cx="298271" cy="144016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09987-6BD0-A04A-ADEF-C7869EC5692B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A235E5-8D76-2043-A8B1-3100CFC2DC05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2DB03E3-B876-714D-9F2E-99596FB1E028}"/>
                </a:ext>
              </a:extLst>
            </p:cNvPr>
            <p:cNvGrpSpPr/>
            <p:nvPr/>
          </p:nvGrpSpPr>
          <p:grpSpPr>
            <a:xfrm>
              <a:off x="2104106" y="2420888"/>
              <a:ext cx="1223798" cy="144016"/>
              <a:chOff x="882658" y="2412504"/>
              <a:chExt cx="1223798" cy="144016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27E119-6C7A-8E4F-B25A-479F906D04DF}"/>
                  </a:ext>
                </a:extLst>
              </p:cNvPr>
              <p:cNvSpPr/>
              <p:nvPr/>
            </p:nvSpPr>
            <p:spPr bwMode="auto">
              <a:xfrm>
                <a:off x="149967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2A35D3-A3FE-E44B-8F15-80E0285E1F84}"/>
                  </a:ext>
                </a:extLst>
              </p:cNvPr>
              <p:cNvSpPr/>
              <p:nvPr/>
            </p:nvSpPr>
            <p:spPr bwMode="auto">
              <a:xfrm>
                <a:off x="165393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C14EFB-174A-4A41-A845-2430BEA28BF2}"/>
                  </a:ext>
                </a:extLst>
              </p:cNvPr>
              <p:cNvSpPr/>
              <p:nvPr/>
            </p:nvSpPr>
            <p:spPr bwMode="auto">
              <a:xfrm>
                <a:off x="119116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8C297E-2D8F-7F4E-A673-D02B19468F81}"/>
                  </a:ext>
                </a:extLst>
              </p:cNvPr>
              <p:cNvSpPr/>
              <p:nvPr/>
            </p:nvSpPr>
            <p:spPr bwMode="auto">
              <a:xfrm>
                <a:off x="134542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6E4427F-8BFE-F74A-B85D-EB28692D98C3}"/>
                  </a:ext>
                </a:extLst>
              </p:cNvPr>
              <p:cNvSpPr/>
              <p:nvPr/>
            </p:nvSpPr>
            <p:spPr bwMode="auto">
              <a:xfrm>
                <a:off x="180818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C01F0A-714A-1342-B0E0-407D8BC76913}"/>
                  </a:ext>
                </a:extLst>
              </p:cNvPr>
              <p:cNvSpPr/>
              <p:nvPr/>
            </p:nvSpPr>
            <p:spPr bwMode="auto">
              <a:xfrm>
                <a:off x="1962440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D90C40-0936-5D45-8283-4AA66FC63E36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40E67D1-E717-B940-B4E1-96F01267C90F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99E7C196-A498-B642-B79C-2A91F67455C9}"/>
              </a:ext>
            </a:extLst>
          </p:cNvPr>
          <p:cNvSpPr txBox="1"/>
          <p:nvPr/>
        </p:nvSpPr>
        <p:spPr>
          <a:xfrm>
            <a:off x="293370" y="1558669"/>
            <a:ext cx="881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Two</a:t>
            </a:r>
            <a:r>
              <a:rPr lang="fr-FR" dirty="0"/>
              <a:t> (large) direct-</a:t>
            </a:r>
            <a:r>
              <a:rPr lang="fr-FR" dirty="0" err="1"/>
              <a:t>mapped</a:t>
            </a:r>
            <a:r>
              <a:rPr lang="fr-FR" dirty="0"/>
              <a:t> tables to monitor application </a:t>
            </a:r>
            <a:r>
              <a:rPr lang="fr-FR" dirty="0" err="1"/>
              <a:t>footprint</a:t>
            </a:r>
            <a:endParaRPr lang="fr-FR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F3C2567-D395-6043-BE2E-CABA5BC081A5}"/>
              </a:ext>
            </a:extLst>
          </p:cNvPr>
          <p:cNvSpPr txBox="1"/>
          <p:nvPr/>
        </p:nvSpPr>
        <p:spPr>
          <a:xfrm>
            <a:off x="293370" y="3068960"/>
            <a:ext cx="218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Touched</a:t>
            </a:r>
            <a:r>
              <a:rPr lang="fr-FR" dirty="0"/>
              <a:t> : 1 bit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16939BC-D1EB-8F4A-A890-B26D49B39C03}"/>
              </a:ext>
            </a:extLst>
          </p:cNvPr>
          <p:cNvSpPr txBox="1"/>
          <p:nvPr/>
        </p:nvSpPr>
        <p:spPr>
          <a:xfrm>
            <a:off x="293370" y="4631936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WorthPF</a:t>
            </a:r>
            <a:r>
              <a:rPr lang="fr-FR" dirty="0"/>
              <a:t>: 2 bits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E557C35-B154-1046-A87A-08B4BDFB8C44}"/>
              </a:ext>
            </a:extLst>
          </p:cNvPr>
          <p:cNvGrpSpPr/>
          <p:nvPr/>
        </p:nvGrpSpPr>
        <p:grpSpPr>
          <a:xfrm>
            <a:off x="3040357" y="3793973"/>
            <a:ext cx="4496769" cy="461665"/>
            <a:chOff x="2104106" y="2420888"/>
            <a:chExt cx="1530453" cy="144016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F56D45F4-9EAB-AF4F-8E1D-70D5A3D976F0}"/>
                </a:ext>
              </a:extLst>
            </p:cNvPr>
            <p:cNvGrpSpPr/>
            <p:nvPr/>
          </p:nvGrpSpPr>
          <p:grpSpPr>
            <a:xfrm>
              <a:off x="3336288" y="2420888"/>
              <a:ext cx="298271" cy="144016"/>
              <a:chOff x="882658" y="2412504"/>
              <a:chExt cx="298271" cy="144016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92BFC8-E5FA-2646-8772-418ADA97DE53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9B4327B-F2EC-BE4D-A461-C55C3351D1DE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A3C62562-29EA-FF4A-8B81-3A43A26616ED}"/>
                </a:ext>
              </a:extLst>
            </p:cNvPr>
            <p:cNvGrpSpPr/>
            <p:nvPr/>
          </p:nvGrpSpPr>
          <p:grpSpPr>
            <a:xfrm>
              <a:off x="2104106" y="2420888"/>
              <a:ext cx="1223798" cy="144016"/>
              <a:chOff x="882658" y="2412504"/>
              <a:chExt cx="1223798" cy="144016"/>
            </a:xfrm>
            <a:grpFill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2B1D9E0-ABDB-944B-8C30-3A29CD61C7E7}"/>
                  </a:ext>
                </a:extLst>
              </p:cNvPr>
              <p:cNvSpPr/>
              <p:nvPr/>
            </p:nvSpPr>
            <p:spPr bwMode="auto">
              <a:xfrm>
                <a:off x="149967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CD7FF63-4709-6548-9B5A-5D5056B7AA2B}"/>
                  </a:ext>
                </a:extLst>
              </p:cNvPr>
              <p:cNvSpPr/>
              <p:nvPr/>
            </p:nvSpPr>
            <p:spPr bwMode="auto">
              <a:xfrm>
                <a:off x="165393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8AB640-F4E9-5449-81D6-42B2CC73743D}"/>
                  </a:ext>
                </a:extLst>
              </p:cNvPr>
              <p:cNvSpPr/>
              <p:nvPr/>
            </p:nvSpPr>
            <p:spPr bwMode="auto">
              <a:xfrm>
                <a:off x="119116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4A76D7-5C45-D940-8FA2-EEC86239BE93}"/>
                  </a:ext>
                </a:extLst>
              </p:cNvPr>
              <p:cNvSpPr/>
              <p:nvPr/>
            </p:nvSpPr>
            <p:spPr bwMode="auto">
              <a:xfrm>
                <a:off x="134542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8DC3B39-591D-D74D-B888-326BB32FAD89}"/>
                  </a:ext>
                </a:extLst>
              </p:cNvPr>
              <p:cNvSpPr/>
              <p:nvPr/>
            </p:nvSpPr>
            <p:spPr bwMode="auto">
              <a:xfrm>
                <a:off x="180818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1494836-C90E-5943-BFD8-752F09F604DD}"/>
                  </a:ext>
                </a:extLst>
              </p:cNvPr>
              <p:cNvSpPr/>
              <p:nvPr/>
            </p:nvSpPr>
            <p:spPr bwMode="auto">
              <a:xfrm>
                <a:off x="1962440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C4880C1-5D5C-B541-9180-34C7FF16E67E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3BC001-CF6E-984A-9796-1A374A5AF630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8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0C508-6AA7-3347-9F0E-22E8DD8B0F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9893" y="-10033"/>
            <a:ext cx="8297862" cy="1141413"/>
          </a:xfrm>
        </p:spPr>
        <p:txBody>
          <a:bodyPr/>
          <a:lstStyle/>
          <a:p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-line use (2)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9E7C196-A498-B642-B79C-2A91F67455C9}"/>
              </a:ext>
            </a:extLst>
          </p:cNvPr>
          <p:cNvSpPr txBox="1"/>
          <p:nvPr/>
        </p:nvSpPr>
        <p:spPr>
          <a:xfrm>
            <a:off x="330039" y="1428481"/>
            <a:ext cx="5642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On an I-Shadow cache miss on block B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8E9D24FC-86C6-6048-8C67-50FFCA9D8E1F}"/>
              </a:ext>
            </a:extLst>
          </p:cNvPr>
          <p:cNvGrpSpPr/>
          <p:nvPr/>
        </p:nvGrpSpPr>
        <p:grpSpPr>
          <a:xfrm>
            <a:off x="3075899" y="4639272"/>
            <a:ext cx="4496769" cy="461665"/>
            <a:chOff x="2104106" y="2420888"/>
            <a:chExt cx="1530453" cy="144016"/>
          </a:xfrm>
          <a:solidFill>
            <a:srgbClr val="FFFF00"/>
          </a:solidFill>
        </p:grpSpPr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2ED57D13-C24F-0A4E-866A-1BE2394C2799}"/>
                </a:ext>
              </a:extLst>
            </p:cNvPr>
            <p:cNvGrpSpPr/>
            <p:nvPr/>
          </p:nvGrpSpPr>
          <p:grpSpPr>
            <a:xfrm>
              <a:off x="3336288" y="2420888"/>
              <a:ext cx="298271" cy="144016"/>
              <a:chOff x="882658" y="2412504"/>
              <a:chExt cx="298271" cy="144016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433DE2-A4AA-A746-A3A1-52C5A930EC93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B71FBC1-3744-674E-8F89-6B765AB8EC56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A9F4CBB7-78C9-BA41-BC4C-67B76C231E77}"/>
                </a:ext>
              </a:extLst>
            </p:cNvPr>
            <p:cNvGrpSpPr/>
            <p:nvPr/>
          </p:nvGrpSpPr>
          <p:grpSpPr>
            <a:xfrm>
              <a:off x="2104106" y="2420888"/>
              <a:ext cx="1223798" cy="144016"/>
              <a:chOff x="882658" y="2412504"/>
              <a:chExt cx="1223798" cy="144016"/>
            </a:xfrm>
            <a:grpFill/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B4DDAB-FAAE-7B4B-ACB7-167F680D7B39}"/>
                  </a:ext>
                </a:extLst>
              </p:cNvPr>
              <p:cNvSpPr/>
              <p:nvPr/>
            </p:nvSpPr>
            <p:spPr bwMode="auto">
              <a:xfrm>
                <a:off x="149967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573C2E8-AB0B-464D-A364-39F7F722202F}"/>
                  </a:ext>
                </a:extLst>
              </p:cNvPr>
              <p:cNvSpPr/>
              <p:nvPr/>
            </p:nvSpPr>
            <p:spPr bwMode="auto">
              <a:xfrm>
                <a:off x="165393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3292C5E-7A23-1342-8D50-008B4CE14240}"/>
                  </a:ext>
                </a:extLst>
              </p:cNvPr>
              <p:cNvSpPr/>
              <p:nvPr/>
            </p:nvSpPr>
            <p:spPr bwMode="auto">
              <a:xfrm>
                <a:off x="119116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E316036-0D7C-9145-B50F-04AB9825C2E7}"/>
                  </a:ext>
                </a:extLst>
              </p:cNvPr>
              <p:cNvSpPr/>
              <p:nvPr/>
            </p:nvSpPr>
            <p:spPr bwMode="auto">
              <a:xfrm>
                <a:off x="134542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A043448-884C-C04D-B472-83D20D21070C}"/>
                  </a:ext>
                </a:extLst>
              </p:cNvPr>
              <p:cNvSpPr/>
              <p:nvPr/>
            </p:nvSpPr>
            <p:spPr bwMode="auto">
              <a:xfrm>
                <a:off x="180818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C3E1414-69C5-F048-8A3A-2661EB4EA8B6}"/>
                  </a:ext>
                </a:extLst>
              </p:cNvPr>
              <p:cNvSpPr/>
              <p:nvPr/>
            </p:nvSpPr>
            <p:spPr bwMode="auto">
              <a:xfrm>
                <a:off x="1962440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D9C559-AA4C-334B-813E-C78E3C546BDE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B332C32-D8B8-0D43-8B90-6E544D45F8CF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23C14BE8-6619-D04A-A078-3787A49D59C5}"/>
              </a:ext>
            </a:extLst>
          </p:cNvPr>
          <p:cNvGrpSpPr/>
          <p:nvPr/>
        </p:nvGrpSpPr>
        <p:grpSpPr>
          <a:xfrm>
            <a:off x="3058128" y="3076675"/>
            <a:ext cx="4496769" cy="461665"/>
            <a:chOff x="2104106" y="2420888"/>
            <a:chExt cx="1530453" cy="144016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8E91124B-F66A-5A4B-8BFB-4826255AE421}"/>
                </a:ext>
              </a:extLst>
            </p:cNvPr>
            <p:cNvGrpSpPr/>
            <p:nvPr/>
          </p:nvGrpSpPr>
          <p:grpSpPr>
            <a:xfrm>
              <a:off x="3336288" y="2420888"/>
              <a:ext cx="298271" cy="144016"/>
              <a:chOff x="882658" y="2412504"/>
              <a:chExt cx="298271" cy="144016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2E86A99-C2D8-DC45-BF6E-85266CEF93BF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59D1493-D2AE-1747-9E40-8438EF49286B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461620EF-F24F-FB4D-8F7D-5128E81FA9DD}"/>
                </a:ext>
              </a:extLst>
            </p:cNvPr>
            <p:cNvGrpSpPr/>
            <p:nvPr/>
          </p:nvGrpSpPr>
          <p:grpSpPr>
            <a:xfrm>
              <a:off x="2104106" y="2420888"/>
              <a:ext cx="1223798" cy="144016"/>
              <a:chOff x="882658" y="2412504"/>
              <a:chExt cx="1223798" cy="144016"/>
            </a:xfrm>
            <a:grp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615429F-00FE-1845-82BC-28D65ABF4533}"/>
                  </a:ext>
                </a:extLst>
              </p:cNvPr>
              <p:cNvSpPr/>
              <p:nvPr/>
            </p:nvSpPr>
            <p:spPr bwMode="auto">
              <a:xfrm>
                <a:off x="149967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EB5522B-6042-754B-9EBD-4418295EE22F}"/>
                  </a:ext>
                </a:extLst>
              </p:cNvPr>
              <p:cNvSpPr/>
              <p:nvPr/>
            </p:nvSpPr>
            <p:spPr bwMode="auto">
              <a:xfrm>
                <a:off x="165393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68EC0AF-C4A0-2544-B197-2454CA1B66CE}"/>
                  </a:ext>
                </a:extLst>
              </p:cNvPr>
              <p:cNvSpPr/>
              <p:nvPr/>
            </p:nvSpPr>
            <p:spPr bwMode="auto">
              <a:xfrm>
                <a:off x="119116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CBF68FF-45B6-DE43-ACF2-9CFD4B1F3F80}"/>
                  </a:ext>
                </a:extLst>
              </p:cNvPr>
              <p:cNvSpPr/>
              <p:nvPr/>
            </p:nvSpPr>
            <p:spPr bwMode="auto">
              <a:xfrm>
                <a:off x="134542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252F524-AF50-0942-8D5B-8D5EBC2F9424}"/>
                  </a:ext>
                </a:extLst>
              </p:cNvPr>
              <p:cNvSpPr/>
              <p:nvPr/>
            </p:nvSpPr>
            <p:spPr bwMode="auto">
              <a:xfrm>
                <a:off x="180818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35BD139-DC94-2E43-A0AD-3BA3FBE308C5}"/>
                  </a:ext>
                </a:extLst>
              </p:cNvPr>
              <p:cNvSpPr/>
              <p:nvPr/>
            </p:nvSpPr>
            <p:spPr bwMode="auto">
              <a:xfrm>
                <a:off x="1962440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6DB8D84-07A0-A641-90F5-D86FB688B724}"/>
                  </a:ext>
                </a:extLst>
              </p:cNvPr>
              <p:cNvSpPr/>
              <p:nvPr/>
            </p:nvSpPr>
            <p:spPr bwMode="auto">
              <a:xfrm>
                <a:off x="882658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5726AC6-D4F6-7A43-8A53-D86F7F37FFAF}"/>
                  </a:ext>
                </a:extLst>
              </p:cNvPr>
              <p:cNvSpPr/>
              <p:nvPr/>
            </p:nvSpPr>
            <p:spPr bwMode="auto">
              <a:xfrm>
                <a:off x="1036913" y="2412504"/>
                <a:ext cx="144016" cy="144016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1426D6A7-694D-F840-A9A1-E5B7CD61AF17}"/>
              </a:ext>
            </a:extLst>
          </p:cNvPr>
          <p:cNvGrpSpPr/>
          <p:nvPr/>
        </p:nvGrpSpPr>
        <p:grpSpPr>
          <a:xfrm>
            <a:off x="471359" y="2080773"/>
            <a:ext cx="5276071" cy="1454827"/>
            <a:chOff x="471359" y="2080773"/>
            <a:chExt cx="5276071" cy="145482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CE394F-C342-2C44-8772-2C1103364E22}"/>
                </a:ext>
              </a:extLst>
            </p:cNvPr>
            <p:cNvSpPr txBox="1"/>
            <p:nvPr/>
          </p:nvSpPr>
          <p:spPr>
            <a:xfrm>
              <a:off x="471359" y="2080773"/>
              <a:ext cx="2265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Set </a:t>
              </a:r>
              <a:r>
                <a:rPr lang="fr-FR" dirty="0" err="1"/>
                <a:t>Touched</a:t>
              </a:r>
              <a:r>
                <a:rPr lang="fr-FR" dirty="0"/>
                <a:t>[B]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8A361F1-8064-504E-BFC3-623D9F67068B}"/>
                </a:ext>
              </a:extLst>
            </p:cNvPr>
            <p:cNvGrpSpPr/>
            <p:nvPr/>
          </p:nvGrpSpPr>
          <p:grpSpPr>
            <a:xfrm>
              <a:off x="5324283" y="2187247"/>
              <a:ext cx="423147" cy="1348353"/>
              <a:chOff x="6071758" y="1311157"/>
              <a:chExt cx="423147" cy="134835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995F7E1-C63A-844C-97DD-045B8216F077}"/>
                  </a:ext>
                </a:extLst>
              </p:cNvPr>
              <p:cNvSpPr/>
              <p:nvPr/>
            </p:nvSpPr>
            <p:spPr bwMode="auto">
              <a:xfrm>
                <a:off x="6071758" y="2197845"/>
                <a:ext cx="423147" cy="461665"/>
              </a:xfrm>
              <a:prstGeom prst="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B5390213-D679-1342-B523-1450122CAE5D}"/>
                  </a:ext>
                </a:extLst>
              </p:cNvPr>
              <p:cNvCxnSpPr/>
              <p:nvPr/>
            </p:nvCxnSpPr>
            <p:spPr bwMode="auto">
              <a:xfrm>
                <a:off x="6301402" y="1311157"/>
                <a:ext cx="0" cy="886688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E521B6FB-FD35-244E-8273-D50EDA3F2B28}"/>
              </a:ext>
            </a:extLst>
          </p:cNvPr>
          <p:cNvGrpSpPr/>
          <p:nvPr/>
        </p:nvGrpSpPr>
        <p:grpSpPr>
          <a:xfrm>
            <a:off x="437914" y="3081552"/>
            <a:ext cx="4862445" cy="2019385"/>
            <a:chOff x="437914" y="3081552"/>
            <a:chExt cx="4862445" cy="2019385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16939BC-D1EB-8F4A-A890-B26D49B39C03}"/>
                </a:ext>
              </a:extLst>
            </p:cNvPr>
            <p:cNvSpPr txBox="1"/>
            <p:nvPr/>
          </p:nvSpPr>
          <p:spPr>
            <a:xfrm>
              <a:off x="437914" y="3643370"/>
              <a:ext cx="3667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</a:t>
              </a:r>
              <a:r>
                <a:rPr lang="fr-FR" dirty="0" err="1"/>
                <a:t>Touched</a:t>
              </a:r>
              <a:r>
                <a:rPr lang="fr-FR" dirty="0"/>
                <a:t>[B-1] </a:t>
              </a:r>
            </a:p>
            <a:p>
              <a:r>
                <a:rPr lang="fr-FR" dirty="0"/>
                <a:t>               </a:t>
              </a:r>
              <a:r>
                <a:rPr lang="fr-FR" dirty="0" err="1"/>
                <a:t>WorthPF</a:t>
              </a:r>
              <a:r>
                <a:rPr lang="fr-FR" dirty="0"/>
                <a:t>[B-1]=3</a:t>
              </a:r>
            </a:p>
          </p:txBody>
        </p: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1A700FF8-F33A-3F47-A065-5BDD99DC6A99}"/>
                </a:ext>
              </a:extLst>
            </p:cNvPr>
            <p:cNvGrpSpPr/>
            <p:nvPr/>
          </p:nvGrpSpPr>
          <p:grpSpPr>
            <a:xfrm>
              <a:off x="4864892" y="3081552"/>
              <a:ext cx="435467" cy="2019385"/>
              <a:chOff x="8303966" y="3081552"/>
              <a:chExt cx="435467" cy="2019385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16608AF5-DDD3-FF46-A3FF-9058422F4B0A}"/>
                  </a:ext>
                </a:extLst>
              </p:cNvPr>
              <p:cNvGrpSpPr/>
              <p:nvPr/>
            </p:nvGrpSpPr>
            <p:grpSpPr>
              <a:xfrm>
                <a:off x="8303966" y="3081552"/>
                <a:ext cx="435467" cy="2019385"/>
                <a:chOff x="4417822" y="3076675"/>
                <a:chExt cx="435467" cy="2019385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C63E158-D7B6-B048-88B7-469952FBC5A9}"/>
                    </a:ext>
                  </a:extLst>
                </p:cNvPr>
                <p:cNvSpPr/>
                <p:nvPr/>
              </p:nvSpPr>
              <p:spPr bwMode="auto">
                <a:xfrm>
                  <a:off x="4417822" y="3076675"/>
                  <a:ext cx="423147" cy="461665"/>
                </a:xfrm>
                <a:prstGeom prst="rect">
                  <a:avLst/>
                </a:prstGeom>
                <a:solidFill>
                  <a:srgbClr val="92D05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-128"/>
                      <a:cs typeface="ＭＳ Ｐゴシック" charset="-128"/>
                    </a:rPr>
                    <a:t>1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337D8A2-4C23-CD48-BF03-2056C3808B43}"/>
                    </a:ext>
                  </a:extLst>
                </p:cNvPr>
                <p:cNvSpPr/>
                <p:nvPr/>
              </p:nvSpPr>
              <p:spPr bwMode="auto">
                <a:xfrm>
                  <a:off x="4430142" y="4634395"/>
                  <a:ext cx="423147" cy="46166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fr-FR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-128"/>
                      <a:cs typeface="ＭＳ Ｐゴシック" charset="-128"/>
                    </a:rPr>
                    <a:t>3</a:t>
                  </a:r>
                </a:p>
              </p:txBody>
            </p:sp>
          </p:grpSp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E2E7060F-4242-7D43-B1B1-E294D8A3EBD0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 bwMode="auto">
              <a:xfrm>
                <a:off x="8515540" y="3543217"/>
                <a:ext cx="12320" cy="1096055"/>
              </a:xfrm>
              <a:prstGeom prst="straightConnector1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2A3B84D4-E303-0748-9279-A53994FA2D0C}"/>
              </a:ext>
            </a:extLst>
          </p:cNvPr>
          <p:cNvGrpSpPr/>
          <p:nvPr/>
        </p:nvGrpSpPr>
        <p:grpSpPr>
          <a:xfrm>
            <a:off x="463735" y="4497152"/>
            <a:ext cx="6888084" cy="1625409"/>
            <a:chOff x="463735" y="4497152"/>
            <a:chExt cx="6888084" cy="162540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644DE6FF-8073-D042-B7ED-B3FABA95B804}"/>
                </a:ext>
              </a:extLst>
            </p:cNvPr>
            <p:cNvSpPr txBox="1"/>
            <p:nvPr/>
          </p:nvSpPr>
          <p:spPr>
            <a:xfrm>
              <a:off x="463735" y="5291564"/>
              <a:ext cx="56076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If  </a:t>
              </a:r>
              <a:r>
                <a:rPr lang="fr-FR" dirty="0" err="1"/>
                <a:t>WorthPF</a:t>
              </a:r>
              <a:r>
                <a:rPr lang="fr-FR" dirty="0"/>
                <a:t>[B]  </a:t>
              </a:r>
              <a:r>
                <a:rPr lang="fr-FR" dirty="0" err="1"/>
                <a:t>prefetch</a:t>
              </a:r>
              <a:r>
                <a:rPr lang="fr-FR" dirty="0"/>
                <a:t> B+1</a:t>
              </a:r>
            </a:p>
            <a:p>
              <a:r>
                <a:rPr lang="fr-FR" dirty="0"/>
                <a:t>         and B+2 and B+3, but not B+4      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DC9213-7F32-F54D-B7C1-F9D34CC10E88}"/>
                </a:ext>
              </a:extLst>
            </p:cNvPr>
            <p:cNvSpPr/>
            <p:nvPr/>
          </p:nvSpPr>
          <p:spPr bwMode="auto">
            <a:xfrm>
              <a:off x="6698880" y="4658159"/>
              <a:ext cx="423147" cy="46166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>
                  <a:solidFill>
                    <a:srgbClr val="FF0000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0</a:t>
              </a:r>
              <a:endParaRPr lang="fr-FR" dirty="0">
                <a:solidFill>
                  <a:srgbClr val="00206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57DAE9-5C28-0A44-898C-7077F8206BA1}"/>
                </a:ext>
              </a:extLst>
            </p:cNvPr>
            <p:cNvSpPr/>
            <p:nvPr/>
          </p:nvSpPr>
          <p:spPr bwMode="auto">
            <a:xfrm>
              <a:off x="6262121" y="4651746"/>
              <a:ext cx="423147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2134F4-01CD-714C-950E-9A2637CF13D3}"/>
                </a:ext>
              </a:extLst>
            </p:cNvPr>
            <p:cNvSpPr/>
            <p:nvPr/>
          </p:nvSpPr>
          <p:spPr bwMode="auto">
            <a:xfrm>
              <a:off x="5814340" y="4651746"/>
              <a:ext cx="423147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EE5A3C-883F-534D-A063-D49C0A4DB151}"/>
                </a:ext>
              </a:extLst>
            </p:cNvPr>
            <p:cNvSpPr/>
            <p:nvPr/>
          </p:nvSpPr>
          <p:spPr bwMode="auto">
            <a:xfrm>
              <a:off x="5342047" y="4651746"/>
              <a:ext cx="423147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1AE8575-8820-9F47-BAD0-E6940CFD7257}"/>
                </a:ext>
              </a:extLst>
            </p:cNvPr>
            <p:cNvSpPr/>
            <p:nvPr/>
          </p:nvSpPr>
          <p:spPr bwMode="auto">
            <a:xfrm>
              <a:off x="5148374" y="4497152"/>
              <a:ext cx="2203445" cy="745904"/>
            </a:xfrm>
            <a:prstGeom prst="ellipse">
              <a:avLst/>
            </a:prstGeom>
            <a:noFill/>
            <a:ln w="920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57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751A0-3B0C-7846-8338-655D20A9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Used</a:t>
            </a:r>
            <a:r>
              <a:rPr lang="fr-FR" dirty="0"/>
              <a:t> in a </a:t>
            </a:r>
            <a:r>
              <a:rPr lang="fr-FR" dirty="0" err="1"/>
              <a:t>reasonable</a:t>
            </a:r>
            <a:r>
              <a:rPr lang="fr-FR" dirty="0"/>
              <a:t> future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2B592-161F-4841-99C2-A305E9A2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Smart </a:t>
            </a:r>
            <a:r>
              <a:rPr lang="fr-FR" dirty="0" err="1"/>
              <a:t>resetting</a:t>
            </a:r>
            <a:r>
              <a:rPr lang="fr-FR" dirty="0"/>
              <a:t>  for </a:t>
            </a:r>
            <a:r>
              <a:rPr lang="fr-FR" dirty="0" err="1"/>
              <a:t>Touched</a:t>
            </a:r>
            <a:r>
              <a:rPr lang="fr-FR" dirty="0"/>
              <a:t> and </a:t>
            </a:r>
            <a:r>
              <a:rPr lang="fr-FR" dirty="0" err="1"/>
              <a:t>WorthPF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every</a:t>
            </a:r>
            <a:r>
              <a:rPr lang="fr-FR" dirty="0"/>
              <a:t> 8K I-Shadow misses</a:t>
            </a:r>
          </a:p>
          <a:p>
            <a:pPr marL="957263" lvl="2" indent="0">
              <a:buNone/>
            </a:pPr>
            <a:endParaRPr lang="fr-FR" i="1" dirty="0">
              <a:solidFill>
                <a:schemeClr val="accent2"/>
              </a:solidFill>
            </a:endParaRPr>
          </a:p>
          <a:p>
            <a:pPr marL="957263" lvl="2" indent="0">
              <a:buNone/>
            </a:pPr>
            <a:r>
              <a:rPr lang="fr-FR" i="1" dirty="0">
                <a:solidFill>
                  <a:schemeClr val="accent2"/>
                </a:solidFill>
              </a:rPr>
              <a:t>If </a:t>
            </a:r>
            <a:r>
              <a:rPr lang="fr-FR" i="1" dirty="0" err="1">
                <a:solidFill>
                  <a:schemeClr val="accent2"/>
                </a:solidFill>
              </a:rPr>
              <a:t>Touched</a:t>
            </a:r>
            <a:r>
              <a:rPr lang="fr-FR" i="1" dirty="0">
                <a:solidFill>
                  <a:schemeClr val="accent2"/>
                </a:solidFill>
              </a:rPr>
              <a:t>[B] </a:t>
            </a:r>
            <a:r>
              <a:rPr lang="fr-FR" i="1" dirty="0" err="1">
                <a:solidFill>
                  <a:schemeClr val="accent2"/>
                </a:solidFill>
              </a:rPr>
              <a:t>WorthPF</a:t>
            </a:r>
            <a:r>
              <a:rPr lang="fr-FR" i="1" dirty="0">
                <a:solidFill>
                  <a:schemeClr val="accent2"/>
                </a:solidFill>
              </a:rPr>
              <a:t>[B]--; </a:t>
            </a:r>
            <a:r>
              <a:rPr lang="fr-FR" i="1" dirty="0" err="1">
                <a:solidFill>
                  <a:schemeClr val="accent2"/>
                </a:solidFill>
              </a:rPr>
              <a:t>Touched</a:t>
            </a:r>
            <a:r>
              <a:rPr lang="fr-FR" i="1" dirty="0">
                <a:solidFill>
                  <a:schemeClr val="accent2"/>
                </a:solidFill>
              </a:rPr>
              <a:t>[B]=0;</a:t>
            </a:r>
          </a:p>
          <a:p>
            <a:pPr marL="481013" lvl="1" indent="0">
              <a:buNone/>
            </a:pPr>
            <a:endParaRPr lang="fr-FR" i="1" dirty="0">
              <a:solidFill>
                <a:schemeClr val="accent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066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7.8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.4|2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3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8.1|1.9|14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2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6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4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5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heme/theme1.xml><?xml version="1.0" encoding="utf-8"?>
<a:theme xmlns:a="http://schemas.openxmlformats.org/drawingml/2006/main" name="ALFshort-2">
  <a:themeElements>
    <a:clrScheme name="ALFshort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Fshort-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ALFshort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Fshort-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Fshort-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Fshort-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Fshort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Fshort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Fshort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HD_paraperpete:Users:seznec:PPTpres:ALFshort-2.ppt</Template>
  <TotalTime>78165</TotalTime>
  <Words>884</Words>
  <Application>Microsoft Macintosh PowerPoint</Application>
  <PresentationFormat>Affichage à l'écran (4:3)</PresentationFormat>
  <Paragraphs>222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Times</vt:lpstr>
      <vt:lpstr>Wingdings</vt:lpstr>
      <vt:lpstr>ALFshort-2</vt:lpstr>
      <vt:lpstr>The FNL-MMA  instruction cache prefetcher</vt:lpstr>
      <vt:lpstr>The I-cache issue</vt:lpstr>
      <vt:lpstr>Prefetching issues</vt:lpstr>
      <vt:lpstr>The I-Shadow cache</vt:lpstr>
      <vt:lpstr>Next-line prefetching is working some kind of</vt:lpstr>
      <vt:lpstr>Footprint Next Line prefetcher</vt:lpstr>
      <vt:lpstr>Predicting next-line use (1)</vt:lpstr>
      <vt:lpstr>Predicting next-line use (2)</vt:lpstr>
      <vt:lpstr>« Used in a reasonable future »</vt:lpstr>
      <vt:lpstr>FNL evaluation</vt:lpstr>
      <vt:lpstr>Prefetching consecutively used  blocks  </vt:lpstr>
      <vt:lpstr>Next Miss Prefetcher</vt:lpstr>
      <vt:lpstr>Next Miss prefetcher </vt:lpstr>
      <vt:lpstr>Next Miss Prefetcher (3)</vt:lpstr>
      <vt:lpstr>A step further:  Multiple Miss Ahead prefetcher</vt:lpstr>
      <vt:lpstr>MMA prefetcher</vt:lpstr>
      <vt:lpstr>The submitted prefetcher</vt:lpstr>
      <vt:lpstr>Extra filters (not useful on Championship framework,  but needed on effective hardware)</vt:lpstr>
      <vt:lpstr>Further experiments (1) </vt:lpstr>
      <vt:lpstr>Further experiments (2)</vt:lpstr>
      <vt:lpstr>Prefetchers work  in physical address space</vt:lpstr>
      <vt:lpstr>Summary</vt:lpstr>
      <vt:lpstr>An  optimization developed after deadline</vt:lpstr>
      <vt:lpstr>Présentation PowerPoint</vt:lpstr>
    </vt:vector>
  </TitlesOfParts>
  <Company>Irisa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Irisa</dc:creator>
  <cp:lastModifiedBy>Microsoft Office User</cp:lastModifiedBy>
  <cp:revision>340</cp:revision>
  <dcterms:created xsi:type="dcterms:W3CDTF">2011-11-30T13:51:07Z</dcterms:created>
  <dcterms:modified xsi:type="dcterms:W3CDTF">2020-06-02T06:51:25Z</dcterms:modified>
</cp:coreProperties>
</file>