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8" r:id="rId1"/>
  </p:sldMasterIdLst>
  <p:notesMasterIdLst>
    <p:notesMasterId r:id="rId29"/>
  </p:notesMasterIdLst>
  <p:handoutMasterIdLst>
    <p:handoutMasterId r:id="rId30"/>
  </p:handoutMasterIdLst>
  <p:sldIdLst>
    <p:sldId id="736" r:id="rId2"/>
    <p:sldId id="783" r:id="rId3"/>
    <p:sldId id="741" r:id="rId4"/>
    <p:sldId id="742" r:id="rId5"/>
    <p:sldId id="743" r:id="rId6"/>
    <p:sldId id="779" r:id="rId7"/>
    <p:sldId id="745" r:id="rId8"/>
    <p:sldId id="747" r:id="rId9"/>
    <p:sldId id="748" r:id="rId10"/>
    <p:sldId id="772" r:id="rId11"/>
    <p:sldId id="774" r:id="rId12"/>
    <p:sldId id="738" r:id="rId13"/>
    <p:sldId id="754" r:id="rId14"/>
    <p:sldId id="751" r:id="rId15"/>
    <p:sldId id="752" r:id="rId16"/>
    <p:sldId id="764" r:id="rId17"/>
    <p:sldId id="753" r:id="rId18"/>
    <p:sldId id="755" r:id="rId19"/>
    <p:sldId id="744" r:id="rId20"/>
    <p:sldId id="759" r:id="rId21"/>
    <p:sldId id="770" r:id="rId22"/>
    <p:sldId id="778" r:id="rId23"/>
    <p:sldId id="760" r:id="rId24"/>
    <p:sldId id="763" r:id="rId25"/>
    <p:sldId id="758" r:id="rId26"/>
    <p:sldId id="757" r:id="rId27"/>
    <p:sldId id="739" r:id="rId28"/>
  </p:sldIdLst>
  <p:sldSz cx="14630400" cy="8229600"/>
  <p:notesSz cx="7315200" cy="96012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5C00"/>
    <a:srgbClr val="FF00FF"/>
    <a:srgbClr val="7FFF57"/>
    <a:srgbClr val="FF9B9B"/>
    <a:srgbClr val="FF0000"/>
    <a:srgbClr val="0860A8"/>
    <a:srgbClr val="148FF4"/>
    <a:srgbClr val="008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0" autoAdjust="0"/>
    <p:restoredTop sz="68779" autoAdjust="0"/>
  </p:normalViewPr>
  <p:slideViewPr>
    <p:cSldViewPr snapToObjects="1">
      <p:cViewPr varScale="1">
        <p:scale>
          <a:sx n="49" d="100"/>
          <a:sy n="49" d="100"/>
        </p:scale>
        <p:origin x="1134" y="54"/>
      </p:cViewPr>
      <p:guideLst>
        <p:guide orient="horz" pos="2592"/>
        <p:guide pos="46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5" d="100"/>
          <a:sy n="65" d="100"/>
        </p:scale>
        <p:origin x="299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68650" cy="481013"/>
          </a:xfrm>
          <a:prstGeom prst="rect">
            <a:avLst/>
          </a:prstGeom>
          <a:noFill/>
          <a:ln w="9525">
            <a:noFill/>
            <a:miter lim="800000"/>
            <a:headEnd/>
            <a:tailEnd/>
          </a:ln>
          <a:effectLst/>
        </p:spPr>
        <p:txBody>
          <a:bodyPr vert="horz" wrap="square" lIns="20119" tIns="0" rIns="20119" bIns="0" numCol="1" anchor="t" anchorCtr="0" compatLnSpc="1">
            <a:prstTxWarp prst="textNoShape">
              <a:avLst/>
            </a:prstTxWarp>
          </a:bodyPr>
          <a:lstStyle>
            <a:lvl1pPr defTabSz="977788" eaLnBrk="0" hangingPunct="0">
              <a:defRPr sz="1000" i="1">
                <a:latin typeface="Arial" charset="0"/>
              </a:defRPr>
            </a:lvl1pPr>
          </a:lstStyle>
          <a:p>
            <a:pPr>
              <a:defRPr/>
            </a:pPr>
            <a:endParaRPr lang="en-US"/>
          </a:p>
        </p:txBody>
      </p:sp>
      <p:sp>
        <p:nvSpPr>
          <p:cNvPr id="3075" name="Rectangle 3"/>
          <p:cNvSpPr>
            <a:spLocks noGrp="1" noChangeArrowheads="1"/>
          </p:cNvSpPr>
          <p:nvPr>
            <p:ph type="dt" sz="quarter" idx="1"/>
          </p:nvPr>
        </p:nvSpPr>
        <p:spPr bwMode="auto">
          <a:xfrm>
            <a:off x="4146550" y="1"/>
            <a:ext cx="3168650" cy="481013"/>
          </a:xfrm>
          <a:prstGeom prst="rect">
            <a:avLst/>
          </a:prstGeom>
          <a:noFill/>
          <a:ln w="9525">
            <a:noFill/>
            <a:miter lim="800000"/>
            <a:headEnd/>
            <a:tailEnd/>
          </a:ln>
          <a:effectLst/>
        </p:spPr>
        <p:txBody>
          <a:bodyPr vert="horz" wrap="square" lIns="20119" tIns="0" rIns="20119" bIns="0" numCol="1" anchor="t" anchorCtr="0" compatLnSpc="1">
            <a:prstTxWarp prst="textNoShape">
              <a:avLst/>
            </a:prstTxWarp>
          </a:bodyPr>
          <a:lstStyle>
            <a:lvl1pPr algn="r" defTabSz="977788" eaLnBrk="0" hangingPunct="0">
              <a:defRPr sz="1000" i="1">
                <a:latin typeface="Arial" charset="0"/>
              </a:defRPr>
            </a:lvl1pPr>
          </a:lstStyle>
          <a:p>
            <a:pPr>
              <a:defRPr/>
            </a:pPr>
            <a:endParaRPr lang="en-US"/>
          </a:p>
        </p:txBody>
      </p:sp>
      <p:sp>
        <p:nvSpPr>
          <p:cNvPr id="3076" name="Rectangle 4"/>
          <p:cNvSpPr>
            <a:spLocks noGrp="1" noChangeArrowheads="1"/>
          </p:cNvSpPr>
          <p:nvPr>
            <p:ph type="ftr" sz="quarter" idx="2"/>
          </p:nvPr>
        </p:nvSpPr>
        <p:spPr bwMode="auto">
          <a:xfrm>
            <a:off x="1" y="9120189"/>
            <a:ext cx="3168650" cy="481012"/>
          </a:xfrm>
          <a:prstGeom prst="rect">
            <a:avLst/>
          </a:prstGeom>
          <a:noFill/>
          <a:ln w="9525">
            <a:noFill/>
            <a:miter lim="800000"/>
            <a:headEnd/>
            <a:tailEnd/>
          </a:ln>
          <a:effectLst/>
        </p:spPr>
        <p:txBody>
          <a:bodyPr vert="horz" wrap="square" lIns="20119" tIns="0" rIns="20119" bIns="0" numCol="1" anchor="b" anchorCtr="0" compatLnSpc="1">
            <a:prstTxWarp prst="textNoShape">
              <a:avLst/>
            </a:prstTxWarp>
          </a:bodyPr>
          <a:lstStyle>
            <a:lvl1pPr defTabSz="977788" eaLnBrk="0" hangingPunct="0">
              <a:defRPr sz="1000" i="1">
                <a:latin typeface="Arial" charset="0"/>
              </a:defRPr>
            </a:lvl1pPr>
          </a:lstStyle>
          <a:p>
            <a:pPr>
              <a:defRPr/>
            </a:pPr>
            <a:endParaRPr lang="en-US"/>
          </a:p>
        </p:txBody>
      </p:sp>
      <p:sp>
        <p:nvSpPr>
          <p:cNvPr id="3077" name="Rectangle 5"/>
          <p:cNvSpPr>
            <a:spLocks noGrp="1" noChangeArrowheads="1"/>
          </p:cNvSpPr>
          <p:nvPr>
            <p:ph type="sldNum" sz="quarter" idx="3"/>
          </p:nvPr>
        </p:nvSpPr>
        <p:spPr bwMode="auto">
          <a:xfrm>
            <a:off x="4146550" y="9120189"/>
            <a:ext cx="3168650" cy="481012"/>
          </a:xfrm>
          <a:prstGeom prst="rect">
            <a:avLst/>
          </a:prstGeom>
          <a:noFill/>
          <a:ln w="9525">
            <a:noFill/>
            <a:miter lim="800000"/>
            <a:headEnd/>
            <a:tailEnd/>
          </a:ln>
          <a:effectLst/>
        </p:spPr>
        <p:txBody>
          <a:bodyPr vert="horz" wrap="square" lIns="20119" tIns="0" rIns="20119" bIns="0" numCol="1" anchor="b" anchorCtr="0" compatLnSpc="1">
            <a:prstTxWarp prst="textNoShape">
              <a:avLst/>
            </a:prstTxWarp>
          </a:bodyPr>
          <a:lstStyle>
            <a:lvl1pPr algn="r" defTabSz="977788" eaLnBrk="0" hangingPunct="0">
              <a:defRPr sz="1000" i="1">
                <a:latin typeface="Arial" charset="0"/>
              </a:defRPr>
            </a:lvl1pPr>
          </a:lstStyle>
          <a:p>
            <a:pPr>
              <a:defRPr/>
            </a:pPr>
            <a:fld id="{915E4E6F-CDE4-4FF3-95B7-8E2956EA0BF0}" type="slidenum">
              <a:rPr lang="en-US"/>
              <a:pPr>
                <a:defRPr/>
              </a:pPr>
              <a:t>‹#›</a:t>
            </a:fld>
            <a:endParaRPr lang="en-US"/>
          </a:p>
        </p:txBody>
      </p:sp>
      <p:sp>
        <p:nvSpPr>
          <p:cNvPr id="3078" name="Rectangle 6"/>
          <p:cNvSpPr>
            <a:spLocks noChangeArrowheads="1"/>
          </p:cNvSpPr>
          <p:nvPr/>
        </p:nvSpPr>
        <p:spPr bwMode="auto">
          <a:xfrm>
            <a:off x="3269549" y="9142414"/>
            <a:ext cx="774515" cy="260998"/>
          </a:xfrm>
          <a:prstGeom prst="rect">
            <a:avLst/>
          </a:prstGeom>
          <a:noFill/>
          <a:ln w="9525">
            <a:noFill/>
            <a:miter lim="800000"/>
            <a:headEnd/>
            <a:tailEnd/>
          </a:ln>
          <a:effectLst/>
        </p:spPr>
        <p:txBody>
          <a:bodyPr wrap="none" lIns="92206" tIns="46941" rIns="92206" bIns="46941">
            <a:spAutoFit/>
          </a:bodyPr>
          <a:lstStyle/>
          <a:p>
            <a:pPr algn="ctr" defTabSz="926995" eaLnBrk="0" hangingPunct="0">
              <a:lnSpc>
                <a:spcPct val="90000"/>
              </a:lnSpc>
              <a:defRPr/>
            </a:pPr>
            <a:r>
              <a:rPr lang="en-US" sz="1200" dirty="0">
                <a:latin typeface="Arial" charset="0"/>
              </a:rPr>
              <a:t>Page </a:t>
            </a:r>
            <a:fld id="{1AD3674C-83B6-454C-B444-D2A36CA5FCDB}" type="slidenum">
              <a:rPr lang="en-US" sz="1200">
                <a:latin typeface="Arial" charset="0"/>
              </a:rPr>
              <a:pPr algn="ctr" defTabSz="926995" eaLnBrk="0" hangingPunct="0">
                <a:lnSpc>
                  <a:spcPct val="90000"/>
                </a:lnSpc>
                <a:defRPr/>
              </a:pPr>
              <a:t>‹#›</a:t>
            </a:fld>
            <a:endParaRPr lang="en-US" sz="1200" dirty="0">
              <a:latin typeface="Arial" charset="0"/>
            </a:endParaRPr>
          </a:p>
        </p:txBody>
      </p:sp>
    </p:spTree>
    <p:extLst>
      <p:ext uri="{BB962C8B-B14F-4D97-AF65-F5344CB8AC3E}">
        <p14:creationId xmlns:p14="http://schemas.microsoft.com/office/powerpoint/2010/main" val="56959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1"/>
            <a:ext cx="3167063" cy="481013"/>
          </a:xfrm>
          <a:prstGeom prst="rect">
            <a:avLst/>
          </a:prstGeom>
          <a:noFill/>
          <a:ln w="12700">
            <a:noFill/>
            <a:miter lim="800000"/>
            <a:headEnd type="none" w="sm" len="sm"/>
            <a:tailEnd type="none" w="sm" len="sm"/>
          </a:ln>
          <a:effectLst/>
        </p:spPr>
        <p:txBody>
          <a:bodyPr vert="horz" wrap="square" lIns="96566" tIns="48282" rIns="96566" bIns="48282" numCol="1" anchor="t" anchorCtr="0" compatLnSpc="1">
            <a:prstTxWarp prst="textNoShape">
              <a:avLst/>
            </a:prstTxWarp>
          </a:bodyPr>
          <a:lstStyle>
            <a:lvl1pPr defTabSz="965090">
              <a:defRPr sz="1200">
                <a:latin typeface="Arial" charset="0"/>
              </a:defRPr>
            </a:lvl1pPr>
          </a:lstStyle>
          <a:p>
            <a:pPr>
              <a:defRPr/>
            </a:pPr>
            <a:endParaRPr lang="en-US"/>
          </a:p>
        </p:txBody>
      </p:sp>
      <p:sp>
        <p:nvSpPr>
          <p:cNvPr id="15363" name="Rectangle 1027"/>
          <p:cNvSpPr>
            <a:spLocks noGrp="1" noChangeArrowheads="1"/>
          </p:cNvSpPr>
          <p:nvPr>
            <p:ph type="dt" idx="1"/>
          </p:nvPr>
        </p:nvSpPr>
        <p:spPr bwMode="auto">
          <a:xfrm>
            <a:off x="4141789" y="1"/>
            <a:ext cx="3167062" cy="481013"/>
          </a:xfrm>
          <a:prstGeom prst="rect">
            <a:avLst/>
          </a:prstGeom>
          <a:noFill/>
          <a:ln w="12700">
            <a:noFill/>
            <a:miter lim="800000"/>
            <a:headEnd type="none" w="sm" len="sm"/>
            <a:tailEnd type="none" w="sm" len="sm"/>
          </a:ln>
          <a:effectLst/>
        </p:spPr>
        <p:txBody>
          <a:bodyPr vert="horz" wrap="square" lIns="96566" tIns="48282" rIns="96566" bIns="48282" numCol="1" anchor="t" anchorCtr="0" compatLnSpc="1">
            <a:prstTxWarp prst="textNoShape">
              <a:avLst/>
            </a:prstTxWarp>
          </a:bodyPr>
          <a:lstStyle>
            <a:lvl1pPr algn="r" defTabSz="965090">
              <a:defRPr sz="1200">
                <a:latin typeface="Arial" charset="0"/>
              </a:defRPr>
            </a:lvl1pPr>
          </a:lstStyle>
          <a:p>
            <a:pPr>
              <a:defRPr/>
            </a:pPr>
            <a:endParaRPr lang="en-US"/>
          </a:p>
        </p:txBody>
      </p:sp>
      <p:sp>
        <p:nvSpPr>
          <p:cNvPr id="35844" name="Rectangle 1028"/>
          <p:cNvSpPr>
            <a:spLocks noGrp="1" noRot="1" noChangeAspect="1" noChangeArrowheads="1" noTextEdit="1"/>
          </p:cNvSpPr>
          <p:nvPr>
            <p:ph type="sldImg" idx="2"/>
          </p:nvPr>
        </p:nvSpPr>
        <p:spPr bwMode="auto">
          <a:xfrm>
            <a:off x="457200" y="719138"/>
            <a:ext cx="6396038" cy="3597275"/>
          </a:xfrm>
          <a:prstGeom prst="rect">
            <a:avLst/>
          </a:prstGeom>
          <a:noFill/>
          <a:ln w="9525">
            <a:solidFill>
              <a:srgbClr val="000000"/>
            </a:solidFill>
            <a:miter lim="800000"/>
            <a:headEnd/>
            <a:tailEnd/>
          </a:ln>
        </p:spPr>
      </p:sp>
      <p:sp>
        <p:nvSpPr>
          <p:cNvPr id="15365" name="Rectangle 1029"/>
          <p:cNvSpPr>
            <a:spLocks noGrp="1" noChangeArrowheads="1"/>
          </p:cNvSpPr>
          <p:nvPr>
            <p:ph type="body" sz="quarter" idx="3"/>
          </p:nvPr>
        </p:nvSpPr>
        <p:spPr bwMode="auto">
          <a:xfrm>
            <a:off x="974725" y="4557713"/>
            <a:ext cx="5359400" cy="4316412"/>
          </a:xfrm>
          <a:prstGeom prst="rect">
            <a:avLst/>
          </a:prstGeom>
          <a:noFill/>
          <a:ln w="12700">
            <a:noFill/>
            <a:miter lim="800000"/>
            <a:headEnd type="none" w="sm" len="sm"/>
            <a:tailEnd type="none" w="sm" len="sm"/>
          </a:ln>
          <a:effectLst/>
        </p:spPr>
        <p:txBody>
          <a:bodyPr vert="horz" wrap="square" lIns="96566" tIns="48282" rIns="96566" bIns="482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1030"/>
          <p:cNvSpPr>
            <a:spLocks noGrp="1" noChangeArrowheads="1"/>
          </p:cNvSpPr>
          <p:nvPr>
            <p:ph type="ftr" sz="quarter" idx="4"/>
          </p:nvPr>
        </p:nvSpPr>
        <p:spPr bwMode="auto">
          <a:xfrm>
            <a:off x="0" y="9113839"/>
            <a:ext cx="3167063" cy="481012"/>
          </a:xfrm>
          <a:prstGeom prst="rect">
            <a:avLst/>
          </a:prstGeom>
          <a:noFill/>
          <a:ln w="12700">
            <a:noFill/>
            <a:miter lim="800000"/>
            <a:headEnd type="none" w="sm" len="sm"/>
            <a:tailEnd type="none" w="sm" len="sm"/>
          </a:ln>
          <a:effectLst/>
        </p:spPr>
        <p:txBody>
          <a:bodyPr vert="horz" wrap="square" lIns="96566" tIns="48282" rIns="96566" bIns="48282" numCol="1" anchor="b" anchorCtr="0" compatLnSpc="1">
            <a:prstTxWarp prst="textNoShape">
              <a:avLst/>
            </a:prstTxWarp>
          </a:bodyPr>
          <a:lstStyle>
            <a:lvl1pPr defTabSz="965090">
              <a:defRPr sz="1200">
                <a:latin typeface="Arial" charset="0"/>
              </a:defRPr>
            </a:lvl1pPr>
          </a:lstStyle>
          <a:p>
            <a:pPr>
              <a:defRPr/>
            </a:pPr>
            <a:endParaRPr lang="en-US"/>
          </a:p>
        </p:txBody>
      </p:sp>
      <p:sp>
        <p:nvSpPr>
          <p:cNvPr id="15367" name="Rectangle 1031"/>
          <p:cNvSpPr>
            <a:spLocks noGrp="1" noChangeArrowheads="1"/>
          </p:cNvSpPr>
          <p:nvPr>
            <p:ph type="sldNum" sz="quarter" idx="5"/>
          </p:nvPr>
        </p:nvSpPr>
        <p:spPr bwMode="auto">
          <a:xfrm>
            <a:off x="4141789" y="9113839"/>
            <a:ext cx="3167062" cy="481012"/>
          </a:xfrm>
          <a:prstGeom prst="rect">
            <a:avLst/>
          </a:prstGeom>
          <a:noFill/>
          <a:ln w="12700">
            <a:noFill/>
            <a:miter lim="800000"/>
            <a:headEnd type="none" w="sm" len="sm"/>
            <a:tailEnd type="none" w="sm" len="sm"/>
          </a:ln>
          <a:effectLst/>
        </p:spPr>
        <p:txBody>
          <a:bodyPr vert="horz" wrap="square" lIns="96566" tIns="48282" rIns="96566" bIns="48282" numCol="1" anchor="b" anchorCtr="0" compatLnSpc="1">
            <a:prstTxWarp prst="textNoShape">
              <a:avLst/>
            </a:prstTxWarp>
          </a:bodyPr>
          <a:lstStyle>
            <a:lvl1pPr algn="r" defTabSz="965090">
              <a:defRPr sz="1200">
                <a:latin typeface="Arial" charset="0"/>
              </a:defRPr>
            </a:lvl1pPr>
          </a:lstStyle>
          <a:p>
            <a:pPr>
              <a:defRPr/>
            </a:pPr>
            <a:fld id="{67210698-BCFF-4C62-ABFA-DA489EFA3129}" type="slidenum">
              <a:rPr lang="en-US"/>
              <a:pPr>
                <a:defRPr/>
              </a:pPr>
              <a:t>‹#›</a:t>
            </a:fld>
            <a:endParaRPr lang="en-US"/>
          </a:p>
        </p:txBody>
      </p:sp>
    </p:spTree>
    <p:extLst>
      <p:ext uri="{BB962C8B-B14F-4D97-AF65-F5344CB8AC3E}">
        <p14:creationId xmlns:p14="http://schemas.microsoft.com/office/powerpoint/2010/main" val="1713466084"/>
      </p:ext>
    </p:extLst>
  </p:cSld>
  <p:clrMap bg1="lt1" tx1="dk1" bg2="lt2" tx2="dk2" accent1="accent1" accent2="accent2" accent3="accent3" accent4="accent4" accent5="accent5" accent6="accent6" hlink="hlink" folHlink="folHlink"/>
  <p:notesStyle>
    <a:lvl1pPr algn="l" defTabSz="938213" rtl="0" eaLnBrk="0" fontAlgn="base" hangingPunct="0">
      <a:lnSpc>
        <a:spcPct val="89000"/>
      </a:lnSpc>
      <a:spcBef>
        <a:spcPct val="40000"/>
      </a:spcBef>
      <a:spcAft>
        <a:spcPct val="0"/>
      </a:spcAft>
      <a:defRPr sz="1200" kern="1200">
        <a:solidFill>
          <a:schemeClr val="tx1"/>
        </a:solidFill>
        <a:latin typeface="Arial" charset="0"/>
        <a:ea typeface="+mn-ea"/>
        <a:cs typeface="+mn-cs"/>
      </a:defRPr>
    </a:lvl1pPr>
    <a:lvl2pPr marL="463550" algn="l" defTabSz="938213" rtl="0" eaLnBrk="0" fontAlgn="base" hangingPunct="0">
      <a:lnSpc>
        <a:spcPct val="89000"/>
      </a:lnSpc>
      <a:spcBef>
        <a:spcPct val="40000"/>
      </a:spcBef>
      <a:spcAft>
        <a:spcPct val="0"/>
      </a:spcAft>
      <a:defRPr sz="1200" kern="1200">
        <a:solidFill>
          <a:schemeClr val="tx1"/>
        </a:solidFill>
        <a:latin typeface="Arial" charset="0"/>
        <a:ea typeface="+mn-ea"/>
        <a:cs typeface="+mn-cs"/>
      </a:defRPr>
    </a:lvl2pPr>
    <a:lvl3pPr marL="925513" algn="l" defTabSz="938213" rtl="0" eaLnBrk="0" fontAlgn="base" hangingPunct="0">
      <a:lnSpc>
        <a:spcPct val="89000"/>
      </a:lnSpc>
      <a:spcBef>
        <a:spcPct val="40000"/>
      </a:spcBef>
      <a:spcAft>
        <a:spcPct val="0"/>
      </a:spcAft>
      <a:defRPr sz="1200" kern="1200">
        <a:solidFill>
          <a:schemeClr val="tx1"/>
        </a:solidFill>
        <a:latin typeface="Arial" charset="0"/>
        <a:ea typeface="+mn-ea"/>
        <a:cs typeface="+mn-cs"/>
      </a:defRPr>
    </a:lvl3pPr>
    <a:lvl4pPr marL="1389063" algn="l" defTabSz="938213" rtl="0" eaLnBrk="0" fontAlgn="base" hangingPunct="0">
      <a:lnSpc>
        <a:spcPct val="89000"/>
      </a:lnSpc>
      <a:spcBef>
        <a:spcPct val="40000"/>
      </a:spcBef>
      <a:spcAft>
        <a:spcPct val="0"/>
      </a:spcAft>
      <a:defRPr sz="1200" kern="1200">
        <a:solidFill>
          <a:schemeClr val="tx1"/>
        </a:solidFill>
        <a:latin typeface="Arial" charset="0"/>
        <a:ea typeface="+mn-ea"/>
        <a:cs typeface="+mn-cs"/>
      </a:defRPr>
    </a:lvl4pPr>
    <a:lvl5pPr marL="1852613" algn="l" defTabSz="938213" rtl="0" eaLnBrk="0" fontAlgn="base" hangingPunct="0">
      <a:lnSpc>
        <a:spcPct val="89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aseline="0" dirty="0"/>
          </a:p>
          <a:p>
            <a:r>
              <a:rPr lang="en-US" sz="1600" baseline="0" dirty="0"/>
              <a:t>25 minutes total per slot.</a:t>
            </a:r>
          </a:p>
          <a:p>
            <a:r>
              <a:rPr lang="en-US" sz="1600" baseline="0" dirty="0"/>
              <a:t>20 minute presentation, 4 minute question, 1 minute change.</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FF5D215-8349-204F-BC92-9713F59A7BB3}"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209325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a:p>
            <a:r>
              <a:rPr lang="en-US" dirty="0"/>
              <a:t>Insight: Keep high confidence lines longer</a:t>
            </a:r>
          </a:p>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14</a:t>
            </a:fld>
            <a:endParaRPr lang="en-US"/>
          </a:p>
        </p:txBody>
      </p:sp>
    </p:spTree>
    <p:extLst>
      <p:ext uri="{BB962C8B-B14F-4D97-AF65-F5344CB8AC3E}">
        <p14:creationId xmlns:p14="http://schemas.microsoft.com/office/powerpoint/2010/main" val="2298200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a:p>
            <a:r>
              <a:rPr lang="en-US" dirty="0"/>
              <a:t>Insight: Keep high confidence lines longer</a:t>
            </a:r>
          </a:p>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18</a:t>
            </a:fld>
            <a:endParaRPr lang="en-US"/>
          </a:p>
        </p:txBody>
      </p:sp>
    </p:spTree>
    <p:extLst>
      <p:ext uri="{BB962C8B-B14F-4D97-AF65-F5344CB8AC3E}">
        <p14:creationId xmlns:p14="http://schemas.microsoft.com/office/powerpoint/2010/main" val="1240574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High-confidence installs</a:t>
            </a:r>
          </a:p>
          <a:p>
            <a:pPr marL="0" indent="0">
              <a:buNone/>
            </a:pPr>
            <a:r>
              <a:rPr lang="en-US" dirty="0"/>
              <a:t>    Helps </a:t>
            </a:r>
            <a:r>
              <a:rPr lang="en-US" dirty="0" err="1"/>
              <a:t>calculix</a:t>
            </a:r>
            <a:r>
              <a:rPr lang="en-US" dirty="0"/>
              <a:t>, Gems, </a:t>
            </a:r>
            <a:r>
              <a:rPr lang="en-US" dirty="0" err="1"/>
              <a:t>zeusmp</a:t>
            </a:r>
            <a:endParaRPr lang="en-US" dirty="0"/>
          </a:p>
          <a:p>
            <a:pPr marL="0" indent="0">
              <a:buNone/>
            </a:pPr>
            <a:endParaRPr lang="en-US" dirty="0"/>
          </a:p>
          <a:p>
            <a:pPr marL="228600" indent="-228600">
              <a:buAutoNum type="arabicPeriod" startAt="2"/>
            </a:pPr>
            <a:r>
              <a:rPr lang="en-US" dirty="0"/>
              <a:t>Better SHCT training (first-hit + eviction)</a:t>
            </a:r>
          </a:p>
          <a:p>
            <a:pPr marL="0" indent="0">
              <a:buNone/>
            </a:pPr>
            <a:r>
              <a:rPr lang="en-US" dirty="0"/>
              <a:t>     Helps </a:t>
            </a:r>
            <a:r>
              <a:rPr lang="en-US" dirty="0" err="1"/>
              <a:t>mcf</a:t>
            </a:r>
            <a:r>
              <a:rPr lang="en-US" dirty="0"/>
              <a:t> and sphinx</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19</a:t>
            </a:fld>
            <a:endParaRPr lang="en-US"/>
          </a:p>
        </p:txBody>
      </p:sp>
    </p:spTree>
    <p:extLst>
      <p:ext uri="{BB962C8B-B14F-4D97-AF65-F5344CB8AC3E}">
        <p14:creationId xmlns:p14="http://schemas.microsoft.com/office/powerpoint/2010/main" val="2094736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a:p>
            <a:r>
              <a:rPr lang="en-US" dirty="0"/>
              <a:t>Insight: Keep high confidence lines longer</a:t>
            </a:r>
          </a:p>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24</a:t>
            </a:fld>
            <a:endParaRPr lang="en-US"/>
          </a:p>
        </p:txBody>
      </p:sp>
    </p:spTree>
    <p:extLst>
      <p:ext uri="{BB962C8B-B14F-4D97-AF65-F5344CB8AC3E}">
        <p14:creationId xmlns:p14="http://schemas.microsoft.com/office/powerpoint/2010/main" val="326517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Sphinx and </a:t>
            </a:r>
            <a:r>
              <a:rPr lang="en-US" dirty="0" err="1"/>
              <a:t>mcf</a:t>
            </a:r>
            <a:r>
              <a:rPr lang="en-US" dirty="0"/>
              <a:t>.</a:t>
            </a:r>
          </a:p>
          <a:p>
            <a:r>
              <a:rPr lang="en-US" dirty="0"/>
              <a:t>Learns their prefetches are not accurate and installs them at low priority. </a:t>
            </a:r>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25</a:t>
            </a:fld>
            <a:endParaRPr lang="en-US"/>
          </a:p>
        </p:txBody>
      </p:sp>
    </p:spTree>
    <p:extLst>
      <p:ext uri="{BB962C8B-B14F-4D97-AF65-F5344CB8AC3E}">
        <p14:creationId xmlns:p14="http://schemas.microsoft.com/office/powerpoint/2010/main" val="220047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p:spPr>
        <p:txBody>
          <a:bodyPr/>
          <a:lstStyle/>
          <a:p>
            <a:r>
              <a:rPr lang="en-US" dirty="0">
                <a:latin typeface="Arial" pitchFamily="34" charset="0"/>
              </a:rPr>
              <a:t>The first problem with LRU replacement is when the working set is larger than the cache.  In such scenarios, LRU causes cache thrashing and always results in misses!</a:t>
            </a:r>
          </a:p>
          <a:p>
            <a:endParaRPr lang="en-US" dirty="0">
              <a:latin typeface="Arial" pitchFamily="34" charset="0"/>
            </a:endParaRPr>
          </a:p>
          <a:p>
            <a:r>
              <a:rPr lang="en-US" dirty="0">
                <a:latin typeface="Arial" pitchFamily="34" charset="0"/>
              </a:rPr>
              <a:t>The second problem is when references to non-temporal data, called scans, discards the frequently referenced working set from the cache.  Let me illustrate. When the working set is smaller than the LLC it receives cache hits. Successive references to the working set continue to receive cache hits. However, after a one-time reference to a long stream of data, re-references to the working set after the scan result in a miss under LRU replacement. Successive re-references after re-fetching the data from memory result in hits until the next scan.  And the problem repeats </a:t>
            </a:r>
            <a:r>
              <a:rPr lang="en-US" dirty="0">
                <a:latin typeface="Arial" pitchFamily="34" charset="0"/>
                <a:sym typeface="Wingdings" pitchFamily="2" charset="2"/>
              </a:rPr>
              <a:t>.  </a:t>
            </a:r>
            <a:r>
              <a:rPr lang="en-US" dirty="0">
                <a:latin typeface="Arial" pitchFamily="34" charset="0"/>
              </a:rPr>
              <a:t>After every scan, the frequently referenced working set always misses!</a:t>
            </a:r>
          </a:p>
          <a:p>
            <a:endParaRPr lang="en-US" dirty="0">
              <a:latin typeface="Arial" pitchFamily="34" charset="0"/>
            </a:endParaRPr>
          </a:p>
          <a:p>
            <a:r>
              <a:rPr lang="en-US" dirty="0">
                <a:latin typeface="Arial" pitchFamily="34" charset="0"/>
              </a:rPr>
              <a:t>Why is this important? Well, our studies show that scans occur frequently in many commercial workloads.</a:t>
            </a:r>
          </a:p>
          <a:p>
            <a:endParaRPr lang="en-US" dirty="0">
              <a:latin typeface="Arial" pitchFamily="34" charset="0"/>
            </a:endParaRPr>
          </a:p>
          <a:p>
            <a:r>
              <a:rPr lang="en-US" dirty="0">
                <a:latin typeface="Arial" pitchFamily="34" charset="0"/>
              </a:rPr>
              <a:t>-</a:t>
            </a:r>
            <a:r>
              <a:rPr lang="en-US" dirty="0" err="1">
                <a:latin typeface="Arial" pitchFamily="34" charset="0"/>
              </a:rPr>
              <a:t>wu</a:t>
            </a:r>
            <a:endParaRPr lang="en-US" dirty="0">
              <a:latin typeface="Arial" pitchFamily="34" charset="0"/>
            </a:endParaRPr>
          </a:p>
        </p:txBody>
      </p:sp>
      <p:sp>
        <p:nvSpPr>
          <p:cNvPr id="38916" name="Slide Number Placeholder 3"/>
          <p:cNvSpPr>
            <a:spLocks noGrp="1"/>
          </p:cNvSpPr>
          <p:nvPr>
            <p:ph type="sldNum" sz="quarter" idx="5"/>
          </p:nvPr>
        </p:nvSpPr>
        <p:spPr>
          <a:noFill/>
        </p:spPr>
        <p:txBody>
          <a:bodyPr/>
          <a:lstStyle/>
          <a:p>
            <a:fld id="{6251E7B3-E4E5-4895-8DD2-5BBFDE214063}" type="slidenum">
              <a:rPr lang="en-US" smtClean="0">
                <a:latin typeface="Arial" pitchFamily="34" charset="0"/>
              </a:rPr>
              <a:pPr/>
              <a:t>3</a:t>
            </a:fld>
            <a:endParaRPr lang="en-US">
              <a:latin typeface="Arial" pitchFamily="34" charset="0"/>
            </a:endParaRPr>
          </a:p>
        </p:txBody>
      </p:sp>
    </p:spTree>
    <p:extLst>
      <p:ext uri="{BB962C8B-B14F-4D97-AF65-F5344CB8AC3E}">
        <p14:creationId xmlns:p14="http://schemas.microsoft.com/office/powerpoint/2010/main" val="204158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w="9525"/>
        </p:spPr>
        <p:txBody>
          <a:bodyPr/>
          <a:lstStyle/>
          <a:p>
            <a:r>
              <a:rPr lang="en-US" dirty="0">
                <a:latin typeface="Arial" pitchFamily="34" charset="0"/>
              </a:rPr>
              <a:t>Under both these scenarios, the desired behavior from cache replacement is as follows:</a:t>
            </a:r>
          </a:p>
          <a:p>
            <a:endParaRPr lang="en-US" dirty="0">
              <a:latin typeface="Arial" pitchFamily="34" charset="0"/>
            </a:endParaRPr>
          </a:p>
          <a:p>
            <a:r>
              <a:rPr lang="en-US" dirty="0">
                <a:latin typeface="Arial" pitchFamily="34" charset="0"/>
              </a:rPr>
              <a:t>If working set is larger than cache, preserve some of it in the cache.</a:t>
            </a:r>
          </a:p>
          <a:p>
            <a:endParaRPr lang="en-US" dirty="0">
              <a:latin typeface="Arial" pitchFamily="34" charset="0"/>
            </a:endParaRPr>
          </a:p>
          <a:p>
            <a:r>
              <a:rPr lang="en-US" dirty="0">
                <a:latin typeface="Arial" pitchFamily="34" charset="0"/>
              </a:rPr>
              <a:t>In the presence of recurring scans, the replacement policy should preserve the frequently referenced working set in the cache.</a:t>
            </a:r>
          </a:p>
          <a:p>
            <a:endParaRPr lang="en-US" dirty="0">
              <a:latin typeface="Arial" pitchFamily="34" charset="0"/>
            </a:endParaRPr>
          </a:p>
          <a:p>
            <a:endParaRPr lang="en-US" dirty="0">
              <a:latin typeface="Arial" pitchFamily="34" charset="0"/>
            </a:endParaRPr>
          </a:p>
          <a:p>
            <a:pPr marL="0" marR="0" lvl="0" indent="0" algn="l" defTabSz="938213" rtl="0" eaLnBrk="0" fontAlgn="base" latinLnBrk="0" hangingPunct="0">
              <a:lnSpc>
                <a:spcPct val="89000"/>
              </a:lnSpc>
              <a:spcBef>
                <a:spcPct val="40000"/>
              </a:spcBef>
              <a:spcAft>
                <a:spcPct val="0"/>
              </a:spcAft>
              <a:buClrTx/>
              <a:buSzTx/>
              <a:buFontTx/>
              <a:buNone/>
              <a:tabLst/>
              <a:defRPr/>
            </a:pPr>
            <a:r>
              <a:rPr lang="en-US" dirty="0">
                <a:latin typeface="Arial" pitchFamily="34" charset="0"/>
              </a:rPr>
              <a:t>-</a:t>
            </a:r>
            <a:r>
              <a:rPr lang="en-US" dirty="0" err="1">
                <a:latin typeface="Arial" pitchFamily="34" charset="0"/>
              </a:rPr>
              <a:t>wu</a:t>
            </a:r>
            <a:endParaRPr lang="en-US" dirty="0">
              <a:latin typeface="Arial" pitchFamily="34" charset="0"/>
            </a:endParaRPr>
          </a:p>
          <a:p>
            <a:endParaRPr lang="en-US" dirty="0">
              <a:latin typeface="Arial" pitchFamily="34" charset="0"/>
            </a:endParaRPr>
          </a:p>
        </p:txBody>
      </p:sp>
      <p:sp>
        <p:nvSpPr>
          <p:cNvPr id="39940" name="Slide Number Placeholder 3"/>
          <p:cNvSpPr>
            <a:spLocks noGrp="1"/>
          </p:cNvSpPr>
          <p:nvPr>
            <p:ph type="sldNum" sz="quarter" idx="5"/>
          </p:nvPr>
        </p:nvSpPr>
        <p:spPr>
          <a:noFill/>
        </p:spPr>
        <p:txBody>
          <a:bodyPr/>
          <a:lstStyle/>
          <a:p>
            <a:fld id="{AA86EFA5-FF78-4083-A312-71D366F56204}" type="slidenum">
              <a:rPr lang="en-US" smtClean="0">
                <a:latin typeface="Arial" pitchFamily="34" charset="0"/>
              </a:rPr>
              <a:pPr/>
              <a:t>4</a:t>
            </a:fld>
            <a:endParaRPr lang="en-US">
              <a:latin typeface="Arial" pitchFamily="34" charset="0"/>
            </a:endParaRPr>
          </a:p>
        </p:txBody>
      </p:sp>
    </p:spTree>
    <p:extLst>
      <p:ext uri="{BB962C8B-B14F-4D97-AF65-F5344CB8AC3E}">
        <p14:creationId xmlns:p14="http://schemas.microsoft.com/office/powerpoint/2010/main" val="178394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Since our work builds on top of the re-reference interval framework, I would like to quickly review</a:t>
            </a:r>
            <a:r>
              <a:rPr lang="en-US" baseline="0" dirty="0"/>
              <a:t> the RRIP replacement policy.  Like LRU which holds the LRU position with each cache line, RRIP replaces the notion of the “LRU” position with a prediction of the likely re-reference interval of a cache line.  For example, with 2-bit RRIP, there are four possible re-reference intervals.  If a line has re-reference interval 0, it implies the line will be re-referenced soon. If a line has re-reference interval 3, it implies the line will be re-referenced in the distant future.   In between distant and immediate there is intermediate and far re-reference intervals.  </a:t>
            </a:r>
          </a:p>
          <a:p>
            <a:endParaRPr lang="en-US" baseline="0" dirty="0"/>
          </a:p>
          <a:p>
            <a:r>
              <a:rPr lang="en-US" baseline="0" dirty="0"/>
              <a:t>When selecting a victim, RRIP always selects lines that have a distant re-reference interval for eviction. If no line is found, the states of all lines in the set are incremented until a line with distant re-reference interval is found.</a:t>
            </a:r>
          </a:p>
          <a:p>
            <a:endParaRPr lang="en-US" baseline="0" dirty="0"/>
          </a:p>
          <a:p>
            <a:r>
              <a:rPr lang="en-US" baseline="0" dirty="0"/>
              <a:t>When inserting new lines in the cache, scan-resistant SRRIP dynamically tries to learn the re-reference interval of a line by initially inserting ALL lines with “far” re-reference interval.  This is done in an effort to dynamically learn the blocks re-reference interval.  If the line has no locality, it will be quickly discarded.  However, if the line has locality, on the next re-reference the line is moved to have immediate state, hence preserving it in the cache for a longer time.  </a:t>
            </a:r>
          </a:p>
          <a:p>
            <a:endParaRPr lang="en-US" dirty="0">
              <a:latin typeface="Arial" pitchFamily="34" charset="0"/>
            </a:endParaRPr>
          </a:p>
          <a:p>
            <a:pPr marL="0" marR="0" lvl="0" indent="0" algn="l" defTabSz="938213" rtl="0" eaLnBrk="0" fontAlgn="base" latinLnBrk="0" hangingPunct="0">
              <a:lnSpc>
                <a:spcPct val="89000"/>
              </a:lnSpc>
              <a:spcBef>
                <a:spcPct val="40000"/>
              </a:spcBef>
              <a:spcAft>
                <a:spcPct val="0"/>
              </a:spcAft>
              <a:buClrTx/>
              <a:buSzTx/>
              <a:buFontTx/>
              <a:buNone/>
              <a:tabLst/>
              <a:defRPr/>
            </a:pPr>
            <a:r>
              <a:rPr lang="en-US" dirty="0">
                <a:latin typeface="Arial" pitchFamily="34" charset="0"/>
              </a:rPr>
              <a:t>-</a:t>
            </a:r>
            <a:r>
              <a:rPr lang="en-US" dirty="0" err="1">
                <a:latin typeface="Arial" pitchFamily="34" charset="0"/>
              </a:rPr>
              <a:t>wu</a:t>
            </a:r>
            <a:endParaRPr lang="en-US" dirty="0">
              <a:latin typeface="Arial" pitchFamily="34" charset="0"/>
            </a:endParaRPr>
          </a:p>
          <a:p>
            <a:endParaRPr lang="en-US" dirty="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5</a:t>
            </a:fld>
            <a:endParaRPr lang="en-US"/>
          </a:p>
        </p:txBody>
      </p:sp>
    </p:spTree>
    <p:extLst>
      <p:ext uri="{BB962C8B-B14F-4D97-AF65-F5344CB8AC3E}">
        <p14:creationId xmlns:p14="http://schemas.microsoft.com/office/powerpoint/2010/main" val="181122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6</a:t>
            </a:fld>
            <a:endParaRPr lang="en-US"/>
          </a:p>
        </p:txBody>
      </p:sp>
    </p:spTree>
    <p:extLst>
      <p:ext uri="{BB962C8B-B14F-4D97-AF65-F5344CB8AC3E}">
        <p14:creationId xmlns:p14="http://schemas.microsoft.com/office/powerpoint/2010/main" val="169903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7</a:t>
            </a:fld>
            <a:endParaRPr lang="en-US"/>
          </a:p>
        </p:txBody>
      </p:sp>
    </p:spTree>
    <p:extLst>
      <p:ext uri="{BB962C8B-B14F-4D97-AF65-F5344CB8AC3E}">
        <p14:creationId xmlns:p14="http://schemas.microsoft.com/office/powerpoint/2010/main" val="1311656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9</a:t>
            </a:fld>
            <a:endParaRPr lang="en-US"/>
          </a:p>
        </p:txBody>
      </p:sp>
    </p:spTree>
    <p:extLst>
      <p:ext uri="{BB962C8B-B14F-4D97-AF65-F5344CB8AC3E}">
        <p14:creationId xmlns:p14="http://schemas.microsoft.com/office/powerpoint/2010/main" val="54464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FFFF00"/>
              </a:solidFill>
            </a:endParaRPr>
          </a:p>
          <a:p>
            <a:r>
              <a:rPr lang="en-US" sz="1200" dirty="0">
                <a:solidFill>
                  <a:srgbClr val="FFFF00"/>
                </a:solidFill>
              </a:rPr>
              <a:t>Leverage SHCT to improve confidence of install</a:t>
            </a:r>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11</a:t>
            </a:fld>
            <a:endParaRPr lang="en-US"/>
          </a:p>
        </p:txBody>
      </p:sp>
    </p:spTree>
    <p:extLst>
      <p:ext uri="{BB962C8B-B14F-4D97-AF65-F5344CB8AC3E}">
        <p14:creationId xmlns:p14="http://schemas.microsoft.com/office/powerpoint/2010/main" val="379540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sz="1200" dirty="0">
                <a:solidFill>
                  <a:srgbClr val="FFFF00"/>
                </a:solidFill>
              </a:rPr>
              <a:t>Leverage SHCT to improve confidence of install</a:t>
            </a:r>
          </a:p>
          <a:p>
            <a:endParaRPr lang="en-US" sz="1200" dirty="0">
              <a:solidFill>
                <a:srgbClr val="FFFF00"/>
              </a:solidFill>
            </a:endParaRPr>
          </a:p>
          <a:p>
            <a:endParaRPr lang="en-US" sz="1200" dirty="0">
              <a:solidFill>
                <a:srgbClr val="FFFF00"/>
              </a:solidFill>
            </a:endParaRPr>
          </a:p>
          <a:p>
            <a:endParaRPr lang="en-US" sz="1200" dirty="0">
              <a:solidFill>
                <a:srgbClr val="FFFF00"/>
              </a:solidFill>
            </a:endParaRPr>
          </a:p>
          <a:p>
            <a:endParaRPr lang="en-US" sz="1200" dirty="0">
              <a:solidFill>
                <a:srgbClr val="FFFF00"/>
              </a:solidFill>
            </a:endParaRPr>
          </a:p>
          <a:p>
            <a:endParaRPr lang="en-US" dirty="0"/>
          </a:p>
        </p:txBody>
      </p:sp>
      <p:sp>
        <p:nvSpPr>
          <p:cNvPr id="4" name="Slide Number Placeholder 3"/>
          <p:cNvSpPr>
            <a:spLocks noGrp="1"/>
          </p:cNvSpPr>
          <p:nvPr>
            <p:ph type="sldNum" sz="quarter" idx="10"/>
          </p:nvPr>
        </p:nvSpPr>
        <p:spPr/>
        <p:txBody>
          <a:bodyPr/>
          <a:lstStyle/>
          <a:p>
            <a:pPr>
              <a:defRPr/>
            </a:pPr>
            <a:fld id="{67210698-BCFF-4C62-ABFA-DA489EFA3129}" type="slidenum">
              <a:rPr lang="en-US" smtClean="0"/>
              <a:pPr>
                <a:defRPr/>
              </a:pPr>
              <a:t>13</a:t>
            </a:fld>
            <a:endParaRPr lang="en-US"/>
          </a:p>
        </p:txBody>
      </p:sp>
    </p:spTree>
    <p:extLst>
      <p:ext uri="{BB962C8B-B14F-4D97-AF65-F5344CB8AC3E}">
        <p14:creationId xmlns:p14="http://schemas.microsoft.com/office/powerpoint/2010/main" val="100367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5060950" y="4229100"/>
            <a:ext cx="8837613" cy="701675"/>
          </a:xfrm>
        </p:spPr>
        <p:txBody>
          <a:bodyPr wrap="none" anchor="b">
            <a:spAutoFit/>
          </a:bodyPr>
          <a:lstStyle>
            <a:lvl1pPr algn="r">
              <a:defRPr sz="4600">
                <a:solidFill>
                  <a:srgbClr val="FFFFFF"/>
                </a:solidFill>
              </a:defRPr>
            </a:lvl1pPr>
          </a:lstStyle>
          <a:p>
            <a:r>
              <a:rPr lang="en-US"/>
              <a:t>Click to edit Master title style</a:t>
            </a:r>
          </a:p>
        </p:txBody>
      </p:sp>
      <p:sp>
        <p:nvSpPr>
          <p:cNvPr id="95235" name="Rectangle 3"/>
          <p:cNvSpPr>
            <a:spLocks noGrp="1" noChangeArrowheads="1"/>
          </p:cNvSpPr>
          <p:nvPr>
            <p:ph type="subTitle" idx="1"/>
          </p:nvPr>
        </p:nvSpPr>
        <p:spPr>
          <a:xfrm>
            <a:off x="5006975" y="5373688"/>
            <a:ext cx="8891588" cy="669925"/>
          </a:xfrm>
        </p:spPr>
        <p:txBody>
          <a:bodyPr wrap="none">
            <a:spAutoFit/>
          </a:bodyPr>
          <a:lstStyle>
            <a:lvl1pPr algn="r">
              <a:defRPr sz="4400">
                <a:solidFill>
                  <a:srgbClr val="FFFFFF"/>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FEF00A6-C153-4B0F-B859-FA24B6727CD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15613" y="327025"/>
            <a:ext cx="3294062" cy="6530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8663" y="327025"/>
            <a:ext cx="9734550" cy="6530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E13D6CF-33FB-445E-B342-999AC9607E2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28663" y="327025"/>
            <a:ext cx="13181012" cy="1066800"/>
          </a:xfrm>
        </p:spPr>
        <p:txBody>
          <a:bodyPr/>
          <a:lstStyle/>
          <a:p>
            <a:r>
              <a:rPr lang="en-US"/>
              <a:t>Click to edit Master title style</a:t>
            </a:r>
          </a:p>
        </p:txBody>
      </p:sp>
      <p:sp>
        <p:nvSpPr>
          <p:cNvPr id="3" name="Table Placeholder 2"/>
          <p:cNvSpPr>
            <a:spLocks noGrp="1"/>
          </p:cNvSpPr>
          <p:nvPr>
            <p:ph type="tbl" idx="1"/>
          </p:nvPr>
        </p:nvSpPr>
        <p:spPr>
          <a:xfrm>
            <a:off x="728663" y="1646238"/>
            <a:ext cx="13181012" cy="5211762"/>
          </a:xfrm>
        </p:spPr>
        <p:txBody>
          <a:bodyPr/>
          <a:lstStyle/>
          <a:p>
            <a:pPr lvl="0"/>
            <a:r>
              <a:rPr lang="en-US" noProof="0"/>
              <a:t>Click icon to add table</a:t>
            </a:r>
          </a:p>
        </p:txBody>
      </p:sp>
      <p:sp>
        <p:nvSpPr>
          <p:cNvPr id="4" name="Rectangle 6"/>
          <p:cNvSpPr>
            <a:spLocks noGrp="1" noChangeArrowheads="1"/>
          </p:cNvSpPr>
          <p:nvPr>
            <p:ph type="sldNum" sz="quarter" idx="10"/>
          </p:nvPr>
        </p:nvSpPr>
        <p:spPr>
          <a:ln/>
        </p:spPr>
        <p:txBody>
          <a:bodyPr/>
          <a:lstStyle>
            <a:lvl1pPr>
              <a:defRPr/>
            </a:lvl1pPr>
          </a:lstStyle>
          <a:p>
            <a:pPr>
              <a:defRPr/>
            </a:pPr>
            <a:fld id="{2BF34A55-2176-4B79-A8EB-AF9315D7BD02}" type="slidenum">
              <a:rPr lang="en-US"/>
              <a:pPr>
                <a:defRPr/>
              </a:pPr>
              <a:t>‹#›</a:t>
            </a:fld>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28663" y="327025"/>
            <a:ext cx="13181012" cy="1066800"/>
          </a:xfrm>
        </p:spPr>
        <p:txBody>
          <a:bodyPr/>
          <a:lstStyle/>
          <a:p>
            <a:r>
              <a:rPr lang="en-US"/>
              <a:t>Click to edit Master title style</a:t>
            </a:r>
          </a:p>
        </p:txBody>
      </p:sp>
      <p:sp>
        <p:nvSpPr>
          <p:cNvPr id="3" name="Content Placeholder 2"/>
          <p:cNvSpPr>
            <a:spLocks noGrp="1"/>
          </p:cNvSpPr>
          <p:nvPr>
            <p:ph sz="half" idx="1"/>
          </p:nvPr>
        </p:nvSpPr>
        <p:spPr>
          <a:xfrm>
            <a:off x="728663" y="1646238"/>
            <a:ext cx="6513512"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94575" y="1646238"/>
            <a:ext cx="65151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A96B7E5F-7865-45E5-9479-241D3CA047AC}" type="slidenum">
              <a:rPr lang="en-US"/>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981573D-48FD-468B-B776-519A2E5B8D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0" y="5287963"/>
            <a:ext cx="12436475" cy="163512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155700" y="3487738"/>
            <a:ext cx="12436475" cy="18002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BFD0F576-6230-40CC-8582-F710EBD9D52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8663" y="1646238"/>
            <a:ext cx="6513512" cy="521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94575" y="1646238"/>
            <a:ext cx="6515100" cy="521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9C85439D-847F-4CC3-8B15-7A01E938C6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838" y="330200"/>
            <a:ext cx="13166725" cy="137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838" y="1841500"/>
            <a:ext cx="6464300"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838" y="2609850"/>
            <a:ext cx="6464300"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675" y="1841500"/>
            <a:ext cx="6465888"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432675" y="2609850"/>
            <a:ext cx="6465888"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F558044-6EFA-4198-9395-15A57268904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3FF1E3EE-5818-4DE2-B3AD-4BE11B0D45B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93F1B2A-92F7-4F99-A82C-902DAA622D4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838" y="327025"/>
            <a:ext cx="4813300" cy="139541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719763" y="327025"/>
            <a:ext cx="8178800" cy="7024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838" y="1722438"/>
            <a:ext cx="4813300" cy="5629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5266DB-A49A-4951-BB24-CA093C6CAB3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025" y="5761038"/>
            <a:ext cx="8778875" cy="679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867025" y="735013"/>
            <a:ext cx="8778875" cy="493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867025" y="6440488"/>
            <a:ext cx="8778875" cy="966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3A9E428-C6C1-48F8-9B5C-D36F77A1D8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60A8"/>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728663" y="327025"/>
            <a:ext cx="13181012" cy="106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728663" y="1646238"/>
            <a:ext cx="13181012" cy="52117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1"/>
            <a:r>
              <a:rPr lang="en-US"/>
              <a:t>Second level</a:t>
            </a:r>
          </a:p>
          <a:p>
            <a:pPr lvl="2"/>
            <a:r>
              <a:rPr lang="en-US"/>
              <a:t>Third level</a:t>
            </a:r>
          </a:p>
          <a:p>
            <a:pPr lvl="3"/>
            <a:r>
              <a:rPr lang="en-US"/>
              <a:t>Fourth level</a:t>
            </a:r>
          </a:p>
          <a:p>
            <a:pPr lvl="4"/>
            <a:r>
              <a:rPr lang="en-US"/>
              <a:t>Fifth level</a:t>
            </a:r>
          </a:p>
        </p:txBody>
      </p:sp>
      <p:sp>
        <p:nvSpPr>
          <p:cNvPr id="94214" name="Rectangle 6"/>
          <p:cNvSpPr>
            <a:spLocks noGrp="1" noChangeArrowheads="1"/>
          </p:cNvSpPr>
          <p:nvPr>
            <p:ph type="sldNum" sz="quarter" idx="4"/>
          </p:nvPr>
        </p:nvSpPr>
        <p:spPr bwMode="auto">
          <a:xfrm>
            <a:off x="14270038" y="7864475"/>
            <a:ext cx="360362" cy="365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defRPr sz="1200" b="1">
                <a:solidFill>
                  <a:srgbClr val="FFFFFF"/>
                </a:solidFill>
                <a:effectLst>
                  <a:outerShdw blurRad="38100" dist="38100" dir="2700000" algn="tl">
                    <a:srgbClr val="000000"/>
                  </a:outerShdw>
                </a:effectLst>
              </a:defRPr>
            </a:lvl1pPr>
          </a:lstStyle>
          <a:p>
            <a:pPr>
              <a:defRPr/>
            </a:pPr>
            <a:fld id="{B6A49765-99CB-4744-AEE2-2560FE516170}"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201"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 id="2147484200" r:id="rId13"/>
  </p:sldLayoutIdLst>
  <p:hf hdr="0" ftr="0" dt="0"/>
  <p:txStyles>
    <p:titleStyle>
      <a:lvl1pPr algn="l" defTabSz="1306513" rtl="0" eaLnBrk="0" fontAlgn="base" hangingPunct="0">
        <a:spcBef>
          <a:spcPct val="0"/>
        </a:spcBef>
        <a:spcAft>
          <a:spcPct val="0"/>
        </a:spcAft>
        <a:defRPr sz="4000" b="1">
          <a:solidFill>
            <a:schemeClr val="tx1"/>
          </a:solidFill>
          <a:latin typeface="+mj-lt"/>
          <a:ea typeface="+mj-ea"/>
          <a:cs typeface="+mj-cs"/>
        </a:defRPr>
      </a:lvl1pPr>
      <a:lvl2pPr algn="l" defTabSz="1306513" rtl="0" eaLnBrk="0" fontAlgn="base" hangingPunct="0">
        <a:spcBef>
          <a:spcPct val="0"/>
        </a:spcBef>
        <a:spcAft>
          <a:spcPct val="0"/>
        </a:spcAft>
        <a:defRPr sz="4000" b="1">
          <a:solidFill>
            <a:schemeClr val="tx1"/>
          </a:solidFill>
          <a:latin typeface="Comic Sans MS" pitchFamily="66" charset="0"/>
        </a:defRPr>
      </a:lvl2pPr>
      <a:lvl3pPr algn="l" defTabSz="1306513" rtl="0" eaLnBrk="0" fontAlgn="base" hangingPunct="0">
        <a:spcBef>
          <a:spcPct val="0"/>
        </a:spcBef>
        <a:spcAft>
          <a:spcPct val="0"/>
        </a:spcAft>
        <a:defRPr sz="4000" b="1">
          <a:solidFill>
            <a:schemeClr val="tx1"/>
          </a:solidFill>
          <a:latin typeface="Comic Sans MS" pitchFamily="66" charset="0"/>
        </a:defRPr>
      </a:lvl3pPr>
      <a:lvl4pPr algn="l" defTabSz="1306513" rtl="0" eaLnBrk="0" fontAlgn="base" hangingPunct="0">
        <a:spcBef>
          <a:spcPct val="0"/>
        </a:spcBef>
        <a:spcAft>
          <a:spcPct val="0"/>
        </a:spcAft>
        <a:defRPr sz="4000" b="1">
          <a:solidFill>
            <a:schemeClr val="tx1"/>
          </a:solidFill>
          <a:latin typeface="Comic Sans MS" pitchFamily="66" charset="0"/>
        </a:defRPr>
      </a:lvl4pPr>
      <a:lvl5pPr algn="l" defTabSz="1306513" rtl="0" eaLnBrk="0" fontAlgn="base" hangingPunct="0">
        <a:spcBef>
          <a:spcPct val="0"/>
        </a:spcBef>
        <a:spcAft>
          <a:spcPct val="0"/>
        </a:spcAft>
        <a:defRPr sz="4000" b="1">
          <a:solidFill>
            <a:schemeClr val="tx1"/>
          </a:solidFill>
          <a:latin typeface="Comic Sans MS" pitchFamily="66" charset="0"/>
        </a:defRPr>
      </a:lvl5pPr>
      <a:lvl6pPr marL="457200" algn="l" defTabSz="1306513" rtl="0" eaLnBrk="1" fontAlgn="base" hangingPunct="1">
        <a:spcBef>
          <a:spcPct val="0"/>
        </a:spcBef>
        <a:spcAft>
          <a:spcPct val="0"/>
        </a:spcAft>
        <a:defRPr sz="4000" b="1">
          <a:solidFill>
            <a:schemeClr val="tx1"/>
          </a:solidFill>
          <a:latin typeface="Comic Sans MS" pitchFamily="66" charset="0"/>
        </a:defRPr>
      </a:lvl6pPr>
      <a:lvl7pPr marL="914400" algn="l" defTabSz="1306513" rtl="0" eaLnBrk="1" fontAlgn="base" hangingPunct="1">
        <a:spcBef>
          <a:spcPct val="0"/>
        </a:spcBef>
        <a:spcAft>
          <a:spcPct val="0"/>
        </a:spcAft>
        <a:defRPr sz="4000" b="1">
          <a:solidFill>
            <a:schemeClr val="tx1"/>
          </a:solidFill>
          <a:latin typeface="Comic Sans MS" pitchFamily="66" charset="0"/>
        </a:defRPr>
      </a:lvl7pPr>
      <a:lvl8pPr marL="1371600" algn="l" defTabSz="1306513" rtl="0" eaLnBrk="1" fontAlgn="base" hangingPunct="1">
        <a:spcBef>
          <a:spcPct val="0"/>
        </a:spcBef>
        <a:spcAft>
          <a:spcPct val="0"/>
        </a:spcAft>
        <a:defRPr sz="4000" b="1">
          <a:solidFill>
            <a:schemeClr val="tx1"/>
          </a:solidFill>
          <a:latin typeface="Comic Sans MS" pitchFamily="66" charset="0"/>
        </a:defRPr>
      </a:lvl8pPr>
      <a:lvl9pPr marL="1828800" algn="l" defTabSz="1306513" rtl="0" eaLnBrk="1" fontAlgn="base" hangingPunct="1">
        <a:spcBef>
          <a:spcPct val="0"/>
        </a:spcBef>
        <a:spcAft>
          <a:spcPct val="0"/>
        </a:spcAft>
        <a:defRPr sz="4000" b="1">
          <a:solidFill>
            <a:schemeClr val="tx1"/>
          </a:solidFill>
          <a:latin typeface="Comic Sans MS" pitchFamily="66" charset="0"/>
        </a:defRPr>
      </a:lvl9pPr>
    </p:titleStyle>
    <p:bodyStyle>
      <a:lvl1pPr marL="342900" indent="-342900" algn="l" defTabSz="1306513" rtl="0" eaLnBrk="0" fontAlgn="base" hangingPunct="0">
        <a:spcBef>
          <a:spcPct val="60000"/>
        </a:spcBef>
        <a:spcAft>
          <a:spcPct val="0"/>
        </a:spcAft>
        <a:defRPr sz="2800">
          <a:solidFill>
            <a:schemeClr val="tx1"/>
          </a:solidFill>
          <a:latin typeface="+mn-lt"/>
          <a:ea typeface="+mn-ea"/>
          <a:cs typeface="+mn-cs"/>
        </a:defRPr>
      </a:lvl1pPr>
      <a:lvl2pPr marL="350838" indent="-349250" algn="l" defTabSz="1306513" rtl="0" eaLnBrk="0" fontAlgn="base" hangingPunct="0">
        <a:spcBef>
          <a:spcPct val="40000"/>
        </a:spcBef>
        <a:spcAft>
          <a:spcPct val="0"/>
        </a:spcAft>
        <a:buSzPct val="125000"/>
        <a:buFont typeface="Times" pitchFamily="18" charset="0"/>
        <a:buChar char="•"/>
        <a:defRPr sz="3600">
          <a:solidFill>
            <a:schemeClr val="tx1"/>
          </a:solidFill>
          <a:latin typeface="+mn-lt"/>
        </a:defRPr>
      </a:lvl2pPr>
      <a:lvl3pPr marL="815975" indent="-461963" algn="l" defTabSz="1306513" rtl="0" eaLnBrk="0" fontAlgn="base" hangingPunct="0">
        <a:spcBef>
          <a:spcPct val="20000"/>
        </a:spcBef>
        <a:spcAft>
          <a:spcPct val="0"/>
        </a:spcAft>
        <a:buChar char="–"/>
        <a:defRPr sz="3200">
          <a:solidFill>
            <a:schemeClr val="tx1"/>
          </a:solidFill>
          <a:latin typeface="+mn-lt"/>
        </a:defRPr>
      </a:lvl3pPr>
      <a:lvl4pPr marL="1036638" indent="-217488" algn="l" defTabSz="1306513" rtl="0" eaLnBrk="0" fontAlgn="base" hangingPunct="0">
        <a:spcBef>
          <a:spcPct val="20000"/>
        </a:spcBef>
        <a:spcAft>
          <a:spcPct val="0"/>
        </a:spcAft>
        <a:buFont typeface="Times" pitchFamily="18" charset="0"/>
        <a:buChar char="•"/>
        <a:defRPr sz="2300">
          <a:solidFill>
            <a:schemeClr val="tx1"/>
          </a:solidFill>
          <a:latin typeface="+mn-lt"/>
        </a:defRPr>
      </a:lvl4pPr>
      <a:lvl5pPr marL="1624013" indent="-585788" algn="l" defTabSz="1306513" rtl="0" eaLnBrk="0" fontAlgn="base" hangingPunct="0">
        <a:spcBef>
          <a:spcPct val="20000"/>
        </a:spcBef>
        <a:spcAft>
          <a:spcPct val="0"/>
        </a:spcAft>
        <a:buChar char="–"/>
        <a:defRPr sz="2000">
          <a:solidFill>
            <a:schemeClr val="tx1"/>
          </a:solidFill>
          <a:latin typeface="+mn-lt"/>
        </a:defRPr>
      </a:lvl5pPr>
      <a:lvl6pPr marL="2081213" indent="-585788" algn="l" defTabSz="1306513" rtl="0" eaLnBrk="1" fontAlgn="base" hangingPunct="1">
        <a:spcBef>
          <a:spcPct val="20000"/>
        </a:spcBef>
        <a:spcAft>
          <a:spcPct val="0"/>
        </a:spcAft>
        <a:buChar char="–"/>
        <a:defRPr sz="2000">
          <a:solidFill>
            <a:schemeClr val="tx1"/>
          </a:solidFill>
          <a:latin typeface="+mn-lt"/>
        </a:defRPr>
      </a:lvl6pPr>
      <a:lvl7pPr marL="2538413" indent="-585788" algn="l" defTabSz="1306513" rtl="0" eaLnBrk="1" fontAlgn="base" hangingPunct="1">
        <a:spcBef>
          <a:spcPct val="20000"/>
        </a:spcBef>
        <a:spcAft>
          <a:spcPct val="0"/>
        </a:spcAft>
        <a:buChar char="–"/>
        <a:defRPr sz="2000">
          <a:solidFill>
            <a:schemeClr val="tx1"/>
          </a:solidFill>
          <a:latin typeface="+mn-lt"/>
        </a:defRPr>
      </a:lvl7pPr>
      <a:lvl8pPr marL="2995613" indent="-585788" algn="l" defTabSz="1306513" rtl="0" eaLnBrk="1" fontAlgn="base" hangingPunct="1">
        <a:spcBef>
          <a:spcPct val="20000"/>
        </a:spcBef>
        <a:spcAft>
          <a:spcPct val="0"/>
        </a:spcAft>
        <a:buChar char="–"/>
        <a:defRPr sz="2000">
          <a:solidFill>
            <a:schemeClr val="tx1"/>
          </a:solidFill>
          <a:latin typeface="+mn-lt"/>
        </a:defRPr>
      </a:lvl8pPr>
      <a:lvl9pPr marL="3452813" indent="-585788" algn="l" defTabSz="1306513"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309" y="869464"/>
            <a:ext cx="13816283" cy="1415772"/>
          </a:xfrm>
        </p:spPr>
        <p:txBody>
          <a:bodyPr/>
          <a:lstStyle/>
          <a:p>
            <a:pPr algn="ctr"/>
            <a:r>
              <a:rPr lang="en-US" dirty="0"/>
              <a:t>SHIP++: Enhancing Signature-Based</a:t>
            </a:r>
            <a:br>
              <a:rPr lang="en-US" dirty="0"/>
            </a:br>
            <a:r>
              <a:rPr lang="en-US" dirty="0"/>
              <a:t> Hit Predictor for Improved Cache Performance</a:t>
            </a:r>
          </a:p>
        </p:txBody>
      </p:sp>
      <p:sp>
        <p:nvSpPr>
          <p:cNvPr id="3" name="Subtitle 2"/>
          <p:cNvSpPr>
            <a:spLocks noGrp="1"/>
          </p:cNvSpPr>
          <p:nvPr>
            <p:ph type="subTitle" idx="1"/>
          </p:nvPr>
        </p:nvSpPr>
        <p:spPr>
          <a:xfrm>
            <a:off x="4334834" y="4013045"/>
            <a:ext cx="5995231" cy="2108269"/>
          </a:xfrm>
        </p:spPr>
        <p:txBody>
          <a:bodyPr/>
          <a:lstStyle/>
          <a:p>
            <a:pPr algn="ctr">
              <a:spcBef>
                <a:spcPts val="1016"/>
              </a:spcBef>
            </a:pPr>
            <a:r>
              <a:rPr lang="en-US" sz="2800" dirty="0">
                <a:solidFill>
                  <a:schemeClr val="tx1"/>
                </a:solidFill>
              </a:rPr>
              <a:t>Vinson Young, Georgia Tech</a:t>
            </a:r>
          </a:p>
          <a:p>
            <a:pPr algn="ctr">
              <a:spcBef>
                <a:spcPts val="1016"/>
              </a:spcBef>
            </a:pPr>
            <a:r>
              <a:rPr lang="en-US" sz="2800" dirty="0">
                <a:solidFill>
                  <a:schemeClr val="tx1"/>
                </a:solidFill>
              </a:rPr>
              <a:t>Chia-Chen Chou, Georgia Tech</a:t>
            </a:r>
          </a:p>
          <a:p>
            <a:pPr algn="ctr">
              <a:spcBef>
                <a:spcPts val="1016"/>
              </a:spcBef>
            </a:pPr>
            <a:r>
              <a:rPr lang="en-US" sz="2800" dirty="0">
                <a:solidFill>
                  <a:schemeClr val="tx1"/>
                </a:solidFill>
              </a:rPr>
              <a:t>Aamer Jaleel, NVIDIA</a:t>
            </a:r>
          </a:p>
          <a:p>
            <a:pPr algn="ctr">
              <a:spcBef>
                <a:spcPts val="1016"/>
              </a:spcBef>
            </a:pPr>
            <a:r>
              <a:rPr lang="en-US" sz="2800" dirty="0" err="1">
                <a:solidFill>
                  <a:schemeClr val="tx1"/>
                </a:solidFill>
              </a:rPr>
              <a:t>Moinuddin</a:t>
            </a:r>
            <a:r>
              <a:rPr lang="en-US" sz="2800" dirty="0">
                <a:solidFill>
                  <a:schemeClr val="tx1"/>
                </a:solidFill>
              </a:rPr>
              <a:t> K. </a:t>
            </a:r>
            <a:r>
              <a:rPr lang="en-US" sz="2800" dirty="0" err="1">
                <a:solidFill>
                  <a:schemeClr val="tx1"/>
                </a:solidFill>
              </a:rPr>
              <a:t>Qureshi</a:t>
            </a:r>
            <a:r>
              <a:rPr lang="en-US" sz="2800" dirty="0">
                <a:solidFill>
                  <a:schemeClr val="tx1"/>
                </a:solidFill>
              </a:rPr>
              <a:t>, Georgia Tech</a:t>
            </a:r>
          </a:p>
        </p:txBody>
      </p:sp>
      <p:pic>
        <p:nvPicPr>
          <p:cNvPr id="5" name="Picture 4" descr="gt_logos1.jpg"/>
          <p:cNvPicPr>
            <a:picLocks noChangeAspect="1"/>
          </p:cNvPicPr>
          <p:nvPr/>
        </p:nvPicPr>
        <p:blipFill rotWithShape="1">
          <a:blip r:embed="rId3">
            <a:extLst>
              <a:ext uri="{28A0092B-C50C-407E-A947-70E740481C1C}">
                <a14:useLocalDpi xmlns:a14="http://schemas.microsoft.com/office/drawing/2010/main" val="0"/>
              </a:ext>
            </a:extLst>
          </a:blip>
          <a:srcRect l="3269" t="12565" r="34669" b="64075"/>
          <a:stretch/>
        </p:blipFill>
        <p:spPr>
          <a:xfrm>
            <a:off x="49739" y="4013045"/>
            <a:ext cx="4191000" cy="1026012"/>
          </a:xfrm>
          <a:prstGeom prst="rect">
            <a:avLst/>
          </a:prstGeom>
        </p:spPr>
      </p:pic>
      <p:sp>
        <p:nvSpPr>
          <p:cNvPr id="7" name="TextBox 6"/>
          <p:cNvSpPr txBox="1"/>
          <p:nvPr/>
        </p:nvSpPr>
        <p:spPr>
          <a:xfrm>
            <a:off x="5763331" y="2569624"/>
            <a:ext cx="3138235" cy="1200329"/>
          </a:xfrm>
          <a:prstGeom prst="rect">
            <a:avLst/>
          </a:prstGeom>
          <a:noFill/>
        </p:spPr>
        <p:txBody>
          <a:bodyPr wrap="square" rtlCol="0">
            <a:spAutoFit/>
          </a:bodyPr>
          <a:lstStyle/>
          <a:p>
            <a:pPr algn="ctr" defTabSz="1097280"/>
            <a:r>
              <a:rPr lang="en-US" dirty="0">
                <a:solidFill>
                  <a:srgbClr val="FFFF00"/>
                </a:solidFill>
                <a:latin typeface="Comic Sans MS" panose="030F0702030302020204" pitchFamily="66" charset="0"/>
                <a:ea typeface="ＭＳ Ｐゴシック" charset="0"/>
              </a:rPr>
              <a:t>CRC-2, ISCA 2017</a:t>
            </a:r>
          </a:p>
          <a:p>
            <a:pPr algn="ctr" defTabSz="1097280"/>
            <a:r>
              <a:rPr lang="en-US" dirty="0">
                <a:solidFill>
                  <a:srgbClr val="FFFF00"/>
                </a:solidFill>
                <a:latin typeface="Comic Sans MS" panose="030F0702030302020204" pitchFamily="66" charset="0"/>
                <a:ea typeface="ＭＳ Ｐゴシック" charset="0"/>
              </a:rPr>
              <a:t>Toronto, Canada</a:t>
            </a:r>
          </a:p>
          <a:p>
            <a:pPr algn="ctr" defTabSz="1097280"/>
            <a:r>
              <a:rPr lang="en-US" dirty="0">
                <a:solidFill>
                  <a:srgbClr val="FFFF00"/>
                </a:solidFill>
                <a:latin typeface="Comic Sans MS" panose="030F0702030302020204" pitchFamily="66" charset="0"/>
                <a:ea typeface="ＭＳ Ｐゴシック" charset="0"/>
              </a:rPr>
              <a:t>June 25, 2017</a:t>
            </a:r>
          </a:p>
        </p:txBody>
      </p:sp>
      <p:pic>
        <p:nvPicPr>
          <p:cNvPr id="8" name="Picture 7">
            <a:extLst>
              <a:ext uri="{FF2B5EF4-FFF2-40B4-BE49-F238E27FC236}">
                <a16:creationId xmlns:a16="http://schemas.microsoft.com/office/drawing/2014/main" id="{6A3F7A2E-D151-4015-A132-C2A152D398F5}"/>
              </a:ext>
            </a:extLst>
          </p:cNvPr>
          <p:cNvPicPr>
            <a:picLocks noChangeAspect="1"/>
          </p:cNvPicPr>
          <p:nvPr/>
        </p:nvPicPr>
        <p:blipFill rotWithShape="1">
          <a:blip r:embed="rId4"/>
          <a:srcRect t="22278" b="29636"/>
          <a:stretch/>
        </p:blipFill>
        <p:spPr>
          <a:xfrm>
            <a:off x="10408920" y="3997805"/>
            <a:ext cx="4184048" cy="1005955"/>
          </a:xfrm>
          <a:prstGeom prst="rect">
            <a:avLst/>
          </a:prstGeom>
        </p:spPr>
      </p:pic>
    </p:spTree>
    <p:extLst>
      <p:ext uri="{BB962C8B-B14F-4D97-AF65-F5344CB8AC3E}">
        <p14:creationId xmlns:p14="http://schemas.microsoft.com/office/powerpoint/2010/main" val="55701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662" y="1828800"/>
            <a:ext cx="13901737" cy="1849203"/>
          </a:xfrm>
        </p:spPr>
        <p:txBody>
          <a:bodyPr/>
          <a:lstStyle/>
          <a:p>
            <a:pPr lvl="1">
              <a:buFont typeface="Arial" pitchFamily="34" charset="0"/>
              <a:buChar char="•"/>
            </a:pPr>
            <a:r>
              <a:rPr lang="en-US" b="1" u="sng" dirty="0"/>
              <a:t>Learn</a:t>
            </a:r>
            <a:r>
              <a:rPr lang="en-US" dirty="0"/>
              <a:t> signature re-reference behavior</a:t>
            </a:r>
          </a:p>
          <a:p>
            <a:pPr lvl="1">
              <a:buFont typeface="Arial" pitchFamily="34" charset="0"/>
              <a:buChar char="•"/>
            </a:pPr>
            <a:r>
              <a:rPr lang="en-US" dirty="0"/>
              <a:t>Signature History Counter Table (SHCT)( 16K, 3-bit counters )</a:t>
            </a:r>
          </a:p>
        </p:txBody>
      </p:sp>
      <p:sp>
        <p:nvSpPr>
          <p:cNvPr id="2" name="Title 1"/>
          <p:cNvSpPr>
            <a:spLocks noGrp="1"/>
          </p:cNvSpPr>
          <p:nvPr>
            <p:ph type="title"/>
          </p:nvPr>
        </p:nvSpPr>
        <p:spPr/>
        <p:txBody>
          <a:bodyPr/>
          <a:lstStyle/>
          <a:p>
            <a:r>
              <a:rPr lang="en-US" dirty="0"/>
              <a:t>Learn Signature Re-Reference Behavior</a:t>
            </a:r>
          </a:p>
        </p:txBody>
      </p:sp>
      <p:sp>
        <p:nvSpPr>
          <p:cNvPr id="4" name="Slide Number Placeholder 3"/>
          <p:cNvSpPr>
            <a:spLocks noGrp="1"/>
          </p:cNvSpPr>
          <p:nvPr>
            <p:ph type="sldNum" sz="quarter" idx="10"/>
          </p:nvPr>
        </p:nvSpPr>
        <p:spPr/>
        <p:txBody>
          <a:bodyPr/>
          <a:lstStyle/>
          <a:p>
            <a:pPr>
              <a:defRPr/>
            </a:pPr>
            <a:fld id="{4981573D-48FD-468B-B776-519A2E5B8D31}" type="slidenum">
              <a:rPr lang="en-US" smtClean="0"/>
              <a:pPr>
                <a:defRPr/>
              </a:pPr>
              <a:t>10</a:t>
            </a:fld>
            <a:endParaRPr lang="en-US"/>
          </a:p>
        </p:txBody>
      </p:sp>
      <p:sp>
        <p:nvSpPr>
          <p:cNvPr id="93" name="Rounded Rectangle 92"/>
          <p:cNvSpPr/>
          <p:nvPr/>
        </p:nvSpPr>
        <p:spPr bwMode="auto">
          <a:xfrm>
            <a:off x="7477811" y="3770301"/>
            <a:ext cx="1429294" cy="2883729"/>
          </a:xfrm>
          <a:prstGeom prst="round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94" name="TextBox 93">
            <a:extLst>
              <a:ext uri="{FF2B5EF4-FFF2-40B4-BE49-F238E27FC236}">
                <a16:creationId xmlns:a16="http://schemas.microsoft.com/office/drawing/2014/main" id="{BEB460FE-1957-4CBC-8C2D-71148FE45DB1}"/>
              </a:ext>
            </a:extLst>
          </p:cNvPr>
          <p:cNvSpPr txBox="1"/>
          <p:nvPr/>
        </p:nvSpPr>
        <p:spPr>
          <a:xfrm>
            <a:off x="7560230" y="3291298"/>
            <a:ext cx="1248039" cy="562785"/>
          </a:xfrm>
          <a:prstGeom prst="rect">
            <a:avLst/>
          </a:prstGeom>
          <a:noFill/>
        </p:spPr>
        <p:txBody>
          <a:bodyPr wrap="none" lIns="130622" tIns="65311" rIns="130622" bIns="65311" rtlCol="0">
            <a:spAutoFit/>
          </a:bodyPr>
          <a:lstStyle/>
          <a:p>
            <a:pPr algn="ctr"/>
            <a:r>
              <a:rPr lang="en-US" sz="2800" i="1" dirty="0">
                <a:solidFill>
                  <a:srgbClr val="FFFF00"/>
                </a:solidFill>
                <a:latin typeface="+mn-lt"/>
              </a:rPr>
              <a:t>SHCT</a:t>
            </a:r>
          </a:p>
        </p:txBody>
      </p:sp>
      <p:sp>
        <p:nvSpPr>
          <p:cNvPr id="33" name="Rectangle 32">
            <a:extLst>
              <a:ext uri="{FF2B5EF4-FFF2-40B4-BE49-F238E27FC236}">
                <a16:creationId xmlns:a16="http://schemas.microsoft.com/office/drawing/2014/main" id="{0C7D4F41-D4E8-4366-95BD-07EF6259A4F9}"/>
              </a:ext>
            </a:extLst>
          </p:cNvPr>
          <p:cNvSpPr/>
          <p:nvPr/>
        </p:nvSpPr>
        <p:spPr>
          <a:xfrm>
            <a:off x="460125" y="4166850"/>
            <a:ext cx="5253361" cy="1077218"/>
          </a:xfrm>
          <a:prstGeom prst="rect">
            <a:avLst/>
          </a:prstGeom>
        </p:spPr>
        <p:txBody>
          <a:bodyPr wrap="none">
            <a:spAutoFit/>
          </a:bodyPr>
          <a:lstStyle/>
          <a:p>
            <a:r>
              <a:rPr lang="en-US" sz="3200" b="1" kern="0" dirty="0">
                <a:solidFill>
                  <a:srgbClr val="FFFF00"/>
                </a:solidFill>
                <a:latin typeface="Comic Sans MS"/>
              </a:rPr>
              <a:t>Cache Hit </a:t>
            </a:r>
            <a:r>
              <a:rPr lang="en-US" sz="3200" dirty="0">
                <a:solidFill>
                  <a:srgbClr val="FFFF00"/>
                </a:solidFill>
                <a:sym typeface="Wingdings" pitchFamily="2" charset="2"/>
              </a:rPr>
              <a:t></a:t>
            </a:r>
            <a:r>
              <a:rPr lang="en-US" sz="3200" b="1" kern="0" dirty="0">
                <a:solidFill>
                  <a:srgbClr val="FFFF00"/>
                </a:solidFill>
                <a:latin typeface="Comic Sans MS"/>
              </a:rPr>
              <a:t> </a:t>
            </a:r>
          </a:p>
          <a:p>
            <a:r>
              <a:rPr lang="en-US" sz="3200" b="1" kern="0" dirty="0">
                <a:solidFill>
                  <a:srgbClr val="FFFF00"/>
                </a:solidFill>
                <a:latin typeface="Comic Sans MS"/>
              </a:rPr>
              <a:t>    SHCT[</a:t>
            </a:r>
            <a:r>
              <a:rPr lang="en-US" b="1" kern="0" dirty="0" err="1">
                <a:solidFill>
                  <a:srgbClr val="FFFF00"/>
                </a:solidFill>
                <a:latin typeface="Comic Sans MS"/>
              </a:rPr>
              <a:t>signature_insert</a:t>
            </a:r>
            <a:r>
              <a:rPr lang="en-US" sz="3200" b="1" kern="0" dirty="0">
                <a:solidFill>
                  <a:srgbClr val="FFFF00"/>
                </a:solidFill>
                <a:latin typeface="Comic Sans MS"/>
              </a:rPr>
              <a:t>]++</a:t>
            </a:r>
            <a:endParaRPr lang="en-US" dirty="0">
              <a:solidFill>
                <a:srgbClr val="FFFF00"/>
              </a:solidFill>
            </a:endParaRPr>
          </a:p>
        </p:txBody>
      </p:sp>
      <p:sp>
        <p:nvSpPr>
          <p:cNvPr id="96" name="Rectangle 95">
            <a:extLst>
              <a:ext uri="{FF2B5EF4-FFF2-40B4-BE49-F238E27FC236}">
                <a16:creationId xmlns:a16="http://schemas.microsoft.com/office/drawing/2014/main" id="{60AE09B9-A99E-4D0E-9632-B1E6B39F5082}"/>
              </a:ext>
            </a:extLst>
          </p:cNvPr>
          <p:cNvSpPr/>
          <p:nvPr/>
        </p:nvSpPr>
        <p:spPr>
          <a:xfrm>
            <a:off x="460125" y="5556836"/>
            <a:ext cx="5253361" cy="1077218"/>
          </a:xfrm>
          <a:prstGeom prst="rect">
            <a:avLst/>
          </a:prstGeom>
        </p:spPr>
        <p:txBody>
          <a:bodyPr wrap="none">
            <a:spAutoFit/>
          </a:bodyPr>
          <a:lstStyle/>
          <a:p>
            <a:r>
              <a:rPr lang="en-US" sz="3200" b="1" kern="0" dirty="0">
                <a:solidFill>
                  <a:srgbClr val="FFFF00"/>
                </a:solidFill>
                <a:latin typeface="Comic Sans MS"/>
              </a:rPr>
              <a:t>Evict (re-use=0) </a:t>
            </a:r>
            <a:r>
              <a:rPr lang="en-US" sz="3200" dirty="0">
                <a:solidFill>
                  <a:srgbClr val="FFFF00"/>
                </a:solidFill>
                <a:sym typeface="Wingdings" pitchFamily="2" charset="2"/>
              </a:rPr>
              <a:t> </a:t>
            </a:r>
          </a:p>
          <a:p>
            <a:r>
              <a:rPr lang="en-US" sz="3200" b="1" kern="0" dirty="0">
                <a:solidFill>
                  <a:srgbClr val="FFFF00"/>
                </a:solidFill>
                <a:latin typeface="Comic Sans MS"/>
                <a:sym typeface="Wingdings" pitchFamily="2" charset="2"/>
              </a:rPr>
              <a:t>    </a:t>
            </a:r>
            <a:r>
              <a:rPr lang="en-US" sz="3200" b="1" kern="0" dirty="0">
                <a:solidFill>
                  <a:srgbClr val="FFFF00"/>
                </a:solidFill>
                <a:latin typeface="Comic Sans MS"/>
              </a:rPr>
              <a:t>SHCT[</a:t>
            </a:r>
            <a:r>
              <a:rPr lang="en-US" b="1" kern="0" dirty="0" err="1">
                <a:solidFill>
                  <a:srgbClr val="FFFF00"/>
                </a:solidFill>
                <a:latin typeface="Comic Sans MS"/>
              </a:rPr>
              <a:t>signature_insert</a:t>
            </a:r>
            <a:r>
              <a:rPr lang="en-US" sz="3200" b="1" kern="0" dirty="0">
                <a:solidFill>
                  <a:srgbClr val="FFFF00"/>
                </a:solidFill>
                <a:latin typeface="Comic Sans MS"/>
              </a:rPr>
              <a:t>]--</a:t>
            </a:r>
            <a:endParaRPr lang="en-US" dirty="0">
              <a:solidFill>
                <a:srgbClr val="FFFF00"/>
              </a:solidFill>
            </a:endParaRPr>
          </a:p>
        </p:txBody>
      </p:sp>
      <p:sp>
        <p:nvSpPr>
          <p:cNvPr id="97" name="Rounded Rectangle 92">
            <a:extLst>
              <a:ext uri="{FF2B5EF4-FFF2-40B4-BE49-F238E27FC236}">
                <a16:creationId xmlns:a16="http://schemas.microsoft.com/office/drawing/2014/main" id="{03E624CF-703D-4992-8B0A-9BD2C8658C18}"/>
              </a:ext>
            </a:extLst>
          </p:cNvPr>
          <p:cNvSpPr/>
          <p:nvPr/>
        </p:nvSpPr>
        <p:spPr bwMode="auto">
          <a:xfrm>
            <a:off x="7477811" y="4362660"/>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rPr>
              <a:t>00</a:t>
            </a:r>
            <a:r>
              <a:rPr lang="en-US" dirty="0">
                <a:solidFill>
                  <a:schemeClr val="bg1"/>
                </a:solidFill>
                <a:latin typeface="+mn-lt"/>
              </a:rPr>
              <a:t>0</a:t>
            </a:r>
          </a:p>
        </p:txBody>
      </p:sp>
      <p:sp>
        <p:nvSpPr>
          <p:cNvPr id="98" name="Rounded Rectangle 92">
            <a:extLst>
              <a:ext uri="{FF2B5EF4-FFF2-40B4-BE49-F238E27FC236}">
                <a16:creationId xmlns:a16="http://schemas.microsoft.com/office/drawing/2014/main" id="{4DD9F467-3D42-4BB4-BA82-B02B70E00D79}"/>
              </a:ext>
            </a:extLst>
          </p:cNvPr>
          <p:cNvSpPr/>
          <p:nvPr/>
        </p:nvSpPr>
        <p:spPr bwMode="auto">
          <a:xfrm>
            <a:off x="7469602" y="5005075"/>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99" name="Rounded Rectangle 92">
            <a:extLst>
              <a:ext uri="{FF2B5EF4-FFF2-40B4-BE49-F238E27FC236}">
                <a16:creationId xmlns:a16="http://schemas.microsoft.com/office/drawing/2014/main" id="{985D75A3-D422-4C7F-9B79-CF76C32EBEAC}"/>
              </a:ext>
            </a:extLst>
          </p:cNvPr>
          <p:cNvSpPr/>
          <p:nvPr/>
        </p:nvSpPr>
        <p:spPr bwMode="auto">
          <a:xfrm>
            <a:off x="7469602" y="467512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01" name="Rounded Rectangle 92">
            <a:extLst>
              <a:ext uri="{FF2B5EF4-FFF2-40B4-BE49-F238E27FC236}">
                <a16:creationId xmlns:a16="http://schemas.microsoft.com/office/drawing/2014/main" id="{B3B7D8FF-F038-4B90-ADFF-21F0AEEC9CF1}"/>
              </a:ext>
            </a:extLst>
          </p:cNvPr>
          <p:cNvSpPr/>
          <p:nvPr/>
        </p:nvSpPr>
        <p:spPr bwMode="auto">
          <a:xfrm>
            <a:off x="7469602" y="53260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SHCTR</a:t>
            </a:r>
          </a:p>
        </p:txBody>
      </p:sp>
      <p:sp>
        <p:nvSpPr>
          <p:cNvPr id="102" name="Rounded Rectangle 92">
            <a:extLst>
              <a:ext uri="{FF2B5EF4-FFF2-40B4-BE49-F238E27FC236}">
                <a16:creationId xmlns:a16="http://schemas.microsoft.com/office/drawing/2014/main" id="{1C188B08-5C06-4BB8-A2D3-29A8BB0CE15D}"/>
              </a:ext>
            </a:extLst>
          </p:cNvPr>
          <p:cNvSpPr/>
          <p:nvPr/>
        </p:nvSpPr>
        <p:spPr bwMode="auto">
          <a:xfrm>
            <a:off x="7469602" y="56293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03" name="Rounded Rectangle 92">
            <a:extLst>
              <a:ext uri="{FF2B5EF4-FFF2-40B4-BE49-F238E27FC236}">
                <a16:creationId xmlns:a16="http://schemas.microsoft.com/office/drawing/2014/main" id="{EFDC3F9C-9507-4CDF-BDAE-B25AFD7D2A9C}"/>
              </a:ext>
            </a:extLst>
          </p:cNvPr>
          <p:cNvSpPr/>
          <p:nvPr/>
        </p:nvSpPr>
        <p:spPr bwMode="auto">
          <a:xfrm>
            <a:off x="7469602" y="5932033"/>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Non-zero</a:t>
            </a:r>
          </a:p>
        </p:txBody>
      </p:sp>
      <p:sp>
        <p:nvSpPr>
          <p:cNvPr id="105" name="Rounded Rectangle 92">
            <a:extLst>
              <a:ext uri="{FF2B5EF4-FFF2-40B4-BE49-F238E27FC236}">
                <a16:creationId xmlns:a16="http://schemas.microsoft.com/office/drawing/2014/main" id="{099C883A-3197-451E-AF86-F1DE2CD6D5F6}"/>
              </a:ext>
            </a:extLst>
          </p:cNvPr>
          <p:cNvSpPr/>
          <p:nvPr/>
        </p:nvSpPr>
        <p:spPr bwMode="auto">
          <a:xfrm>
            <a:off x="7469602" y="4032707"/>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cxnSp>
        <p:nvCxnSpPr>
          <p:cNvPr id="39" name="Connector: Curved 38">
            <a:extLst>
              <a:ext uri="{FF2B5EF4-FFF2-40B4-BE49-F238E27FC236}">
                <a16:creationId xmlns:a16="http://schemas.microsoft.com/office/drawing/2014/main" id="{B9388945-AE66-4197-8183-86204936F02F}"/>
              </a:ext>
            </a:extLst>
          </p:cNvPr>
          <p:cNvCxnSpPr>
            <a:cxnSpLocks/>
          </p:cNvCxnSpPr>
          <p:nvPr/>
        </p:nvCxnSpPr>
        <p:spPr bwMode="auto">
          <a:xfrm flipV="1">
            <a:off x="5773800" y="5556836"/>
            <a:ext cx="1545369" cy="806754"/>
          </a:xfrm>
          <a:prstGeom prst="curvedConnector3">
            <a:avLst/>
          </a:prstGeom>
          <a:solidFill>
            <a:srgbClr val="AA014C"/>
          </a:solidFill>
          <a:ln w="50800" cap="flat" cmpd="sng" algn="ctr">
            <a:solidFill>
              <a:srgbClr val="FFFF00"/>
            </a:solidFill>
            <a:prstDash val="solid"/>
            <a:round/>
            <a:headEnd type="none" w="med" len="med"/>
            <a:tailEnd type="arrow"/>
          </a:ln>
          <a:effectLst/>
        </p:spPr>
      </p:cxnSp>
      <p:cxnSp>
        <p:nvCxnSpPr>
          <p:cNvPr id="106" name="Connector: Curved 105">
            <a:extLst>
              <a:ext uri="{FF2B5EF4-FFF2-40B4-BE49-F238E27FC236}">
                <a16:creationId xmlns:a16="http://schemas.microsoft.com/office/drawing/2014/main" id="{A53C53A2-29E6-4C8C-B431-CC918EFF96D1}"/>
              </a:ext>
            </a:extLst>
          </p:cNvPr>
          <p:cNvCxnSpPr>
            <a:cxnSpLocks/>
          </p:cNvCxnSpPr>
          <p:nvPr/>
        </p:nvCxnSpPr>
        <p:spPr bwMode="auto">
          <a:xfrm>
            <a:off x="5842603" y="4841885"/>
            <a:ext cx="1476566" cy="626780"/>
          </a:xfrm>
          <a:prstGeom prst="curvedConnector3">
            <a:avLst/>
          </a:prstGeom>
          <a:solidFill>
            <a:srgbClr val="AA014C"/>
          </a:solidFill>
          <a:ln w="50800" cap="flat" cmpd="sng" algn="ctr">
            <a:solidFill>
              <a:srgbClr val="FFFF00"/>
            </a:solidFill>
            <a:prstDash val="solid"/>
            <a:round/>
            <a:headEnd type="none" w="med" len="med"/>
            <a:tailEnd type="arrow"/>
          </a:ln>
          <a:effectLst/>
        </p:spPr>
      </p:cxnSp>
      <p:sp>
        <p:nvSpPr>
          <p:cNvPr id="121" name="TextBox 120">
            <a:extLst>
              <a:ext uri="{FF2B5EF4-FFF2-40B4-BE49-F238E27FC236}">
                <a16:creationId xmlns:a16="http://schemas.microsoft.com/office/drawing/2014/main" id="{ECB2F00B-FC69-4C32-9D36-E39ACB27AABC}"/>
              </a:ext>
            </a:extLst>
          </p:cNvPr>
          <p:cNvSpPr txBox="1"/>
          <p:nvPr/>
        </p:nvSpPr>
        <p:spPr>
          <a:xfrm>
            <a:off x="95494" y="3413765"/>
            <a:ext cx="4724953" cy="685895"/>
          </a:xfrm>
          <a:prstGeom prst="rect">
            <a:avLst/>
          </a:prstGeom>
          <a:noFill/>
        </p:spPr>
        <p:txBody>
          <a:bodyPr wrap="none" lIns="130622" tIns="65311" rIns="130622" bIns="65311" rtlCol="0">
            <a:spAutoFit/>
          </a:bodyPr>
          <a:lstStyle/>
          <a:p>
            <a:pPr algn="ctr"/>
            <a:r>
              <a:rPr lang="en-US" sz="3600" b="1" dirty="0">
                <a:solidFill>
                  <a:srgbClr val="FFFF00"/>
                </a:solidFill>
                <a:latin typeface="+mn-lt"/>
              </a:rPr>
              <a:t>Learning with SHCT</a:t>
            </a:r>
          </a:p>
        </p:txBody>
      </p:sp>
      <p:sp>
        <p:nvSpPr>
          <p:cNvPr id="122" name="TextBox 121">
            <a:extLst>
              <a:ext uri="{FF2B5EF4-FFF2-40B4-BE49-F238E27FC236}">
                <a16:creationId xmlns:a16="http://schemas.microsoft.com/office/drawing/2014/main" id="{D320A8CF-F674-4A99-B919-BA725EA4C641}"/>
              </a:ext>
            </a:extLst>
          </p:cNvPr>
          <p:cNvSpPr txBox="1"/>
          <p:nvPr/>
        </p:nvSpPr>
        <p:spPr>
          <a:xfrm>
            <a:off x="174345" y="3278579"/>
            <a:ext cx="5599455" cy="3731821"/>
          </a:xfrm>
          <a:prstGeom prst="rect">
            <a:avLst/>
          </a:prstGeom>
          <a:noFill/>
          <a:ln w="57150">
            <a:solidFill>
              <a:srgbClr val="FFFF00"/>
            </a:solidFill>
          </a:ln>
        </p:spPr>
        <p:txBody>
          <a:bodyPr wrap="square" lIns="130622" tIns="65311" rIns="130622" bIns="65311" rtlCol="0">
            <a:spAutoFit/>
          </a:bodyPr>
          <a:lstStyle/>
          <a:p>
            <a:pPr algn="ctr"/>
            <a:endParaRPr lang="en-US" sz="3600" b="1" dirty="0">
              <a:solidFill>
                <a:srgbClr val="FFFF00"/>
              </a:solidFill>
              <a:latin typeface="+mn-lt"/>
            </a:endParaRPr>
          </a:p>
        </p:txBody>
      </p:sp>
    </p:spTree>
    <p:extLst>
      <p:ext uri="{BB962C8B-B14F-4D97-AF65-F5344CB8AC3E}">
        <p14:creationId xmlns:p14="http://schemas.microsoft.com/office/powerpoint/2010/main" val="229788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CD6F333D-1332-406D-87AD-03B9EEED1B0F}"/>
              </a:ext>
            </a:extLst>
          </p:cNvPr>
          <p:cNvSpPr txBox="1"/>
          <p:nvPr/>
        </p:nvSpPr>
        <p:spPr>
          <a:xfrm>
            <a:off x="9531620" y="3278579"/>
            <a:ext cx="4940106" cy="3731821"/>
          </a:xfrm>
          <a:prstGeom prst="rect">
            <a:avLst/>
          </a:prstGeom>
          <a:noFill/>
          <a:ln w="57150">
            <a:solidFill>
              <a:srgbClr val="FFFF00"/>
            </a:solidFill>
          </a:ln>
        </p:spPr>
        <p:txBody>
          <a:bodyPr wrap="square" lIns="130622" tIns="65311" rIns="130622" bIns="65311" rtlCol="0">
            <a:spAutoFit/>
          </a:bodyPr>
          <a:lstStyle/>
          <a:p>
            <a:pPr algn="ctr"/>
            <a:endParaRPr lang="en-US" sz="3600" b="1" dirty="0">
              <a:solidFill>
                <a:srgbClr val="FFFF00"/>
              </a:solidFill>
              <a:latin typeface="+mn-lt"/>
            </a:endParaRPr>
          </a:p>
        </p:txBody>
      </p:sp>
      <p:sp>
        <p:nvSpPr>
          <p:cNvPr id="3" name="Content Placeholder 2"/>
          <p:cNvSpPr>
            <a:spLocks noGrp="1"/>
          </p:cNvSpPr>
          <p:nvPr>
            <p:ph idx="1"/>
          </p:nvPr>
        </p:nvSpPr>
        <p:spPr>
          <a:xfrm>
            <a:off x="728662" y="1828800"/>
            <a:ext cx="13901737" cy="1849203"/>
          </a:xfrm>
        </p:spPr>
        <p:txBody>
          <a:bodyPr/>
          <a:lstStyle/>
          <a:p>
            <a:pPr lvl="1">
              <a:buFont typeface="Arial" pitchFamily="34" charset="0"/>
              <a:buChar char="•"/>
            </a:pPr>
            <a:r>
              <a:rPr lang="en-US" b="1" u="sng" dirty="0"/>
              <a:t>Learn</a:t>
            </a:r>
            <a:r>
              <a:rPr lang="en-US" dirty="0"/>
              <a:t> signature re-reference behavior</a:t>
            </a:r>
          </a:p>
          <a:p>
            <a:pPr lvl="1">
              <a:buFont typeface="Arial" pitchFamily="34" charset="0"/>
              <a:buChar char="•"/>
            </a:pPr>
            <a:r>
              <a:rPr lang="en-US" dirty="0"/>
              <a:t>Signature History Counter Table (SHCT)( 16K, 3-bit counters )</a:t>
            </a:r>
          </a:p>
        </p:txBody>
      </p:sp>
      <p:sp>
        <p:nvSpPr>
          <p:cNvPr id="2" name="Title 1"/>
          <p:cNvSpPr>
            <a:spLocks noGrp="1"/>
          </p:cNvSpPr>
          <p:nvPr>
            <p:ph type="title"/>
          </p:nvPr>
        </p:nvSpPr>
        <p:spPr/>
        <p:txBody>
          <a:bodyPr/>
          <a:lstStyle/>
          <a:p>
            <a:r>
              <a:rPr lang="en-US" dirty="0"/>
              <a:t>Predicting Signature Re-Reference Behavior</a:t>
            </a:r>
          </a:p>
        </p:txBody>
      </p:sp>
      <p:sp>
        <p:nvSpPr>
          <p:cNvPr id="4" name="Slide Number Placeholder 3"/>
          <p:cNvSpPr>
            <a:spLocks noGrp="1"/>
          </p:cNvSpPr>
          <p:nvPr>
            <p:ph type="sldNum" sz="quarter" idx="10"/>
          </p:nvPr>
        </p:nvSpPr>
        <p:spPr/>
        <p:txBody>
          <a:bodyPr/>
          <a:lstStyle/>
          <a:p>
            <a:pPr>
              <a:defRPr/>
            </a:pPr>
            <a:fld id="{4981573D-48FD-468B-B776-519A2E5B8D31}" type="slidenum">
              <a:rPr lang="en-US" smtClean="0"/>
              <a:pPr>
                <a:defRPr/>
              </a:pPr>
              <a:t>11</a:t>
            </a:fld>
            <a:endParaRPr lang="en-US"/>
          </a:p>
        </p:txBody>
      </p:sp>
      <p:sp>
        <p:nvSpPr>
          <p:cNvPr id="93" name="Rounded Rectangle 92"/>
          <p:cNvSpPr/>
          <p:nvPr/>
        </p:nvSpPr>
        <p:spPr bwMode="auto">
          <a:xfrm>
            <a:off x="7477811" y="3770301"/>
            <a:ext cx="1429294" cy="2883729"/>
          </a:xfrm>
          <a:prstGeom prst="round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00" name="Rectangle 99"/>
          <p:cNvSpPr/>
          <p:nvPr/>
        </p:nvSpPr>
        <p:spPr bwMode="auto">
          <a:xfrm>
            <a:off x="9988731" y="3846371"/>
            <a:ext cx="3927475" cy="1200968"/>
          </a:xfrm>
          <a:prstGeom prst="rect">
            <a:avLst/>
          </a:prstGeom>
          <a:solidFill>
            <a:srgbClr val="FFFF00"/>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b="1" dirty="0">
                <a:solidFill>
                  <a:schemeClr val="bg1">
                    <a:lumMod val="50000"/>
                  </a:schemeClr>
                </a:solidFill>
                <a:latin typeface="+mj-lt"/>
              </a:rPr>
              <a:t>SHCTR</a:t>
            </a:r>
            <a:r>
              <a:rPr kumimoji="0" lang="en-US" sz="2400" b="1" i="0" u="none" strike="noStrike" cap="none" normalizeH="0" baseline="0" dirty="0">
                <a:ln>
                  <a:noFill/>
                </a:ln>
                <a:solidFill>
                  <a:schemeClr val="bg1">
                    <a:lumMod val="50000"/>
                  </a:schemeClr>
                </a:solidFill>
                <a:effectLst/>
                <a:latin typeface="+mj-lt"/>
              </a:rPr>
              <a:t> = 0, predict</a:t>
            </a:r>
          </a:p>
          <a:p>
            <a:pPr marL="0" marR="0" indent="0" algn="ctr" defTabSz="13065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lumMod val="50000"/>
                  </a:schemeClr>
                </a:solidFill>
                <a:effectLst/>
                <a:latin typeface="+mj-lt"/>
              </a:rPr>
              <a:t> NOT </a:t>
            </a:r>
            <a:r>
              <a:rPr lang="en-US" b="1" dirty="0">
                <a:solidFill>
                  <a:schemeClr val="bg1">
                    <a:lumMod val="50000"/>
                  </a:schemeClr>
                </a:solidFill>
                <a:latin typeface="+mj-lt"/>
              </a:rPr>
              <a:t>re-referenced.</a:t>
            </a:r>
          </a:p>
          <a:p>
            <a:pPr marL="0" marR="0" indent="0" algn="ctr" defTabSz="13065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lumMod val="50000"/>
                  </a:schemeClr>
                </a:solidFill>
                <a:effectLst/>
                <a:latin typeface="+mj-lt"/>
              </a:rPr>
              <a:t>Install state=3</a:t>
            </a:r>
          </a:p>
        </p:txBody>
      </p:sp>
      <p:sp>
        <p:nvSpPr>
          <p:cNvPr id="94" name="TextBox 93">
            <a:extLst>
              <a:ext uri="{FF2B5EF4-FFF2-40B4-BE49-F238E27FC236}">
                <a16:creationId xmlns:a16="http://schemas.microsoft.com/office/drawing/2014/main" id="{BEB460FE-1957-4CBC-8C2D-71148FE45DB1}"/>
              </a:ext>
            </a:extLst>
          </p:cNvPr>
          <p:cNvSpPr txBox="1"/>
          <p:nvPr/>
        </p:nvSpPr>
        <p:spPr>
          <a:xfrm>
            <a:off x="7560230" y="3291298"/>
            <a:ext cx="1248039" cy="562785"/>
          </a:xfrm>
          <a:prstGeom prst="rect">
            <a:avLst/>
          </a:prstGeom>
          <a:noFill/>
        </p:spPr>
        <p:txBody>
          <a:bodyPr wrap="none" lIns="130622" tIns="65311" rIns="130622" bIns="65311" rtlCol="0">
            <a:spAutoFit/>
          </a:bodyPr>
          <a:lstStyle/>
          <a:p>
            <a:pPr algn="ctr"/>
            <a:r>
              <a:rPr lang="en-US" sz="2800" i="1" dirty="0">
                <a:latin typeface="+mn-lt"/>
              </a:rPr>
              <a:t>SHCT</a:t>
            </a:r>
          </a:p>
        </p:txBody>
      </p:sp>
      <p:sp>
        <p:nvSpPr>
          <p:cNvPr id="97" name="Rounded Rectangle 92">
            <a:extLst>
              <a:ext uri="{FF2B5EF4-FFF2-40B4-BE49-F238E27FC236}">
                <a16:creationId xmlns:a16="http://schemas.microsoft.com/office/drawing/2014/main" id="{03E624CF-703D-4992-8B0A-9BD2C8658C18}"/>
              </a:ext>
            </a:extLst>
          </p:cNvPr>
          <p:cNvSpPr/>
          <p:nvPr/>
        </p:nvSpPr>
        <p:spPr bwMode="auto">
          <a:xfrm>
            <a:off x="7477811" y="4362660"/>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rPr>
              <a:t>00</a:t>
            </a:r>
            <a:r>
              <a:rPr lang="en-US" dirty="0">
                <a:solidFill>
                  <a:schemeClr val="bg1"/>
                </a:solidFill>
                <a:latin typeface="+mn-lt"/>
              </a:rPr>
              <a:t>0</a:t>
            </a:r>
          </a:p>
        </p:txBody>
      </p:sp>
      <p:sp>
        <p:nvSpPr>
          <p:cNvPr id="98" name="Rounded Rectangle 92">
            <a:extLst>
              <a:ext uri="{FF2B5EF4-FFF2-40B4-BE49-F238E27FC236}">
                <a16:creationId xmlns:a16="http://schemas.microsoft.com/office/drawing/2014/main" id="{4DD9F467-3D42-4BB4-BA82-B02B70E00D79}"/>
              </a:ext>
            </a:extLst>
          </p:cNvPr>
          <p:cNvSpPr/>
          <p:nvPr/>
        </p:nvSpPr>
        <p:spPr bwMode="auto">
          <a:xfrm>
            <a:off x="7469602" y="5005075"/>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99" name="Rounded Rectangle 92">
            <a:extLst>
              <a:ext uri="{FF2B5EF4-FFF2-40B4-BE49-F238E27FC236}">
                <a16:creationId xmlns:a16="http://schemas.microsoft.com/office/drawing/2014/main" id="{985D75A3-D422-4C7F-9B79-CF76C32EBEAC}"/>
              </a:ext>
            </a:extLst>
          </p:cNvPr>
          <p:cNvSpPr/>
          <p:nvPr/>
        </p:nvSpPr>
        <p:spPr bwMode="auto">
          <a:xfrm>
            <a:off x="7469602" y="467512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01" name="Rounded Rectangle 92">
            <a:extLst>
              <a:ext uri="{FF2B5EF4-FFF2-40B4-BE49-F238E27FC236}">
                <a16:creationId xmlns:a16="http://schemas.microsoft.com/office/drawing/2014/main" id="{B3B7D8FF-F038-4B90-ADFF-21F0AEEC9CF1}"/>
              </a:ext>
            </a:extLst>
          </p:cNvPr>
          <p:cNvSpPr/>
          <p:nvPr/>
        </p:nvSpPr>
        <p:spPr bwMode="auto">
          <a:xfrm>
            <a:off x="7469602" y="53260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SHCTR</a:t>
            </a:r>
          </a:p>
        </p:txBody>
      </p:sp>
      <p:sp>
        <p:nvSpPr>
          <p:cNvPr id="102" name="Rounded Rectangle 92">
            <a:extLst>
              <a:ext uri="{FF2B5EF4-FFF2-40B4-BE49-F238E27FC236}">
                <a16:creationId xmlns:a16="http://schemas.microsoft.com/office/drawing/2014/main" id="{1C188B08-5C06-4BB8-A2D3-29A8BB0CE15D}"/>
              </a:ext>
            </a:extLst>
          </p:cNvPr>
          <p:cNvSpPr/>
          <p:nvPr/>
        </p:nvSpPr>
        <p:spPr bwMode="auto">
          <a:xfrm>
            <a:off x="7469602" y="56293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03" name="Rounded Rectangle 92">
            <a:extLst>
              <a:ext uri="{FF2B5EF4-FFF2-40B4-BE49-F238E27FC236}">
                <a16:creationId xmlns:a16="http://schemas.microsoft.com/office/drawing/2014/main" id="{EFDC3F9C-9507-4CDF-BDAE-B25AFD7D2A9C}"/>
              </a:ext>
            </a:extLst>
          </p:cNvPr>
          <p:cNvSpPr/>
          <p:nvPr/>
        </p:nvSpPr>
        <p:spPr bwMode="auto">
          <a:xfrm>
            <a:off x="7469602" y="5932033"/>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Non-zero</a:t>
            </a:r>
          </a:p>
        </p:txBody>
      </p:sp>
      <p:sp>
        <p:nvSpPr>
          <p:cNvPr id="105" name="Rounded Rectangle 92">
            <a:extLst>
              <a:ext uri="{FF2B5EF4-FFF2-40B4-BE49-F238E27FC236}">
                <a16:creationId xmlns:a16="http://schemas.microsoft.com/office/drawing/2014/main" id="{099C883A-3197-451E-AF86-F1DE2CD6D5F6}"/>
              </a:ext>
            </a:extLst>
          </p:cNvPr>
          <p:cNvSpPr/>
          <p:nvPr/>
        </p:nvSpPr>
        <p:spPr bwMode="auto">
          <a:xfrm>
            <a:off x="7469602" y="4032707"/>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cxnSp>
        <p:nvCxnSpPr>
          <p:cNvPr id="110" name="Straight Arrow Connector 109">
            <a:extLst>
              <a:ext uri="{FF2B5EF4-FFF2-40B4-BE49-F238E27FC236}">
                <a16:creationId xmlns:a16="http://schemas.microsoft.com/office/drawing/2014/main" id="{E27F52F8-BAB0-41E4-AD56-79E58B67A08E}"/>
              </a:ext>
            </a:extLst>
          </p:cNvPr>
          <p:cNvCxnSpPr>
            <a:cxnSpLocks/>
          </p:cNvCxnSpPr>
          <p:nvPr/>
        </p:nvCxnSpPr>
        <p:spPr bwMode="auto">
          <a:xfrm>
            <a:off x="8907105" y="4577076"/>
            <a:ext cx="1075095" cy="0"/>
          </a:xfrm>
          <a:prstGeom prst="straightConnector1">
            <a:avLst/>
          </a:prstGeom>
          <a:solidFill>
            <a:srgbClr val="AA014C"/>
          </a:solidFill>
          <a:ln w="50800" cap="flat" cmpd="sng" algn="ctr">
            <a:solidFill>
              <a:srgbClr val="FFFF00"/>
            </a:solidFill>
            <a:prstDash val="solid"/>
            <a:round/>
            <a:headEnd type="none" w="med" len="med"/>
            <a:tailEnd type="arrow"/>
          </a:ln>
          <a:effectLst/>
        </p:spPr>
      </p:cxnSp>
      <p:cxnSp>
        <p:nvCxnSpPr>
          <p:cNvPr id="113" name="Straight Arrow Connector 112">
            <a:extLst>
              <a:ext uri="{FF2B5EF4-FFF2-40B4-BE49-F238E27FC236}">
                <a16:creationId xmlns:a16="http://schemas.microsoft.com/office/drawing/2014/main" id="{D0F4812D-CCEF-41A8-A26D-3B948E53E16B}"/>
              </a:ext>
            </a:extLst>
          </p:cNvPr>
          <p:cNvCxnSpPr>
            <a:cxnSpLocks/>
          </p:cNvCxnSpPr>
          <p:nvPr/>
        </p:nvCxnSpPr>
        <p:spPr bwMode="auto">
          <a:xfrm>
            <a:off x="8907105" y="6181203"/>
            <a:ext cx="1075095" cy="0"/>
          </a:xfrm>
          <a:prstGeom prst="straightConnector1">
            <a:avLst/>
          </a:prstGeom>
          <a:solidFill>
            <a:srgbClr val="AA014C"/>
          </a:solidFill>
          <a:ln w="50800" cap="flat" cmpd="sng" algn="ctr">
            <a:solidFill>
              <a:srgbClr val="FFFF00"/>
            </a:solidFill>
            <a:prstDash val="solid"/>
            <a:round/>
            <a:headEnd type="none" w="med" len="med"/>
            <a:tailEnd type="arrow"/>
          </a:ln>
          <a:effectLst/>
        </p:spPr>
      </p:cxnSp>
      <p:sp>
        <p:nvSpPr>
          <p:cNvPr id="117" name="Rectangle 116">
            <a:extLst>
              <a:ext uri="{FF2B5EF4-FFF2-40B4-BE49-F238E27FC236}">
                <a16:creationId xmlns:a16="http://schemas.microsoft.com/office/drawing/2014/main" id="{F9778D1F-77B9-42B6-B572-C0F5428D25F4}"/>
              </a:ext>
            </a:extLst>
          </p:cNvPr>
          <p:cNvSpPr/>
          <p:nvPr/>
        </p:nvSpPr>
        <p:spPr bwMode="auto">
          <a:xfrm>
            <a:off x="10010502" y="5580719"/>
            <a:ext cx="3927475" cy="1200968"/>
          </a:xfrm>
          <a:prstGeom prst="rect">
            <a:avLst/>
          </a:prstGeom>
          <a:solidFill>
            <a:srgbClr val="FFFF00"/>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b="1" dirty="0">
                <a:solidFill>
                  <a:schemeClr val="bg1">
                    <a:lumMod val="50000"/>
                  </a:schemeClr>
                </a:solidFill>
                <a:latin typeface="+mj-lt"/>
              </a:rPr>
              <a:t>SHCTR</a:t>
            </a:r>
            <a:r>
              <a:rPr kumimoji="0" lang="en-US" sz="2400" b="1" i="0" u="none" strike="noStrike" cap="none" normalizeH="0" baseline="0" dirty="0">
                <a:ln>
                  <a:noFill/>
                </a:ln>
                <a:solidFill>
                  <a:schemeClr val="bg1">
                    <a:lumMod val="50000"/>
                  </a:schemeClr>
                </a:solidFill>
                <a:effectLst/>
                <a:latin typeface="+mj-lt"/>
              </a:rPr>
              <a:t> != 0, predict</a:t>
            </a:r>
          </a:p>
          <a:p>
            <a:pPr marL="0" marR="0" indent="0" algn="ctr" defTabSz="13065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lumMod val="50000"/>
                  </a:schemeClr>
                </a:solidFill>
                <a:effectLst/>
                <a:latin typeface="+mj-lt"/>
              </a:rPr>
              <a:t>signature </a:t>
            </a:r>
            <a:r>
              <a:rPr lang="en-US" b="1" dirty="0">
                <a:solidFill>
                  <a:schemeClr val="bg1">
                    <a:lumMod val="50000"/>
                  </a:schemeClr>
                </a:solidFill>
                <a:latin typeface="+mj-lt"/>
              </a:rPr>
              <a:t>re-referenced.</a:t>
            </a:r>
          </a:p>
          <a:p>
            <a:pPr marL="0" marR="0" indent="0" algn="ctr" defTabSz="13065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lumMod val="50000"/>
                  </a:schemeClr>
                </a:solidFill>
                <a:effectLst/>
                <a:latin typeface="+mj-lt"/>
              </a:rPr>
              <a:t>Install state=</a:t>
            </a:r>
            <a:r>
              <a:rPr lang="en-US" b="1" dirty="0">
                <a:solidFill>
                  <a:schemeClr val="bg1">
                    <a:lumMod val="50000"/>
                  </a:schemeClr>
                </a:solidFill>
                <a:latin typeface="+mj-lt"/>
              </a:rPr>
              <a:t>2</a:t>
            </a:r>
            <a:endParaRPr kumimoji="0" lang="en-US" sz="2400" b="1" i="0" u="none" strike="noStrike" cap="none" normalizeH="0" baseline="0" dirty="0">
              <a:ln>
                <a:noFill/>
              </a:ln>
              <a:solidFill>
                <a:schemeClr val="bg1">
                  <a:lumMod val="50000"/>
                </a:schemeClr>
              </a:solidFill>
              <a:effectLst/>
              <a:latin typeface="+mj-lt"/>
            </a:endParaRPr>
          </a:p>
        </p:txBody>
      </p:sp>
      <p:sp>
        <p:nvSpPr>
          <p:cNvPr id="119" name="TextBox 118">
            <a:extLst>
              <a:ext uri="{FF2B5EF4-FFF2-40B4-BE49-F238E27FC236}">
                <a16:creationId xmlns:a16="http://schemas.microsoft.com/office/drawing/2014/main" id="{B0FF5E29-9441-4939-98C4-2BED56129994}"/>
              </a:ext>
            </a:extLst>
          </p:cNvPr>
          <p:cNvSpPr txBox="1"/>
          <p:nvPr/>
        </p:nvSpPr>
        <p:spPr>
          <a:xfrm>
            <a:off x="9531620" y="3206524"/>
            <a:ext cx="4925328" cy="685895"/>
          </a:xfrm>
          <a:prstGeom prst="rect">
            <a:avLst/>
          </a:prstGeom>
          <a:noFill/>
        </p:spPr>
        <p:txBody>
          <a:bodyPr wrap="none" lIns="130622" tIns="65311" rIns="130622" bIns="65311" rtlCol="0">
            <a:spAutoFit/>
          </a:bodyPr>
          <a:lstStyle/>
          <a:p>
            <a:pPr algn="ctr"/>
            <a:r>
              <a:rPr lang="en-US" sz="3600" dirty="0">
                <a:solidFill>
                  <a:srgbClr val="FFFF00"/>
                </a:solidFill>
                <a:latin typeface="+mn-lt"/>
              </a:rPr>
              <a:t>Predicting with SHCT</a:t>
            </a:r>
          </a:p>
        </p:txBody>
      </p:sp>
    </p:spTree>
    <p:extLst>
      <p:ext uri="{BB962C8B-B14F-4D97-AF65-F5344CB8AC3E}">
        <p14:creationId xmlns:p14="http://schemas.microsoft.com/office/powerpoint/2010/main" val="281924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59AE-0B27-4BFE-8534-3E45FB18F529}"/>
              </a:ext>
            </a:extLst>
          </p:cNvPr>
          <p:cNvSpPr>
            <a:spLocks noGrp="1"/>
          </p:cNvSpPr>
          <p:nvPr>
            <p:ph type="title"/>
          </p:nvPr>
        </p:nvSpPr>
        <p:spPr/>
        <p:txBody>
          <a:bodyPr/>
          <a:lstStyle/>
          <a:p>
            <a:r>
              <a:rPr lang="en-US" dirty="0" err="1"/>
              <a:t>SHiP</a:t>
            </a:r>
            <a:r>
              <a:rPr lang="en-US" dirty="0"/>
              <a:t> Improvements</a:t>
            </a:r>
          </a:p>
        </p:txBody>
      </p:sp>
      <p:sp>
        <p:nvSpPr>
          <p:cNvPr id="3" name="Content Placeholder 2">
            <a:extLst>
              <a:ext uri="{FF2B5EF4-FFF2-40B4-BE49-F238E27FC236}">
                <a16:creationId xmlns:a16="http://schemas.microsoft.com/office/drawing/2014/main" id="{21D41DCE-11CD-4DDE-AE9D-81DD93B1BD4A}"/>
              </a:ext>
            </a:extLst>
          </p:cNvPr>
          <p:cNvSpPr>
            <a:spLocks noGrp="1"/>
          </p:cNvSpPr>
          <p:nvPr>
            <p:ph idx="1"/>
          </p:nvPr>
        </p:nvSpPr>
        <p:spPr>
          <a:xfrm>
            <a:off x="728662" y="1646238"/>
            <a:ext cx="13541375" cy="5211762"/>
          </a:xfrm>
        </p:spPr>
        <p:txBody>
          <a:bodyPr/>
          <a:lstStyle/>
          <a:p>
            <a:pPr lvl="1">
              <a:buFont typeface="Arial" pitchFamily="34" charset="0"/>
              <a:buChar char="•"/>
            </a:pPr>
            <a:r>
              <a:rPr lang="en-US" dirty="0"/>
              <a:t>3 improvements under no-prefetching</a:t>
            </a:r>
          </a:p>
          <a:p>
            <a:pPr lvl="2">
              <a:buFont typeface="Arial" pitchFamily="34" charset="0"/>
              <a:buChar char="•"/>
            </a:pPr>
            <a:r>
              <a:rPr lang="en-US" dirty="0"/>
              <a:t>High-Confidence Install</a:t>
            </a:r>
          </a:p>
          <a:p>
            <a:pPr lvl="2">
              <a:buFont typeface="Arial" pitchFamily="34" charset="0"/>
              <a:buChar char="•"/>
            </a:pPr>
            <a:r>
              <a:rPr lang="en-US" dirty="0"/>
              <a:t>Balanced SHCT Training</a:t>
            </a:r>
          </a:p>
          <a:p>
            <a:pPr lvl="2">
              <a:buFont typeface="Arial" pitchFamily="34" charset="0"/>
              <a:buChar char="•"/>
            </a:pPr>
            <a:r>
              <a:rPr lang="en-US" dirty="0"/>
              <a:t>Write-back-aware Install</a:t>
            </a:r>
          </a:p>
          <a:p>
            <a:pPr lvl="2">
              <a:buFont typeface="Arial" pitchFamily="34" charset="0"/>
              <a:buChar char="•"/>
            </a:pPr>
            <a:endParaRPr lang="en-US" dirty="0"/>
          </a:p>
          <a:p>
            <a:pPr lvl="1">
              <a:buFont typeface="Arial" pitchFamily="34" charset="0"/>
              <a:buChar char="•"/>
            </a:pPr>
            <a:r>
              <a:rPr lang="en-US" dirty="0"/>
              <a:t>2 improvements under prefetching</a:t>
            </a:r>
          </a:p>
          <a:p>
            <a:pPr lvl="2">
              <a:buFont typeface="Arial" pitchFamily="34" charset="0"/>
              <a:buChar char="•"/>
            </a:pPr>
            <a:r>
              <a:rPr lang="en-US" dirty="0"/>
              <a:t>Prefetch-aware Training</a:t>
            </a:r>
          </a:p>
          <a:p>
            <a:pPr lvl="2">
              <a:buFont typeface="Arial" pitchFamily="34" charset="0"/>
              <a:buChar char="•"/>
            </a:pPr>
            <a:r>
              <a:rPr lang="en-US" dirty="0"/>
              <a:t>Prefetch-aware State-Update</a:t>
            </a:r>
          </a:p>
        </p:txBody>
      </p:sp>
      <p:sp>
        <p:nvSpPr>
          <p:cNvPr id="4" name="Slide Number Placeholder 3">
            <a:extLst>
              <a:ext uri="{FF2B5EF4-FFF2-40B4-BE49-F238E27FC236}">
                <a16:creationId xmlns:a16="http://schemas.microsoft.com/office/drawing/2014/main" id="{9CCE8465-BD76-48B5-91E0-F8D93B6EECF2}"/>
              </a:ext>
            </a:extLst>
          </p:cNvPr>
          <p:cNvSpPr>
            <a:spLocks noGrp="1"/>
          </p:cNvSpPr>
          <p:nvPr>
            <p:ph type="sldNum" sz="quarter" idx="10"/>
          </p:nvPr>
        </p:nvSpPr>
        <p:spPr/>
        <p:txBody>
          <a:bodyPr/>
          <a:lstStyle/>
          <a:p>
            <a:pPr>
              <a:defRPr/>
            </a:pPr>
            <a:fld id="{4981573D-48FD-468B-B776-519A2E5B8D31}" type="slidenum">
              <a:rPr lang="en-US" smtClean="0"/>
              <a:pPr>
                <a:defRPr/>
              </a:pPr>
              <a:t>12</a:t>
            </a:fld>
            <a:endParaRPr lang="en-US"/>
          </a:p>
        </p:txBody>
      </p:sp>
    </p:spTree>
    <p:extLst>
      <p:ext uri="{BB962C8B-B14F-4D97-AF65-F5344CB8AC3E}">
        <p14:creationId xmlns:p14="http://schemas.microsoft.com/office/powerpoint/2010/main" val="293361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F6A-EA79-485F-A00F-A0CE2EAC5AB3}"/>
              </a:ext>
            </a:extLst>
          </p:cNvPr>
          <p:cNvSpPr>
            <a:spLocks noGrp="1"/>
          </p:cNvSpPr>
          <p:nvPr>
            <p:ph type="title"/>
          </p:nvPr>
        </p:nvSpPr>
        <p:spPr/>
        <p:txBody>
          <a:bodyPr/>
          <a:lstStyle/>
          <a:p>
            <a:r>
              <a:rPr lang="en-US" dirty="0"/>
              <a:t>Improvement 1: High-Confidence Installs</a:t>
            </a:r>
          </a:p>
        </p:txBody>
      </p:sp>
      <p:sp>
        <p:nvSpPr>
          <p:cNvPr id="3" name="Content Placeholder 2">
            <a:extLst>
              <a:ext uri="{FF2B5EF4-FFF2-40B4-BE49-F238E27FC236}">
                <a16:creationId xmlns:a16="http://schemas.microsoft.com/office/drawing/2014/main" id="{EB8D15E5-A3A3-4C99-92C4-AE0535C4405A}"/>
              </a:ext>
            </a:extLst>
          </p:cNvPr>
          <p:cNvSpPr>
            <a:spLocks noGrp="1"/>
          </p:cNvSpPr>
          <p:nvPr>
            <p:ph idx="1"/>
          </p:nvPr>
        </p:nvSpPr>
        <p:spPr>
          <a:xfrm>
            <a:off x="368299" y="1646238"/>
            <a:ext cx="14262102" cy="5211762"/>
          </a:xfrm>
        </p:spPr>
        <p:txBody>
          <a:bodyPr/>
          <a:lstStyle/>
          <a:p>
            <a:r>
              <a:rPr lang="en-US" sz="3600" b="1" u="sng" dirty="0"/>
              <a:t>Previous:</a:t>
            </a:r>
            <a:r>
              <a:rPr lang="en-US" sz="3600" dirty="0"/>
              <a:t> </a:t>
            </a:r>
            <a:r>
              <a:rPr lang="en-US" sz="3600" dirty="0" err="1"/>
              <a:t>SHiP</a:t>
            </a:r>
            <a:r>
              <a:rPr lang="en-US" sz="3600" dirty="0"/>
              <a:t> always installs with state 2 or 3</a:t>
            </a:r>
          </a:p>
          <a:p>
            <a:endParaRPr lang="en-US" sz="3600" dirty="0"/>
          </a:p>
          <a:p>
            <a:r>
              <a:rPr lang="en-US" sz="3600" b="1" u="sng" dirty="0">
                <a:solidFill>
                  <a:srgbClr val="FFFF00"/>
                </a:solidFill>
              </a:rPr>
              <a:t>Observation:</a:t>
            </a:r>
            <a:r>
              <a:rPr lang="en-US" sz="3600" dirty="0">
                <a:solidFill>
                  <a:srgbClr val="FFFF00"/>
                </a:solidFill>
              </a:rPr>
              <a:t> RRIP requires re-use before promoting to state 0.</a:t>
            </a:r>
          </a:p>
          <a:p>
            <a:r>
              <a:rPr lang="en-US" sz="3600" dirty="0">
                <a:solidFill>
                  <a:srgbClr val="FFFF00"/>
                </a:solidFill>
              </a:rPr>
              <a:t>But, some workloads benefit from keeping re-use lines longer</a:t>
            </a:r>
          </a:p>
          <a:p>
            <a:endParaRPr lang="en-US" sz="3600" dirty="0"/>
          </a:p>
          <a:p>
            <a:r>
              <a:rPr lang="en-US" sz="3600" b="1" u="sng" dirty="0">
                <a:solidFill>
                  <a:srgbClr val="FFFF00"/>
                </a:solidFill>
              </a:rPr>
              <a:t>Solution:</a:t>
            </a:r>
            <a:r>
              <a:rPr lang="en-US" sz="3600" dirty="0">
                <a:solidFill>
                  <a:srgbClr val="FFFF00"/>
                </a:solidFill>
              </a:rPr>
              <a:t> Leverage SHCT to confidently install at state 0.</a:t>
            </a:r>
          </a:p>
          <a:p>
            <a:r>
              <a:rPr lang="en-US" sz="3600" dirty="0">
                <a:solidFill>
                  <a:srgbClr val="FFFF00"/>
                </a:solidFill>
              </a:rPr>
              <a:t>Install with state 0, when SHCTR saturated at 7</a:t>
            </a:r>
          </a:p>
          <a:p>
            <a:endParaRPr lang="en-US" sz="3600" dirty="0"/>
          </a:p>
        </p:txBody>
      </p:sp>
      <p:sp>
        <p:nvSpPr>
          <p:cNvPr id="4" name="Slide Number Placeholder 3">
            <a:extLst>
              <a:ext uri="{FF2B5EF4-FFF2-40B4-BE49-F238E27FC236}">
                <a16:creationId xmlns:a16="http://schemas.microsoft.com/office/drawing/2014/main" id="{014D598B-42BF-4E7B-B6D8-A1DB5FB394EF}"/>
              </a:ext>
            </a:extLst>
          </p:cNvPr>
          <p:cNvSpPr>
            <a:spLocks noGrp="1"/>
          </p:cNvSpPr>
          <p:nvPr>
            <p:ph type="sldNum" sz="quarter" idx="10"/>
          </p:nvPr>
        </p:nvSpPr>
        <p:spPr/>
        <p:txBody>
          <a:bodyPr/>
          <a:lstStyle/>
          <a:p>
            <a:pPr>
              <a:defRPr/>
            </a:pPr>
            <a:fld id="{4981573D-48FD-468B-B776-519A2E5B8D31}" type="slidenum">
              <a:rPr lang="en-US" smtClean="0"/>
              <a:pPr>
                <a:defRPr/>
              </a:pPr>
              <a:t>13</a:t>
            </a:fld>
            <a:endParaRPr lang="en-US"/>
          </a:p>
        </p:txBody>
      </p:sp>
    </p:spTree>
    <p:extLst>
      <p:ext uri="{BB962C8B-B14F-4D97-AF65-F5344CB8AC3E}">
        <p14:creationId xmlns:p14="http://schemas.microsoft.com/office/powerpoint/2010/main" val="36846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Curved Connector 49"/>
          <p:cNvCxnSpPr/>
          <p:nvPr/>
        </p:nvCxnSpPr>
        <p:spPr>
          <a:xfrm rot="5400000">
            <a:off x="3604260" y="3771900"/>
            <a:ext cx="15240" cy="3413760"/>
          </a:xfrm>
          <a:prstGeom prst="curvedConnector3">
            <a:avLst>
              <a:gd name="adj1" fmla="val 3265716"/>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5400000">
            <a:off x="5234940" y="2080260"/>
            <a:ext cx="15240" cy="6827520"/>
          </a:xfrm>
          <a:prstGeom prst="curvedConnector3">
            <a:avLst>
              <a:gd name="adj1" fmla="val 6120002"/>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5400000">
            <a:off x="6941820" y="373380"/>
            <a:ext cx="15240" cy="10241280"/>
          </a:xfrm>
          <a:prstGeom prst="curvedConnector3">
            <a:avLst>
              <a:gd name="adj1" fmla="val 10080003"/>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mn-lt"/>
              </a:rPr>
              <a:t>Improvement 1: High-Confidence Installs</a:t>
            </a:r>
          </a:p>
        </p:txBody>
      </p:sp>
      <p:sp>
        <p:nvSpPr>
          <p:cNvPr id="8" name="Oval 7"/>
          <p:cNvSpPr/>
          <p:nvPr/>
        </p:nvSpPr>
        <p:spPr>
          <a:xfrm>
            <a:off x="73152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0</a:t>
            </a:r>
          </a:p>
          <a:p>
            <a:pPr algn="ctr"/>
            <a:r>
              <a:rPr lang="en-US" sz="2300" b="1" dirty="0" err="1">
                <a:solidFill>
                  <a:schemeClr val="tx1"/>
                </a:solidFill>
              </a:rPr>
              <a:t>Imme</a:t>
            </a:r>
            <a:r>
              <a:rPr lang="en-US" sz="2300" b="1" dirty="0">
                <a:solidFill>
                  <a:schemeClr val="tx1"/>
                </a:solidFill>
              </a:rPr>
              <a:t>-</a:t>
            </a:r>
          </a:p>
          <a:p>
            <a:pPr algn="ctr"/>
            <a:r>
              <a:rPr lang="en-US" sz="2300" b="1" dirty="0" err="1">
                <a:solidFill>
                  <a:schemeClr val="tx1"/>
                </a:solidFill>
              </a:rPr>
              <a:t>diate</a:t>
            </a:r>
            <a:endParaRPr lang="en-US" sz="2300" b="1" dirty="0">
              <a:solidFill>
                <a:schemeClr val="tx1"/>
              </a:solidFill>
            </a:endParaRPr>
          </a:p>
        </p:txBody>
      </p:sp>
      <p:sp>
        <p:nvSpPr>
          <p:cNvPr id="14" name="Oval 13"/>
          <p:cNvSpPr/>
          <p:nvPr/>
        </p:nvSpPr>
        <p:spPr>
          <a:xfrm>
            <a:off x="414528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1</a:t>
            </a:r>
          </a:p>
          <a:p>
            <a:pPr algn="ctr"/>
            <a:r>
              <a:rPr lang="en-US" sz="2300" b="1" dirty="0">
                <a:solidFill>
                  <a:schemeClr val="tx1"/>
                </a:solidFill>
              </a:rPr>
              <a:t>Inter-</a:t>
            </a:r>
          </a:p>
          <a:p>
            <a:pPr algn="ctr"/>
            <a:r>
              <a:rPr lang="en-US" sz="2300" b="1" dirty="0">
                <a:solidFill>
                  <a:schemeClr val="tx1"/>
                </a:solidFill>
              </a:rPr>
              <a:t>mediate</a:t>
            </a:r>
          </a:p>
        </p:txBody>
      </p:sp>
      <p:sp>
        <p:nvSpPr>
          <p:cNvPr id="15" name="Oval 14"/>
          <p:cNvSpPr/>
          <p:nvPr/>
        </p:nvSpPr>
        <p:spPr>
          <a:xfrm>
            <a:off x="755904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2</a:t>
            </a:r>
          </a:p>
          <a:p>
            <a:pPr algn="ctr"/>
            <a:r>
              <a:rPr lang="en-US" sz="2300" b="1" dirty="0">
                <a:solidFill>
                  <a:schemeClr val="tx1"/>
                </a:solidFill>
              </a:rPr>
              <a:t>far</a:t>
            </a:r>
            <a:endParaRPr lang="en-US" sz="2900" b="1" dirty="0">
              <a:solidFill>
                <a:schemeClr val="tx1"/>
              </a:solidFill>
            </a:endParaRPr>
          </a:p>
        </p:txBody>
      </p:sp>
      <p:sp>
        <p:nvSpPr>
          <p:cNvPr id="16" name="Oval 15"/>
          <p:cNvSpPr/>
          <p:nvPr/>
        </p:nvSpPr>
        <p:spPr>
          <a:xfrm>
            <a:off x="1097280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3</a:t>
            </a:r>
          </a:p>
          <a:p>
            <a:pPr algn="ctr"/>
            <a:r>
              <a:rPr lang="en-US" sz="2300" b="1" dirty="0">
                <a:solidFill>
                  <a:schemeClr val="tx1"/>
                </a:solidFill>
              </a:rPr>
              <a:t>distant</a:t>
            </a:r>
            <a:endParaRPr lang="en-US" sz="2900" b="1" dirty="0">
              <a:solidFill>
                <a:schemeClr val="tx1"/>
              </a:solidFill>
            </a:endParaRPr>
          </a:p>
        </p:txBody>
      </p:sp>
      <p:sp>
        <p:nvSpPr>
          <p:cNvPr id="23" name="TextBox 22"/>
          <p:cNvSpPr txBox="1"/>
          <p:nvPr/>
        </p:nvSpPr>
        <p:spPr>
          <a:xfrm>
            <a:off x="4724400" y="57150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28" name="TextBox 27"/>
          <p:cNvSpPr txBox="1"/>
          <p:nvPr/>
        </p:nvSpPr>
        <p:spPr>
          <a:xfrm>
            <a:off x="2743200" y="428472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29" name="Straight Arrow Connector 28"/>
          <p:cNvCxnSpPr/>
          <p:nvPr/>
        </p:nvCxnSpPr>
        <p:spPr>
          <a:xfrm>
            <a:off x="621792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63168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72400" y="2013371"/>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sp>
        <p:nvSpPr>
          <p:cNvPr id="45" name="TextBox 44"/>
          <p:cNvSpPr txBox="1"/>
          <p:nvPr/>
        </p:nvSpPr>
        <p:spPr>
          <a:xfrm>
            <a:off x="7489183" y="6890171"/>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cxnSp>
        <p:nvCxnSpPr>
          <p:cNvPr id="49" name="Straight Arrow Connector 48"/>
          <p:cNvCxnSpPr/>
          <p:nvPr/>
        </p:nvCxnSpPr>
        <p:spPr>
          <a:xfrm>
            <a:off x="12877800" y="5181600"/>
            <a:ext cx="1371600" cy="830834"/>
          </a:xfrm>
          <a:prstGeom prst="straightConnector1">
            <a:avLst/>
          </a:prstGeom>
          <a:ln w="1016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563511" y="5715000"/>
            <a:ext cx="1381089" cy="501229"/>
          </a:xfrm>
          <a:prstGeom prst="rect">
            <a:avLst/>
          </a:prstGeom>
          <a:noFill/>
        </p:spPr>
        <p:txBody>
          <a:bodyPr wrap="none" lIns="130622" tIns="65311" rIns="130622" bIns="65311" rtlCol="0">
            <a:spAutoFit/>
          </a:bodyPr>
          <a:lstStyle/>
          <a:p>
            <a:pPr algn="ctr"/>
            <a:r>
              <a:rPr lang="en-US" b="1" dirty="0">
                <a:latin typeface="+mn-lt"/>
              </a:rPr>
              <a:t>eviction</a:t>
            </a:r>
            <a:endParaRPr lang="en-US" b="1" i="1" dirty="0">
              <a:latin typeface="+mn-lt"/>
            </a:endParaRPr>
          </a:p>
        </p:txBody>
      </p:sp>
      <p:cxnSp>
        <p:nvCxnSpPr>
          <p:cNvPr id="27" name="Straight Arrow Connector 26"/>
          <p:cNvCxnSpPr/>
          <p:nvPr/>
        </p:nvCxnSpPr>
        <p:spPr>
          <a:xfrm>
            <a:off x="280416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64540" y="63246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53" name="Slide Number Placeholder 3"/>
          <p:cNvSpPr>
            <a:spLocks noGrp="1"/>
          </p:cNvSpPr>
          <p:nvPr>
            <p:ph type="sldNum" sz="quarter" idx="10"/>
          </p:nvPr>
        </p:nvSpPr>
        <p:spPr>
          <a:xfrm>
            <a:off x="14270038" y="7864475"/>
            <a:ext cx="360362" cy="365125"/>
          </a:xfrm>
        </p:spPr>
        <p:txBody>
          <a:bodyPr/>
          <a:lstStyle/>
          <a:p>
            <a:pPr>
              <a:defRPr/>
            </a:pPr>
            <a:fld id="{4E34FDCA-8697-4B25-83F3-8293B296EEDE}" type="slidenum">
              <a:rPr lang="en-US" smtClean="0">
                <a:latin typeface="+mn-lt"/>
              </a:rPr>
              <a:pPr>
                <a:defRPr/>
              </a:pPr>
              <a:t>14</a:t>
            </a:fld>
            <a:endParaRPr lang="en-US">
              <a:latin typeface="+mn-lt"/>
            </a:endParaRPr>
          </a:p>
        </p:txBody>
      </p:sp>
      <p:sp>
        <p:nvSpPr>
          <p:cNvPr id="35" name="TextBox 34"/>
          <p:cNvSpPr txBox="1"/>
          <p:nvPr/>
        </p:nvSpPr>
        <p:spPr>
          <a:xfrm>
            <a:off x="6147518" y="430504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sp>
        <p:nvSpPr>
          <p:cNvPr id="36" name="TextBox 35"/>
          <p:cNvSpPr txBox="1"/>
          <p:nvPr/>
        </p:nvSpPr>
        <p:spPr>
          <a:xfrm>
            <a:off x="9551836" y="4267200"/>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48" name="Straight Arrow Connector 47"/>
          <p:cNvCxnSpPr/>
          <p:nvPr/>
        </p:nvCxnSpPr>
        <p:spPr>
          <a:xfrm>
            <a:off x="8610600" y="2560321"/>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71039" y="1219200"/>
            <a:ext cx="2137706" cy="870561"/>
          </a:xfrm>
          <a:prstGeom prst="rect">
            <a:avLst/>
          </a:prstGeom>
          <a:noFill/>
          <a:ln w="57150">
            <a:noFill/>
          </a:ln>
        </p:spPr>
        <p:txBody>
          <a:bodyPr wrap="none" lIns="130622" tIns="65311" rIns="130622" bIns="65311" rtlCol="0">
            <a:spAutoFit/>
          </a:bodyPr>
          <a:lstStyle/>
          <a:p>
            <a:pPr algn="ctr"/>
            <a:r>
              <a:rPr lang="en-US" i="1" dirty="0">
                <a:latin typeface="+mn-lt"/>
              </a:rPr>
              <a:t>Re-use</a:t>
            </a:r>
          </a:p>
          <a:p>
            <a:pPr algn="ctr"/>
            <a:r>
              <a:rPr lang="en-US" i="1" dirty="0">
                <a:solidFill>
                  <a:srgbClr val="FFFF00"/>
                </a:solidFill>
                <a:latin typeface="+mn-lt"/>
              </a:rPr>
              <a:t>0 &lt; </a:t>
            </a:r>
            <a:r>
              <a:rPr lang="en-US" i="1" dirty="0" err="1">
                <a:solidFill>
                  <a:srgbClr val="FFFF00"/>
                </a:solidFill>
                <a:latin typeface="+mn-lt"/>
              </a:rPr>
              <a:t>SHctr</a:t>
            </a:r>
            <a:r>
              <a:rPr lang="en-US" i="1" dirty="0">
                <a:solidFill>
                  <a:srgbClr val="FFFF00"/>
                </a:solidFill>
                <a:latin typeface="+mn-lt"/>
              </a:rPr>
              <a:t> &lt; 7</a:t>
            </a:r>
          </a:p>
        </p:txBody>
      </p:sp>
      <p:sp>
        <p:nvSpPr>
          <p:cNvPr id="25" name="TextBox 24"/>
          <p:cNvSpPr txBox="1"/>
          <p:nvPr/>
        </p:nvSpPr>
        <p:spPr>
          <a:xfrm>
            <a:off x="10076938" y="7691735"/>
            <a:ext cx="3867662" cy="461665"/>
          </a:xfrm>
          <a:prstGeom prst="rect">
            <a:avLst/>
          </a:prstGeom>
          <a:noFill/>
        </p:spPr>
        <p:txBody>
          <a:bodyPr wrap="none" rtlCol="0">
            <a:spAutoFit/>
          </a:bodyPr>
          <a:lstStyle/>
          <a:p>
            <a:r>
              <a:rPr lang="en-US" dirty="0"/>
              <a:t>[ Jaleel et al., ISCA’10 ]</a:t>
            </a:r>
          </a:p>
        </p:txBody>
      </p:sp>
      <p:sp>
        <p:nvSpPr>
          <p:cNvPr id="26" name="TextBox 25"/>
          <p:cNvSpPr txBox="1"/>
          <p:nvPr/>
        </p:nvSpPr>
        <p:spPr>
          <a:xfrm>
            <a:off x="11196375" y="1981200"/>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cxnSp>
        <p:nvCxnSpPr>
          <p:cNvPr id="30" name="Straight Arrow Connector 29"/>
          <p:cNvCxnSpPr/>
          <p:nvPr/>
        </p:nvCxnSpPr>
        <p:spPr>
          <a:xfrm>
            <a:off x="12034575" y="2528150"/>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026460" y="1219200"/>
            <a:ext cx="1874814" cy="870561"/>
          </a:xfrm>
          <a:prstGeom prst="rect">
            <a:avLst/>
          </a:prstGeom>
          <a:noFill/>
        </p:spPr>
        <p:txBody>
          <a:bodyPr wrap="none" lIns="130622" tIns="65311" rIns="130622" bIns="65311" rtlCol="0">
            <a:spAutoFit/>
          </a:bodyPr>
          <a:lstStyle/>
          <a:p>
            <a:pPr algn="ctr"/>
            <a:r>
              <a:rPr lang="en-US" i="1" dirty="0">
                <a:latin typeface="+mn-lt"/>
              </a:rPr>
              <a:t>Scans</a:t>
            </a:r>
          </a:p>
          <a:p>
            <a:pPr algn="ctr"/>
            <a:r>
              <a:rPr lang="en-US" i="1" dirty="0" err="1">
                <a:latin typeface="+mn-lt"/>
              </a:rPr>
              <a:t>SHCtr</a:t>
            </a:r>
            <a:r>
              <a:rPr lang="en-US" i="1" dirty="0">
                <a:latin typeface="+mn-lt"/>
              </a:rPr>
              <a:t> == 0</a:t>
            </a:r>
          </a:p>
        </p:txBody>
      </p:sp>
      <p:sp>
        <p:nvSpPr>
          <p:cNvPr id="34" name="TextBox 33">
            <a:extLst>
              <a:ext uri="{FF2B5EF4-FFF2-40B4-BE49-F238E27FC236}">
                <a16:creationId xmlns:a16="http://schemas.microsoft.com/office/drawing/2014/main" id="{5A2528CE-11CF-4695-80F9-142CC7F5EE72}"/>
              </a:ext>
            </a:extLst>
          </p:cNvPr>
          <p:cNvSpPr txBox="1"/>
          <p:nvPr/>
        </p:nvSpPr>
        <p:spPr>
          <a:xfrm>
            <a:off x="871588" y="2056016"/>
            <a:ext cx="1534977" cy="501229"/>
          </a:xfrm>
          <a:prstGeom prst="rect">
            <a:avLst/>
          </a:prstGeom>
          <a:noFill/>
        </p:spPr>
        <p:txBody>
          <a:bodyPr wrap="none" lIns="130622" tIns="65311" rIns="130622" bIns="65311" rtlCol="0">
            <a:spAutoFit/>
          </a:bodyPr>
          <a:lstStyle/>
          <a:p>
            <a:pPr algn="ctr"/>
            <a:r>
              <a:rPr lang="en-US" b="1" i="1" dirty="0">
                <a:solidFill>
                  <a:srgbClr val="FFFF00"/>
                </a:solidFill>
                <a:latin typeface="+mn-lt"/>
              </a:rPr>
              <a:t>insertion</a:t>
            </a:r>
          </a:p>
        </p:txBody>
      </p:sp>
      <p:cxnSp>
        <p:nvCxnSpPr>
          <p:cNvPr id="37" name="Straight Arrow Connector 36">
            <a:extLst>
              <a:ext uri="{FF2B5EF4-FFF2-40B4-BE49-F238E27FC236}">
                <a16:creationId xmlns:a16="http://schemas.microsoft.com/office/drawing/2014/main" id="{8D0528B6-6A32-4567-B3AF-8804B327967B}"/>
              </a:ext>
            </a:extLst>
          </p:cNvPr>
          <p:cNvCxnSpPr/>
          <p:nvPr/>
        </p:nvCxnSpPr>
        <p:spPr>
          <a:xfrm>
            <a:off x="1709788" y="2602966"/>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7DFD42-8D50-47E6-BD92-0436F9178459}"/>
              </a:ext>
            </a:extLst>
          </p:cNvPr>
          <p:cNvSpPr txBox="1"/>
          <p:nvPr/>
        </p:nvSpPr>
        <p:spPr>
          <a:xfrm>
            <a:off x="328975" y="1261845"/>
            <a:ext cx="2620210" cy="1239893"/>
          </a:xfrm>
          <a:prstGeom prst="rect">
            <a:avLst/>
          </a:prstGeom>
          <a:noFill/>
          <a:ln w="57150">
            <a:solidFill>
              <a:srgbClr val="FFFF00"/>
            </a:solidFill>
          </a:ln>
        </p:spPr>
        <p:txBody>
          <a:bodyPr wrap="none" lIns="130622" tIns="65311" rIns="130622" bIns="65311" rtlCol="0">
            <a:spAutoFit/>
          </a:bodyPr>
          <a:lstStyle/>
          <a:p>
            <a:pPr algn="ctr"/>
            <a:r>
              <a:rPr lang="en-US" i="1" dirty="0">
                <a:solidFill>
                  <a:srgbClr val="FFFF00"/>
                </a:solidFill>
                <a:latin typeface="+mn-lt"/>
              </a:rPr>
              <a:t>High-confidence</a:t>
            </a:r>
          </a:p>
          <a:p>
            <a:pPr algn="ctr"/>
            <a:r>
              <a:rPr lang="en-US" i="1" dirty="0" err="1">
                <a:solidFill>
                  <a:srgbClr val="FFFF00"/>
                </a:solidFill>
                <a:latin typeface="+mn-lt"/>
              </a:rPr>
              <a:t>SHCtr</a:t>
            </a:r>
            <a:r>
              <a:rPr lang="en-US" i="1" dirty="0">
                <a:solidFill>
                  <a:srgbClr val="FFFF00"/>
                </a:solidFill>
                <a:latin typeface="+mn-lt"/>
              </a:rPr>
              <a:t> == 7</a:t>
            </a:r>
          </a:p>
          <a:p>
            <a:pPr algn="ctr"/>
            <a:endParaRPr lang="en-US" i="1" dirty="0">
              <a:solidFill>
                <a:srgbClr val="FFFF00"/>
              </a:solidFill>
              <a:latin typeface="+mn-lt"/>
            </a:endParaRPr>
          </a:p>
        </p:txBody>
      </p:sp>
    </p:spTree>
    <p:extLst>
      <p:ext uri="{BB962C8B-B14F-4D97-AF65-F5344CB8AC3E}">
        <p14:creationId xmlns:p14="http://schemas.microsoft.com/office/powerpoint/2010/main" val="35241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F6A-EA79-485F-A00F-A0CE2EAC5AB3}"/>
              </a:ext>
            </a:extLst>
          </p:cNvPr>
          <p:cNvSpPr>
            <a:spLocks noGrp="1"/>
          </p:cNvSpPr>
          <p:nvPr>
            <p:ph type="title"/>
          </p:nvPr>
        </p:nvSpPr>
        <p:spPr/>
        <p:txBody>
          <a:bodyPr/>
          <a:lstStyle/>
          <a:p>
            <a:r>
              <a:rPr lang="en-US" dirty="0"/>
              <a:t>Improvement 2: Balanced SHCT Training</a:t>
            </a:r>
          </a:p>
        </p:txBody>
      </p:sp>
      <p:sp>
        <p:nvSpPr>
          <p:cNvPr id="3" name="Content Placeholder 2">
            <a:extLst>
              <a:ext uri="{FF2B5EF4-FFF2-40B4-BE49-F238E27FC236}">
                <a16:creationId xmlns:a16="http://schemas.microsoft.com/office/drawing/2014/main" id="{EB8D15E5-A3A3-4C99-92C4-AE0535C4405A}"/>
              </a:ext>
            </a:extLst>
          </p:cNvPr>
          <p:cNvSpPr>
            <a:spLocks noGrp="1"/>
          </p:cNvSpPr>
          <p:nvPr>
            <p:ph idx="1"/>
          </p:nvPr>
        </p:nvSpPr>
        <p:spPr>
          <a:xfrm>
            <a:off x="728662" y="1646238"/>
            <a:ext cx="13541375" cy="5211762"/>
          </a:xfrm>
        </p:spPr>
        <p:txBody>
          <a:bodyPr/>
          <a:lstStyle/>
          <a:p>
            <a:r>
              <a:rPr lang="en-US" sz="3600" b="1" u="sng" dirty="0"/>
              <a:t>Previous:</a:t>
            </a:r>
            <a:r>
              <a:rPr lang="en-US" sz="3600" dirty="0"/>
              <a:t> SHCT Learns on all hits and evictions</a:t>
            </a:r>
          </a:p>
          <a:p>
            <a:endParaRPr lang="en-US" sz="3600" dirty="0"/>
          </a:p>
          <a:p>
            <a:r>
              <a:rPr lang="en-US" sz="3600" b="1" u="sng" dirty="0">
                <a:solidFill>
                  <a:srgbClr val="FFFF00"/>
                </a:solidFill>
              </a:rPr>
              <a:t>Observation:</a:t>
            </a:r>
            <a:r>
              <a:rPr lang="en-US" sz="3600" dirty="0">
                <a:solidFill>
                  <a:srgbClr val="FFFF00"/>
                </a:solidFill>
              </a:rPr>
              <a:t> Small number of high-access-frequency lines saturate CTRs (</a:t>
            </a:r>
            <a:r>
              <a:rPr lang="en-US" sz="3600" i="1" dirty="0" err="1">
                <a:solidFill>
                  <a:srgbClr val="FFFF00"/>
                </a:solidFill>
              </a:rPr>
              <a:t>mcf</a:t>
            </a:r>
            <a:r>
              <a:rPr lang="en-US" sz="3600" dirty="0">
                <a:solidFill>
                  <a:srgbClr val="FFFF00"/>
                </a:solidFill>
              </a:rPr>
              <a:t> and </a:t>
            </a:r>
            <a:r>
              <a:rPr lang="en-US" sz="3600" i="1" dirty="0">
                <a:solidFill>
                  <a:srgbClr val="FFFF00"/>
                </a:solidFill>
              </a:rPr>
              <a:t>sphinx</a:t>
            </a:r>
            <a:r>
              <a:rPr lang="en-US" sz="3600" dirty="0">
                <a:solidFill>
                  <a:srgbClr val="FFFF00"/>
                </a:solidFill>
              </a:rPr>
              <a:t>)</a:t>
            </a:r>
          </a:p>
          <a:p>
            <a:endParaRPr lang="en-US" sz="3600" dirty="0"/>
          </a:p>
          <a:p>
            <a:r>
              <a:rPr lang="en-US" sz="3600" b="1" u="sng" dirty="0">
                <a:solidFill>
                  <a:srgbClr val="FFFF00"/>
                </a:solidFill>
              </a:rPr>
              <a:t>Solution:</a:t>
            </a:r>
            <a:r>
              <a:rPr lang="en-US" sz="3600" dirty="0">
                <a:solidFill>
                  <a:srgbClr val="FFFF00"/>
                </a:solidFill>
              </a:rPr>
              <a:t>   Learn from only first-hit and evictions</a:t>
            </a:r>
          </a:p>
        </p:txBody>
      </p:sp>
      <p:sp>
        <p:nvSpPr>
          <p:cNvPr id="4" name="Slide Number Placeholder 3">
            <a:extLst>
              <a:ext uri="{FF2B5EF4-FFF2-40B4-BE49-F238E27FC236}">
                <a16:creationId xmlns:a16="http://schemas.microsoft.com/office/drawing/2014/main" id="{014D598B-42BF-4E7B-B6D8-A1DB5FB394EF}"/>
              </a:ext>
            </a:extLst>
          </p:cNvPr>
          <p:cNvSpPr>
            <a:spLocks noGrp="1"/>
          </p:cNvSpPr>
          <p:nvPr>
            <p:ph type="sldNum" sz="quarter" idx="10"/>
          </p:nvPr>
        </p:nvSpPr>
        <p:spPr/>
        <p:txBody>
          <a:bodyPr/>
          <a:lstStyle/>
          <a:p>
            <a:pPr>
              <a:defRPr/>
            </a:pPr>
            <a:fld id="{4981573D-48FD-468B-B776-519A2E5B8D31}" type="slidenum">
              <a:rPr lang="en-US" smtClean="0"/>
              <a:pPr>
                <a:defRPr/>
              </a:pPr>
              <a:t>15</a:t>
            </a:fld>
            <a:endParaRPr lang="en-US"/>
          </a:p>
        </p:txBody>
      </p:sp>
    </p:spTree>
    <p:extLst>
      <p:ext uri="{BB962C8B-B14F-4D97-AF65-F5344CB8AC3E}">
        <p14:creationId xmlns:p14="http://schemas.microsoft.com/office/powerpoint/2010/main" val="230241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3ABD-DCF9-4561-8DAA-A9A3AFD06EB4}"/>
              </a:ext>
            </a:extLst>
          </p:cNvPr>
          <p:cNvSpPr>
            <a:spLocks noGrp="1"/>
          </p:cNvSpPr>
          <p:nvPr>
            <p:ph type="title"/>
          </p:nvPr>
        </p:nvSpPr>
        <p:spPr/>
        <p:txBody>
          <a:bodyPr/>
          <a:lstStyle/>
          <a:p>
            <a:r>
              <a:rPr lang="en-US" dirty="0"/>
              <a:t>Improvement 2: Balanced SHCT Training</a:t>
            </a:r>
          </a:p>
        </p:txBody>
      </p:sp>
      <p:sp>
        <p:nvSpPr>
          <p:cNvPr id="4" name="Slide Number Placeholder 3">
            <a:extLst>
              <a:ext uri="{FF2B5EF4-FFF2-40B4-BE49-F238E27FC236}">
                <a16:creationId xmlns:a16="http://schemas.microsoft.com/office/drawing/2014/main" id="{87425B54-9EC7-4795-B988-82C9E270682B}"/>
              </a:ext>
            </a:extLst>
          </p:cNvPr>
          <p:cNvSpPr>
            <a:spLocks noGrp="1"/>
          </p:cNvSpPr>
          <p:nvPr>
            <p:ph type="sldNum" sz="quarter" idx="10"/>
          </p:nvPr>
        </p:nvSpPr>
        <p:spPr/>
        <p:txBody>
          <a:bodyPr/>
          <a:lstStyle/>
          <a:p>
            <a:pPr>
              <a:defRPr/>
            </a:pPr>
            <a:fld id="{4981573D-48FD-468B-B776-519A2E5B8D31}" type="slidenum">
              <a:rPr lang="en-US" smtClean="0"/>
              <a:pPr>
                <a:defRPr/>
              </a:pPr>
              <a:t>16</a:t>
            </a:fld>
            <a:endParaRPr lang="en-US"/>
          </a:p>
        </p:txBody>
      </p:sp>
      <p:sp>
        <p:nvSpPr>
          <p:cNvPr id="5" name="Rounded Rectangle 92">
            <a:extLst>
              <a:ext uri="{FF2B5EF4-FFF2-40B4-BE49-F238E27FC236}">
                <a16:creationId xmlns:a16="http://schemas.microsoft.com/office/drawing/2014/main" id="{6F0B0BC3-8B32-4232-8A04-8DFCF6F3E889}"/>
              </a:ext>
            </a:extLst>
          </p:cNvPr>
          <p:cNvSpPr/>
          <p:nvPr/>
        </p:nvSpPr>
        <p:spPr bwMode="auto">
          <a:xfrm>
            <a:off x="7477811" y="3770301"/>
            <a:ext cx="1429294" cy="2883729"/>
          </a:xfrm>
          <a:prstGeom prst="round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6" name="TextBox 5">
            <a:extLst>
              <a:ext uri="{FF2B5EF4-FFF2-40B4-BE49-F238E27FC236}">
                <a16:creationId xmlns:a16="http://schemas.microsoft.com/office/drawing/2014/main" id="{D76F851C-1ADC-4AD5-B8A8-47E856582A8A}"/>
              </a:ext>
            </a:extLst>
          </p:cNvPr>
          <p:cNvSpPr txBox="1"/>
          <p:nvPr/>
        </p:nvSpPr>
        <p:spPr>
          <a:xfrm>
            <a:off x="7560230" y="3291298"/>
            <a:ext cx="1248039" cy="562785"/>
          </a:xfrm>
          <a:prstGeom prst="rect">
            <a:avLst/>
          </a:prstGeom>
          <a:noFill/>
        </p:spPr>
        <p:txBody>
          <a:bodyPr wrap="none" lIns="130622" tIns="65311" rIns="130622" bIns="65311" rtlCol="0">
            <a:spAutoFit/>
          </a:bodyPr>
          <a:lstStyle/>
          <a:p>
            <a:pPr algn="ctr"/>
            <a:r>
              <a:rPr lang="en-US" sz="2800" i="1" dirty="0">
                <a:latin typeface="+mn-lt"/>
              </a:rPr>
              <a:t>SHCT</a:t>
            </a:r>
          </a:p>
        </p:txBody>
      </p:sp>
      <p:sp>
        <p:nvSpPr>
          <p:cNvPr id="7" name="Rectangle 6">
            <a:extLst>
              <a:ext uri="{FF2B5EF4-FFF2-40B4-BE49-F238E27FC236}">
                <a16:creationId xmlns:a16="http://schemas.microsoft.com/office/drawing/2014/main" id="{609F8ACA-4E88-4570-8716-DE4D3340FE9D}"/>
              </a:ext>
            </a:extLst>
          </p:cNvPr>
          <p:cNvSpPr/>
          <p:nvPr/>
        </p:nvSpPr>
        <p:spPr>
          <a:xfrm>
            <a:off x="460125" y="4166850"/>
            <a:ext cx="5253361" cy="1077218"/>
          </a:xfrm>
          <a:prstGeom prst="rect">
            <a:avLst/>
          </a:prstGeom>
        </p:spPr>
        <p:txBody>
          <a:bodyPr wrap="none">
            <a:spAutoFit/>
          </a:bodyPr>
          <a:lstStyle/>
          <a:p>
            <a:r>
              <a:rPr lang="en-US" sz="3200" b="1" kern="0" dirty="0">
                <a:latin typeface="Comic Sans MS"/>
              </a:rPr>
              <a:t>Cache Hit </a:t>
            </a:r>
            <a:r>
              <a:rPr lang="en-US" sz="3200" b="1" kern="0" dirty="0">
                <a:solidFill>
                  <a:srgbClr val="FFFF00"/>
                </a:solidFill>
                <a:latin typeface="Comic Sans MS"/>
              </a:rPr>
              <a:t>(re-use=0) </a:t>
            </a:r>
            <a:r>
              <a:rPr lang="en-US" sz="3200" dirty="0">
                <a:sym typeface="Wingdings" pitchFamily="2" charset="2"/>
              </a:rPr>
              <a:t></a:t>
            </a:r>
            <a:r>
              <a:rPr lang="en-US" sz="3200" b="1" kern="0" dirty="0">
                <a:latin typeface="Comic Sans MS"/>
              </a:rPr>
              <a:t> </a:t>
            </a:r>
          </a:p>
          <a:p>
            <a:r>
              <a:rPr lang="en-US" sz="3200" b="1" kern="0" dirty="0">
                <a:latin typeface="Comic Sans MS"/>
              </a:rPr>
              <a:t>    SHCT[</a:t>
            </a:r>
            <a:r>
              <a:rPr lang="en-US" b="1" kern="0" dirty="0" err="1">
                <a:latin typeface="Comic Sans MS"/>
              </a:rPr>
              <a:t>signature_insert</a:t>
            </a:r>
            <a:r>
              <a:rPr lang="en-US" sz="3200" b="1" kern="0" dirty="0">
                <a:latin typeface="Comic Sans MS"/>
              </a:rPr>
              <a:t>]++</a:t>
            </a:r>
            <a:endParaRPr lang="en-US" dirty="0"/>
          </a:p>
        </p:txBody>
      </p:sp>
      <p:sp>
        <p:nvSpPr>
          <p:cNvPr id="8" name="Rectangle 7">
            <a:extLst>
              <a:ext uri="{FF2B5EF4-FFF2-40B4-BE49-F238E27FC236}">
                <a16:creationId xmlns:a16="http://schemas.microsoft.com/office/drawing/2014/main" id="{8A587280-DD0E-4216-BA56-52E866CAC540}"/>
              </a:ext>
            </a:extLst>
          </p:cNvPr>
          <p:cNvSpPr/>
          <p:nvPr/>
        </p:nvSpPr>
        <p:spPr>
          <a:xfrm>
            <a:off x="460125" y="5556836"/>
            <a:ext cx="5253361" cy="1077218"/>
          </a:xfrm>
          <a:prstGeom prst="rect">
            <a:avLst/>
          </a:prstGeom>
        </p:spPr>
        <p:txBody>
          <a:bodyPr wrap="none">
            <a:spAutoFit/>
          </a:bodyPr>
          <a:lstStyle/>
          <a:p>
            <a:r>
              <a:rPr lang="en-US" sz="3200" b="1" kern="0" dirty="0">
                <a:latin typeface="Comic Sans MS"/>
              </a:rPr>
              <a:t>Evict (re-use=0) </a:t>
            </a:r>
            <a:r>
              <a:rPr lang="en-US" sz="3200" dirty="0">
                <a:sym typeface="Wingdings" pitchFamily="2" charset="2"/>
              </a:rPr>
              <a:t> </a:t>
            </a:r>
          </a:p>
          <a:p>
            <a:r>
              <a:rPr lang="en-US" sz="3200" b="1" kern="0" dirty="0">
                <a:latin typeface="Comic Sans MS"/>
                <a:sym typeface="Wingdings" pitchFamily="2" charset="2"/>
              </a:rPr>
              <a:t>    </a:t>
            </a:r>
            <a:r>
              <a:rPr lang="en-US" sz="3200" b="1" kern="0" dirty="0">
                <a:latin typeface="Comic Sans MS"/>
              </a:rPr>
              <a:t>SHCT[</a:t>
            </a:r>
            <a:r>
              <a:rPr lang="en-US" b="1" kern="0" dirty="0" err="1">
                <a:latin typeface="Comic Sans MS"/>
              </a:rPr>
              <a:t>signature_insert</a:t>
            </a:r>
            <a:r>
              <a:rPr lang="en-US" sz="3200" b="1" kern="0" dirty="0">
                <a:latin typeface="Comic Sans MS"/>
              </a:rPr>
              <a:t>]--</a:t>
            </a:r>
            <a:endParaRPr lang="en-US" dirty="0"/>
          </a:p>
        </p:txBody>
      </p:sp>
      <p:sp>
        <p:nvSpPr>
          <p:cNvPr id="9" name="Rounded Rectangle 92">
            <a:extLst>
              <a:ext uri="{FF2B5EF4-FFF2-40B4-BE49-F238E27FC236}">
                <a16:creationId xmlns:a16="http://schemas.microsoft.com/office/drawing/2014/main" id="{8252BA63-E30E-4392-A243-6555188E92DB}"/>
              </a:ext>
            </a:extLst>
          </p:cNvPr>
          <p:cNvSpPr/>
          <p:nvPr/>
        </p:nvSpPr>
        <p:spPr bwMode="auto">
          <a:xfrm>
            <a:off x="7477811" y="4362660"/>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rPr>
              <a:t>00</a:t>
            </a:r>
            <a:r>
              <a:rPr lang="en-US" dirty="0">
                <a:solidFill>
                  <a:schemeClr val="bg1"/>
                </a:solidFill>
                <a:latin typeface="+mn-lt"/>
              </a:rPr>
              <a:t>0</a:t>
            </a:r>
          </a:p>
        </p:txBody>
      </p:sp>
      <p:sp>
        <p:nvSpPr>
          <p:cNvPr id="10" name="Rounded Rectangle 92">
            <a:extLst>
              <a:ext uri="{FF2B5EF4-FFF2-40B4-BE49-F238E27FC236}">
                <a16:creationId xmlns:a16="http://schemas.microsoft.com/office/drawing/2014/main" id="{3903FEB0-942C-4186-969C-60278686320D}"/>
              </a:ext>
            </a:extLst>
          </p:cNvPr>
          <p:cNvSpPr/>
          <p:nvPr/>
        </p:nvSpPr>
        <p:spPr bwMode="auto">
          <a:xfrm>
            <a:off x="7469602" y="5005075"/>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1" name="Rounded Rectangle 92">
            <a:extLst>
              <a:ext uri="{FF2B5EF4-FFF2-40B4-BE49-F238E27FC236}">
                <a16:creationId xmlns:a16="http://schemas.microsoft.com/office/drawing/2014/main" id="{E7FB392C-2667-41B8-9CB4-8D030ED250AC}"/>
              </a:ext>
            </a:extLst>
          </p:cNvPr>
          <p:cNvSpPr/>
          <p:nvPr/>
        </p:nvSpPr>
        <p:spPr bwMode="auto">
          <a:xfrm>
            <a:off x="7469602" y="467512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2" name="Rounded Rectangle 92">
            <a:extLst>
              <a:ext uri="{FF2B5EF4-FFF2-40B4-BE49-F238E27FC236}">
                <a16:creationId xmlns:a16="http://schemas.microsoft.com/office/drawing/2014/main" id="{352408CA-1FF4-4C66-B2E5-6C18CA59E5E9}"/>
              </a:ext>
            </a:extLst>
          </p:cNvPr>
          <p:cNvSpPr/>
          <p:nvPr/>
        </p:nvSpPr>
        <p:spPr bwMode="auto">
          <a:xfrm>
            <a:off x="7469602" y="53260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SHCTR</a:t>
            </a:r>
          </a:p>
        </p:txBody>
      </p:sp>
      <p:sp>
        <p:nvSpPr>
          <p:cNvPr id="13" name="Rounded Rectangle 92">
            <a:extLst>
              <a:ext uri="{FF2B5EF4-FFF2-40B4-BE49-F238E27FC236}">
                <a16:creationId xmlns:a16="http://schemas.microsoft.com/office/drawing/2014/main" id="{DEB3BEDC-93D7-4B59-9764-3742BB5DA4D2}"/>
              </a:ext>
            </a:extLst>
          </p:cNvPr>
          <p:cNvSpPr/>
          <p:nvPr/>
        </p:nvSpPr>
        <p:spPr bwMode="auto">
          <a:xfrm>
            <a:off x="7469602" y="56293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14" name="Rounded Rectangle 92">
            <a:extLst>
              <a:ext uri="{FF2B5EF4-FFF2-40B4-BE49-F238E27FC236}">
                <a16:creationId xmlns:a16="http://schemas.microsoft.com/office/drawing/2014/main" id="{6EAA722B-A1BC-483A-8C06-C0A374320C3A}"/>
              </a:ext>
            </a:extLst>
          </p:cNvPr>
          <p:cNvSpPr/>
          <p:nvPr/>
        </p:nvSpPr>
        <p:spPr bwMode="auto">
          <a:xfrm>
            <a:off x="7469602" y="5932033"/>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Non-zero</a:t>
            </a:r>
          </a:p>
        </p:txBody>
      </p:sp>
      <p:sp>
        <p:nvSpPr>
          <p:cNvPr id="15" name="Rounded Rectangle 92">
            <a:extLst>
              <a:ext uri="{FF2B5EF4-FFF2-40B4-BE49-F238E27FC236}">
                <a16:creationId xmlns:a16="http://schemas.microsoft.com/office/drawing/2014/main" id="{493D8B8D-73A7-4F90-A32B-50F872D37672}"/>
              </a:ext>
            </a:extLst>
          </p:cNvPr>
          <p:cNvSpPr/>
          <p:nvPr/>
        </p:nvSpPr>
        <p:spPr bwMode="auto">
          <a:xfrm>
            <a:off x="7469602" y="4032707"/>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cxnSp>
        <p:nvCxnSpPr>
          <p:cNvPr id="16" name="Connector: Curved 15">
            <a:extLst>
              <a:ext uri="{FF2B5EF4-FFF2-40B4-BE49-F238E27FC236}">
                <a16:creationId xmlns:a16="http://schemas.microsoft.com/office/drawing/2014/main" id="{9FDE23A6-0538-4A1E-B266-D2337C1E3176}"/>
              </a:ext>
            </a:extLst>
          </p:cNvPr>
          <p:cNvCxnSpPr>
            <a:cxnSpLocks/>
          </p:cNvCxnSpPr>
          <p:nvPr/>
        </p:nvCxnSpPr>
        <p:spPr bwMode="auto">
          <a:xfrm flipV="1">
            <a:off x="5773800" y="5556836"/>
            <a:ext cx="1545369" cy="806754"/>
          </a:xfrm>
          <a:prstGeom prst="curvedConnector3">
            <a:avLst/>
          </a:prstGeom>
          <a:solidFill>
            <a:srgbClr val="AA014C"/>
          </a:solidFill>
          <a:ln w="50800" cap="flat" cmpd="sng" algn="ctr">
            <a:solidFill>
              <a:schemeClr val="tx1"/>
            </a:solidFill>
            <a:prstDash val="solid"/>
            <a:round/>
            <a:headEnd type="none" w="med" len="med"/>
            <a:tailEnd type="arrow"/>
          </a:ln>
          <a:effectLst/>
        </p:spPr>
      </p:cxnSp>
      <p:cxnSp>
        <p:nvCxnSpPr>
          <p:cNvPr id="17" name="Connector: Curved 16">
            <a:extLst>
              <a:ext uri="{FF2B5EF4-FFF2-40B4-BE49-F238E27FC236}">
                <a16:creationId xmlns:a16="http://schemas.microsoft.com/office/drawing/2014/main" id="{C8E56DE6-AFB6-481E-8BE9-21C960DB4EEC}"/>
              </a:ext>
            </a:extLst>
          </p:cNvPr>
          <p:cNvCxnSpPr>
            <a:cxnSpLocks/>
          </p:cNvCxnSpPr>
          <p:nvPr/>
        </p:nvCxnSpPr>
        <p:spPr bwMode="auto">
          <a:xfrm>
            <a:off x="5842603" y="4841885"/>
            <a:ext cx="1476566" cy="626780"/>
          </a:xfrm>
          <a:prstGeom prst="curvedConnector3">
            <a:avLst/>
          </a:prstGeom>
          <a:solidFill>
            <a:srgbClr val="AA014C"/>
          </a:solidFill>
          <a:ln w="50800" cap="flat" cmpd="sng" algn="ctr">
            <a:solidFill>
              <a:schemeClr val="tx1"/>
            </a:solidFill>
            <a:prstDash val="solid"/>
            <a:round/>
            <a:headEnd type="none" w="med" len="med"/>
            <a:tailEnd type="arrow"/>
          </a:ln>
          <a:effectLst/>
        </p:spPr>
      </p:cxnSp>
      <p:sp>
        <p:nvSpPr>
          <p:cNvPr id="18" name="TextBox 17">
            <a:extLst>
              <a:ext uri="{FF2B5EF4-FFF2-40B4-BE49-F238E27FC236}">
                <a16:creationId xmlns:a16="http://schemas.microsoft.com/office/drawing/2014/main" id="{755EE26A-7004-442D-A544-3071ACFF6AEA}"/>
              </a:ext>
            </a:extLst>
          </p:cNvPr>
          <p:cNvSpPr txBox="1"/>
          <p:nvPr/>
        </p:nvSpPr>
        <p:spPr>
          <a:xfrm>
            <a:off x="564617" y="2948350"/>
            <a:ext cx="4724953" cy="685895"/>
          </a:xfrm>
          <a:prstGeom prst="rect">
            <a:avLst/>
          </a:prstGeom>
          <a:noFill/>
        </p:spPr>
        <p:txBody>
          <a:bodyPr wrap="none" lIns="130622" tIns="65311" rIns="130622" bIns="65311" rtlCol="0">
            <a:spAutoFit/>
          </a:bodyPr>
          <a:lstStyle/>
          <a:p>
            <a:pPr algn="ctr"/>
            <a:r>
              <a:rPr lang="en-US" sz="3600" b="1" dirty="0">
                <a:latin typeface="+mn-lt"/>
              </a:rPr>
              <a:t>Learning with SHCT</a:t>
            </a:r>
          </a:p>
        </p:txBody>
      </p:sp>
    </p:spTree>
    <p:extLst>
      <p:ext uri="{BB962C8B-B14F-4D97-AF65-F5344CB8AC3E}">
        <p14:creationId xmlns:p14="http://schemas.microsoft.com/office/powerpoint/2010/main" val="425916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F6A-EA79-485F-A00F-A0CE2EAC5AB3}"/>
              </a:ext>
            </a:extLst>
          </p:cNvPr>
          <p:cNvSpPr>
            <a:spLocks noGrp="1"/>
          </p:cNvSpPr>
          <p:nvPr>
            <p:ph type="title"/>
          </p:nvPr>
        </p:nvSpPr>
        <p:spPr/>
        <p:txBody>
          <a:bodyPr/>
          <a:lstStyle/>
          <a:p>
            <a:r>
              <a:rPr lang="en-US" dirty="0"/>
              <a:t>Improvement 3: Writeback-Aware Installs</a:t>
            </a:r>
          </a:p>
        </p:txBody>
      </p:sp>
      <p:sp>
        <p:nvSpPr>
          <p:cNvPr id="3" name="Content Placeholder 2">
            <a:extLst>
              <a:ext uri="{FF2B5EF4-FFF2-40B4-BE49-F238E27FC236}">
                <a16:creationId xmlns:a16="http://schemas.microsoft.com/office/drawing/2014/main" id="{EB8D15E5-A3A3-4C99-92C4-AE0535C4405A}"/>
              </a:ext>
            </a:extLst>
          </p:cNvPr>
          <p:cNvSpPr>
            <a:spLocks noGrp="1"/>
          </p:cNvSpPr>
          <p:nvPr>
            <p:ph idx="1"/>
          </p:nvPr>
        </p:nvSpPr>
        <p:spPr>
          <a:xfrm>
            <a:off x="728662" y="1646238"/>
            <a:ext cx="13541375" cy="5211762"/>
          </a:xfrm>
        </p:spPr>
        <p:txBody>
          <a:bodyPr/>
          <a:lstStyle/>
          <a:p>
            <a:r>
              <a:rPr lang="en-US" sz="3600" b="1" u="sng" dirty="0"/>
              <a:t>Previous:</a:t>
            </a:r>
            <a:r>
              <a:rPr lang="en-US" sz="3600" dirty="0"/>
              <a:t> No differentiation for Writebacks</a:t>
            </a:r>
          </a:p>
          <a:p>
            <a:endParaRPr lang="en-US" sz="3600" dirty="0"/>
          </a:p>
          <a:p>
            <a:r>
              <a:rPr lang="en-US" sz="3600" b="1" u="sng" dirty="0">
                <a:solidFill>
                  <a:srgbClr val="FFFF00"/>
                </a:solidFill>
              </a:rPr>
              <a:t>Observation:</a:t>
            </a:r>
            <a:r>
              <a:rPr lang="en-US" sz="3600" dirty="0">
                <a:solidFill>
                  <a:srgbClr val="FFFF00"/>
                </a:solidFill>
              </a:rPr>
              <a:t> Writebacks not in critical path and signal end of a context. Can be bypassed.</a:t>
            </a:r>
          </a:p>
          <a:p>
            <a:endParaRPr lang="en-US" sz="3600" dirty="0"/>
          </a:p>
          <a:p>
            <a:r>
              <a:rPr lang="en-US" sz="3600" b="1" u="sng" dirty="0">
                <a:solidFill>
                  <a:srgbClr val="FFFF00"/>
                </a:solidFill>
              </a:rPr>
              <a:t>Solution:</a:t>
            </a:r>
            <a:r>
              <a:rPr lang="en-US" sz="3600" dirty="0">
                <a:solidFill>
                  <a:srgbClr val="FFFF00"/>
                </a:solidFill>
              </a:rPr>
              <a:t> Install writebacks at state 3 (why? Model requires install of writebacks)</a:t>
            </a:r>
            <a:endParaRPr lang="en-US" sz="3600" dirty="0"/>
          </a:p>
        </p:txBody>
      </p:sp>
      <p:sp>
        <p:nvSpPr>
          <p:cNvPr id="4" name="Slide Number Placeholder 3">
            <a:extLst>
              <a:ext uri="{FF2B5EF4-FFF2-40B4-BE49-F238E27FC236}">
                <a16:creationId xmlns:a16="http://schemas.microsoft.com/office/drawing/2014/main" id="{014D598B-42BF-4E7B-B6D8-A1DB5FB394EF}"/>
              </a:ext>
            </a:extLst>
          </p:cNvPr>
          <p:cNvSpPr>
            <a:spLocks noGrp="1"/>
          </p:cNvSpPr>
          <p:nvPr>
            <p:ph type="sldNum" sz="quarter" idx="10"/>
          </p:nvPr>
        </p:nvSpPr>
        <p:spPr/>
        <p:txBody>
          <a:bodyPr/>
          <a:lstStyle/>
          <a:p>
            <a:pPr>
              <a:defRPr/>
            </a:pPr>
            <a:fld id="{4981573D-48FD-468B-B776-519A2E5B8D31}" type="slidenum">
              <a:rPr lang="en-US" smtClean="0"/>
              <a:pPr>
                <a:defRPr/>
              </a:pPr>
              <a:t>17</a:t>
            </a:fld>
            <a:endParaRPr lang="en-US"/>
          </a:p>
        </p:txBody>
      </p:sp>
    </p:spTree>
    <p:extLst>
      <p:ext uri="{BB962C8B-B14F-4D97-AF65-F5344CB8AC3E}">
        <p14:creationId xmlns:p14="http://schemas.microsoft.com/office/powerpoint/2010/main" val="63193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Curved Connector 49"/>
          <p:cNvCxnSpPr/>
          <p:nvPr/>
        </p:nvCxnSpPr>
        <p:spPr>
          <a:xfrm rot="5400000">
            <a:off x="3604260" y="3771900"/>
            <a:ext cx="15240" cy="3413760"/>
          </a:xfrm>
          <a:prstGeom prst="curvedConnector3">
            <a:avLst>
              <a:gd name="adj1" fmla="val 3265716"/>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5400000">
            <a:off x="5234940" y="2080260"/>
            <a:ext cx="15240" cy="6827520"/>
          </a:xfrm>
          <a:prstGeom prst="curvedConnector3">
            <a:avLst>
              <a:gd name="adj1" fmla="val 6120002"/>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5400000">
            <a:off x="6941820" y="373380"/>
            <a:ext cx="15240" cy="10241280"/>
          </a:xfrm>
          <a:prstGeom prst="curvedConnector3">
            <a:avLst>
              <a:gd name="adj1" fmla="val 10080003"/>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mn-lt"/>
              </a:rPr>
              <a:t>Improvement 3: Writeback-Aware Installs</a:t>
            </a:r>
          </a:p>
        </p:txBody>
      </p:sp>
      <p:sp>
        <p:nvSpPr>
          <p:cNvPr id="8" name="Oval 7"/>
          <p:cNvSpPr/>
          <p:nvPr/>
        </p:nvSpPr>
        <p:spPr>
          <a:xfrm>
            <a:off x="73152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0</a:t>
            </a:r>
          </a:p>
          <a:p>
            <a:pPr algn="ctr"/>
            <a:r>
              <a:rPr lang="en-US" sz="2300" b="1" dirty="0" err="1">
                <a:solidFill>
                  <a:schemeClr val="tx1"/>
                </a:solidFill>
              </a:rPr>
              <a:t>Imme</a:t>
            </a:r>
            <a:r>
              <a:rPr lang="en-US" sz="2300" b="1" dirty="0">
                <a:solidFill>
                  <a:schemeClr val="tx1"/>
                </a:solidFill>
              </a:rPr>
              <a:t>-</a:t>
            </a:r>
          </a:p>
          <a:p>
            <a:pPr algn="ctr"/>
            <a:r>
              <a:rPr lang="en-US" sz="2300" b="1" dirty="0" err="1">
                <a:solidFill>
                  <a:schemeClr val="tx1"/>
                </a:solidFill>
              </a:rPr>
              <a:t>diate</a:t>
            </a:r>
            <a:endParaRPr lang="en-US" sz="2300" b="1" dirty="0">
              <a:solidFill>
                <a:schemeClr val="tx1"/>
              </a:solidFill>
            </a:endParaRPr>
          </a:p>
        </p:txBody>
      </p:sp>
      <p:sp>
        <p:nvSpPr>
          <p:cNvPr id="14" name="Oval 13"/>
          <p:cNvSpPr/>
          <p:nvPr/>
        </p:nvSpPr>
        <p:spPr>
          <a:xfrm>
            <a:off x="414528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1</a:t>
            </a:r>
          </a:p>
          <a:p>
            <a:pPr algn="ctr"/>
            <a:r>
              <a:rPr lang="en-US" sz="2300" b="1" dirty="0">
                <a:solidFill>
                  <a:schemeClr val="tx1"/>
                </a:solidFill>
              </a:rPr>
              <a:t>Inter-</a:t>
            </a:r>
          </a:p>
          <a:p>
            <a:pPr algn="ctr"/>
            <a:r>
              <a:rPr lang="en-US" sz="2300" b="1" dirty="0">
                <a:solidFill>
                  <a:schemeClr val="tx1"/>
                </a:solidFill>
              </a:rPr>
              <a:t>mediate</a:t>
            </a:r>
          </a:p>
        </p:txBody>
      </p:sp>
      <p:sp>
        <p:nvSpPr>
          <p:cNvPr id="15" name="Oval 14"/>
          <p:cNvSpPr/>
          <p:nvPr/>
        </p:nvSpPr>
        <p:spPr>
          <a:xfrm>
            <a:off x="755904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2</a:t>
            </a:r>
          </a:p>
          <a:p>
            <a:pPr algn="ctr"/>
            <a:r>
              <a:rPr lang="en-US" sz="2300" b="1" dirty="0">
                <a:solidFill>
                  <a:schemeClr val="tx1"/>
                </a:solidFill>
              </a:rPr>
              <a:t>far</a:t>
            </a:r>
            <a:endParaRPr lang="en-US" sz="2900" b="1" dirty="0">
              <a:solidFill>
                <a:schemeClr val="tx1"/>
              </a:solidFill>
            </a:endParaRPr>
          </a:p>
        </p:txBody>
      </p:sp>
      <p:sp>
        <p:nvSpPr>
          <p:cNvPr id="16" name="Oval 15"/>
          <p:cNvSpPr/>
          <p:nvPr/>
        </p:nvSpPr>
        <p:spPr>
          <a:xfrm>
            <a:off x="1097280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3</a:t>
            </a:r>
          </a:p>
          <a:p>
            <a:pPr algn="ctr"/>
            <a:r>
              <a:rPr lang="en-US" sz="2300" b="1" dirty="0">
                <a:solidFill>
                  <a:schemeClr val="tx1"/>
                </a:solidFill>
              </a:rPr>
              <a:t>distant</a:t>
            </a:r>
            <a:endParaRPr lang="en-US" sz="2900" b="1" dirty="0">
              <a:solidFill>
                <a:schemeClr val="tx1"/>
              </a:solidFill>
            </a:endParaRPr>
          </a:p>
        </p:txBody>
      </p:sp>
      <p:sp>
        <p:nvSpPr>
          <p:cNvPr id="23" name="TextBox 22"/>
          <p:cNvSpPr txBox="1"/>
          <p:nvPr/>
        </p:nvSpPr>
        <p:spPr>
          <a:xfrm>
            <a:off x="4724400" y="57150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28" name="TextBox 27"/>
          <p:cNvSpPr txBox="1"/>
          <p:nvPr/>
        </p:nvSpPr>
        <p:spPr>
          <a:xfrm>
            <a:off x="2743200" y="428472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29" name="Straight Arrow Connector 28"/>
          <p:cNvCxnSpPr/>
          <p:nvPr/>
        </p:nvCxnSpPr>
        <p:spPr>
          <a:xfrm>
            <a:off x="621792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63168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72400" y="2013371"/>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sp>
        <p:nvSpPr>
          <p:cNvPr id="45" name="TextBox 44"/>
          <p:cNvSpPr txBox="1"/>
          <p:nvPr/>
        </p:nvSpPr>
        <p:spPr>
          <a:xfrm>
            <a:off x="7489183" y="6890171"/>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cxnSp>
        <p:nvCxnSpPr>
          <p:cNvPr id="49" name="Straight Arrow Connector 48"/>
          <p:cNvCxnSpPr/>
          <p:nvPr/>
        </p:nvCxnSpPr>
        <p:spPr>
          <a:xfrm>
            <a:off x="12877800" y="5181600"/>
            <a:ext cx="1371600" cy="830834"/>
          </a:xfrm>
          <a:prstGeom prst="straightConnector1">
            <a:avLst/>
          </a:prstGeom>
          <a:ln w="1016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563511" y="5715000"/>
            <a:ext cx="1381089" cy="501229"/>
          </a:xfrm>
          <a:prstGeom prst="rect">
            <a:avLst/>
          </a:prstGeom>
          <a:noFill/>
        </p:spPr>
        <p:txBody>
          <a:bodyPr wrap="none" lIns="130622" tIns="65311" rIns="130622" bIns="65311" rtlCol="0">
            <a:spAutoFit/>
          </a:bodyPr>
          <a:lstStyle/>
          <a:p>
            <a:pPr algn="ctr"/>
            <a:r>
              <a:rPr lang="en-US" b="1" dirty="0">
                <a:latin typeface="+mn-lt"/>
              </a:rPr>
              <a:t>eviction</a:t>
            </a:r>
            <a:endParaRPr lang="en-US" b="1" i="1" dirty="0">
              <a:latin typeface="+mn-lt"/>
            </a:endParaRPr>
          </a:p>
        </p:txBody>
      </p:sp>
      <p:cxnSp>
        <p:nvCxnSpPr>
          <p:cNvPr id="27" name="Straight Arrow Connector 26"/>
          <p:cNvCxnSpPr/>
          <p:nvPr/>
        </p:nvCxnSpPr>
        <p:spPr>
          <a:xfrm>
            <a:off x="280416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64540" y="63246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53" name="Slide Number Placeholder 3"/>
          <p:cNvSpPr>
            <a:spLocks noGrp="1"/>
          </p:cNvSpPr>
          <p:nvPr>
            <p:ph type="sldNum" sz="quarter" idx="10"/>
          </p:nvPr>
        </p:nvSpPr>
        <p:spPr>
          <a:xfrm>
            <a:off x="14270038" y="7864475"/>
            <a:ext cx="360362" cy="365125"/>
          </a:xfrm>
        </p:spPr>
        <p:txBody>
          <a:bodyPr/>
          <a:lstStyle/>
          <a:p>
            <a:pPr>
              <a:defRPr/>
            </a:pPr>
            <a:fld id="{4E34FDCA-8697-4B25-83F3-8293B296EEDE}" type="slidenum">
              <a:rPr lang="en-US" smtClean="0">
                <a:latin typeface="+mn-lt"/>
              </a:rPr>
              <a:pPr>
                <a:defRPr/>
              </a:pPr>
              <a:t>18</a:t>
            </a:fld>
            <a:endParaRPr lang="en-US">
              <a:latin typeface="+mn-lt"/>
            </a:endParaRPr>
          </a:p>
        </p:txBody>
      </p:sp>
      <p:sp>
        <p:nvSpPr>
          <p:cNvPr id="35" name="TextBox 34"/>
          <p:cNvSpPr txBox="1"/>
          <p:nvPr/>
        </p:nvSpPr>
        <p:spPr>
          <a:xfrm>
            <a:off x="6147518" y="430504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sp>
        <p:nvSpPr>
          <p:cNvPr id="36" name="TextBox 35"/>
          <p:cNvSpPr txBox="1"/>
          <p:nvPr/>
        </p:nvSpPr>
        <p:spPr>
          <a:xfrm>
            <a:off x="9551836" y="4267200"/>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48" name="Straight Arrow Connector 47"/>
          <p:cNvCxnSpPr/>
          <p:nvPr/>
        </p:nvCxnSpPr>
        <p:spPr>
          <a:xfrm>
            <a:off x="8610600" y="2560321"/>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71039" y="1219200"/>
            <a:ext cx="2137706" cy="870561"/>
          </a:xfrm>
          <a:prstGeom prst="rect">
            <a:avLst/>
          </a:prstGeom>
          <a:noFill/>
        </p:spPr>
        <p:txBody>
          <a:bodyPr wrap="none" lIns="130622" tIns="65311" rIns="130622" bIns="65311" rtlCol="0">
            <a:spAutoFit/>
          </a:bodyPr>
          <a:lstStyle/>
          <a:p>
            <a:pPr algn="ctr"/>
            <a:r>
              <a:rPr lang="en-US" i="1" dirty="0">
                <a:latin typeface="+mn-lt"/>
              </a:rPr>
              <a:t>Re-use</a:t>
            </a:r>
          </a:p>
          <a:p>
            <a:pPr algn="ctr"/>
            <a:r>
              <a:rPr lang="en-US" i="1" dirty="0">
                <a:latin typeface="+mn-lt"/>
              </a:rPr>
              <a:t>0 &lt; </a:t>
            </a:r>
            <a:r>
              <a:rPr lang="en-US" i="1" dirty="0" err="1">
                <a:latin typeface="+mn-lt"/>
              </a:rPr>
              <a:t>SHctr</a:t>
            </a:r>
            <a:r>
              <a:rPr lang="en-US" i="1" dirty="0">
                <a:latin typeface="+mn-lt"/>
              </a:rPr>
              <a:t> &lt; 7</a:t>
            </a:r>
          </a:p>
        </p:txBody>
      </p:sp>
      <p:sp>
        <p:nvSpPr>
          <p:cNvPr id="25" name="TextBox 24"/>
          <p:cNvSpPr txBox="1"/>
          <p:nvPr/>
        </p:nvSpPr>
        <p:spPr>
          <a:xfrm>
            <a:off x="10076938" y="7691735"/>
            <a:ext cx="3867662" cy="461665"/>
          </a:xfrm>
          <a:prstGeom prst="rect">
            <a:avLst/>
          </a:prstGeom>
          <a:noFill/>
        </p:spPr>
        <p:txBody>
          <a:bodyPr wrap="none" rtlCol="0">
            <a:spAutoFit/>
          </a:bodyPr>
          <a:lstStyle/>
          <a:p>
            <a:r>
              <a:rPr lang="en-US" dirty="0"/>
              <a:t>[ Jaleel et al., ISCA’10 ]</a:t>
            </a:r>
          </a:p>
        </p:txBody>
      </p:sp>
      <p:sp>
        <p:nvSpPr>
          <p:cNvPr id="26" name="TextBox 25"/>
          <p:cNvSpPr txBox="1"/>
          <p:nvPr/>
        </p:nvSpPr>
        <p:spPr>
          <a:xfrm>
            <a:off x="11196375" y="1981200"/>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cxnSp>
        <p:nvCxnSpPr>
          <p:cNvPr id="30" name="Straight Arrow Connector 29"/>
          <p:cNvCxnSpPr/>
          <p:nvPr/>
        </p:nvCxnSpPr>
        <p:spPr>
          <a:xfrm>
            <a:off x="12034575" y="2528150"/>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82669" y="1219200"/>
            <a:ext cx="3362400" cy="870561"/>
          </a:xfrm>
          <a:prstGeom prst="rect">
            <a:avLst/>
          </a:prstGeom>
          <a:noFill/>
          <a:ln w="57150">
            <a:solidFill>
              <a:srgbClr val="FFFF00"/>
            </a:solidFill>
          </a:ln>
        </p:spPr>
        <p:txBody>
          <a:bodyPr wrap="none" lIns="130622" tIns="65311" rIns="130622" bIns="65311" rtlCol="0">
            <a:spAutoFit/>
          </a:bodyPr>
          <a:lstStyle/>
          <a:p>
            <a:pPr algn="ctr"/>
            <a:r>
              <a:rPr lang="en-US" i="1" dirty="0">
                <a:latin typeface="+mn-lt"/>
              </a:rPr>
              <a:t>Scans + </a:t>
            </a:r>
            <a:r>
              <a:rPr lang="en-US" i="1" dirty="0">
                <a:solidFill>
                  <a:srgbClr val="FFFF00"/>
                </a:solidFill>
                <a:latin typeface="+mn-lt"/>
              </a:rPr>
              <a:t>Writebacks</a:t>
            </a:r>
          </a:p>
          <a:p>
            <a:pPr algn="ctr"/>
            <a:r>
              <a:rPr lang="en-US" i="1" dirty="0">
                <a:latin typeface="+mn-lt"/>
              </a:rPr>
              <a:t>(</a:t>
            </a:r>
            <a:r>
              <a:rPr lang="en-US" i="1" dirty="0" err="1">
                <a:latin typeface="+mn-lt"/>
              </a:rPr>
              <a:t>SHCtr</a:t>
            </a:r>
            <a:r>
              <a:rPr lang="en-US" i="1" dirty="0">
                <a:latin typeface="+mn-lt"/>
              </a:rPr>
              <a:t> == 0) </a:t>
            </a:r>
            <a:r>
              <a:rPr lang="en-US" i="1" dirty="0">
                <a:solidFill>
                  <a:srgbClr val="FFFF00"/>
                </a:solidFill>
                <a:latin typeface="+mn-lt"/>
              </a:rPr>
              <a:t>|| </a:t>
            </a:r>
            <a:r>
              <a:rPr lang="en-US" i="1" dirty="0" err="1">
                <a:solidFill>
                  <a:srgbClr val="FFFF00"/>
                </a:solidFill>
                <a:latin typeface="+mn-lt"/>
              </a:rPr>
              <a:t>is_wb</a:t>
            </a:r>
            <a:endParaRPr lang="en-US" i="1" dirty="0">
              <a:solidFill>
                <a:srgbClr val="FFFF00"/>
              </a:solidFill>
              <a:latin typeface="+mn-lt"/>
            </a:endParaRPr>
          </a:p>
        </p:txBody>
      </p:sp>
      <p:sp>
        <p:nvSpPr>
          <p:cNvPr id="34" name="TextBox 33">
            <a:extLst>
              <a:ext uri="{FF2B5EF4-FFF2-40B4-BE49-F238E27FC236}">
                <a16:creationId xmlns:a16="http://schemas.microsoft.com/office/drawing/2014/main" id="{5A2528CE-11CF-4695-80F9-142CC7F5EE72}"/>
              </a:ext>
            </a:extLst>
          </p:cNvPr>
          <p:cNvSpPr txBox="1"/>
          <p:nvPr/>
        </p:nvSpPr>
        <p:spPr>
          <a:xfrm>
            <a:off x="871588" y="2056016"/>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cxnSp>
        <p:nvCxnSpPr>
          <p:cNvPr id="37" name="Straight Arrow Connector 36">
            <a:extLst>
              <a:ext uri="{FF2B5EF4-FFF2-40B4-BE49-F238E27FC236}">
                <a16:creationId xmlns:a16="http://schemas.microsoft.com/office/drawing/2014/main" id="{8D0528B6-6A32-4567-B3AF-8804B327967B}"/>
              </a:ext>
            </a:extLst>
          </p:cNvPr>
          <p:cNvCxnSpPr/>
          <p:nvPr/>
        </p:nvCxnSpPr>
        <p:spPr>
          <a:xfrm>
            <a:off x="1709788" y="2602966"/>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7DFD42-8D50-47E6-BD92-0436F9178459}"/>
              </a:ext>
            </a:extLst>
          </p:cNvPr>
          <p:cNvSpPr txBox="1"/>
          <p:nvPr/>
        </p:nvSpPr>
        <p:spPr>
          <a:xfrm>
            <a:off x="328975" y="1261845"/>
            <a:ext cx="2620210" cy="870561"/>
          </a:xfrm>
          <a:prstGeom prst="rect">
            <a:avLst/>
          </a:prstGeom>
          <a:noFill/>
          <a:ln w="57150">
            <a:noFill/>
          </a:ln>
        </p:spPr>
        <p:txBody>
          <a:bodyPr wrap="none" lIns="130622" tIns="65311" rIns="130622" bIns="65311" rtlCol="0">
            <a:spAutoFit/>
          </a:bodyPr>
          <a:lstStyle/>
          <a:p>
            <a:pPr algn="ctr"/>
            <a:r>
              <a:rPr lang="en-US" i="1" dirty="0">
                <a:latin typeface="+mn-lt"/>
              </a:rPr>
              <a:t>High-confidence</a:t>
            </a:r>
          </a:p>
          <a:p>
            <a:pPr algn="ctr"/>
            <a:r>
              <a:rPr lang="en-US" i="1" dirty="0" err="1">
                <a:latin typeface="+mn-lt"/>
              </a:rPr>
              <a:t>SHCtr</a:t>
            </a:r>
            <a:r>
              <a:rPr lang="en-US" i="1" dirty="0">
                <a:latin typeface="+mn-lt"/>
              </a:rPr>
              <a:t> == 7</a:t>
            </a:r>
          </a:p>
        </p:txBody>
      </p:sp>
    </p:spTree>
    <p:extLst>
      <p:ext uri="{BB962C8B-B14F-4D97-AF65-F5344CB8AC3E}">
        <p14:creationId xmlns:p14="http://schemas.microsoft.com/office/powerpoint/2010/main" val="252543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DCB5-3C6F-40D0-973F-9B61BDD707BA}"/>
              </a:ext>
            </a:extLst>
          </p:cNvPr>
          <p:cNvSpPr>
            <a:spLocks noGrp="1"/>
          </p:cNvSpPr>
          <p:nvPr>
            <p:ph type="title"/>
          </p:nvPr>
        </p:nvSpPr>
        <p:spPr/>
        <p:txBody>
          <a:bodyPr/>
          <a:lstStyle/>
          <a:p>
            <a:r>
              <a:rPr lang="en-US" dirty="0"/>
              <a:t>Results (under no prefetching)</a:t>
            </a:r>
          </a:p>
        </p:txBody>
      </p:sp>
      <p:sp>
        <p:nvSpPr>
          <p:cNvPr id="4" name="Slide Number Placeholder 3">
            <a:extLst>
              <a:ext uri="{FF2B5EF4-FFF2-40B4-BE49-F238E27FC236}">
                <a16:creationId xmlns:a16="http://schemas.microsoft.com/office/drawing/2014/main" id="{465301AC-5F14-455A-B8BC-34211DFA87AA}"/>
              </a:ext>
            </a:extLst>
          </p:cNvPr>
          <p:cNvSpPr>
            <a:spLocks noGrp="1"/>
          </p:cNvSpPr>
          <p:nvPr>
            <p:ph type="sldNum" sz="quarter" idx="10"/>
          </p:nvPr>
        </p:nvSpPr>
        <p:spPr/>
        <p:txBody>
          <a:bodyPr/>
          <a:lstStyle/>
          <a:p>
            <a:pPr>
              <a:defRPr/>
            </a:pPr>
            <a:fld id="{4981573D-48FD-468B-B776-519A2E5B8D31}" type="slidenum">
              <a:rPr lang="en-US" smtClean="0"/>
              <a:pPr>
                <a:defRPr/>
              </a:pPr>
              <a:t>19</a:t>
            </a:fld>
            <a:endParaRPr lang="en-US"/>
          </a:p>
        </p:txBody>
      </p:sp>
      <p:sp>
        <p:nvSpPr>
          <p:cNvPr id="7" name="Rectangle 6">
            <a:extLst>
              <a:ext uri="{FF2B5EF4-FFF2-40B4-BE49-F238E27FC236}">
                <a16:creationId xmlns:a16="http://schemas.microsoft.com/office/drawing/2014/main" id="{9BBE3146-547C-40C7-98A7-1000699B8F16}"/>
              </a:ext>
            </a:extLst>
          </p:cNvPr>
          <p:cNvSpPr/>
          <p:nvPr/>
        </p:nvSpPr>
        <p:spPr>
          <a:xfrm>
            <a:off x="0" y="7553980"/>
            <a:ext cx="14630400" cy="523220"/>
          </a:xfrm>
          <a:prstGeom prst="rect">
            <a:avLst/>
          </a:prstGeom>
        </p:spPr>
        <p:txBody>
          <a:bodyPr>
            <a:spAutoFit/>
          </a:bodyPr>
          <a:lstStyle/>
          <a:p>
            <a:pPr marL="350838" lvl="1" indent="-349250" algn="ctr" defTabSz="1306513" eaLnBrk="0" hangingPunct="0">
              <a:spcBef>
                <a:spcPct val="40000"/>
              </a:spcBef>
              <a:buSzPct val="125000"/>
              <a:defRPr/>
            </a:pPr>
            <a:r>
              <a:rPr lang="en-US" sz="2800" b="1" u="sng" kern="0" dirty="0" err="1">
                <a:solidFill>
                  <a:srgbClr val="FFFF00"/>
                </a:solidFill>
                <a:latin typeface="+mn-lt"/>
                <a:sym typeface="Wingdings" pitchFamily="2" charset="2"/>
              </a:rPr>
              <a:t>SHiP</a:t>
            </a:r>
            <a:r>
              <a:rPr lang="en-US" sz="2800" b="1" u="sng" kern="0" dirty="0">
                <a:solidFill>
                  <a:srgbClr val="FFFF00"/>
                </a:solidFill>
                <a:latin typeface="+mn-lt"/>
                <a:sym typeface="Wingdings" pitchFamily="2" charset="2"/>
              </a:rPr>
              <a:t>++ achieves 6.2% Speedup over LRU (</a:t>
            </a:r>
            <a:r>
              <a:rPr lang="en-US" sz="2800" b="1" u="sng" kern="0" dirty="0" err="1">
                <a:solidFill>
                  <a:srgbClr val="FFFF00"/>
                </a:solidFill>
                <a:latin typeface="+mn-lt"/>
                <a:sym typeface="Wingdings" pitchFamily="2" charset="2"/>
              </a:rPr>
              <a:t>SHiP</a:t>
            </a:r>
            <a:r>
              <a:rPr lang="en-US" sz="2800" b="1" u="sng" kern="0" dirty="0">
                <a:solidFill>
                  <a:srgbClr val="FFFF00"/>
                </a:solidFill>
                <a:latin typeface="+mn-lt"/>
                <a:sym typeface="Wingdings" pitchFamily="2" charset="2"/>
              </a:rPr>
              <a:t> is 3.9%)</a:t>
            </a:r>
          </a:p>
        </p:txBody>
      </p:sp>
      <p:pic>
        <p:nvPicPr>
          <p:cNvPr id="14" name="Picture 13">
            <a:extLst>
              <a:ext uri="{FF2B5EF4-FFF2-40B4-BE49-F238E27FC236}">
                <a16:creationId xmlns:a16="http://schemas.microsoft.com/office/drawing/2014/main" id="{A3FF440D-03CC-4040-A4DB-5E5F2613BF64}"/>
              </a:ext>
            </a:extLst>
          </p:cNvPr>
          <p:cNvPicPr>
            <a:picLocks noChangeAspect="1"/>
          </p:cNvPicPr>
          <p:nvPr/>
        </p:nvPicPr>
        <p:blipFill rotWithShape="1">
          <a:blip r:embed="rId3"/>
          <a:srcRect l="2028"/>
          <a:stretch/>
        </p:blipFill>
        <p:spPr>
          <a:xfrm>
            <a:off x="990600" y="1393825"/>
            <a:ext cx="12649200" cy="5483494"/>
          </a:xfrm>
          <a:prstGeom prst="rect">
            <a:avLst/>
          </a:prstGeom>
        </p:spPr>
      </p:pic>
      <p:sp>
        <p:nvSpPr>
          <p:cNvPr id="16" name="TextBox 15">
            <a:extLst>
              <a:ext uri="{FF2B5EF4-FFF2-40B4-BE49-F238E27FC236}">
                <a16:creationId xmlns:a16="http://schemas.microsoft.com/office/drawing/2014/main" id="{0C5CA386-8BD4-4437-8572-30BA4255C748}"/>
              </a:ext>
            </a:extLst>
          </p:cNvPr>
          <p:cNvSpPr txBox="1"/>
          <p:nvPr/>
        </p:nvSpPr>
        <p:spPr>
          <a:xfrm>
            <a:off x="7347262" y="1320800"/>
            <a:ext cx="574779" cy="501229"/>
          </a:xfrm>
          <a:prstGeom prst="rect">
            <a:avLst/>
          </a:prstGeom>
          <a:noFill/>
        </p:spPr>
        <p:txBody>
          <a:bodyPr wrap="square" lIns="130622" tIns="65311" rIns="130622" bIns="65311" rtlCol="0">
            <a:spAutoFit/>
          </a:bodyPr>
          <a:lstStyle/>
          <a:p>
            <a:pPr algn="ctr"/>
            <a:r>
              <a:rPr lang="en-US" b="1" dirty="0">
                <a:solidFill>
                  <a:schemeClr val="accent4">
                    <a:lumMod val="10000"/>
                  </a:schemeClr>
                </a:solidFill>
                <a:latin typeface="Calibri" panose="020F0502020204030204" pitchFamily="34" charset="0"/>
                <a:cs typeface="Calibri" panose="020F0502020204030204" pitchFamily="34" charset="0"/>
              </a:rPr>
              <a:t>38</a:t>
            </a:r>
          </a:p>
        </p:txBody>
      </p:sp>
      <p:sp>
        <p:nvSpPr>
          <p:cNvPr id="17" name="TextBox 16">
            <a:extLst>
              <a:ext uri="{FF2B5EF4-FFF2-40B4-BE49-F238E27FC236}">
                <a16:creationId xmlns:a16="http://schemas.microsoft.com/office/drawing/2014/main" id="{68B38E59-FA05-4C7C-B88D-6EBA275CEB0F}"/>
              </a:ext>
            </a:extLst>
          </p:cNvPr>
          <p:cNvSpPr txBox="1"/>
          <p:nvPr/>
        </p:nvSpPr>
        <p:spPr>
          <a:xfrm>
            <a:off x="7702706" y="1325563"/>
            <a:ext cx="574779" cy="501229"/>
          </a:xfrm>
          <a:prstGeom prst="rect">
            <a:avLst/>
          </a:prstGeom>
          <a:noFill/>
        </p:spPr>
        <p:txBody>
          <a:bodyPr wrap="none" lIns="130622" tIns="65311" rIns="130622" bIns="65311" rtlCol="0">
            <a:spAutoFit/>
          </a:bodyPr>
          <a:lstStyle/>
          <a:p>
            <a:pPr algn="ctr"/>
            <a:r>
              <a:rPr lang="en-US" b="1" dirty="0">
                <a:solidFill>
                  <a:schemeClr val="accent4">
                    <a:lumMod val="10000"/>
                  </a:schemeClr>
                </a:solidFill>
                <a:latin typeface="Calibri" panose="020F0502020204030204" pitchFamily="34" charset="0"/>
                <a:cs typeface="Calibri" panose="020F0502020204030204" pitchFamily="34" charset="0"/>
              </a:rPr>
              <a:t>64</a:t>
            </a:r>
          </a:p>
        </p:txBody>
      </p:sp>
      <p:sp>
        <p:nvSpPr>
          <p:cNvPr id="18" name="TextBox 17">
            <a:extLst>
              <a:ext uri="{FF2B5EF4-FFF2-40B4-BE49-F238E27FC236}">
                <a16:creationId xmlns:a16="http://schemas.microsoft.com/office/drawing/2014/main" id="{26918B38-444A-47B6-96B4-D3ADEA07DFC7}"/>
              </a:ext>
            </a:extLst>
          </p:cNvPr>
          <p:cNvSpPr txBox="1"/>
          <p:nvPr/>
        </p:nvSpPr>
        <p:spPr>
          <a:xfrm>
            <a:off x="10498787" y="1320799"/>
            <a:ext cx="574779" cy="501229"/>
          </a:xfrm>
          <a:prstGeom prst="rect">
            <a:avLst/>
          </a:prstGeom>
          <a:noFill/>
        </p:spPr>
        <p:txBody>
          <a:bodyPr wrap="square" lIns="130622" tIns="65311" rIns="130622" bIns="65311" rtlCol="0">
            <a:spAutoFit/>
          </a:bodyPr>
          <a:lstStyle/>
          <a:p>
            <a:pPr algn="ctr"/>
            <a:r>
              <a:rPr lang="en-US" b="1" dirty="0">
                <a:solidFill>
                  <a:schemeClr val="accent4">
                    <a:lumMod val="10000"/>
                  </a:schemeClr>
                </a:solidFill>
                <a:latin typeface="Calibri" panose="020F0502020204030204" pitchFamily="34" charset="0"/>
                <a:cs typeface="Calibri" panose="020F0502020204030204" pitchFamily="34" charset="0"/>
              </a:rPr>
              <a:t>26</a:t>
            </a:r>
          </a:p>
        </p:txBody>
      </p:sp>
    </p:spTree>
    <p:extLst>
      <p:ext uri="{BB962C8B-B14F-4D97-AF65-F5344CB8AC3E}">
        <p14:creationId xmlns:p14="http://schemas.microsoft.com/office/powerpoint/2010/main" val="221610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F6A-EA79-485F-A00F-A0CE2EAC5AB3}"/>
              </a:ext>
            </a:extLst>
          </p:cNvPr>
          <p:cNvSpPr>
            <a:spLocks noGrp="1"/>
          </p:cNvSpPr>
          <p:nvPr>
            <p:ph type="title"/>
          </p:nvPr>
        </p:nvSpPr>
        <p:spPr/>
        <p:txBody>
          <a:bodyPr/>
          <a:lstStyle/>
          <a:p>
            <a:r>
              <a:rPr lang="en-US" dirty="0"/>
              <a:t>Importance of Replacement Policy</a:t>
            </a:r>
          </a:p>
        </p:txBody>
      </p:sp>
      <p:sp>
        <p:nvSpPr>
          <p:cNvPr id="3" name="Content Placeholder 2">
            <a:extLst>
              <a:ext uri="{FF2B5EF4-FFF2-40B4-BE49-F238E27FC236}">
                <a16:creationId xmlns:a16="http://schemas.microsoft.com/office/drawing/2014/main" id="{EB8D15E5-A3A3-4C99-92C4-AE0535C4405A}"/>
              </a:ext>
            </a:extLst>
          </p:cNvPr>
          <p:cNvSpPr>
            <a:spLocks noGrp="1"/>
          </p:cNvSpPr>
          <p:nvPr>
            <p:ph idx="1"/>
          </p:nvPr>
        </p:nvSpPr>
        <p:spPr>
          <a:xfrm>
            <a:off x="728662" y="1646238"/>
            <a:ext cx="13541375" cy="5211762"/>
          </a:xfrm>
        </p:spPr>
        <p:txBody>
          <a:bodyPr/>
          <a:lstStyle/>
          <a:p>
            <a:pPr lvl="1">
              <a:buFont typeface="Arial" pitchFamily="34" charset="0"/>
              <a:buChar char="•"/>
            </a:pPr>
            <a:r>
              <a:rPr lang="en-US" dirty="0"/>
              <a:t>Increasing # of cores increase memory load</a:t>
            </a:r>
          </a:p>
          <a:p>
            <a:pPr lvl="1">
              <a:buFont typeface="Arial" pitchFamily="34" charset="0"/>
              <a:buChar char="•"/>
            </a:pPr>
            <a:endParaRPr lang="en-US" sz="3600" dirty="0"/>
          </a:p>
          <a:p>
            <a:pPr lvl="1">
              <a:buFont typeface="Arial" pitchFamily="34" charset="0"/>
              <a:buChar char="•"/>
            </a:pPr>
            <a:r>
              <a:rPr lang="en-US" dirty="0"/>
              <a:t>Improving cache hit rate reduces memory load for cheap</a:t>
            </a:r>
          </a:p>
          <a:p>
            <a:pPr lvl="2">
              <a:buFont typeface="Arial" pitchFamily="34" charset="0"/>
              <a:buChar char="•"/>
            </a:pPr>
            <a:r>
              <a:rPr lang="en-US" dirty="0"/>
              <a:t>Improve access latency </a:t>
            </a:r>
            <a:r>
              <a:rPr lang="en-US" dirty="0">
                <a:sym typeface="Wingdings" pitchFamily="2" charset="2"/>
              </a:rPr>
              <a:t> </a:t>
            </a:r>
            <a:r>
              <a:rPr lang="en-US" dirty="0"/>
              <a:t>improves performance</a:t>
            </a:r>
          </a:p>
          <a:p>
            <a:pPr lvl="2">
              <a:buFont typeface="Arial" pitchFamily="34" charset="0"/>
              <a:buChar char="•"/>
            </a:pPr>
            <a:r>
              <a:rPr lang="en-US" dirty="0"/>
              <a:t>Reduce memory accesses </a:t>
            </a:r>
            <a:r>
              <a:rPr lang="en-US" dirty="0">
                <a:sym typeface="Wingdings" pitchFamily="2" charset="2"/>
              </a:rPr>
              <a:t> </a:t>
            </a:r>
            <a:r>
              <a:rPr lang="en-US" dirty="0"/>
              <a:t>improves power and performance</a:t>
            </a:r>
          </a:p>
          <a:p>
            <a:pPr lvl="2">
              <a:buFont typeface="Arial" pitchFamily="34" charset="0"/>
              <a:buChar char="•"/>
            </a:pPr>
            <a:endParaRPr lang="en-US" dirty="0"/>
          </a:p>
          <a:p>
            <a:pPr lvl="1">
              <a:buFont typeface="Arial" pitchFamily="34" charset="0"/>
              <a:buChar char="•"/>
            </a:pPr>
            <a:r>
              <a:rPr lang="en-US" dirty="0"/>
              <a:t>LRU is commonly used</a:t>
            </a:r>
          </a:p>
        </p:txBody>
      </p:sp>
      <p:sp>
        <p:nvSpPr>
          <p:cNvPr id="4" name="Slide Number Placeholder 3">
            <a:extLst>
              <a:ext uri="{FF2B5EF4-FFF2-40B4-BE49-F238E27FC236}">
                <a16:creationId xmlns:a16="http://schemas.microsoft.com/office/drawing/2014/main" id="{014D598B-42BF-4E7B-B6D8-A1DB5FB394EF}"/>
              </a:ext>
            </a:extLst>
          </p:cNvPr>
          <p:cNvSpPr>
            <a:spLocks noGrp="1"/>
          </p:cNvSpPr>
          <p:nvPr>
            <p:ph type="sldNum" sz="quarter" idx="10"/>
          </p:nvPr>
        </p:nvSpPr>
        <p:spPr/>
        <p:txBody>
          <a:bodyPr/>
          <a:lstStyle/>
          <a:p>
            <a:pPr>
              <a:defRPr/>
            </a:pPr>
            <a:fld id="{4981573D-48FD-468B-B776-519A2E5B8D31}" type="slidenum">
              <a:rPr lang="en-US" smtClean="0"/>
              <a:pPr>
                <a:defRPr/>
              </a:pPr>
              <a:t>2</a:t>
            </a:fld>
            <a:endParaRPr lang="en-US"/>
          </a:p>
        </p:txBody>
      </p:sp>
    </p:spTree>
    <p:extLst>
      <p:ext uri="{BB962C8B-B14F-4D97-AF65-F5344CB8AC3E}">
        <p14:creationId xmlns:p14="http://schemas.microsoft.com/office/powerpoint/2010/main" val="7445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F6A-EA79-485F-A00F-A0CE2EAC5AB3}"/>
              </a:ext>
            </a:extLst>
          </p:cNvPr>
          <p:cNvSpPr>
            <a:spLocks noGrp="1"/>
          </p:cNvSpPr>
          <p:nvPr>
            <p:ph type="title"/>
          </p:nvPr>
        </p:nvSpPr>
        <p:spPr/>
        <p:txBody>
          <a:bodyPr/>
          <a:lstStyle/>
          <a:p>
            <a:r>
              <a:rPr lang="en-US" dirty="0"/>
              <a:t>Improvement 4: Prefetch-Aware Training</a:t>
            </a:r>
          </a:p>
        </p:txBody>
      </p:sp>
      <p:sp>
        <p:nvSpPr>
          <p:cNvPr id="3" name="Content Placeholder 2">
            <a:extLst>
              <a:ext uri="{FF2B5EF4-FFF2-40B4-BE49-F238E27FC236}">
                <a16:creationId xmlns:a16="http://schemas.microsoft.com/office/drawing/2014/main" id="{EB8D15E5-A3A3-4C99-92C4-AE0535C4405A}"/>
              </a:ext>
            </a:extLst>
          </p:cNvPr>
          <p:cNvSpPr>
            <a:spLocks noGrp="1"/>
          </p:cNvSpPr>
          <p:nvPr>
            <p:ph idx="1"/>
          </p:nvPr>
        </p:nvSpPr>
        <p:spPr>
          <a:xfrm>
            <a:off x="728662" y="1646238"/>
            <a:ext cx="13541375" cy="5211762"/>
          </a:xfrm>
        </p:spPr>
        <p:txBody>
          <a:bodyPr/>
          <a:lstStyle/>
          <a:p>
            <a:r>
              <a:rPr lang="en-US" sz="3600" b="1" u="sng" dirty="0"/>
              <a:t>Previous:</a:t>
            </a:r>
            <a:r>
              <a:rPr lang="en-US" sz="3600" dirty="0"/>
              <a:t> No differentiation for Prefetches</a:t>
            </a:r>
          </a:p>
          <a:p>
            <a:endParaRPr lang="en-US" sz="3600" dirty="0"/>
          </a:p>
          <a:p>
            <a:r>
              <a:rPr lang="en-US" sz="3600" b="1" u="sng" dirty="0">
                <a:solidFill>
                  <a:srgbClr val="FFFF00"/>
                </a:solidFill>
              </a:rPr>
              <a:t>Observation:</a:t>
            </a:r>
            <a:r>
              <a:rPr lang="en-US" sz="3600" dirty="0">
                <a:solidFill>
                  <a:srgbClr val="FFFF00"/>
                </a:solidFill>
              </a:rPr>
              <a:t> Demand may have re-use, but prefetched lines may not have re-use</a:t>
            </a:r>
          </a:p>
          <a:p>
            <a:endParaRPr lang="en-US" sz="3600" dirty="0"/>
          </a:p>
          <a:p>
            <a:r>
              <a:rPr lang="en-US" sz="3600" b="1" u="sng" dirty="0">
                <a:solidFill>
                  <a:srgbClr val="FFFF00"/>
                </a:solidFill>
              </a:rPr>
              <a:t>Solution:</a:t>
            </a:r>
            <a:r>
              <a:rPr lang="en-US" sz="3600" dirty="0">
                <a:solidFill>
                  <a:srgbClr val="FFFF00"/>
                </a:solidFill>
              </a:rPr>
              <a:t> Learn separately in different halves of SHCT. </a:t>
            </a:r>
          </a:p>
          <a:p>
            <a:r>
              <a:rPr lang="en-US" sz="3600" dirty="0">
                <a:solidFill>
                  <a:srgbClr val="FFFF00"/>
                </a:solidFill>
              </a:rPr>
              <a:t>Use Signature = (PC &lt;&lt; 1) + </a:t>
            </a:r>
            <a:r>
              <a:rPr lang="en-US" sz="3600" dirty="0" err="1">
                <a:solidFill>
                  <a:srgbClr val="FFFF00"/>
                </a:solidFill>
              </a:rPr>
              <a:t>is_pf</a:t>
            </a:r>
            <a:endParaRPr lang="en-US" sz="3600" dirty="0">
              <a:solidFill>
                <a:srgbClr val="FFFF00"/>
              </a:solidFill>
            </a:endParaRPr>
          </a:p>
          <a:p>
            <a:endParaRPr lang="en-US" sz="3600" dirty="0"/>
          </a:p>
        </p:txBody>
      </p:sp>
      <p:sp>
        <p:nvSpPr>
          <p:cNvPr id="4" name="Slide Number Placeholder 3">
            <a:extLst>
              <a:ext uri="{FF2B5EF4-FFF2-40B4-BE49-F238E27FC236}">
                <a16:creationId xmlns:a16="http://schemas.microsoft.com/office/drawing/2014/main" id="{014D598B-42BF-4E7B-B6D8-A1DB5FB394EF}"/>
              </a:ext>
            </a:extLst>
          </p:cNvPr>
          <p:cNvSpPr>
            <a:spLocks noGrp="1"/>
          </p:cNvSpPr>
          <p:nvPr>
            <p:ph type="sldNum" sz="quarter" idx="10"/>
          </p:nvPr>
        </p:nvSpPr>
        <p:spPr/>
        <p:txBody>
          <a:bodyPr/>
          <a:lstStyle/>
          <a:p>
            <a:pPr>
              <a:defRPr/>
            </a:pPr>
            <a:fld id="{4981573D-48FD-468B-B776-519A2E5B8D31}" type="slidenum">
              <a:rPr lang="en-US" smtClean="0"/>
              <a:pPr>
                <a:defRPr/>
              </a:pPr>
              <a:t>20</a:t>
            </a:fld>
            <a:endParaRPr lang="en-US"/>
          </a:p>
        </p:txBody>
      </p:sp>
    </p:spTree>
    <p:extLst>
      <p:ext uri="{BB962C8B-B14F-4D97-AF65-F5344CB8AC3E}">
        <p14:creationId xmlns:p14="http://schemas.microsoft.com/office/powerpoint/2010/main" val="590770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92">
            <a:extLst>
              <a:ext uri="{FF2B5EF4-FFF2-40B4-BE49-F238E27FC236}">
                <a16:creationId xmlns:a16="http://schemas.microsoft.com/office/drawing/2014/main" id="{2135318A-BDE0-43BA-B6AD-E77CD32E7AD7}"/>
              </a:ext>
            </a:extLst>
          </p:cNvPr>
          <p:cNvSpPr/>
          <p:nvPr/>
        </p:nvSpPr>
        <p:spPr bwMode="auto">
          <a:xfrm>
            <a:off x="8734059" y="5029821"/>
            <a:ext cx="1429294" cy="1624207"/>
          </a:xfrm>
          <a:prstGeom prst="round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2" name="Title 1">
            <a:extLst>
              <a:ext uri="{FF2B5EF4-FFF2-40B4-BE49-F238E27FC236}">
                <a16:creationId xmlns:a16="http://schemas.microsoft.com/office/drawing/2014/main" id="{A3A6C964-D014-4520-9A56-693E4A63511F}"/>
              </a:ext>
            </a:extLst>
          </p:cNvPr>
          <p:cNvSpPr>
            <a:spLocks noGrp="1"/>
          </p:cNvSpPr>
          <p:nvPr>
            <p:ph type="title"/>
          </p:nvPr>
        </p:nvSpPr>
        <p:spPr/>
        <p:txBody>
          <a:bodyPr/>
          <a:lstStyle/>
          <a:p>
            <a:r>
              <a:rPr lang="en-US" dirty="0"/>
              <a:t>Improvement 4: Prefetch-Aware Training</a:t>
            </a:r>
          </a:p>
        </p:txBody>
      </p:sp>
      <p:sp>
        <p:nvSpPr>
          <p:cNvPr id="4" name="Slide Number Placeholder 3">
            <a:extLst>
              <a:ext uri="{FF2B5EF4-FFF2-40B4-BE49-F238E27FC236}">
                <a16:creationId xmlns:a16="http://schemas.microsoft.com/office/drawing/2014/main" id="{13777077-C291-42EC-942A-9FD4152B6DCD}"/>
              </a:ext>
            </a:extLst>
          </p:cNvPr>
          <p:cNvSpPr>
            <a:spLocks noGrp="1"/>
          </p:cNvSpPr>
          <p:nvPr>
            <p:ph type="sldNum" sz="quarter" idx="10"/>
          </p:nvPr>
        </p:nvSpPr>
        <p:spPr/>
        <p:txBody>
          <a:bodyPr/>
          <a:lstStyle/>
          <a:p>
            <a:pPr>
              <a:defRPr/>
            </a:pPr>
            <a:fld id="{4981573D-48FD-468B-B776-519A2E5B8D31}" type="slidenum">
              <a:rPr lang="en-US" smtClean="0"/>
              <a:pPr>
                <a:defRPr/>
              </a:pPr>
              <a:t>21</a:t>
            </a:fld>
            <a:endParaRPr lang="en-US"/>
          </a:p>
        </p:txBody>
      </p:sp>
      <p:sp>
        <p:nvSpPr>
          <p:cNvPr id="19" name="Rounded Rectangle 92">
            <a:extLst>
              <a:ext uri="{FF2B5EF4-FFF2-40B4-BE49-F238E27FC236}">
                <a16:creationId xmlns:a16="http://schemas.microsoft.com/office/drawing/2014/main" id="{BEC09A9B-443C-428F-8DA2-85730FB58595}"/>
              </a:ext>
            </a:extLst>
          </p:cNvPr>
          <p:cNvSpPr/>
          <p:nvPr/>
        </p:nvSpPr>
        <p:spPr bwMode="auto">
          <a:xfrm>
            <a:off x="8725849" y="3368868"/>
            <a:ext cx="1437503" cy="1654504"/>
          </a:xfrm>
          <a:prstGeom prst="round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20" name="TextBox 19">
            <a:extLst>
              <a:ext uri="{FF2B5EF4-FFF2-40B4-BE49-F238E27FC236}">
                <a16:creationId xmlns:a16="http://schemas.microsoft.com/office/drawing/2014/main" id="{F0284F7C-825F-48BA-8586-5D2287DF6B13}"/>
              </a:ext>
            </a:extLst>
          </p:cNvPr>
          <p:cNvSpPr txBox="1"/>
          <p:nvPr/>
        </p:nvSpPr>
        <p:spPr>
          <a:xfrm>
            <a:off x="8881479" y="2543677"/>
            <a:ext cx="1248039" cy="562785"/>
          </a:xfrm>
          <a:prstGeom prst="rect">
            <a:avLst/>
          </a:prstGeom>
          <a:noFill/>
        </p:spPr>
        <p:txBody>
          <a:bodyPr wrap="none" lIns="130622" tIns="65311" rIns="130622" bIns="65311" rtlCol="0">
            <a:spAutoFit/>
          </a:bodyPr>
          <a:lstStyle/>
          <a:p>
            <a:pPr algn="ctr"/>
            <a:r>
              <a:rPr lang="en-US" sz="2800" i="1" dirty="0">
                <a:latin typeface="+mn-lt"/>
              </a:rPr>
              <a:t>SHCT</a:t>
            </a:r>
          </a:p>
        </p:txBody>
      </p:sp>
      <p:sp>
        <p:nvSpPr>
          <p:cNvPr id="21" name="Rectangle 20">
            <a:extLst>
              <a:ext uri="{FF2B5EF4-FFF2-40B4-BE49-F238E27FC236}">
                <a16:creationId xmlns:a16="http://schemas.microsoft.com/office/drawing/2014/main" id="{B4DFD9BE-6202-4B3C-A1F2-9547DFD8D3AD}"/>
              </a:ext>
            </a:extLst>
          </p:cNvPr>
          <p:cNvSpPr/>
          <p:nvPr/>
        </p:nvSpPr>
        <p:spPr>
          <a:xfrm>
            <a:off x="460125" y="4166850"/>
            <a:ext cx="5908990" cy="1077218"/>
          </a:xfrm>
          <a:prstGeom prst="rect">
            <a:avLst/>
          </a:prstGeom>
        </p:spPr>
        <p:txBody>
          <a:bodyPr wrap="none">
            <a:spAutoFit/>
          </a:bodyPr>
          <a:lstStyle/>
          <a:p>
            <a:r>
              <a:rPr lang="en-US" sz="3200" b="1" kern="0" dirty="0">
                <a:latin typeface="Comic Sans MS"/>
              </a:rPr>
              <a:t>Cache Hit (re-use=0) </a:t>
            </a:r>
            <a:r>
              <a:rPr lang="en-US" sz="3200" dirty="0">
                <a:sym typeface="Wingdings" pitchFamily="2" charset="2"/>
              </a:rPr>
              <a:t></a:t>
            </a:r>
            <a:r>
              <a:rPr lang="en-US" sz="3200" b="1" kern="0" dirty="0">
                <a:latin typeface="Comic Sans MS"/>
              </a:rPr>
              <a:t> </a:t>
            </a:r>
          </a:p>
          <a:p>
            <a:r>
              <a:rPr lang="en-US" sz="3200" b="1" kern="0" dirty="0">
                <a:latin typeface="Comic Sans MS"/>
              </a:rPr>
              <a:t>    SHCT[</a:t>
            </a:r>
            <a:r>
              <a:rPr lang="en-US" b="1" kern="0" dirty="0">
                <a:latin typeface="Comic Sans MS"/>
              </a:rPr>
              <a:t>signature</a:t>
            </a:r>
            <a:r>
              <a:rPr lang="en-US" b="1" kern="0" dirty="0">
                <a:solidFill>
                  <a:srgbClr val="FFFF00"/>
                </a:solidFill>
                <a:latin typeface="Comic Sans MS"/>
              </a:rPr>
              <a:t>&lt;&lt;1 | </a:t>
            </a:r>
            <a:r>
              <a:rPr lang="en-US" b="1" kern="0" dirty="0" err="1">
                <a:solidFill>
                  <a:srgbClr val="FFFF00"/>
                </a:solidFill>
                <a:latin typeface="Comic Sans MS"/>
              </a:rPr>
              <a:t>is_pf</a:t>
            </a:r>
            <a:r>
              <a:rPr lang="en-US" sz="3200" b="1" kern="0" dirty="0">
                <a:latin typeface="Comic Sans MS"/>
              </a:rPr>
              <a:t>]++</a:t>
            </a:r>
            <a:endParaRPr lang="en-US" dirty="0"/>
          </a:p>
        </p:txBody>
      </p:sp>
      <p:sp>
        <p:nvSpPr>
          <p:cNvPr id="22" name="Rectangle 21">
            <a:extLst>
              <a:ext uri="{FF2B5EF4-FFF2-40B4-BE49-F238E27FC236}">
                <a16:creationId xmlns:a16="http://schemas.microsoft.com/office/drawing/2014/main" id="{9C33E247-7615-4991-9D09-A3FD7B50A8CD}"/>
              </a:ext>
            </a:extLst>
          </p:cNvPr>
          <p:cNvSpPr/>
          <p:nvPr/>
        </p:nvSpPr>
        <p:spPr>
          <a:xfrm>
            <a:off x="460125" y="5556836"/>
            <a:ext cx="5908990" cy="1077218"/>
          </a:xfrm>
          <a:prstGeom prst="rect">
            <a:avLst/>
          </a:prstGeom>
        </p:spPr>
        <p:txBody>
          <a:bodyPr wrap="none">
            <a:spAutoFit/>
          </a:bodyPr>
          <a:lstStyle/>
          <a:p>
            <a:r>
              <a:rPr lang="en-US" sz="3200" b="1" kern="0" dirty="0">
                <a:latin typeface="Comic Sans MS"/>
              </a:rPr>
              <a:t>Evict (re-use=0) </a:t>
            </a:r>
            <a:r>
              <a:rPr lang="en-US" sz="3200" dirty="0">
                <a:sym typeface="Wingdings" pitchFamily="2" charset="2"/>
              </a:rPr>
              <a:t> </a:t>
            </a:r>
          </a:p>
          <a:p>
            <a:r>
              <a:rPr lang="en-US" sz="3200" b="1" kern="0" dirty="0">
                <a:latin typeface="Comic Sans MS"/>
                <a:sym typeface="Wingdings" pitchFamily="2" charset="2"/>
              </a:rPr>
              <a:t>    </a:t>
            </a:r>
            <a:r>
              <a:rPr lang="en-US" sz="3200" b="1" kern="0" dirty="0">
                <a:latin typeface="Comic Sans MS"/>
              </a:rPr>
              <a:t>SHCT[</a:t>
            </a:r>
            <a:r>
              <a:rPr lang="en-US" b="1" kern="0" dirty="0">
                <a:latin typeface="Comic Sans MS"/>
              </a:rPr>
              <a:t>signature</a:t>
            </a:r>
            <a:r>
              <a:rPr lang="en-US" b="1" kern="0" dirty="0">
                <a:solidFill>
                  <a:srgbClr val="FFFF00"/>
                </a:solidFill>
                <a:latin typeface="Comic Sans MS"/>
              </a:rPr>
              <a:t>&lt;&lt;1 | </a:t>
            </a:r>
            <a:r>
              <a:rPr lang="en-US" b="1" kern="0" dirty="0" err="1">
                <a:solidFill>
                  <a:srgbClr val="FFFF00"/>
                </a:solidFill>
                <a:latin typeface="Comic Sans MS"/>
              </a:rPr>
              <a:t>is_pf</a:t>
            </a:r>
            <a:r>
              <a:rPr lang="en-US" sz="3200" b="1" kern="0" dirty="0">
                <a:latin typeface="Comic Sans MS"/>
              </a:rPr>
              <a:t>]--</a:t>
            </a:r>
            <a:endParaRPr lang="en-US" dirty="0"/>
          </a:p>
        </p:txBody>
      </p:sp>
      <p:sp>
        <p:nvSpPr>
          <p:cNvPr id="23" name="Rounded Rectangle 92">
            <a:extLst>
              <a:ext uri="{FF2B5EF4-FFF2-40B4-BE49-F238E27FC236}">
                <a16:creationId xmlns:a16="http://schemas.microsoft.com/office/drawing/2014/main" id="{CEA80D47-90A7-4835-B676-C64F5FA5F5D8}"/>
              </a:ext>
            </a:extLst>
          </p:cNvPr>
          <p:cNvSpPr/>
          <p:nvPr/>
        </p:nvSpPr>
        <p:spPr bwMode="auto">
          <a:xfrm>
            <a:off x="8725850" y="4362660"/>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rPr>
              <a:t>00</a:t>
            </a:r>
            <a:r>
              <a:rPr lang="en-US" dirty="0">
                <a:solidFill>
                  <a:schemeClr val="bg1"/>
                </a:solidFill>
                <a:latin typeface="+mn-lt"/>
              </a:rPr>
              <a:t>0</a:t>
            </a:r>
          </a:p>
        </p:txBody>
      </p:sp>
      <p:sp>
        <p:nvSpPr>
          <p:cNvPr id="26" name="Rounded Rectangle 92">
            <a:extLst>
              <a:ext uri="{FF2B5EF4-FFF2-40B4-BE49-F238E27FC236}">
                <a16:creationId xmlns:a16="http://schemas.microsoft.com/office/drawing/2014/main" id="{3A0C30FA-62BF-4B5A-B43A-8876F76FCC58}"/>
              </a:ext>
            </a:extLst>
          </p:cNvPr>
          <p:cNvSpPr/>
          <p:nvPr/>
        </p:nvSpPr>
        <p:spPr bwMode="auto">
          <a:xfrm>
            <a:off x="8717641" y="53260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SHCTR</a:t>
            </a:r>
          </a:p>
        </p:txBody>
      </p:sp>
      <p:sp>
        <p:nvSpPr>
          <p:cNvPr id="27" name="Rounded Rectangle 92">
            <a:extLst>
              <a:ext uri="{FF2B5EF4-FFF2-40B4-BE49-F238E27FC236}">
                <a16:creationId xmlns:a16="http://schemas.microsoft.com/office/drawing/2014/main" id="{31E8ECC9-3FA3-4CEC-98E3-6CD7909F307E}"/>
              </a:ext>
            </a:extLst>
          </p:cNvPr>
          <p:cNvSpPr/>
          <p:nvPr/>
        </p:nvSpPr>
        <p:spPr bwMode="auto">
          <a:xfrm>
            <a:off x="8717641" y="56293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28" name="Rounded Rectangle 92">
            <a:extLst>
              <a:ext uri="{FF2B5EF4-FFF2-40B4-BE49-F238E27FC236}">
                <a16:creationId xmlns:a16="http://schemas.microsoft.com/office/drawing/2014/main" id="{9C1C8286-EB2B-4EB0-9F38-467CBF77BC1C}"/>
              </a:ext>
            </a:extLst>
          </p:cNvPr>
          <p:cNvSpPr/>
          <p:nvPr/>
        </p:nvSpPr>
        <p:spPr bwMode="auto">
          <a:xfrm>
            <a:off x="8717641" y="5932033"/>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Non-zero</a:t>
            </a:r>
          </a:p>
        </p:txBody>
      </p:sp>
      <p:sp>
        <p:nvSpPr>
          <p:cNvPr id="29" name="Rounded Rectangle 92">
            <a:extLst>
              <a:ext uri="{FF2B5EF4-FFF2-40B4-BE49-F238E27FC236}">
                <a16:creationId xmlns:a16="http://schemas.microsoft.com/office/drawing/2014/main" id="{7630122A-5C3E-4A80-99B1-F13321321623}"/>
              </a:ext>
            </a:extLst>
          </p:cNvPr>
          <p:cNvSpPr/>
          <p:nvPr/>
        </p:nvSpPr>
        <p:spPr bwMode="auto">
          <a:xfrm>
            <a:off x="8725850" y="3754246"/>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cxnSp>
        <p:nvCxnSpPr>
          <p:cNvPr id="30" name="Connector: Curved 29">
            <a:extLst>
              <a:ext uri="{FF2B5EF4-FFF2-40B4-BE49-F238E27FC236}">
                <a16:creationId xmlns:a16="http://schemas.microsoft.com/office/drawing/2014/main" id="{22F281A5-1406-4A55-B474-1403C79ECCD0}"/>
              </a:ext>
            </a:extLst>
          </p:cNvPr>
          <p:cNvCxnSpPr>
            <a:cxnSpLocks/>
            <a:endCxn id="26" idx="1"/>
          </p:cNvCxnSpPr>
          <p:nvPr/>
        </p:nvCxnSpPr>
        <p:spPr bwMode="auto">
          <a:xfrm flipV="1">
            <a:off x="6525841" y="5489465"/>
            <a:ext cx="2191800" cy="946642"/>
          </a:xfrm>
          <a:prstGeom prst="curvedConnector3">
            <a:avLst/>
          </a:prstGeom>
          <a:solidFill>
            <a:srgbClr val="AA014C"/>
          </a:solidFill>
          <a:ln w="50800" cap="flat" cmpd="sng" algn="ctr">
            <a:solidFill>
              <a:schemeClr val="tx1"/>
            </a:solidFill>
            <a:prstDash val="solid"/>
            <a:round/>
            <a:headEnd type="none" w="med" len="med"/>
            <a:tailEnd type="arrow"/>
          </a:ln>
          <a:effectLst/>
        </p:spPr>
      </p:cxnSp>
      <p:cxnSp>
        <p:nvCxnSpPr>
          <p:cNvPr id="31" name="Connector: Curved 30">
            <a:extLst>
              <a:ext uri="{FF2B5EF4-FFF2-40B4-BE49-F238E27FC236}">
                <a16:creationId xmlns:a16="http://schemas.microsoft.com/office/drawing/2014/main" id="{DCEF6343-C6F6-4901-BE99-B0E0B6CB0B2E}"/>
              </a:ext>
            </a:extLst>
          </p:cNvPr>
          <p:cNvCxnSpPr>
            <a:cxnSpLocks/>
          </p:cNvCxnSpPr>
          <p:nvPr/>
        </p:nvCxnSpPr>
        <p:spPr bwMode="auto">
          <a:xfrm>
            <a:off x="6572366" y="5029822"/>
            <a:ext cx="2128857" cy="354252"/>
          </a:xfrm>
          <a:prstGeom prst="curvedConnector3">
            <a:avLst/>
          </a:prstGeom>
          <a:solidFill>
            <a:srgbClr val="AA014C"/>
          </a:solidFill>
          <a:ln w="50800" cap="flat" cmpd="sng" algn="ctr">
            <a:solidFill>
              <a:schemeClr val="tx1"/>
            </a:solidFill>
            <a:prstDash val="solid"/>
            <a:round/>
            <a:headEnd type="none" w="med" len="med"/>
            <a:tailEnd type="arrow"/>
          </a:ln>
          <a:effectLst/>
        </p:spPr>
      </p:cxnSp>
      <p:sp>
        <p:nvSpPr>
          <p:cNvPr id="32" name="TextBox 31">
            <a:extLst>
              <a:ext uri="{FF2B5EF4-FFF2-40B4-BE49-F238E27FC236}">
                <a16:creationId xmlns:a16="http://schemas.microsoft.com/office/drawing/2014/main" id="{BAAC4EC3-ED6E-4713-B52A-5BF7987561D7}"/>
              </a:ext>
            </a:extLst>
          </p:cNvPr>
          <p:cNvSpPr txBox="1"/>
          <p:nvPr/>
        </p:nvSpPr>
        <p:spPr>
          <a:xfrm>
            <a:off x="646370" y="2948350"/>
            <a:ext cx="4561447" cy="685895"/>
          </a:xfrm>
          <a:prstGeom prst="rect">
            <a:avLst/>
          </a:prstGeom>
          <a:noFill/>
        </p:spPr>
        <p:txBody>
          <a:bodyPr wrap="none" lIns="130622" tIns="65311" rIns="130622" bIns="65311" rtlCol="0">
            <a:spAutoFit/>
          </a:bodyPr>
          <a:lstStyle/>
          <a:p>
            <a:pPr algn="ctr"/>
            <a:r>
              <a:rPr lang="en-US" sz="3600" dirty="0">
                <a:latin typeface="+mn-lt"/>
              </a:rPr>
              <a:t>Learning with SHCT</a:t>
            </a:r>
          </a:p>
        </p:txBody>
      </p:sp>
      <p:sp>
        <p:nvSpPr>
          <p:cNvPr id="34" name="Rounded Rectangle 92">
            <a:extLst>
              <a:ext uri="{FF2B5EF4-FFF2-40B4-BE49-F238E27FC236}">
                <a16:creationId xmlns:a16="http://schemas.microsoft.com/office/drawing/2014/main" id="{9D094DFE-0D7B-4ECA-9CFC-151C331E3734}"/>
              </a:ext>
            </a:extLst>
          </p:cNvPr>
          <p:cNvSpPr/>
          <p:nvPr/>
        </p:nvSpPr>
        <p:spPr bwMode="auto">
          <a:xfrm>
            <a:off x="8725848" y="4066649"/>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SHCTR</a:t>
            </a:r>
          </a:p>
        </p:txBody>
      </p:sp>
      <p:cxnSp>
        <p:nvCxnSpPr>
          <p:cNvPr id="36" name="Connector: Curved 35">
            <a:extLst>
              <a:ext uri="{FF2B5EF4-FFF2-40B4-BE49-F238E27FC236}">
                <a16:creationId xmlns:a16="http://schemas.microsoft.com/office/drawing/2014/main" id="{8A8093CF-CDC4-47AA-BB15-112E631DCABD}"/>
              </a:ext>
            </a:extLst>
          </p:cNvPr>
          <p:cNvCxnSpPr>
            <a:cxnSpLocks/>
          </p:cNvCxnSpPr>
          <p:nvPr/>
        </p:nvCxnSpPr>
        <p:spPr bwMode="auto">
          <a:xfrm flipV="1">
            <a:off x="6572366" y="4184444"/>
            <a:ext cx="2145272" cy="746437"/>
          </a:xfrm>
          <a:prstGeom prst="curvedConnector3">
            <a:avLst/>
          </a:prstGeom>
          <a:solidFill>
            <a:srgbClr val="AA014C"/>
          </a:solidFill>
          <a:ln w="50800" cap="flat" cmpd="sng" algn="ctr">
            <a:solidFill>
              <a:srgbClr val="FFFF00"/>
            </a:solidFill>
            <a:prstDash val="solid"/>
            <a:round/>
            <a:headEnd type="none" w="med" len="med"/>
            <a:tailEnd type="arrow"/>
          </a:ln>
          <a:effectLst/>
        </p:spPr>
      </p:cxnSp>
      <p:cxnSp>
        <p:nvCxnSpPr>
          <p:cNvPr id="37" name="Connector: Curved 36">
            <a:extLst>
              <a:ext uri="{FF2B5EF4-FFF2-40B4-BE49-F238E27FC236}">
                <a16:creationId xmlns:a16="http://schemas.microsoft.com/office/drawing/2014/main" id="{94EF96D6-F1A8-4E13-8690-BB52D74B713F}"/>
              </a:ext>
            </a:extLst>
          </p:cNvPr>
          <p:cNvCxnSpPr>
            <a:cxnSpLocks/>
            <a:endCxn id="34" idx="1"/>
          </p:cNvCxnSpPr>
          <p:nvPr/>
        </p:nvCxnSpPr>
        <p:spPr bwMode="auto">
          <a:xfrm flipV="1">
            <a:off x="6525841" y="4230062"/>
            <a:ext cx="2200007" cy="2030094"/>
          </a:xfrm>
          <a:prstGeom prst="curvedConnector3">
            <a:avLst/>
          </a:prstGeom>
          <a:solidFill>
            <a:srgbClr val="AA014C"/>
          </a:solidFill>
          <a:ln w="50800" cap="flat" cmpd="sng" algn="ctr">
            <a:solidFill>
              <a:srgbClr val="FFFF00"/>
            </a:solidFill>
            <a:prstDash val="solid"/>
            <a:round/>
            <a:headEnd type="none" w="med" len="med"/>
            <a:tailEnd type="arrow"/>
          </a:ln>
          <a:effectLst/>
        </p:spPr>
      </p:cxnSp>
      <p:sp>
        <p:nvSpPr>
          <p:cNvPr id="49" name="TextBox 48">
            <a:extLst>
              <a:ext uri="{FF2B5EF4-FFF2-40B4-BE49-F238E27FC236}">
                <a16:creationId xmlns:a16="http://schemas.microsoft.com/office/drawing/2014/main" id="{1E7D9ED9-4473-41E9-935E-1889988D419C}"/>
              </a:ext>
            </a:extLst>
          </p:cNvPr>
          <p:cNvSpPr txBox="1"/>
          <p:nvPr/>
        </p:nvSpPr>
        <p:spPr>
          <a:xfrm>
            <a:off x="10096660" y="3979926"/>
            <a:ext cx="3009740" cy="439674"/>
          </a:xfrm>
          <a:prstGeom prst="rect">
            <a:avLst/>
          </a:prstGeom>
          <a:noFill/>
        </p:spPr>
        <p:txBody>
          <a:bodyPr wrap="none" lIns="130622" tIns="65311" rIns="130622" bIns="65311" rtlCol="0">
            <a:spAutoFit/>
          </a:bodyPr>
          <a:lstStyle/>
          <a:p>
            <a:pPr algn="ctr"/>
            <a:r>
              <a:rPr lang="en-US" sz="2000" dirty="0">
                <a:solidFill>
                  <a:srgbClr val="FFFF00"/>
                </a:solidFill>
                <a:latin typeface="+mn-lt"/>
              </a:rPr>
              <a:t>Prefetch half of SHCT</a:t>
            </a:r>
          </a:p>
        </p:txBody>
      </p:sp>
      <p:sp>
        <p:nvSpPr>
          <p:cNvPr id="50" name="TextBox 49">
            <a:extLst>
              <a:ext uri="{FF2B5EF4-FFF2-40B4-BE49-F238E27FC236}">
                <a16:creationId xmlns:a16="http://schemas.microsoft.com/office/drawing/2014/main" id="{8FA318D2-6422-4457-B105-1C0773C70084}"/>
              </a:ext>
            </a:extLst>
          </p:cNvPr>
          <p:cNvSpPr txBox="1"/>
          <p:nvPr/>
        </p:nvSpPr>
        <p:spPr>
          <a:xfrm>
            <a:off x="10113079" y="5201499"/>
            <a:ext cx="2883103" cy="439674"/>
          </a:xfrm>
          <a:prstGeom prst="rect">
            <a:avLst/>
          </a:prstGeom>
          <a:noFill/>
        </p:spPr>
        <p:txBody>
          <a:bodyPr wrap="none" lIns="130622" tIns="65311" rIns="130622" bIns="65311" rtlCol="0">
            <a:spAutoFit/>
          </a:bodyPr>
          <a:lstStyle/>
          <a:p>
            <a:pPr algn="ctr"/>
            <a:r>
              <a:rPr lang="en-US" sz="2000" dirty="0">
                <a:latin typeface="+mn-lt"/>
              </a:rPr>
              <a:t>Demand half of SHCT</a:t>
            </a:r>
          </a:p>
        </p:txBody>
      </p:sp>
    </p:spTree>
    <p:extLst>
      <p:ext uri="{BB962C8B-B14F-4D97-AF65-F5344CB8AC3E}">
        <p14:creationId xmlns:p14="http://schemas.microsoft.com/office/powerpoint/2010/main" val="3768808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92">
            <a:extLst>
              <a:ext uri="{FF2B5EF4-FFF2-40B4-BE49-F238E27FC236}">
                <a16:creationId xmlns:a16="http://schemas.microsoft.com/office/drawing/2014/main" id="{2135318A-BDE0-43BA-B6AD-E77CD32E7AD7}"/>
              </a:ext>
            </a:extLst>
          </p:cNvPr>
          <p:cNvSpPr/>
          <p:nvPr/>
        </p:nvSpPr>
        <p:spPr bwMode="auto">
          <a:xfrm>
            <a:off x="8734059" y="5029821"/>
            <a:ext cx="1429294" cy="1624207"/>
          </a:xfrm>
          <a:prstGeom prst="round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2" name="Title 1">
            <a:extLst>
              <a:ext uri="{FF2B5EF4-FFF2-40B4-BE49-F238E27FC236}">
                <a16:creationId xmlns:a16="http://schemas.microsoft.com/office/drawing/2014/main" id="{A3A6C964-D014-4520-9A56-693E4A63511F}"/>
              </a:ext>
            </a:extLst>
          </p:cNvPr>
          <p:cNvSpPr>
            <a:spLocks noGrp="1"/>
          </p:cNvSpPr>
          <p:nvPr>
            <p:ph type="title"/>
          </p:nvPr>
        </p:nvSpPr>
        <p:spPr/>
        <p:txBody>
          <a:bodyPr/>
          <a:lstStyle/>
          <a:p>
            <a:r>
              <a:rPr lang="en-US" dirty="0"/>
              <a:t>Improvement 4: Prefetch-Aware Training</a:t>
            </a:r>
          </a:p>
        </p:txBody>
      </p:sp>
      <p:sp>
        <p:nvSpPr>
          <p:cNvPr id="4" name="Slide Number Placeholder 3">
            <a:extLst>
              <a:ext uri="{FF2B5EF4-FFF2-40B4-BE49-F238E27FC236}">
                <a16:creationId xmlns:a16="http://schemas.microsoft.com/office/drawing/2014/main" id="{13777077-C291-42EC-942A-9FD4152B6DCD}"/>
              </a:ext>
            </a:extLst>
          </p:cNvPr>
          <p:cNvSpPr>
            <a:spLocks noGrp="1"/>
          </p:cNvSpPr>
          <p:nvPr>
            <p:ph type="sldNum" sz="quarter" idx="10"/>
          </p:nvPr>
        </p:nvSpPr>
        <p:spPr/>
        <p:txBody>
          <a:bodyPr/>
          <a:lstStyle/>
          <a:p>
            <a:pPr>
              <a:defRPr/>
            </a:pPr>
            <a:fld id="{4981573D-48FD-468B-B776-519A2E5B8D31}" type="slidenum">
              <a:rPr lang="en-US" smtClean="0"/>
              <a:pPr>
                <a:defRPr/>
              </a:pPr>
              <a:t>22</a:t>
            </a:fld>
            <a:endParaRPr lang="en-US"/>
          </a:p>
        </p:txBody>
      </p:sp>
      <p:sp>
        <p:nvSpPr>
          <p:cNvPr id="19" name="Rounded Rectangle 92">
            <a:extLst>
              <a:ext uri="{FF2B5EF4-FFF2-40B4-BE49-F238E27FC236}">
                <a16:creationId xmlns:a16="http://schemas.microsoft.com/office/drawing/2014/main" id="{BEC09A9B-443C-428F-8DA2-85730FB58595}"/>
              </a:ext>
            </a:extLst>
          </p:cNvPr>
          <p:cNvSpPr/>
          <p:nvPr/>
        </p:nvSpPr>
        <p:spPr bwMode="auto">
          <a:xfrm>
            <a:off x="8725849" y="3368868"/>
            <a:ext cx="1437503" cy="1654504"/>
          </a:xfrm>
          <a:prstGeom prst="round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21" name="Rectangle 20">
            <a:extLst>
              <a:ext uri="{FF2B5EF4-FFF2-40B4-BE49-F238E27FC236}">
                <a16:creationId xmlns:a16="http://schemas.microsoft.com/office/drawing/2014/main" id="{B4DFD9BE-6202-4B3C-A1F2-9547DFD8D3AD}"/>
              </a:ext>
            </a:extLst>
          </p:cNvPr>
          <p:cNvSpPr/>
          <p:nvPr/>
        </p:nvSpPr>
        <p:spPr>
          <a:xfrm>
            <a:off x="460125" y="4166850"/>
            <a:ext cx="5908990" cy="1077218"/>
          </a:xfrm>
          <a:prstGeom prst="rect">
            <a:avLst/>
          </a:prstGeom>
        </p:spPr>
        <p:txBody>
          <a:bodyPr wrap="none">
            <a:spAutoFit/>
          </a:bodyPr>
          <a:lstStyle/>
          <a:p>
            <a:r>
              <a:rPr lang="en-US" sz="3200" b="1" kern="0" dirty="0">
                <a:latin typeface="Comic Sans MS"/>
              </a:rPr>
              <a:t>Cache Hit (re-use=0) </a:t>
            </a:r>
            <a:r>
              <a:rPr lang="en-US" sz="3200" dirty="0">
                <a:sym typeface="Wingdings" pitchFamily="2" charset="2"/>
              </a:rPr>
              <a:t></a:t>
            </a:r>
            <a:r>
              <a:rPr lang="en-US" sz="3200" b="1" kern="0" dirty="0">
                <a:latin typeface="Comic Sans MS"/>
              </a:rPr>
              <a:t> </a:t>
            </a:r>
          </a:p>
          <a:p>
            <a:r>
              <a:rPr lang="en-US" sz="3200" b="1" kern="0" dirty="0">
                <a:latin typeface="Comic Sans MS"/>
              </a:rPr>
              <a:t>    SHCT[</a:t>
            </a:r>
            <a:r>
              <a:rPr lang="en-US" b="1" kern="0" dirty="0">
                <a:latin typeface="Comic Sans MS"/>
              </a:rPr>
              <a:t>signature&lt;&lt;1 | </a:t>
            </a:r>
            <a:r>
              <a:rPr lang="en-US" b="1" kern="0" dirty="0" err="1">
                <a:latin typeface="Comic Sans MS"/>
              </a:rPr>
              <a:t>is_pf</a:t>
            </a:r>
            <a:r>
              <a:rPr lang="en-US" sz="3200" b="1" kern="0" dirty="0">
                <a:latin typeface="Comic Sans MS"/>
              </a:rPr>
              <a:t>]++</a:t>
            </a:r>
            <a:endParaRPr lang="en-US" dirty="0"/>
          </a:p>
        </p:txBody>
      </p:sp>
      <p:sp>
        <p:nvSpPr>
          <p:cNvPr id="22" name="Rectangle 21">
            <a:extLst>
              <a:ext uri="{FF2B5EF4-FFF2-40B4-BE49-F238E27FC236}">
                <a16:creationId xmlns:a16="http://schemas.microsoft.com/office/drawing/2014/main" id="{9C33E247-7615-4991-9D09-A3FD7B50A8CD}"/>
              </a:ext>
            </a:extLst>
          </p:cNvPr>
          <p:cNvSpPr/>
          <p:nvPr/>
        </p:nvSpPr>
        <p:spPr>
          <a:xfrm>
            <a:off x="460125" y="5556836"/>
            <a:ext cx="5908990" cy="1077218"/>
          </a:xfrm>
          <a:prstGeom prst="rect">
            <a:avLst/>
          </a:prstGeom>
        </p:spPr>
        <p:txBody>
          <a:bodyPr wrap="none">
            <a:spAutoFit/>
          </a:bodyPr>
          <a:lstStyle/>
          <a:p>
            <a:r>
              <a:rPr lang="en-US" sz="3200" b="1" kern="0" dirty="0">
                <a:latin typeface="Comic Sans MS"/>
              </a:rPr>
              <a:t>Evict (re-use=0) </a:t>
            </a:r>
            <a:r>
              <a:rPr lang="en-US" sz="3200" dirty="0">
                <a:sym typeface="Wingdings" pitchFamily="2" charset="2"/>
              </a:rPr>
              <a:t> </a:t>
            </a:r>
          </a:p>
          <a:p>
            <a:r>
              <a:rPr lang="en-US" sz="3200" b="1" kern="0" dirty="0">
                <a:latin typeface="Comic Sans MS"/>
                <a:sym typeface="Wingdings" pitchFamily="2" charset="2"/>
              </a:rPr>
              <a:t>    </a:t>
            </a:r>
            <a:r>
              <a:rPr lang="en-US" sz="3200" b="1" kern="0" dirty="0">
                <a:latin typeface="Comic Sans MS"/>
              </a:rPr>
              <a:t>SHCT[</a:t>
            </a:r>
            <a:r>
              <a:rPr lang="en-US" b="1" kern="0" dirty="0">
                <a:latin typeface="Comic Sans MS"/>
              </a:rPr>
              <a:t>signature&lt;&lt;1 | </a:t>
            </a:r>
            <a:r>
              <a:rPr lang="en-US" b="1" kern="0" dirty="0" err="1">
                <a:latin typeface="Comic Sans MS"/>
              </a:rPr>
              <a:t>is_pf</a:t>
            </a:r>
            <a:r>
              <a:rPr lang="en-US" sz="3200" b="1" kern="0" dirty="0">
                <a:latin typeface="Comic Sans MS"/>
              </a:rPr>
              <a:t>]--</a:t>
            </a:r>
            <a:endParaRPr lang="en-US" dirty="0"/>
          </a:p>
        </p:txBody>
      </p:sp>
      <p:sp>
        <p:nvSpPr>
          <p:cNvPr id="23" name="Rounded Rectangle 92">
            <a:extLst>
              <a:ext uri="{FF2B5EF4-FFF2-40B4-BE49-F238E27FC236}">
                <a16:creationId xmlns:a16="http://schemas.microsoft.com/office/drawing/2014/main" id="{CEA80D47-90A7-4835-B676-C64F5FA5F5D8}"/>
              </a:ext>
            </a:extLst>
          </p:cNvPr>
          <p:cNvSpPr/>
          <p:nvPr/>
        </p:nvSpPr>
        <p:spPr bwMode="auto">
          <a:xfrm>
            <a:off x="8725850" y="4362660"/>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rPr>
              <a:t>00</a:t>
            </a:r>
            <a:r>
              <a:rPr lang="en-US" dirty="0">
                <a:solidFill>
                  <a:schemeClr val="bg1"/>
                </a:solidFill>
                <a:latin typeface="+mn-lt"/>
              </a:rPr>
              <a:t>0</a:t>
            </a:r>
          </a:p>
        </p:txBody>
      </p:sp>
      <p:sp>
        <p:nvSpPr>
          <p:cNvPr id="26" name="Rounded Rectangle 92">
            <a:extLst>
              <a:ext uri="{FF2B5EF4-FFF2-40B4-BE49-F238E27FC236}">
                <a16:creationId xmlns:a16="http://schemas.microsoft.com/office/drawing/2014/main" id="{3A0C30FA-62BF-4B5A-B43A-8876F76FCC58}"/>
              </a:ext>
            </a:extLst>
          </p:cNvPr>
          <p:cNvSpPr/>
          <p:nvPr/>
        </p:nvSpPr>
        <p:spPr bwMode="auto">
          <a:xfrm>
            <a:off x="8717641" y="53260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SHCTR</a:t>
            </a:r>
          </a:p>
        </p:txBody>
      </p:sp>
      <p:sp>
        <p:nvSpPr>
          <p:cNvPr id="27" name="Rounded Rectangle 92">
            <a:extLst>
              <a:ext uri="{FF2B5EF4-FFF2-40B4-BE49-F238E27FC236}">
                <a16:creationId xmlns:a16="http://schemas.microsoft.com/office/drawing/2014/main" id="{31E8ECC9-3FA3-4CEC-98E3-6CD7909F307E}"/>
              </a:ext>
            </a:extLst>
          </p:cNvPr>
          <p:cNvSpPr/>
          <p:nvPr/>
        </p:nvSpPr>
        <p:spPr bwMode="auto">
          <a:xfrm>
            <a:off x="8717641" y="5629352"/>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sp>
        <p:nvSpPr>
          <p:cNvPr id="28" name="Rounded Rectangle 92">
            <a:extLst>
              <a:ext uri="{FF2B5EF4-FFF2-40B4-BE49-F238E27FC236}">
                <a16:creationId xmlns:a16="http://schemas.microsoft.com/office/drawing/2014/main" id="{9C1C8286-EB2B-4EB0-9F38-467CBF77BC1C}"/>
              </a:ext>
            </a:extLst>
          </p:cNvPr>
          <p:cNvSpPr/>
          <p:nvPr/>
        </p:nvSpPr>
        <p:spPr bwMode="auto">
          <a:xfrm>
            <a:off x="8717641" y="5932033"/>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Non-zero</a:t>
            </a:r>
          </a:p>
        </p:txBody>
      </p:sp>
      <p:sp>
        <p:nvSpPr>
          <p:cNvPr id="29" name="Rounded Rectangle 92">
            <a:extLst>
              <a:ext uri="{FF2B5EF4-FFF2-40B4-BE49-F238E27FC236}">
                <a16:creationId xmlns:a16="http://schemas.microsoft.com/office/drawing/2014/main" id="{7630122A-5C3E-4A80-99B1-F13321321623}"/>
              </a:ext>
            </a:extLst>
          </p:cNvPr>
          <p:cNvSpPr/>
          <p:nvPr/>
        </p:nvSpPr>
        <p:spPr bwMode="auto">
          <a:xfrm>
            <a:off x="8725850" y="3754246"/>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lang="en-US" dirty="0">
              <a:solidFill>
                <a:schemeClr val="bg1"/>
              </a:solidFill>
              <a:latin typeface="+mn-lt"/>
            </a:endParaRPr>
          </a:p>
        </p:txBody>
      </p:sp>
      <p:cxnSp>
        <p:nvCxnSpPr>
          <p:cNvPr id="30" name="Connector: Curved 29">
            <a:extLst>
              <a:ext uri="{FF2B5EF4-FFF2-40B4-BE49-F238E27FC236}">
                <a16:creationId xmlns:a16="http://schemas.microsoft.com/office/drawing/2014/main" id="{22F281A5-1406-4A55-B474-1403C79ECCD0}"/>
              </a:ext>
            </a:extLst>
          </p:cNvPr>
          <p:cNvCxnSpPr>
            <a:cxnSpLocks/>
            <a:endCxn id="26" idx="1"/>
          </p:cNvCxnSpPr>
          <p:nvPr/>
        </p:nvCxnSpPr>
        <p:spPr bwMode="auto">
          <a:xfrm flipV="1">
            <a:off x="6525841" y="5489465"/>
            <a:ext cx="2191800" cy="946642"/>
          </a:xfrm>
          <a:prstGeom prst="curvedConnector3">
            <a:avLst/>
          </a:prstGeom>
          <a:solidFill>
            <a:srgbClr val="AA014C"/>
          </a:solidFill>
          <a:ln w="50800" cap="flat" cmpd="sng" algn="ctr">
            <a:solidFill>
              <a:schemeClr val="tx1"/>
            </a:solidFill>
            <a:prstDash val="solid"/>
            <a:round/>
            <a:headEnd type="none" w="med" len="med"/>
            <a:tailEnd type="arrow"/>
          </a:ln>
          <a:effectLst/>
        </p:spPr>
      </p:cxnSp>
      <p:cxnSp>
        <p:nvCxnSpPr>
          <p:cNvPr id="31" name="Connector: Curved 30">
            <a:extLst>
              <a:ext uri="{FF2B5EF4-FFF2-40B4-BE49-F238E27FC236}">
                <a16:creationId xmlns:a16="http://schemas.microsoft.com/office/drawing/2014/main" id="{DCEF6343-C6F6-4901-BE99-B0E0B6CB0B2E}"/>
              </a:ext>
            </a:extLst>
          </p:cNvPr>
          <p:cNvCxnSpPr>
            <a:cxnSpLocks/>
          </p:cNvCxnSpPr>
          <p:nvPr/>
        </p:nvCxnSpPr>
        <p:spPr bwMode="auto">
          <a:xfrm>
            <a:off x="6572366" y="5029822"/>
            <a:ext cx="2128857" cy="354252"/>
          </a:xfrm>
          <a:prstGeom prst="curvedConnector3">
            <a:avLst/>
          </a:prstGeom>
          <a:solidFill>
            <a:srgbClr val="AA014C"/>
          </a:solidFill>
          <a:ln w="50800" cap="flat" cmpd="sng" algn="ctr">
            <a:solidFill>
              <a:schemeClr val="tx1"/>
            </a:solidFill>
            <a:prstDash val="solid"/>
            <a:round/>
            <a:headEnd type="none" w="med" len="med"/>
            <a:tailEnd type="arrow"/>
          </a:ln>
          <a:effectLst/>
        </p:spPr>
      </p:cxnSp>
      <p:sp>
        <p:nvSpPr>
          <p:cNvPr id="32" name="TextBox 31">
            <a:extLst>
              <a:ext uri="{FF2B5EF4-FFF2-40B4-BE49-F238E27FC236}">
                <a16:creationId xmlns:a16="http://schemas.microsoft.com/office/drawing/2014/main" id="{BAAC4EC3-ED6E-4713-B52A-5BF7987561D7}"/>
              </a:ext>
            </a:extLst>
          </p:cNvPr>
          <p:cNvSpPr txBox="1"/>
          <p:nvPr/>
        </p:nvSpPr>
        <p:spPr>
          <a:xfrm>
            <a:off x="646370" y="2948350"/>
            <a:ext cx="4561447" cy="685895"/>
          </a:xfrm>
          <a:prstGeom prst="rect">
            <a:avLst/>
          </a:prstGeom>
          <a:noFill/>
        </p:spPr>
        <p:txBody>
          <a:bodyPr wrap="none" lIns="130622" tIns="65311" rIns="130622" bIns="65311" rtlCol="0">
            <a:spAutoFit/>
          </a:bodyPr>
          <a:lstStyle/>
          <a:p>
            <a:pPr algn="ctr"/>
            <a:r>
              <a:rPr lang="en-US" sz="3600" dirty="0">
                <a:latin typeface="+mn-lt"/>
              </a:rPr>
              <a:t>Learning with SHCT</a:t>
            </a:r>
          </a:p>
        </p:txBody>
      </p:sp>
      <p:sp>
        <p:nvSpPr>
          <p:cNvPr id="34" name="Rounded Rectangle 92">
            <a:extLst>
              <a:ext uri="{FF2B5EF4-FFF2-40B4-BE49-F238E27FC236}">
                <a16:creationId xmlns:a16="http://schemas.microsoft.com/office/drawing/2014/main" id="{9D094DFE-0D7B-4ECA-9CFC-151C331E3734}"/>
              </a:ext>
            </a:extLst>
          </p:cNvPr>
          <p:cNvSpPr/>
          <p:nvPr/>
        </p:nvSpPr>
        <p:spPr bwMode="auto">
          <a:xfrm>
            <a:off x="8725848" y="4066649"/>
            <a:ext cx="1429294" cy="326825"/>
          </a:xfrm>
          <a:prstGeom prst="rect">
            <a:avLst/>
          </a:prstGeom>
          <a:solidFill>
            <a:srgbClr val="FFC000"/>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r>
              <a:rPr lang="en-US" dirty="0">
                <a:solidFill>
                  <a:schemeClr val="bg1"/>
                </a:solidFill>
                <a:latin typeface="+mn-lt"/>
              </a:rPr>
              <a:t>SHCTR</a:t>
            </a:r>
          </a:p>
        </p:txBody>
      </p:sp>
      <p:cxnSp>
        <p:nvCxnSpPr>
          <p:cNvPr id="36" name="Connector: Curved 35">
            <a:extLst>
              <a:ext uri="{FF2B5EF4-FFF2-40B4-BE49-F238E27FC236}">
                <a16:creationId xmlns:a16="http://schemas.microsoft.com/office/drawing/2014/main" id="{8A8093CF-CDC4-47AA-BB15-112E631DCABD}"/>
              </a:ext>
            </a:extLst>
          </p:cNvPr>
          <p:cNvCxnSpPr>
            <a:cxnSpLocks/>
          </p:cNvCxnSpPr>
          <p:nvPr/>
        </p:nvCxnSpPr>
        <p:spPr bwMode="auto">
          <a:xfrm flipV="1">
            <a:off x="6572366" y="4184444"/>
            <a:ext cx="2145272" cy="746437"/>
          </a:xfrm>
          <a:prstGeom prst="curvedConnector3">
            <a:avLst/>
          </a:prstGeom>
          <a:solidFill>
            <a:srgbClr val="AA014C"/>
          </a:solidFill>
          <a:ln w="50800" cap="flat" cmpd="sng" algn="ctr">
            <a:solidFill>
              <a:schemeClr val="tx1"/>
            </a:solidFill>
            <a:prstDash val="solid"/>
            <a:round/>
            <a:headEnd type="none" w="med" len="med"/>
            <a:tailEnd type="arrow"/>
          </a:ln>
          <a:effectLst/>
        </p:spPr>
      </p:cxnSp>
      <p:cxnSp>
        <p:nvCxnSpPr>
          <p:cNvPr id="37" name="Connector: Curved 36">
            <a:extLst>
              <a:ext uri="{FF2B5EF4-FFF2-40B4-BE49-F238E27FC236}">
                <a16:creationId xmlns:a16="http://schemas.microsoft.com/office/drawing/2014/main" id="{94EF96D6-F1A8-4E13-8690-BB52D74B713F}"/>
              </a:ext>
            </a:extLst>
          </p:cNvPr>
          <p:cNvCxnSpPr>
            <a:cxnSpLocks/>
            <a:endCxn id="34" idx="1"/>
          </p:cNvCxnSpPr>
          <p:nvPr/>
        </p:nvCxnSpPr>
        <p:spPr bwMode="auto">
          <a:xfrm flipV="1">
            <a:off x="6525841" y="4230062"/>
            <a:ext cx="2200007" cy="2030094"/>
          </a:xfrm>
          <a:prstGeom prst="curvedConnector3">
            <a:avLst/>
          </a:prstGeom>
          <a:solidFill>
            <a:srgbClr val="AA014C"/>
          </a:solidFill>
          <a:ln w="50800" cap="flat" cmpd="sng" algn="ctr">
            <a:solidFill>
              <a:schemeClr val="tx1"/>
            </a:solidFill>
            <a:prstDash val="solid"/>
            <a:round/>
            <a:headEnd type="none" w="med" len="med"/>
            <a:tailEnd type="arrow"/>
          </a:ln>
          <a:effectLst/>
        </p:spPr>
      </p:cxnSp>
      <p:cxnSp>
        <p:nvCxnSpPr>
          <p:cNvPr id="24" name="Straight Arrow Connector 23">
            <a:extLst>
              <a:ext uri="{FF2B5EF4-FFF2-40B4-BE49-F238E27FC236}">
                <a16:creationId xmlns:a16="http://schemas.microsoft.com/office/drawing/2014/main" id="{043E1BF3-B26A-459D-A589-E1DDC6807261}"/>
              </a:ext>
            </a:extLst>
          </p:cNvPr>
          <p:cNvCxnSpPr>
            <a:cxnSpLocks/>
          </p:cNvCxnSpPr>
          <p:nvPr/>
        </p:nvCxnSpPr>
        <p:spPr bwMode="auto">
          <a:xfrm>
            <a:off x="10163353" y="4235138"/>
            <a:ext cx="1075095" cy="0"/>
          </a:xfrm>
          <a:prstGeom prst="straightConnector1">
            <a:avLst/>
          </a:prstGeom>
          <a:solidFill>
            <a:srgbClr val="AA014C"/>
          </a:solidFill>
          <a:ln w="50800" cap="flat" cmpd="sng" algn="ctr">
            <a:solidFill>
              <a:srgbClr val="FFFF00"/>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A63E721B-2000-41C7-8176-74797182250E}"/>
              </a:ext>
            </a:extLst>
          </p:cNvPr>
          <p:cNvCxnSpPr>
            <a:cxnSpLocks/>
          </p:cNvCxnSpPr>
          <p:nvPr/>
        </p:nvCxnSpPr>
        <p:spPr bwMode="auto">
          <a:xfrm>
            <a:off x="10163352" y="5489465"/>
            <a:ext cx="1075095" cy="0"/>
          </a:xfrm>
          <a:prstGeom prst="straightConnector1">
            <a:avLst/>
          </a:prstGeom>
          <a:solidFill>
            <a:srgbClr val="AA014C"/>
          </a:solidFill>
          <a:ln w="50800" cap="flat" cmpd="sng" algn="ctr">
            <a:solidFill>
              <a:schemeClr val="tx1"/>
            </a:solidFill>
            <a:prstDash val="solid"/>
            <a:round/>
            <a:headEnd type="none" w="med" len="med"/>
            <a:tailEnd type="arrow"/>
          </a:ln>
          <a:effectLst/>
        </p:spPr>
      </p:cxnSp>
      <p:sp>
        <p:nvSpPr>
          <p:cNvPr id="35" name="TextBox 34">
            <a:extLst>
              <a:ext uri="{FF2B5EF4-FFF2-40B4-BE49-F238E27FC236}">
                <a16:creationId xmlns:a16="http://schemas.microsoft.com/office/drawing/2014/main" id="{77E162A6-E417-4F14-8324-5E9FA4CE0D1C}"/>
              </a:ext>
            </a:extLst>
          </p:cNvPr>
          <p:cNvSpPr txBox="1"/>
          <p:nvPr/>
        </p:nvSpPr>
        <p:spPr>
          <a:xfrm>
            <a:off x="10880315" y="3896638"/>
            <a:ext cx="3750085" cy="870561"/>
          </a:xfrm>
          <a:prstGeom prst="rect">
            <a:avLst/>
          </a:prstGeom>
          <a:noFill/>
        </p:spPr>
        <p:txBody>
          <a:bodyPr wrap="square" lIns="130622" tIns="65311" rIns="130622" bIns="65311" rtlCol="0">
            <a:spAutoFit/>
          </a:bodyPr>
          <a:lstStyle/>
          <a:p>
            <a:pPr algn="ctr"/>
            <a:r>
              <a:rPr lang="en-US" dirty="0">
                <a:solidFill>
                  <a:srgbClr val="FFFF00"/>
                </a:solidFill>
                <a:latin typeface="+mn-lt"/>
              </a:rPr>
              <a:t>Predict re-use for prefetch, separately</a:t>
            </a:r>
          </a:p>
        </p:txBody>
      </p:sp>
      <p:sp>
        <p:nvSpPr>
          <p:cNvPr id="38" name="TextBox 37">
            <a:extLst>
              <a:ext uri="{FF2B5EF4-FFF2-40B4-BE49-F238E27FC236}">
                <a16:creationId xmlns:a16="http://schemas.microsoft.com/office/drawing/2014/main" id="{E4CD0D79-0D4F-464D-84A4-ED04FBA6B81F}"/>
              </a:ext>
            </a:extLst>
          </p:cNvPr>
          <p:cNvSpPr txBox="1"/>
          <p:nvPr/>
        </p:nvSpPr>
        <p:spPr>
          <a:xfrm>
            <a:off x="10972800" y="5206501"/>
            <a:ext cx="3031591" cy="501229"/>
          </a:xfrm>
          <a:prstGeom prst="rect">
            <a:avLst/>
          </a:prstGeom>
          <a:noFill/>
        </p:spPr>
        <p:txBody>
          <a:bodyPr wrap="square" lIns="130622" tIns="65311" rIns="130622" bIns="65311" rtlCol="0">
            <a:spAutoFit/>
          </a:bodyPr>
          <a:lstStyle/>
          <a:p>
            <a:pPr algn="ctr"/>
            <a:r>
              <a:rPr lang="en-US" dirty="0">
                <a:latin typeface="+mn-lt"/>
              </a:rPr>
              <a:t>Predict re-use</a:t>
            </a:r>
          </a:p>
        </p:txBody>
      </p:sp>
      <p:sp>
        <p:nvSpPr>
          <p:cNvPr id="39" name="TextBox 38">
            <a:extLst>
              <a:ext uri="{FF2B5EF4-FFF2-40B4-BE49-F238E27FC236}">
                <a16:creationId xmlns:a16="http://schemas.microsoft.com/office/drawing/2014/main" id="{3E8297E9-2C15-4E88-A84C-458D1DEABD2C}"/>
              </a:ext>
            </a:extLst>
          </p:cNvPr>
          <p:cNvSpPr txBox="1"/>
          <p:nvPr/>
        </p:nvSpPr>
        <p:spPr>
          <a:xfrm>
            <a:off x="9711712" y="2580845"/>
            <a:ext cx="4953522" cy="685895"/>
          </a:xfrm>
          <a:prstGeom prst="rect">
            <a:avLst/>
          </a:prstGeom>
          <a:noFill/>
        </p:spPr>
        <p:txBody>
          <a:bodyPr wrap="square" lIns="130622" tIns="65311" rIns="130622" bIns="65311" rtlCol="0">
            <a:spAutoFit/>
          </a:bodyPr>
          <a:lstStyle/>
          <a:p>
            <a:pPr algn="ctr"/>
            <a:r>
              <a:rPr lang="en-US" sz="3600" dirty="0">
                <a:latin typeface="+mn-lt"/>
              </a:rPr>
              <a:t>Predicting with SHCT</a:t>
            </a:r>
          </a:p>
        </p:txBody>
      </p:sp>
    </p:spTree>
    <p:extLst>
      <p:ext uri="{BB962C8B-B14F-4D97-AF65-F5344CB8AC3E}">
        <p14:creationId xmlns:p14="http://schemas.microsoft.com/office/powerpoint/2010/main" val="2794226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F6A-EA79-485F-A00F-A0CE2EAC5AB3}"/>
              </a:ext>
            </a:extLst>
          </p:cNvPr>
          <p:cNvSpPr>
            <a:spLocks noGrp="1"/>
          </p:cNvSpPr>
          <p:nvPr>
            <p:ph type="title"/>
          </p:nvPr>
        </p:nvSpPr>
        <p:spPr/>
        <p:txBody>
          <a:bodyPr/>
          <a:lstStyle/>
          <a:p>
            <a:r>
              <a:rPr lang="en-US" dirty="0"/>
              <a:t>Improvement 5: Prefetch-Aware State-Update</a:t>
            </a:r>
          </a:p>
        </p:txBody>
      </p:sp>
      <p:sp>
        <p:nvSpPr>
          <p:cNvPr id="3" name="Content Placeholder 2">
            <a:extLst>
              <a:ext uri="{FF2B5EF4-FFF2-40B4-BE49-F238E27FC236}">
                <a16:creationId xmlns:a16="http://schemas.microsoft.com/office/drawing/2014/main" id="{EB8D15E5-A3A3-4C99-92C4-AE0535C4405A}"/>
              </a:ext>
            </a:extLst>
          </p:cNvPr>
          <p:cNvSpPr>
            <a:spLocks noGrp="1"/>
          </p:cNvSpPr>
          <p:nvPr>
            <p:ph idx="1"/>
          </p:nvPr>
        </p:nvSpPr>
        <p:spPr>
          <a:xfrm>
            <a:off x="728662" y="1646238"/>
            <a:ext cx="13541375" cy="5211762"/>
          </a:xfrm>
        </p:spPr>
        <p:txBody>
          <a:bodyPr/>
          <a:lstStyle/>
          <a:p>
            <a:r>
              <a:rPr lang="en-US" sz="3600" dirty="0"/>
              <a:t>Previous: No differentiation for Prefetch</a:t>
            </a:r>
          </a:p>
          <a:p>
            <a:endParaRPr lang="en-US" sz="3600" dirty="0"/>
          </a:p>
          <a:p>
            <a:r>
              <a:rPr lang="en-US" sz="3600" b="1" u="sng" dirty="0">
                <a:solidFill>
                  <a:srgbClr val="FFFF00"/>
                </a:solidFill>
              </a:rPr>
              <a:t>Observation:</a:t>
            </a:r>
            <a:r>
              <a:rPr lang="en-US" sz="3600" dirty="0">
                <a:solidFill>
                  <a:srgbClr val="FFFF00"/>
                </a:solidFill>
              </a:rPr>
              <a:t> Prefetches are staying in caches for a long time. First-access to prefetched line is demand access.       Baseline </a:t>
            </a:r>
            <a:r>
              <a:rPr lang="en-US" sz="3600" dirty="0" err="1">
                <a:solidFill>
                  <a:srgbClr val="FFFF00"/>
                </a:solidFill>
              </a:rPr>
              <a:t>SHiP</a:t>
            </a:r>
            <a:r>
              <a:rPr lang="en-US" sz="3600" dirty="0">
                <a:solidFill>
                  <a:srgbClr val="FFFF00"/>
                </a:solidFill>
              </a:rPr>
              <a:t> promotes and keeps accurate prefetches past usefulness</a:t>
            </a:r>
            <a:endParaRPr lang="en-US" dirty="0">
              <a:solidFill>
                <a:srgbClr val="FFFF00"/>
              </a:solidFill>
            </a:endParaRPr>
          </a:p>
          <a:p>
            <a:endParaRPr lang="en-US" sz="1800" dirty="0"/>
          </a:p>
          <a:p>
            <a:r>
              <a:rPr lang="en-US" sz="3600" b="1" u="sng" dirty="0">
                <a:solidFill>
                  <a:srgbClr val="FFFF00"/>
                </a:solidFill>
              </a:rPr>
              <a:t>Solution:</a:t>
            </a:r>
            <a:r>
              <a:rPr lang="en-US" sz="3600" dirty="0">
                <a:solidFill>
                  <a:srgbClr val="FFFF00"/>
                </a:solidFill>
              </a:rPr>
              <a:t> Ignore state-update for first access to prefetched line. Update for subsequent accesses</a:t>
            </a:r>
          </a:p>
        </p:txBody>
      </p:sp>
      <p:sp>
        <p:nvSpPr>
          <p:cNvPr id="4" name="Slide Number Placeholder 3">
            <a:extLst>
              <a:ext uri="{FF2B5EF4-FFF2-40B4-BE49-F238E27FC236}">
                <a16:creationId xmlns:a16="http://schemas.microsoft.com/office/drawing/2014/main" id="{014D598B-42BF-4E7B-B6D8-A1DB5FB394EF}"/>
              </a:ext>
            </a:extLst>
          </p:cNvPr>
          <p:cNvSpPr>
            <a:spLocks noGrp="1"/>
          </p:cNvSpPr>
          <p:nvPr>
            <p:ph type="sldNum" sz="quarter" idx="10"/>
          </p:nvPr>
        </p:nvSpPr>
        <p:spPr/>
        <p:txBody>
          <a:bodyPr/>
          <a:lstStyle/>
          <a:p>
            <a:pPr>
              <a:defRPr/>
            </a:pPr>
            <a:fld id="{4981573D-48FD-468B-B776-519A2E5B8D31}" type="slidenum">
              <a:rPr lang="en-US" smtClean="0"/>
              <a:pPr>
                <a:defRPr/>
              </a:pPr>
              <a:t>23</a:t>
            </a:fld>
            <a:endParaRPr lang="en-US"/>
          </a:p>
        </p:txBody>
      </p:sp>
    </p:spTree>
    <p:extLst>
      <p:ext uri="{BB962C8B-B14F-4D97-AF65-F5344CB8AC3E}">
        <p14:creationId xmlns:p14="http://schemas.microsoft.com/office/powerpoint/2010/main" val="422050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Curved Connector 49"/>
          <p:cNvCxnSpPr/>
          <p:nvPr/>
        </p:nvCxnSpPr>
        <p:spPr>
          <a:xfrm rot="5400000">
            <a:off x="3604260" y="3771900"/>
            <a:ext cx="15240" cy="3413760"/>
          </a:xfrm>
          <a:prstGeom prst="curvedConnector3">
            <a:avLst>
              <a:gd name="adj1" fmla="val 3265716"/>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5400000">
            <a:off x="5234940" y="2080260"/>
            <a:ext cx="15240" cy="6827520"/>
          </a:xfrm>
          <a:prstGeom prst="curvedConnector3">
            <a:avLst>
              <a:gd name="adj1" fmla="val 6120002"/>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5400000">
            <a:off x="6941820" y="373380"/>
            <a:ext cx="15240" cy="10241280"/>
          </a:xfrm>
          <a:prstGeom prst="curvedConnector3">
            <a:avLst>
              <a:gd name="adj1" fmla="val 10080003"/>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mn-lt"/>
              </a:rPr>
              <a:t>Improvement 5: Prefetch-Aware State-Update</a:t>
            </a:r>
          </a:p>
        </p:txBody>
      </p:sp>
      <p:sp>
        <p:nvSpPr>
          <p:cNvPr id="8" name="Oval 7"/>
          <p:cNvSpPr/>
          <p:nvPr/>
        </p:nvSpPr>
        <p:spPr>
          <a:xfrm>
            <a:off x="73152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0</a:t>
            </a:r>
          </a:p>
          <a:p>
            <a:pPr algn="ctr"/>
            <a:r>
              <a:rPr lang="en-US" sz="2300" b="1" dirty="0" err="1">
                <a:solidFill>
                  <a:schemeClr val="tx1"/>
                </a:solidFill>
              </a:rPr>
              <a:t>Imme</a:t>
            </a:r>
            <a:r>
              <a:rPr lang="en-US" sz="2300" b="1" dirty="0">
                <a:solidFill>
                  <a:schemeClr val="tx1"/>
                </a:solidFill>
              </a:rPr>
              <a:t>-</a:t>
            </a:r>
          </a:p>
          <a:p>
            <a:pPr algn="ctr"/>
            <a:r>
              <a:rPr lang="en-US" sz="2300" b="1" dirty="0" err="1">
                <a:solidFill>
                  <a:schemeClr val="tx1"/>
                </a:solidFill>
              </a:rPr>
              <a:t>diate</a:t>
            </a:r>
            <a:endParaRPr lang="en-US" sz="2300" b="1" dirty="0">
              <a:solidFill>
                <a:schemeClr val="tx1"/>
              </a:solidFill>
            </a:endParaRPr>
          </a:p>
        </p:txBody>
      </p:sp>
      <p:sp>
        <p:nvSpPr>
          <p:cNvPr id="14" name="Oval 13"/>
          <p:cNvSpPr/>
          <p:nvPr/>
        </p:nvSpPr>
        <p:spPr>
          <a:xfrm>
            <a:off x="414528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1</a:t>
            </a:r>
          </a:p>
          <a:p>
            <a:pPr algn="ctr"/>
            <a:r>
              <a:rPr lang="en-US" sz="2300" b="1" dirty="0">
                <a:solidFill>
                  <a:schemeClr val="tx1"/>
                </a:solidFill>
              </a:rPr>
              <a:t>Inter-</a:t>
            </a:r>
          </a:p>
          <a:p>
            <a:pPr algn="ctr"/>
            <a:r>
              <a:rPr lang="en-US" sz="2300" b="1" dirty="0">
                <a:solidFill>
                  <a:schemeClr val="tx1"/>
                </a:solidFill>
              </a:rPr>
              <a:t>mediate</a:t>
            </a:r>
          </a:p>
        </p:txBody>
      </p:sp>
      <p:sp>
        <p:nvSpPr>
          <p:cNvPr id="15" name="Oval 14"/>
          <p:cNvSpPr/>
          <p:nvPr/>
        </p:nvSpPr>
        <p:spPr>
          <a:xfrm>
            <a:off x="755904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2</a:t>
            </a:r>
          </a:p>
          <a:p>
            <a:pPr algn="ctr"/>
            <a:r>
              <a:rPr lang="en-US" sz="2300" b="1" dirty="0">
                <a:solidFill>
                  <a:schemeClr val="tx1"/>
                </a:solidFill>
              </a:rPr>
              <a:t>far</a:t>
            </a:r>
            <a:endParaRPr lang="en-US" sz="2900" b="1" dirty="0">
              <a:solidFill>
                <a:schemeClr val="tx1"/>
              </a:solidFill>
            </a:endParaRPr>
          </a:p>
        </p:txBody>
      </p:sp>
      <p:sp>
        <p:nvSpPr>
          <p:cNvPr id="16" name="Oval 15"/>
          <p:cNvSpPr/>
          <p:nvPr/>
        </p:nvSpPr>
        <p:spPr>
          <a:xfrm>
            <a:off x="1097280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3</a:t>
            </a:r>
          </a:p>
          <a:p>
            <a:pPr algn="ctr"/>
            <a:r>
              <a:rPr lang="en-US" sz="2300" b="1" dirty="0">
                <a:solidFill>
                  <a:schemeClr val="tx1"/>
                </a:solidFill>
              </a:rPr>
              <a:t>distant</a:t>
            </a:r>
            <a:endParaRPr lang="en-US" sz="2900" b="1" dirty="0">
              <a:solidFill>
                <a:schemeClr val="tx1"/>
              </a:solidFill>
            </a:endParaRPr>
          </a:p>
        </p:txBody>
      </p:sp>
      <p:sp>
        <p:nvSpPr>
          <p:cNvPr id="23" name="TextBox 22"/>
          <p:cNvSpPr txBox="1"/>
          <p:nvPr/>
        </p:nvSpPr>
        <p:spPr>
          <a:xfrm>
            <a:off x="3910881" y="5715000"/>
            <a:ext cx="3856125" cy="501229"/>
          </a:xfrm>
          <a:prstGeom prst="rect">
            <a:avLst/>
          </a:prstGeom>
          <a:noFill/>
          <a:ln w="57150">
            <a:solidFill>
              <a:srgbClr val="FFFF00"/>
            </a:solidFill>
          </a:ln>
        </p:spPr>
        <p:txBody>
          <a:bodyPr wrap="none" lIns="130622" tIns="65311" rIns="130622" bIns="65311" rtlCol="0">
            <a:spAutoFit/>
          </a:bodyPr>
          <a:lstStyle/>
          <a:p>
            <a:pPr algn="ctr"/>
            <a:r>
              <a:rPr lang="en-US" b="1" i="1" dirty="0">
                <a:latin typeface="+mn-lt"/>
              </a:rPr>
              <a:t>re-reference </a:t>
            </a:r>
            <a:r>
              <a:rPr lang="en-US" b="1" i="1" dirty="0">
                <a:solidFill>
                  <a:srgbClr val="FFFF00"/>
                </a:solidFill>
                <a:latin typeface="+mn-lt"/>
              </a:rPr>
              <a:t>&amp;&amp; ! </a:t>
            </a:r>
            <a:r>
              <a:rPr lang="en-US" b="1" i="1" dirty="0" err="1">
                <a:solidFill>
                  <a:srgbClr val="FFFF00"/>
                </a:solidFill>
                <a:latin typeface="+mn-lt"/>
              </a:rPr>
              <a:t>is_pf</a:t>
            </a:r>
            <a:endParaRPr lang="en-US" b="1" i="1" dirty="0">
              <a:solidFill>
                <a:srgbClr val="FFFF00"/>
              </a:solidFill>
              <a:latin typeface="+mn-lt"/>
            </a:endParaRPr>
          </a:p>
        </p:txBody>
      </p:sp>
      <p:cxnSp>
        <p:nvCxnSpPr>
          <p:cNvPr id="29" name="Straight Arrow Connector 28"/>
          <p:cNvCxnSpPr/>
          <p:nvPr/>
        </p:nvCxnSpPr>
        <p:spPr>
          <a:xfrm>
            <a:off x="621792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63168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72400" y="2013371"/>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sp>
        <p:nvSpPr>
          <p:cNvPr id="45" name="TextBox 44"/>
          <p:cNvSpPr txBox="1"/>
          <p:nvPr/>
        </p:nvSpPr>
        <p:spPr>
          <a:xfrm>
            <a:off x="6675662" y="6890171"/>
            <a:ext cx="3856125" cy="501229"/>
          </a:xfrm>
          <a:prstGeom prst="rect">
            <a:avLst/>
          </a:prstGeom>
          <a:noFill/>
          <a:ln w="57150">
            <a:solidFill>
              <a:srgbClr val="FFFF00"/>
            </a:solidFill>
          </a:ln>
        </p:spPr>
        <p:txBody>
          <a:bodyPr wrap="none" lIns="130622" tIns="65311" rIns="130622" bIns="65311" rtlCol="0">
            <a:spAutoFit/>
          </a:bodyPr>
          <a:lstStyle/>
          <a:p>
            <a:pPr algn="ctr"/>
            <a:r>
              <a:rPr lang="en-US" b="1" i="1" dirty="0">
                <a:latin typeface="+mn-lt"/>
              </a:rPr>
              <a:t>re-reference </a:t>
            </a:r>
            <a:r>
              <a:rPr lang="en-US" b="1" i="1" dirty="0">
                <a:solidFill>
                  <a:srgbClr val="FFFF00"/>
                </a:solidFill>
                <a:latin typeface="+mn-lt"/>
              </a:rPr>
              <a:t>&amp;&amp; ! </a:t>
            </a:r>
            <a:r>
              <a:rPr lang="en-US" b="1" i="1" dirty="0" err="1">
                <a:solidFill>
                  <a:srgbClr val="FFFF00"/>
                </a:solidFill>
                <a:latin typeface="+mn-lt"/>
              </a:rPr>
              <a:t>is_pf</a:t>
            </a:r>
            <a:endParaRPr lang="en-US" b="1" i="1" dirty="0">
              <a:solidFill>
                <a:srgbClr val="FFFF00"/>
              </a:solidFill>
              <a:latin typeface="+mn-lt"/>
            </a:endParaRPr>
          </a:p>
        </p:txBody>
      </p:sp>
      <p:cxnSp>
        <p:nvCxnSpPr>
          <p:cNvPr id="49" name="Straight Arrow Connector 48"/>
          <p:cNvCxnSpPr/>
          <p:nvPr/>
        </p:nvCxnSpPr>
        <p:spPr>
          <a:xfrm>
            <a:off x="12877800" y="5181600"/>
            <a:ext cx="1371600" cy="830834"/>
          </a:xfrm>
          <a:prstGeom prst="straightConnector1">
            <a:avLst/>
          </a:prstGeom>
          <a:ln w="1016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563511" y="5715000"/>
            <a:ext cx="1381089" cy="501229"/>
          </a:xfrm>
          <a:prstGeom prst="rect">
            <a:avLst/>
          </a:prstGeom>
          <a:noFill/>
        </p:spPr>
        <p:txBody>
          <a:bodyPr wrap="none" lIns="130622" tIns="65311" rIns="130622" bIns="65311" rtlCol="0">
            <a:spAutoFit/>
          </a:bodyPr>
          <a:lstStyle/>
          <a:p>
            <a:pPr algn="ctr"/>
            <a:r>
              <a:rPr lang="en-US" b="1" dirty="0">
                <a:latin typeface="+mn-lt"/>
              </a:rPr>
              <a:t>eviction</a:t>
            </a:r>
            <a:endParaRPr lang="en-US" b="1" i="1" dirty="0">
              <a:latin typeface="+mn-lt"/>
            </a:endParaRPr>
          </a:p>
        </p:txBody>
      </p:sp>
      <p:cxnSp>
        <p:nvCxnSpPr>
          <p:cNvPr id="27" name="Straight Arrow Connector 26"/>
          <p:cNvCxnSpPr/>
          <p:nvPr/>
        </p:nvCxnSpPr>
        <p:spPr>
          <a:xfrm>
            <a:off x="280416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51020" y="6324600"/>
            <a:ext cx="3856125" cy="501229"/>
          </a:xfrm>
          <a:prstGeom prst="rect">
            <a:avLst/>
          </a:prstGeom>
          <a:noFill/>
          <a:ln w="57150">
            <a:solidFill>
              <a:srgbClr val="FFFF00"/>
            </a:solidFill>
          </a:ln>
        </p:spPr>
        <p:txBody>
          <a:bodyPr wrap="none" lIns="130622" tIns="65311" rIns="130622" bIns="65311" rtlCol="0">
            <a:spAutoFit/>
          </a:bodyPr>
          <a:lstStyle/>
          <a:p>
            <a:pPr algn="ctr"/>
            <a:r>
              <a:rPr lang="en-US" b="1" i="1" dirty="0">
                <a:latin typeface="+mn-lt"/>
              </a:rPr>
              <a:t>re-reference </a:t>
            </a:r>
            <a:r>
              <a:rPr lang="en-US" b="1" i="1" dirty="0">
                <a:solidFill>
                  <a:srgbClr val="FFFF00"/>
                </a:solidFill>
                <a:latin typeface="+mn-lt"/>
              </a:rPr>
              <a:t>&amp;&amp; ! </a:t>
            </a:r>
            <a:r>
              <a:rPr lang="en-US" b="1" i="1" dirty="0" err="1">
                <a:solidFill>
                  <a:srgbClr val="FFFF00"/>
                </a:solidFill>
                <a:latin typeface="+mn-lt"/>
              </a:rPr>
              <a:t>is_pf</a:t>
            </a:r>
            <a:endParaRPr lang="en-US" b="1" i="1" dirty="0">
              <a:solidFill>
                <a:srgbClr val="FFFF00"/>
              </a:solidFill>
              <a:latin typeface="+mn-lt"/>
            </a:endParaRPr>
          </a:p>
        </p:txBody>
      </p:sp>
      <p:sp>
        <p:nvSpPr>
          <p:cNvPr id="53" name="Slide Number Placeholder 3"/>
          <p:cNvSpPr>
            <a:spLocks noGrp="1"/>
          </p:cNvSpPr>
          <p:nvPr>
            <p:ph type="sldNum" sz="quarter" idx="10"/>
          </p:nvPr>
        </p:nvSpPr>
        <p:spPr>
          <a:xfrm>
            <a:off x="14270038" y="7864475"/>
            <a:ext cx="360362" cy="365125"/>
          </a:xfrm>
        </p:spPr>
        <p:txBody>
          <a:bodyPr/>
          <a:lstStyle/>
          <a:p>
            <a:pPr>
              <a:defRPr/>
            </a:pPr>
            <a:fld id="{4E34FDCA-8697-4B25-83F3-8293B296EEDE}" type="slidenum">
              <a:rPr lang="en-US" smtClean="0">
                <a:latin typeface="+mn-lt"/>
              </a:rPr>
              <a:pPr>
                <a:defRPr/>
              </a:pPr>
              <a:t>24</a:t>
            </a:fld>
            <a:endParaRPr lang="en-US">
              <a:latin typeface="+mn-lt"/>
            </a:endParaRPr>
          </a:p>
        </p:txBody>
      </p:sp>
      <p:sp>
        <p:nvSpPr>
          <p:cNvPr id="35" name="TextBox 34"/>
          <p:cNvSpPr txBox="1"/>
          <p:nvPr/>
        </p:nvSpPr>
        <p:spPr>
          <a:xfrm>
            <a:off x="6147518" y="430504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sp>
        <p:nvSpPr>
          <p:cNvPr id="36" name="TextBox 35"/>
          <p:cNvSpPr txBox="1"/>
          <p:nvPr/>
        </p:nvSpPr>
        <p:spPr>
          <a:xfrm>
            <a:off x="9551836" y="4267200"/>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48" name="Straight Arrow Connector 47"/>
          <p:cNvCxnSpPr/>
          <p:nvPr/>
        </p:nvCxnSpPr>
        <p:spPr>
          <a:xfrm>
            <a:off x="8610600" y="2560321"/>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71039" y="1219200"/>
            <a:ext cx="2137706" cy="870561"/>
          </a:xfrm>
          <a:prstGeom prst="rect">
            <a:avLst/>
          </a:prstGeom>
          <a:noFill/>
        </p:spPr>
        <p:txBody>
          <a:bodyPr wrap="none" lIns="130622" tIns="65311" rIns="130622" bIns="65311" rtlCol="0">
            <a:spAutoFit/>
          </a:bodyPr>
          <a:lstStyle/>
          <a:p>
            <a:pPr algn="ctr"/>
            <a:r>
              <a:rPr lang="en-US" i="1" dirty="0">
                <a:latin typeface="+mn-lt"/>
              </a:rPr>
              <a:t>Re-use</a:t>
            </a:r>
          </a:p>
          <a:p>
            <a:pPr algn="ctr"/>
            <a:r>
              <a:rPr lang="en-US" i="1" dirty="0">
                <a:latin typeface="+mn-lt"/>
              </a:rPr>
              <a:t>0 &lt; </a:t>
            </a:r>
            <a:r>
              <a:rPr lang="en-US" i="1" dirty="0" err="1">
                <a:latin typeface="+mn-lt"/>
              </a:rPr>
              <a:t>SHctr</a:t>
            </a:r>
            <a:r>
              <a:rPr lang="en-US" i="1" dirty="0">
                <a:latin typeface="+mn-lt"/>
              </a:rPr>
              <a:t> &lt; 7</a:t>
            </a:r>
          </a:p>
        </p:txBody>
      </p:sp>
      <p:sp>
        <p:nvSpPr>
          <p:cNvPr id="25" name="TextBox 24"/>
          <p:cNvSpPr txBox="1"/>
          <p:nvPr/>
        </p:nvSpPr>
        <p:spPr>
          <a:xfrm>
            <a:off x="10076938" y="7691735"/>
            <a:ext cx="3867662" cy="461665"/>
          </a:xfrm>
          <a:prstGeom prst="rect">
            <a:avLst/>
          </a:prstGeom>
          <a:noFill/>
        </p:spPr>
        <p:txBody>
          <a:bodyPr wrap="none" rtlCol="0">
            <a:spAutoFit/>
          </a:bodyPr>
          <a:lstStyle/>
          <a:p>
            <a:r>
              <a:rPr lang="en-US" dirty="0"/>
              <a:t>[ Jaleel et al., ISCA’10 ]</a:t>
            </a:r>
          </a:p>
        </p:txBody>
      </p:sp>
      <p:sp>
        <p:nvSpPr>
          <p:cNvPr id="26" name="TextBox 25"/>
          <p:cNvSpPr txBox="1"/>
          <p:nvPr/>
        </p:nvSpPr>
        <p:spPr>
          <a:xfrm>
            <a:off x="11196375" y="1981200"/>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cxnSp>
        <p:nvCxnSpPr>
          <p:cNvPr id="30" name="Straight Arrow Connector 29"/>
          <p:cNvCxnSpPr/>
          <p:nvPr/>
        </p:nvCxnSpPr>
        <p:spPr>
          <a:xfrm>
            <a:off x="12034575" y="2528150"/>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82669" y="1219200"/>
            <a:ext cx="3362400" cy="870561"/>
          </a:xfrm>
          <a:prstGeom prst="rect">
            <a:avLst/>
          </a:prstGeom>
          <a:noFill/>
          <a:ln w="57150">
            <a:noFill/>
          </a:ln>
        </p:spPr>
        <p:txBody>
          <a:bodyPr wrap="none" lIns="130622" tIns="65311" rIns="130622" bIns="65311" rtlCol="0">
            <a:spAutoFit/>
          </a:bodyPr>
          <a:lstStyle/>
          <a:p>
            <a:pPr algn="ctr"/>
            <a:r>
              <a:rPr lang="en-US" i="1" dirty="0">
                <a:latin typeface="Comic Sans MS" panose="030F0702030302020204" pitchFamily="66" charset="0"/>
              </a:rPr>
              <a:t>Scans + Writebacks</a:t>
            </a:r>
          </a:p>
          <a:p>
            <a:pPr algn="ctr"/>
            <a:r>
              <a:rPr lang="en-US" i="1" dirty="0">
                <a:latin typeface="Comic Sans MS" panose="030F0702030302020204" pitchFamily="66" charset="0"/>
              </a:rPr>
              <a:t>(</a:t>
            </a:r>
            <a:r>
              <a:rPr lang="en-US" i="1" dirty="0" err="1">
                <a:latin typeface="Comic Sans MS" panose="030F0702030302020204" pitchFamily="66" charset="0"/>
              </a:rPr>
              <a:t>SHCtr</a:t>
            </a:r>
            <a:r>
              <a:rPr lang="en-US" i="1" dirty="0">
                <a:latin typeface="Comic Sans MS" panose="030F0702030302020204" pitchFamily="66" charset="0"/>
              </a:rPr>
              <a:t> == 0) || </a:t>
            </a:r>
            <a:r>
              <a:rPr lang="en-US" i="1" dirty="0" err="1">
                <a:latin typeface="Comic Sans MS" panose="030F0702030302020204" pitchFamily="66" charset="0"/>
              </a:rPr>
              <a:t>is_wb</a:t>
            </a:r>
            <a:endParaRPr lang="en-US" i="1" dirty="0">
              <a:latin typeface="Comic Sans MS" panose="030F0702030302020204" pitchFamily="66" charset="0"/>
            </a:endParaRPr>
          </a:p>
        </p:txBody>
      </p:sp>
      <p:sp>
        <p:nvSpPr>
          <p:cNvPr id="34" name="TextBox 33">
            <a:extLst>
              <a:ext uri="{FF2B5EF4-FFF2-40B4-BE49-F238E27FC236}">
                <a16:creationId xmlns:a16="http://schemas.microsoft.com/office/drawing/2014/main" id="{5A2528CE-11CF-4695-80F9-142CC7F5EE72}"/>
              </a:ext>
            </a:extLst>
          </p:cNvPr>
          <p:cNvSpPr txBox="1"/>
          <p:nvPr/>
        </p:nvSpPr>
        <p:spPr>
          <a:xfrm>
            <a:off x="871588" y="2056016"/>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cxnSp>
        <p:nvCxnSpPr>
          <p:cNvPr id="37" name="Straight Arrow Connector 36">
            <a:extLst>
              <a:ext uri="{FF2B5EF4-FFF2-40B4-BE49-F238E27FC236}">
                <a16:creationId xmlns:a16="http://schemas.microsoft.com/office/drawing/2014/main" id="{8D0528B6-6A32-4567-B3AF-8804B327967B}"/>
              </a:ext>
            </a:extLst>
          </p:cNvPr>
          <p:cNvCxnSpPr/>
          <p:nvPr/>
        </p:nvCxnSpPr>
        <p:spPr>
          <a:xfrm>
            <a:off x="1709788" y="2602966"/>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7DFD42-8D50-47E6-BD92-0436F9178459}"/>
              </a:ext>
            </a:extLst>
          </p:cNvPr>
          <p:cNvSpPr txBox="1"/>
          <p:nvPr/>
        </p:nvSpPr>
        <p:spPr>
          <a:xfrm>
            <a:off x="328975" y="1261845"/>
            <a:ext cx="2620210" cy="870561"/>
          </a:xfrm>
          <a:prstGeom prst="rect">
            <a:avLst/>
          </a:prstGeom>
          <a:noFill/>
          <a:ln w="57150">
            <a:noFill/>
          </a:ln>
        </p:spPr>
        <p:txBody>
          <a:bodyPr wrap="none" lIns="130622" tIns="65311" rIns="130622" bIns="65311" rtlCol="0">
            <a:spAutoFit/>
          </a:bodyPr>
          <a:lstStyle/>
          <a:p>
            <a:pPr algn="ctr"/>
            <a:r>
              <a:rPr lang="en-US" i="1" dirty="0">
                <a:latin typeface="+mn-lt"/>
              </a:rPr>
              <a:t>High-confidence</a:t>
            </a:r>
          </a:p>
          <a:p>
            <a:pPr algn="ctr"/>
            <a:r>
              <a:rPr lang="en-US" i="1" dirty="0" err="1">
                <a:latin typeface="+mn-lt"/>
              </a:rPr>
              <a:t>SHCtr</a:t>
            </a:r>
            <a:r>
              <a:rPr lang="en-US" i="1" dirty="0">
                <a:latin typeface="+mn-lt"/>
              </a:rPr>
              <a:t> == 7</a:t>
            </a:r>
          </a:p>
        </p:txBody>
      </p:sp>
      <p:sp>
        <p:nvSpPr>
          <p:cNvPr id="39" name="TextBox 38">
            <a:extLst>
              <a:ext uri="{FF2B5EF4-FFF2-40B4-BE49-F238E27FC236}">
                <a16:creationId xmlns:a16="http://schemas.microsoft.com/office/drawing/2014/main" id="{DB99AD6A-954F-4C73-A5E6-75E8A785CC94}"/>
              </a:ext>
            </a:extLst>
          </p:cNvPr>
          <p:cNvSpPr txBox="1"/>
          <p:nvPr/>
        </p:nvSpPr>
        <p:spPr>
          <a:xfrm>
            <a:off x="2895600" y="443712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sp>
        <p:nvSpPr>
          <p:cNvPr id="40" name="TextBox 39">
            <a:extLst>
              <a:ext uri="{FF2B5EF4-FFF2-40B4-BE49-F238E27FC236}">
                <a16:creationId xmlns:a16="http://schemas.microsoft.com/office/drawing/2014/main" id="{493FDBB0-A82A-450D-BADC-2208F9524A29}"/>
              </a:ext>
            </a:extLst>
          </p:cNvPr>
          <p:cNvSpPr txBox="1"/>
          <p:nvPr/>
        </p:nvSpPr>
        <p:spPr>
          <a:xfrm>
            <a:off x="3124200" y="2068973"/>
            <a:ext cx="4195962" cy="1055227"/>
          </a:xfrm>
          <a:prstGeom prst="rect">
            <a:avLst/>
          </a:prstGeom>
          <a:noFill/>
          <a:ln w="38100">
            <a:solidFill>
              <a:srgbClr val="FFFF00"/>
            </a:solidFill>
          </a:ln>
        </p:spPr>
        <p:txBody>
          <a:bodyPr wrap="none" lIns="130622" tIns="65311" rIns="130622" bIns="65311" rtlCol="0">
            <a:spAutoFit/>
          </a:bodyPr>
          <a:lstStyle/>
          <a:p>
            <a:r>
              <a:rPr lang="en-US" sz="2000" b="1" i="1" dirty="0">
                <a:solidFill>
                  <a:srgbClr val="FFFF00"/>
                </a:solidFill>
                <a:latin typeface="+mn-lt"/>
              </a:rPr>
              <a:t>On first-access to prefetched:</a:t>
            </a:r>
          </a:p>
          <a:p>
            <a:r>
              <a:rPr lang="en-US" sz="2000" b="1" i="1" dirty="0">
                <a:solidFill>
                  <a:srgbClr val="FFFF00"/>
                </a:solidFill>
                <a:latin typeface="+mn-lt"/>
              </a:rPr>
              <a:t>     unset </a:t>
            </a:r>
            <a:r>
              <a:rPr lang="en-US" sz="2000" b="1" i="1" dirty="0" err="1">
                <a:solidFill>
                  <a:srgbClr val="FFFF00"/>
                </a:solidFill>
                <a:latin typeface="+mn-lt"/>
              </a:rPr>
              <a:t>is_pf</a:t>
            </a:r>
            <a:r>
              <a:rPr lang="en-US" sz="2000" b="1" i="1" dirty="0">
                <a:solidFill>
                  <a:srgbClr val="FFFF00"/>
                </a:solidFill>
                <a:latin typeface="+mn-lt"/>
              </a:rPr>
              <a:t>;</a:t>
            </a:r>
          </a:p>
          <a:p>
            <a:r>
              <a:rPr lang="en-US" sz="2000" b="1" i="1" dirty="0">
                <a:solidFill>
                  <a:srgbClr val="FFFF00"/>
                </a:solidFill>
                <a:latin typeface="+mn-lt"/>
              </a:rPr>
              <a:t>     no state-update;</a:t>
            </a:r>
          </a:p>
        </p:txBody>
      </p:sp>
    </p:spTree>
    <p:extLst>
      <p:ext uri="{BB962C8B-B14F-4D97-AF65-F5344CB8AC3E}">
        <p14:creationId xmlns:p14="http://schemas.microsoft.com/office/powerpoint/2010/main" val="2223589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1598-9AB8-4744-BF59-9F800FA07EFA}"/>
              </a:ext>
            </a:extLst>
          </p:cNvPr>
          <p:cNvSpPr>
            <a:spLocks noGrp="1"/>
          </p:cNvSpPr>
          <p:nvPr>
            <p:ph type="title"/>
          </p:nvPr>
        </p:nvSpPr>
        <p:spPr/>
        <p:txBody>
          <a:bodyPr/>
          <a:lstStyle/>
          <a:p>
            <a:r>
              <a:rPr lang="en-US" dirty="0"/>
              <a:t>Results (under prefetching)</a:t>
            </a:r>
          </a:p>
        </p:txBody>
      </p:sp>
      <p:sp>
        <p:nvSpPr>
          <p:cNvPr id="4" name="Slide Number Placeholder 3">
            <a:extLst>
              <a:ext uri="{FF2B5EF4-FFF2-40B4-BE49-F238E27FC236}">
                <a16:creationId xmlns:a16="http://schemas.microsoft.com/office/drawing/2014/main" id="{CDBBC155-CF27-46DD-AE42-9049A858D6CD}"/>
              </a:ext>
            </a:extLst>
          </p:cNvPr>
          <p:cNvSpPr>
            <a:spLocks noGrp="1"/>
          </p:cNvSpPr>
          <p:nvPr>
            <p:ph type="sldNum" sz="quarter" idx="10"/>
          </p:nvPr>
        </p:nvSpPr>
        <p:spPr/>
        <p:txBody>
          <a:bodyPr/>
          <a:lstStyle/>
          <a:p>
            <a:pPr>
              <a:defRPr/>
            </a:pPr>
            <a:fld id="{4981573D-48FD-468B-B776-519A2E5B8D31}" type="slidenum">
              <a:rPr lang="en-US" smtClean="0"/>
              <a:pPr>
                <a:defRPr/>
              </a:pPr>
              <a:t>25</a:t>
            </a:fld>
            <a:endParaRPr lang="en-US"/>
          </a:p>
        </p:txBody>
      </p:sp>
      <p:sp>
        <p:nvSpPr>
          <p:cNvPr id="5" name="Rectangle 4">
            <a:extLst>
              <a:ext uri="{FF2B5EF4-FFF2-40B4-BE49-F238E27FC236}">
                <a16:creationId xmlns:a16="http://schemas.microsoft.com/office/drawing/2014/main" id="{8098187E-6481-4438-A265-C03770DCA6FF}"/>
              </a:ext>
            </a:extLst>
          </p:cNvPr>
          <p:cNvSpPr/>
          <p:nvPr/>
        </p:nvSpPr>
        <p:spPr>
          <a:xfrm>
            <a:off x="0" y="7553980"/>
            <a:ext cx="14630400" cy="523220"/>
          </a:xfrm>
          <a:prstGeom prst="rect">
            <a:avLst/>
          </a:prstGeom>
        </p:spPr>
        <p:txBody>
          <a:bodyPr>
            <a:spAutoFit/>
          </a:bodyPr>
          <a:lstStyle/>
          <a:p>
            <a:pPr marL="350838" lvl="1" indent="-349250" algn="ctr" defTabSz="1306513" eaLnBrk="0" hangingPunct="0">
              <a:spcBef>
                <a:spcPct val="40000"/>
              </a:spcBef>
              <a:buSzPct val="125000"/>
              <a:defRPr/>
            </a:pPr>
            <a:r>
              <a:rPr lang="en-US" sz="2800" b="1" u="sng" kern="0" dirty="0" err="1">
                <a:solidFill>
                  <a:srgbClr val="FFFF00"/>
                </a:solidFill>
                <a:latin typeface="Comic Sans MS"/>
                <a:sym typeface="Wingdings" pitchFamily="2" charset="2"/>
              </a:rPr>
              <a:t>SHiP</a:t>
            </a:r>
            <a:r>
              <a:rPr lang="en-US" sz="2800" b="1" u="sng" kern="0" dirty="0">
                <a:solidFill>
                  <a:srgbClr val="FFFF00"/>
                </a:solidFill>
                <a:latin typeface="Comic Sans MS"/>
                <a:sym typeface="Wingdings" pitchFamily="2" charset="2"/>
              </a:rPr>
              <a:t>++ achieves 4.6% Speedup over LRU</a:t>
            </a:r>
            <a:r>
              <a:rPr lang="en-US" sz="2800" b="1" u="sng" kern="0" dirty="0">
                <a:solidFill>
                  <a:srgbClr val="FFFF00"/>
                </a:solidFill>
                <a:latin typeface="+mn-lt"/>
                <a:sym typeface="Wingdings" pitchFamily="2" charset="2"/>
              </a:rPr>
              <a:t> (</a:t>
            </a:r>
            <a:r>
              <a:rPr lang="en-US" sz="2800" b="1" u="sng" kern="0" dirty="0" err="1">
                <a:solidFill>
                  <a:srgbClr val="FFFF00"/>
                </a:solidFill>
                <a:latin typeface="+mn-lt"/>
                <a:sym typeface="Wingdings" pitchFamily="2" charset="2"/>
              </a:rPr>
              <a:t>SHiP</a:t>
            </a:r>
            <a:r>
              <a:rPr lang="en-US" sz="2800" b="1" u="sng" kern="0" dirty="0">
                <a:solidFill>
                  <a:srgbClr val="FFFF00"/>
                </a:solidFill>
                <a:latin typeface="+mn-lt"/>
                <a:sym typeface="Wingdings" pitchFamily="2" charset="2"/>
              </a:rPr>
              <a:t> is 2.3%)</a:t>
            </a:r>
          </a:p>
        </p:txBody>
      </p:sp>
      <p:pic>
        <p:nvPicPr>
          <p:cNvPr id="9" name="Picture 8">
            <a:extLst>
              <a:ext uri="{FF2B5EF4-FFF2-40B4-BE49-F238E27FC236}">
                <a16:creationId xmlns:a16="http://schemas.microsoft.com/office/drawing/2014/main" id="{9101DAFB-4854-4A4D-9875-F750DA551E8C}"/>
              </a:ext>
            </a:extLst>
          </p:cNvPr>
          <p:cNvPicPr>
            <a:picLocks noChangeAspect="1"/>
          </p:cNvPicPr>
          <p:nvPr/>
        </p:nvPicPr>
        <p:blipFill rotWithShape="1">
          <a:blip r:embed="rId3"/>
          <a:srcRect l="2028"/>
          <a:stretch/>
        </p:blipFill>
        <p:spPr>
          <a:xfrm>
            <a:off x="990600" y="1393824"/>
            <a:ext cx="12649200" cy="5471033"/>
          </a:xfrm>
          <a:prstGeom prst="rect">
            <a:avLst/>
          </a:prstGeom>
        </p:spPr>
      </p:pic>
      <p:sp>
        <p:nvSpPr>
          <p:cNvPr id="10" name="TextBox 9">
            <a:extLst>
              <a:ext uri="{FF2B5EF4-FFF2-40B4-BE49-F238E27FC236}">
                <a16:creationId xmlns:a16="http://schemas.microsoft.com/office/drawing/2014/main" id="{DC5BEB1D-A513-4ED4-A53E-3F150513735B}"/>
              </a:ext>
            </a:extLst>
          </p:cNvPr>
          <p:cNvSpPr txBox="1"/>
          <p:nvPr/>
        </p:nvSpPr>
        <p:spPr>
          <a:xfrm>
            <a:off x="7347262" y="1320800"/>
            <a:ext cx="574779" cy="501229"/>
          </a:xfrm>
          <a:prstGeom prst="rect">
            <a:avLst/>
          </a:prstGeom>
          <a:noFill/>
        </p:spPr>
        <p:txBody>
          <a:bodyPr wrap="square" lIns="130622" tIns="65311" rIns="130622" bIns="65311" rtlCol="0">
            <a:spAutoFit/>
          </a:bodyPr>
          <a:lstStyle/>
          <a:p>
            <a:pPr algn="ctr"/>
            <a:r>
              <a:rPr lang="en-US" b="1" dirty="0">
                <a:solidFill>
                  <a:schemeClr val="accent4">
                    <a:lumMod val="10000"/>
                  </a:schemeClr>
                </a:solidFill>
                <a:latin typeface="Calibri" panose="020F0502020204030204" pitchFamily="34" charset="0"/>
                <a:cs typeface="Calibri" panose="020F0502020204030204" pitchFamily="34" charset="0"/>
              </a:rPr>
              <a:t>21</a:t>
            </a:r>
          </a:p>
        </p:txBody>
      </p:sp>
      <p:sp>
        <p:nvSpPr>
          <p:cNvPr id="11" name="TextBox 10">
            <a:extLst>
              <a:ext uri="{FF2B5EF4-FFF2-40B4-BE49-F238E27FC236}">
                <a16:creationId xmlns:a16="http://schemas.microsoft.com/office/drawing/2014/main" id="{3E54B262-F526-45F6-8487-F2A4CDDF31D8}"/>
              </a:ext>
            </a:extLst>
          </p:cNvPr>
          <p:cNvSpPr txBox="1"/>
          <p:nvPr/>
        </p:nvSpPr>
        <p:spPr>
          <a:xfrm>
            <a:off x="7702706" y="1325563"/>
            <a:ext cx="574779" cy="501229"/>
          </a:xfrm>
          <a:prstGeom prst="rect">
            <a:avLst/>
          </a:prstGeom>
          <a:noFill/>
        </p:spPr>
        <p:txBody>
          <a:bodyPr wrap="none" lIns="130622" tIns="65311" rIns="130622" bIns="65311" rtlCol="0">
            <a:spAutoFit/>
          </a:bodyPr>
          <a:lstStyle/>
          <a:p>
            <a:pPr algn="ctr"/>
            <a:r>
              <a:rPr lang="en-US" b="1" dirty="0">
                <a:solidFill>
                  <a:schemeClr val="accent4">
                    <a:lumMod val="10000"/>
                  </a:schemeClr>
                </a:solidFill>
                <a:latin typeface="Calibri" panose="020F0502020204030204" pitchFamily="34" charset="0"/>
                <a:cs typeface="Calibri" panose="020F0502020204030204" pitchFamily="34" charset="0"/>
              </a:rPr>
              <a:t>65</a:t>
            </a:r>
          </a:p>
        </p:txBody>
      </p:sp>
    </p:spTree>
    <p:extLst>
      <p:ext uri="{BB962C8B-B14F-4D97-AF65-F5344CB8AC3E}">
        <p14:creationId xmlns:p14="http://schemas.microsoft.com/office/powerpoint/2010/main" val="350678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DCD9-ACC2-43CE-8874-936AD50EE67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B03D2B5-0314-4985-AB2B-16ECF79F869A}"/>
              </a:ext>
            </a:extLst>
          </p:cNvPr>
          <p:cNvSpPr>
            <a:spLocks noGrp="1"/>
          </p:cNvSpPr>
          <p:nvPr>
            <p:ph idx="1"/>
          </p:nvPr>
        </p:nvSpPr>
        <p:spPr>
          <a:xfrm>
            <a:off x="728662" y="1646238"/>
            <a:ext cx="13901737" cy="5211762"/>
          </a:xfrm>
        </p:spPr>
        <p:txBody>
          <a:bodyPr/>
          <a:lstStyle/>
          <a:p>
            <a:pPr lvl="1">
              <a:buFont typeface="Arial" pitchFamily="34" charset="0"/>
              <a:buChar char="•"/>
            </a:pPr>
            <a:r>
              <a:rPr lang="en-US" dirty="0" err="1"/>
              <a:t>SHiP</a:t>
            </a:r>
            <a:r>
              <a:rPr lang="en-US" dirty="0"/>
              <a:t>++: improve PC-based classifier for re-use / no-re-use PC’s</a:t>
            </a:r>
          </a:p>
          <a:p>
            <a:pPr lvl="2">
              <a:buFont typeface="Arial" pitchFamily="34" charset="0"/>
              <a:buChar char="•"/>
            </a:pPr>
            <a:r>
              <a:rPr lang="en-US" sz="2800" dirty="0"/>
              <a:t>High-Confidence Install</a:t>
            </a:r>
          </a:p>
          <a:p>
            <a:pPr lvl="2">
              <a:buFont typeface="Arial" pitchFamily="34" charset="0"/>
              <a:buChar char="•"/>
            </a:pPr>
            <a:r>
              <a:rPr lang="en-US" sz="2800" dirty="0"/>
              <a:t>Balanced SHCT Training</a:t>
            </a:r>
          </a:p>
          <a:p>
            <a:pPr lvl="2">
              <a:buFont typeface="Arial" pitchFamily="34" charset="0"/>
              <a:buChar char="•"/>
            </a:pPr>
            <a:r>
              <a:rPr lang="en-US" sz="2800" dirty="0"/>
              <a:t>Write-back-aware Install</a:t>
            </a:r>
          </a:p>
          <a:p>
            <a:pPr lvl="2">
              <a:buFont typeface="Arial" pitchFamily="34" charset="0"/>
              <a:buChar char="•"/>
            </a:pPr>
            <a:r>
              <a:rPr lang="en-US" sz="2800" dirty="0"/>
              <a:t>Prefetch-aware Training</a:t>
            </a:r>
          </a:p>
          <a:p>
            <a:pPr lvl="2">
              <a:buFont typeface="Arial" pitchFamily="34" charset="0"/>
              <a:buChar char="•"/>
            </a:pPr>
            <a:r>
              <a:rPr lang="en-US" sz="2800" dirty="0"/>
              <a:t>Prefetch-aware State-Update</a:t>
            </a:r>
          </a:p>
          <a:p>
            <a:pPr lvl="2">
              <a:buFont typeface="Arial" pitchFamily="34" charset="0"/>
              <a:buChar char="•"/>
            </a:pPr>
            <a:endParaRPr lang="en-US" sz="2800" dirty="0"/>
          </a:p>
          <a:p>
            <a:pPr lvl="1">
              <a:buFont typeface="Arial" pitchFamily="34" charset="0"/>
              <a:buChar char="•"/>
            </a:pPr>
            <a:endParaRPr lang="en-US" sz="3200" dirty="0"/>
          </a:p>
          <a:p>
            <a:pPr lvl="1">
              <a:buFont typeface="Arial" pitchFamily="34" charset="0"/>
              <a:buChar char="•"/>
            </a:pPr>
            <a:r>
              <a:rPr lang="en-US" sz="3200" dirty="0"/>
              <a:t>6.2 % speedup (base config), 4.6 % speedup (prefetch config)</a:t>
            </a:r>
          </a:p>
        </p:txBody>
      </p:sp>
      <p:sp>
        <p:nvSpPr>
          <p:cNvPr id="4" name="Slide Number Placeholder 3">
            <a:extLst>
              <a:ext uri="{FF2B5EF4-FFF2-40B4-BE49-F238E27FC236}">
                <a16:creationId xmlns:a16="http://schemas.microsoft.com/office/drawing/2014/main" id="{8B8EA790-2B98-4F47-8ABF-C3EF62A1583A}"/>
              </a:ext>
            </a:extLst>
          </p:cNvPr>
          <p:cNvSpPr>
            <a:spLocks noGrp="1"/>
          </p:cNvSpPr>
          <p:nvPr>
            <p:ph type="sldNum" sz="quarter" idx="10"/>
          </p:nvPr>
        </p:nvSpPr>
        <p:spPr/>
        <p:txBody>
          <a:bodyPr/>
          <a:lstStyle/>
          <a:p>
            <a:pPr>
              <a:defRPr/>
            </a:pPr>
            <a:fld id="{4981573D-48FD-468B-B776-519A2E5B8D31}" type="slidenum">
              <a:rPr lang="en-US" smtClean="0"/>
              <a:pPr>
                <a:defRPr/>
              </a:pPr>
              <a:t>26</a:t>
            </a:fld>
            <a:endParaRPr lang="en-US"/>
          </a:p>
        </p:txBody>
      </p:sp>
    </p:spTree>
    <p:extLst>
      <p:ext uri="{BB962C8B-B14F-4D97-AF65-F5344CB8AC3E}">
        <p14:creationId xmlns:p14="http://schemas.microsoft.com/office/powerpoint/2010/main" val="1093086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F0B4-CBC7-4FE9-B3FF-6D6EFBF37B0C}"/>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B4A938C-0B35-4CBD-9B91-73493C55265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54DAB30-1539-44EF-A443-B632E492A4DF}"/>
              </a:ext>
            </a:extLst>
          </p:cNvPr>
          <p:cNvSpPr>
            <a:spLocks noGrp="1"/>
          </p:cNvSpPr>
          <p:nvPr>
            <p:ph type="sldNum" sz="quarter" idx="10"/>
          </p:nvPr>
        </p:nvSpPr>
        <p:spPr/>
        <p:txBody>
          <a:bodyPr/>
          <a:lstStyle/>
          <a:p>
            <a:pPr>
              <a:defRPr/>
            </a:pPr>
            <a:fld id="{4981573D-48FD-468B-B776-519A2E5B8D31}" type="slidenum">
              <a:rPr lang="en-US" smtClean="0"/>
              <a:pPr>
                <a:defRPr/>
              </a:pPr>
              <a:t>27</a:t>
            </a:fld>
            <a:endParaRPr lang="en-US"/>
          </a:p>
        </p:txBody>
      </p:sp>
    </p:spTree>
    <p:extLst>
      <p:ext uri="{BB962C8B-B14F-4D97-AF65-F5344CB8AC3E}">
        <p14:creationId xmlns:p14="http://schemas.microsoft.com/office/powerpoint/2010/main" val="397052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atin typeface="+mn-lt"/>
              </a:rPr>
              <a:t>Problems with LRU Replacement</a:t>
            </a:r>
          </a:p>
        </p:txBody>
      </p:sp>
      <p:sp>
        <p:nvSpPr>
          <p:cNvPr id="4" name="Slide Number Placeholder 3"/>
          <p:cNvSpPr>
            <a:spLocks noGrp="1"/>
          </p:cNvSpPr>
          <p:nvPr>
            <p:ph type="sldNum" sz="quarter" idx="10"/>
          </p:nvPr>
        </p:nvSpPr>
        <p:spPr/>
        <p:txBody>
          <a:bodyPr/>
          <a:lstStyle/>
          <a:p>
            <a:pPr>
              <a:defRPr/>
            </a:pPr>
            <a:fld id="{D7DFDAFB-3B2D-4B11-9E49-0C1D24CA5B6F}" type="slidenum">
              <a:rPr lang="en-US" smtClean="0">
                <a:latin typeface="+mn-lt"/>
              </a:rPr>
              <a:pPr>
                <a:defRPr/>
              </a:pPr>
              <a:t>3</a:t>
            </a:fld>
            <a:endParaRPr lang="en-US">
              <a:latin typeface="+mn-lt"/>
            </a:endParaRPr>
          </a:p>
        </p:txBody>
      </p:sp>
      <p:sp>
        <p:nvSpPr>
          <p:cNvPr id="20" name="Rectangle 19"/>
          <p:cNvSpPr/>
          <p:nvPr/>
        </p:nvSpPr>
        <p:spPr>
          <a:xfrm>
            <a:off x="1219200" y="2127250"/>
            <a:ext cx="12192000" cy="523875"/>
          </a:xfrm>
          <a:prstGeom prst="rect">
            <a:avLst/>
          </a:prstGeom>
        </p:spPr>
        <p:txBody>
          <a:bodyPr>
            <a:spAutoFit/>
          </a:bodyPr>
          <a:lstStyle/>
          <a:p>
            <a:pPr lvl="1" algn="ctr">
              <a:defRPr/>
            </a:pPr>
            <a:r>
              <a:rPr lang="en-US" sz="2800" dirty="0">
                <a:latin typeface="+mn-lt"/>
              </a:rPr>
              <a:t>Working set larger than the cache causes thrashing</a:t>
            </a:r>
          </a:p>
        </p:txBody>
      </p:sp>
      <p:sp>
        <p:nvSpPr>
          <p:cNvPr id="21" name="Rectangle 20"/>
          <p:cNvSpPr/>
          <p:nvPr/>
        </p:nvSpPr>
        <p:spPr>
          <a:xfrm>
            <a:off x="-400050" y="5105400"/>
            <a:ext cx="14935200" cy="523875"/>
          </a:xfrm>
          <a:prstGeom prst="rect">
            <a:avLst/>
          </a:prstGeom>
        </p:spPr>
        <p:txBody>
          <a:bodyPr>
            <a:spAutoFit/>
          </a:bodyPr>
          <a:lstStyle/>
          <a:p>
            <a:pPr lvl="1" algn="ctr">
              <a:defRPr/>
            </a:pPr>
            <a:r>
              <a:rPr lang="en-US" sz="2800" dirty="0">
                <a:latin typeface="+mn-lt"/>
              </a:rPr>
              <a:t>References to non-temporal data (</a:t>
            </a:r>
            <a:r>
              <a:rPr lang="en-US" sz="2800" i="1" dirty="0">
                <a:latin typeface="+mn-lt"/>
              </a:rPr>
              <a:t>scans</a:t>
            </a:r>
            <a:r>
              <a:rPr lang="en-US" sz="2800" dirty="0">
                <a:latin typeface="+mn-lt"/>
              </a:rPr>
              <a:t>) discards frequently referenced working set</a:t>
            </a:r>
          </a:p>
        </p:txBody>
      </p:sp>
      <p:sp>
        <p:nvSpPr>
          <p:cNvPr id="5126" name="Oval 56"/>
          <p:cNvSpPr>
            <a:spLocks noChangeArrowheads="1"/>
          </p:cNvSpPr>
          <p:nvPr/>
        </p:nvSpPr>
        <p:spPr bwMode="auto">
          <a:xfrm>
            <a:off x="873125" y="3352800"/>
            <a:ext cx="115888"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27" name="Oval 56"/>
          <p:cNvSpPr>
            <a:spLocks noChangeArrowheads="1"/>
          </p:cNvSpPr>
          <p:nvPr/>
        </p:nvSpPr>
        <p:spPr bwMode="auto">
          <a:xfrm>
            <a:off x="1141413" y="3352800"/>
            <a:ext cx="114300"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28" name="Oval 56"/>
          <p:cNvSpPr>
            <a:spLocks noChangeArrowheads="1"/>
          </p:cNvSpPr>
          <p:nvPr/>
        </p:nvSpPr>
        <p:spPr bwMode="auto">
          <a:xfrm>
            <a:off x="1408113" y="3352800"/>
            <a:ext cx="115887"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29" name="Oval 56"/>
          <p:cNvSpPr>
            <a:spLocks noChangeArrowheads="1"/>
          </p:cNvSpPr>
          <p:nvPr/>
        </p:nvSpPr>
        <p:spPr bwMode="auto">
          <a:xfrm>
            <a:off x="13106400" y="3276600"/>
            <a:ext cx="115888"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30" name="Oval 56"/>
          <p:cNvSpPr>
            <a:spLocks noChangeArrowheads="1"/>
          </p:cNvSpPr>
          <p:nvPr/>
        </p:nvSpPr>
        <p:spPr bwMode="auto">
          <a:xfrm>
            <a:off x="13374688" y="3276600"/>
            <a:ext cx="114300"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31" name="Oval 56"/>
          <p:cNvSpPr>
            <a:spLocks noChangeArrowheads="1"/>
          </p:cNvSpPr>
          <p:nvPr/>
        </p:nvSpPr>
        <p:spPr bwMode="auto">
          <a:xfrm>
            <a:off x="13641388" y="3276600"/>
            <a:ext cx="115887"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32" name="Flowchart: Punched Tape 35"/>
          <p:cNvSpPr>
            <a:spLocks noChangeArrowheads="1"/>
          </p:cNvSpPr>
          <p:nvPr/>
        </p:nvSpPr>
        <p:spPr bwMode="auto">
          <a:xfrm>
            <a:off x="3962400" y="2819400"/>
            <a:ext cx="21336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33" name="Flowchart: Punched Tape 35"/>
          <p:cNvSpPr>
            <a:spLocks noChangeArrowheads="1"/>
          </p:cNvSpPr>
          <p:nvPr/>
        </p:nvSpPr>
        <p:spPr bwMode="auto">
          <a:xfrm>
            <a:off x="6248400" y="2819400"/>
            <a:ext cx="21336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34" name="Flowchart: Punched Tape 35"/>
          <p:cNvSpPr>
            <a:spLocks noChangeArrowheads="1"/>
          </p:cNvSpPr>
          <p:nvPr/>
        </p:nvSpPr>
        <p:spPr bwMode="auto">
          <a:xfrm>
            <a:off x="8534400" y="2819400"/>
            <a:ext cx="21336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35" name="Flowchart: Punched Tape 35"/>
          <p:cNvSpPr>
            <a:spLocks noChangeArrowheads="1"/>
          </p:cNvSpPr>
          <p:nvPr/>
        </p:nvSpPr>
        <p:spPr bwMode="auto">
          <a:xfrm>
            <a:off x="10820400" y="2819400"/>
            <a:ext cx="21336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36" name="Flowchart: Punched Tape 35"/>
          <p:cNvSpPr>
            <a:spLocks noChangeArrowheads="1"/>
          </p:cNvSpPr>
          <p:nvPr/>
        </p:nvSpPr>
        <p:spPr bwMode="auto">
          <a:xfrm>
            <a:off x="1676400" y="2819400"/>
            <a:ext cx="21336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45" name="Flowchart: Punched Tape 40"/>
          <p:cNvSpPr>
            <a:spLocks noChangeArrowheads="1"/>
          </p:cNvSpPr>
          <p:nvPr/>
        </p:nvSpPr>
        <p:spPr bwMode="auto">
          <a:xfrm>
            <a:off x="1104900" y="57912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dirty="0">
                <a:solidFill>
                  <a:srgbClr val="002060"/>
                </a:solidFill>
                <a:latin typeface="+mn-lt"/>
              </a:rPr>
              <a:t>hit</a:t>
            </a:r>
          </a:p>
        </p:txBody>
      </p:sp>
      <p:grpSp>
        <p:nvGrpSpPr>
          <p:cNvPr id="2" name="Group 41"/>
          <p:cNvGrpSpPr>
            <a:grpSpLocks/>
          </p:cNvGrpSpPr>
          <p:nvPr/>
        </p:nvGrpSpPr>
        <p:grpSpPr bwMode="auto">
          <a:xfrm>
            <a:off x="13716000" y="6208713"/>
            <a:ext cx="650875" cy="115887"/>
            <a:chOff x="13716000" y="6208713"/>
            <a:chExt cx="650875" cy="115887"/>
          </a:xfrm>
        </p:grpSpPr>
        <p:sp>
          <p:nvSpPr>
            <p:cNvPr id="5" name="Oval 56"/>
            <p:cNvSpPr>
              <a:spLocks noChangeArrowheads="1"/>
            </p:cNvSpPr>
            <p:nvPr/>
          </p:nvSpPr>
          <p:spPr bwMode="auto">
            <a:xfrm>
              <a:off x="13716000" y="6208713"/>
              <a:ext cx="115888" cy="115887"/>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62" name="Oval 56"/>
            <p:cNvSpPr>
              <a:spLocks noChangeArrowheads="1"/>
            </p:cNvSpPr>
            <p:nvPr/>
          </p:nvSpPr>
          <p:spPr bwMode="auto">
            <a:xfrm>
              <a:off x="13984288" y="6208713"/>
              <a:ext cx="114300" cy="115887"/>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5163" name="Oval 56"/>
            <p:cNvSpPr>
              <a:spLocks noChangeArrowheads="1"/>
            </p:cNvSpPr>
            <p:nvPr/>
          </p:nvSpPr>
          <p:spPr bwMode="auto">
            <a:xfrm>
              <a:off x="14250988" y="6208713"/>
              <a:ext cx="115887" cy="115887"/>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grpSp>
      <p:grpSp>
        <p:nvGrpSpPr>
          <p:cNvPr id="3" name="Group 42"/>
          <p:cNvGrpSpPr>
            <a:grpSpLocks/>
          </p:cNvGrpSpPr>
          <p:nvPr/>
        </p:nvGrpSpPr>
        <p:grpSpPr bwMode="auto">
          <a:xfrm>
            <a:off x="339725" y="6248400"/>
            <a:ext cx="650875" cy="115888"/>
            <a:chOff x="339725" y="6248400"/>
            <a:chExt cx="650875" cy="115888"/>
          </a:xfrm>
        </p:grpSpPr>
        <p:sp>
          <p:nvSpPr>
            <p:cNvPr id="6" name="Oval 56"/>
            <p:cNvSpPr>
              <a:spLocks noChangeArrowheads="1"/>
            </p:cNvSpPr>
            <p:nvPr/>
          </p:nvSpPr>
          <p:spPr bwMode="auto">
            <a:xfrm>
              <a:off x="339725" y="6248400"/>
              <a:ext cx="115888"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7" name="Oval 56"/>
            <p:cNvSpPr>
              <a:spLocks noChangeArrowheads="1"/>
            </p:cNvSpPr>
            <p:nvPr/>
          </p:nvSpPr>
          <p:spPr bwMode="auto">
            <a:xfrm>
              <a:off x="608013" y="6248400"/>
              <a:ext cx="114300"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8" name="Oval 56"/>
            <p:cNvSpPr>
              <a:spLocks noChangeArrowheads="1"/>
            </p:cNvSpPr>
            <p:nvPr/>
          </p:nvSpPr>
          <p:spPr bwMode="auto">
            <a:xfrm>
              <a:off x="874713" y="6248400"/>
              <a:ext cx="115887"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grpSp>
      <p:sp>
        <p:nvSpPr>
          <p:cNvPr id="5152" name="Flowchart: Punched Tape 40"/>
          <p:cNvSpPr>
            <a:spLocks noChangeArrowheads="1"/>
          </p:cNvSpPr>
          <p:nvPr/>
        </p:nvSpPr>
        <p:spPr bwMode="auto">
          <a:xfrm>
            <a:off x="1943100" y="57912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dirty="0">
                <a:solidFill>
                  <a:srgbClr val="002060"/>
                </a:solidFill>
                <a:latin typeface="+mn-lt"/>
              </a:rPr>
              <a:t>hit</a:t>
            </a:r>
          </a:p>
        </p:txBody>
      </p:sp>
      <p:sp>
        <p:nvSpPr>
          <p:cNvPr id="5153" name="Flowchart: Punched Tape 40"/>
          <p:cNvSpPr>
            <a:spLocks noChangeArrowheads="1"/>
          </p:cNvSpPr>
          <p:nvPr/>
        </p:nvSpPr>
        <p:spPr bwMode="auto">
          <a:xfrm>
            <a:off x="2781300" y="57912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a:solidFill>
                  <a:srgbClr val="002060"/>
                </a:solidFill>
                <a:latin typeface="+mn-lt"/>
              </a:rPr>
              <a:t>hit</a:t>
            </a:r>
          </a:p>
        </p:txBody>
      </p:sp>
      <p:sp>
        <p:nvSpPr>
          <p:cNvPr id="5154" name="Flowchart: Punched Tape 40"/>
          <p:cNvSpPr>
            <a:spLocks noChangeArrowheads="1"/>
          </p:cNvSpPr>
          <p:nvPr/>
        </p:nvSpPr>
        <p:spPr bwMode="auto">
          <a:xfrm>
            <a:off x="6057900" y="5791200"/>
            <a:ext cx="7239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55" name="Flowchart: Punched Tape 40"/>
          <p:cNvSpPr>
            <a:spLocks noChangeArrowheads="1"/>
          </p:cNvSpPr>
          <p:nvPr/>
        </p:nvSpPr>
        <p:spPr bwMode="auto">
          <a:xfrm>
            <a:off x="6896100" y="57912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a:solidFill>
                  <a:srgbClr val="002060"/>
                </a:solidFill>
                <a:latin typeface="+mn-lt"/>
              </a:rPr>
              <a:t>hit</a:t>
            </a:r>
          </a:p>
        </p:txBody>
      </p:sp>
      <p:sp>
        <p:nvSpPr>
          <p:cNvPr id="5157" name="Flowchart: Punched Tape 40"/>
          <p:cNvSpPr>
            <a:spLocks noChangeArrowheads="1"/>
          </p:cNvSpPr>
          <p:nvPr/>
        </p:nvSpPr>
        <p:spPr bwMode="auto">
          <a:xfrm>
            <a:off x="9220200" y="5791200"/>
            <a:ext cx="7239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58" name="Flowchart: Punched Tape 40"/>
          <p:cNvSpPr>
            <a:spLocks noChangeArrowheads="1"/>
          </p:cNvSpPr>
          <p:nvPr/>
        </p:nvSpPr>
        <p:spPr bwMode="auto">
          <a:xfrm>
            <a:off x="12839700" y="5791200"/>
            <a:ext cx="723900" cy="1066800"/>
          </a:xfrm>
          <a:prstGeom prst="flowChartPunchedTape">
            <a:avLst/>
          </a:prstGeom>
          <a:solidFill>
            <a:srgbClr val="FF0000"/>
          </a:solidFill>
          <a:ln w="50800" algn="ctr">
            <a:noFill/>
            <a:round/>
            <a:headEnd/>
            <a:tailEnd/>
          </a:ln>
        </p:spPr>
        <p:txBody>
          <a:bodyPr wrap="none" anchor="ctr"/>
          <a:lstStyle/>
          <a:p>
            <a:pPr algn="ctr" defTabSz="1306513"/>
            <a:r>
              <a:rPr lang="en-US">
                <a:latin typeface="+mn-lt"/>
              </a:rPr>
              <a:t>miss</a:t>
            </a:r>
          </a:p>
        </p:txBody>
      </p:sp>
      <p:sp>
        <p:nvSpPr>
          <p:cNvPr id="5159" name="Rectangle 56"/>
          <p:cNvSpPr>
            <a:spLocks noChangeArrowheads="1"/>
          </p:cNvSpPr>
          <p:nvPr/>
        </p:nvSpPr>
        <p:spPr bwMode="auto">
          <a:xfrm>
            <a:off x="3619500" y="6019800"/>
            <a:ext cx="2286000" cy="609600"/>
          </a:xfrm>
          <a:prstGeom prst="rect">
            <a:avLst/>
          </a:prstGeom>
          <a:solidFill>
            <a:srgbClr val="FF0000"/>
          </a:solidFill>
          <a:ln w="50800" algn="ctr">
            <a:noFill/>
            <a:round/>
            <a:headEnd/>
            <a:tailEnd/>
          </a:ln>
        </p:spPr>
        <p:txBody>
          <a:bodyPr wrap="none" anchor="ctr"/>
          <a:lstStyle/>
          <a:p>
            <a:pPr algn="ctr" defTabSz="1306513"/>
            <a:r>
              <a:rPr lang="en-US" b="1" i="1">
                <a:solidFill>
                  <a:srgbClr val="FFFF00"/>
                </a:solidFill>
                <a:latin typeface="+mn-lt"/>
              </a:rPr>
              <a:t>scan</a:t>
            </a:r>
          </a:p>
        </p:txBody>
      </p:sp>
      <p:sp>
        <p:nvSpPr>
          <p:cNvPr id="5160" name="Rectangle 57"/>
          <p:cNvSpPr>
            <a:spLocks noChangeArrowheads="1"/>
          </p:cNvSpPr>
          <p:nvPr/>
        </p:nvSpPr>
        <p:spPr bwMode="auto">
          <a:xfrm>
            <a:off x="7810500" y="6019800"/>
            <a:ext cx="1257300" cy="609600"/>
          </a:xfrm>
          <a:prstGeom prst="rect">
            <a:avLst/>
          </a:prstGeom>
          <a:solidFill>
            <a:srgbClr val="FF0000"/>
          </a:solidFill>
          <a:ln w="50800" algn="ctr">
            <a:noFill/>
            <a:round/>
            <a:headEnd/>
            <a:tailEnd/>
          </a:ln>
        </p:spPr>
        <p:txBody>
          <a:bodyPr wrap="none" anchor="ctr"/>
          <a:lstStyle/>
          <a:p>
            <a:pPr algn="ctr" defTabSz="1306513"/>
            <a:r>
              <a:rPr lang="en-US" b="1" i="1">
                <a:solidFill>
                  <a:srgbClr val="FFFF00"/>
                </a:solidFill>
                <a:latin typeface="+mn-lt"/>
              </a:rPr>
              <a:t>scan</a:t>
            </a:r>
          </a:p>
        </p:txBody>
      </p:sp>
      <p:sp>
        <p:nvSpPr>
          <p:cNvPr id="5161" name="Rectangle 58"/>
          <p:cNvSpPr>
            <a:spLocks noChangeArrowheads="1"/>
          </p:cNvSpPr>
          <p:nvPr/>
        </p:nvSpPr>
        <p:spPr bwMode="auto">
          <a:xfrm>
            <a:off x="10134600" y="6019800"/>
            <a:ext cx="2514600" cy="609600"/>
          </a:xfrm>
          <a:prstGeom prst="rect">
            <a:avLst/>
          </a:prstGeom>
          <a:solidFill>
            <a:srgbClr val="FF0000"/>
          </a:solidFill>
          <a:ln w="50800" algn="ctr">
            <a:noFill/>
            <a:round/>
            <a:headEnd/>
            <a:tailEnd/>
          </a:ln>
        </p:spPr>
        <p:txBody>
          <a:bodyPr wrap="none" anchor="ctr"/>
          <a:lstStyle/>
          <a:p>
            <a:pPr algn="ctr" defTabSz="1306513"/>
            <a:r>
              <a:rPr lang="en-US" b="1" i="1">
                <a:solidFill>
                  <a:srgbClr val="FFFF00"/>
                </a:solidFill>
                <a:latin typeface="+mn-lt"/>
              </a:rPr>
              <a:t>scan</a:t>
            </a:r>
          </a:p>
        </p:txBody>
      </p:sp>
      <p:cxnSp>
        <p:nvCxnSpPr>
          <p:cNvPr id="62" name="Straight Connector 55"/>
          <p:cNvCxnSpPr>
            <a:cxnSpLocks noChangeShapeType="1"/>
          </p:cNvCxnSpPr>
          <p:nvPr/>
        </p:nvCxnSpPr>
        <p:spPr bwMode="auto">
          <a:xfrm>
            <a:off x="728663" y="4572000"/>
            <a:ext cx="13181012" cy="0"/>
          </a:xfrm>
          <a:prstGeom prst="line">
            <a:avLst/>
          </a:prstGeom>
          <a:noFill/>
          <a:ln w="50800" algn="ctr">
            <a:solidFill>
              <a:schemeClr val="tx1"/>
            </a:solidFill>
            <a:round/>
            <a:headEnd/>
            <a:tailEnd/>
          </a:ln>
        </p:spPr>
      </p:cxnSp>
      <p:cxnSp>
        <p:nvCxnSpPr>
          <p:cNvPr id="63" name="Straight Arrow Connector 62"/>
          <p:cNvCxnSpPr>
            <a:cxnSpLocks noChangeShapeType="1"/>
          </p:cNvCxnSpPr>
          <p:nvPr/>
        </p:nvCxnSpPr>
        <p:spPr bwMode="auto">
          <a:xfrm>
            <a:off x="1036638" y="7161213"/>
            <a:ext cx="723900" cy="1587"/>
          </a:xfrm>
          <a:prstGeom prst="straightConnector1">
            <a:avLst/>
          </a:prstGeom>
          <a:noFill/>
          <a:ln w="50800" algn="ctr">
            <a:solidFill>
              <a:schemeClr val="tx1"/>
            </a:solidFill>
            <a:round/>
            <a:headEnd type="triangle" w="med" len="med"/>
            <a:tailEnd type="triangle" w="med" len="med"/>
          </a:ln>
        </p:spPr>
      </p:cxnSp>
      <p:sp>
        <p:nvSpPr>
          <p:cNvPr id="64" name="Rectangle 63"/>
          <p:cNvSpPr/>
          <p:nvPr/>
        </p:nvSpPr>
        <p:spPr>
          <a:xfrm>
            <a:off x="990600" y="7234238"/>
            <a:ext cx="885825" cy="461962"/>
          </a:xfrm>
          <a:prstGeom prst="rect">
            <a:avLst/>
          </a:prstGeom>
          <a:noFill/>
        </p:spPr>
        <p:txBody>
          <a:bodyPr wrap="none">
            <a:spAutoFit/>
          </a:bodyPr>
          <a:lstStyle/>
          <a:p>
            <a:pPr>
              <a:defRPr/>
            </a:pPr>
            <a:r>
              <a:rPr lang="en-US" dirty="0" err="1">
                <a:latin typeface="+mn-lt"/>
              </a:rPr>
              <a:t>W</a:t>
            </a:r>
            <a:r>
              <a:rPr lang="en-US" baseline="-25000" dirty="0" err="1">
                <a:latin typeface="+mn-lt"/>
              </a:rPr>
              <a:t>size</a:t>
            </a:r>
            <a:endParaRPr lang="en-US" dirty="0">
              <a:latin typeface="+mn-lt"/>
            </a:endParaRPr>
          </a:p>
        </p:txBody>
      </p:sp>
      <p:cxnSp>
        <p:nvCxnSpPr>
          <p:cNvPr id="9" name="Straight Arrow Connector 66"/>
          <p:cNvCxnSpPr>
            <a:cxnSpLocks noChangeShapeType="1"/>
          </p:cNvCxnSpPr>
          <p:nvPr/>
        </p:nvCxnSpPr>
        <p:spPr bwMode="auto">
          <a:xfrm>
            <a:off x="3932238" y="4038600"/>
            <a:ext cx="2163762" cy="1588"/>
          </a:xfrm>
          <a:prstGeom prst="straightConnector1">
            <a:avLst/>
          </a:prstGeom>
          <a:noFill/>
          <a:ln w="50800" algn="ctr">
            <a:solidFill>
              <a:schemeClr val="tx1"/>
            </a:solidFill>
            <a:round/>
            <a:headEnd type="triangle" w="med" len="med"/>
            <a:tailEnd type="triangle" w="med" len="med"/>
          </a:ln>
        </p:spPr>
      </p:cxnSp>
      <p:sp>
        <p:nvSpPr>
          <p:cNvPr id="68" name="Rectangle 67"/>
          <p:cNvSpPr/>
          <p:nvPr/>
        </p:nvSpPr>
        <p:spPr>
          <a:xfrm>
            <a:off x="4752975" y="4037012"/>
            <a:ext cx="885825" cy="461962"/>
          </a:xfrm>
          <a:prstGeom prst="rect">
            <a:avLst/>
          </a:prstGeom>
          <a:noFill/>
        </p:spPr>
        <p:txBody>
          <a:bodyPr wrap="none">
            <a:spAutoFit/>
          </a:bodyPr>
          <a:lstStyle/>
          <a:p>
            <a:pPr>
              <a:defRPr/>
            </a:pPr>
            <a:r>
              <a:rPr lang="en-US" dirty="0" err="1">
                <a:latin typeface="+mn-lt"/>
              </a:rPr>
              <a:t>W</a:t>
            </a:r>
            <a:r>
              <a:rPr lang="en-US" baseline="-25000" dirty="0" err="1">
                <a:latin typeface="+mn-lt"/>
              </a:rPr>
              <a:t>size</a:t>
            </a:r>
            <a:endParaRPr lang="en-US" dirty="0">
              <a:latin typeface="+mn-lt"/>
            </a:endParaRPr>
          </a:p>
        </p:txBody>
      </p:sp>
      <p:sp>
        <p:nvSpPr>
          <p:cNvPr id="44" name="Rectangle 43"/>
          <p:cNvSpPr/>
          <p:nvPr/>
        </p:nvSpPr>
        <p:spPr>
          <a:xfrm>
            <a:off x="6627812" y="7539038"/>
            <a:ext cx="7697788" cy="461962"/>
          </a:xfrm>
          <a:prstGeom prst="rect">
            <a:avLst/>
          </a:prstGeom>
        </p:spPr>
        <p:txBody>
          <a:bodyPr wrap="square">
            <a:spAutoFit/>
          </a:bodyPr>
          <a:lstStyle/>
          <a:p>
            <a:pPr marL="350838" lvl="1" indent="-349250" algn="ctr" defTabSz="1306513" eaLnBrk="0" hangingPunct="0">
              <a:spcBef>
                <a:spcPct val="40000"/>
              </a:spcBef>
              <a:buSzPct val="125000"/>
              <a:defRPr/>
            </a:pPr>
            <a:r>
              <a:rPr lang="en-US" b="1" i="1" kern="0" dirty="0">
                <a:solidFill>
                  <a:srgbClr val="FFFF00"/>
                </a:solidFill>
                <a:latin typeface="+mn-lt"/>
                <a:sym typeface="Wingdings" pitchFamily="2" charset="2"/>
              </a:rPr>
              <a:t>scans</a:t>
            </a:r>
            <a:r>
              <a:rPr lang="en-US" b="1" kern="0" dirty="0">
                <a:solidFill>
                  <a:srgbClr val="FFFF00"/>
                </a:solidFill>
                <a:latin typeface="+mn-lt"/>
                <a:sym typeface="Wingdings" pitchFamily="2" charset="2"/>
              </a:rPr>
              <a:t> occur frequently in commercial workloads</a:t>
            </a:r>
          </a:p>
        </p:txBody>
      </p:sp>
      <p:cxnSp>
        <p:nvCxnSpPr>
          <p:cNvPr id="43" name="Straight Arrow Connector 70"/>
          <p:cNvCxnSpPr>
            <a:cxnSpLocks noChangeShapeType="1"/>
          </p:cNvCxnSpPr>
          <p:nvPr/>
        </p:nvCxnSpPr>
        <p:spPr bwMode="auto">
          <a:xfrm>
            <a:off x="1646238" y="4037012"/>
            <a:ext cx="1401762" cy="1588"/>
          </a:xfrm>
          <a:prstGeom prst="straightConnector1">
            <a:avLst/>
          </a:prstGeom>
          <a:noFill/>
          <a:ln w="50800" algn="ctr">
            <a:solidFill>
              <a:schemeClr val="tx1"/>
            </a:solidFill>
            <a:round/>
            <a:headEnd type="triangle" w="med" len="med"/>
            <a:tailEnd type="triangle" w="med" len="med"/>
          </a:ln>
        </p:spPr>
      </p:cxnSp>
      <p:sp>
        <p:nvSpPr>
          <p:cNvPr id="45" name="Rectangle 44"/>
          <p:cNvSpPr/>
          <p:nvPr/>
        </p:nvSpPr>
        <p:spPr>
          <a:xfrm>
            <a:off x="1881187" y="4038600"/>
            <a:ext cx="1090613" cy="461963"/>
          </a:xfrm>
          <a:prstGeom prst="rect">
            <a:avLst/>
          </a:prstGeom>
          <a:noFill/>
        </p:spPr>
        <p:txBody>
          <a:bodyPr wrap="none">
            <a:spAutoFit/>
          </a:bodyPr>
          <a:lstStyle/>
          <a:p>
            <a:pPr>
              <a:defRPr/>
            </a:pPr>
            <a:r>
              <a:rPr lang="en-US" dirty="0" err="1">
                <a:latin typeface="+mn-lt"/>
              </a:rPr>
              <a:t>LLC</a:t>
            </a:r>
            <a:r>
              <a:rPr lang="en-US" baseline="-25000" dirty="0" err="1">
                <a:latin typeface="+mn-lt"/>
              </a:rPr>
              <a:t>size</a:t>
            </a:r>
            <a:endParaRPr lang="en-US" dirty="0">
              <a:latin typeface="+mn-lt"/>
            </a:endParaRPr>
          </a:p>
        </p:txBody>
      </p:sp>
      <p:grpSp>
        <p:nvGrpSpPr>
          <p:cNvPr id="48" name="Group 47"/>
          <p:cNvGrpSpPr/>
          <p:nvPr/>
        </p:nvGrpSpPr>
        <p:grpSpPr>
          <a:xfrm>
            <a:off x="3657600" y="7162800"/>
            <a:ext cx="1401762" cy="463551"/>
            <a:chOff x="3657600" y="7162800"/>
            <a:chExt cx="1401762" cy="463551"/>
          </a:xfrm>
        </p:grpSpPr>
        <p:cxnSp>
          <p:nvCxnSpPr>
            <p:cNvPr id="46" name="Straight Arrow Connector 70"/>
            <p:cNvCxnSpPr>
              <a:cxnSpLocks noChangeShapeType="1"/>
            </p:cNvCxnSpPr>
            <p:nvPr/>
          </p:nvCxnSpPr>
          <p:spPr bwMode="auto">
            <a:xfrm>
              <a:off x="3657600" y="7162800"/>
              <a:ext cx="1401762" cy="1588"/>
            </a:xfrm>
            <a:prstGeom prst="straightConnector1">
              <a:avLst/>
            </a:prstGeom>
            <a:noFill/>
            <a:ln w="50800" algn="ctr">
              <a:solidFill>
                <a:schemeClr val="tx1"/>
              </a:solidFill>
              <a:round/>
              <a:headEnd type="triangle" w="med" len="med"/>
              <a:tailEnd type="triangle" w="med" len="med"/>
            </a:ln>
          </p:spPr>
        </p:cxnSp>
        <p:sp>
          <p:nvSpPr>
            <p:cNvPr id="47" name="Rectangle 46"/>
            <p:cNvSpPr/>
            <p:nvPr/>
          </p:nvSpPr>
          <p:spPr>
            <a:xfrm>
              <a:off x="3892549" y="7164388"/>
              <a:ext cx="1090613" cy="461963"/>
            </a:xfrm>
            <a:prstGeom prst="rect">
              <a:avLst/>
            </a:prstGeom>
            <a:noFill/>
          </p:spPr>
          <p:txBody>
            <a:bodyPr wrap="none">
              <a:spAutoFit/>
            </a:bodyPr>
            <a:lstStyle/>
            <a:p>
              <a:pPr>
                <a:defRPr/>
              </a:pPr>
              <a:r>
                <a:rPr lang="en-US" dirty="0" err="1">
                  <a:latin typeface="+mn-lt"/>
                </a:rPr>
                <a:t>LLC</a:t>
              </a:r>
              <a:r>
                <a:rPr lang="en-US" baseline="-25000" dirty="0" err="1">
                  <a:latin typeface="+mn-lt"/>
                </a:rPr>
                <a:t>size</a:t>
              </a:r>
              <a:endParaRPr lang="en-US" dirty="0">
                <a:latin typeface="+mn-lt"/>
              </a:endParaRPr>
            </a:p>
          </p:txBody>
        </p:sp>
      </p:grpSp>
    </p:spTree>
    <p:extLst>
      <p:ext uri="{BB962C8B-B14F-4D97-AF65-F5344CB8AC3E}">
        <p14:creationId xmlns:p14="http://schemas.microsoft.com/office/powerpoint/2010/main" val="117729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145" grpId="0" animBg="1"/>
      <p:bldP spid="5152" grpId="0" animBg="1"/>
      <p:bldP spid="5153" grpId="0" animBg="1"/>
      <p:bldP spid="5154" grpId="0" animBg="1"/>
      <p:bldP spid="5155" grpId="0" animBg="1"/>
      <p:bldP spid="5157" grpId="0" animBg="1"/>
      <p:bldP spid="5158" grpId="0" animBg="1"/>
      <p:bldP spid="5159" grpId="0" animBg="1"/>
      <p:bldP spid="5160" grpId="0" animBg="1"/>
      <p:bldP spid="5161" grpId="0" animBg="1"/>
      <p:bldP spid="64"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lowchart: Punched Tape 35"/>
          <p:cNvSpPr>
            <a:spLocks noChangeArrowheads="1"/>
          </p:cNvSpPr>
          <p:nvPr/>
        </p:nvSpPr>
        <p:spPr bwMode="auto">
          <a:xfrm>
            <a:off x="1676400" y="2444750"/>
            <a:ext cx="2133600" cy="1066800"/>
          </a:xfrm>
          <a:prstGeom prst="flowChartPunchedTape">
            <a:avLst/>
          </a:prstGeom>
          <a:gradFill rotWithShape="1">
            <a:gsLst>
              <a:gs pos="0">
                <a:srgbClr val="66FF33"/>
              </a:gs>
              <a:gs pos="62000">
                <a:srgbClr val="66FF33"/>
              </a:gs>
              <a:gs pos="100000">
                <a:srgbClr val="FF0000"/>
              </a:gs>
            </a:gsLst>
            <a:lin ang="0" scaled="1"/>
          </a:gradFill>
          <a:ln w="50800" algn="ctr">
            <a:noFill/>
            <a:round/>
            <a:headEnd/>
            <a:tailEnd/>
          </a:ln>
        </p:spPr>
        <p:txBody>
          <a:bodyPr wrap="none" anchor="ctr"/>
          <a:lstStyle/>
          <a:p>
            <a:pPr algn="ctr" defTabSz="1306513"/>
            <a:r>
              <a:rPr lang="en-US">
                <a:solidFill>
                  <a:srgbClr val="002060"/>
                </a:solidFill>
                <a:latin typeface="+mn-lt"/>
              </a:rPr>
              <a:t>hit    </a:t>
            </a:r>
          </a:p>
        </p:txBody>
      </p:sp>
      <p:sp>
        <p:nvSpPr>
          <p:cNvPr id="6147" name="Flowchart: Punched Tape 35"/>
          <p:cNvSpPr>
            <a:spLocks noChangeArrowheads="1"/>
          </p:cNvSpPr>
          <p:nvPr/>
        </p:nvSpPr>
        <p:spPr bwMode="auto">
          <a:xfrm>
            <a:off x="3962400" y="2444750"/>
            <a:ext cx="2133600" cy="1066800"/>
          </a:xfrm>
          <a:prstGeom prst="flowChartPunchedTape">
            <a:avLst/>
          </a:prstGeom>
          <a:gradFill rotWithShape="1">
            <a:gsLst>
              <a:gs pos="0">
                <a:srgbClr val="66FF33"/>
              </a:gs>
              <a:gs pos="62000">
                <a:srgbClr val="66FF33"/>
              </a:gs>
              <a:gs pos="100000">
                <a:srgbClr val="FF0000"/>
              </a:gs>
            </a:gsLst>
            <a:lin ang="0" scaled="1"/>
          </a:gradFill>
          <a:ln w="50800" algn="ctr">
            <a:noFill/>
            <a:round/>
            <a:headEnd/>
            <a:tailEnd/>
          </a:ln>
        </p:spPr>
        <p:txBody>
          <a:bodyPr wrap="none" anchor="ctr"/>
          <a:lstStyle/>
          <a:p>
            <a:pPr algn="ctr" defTabSz="1306513"/>
            <a:r>
              <a:rPr lang="en-US">
                <a:solidFill>
                  <a:srgbClr val="002060"/>
                </a:solidFill>
                <a:latin typeface="+mn-lt"/>
              </a:rPr>
              <a:t>hit    </a:t>
            </a:r>
          </a:p>
        </p:txBody>
      </p:sp>
      <p:sp>
        <p:nvSpPr>
          <p:cNvPr id="6148" name="Flowchart: Punched Tape 35"/>
          <p:cNvSpPr>
            <a:spLocks noChangeArrowheads="1"/>
          </p:cNvSpPr>
          <p:nvPr/>
        </p:nvSpPr>
        <p:spPr bwMode="auto">
          <a:xfrm>
            <a:off x="6248400" y="2444750"/>
            <a:ext cx="2133600" cy="1066800"/>
          </a:xfrm>
          <a:prstGeom prst="flowChartPunchedTape">
            <a:avLst/>
          </a:prstGeom>
          <a:gradFill rotWithShape="1">
            <a:gsLst>
              <a:gs pos="0">
                <a:srgbClr val="66FF33"/>
              </a:gs>
              <a:gs pos="62000">
                <a:srgbClr val="66FF33"/>
              </a:gs>
              <a:gs pos="100000">
                <a:srgbClr val="FF0000"/>
              </a:gs>
            </a:gsLst>
            <a:lin ang="0" scaled="1"/>
          </a:gradFill>
          <a:ln w="50800" algn="ctr">
            <a:noFill/>
            <a:round/>
            <a:headEnd/>
            <a:tailEnd/>
          </a:ln>
        </p:spPr>
        <p:txBody>
          <a:bodyPr wrap="none" anchor="ctr"/>
          <a:lstStyle/>
          <a:p>
            <a:pPr algn="ctr" defTabSz="1306513"/>
            <a:r>
              <a:rPr lang="en-US">
                <a:solidFill>
                  <a:srgbClr val="002060"/>
                </a:solidFill>
                <a:latin typeface="+mn-lt"/>
              </a:rPr>
              <a:t>hit    </a:t>
            </a:r>
          </a:p>
        </p:txBody>
      </p:sp>
      <p:sp>
        <p:nvSpPr>
          <p:cNvPr id="6149" name="Flowchart: Punched Tape 35"/>
          <p:cNvSpPr>
            <a:spLocks noChangeArrowheads="1"/>
          </p:cNvSpPr>
          <p:nvPr/>
        </p:nvSpPr>
        <p:spPr bwMode="auto">
          <a:xfrm>
            <a:off x="8534400" y="2444750"/>
            <a:ext cx="2133600" cy="1066800"/>
          </a:xfrm>
          <a:prstGeom prst="flowChartPunchedTape">
            <a:avLst/>
          </a:prstGeom>
          <a:gradFill rotWithShape="1">
            <a:gsLst>
              <a:gs pos="0">
                <a:srgbClr val="66FF33"/>
              </a:gs>
              <a:gs pos="62000">
                <a:srgbClr val="66FF33"/>
              </a:gs>
              <a:gs pos="100000">
                <a:srgbClr val="FF0000"/>
              </a:gs>
            </a:gsLst>
            <a:lin ang="0" scaled="1"/>
          </a:gradFill>
          <a:ln w="50800" algn="ctr">
            <a:noFill/>
            <a:round/>
            <a:headEnd/>
            <a:tailEnd/>
          </a:ln>
        </p:spPr>
        <p:txBody>
          <a:bodyPr wrap="none" anchor="ctr"/>
          <a:lstStyle/>
          <a:p>
            <a:pPr algn="ctr" defTabSz="1306513"/>
            <a:r>
              <a:rPr lang="en-US">
                <a:solidFill>
                  <a:srgbClr val="002060"/>
                </a:solidFill>
                <a:latin typeface="+mn-lt"/>
              </a:rPr>
              <a:t>hit    </a:t>
            </a:r>
          </a:p>
        </p:txBody>
      </p:sp>
      <p:sp>
        <p:nvSpPr>
          <p:cNvPr id="6150" name="Flowchart: Punched Tape 35"/>
          <p:cNvSpPr>
            <a:spLocks noChangeArrowheads="1"/>
          </p:cNvSpPr>
          <p:nvPr/>
        </p:nvSpPr>
        <p:spPr bwMode="auto">
          <a:xfrm>
            <a:off x="10820400" y="2444750"/>
            <a:ext cx="2133600" cy="1066800"/>
          </a:xfrm>
          <a:prstGeom prst="flowChartPunchedTape">
            <a:avLst/>
          </a:prstGeom>
          <a:gradFill rotWithShape="1">
            <a:gsLst>
              <a:gs pos="0">
                <a:srgbClr val="66FF33"/>
              </a:gs>
              <a:gs pos="62000">
                <a:srgbClr val="66FF33"/>
              </a:gs>
              <a:gs pos="100000">
                <a:srgbClr val="FF0000"/>
              </a:gs>
            </a:gsLst>
            <a:lin ang="0" scaled="1"/>
          </a:gradFill>
          <a:ln w="50800" algn="ctr">
            <a:noFill/>
            <a:round/>
            <a:headEnd/>
            <a:tailEnd/>
          </a:ln>
        </p:spPr>
        <p:txBody>
          <a:bodyPr wrap="none" anchor="ctr"/>
          <a:lstStyle/>
          <a:p>
            <a:pPr algn="ctr" defTabSz="1306513"/>
            <a:r>
              <a:rPr lang="en-US">
                <a:solidFill>
                  <a:srgbClr val="002060"/>
                </a:solidFill>
                <a:latin typeface="+mn-lt"/>
              </a:rPr>
              <a:t>hit    </a:t>
            </a:r>
          </a:p>
        </p:txBody>
      </p:sp>
      <p:sp>
        <p:nvSpPr>
          <p:cNvPr id="6151" name="Title 1"/>
          <p:cNvSpPr>
            <a:spLocks noGrp="1"/>
          </p:cNvSpPr>
          <p:nvPr>
            <p:ph type="title"/>
          </p:nvPr>
        </p:nvSpPr>
        <p:spPr/>
        <p:txBody>
          <a:bodyPr/>
          <a:lstStyle/>
          <a:p>
            <a:r>
              <a:rPr lang="en-US" dirty="0">
                <a:latin typeface="+mn-lt"/>
              </a:rPr>
              <a:t>Desired Behavior from Cache Replacement</a:t>
            </a:r>
          </a:p>
        </p:txBody>
      </p:sp>
      <p:sp>
        <p:nvSpPr>
          <p:cNvPr id="4" name="Slide Number Placeholder 3"/>
          <p:cNvSpPr>
            <a:spLocks noGrp="1"/>
          </p:cNvSpPr>
          <p:nvPr>
            <p:ph type="sldNum" sz="quarter" idx="10"/>
          </p:nvPr>
        </p:nvSpPr>
        <p:spPr/>
        <p:txBody>
          <a:bodyPr/>
          <a:lstStyle/>
          <a:p>
            <a:pPr>
              <a:defRPr/>
            </a:pPr>
            <a:fld id="{4E34FDCA-8697-4B25-83F3-8293B296EEDE}" type="slidenum">
              <a:rPr lang="en-US" smtClean="0">
                <a:latin typeface="+mn-lt"/>
              </a:rPr>
              <a:pPr>
                <a:defRPr/>
              </a:pPr>
              <a:t>4</a:t>
            </a:fld>
            <a:endParaRPr lang="en-US">
              <a:latin typeface="+mn-lt"/>
            </a:endParaRPr>
          </a:p>
        </p:txBody>
      </p:sp>
      <p:cxnSp>
        <p:nvCxnSpPr>
          <p:cNvPr id="70" name="Straight Connector 69"/>
          <p:cNvCxnSpPr/>
          <p:nvPr/>
        </p:nvCxnSpPr>
        <p:spPr bwMode="auto">
          <a:xfrm rot="5400000">
            <a:off x="2770981" y="2874169"/>
            <a:ext cx="858838" cy="0"/>
          </a:xfrm>
          <a:prstGeom prst="line">
            <a:avLst/>
          </a:prstGeom>
          <a:solidFill>
            <a:srgbClr val="AA014C"/>
          </a:solidFill>
          <a:ln w="50800" cap="flat" cmpd="sng" algn="ctr">
            <a:solidFill>
              <a:schemeClr val="accent5">
                <a:lumMod val="25000"/>
              </a:schemeClr>
            </a:solidFill>
            <a:prstDash val="solid"/>
            <a:round/>
            <a:headEnd type="none" w="med" len="med"/>
            <a:tailEnd type="none" w="med" len="med"/>
          </a:ln>
          <a:effectLst/>
        </p:spPr>
      </p:cxnSp>
      <p:sp>
        <p:nvSpPr>
          <p:cNvPr id="6154" name="TextBox 70"/>
          <p:cNvSpPr txBox="1">
            <a:spLocks noChangeArrowheads="1"/>
          </p:cNvSpPr>
          <p:nvPr/>
        </p:nvSpPr>
        <p:spPr bwMode="auto">
          <a:xfrm rot="-5400000">
            <a:off x="3027264" y="2661592"/>
            <a:ext cx="808235" cy="461665"/>
          </a:xfrm>
          <a:prstGeom prst="rect">
            <a:avLst/>
          </a:prstGeom>
          <a:noFill/>
          <a:ln w="9525">
            <a:noFill/>
            <a:miter lim="800000"/>
            <a:headEnd/>
            <a:tailEnd/>
          </a:ln>
        </p:spPr>
        <p:txBody>
          <a:bodyPr wrap="none">
            <a:spAutoFit/>
          </a:bodyPr>
          <a:lstStyle/>
          <a:p>
            <a:r>
              <a:rPr lang="en-US">
                <a:latin typeface="+mn-lt"/>
              </a:rPr>
              <a:t>miss</a:t>
            </a:r>
          </a:p>
        </p:txBody>
      </p:sp>
      <p:cxnSp>
        <p:nvCxnSpPr>
          <p:cNvPr id="74" name="Straight Connector 73"/>
          <p:cNvCxnSpPr/>
          <p:nvPr/>
        </p:nvCxnSpPr>
        <p:spPr bwMode="auto">
          <a:xfrm rot="5400000">
            <a:off x="5056981" y="2874169"/>
            <a:ext cx="858838" cy="0"/>
          </a:xfrm>
          <a:prstGeom prst="line">
            <a:avLst/>
          </a:prstGeom>
          <a:solidFill>
            <a:srgbClr val="AA014C"/>
          </a:solidFill>
          <a:ln w="50800" cap="flat" cmpd="sng" algn="ctr">
            <a:solidFill>
              <a:schemeClr val="accent5">
                <a:lumMod val="25000"/>
              </a:schemeClr>
            </a:solidFill>
            <a:prstDash val="solid"/>
            <a:round/>
            <a:headEnd type="none" w="med" len="med"/>
            <a:tailEnd type="none" w="med" len="med"/>
          </a:ln>
          <a:effectLst/>
        </p:spPr>
      </p:cxnSp>
      <p:sp>
        <p:nvSpPr>
          <p:cNvPr id="6156" name="TextBox 74"/>
          <p:cNvSpPr txBox="1">
            <a:spLocks noChangeArrowheads="1"/>
          </p:cNvSpPr>
          <p:nvPr/>
        </p:nvSpPr>
        <p:spPr bwMode="auto">
          <a:xfrm rot="-5400000">
            <a:off x="5313264" y="2661592"/>
            <a:ext cx="808235" cy="461665"/>
          </a:xfrm>
          <a:prstGeom prst="rect">
            <a:avLst/>
          </a:prstGeom>
          <a:noFill/>
          <a:ln w="9525">
            <a:noFill/>
            <a:miter lim="800000"/>
            <a:headEnd/>
            <a:tailEnd/>
          </a:ln>
        </p:spPr>
        <p:txBody>
          <a:bodyPr wrap="none">
            <a:spAutoFit/>
          </a:bodyPr>
          <a:lstStyle/>
          <a:p>
            <a:r>
              <a:rPr lang="en-US">
                <a:latin typeface="+mn-lt"/>
              </a:rPr>
              <a:t>miss</a:t>
            </a:r>
          </a:p>
        </p:txBody>
      </p:sp>
      <p:cxnSp>
        <p:nvCxnSpPr>
          <p:cNvPr id="78" name="Straight Connector 77"/>
          <p:cNvCxnSpPr/>
          <p:nvPr/>
        </p:nvCxnSpPr>
        <p:spPr bwMode="auto">
          <a:xfrm rot="5400000">
            <a:off x="7342981" y="2874169"/>
            <a:ext cx="858838" cy="0"/>
          </a:xfrm>
          <a:prstGeom prst="line">
            <a:avLst/>
          </a:prstGeom>
          <a:solidFill>
            <a:srgbClr val="AA014C"/>
          </a:solidFill>
          <a:ln w="50800" cap="flat" cmpd="sng" algn="ctr">
            <a:solidFill>
              <a:schemeClr val="accent5">
                <a:lumMod val="25000"/>
              </a:schemeClr>
            </a:solidFill>
            <a:prstDash val="solid"/>
            <a:round/>
            <a:headEnd type="none" w="med" len="med"/>
            <a:tailEnd type="none" w="med" len="med"/>
          </a:ln>
          <a:effectLst/>
        </p:spPr>
      </p:cxnSp>
      <p:sp>
        <p:nvSpPr>
          <p:cNvPr id="6158" name="TextBox 78"/>
          <p:cNvSpPr txBox="1">
            <a:spLocks noChangeArrowheads="1"/>
          </p:cNvSpPr>
          <p:nvPr/>
        </p:nvSpPr>
        <p:spPr bwMode="auto">
          <a:xfrm rot="-5400000">
            <a:off x="7599264" y="2661592"/>
            <a:ext cx="808235" cy="461665"/>
          </a:xfrm>
          <a:prstGeom prst="rect">
            <a:avLst/>
          </a:prstGeom>
          <a:noFill/>
          <a:ln w="9525">
            <a:noFill/>
            <a:miter lim="800000"/>
            <a:headEnd/>
            <a:tailEnd/>
          </a:ln>
        </p:spPr>
        <p:txBody>
          <a:bodyPr wrap="none">
            <a:spAutoFit/>
          </a:bodyPr>
          <a:lstStyle/>
          <a:p>
            <a:r>
              <a:rPr lang="en-US">
                <a:latin typeface="+mn-lt"/>
              </a:rPr>
              <a:t>miss</a:t>
            </a:r>
          </a:p>
        </p:txBody>
      </p:sp>
      <p:cxnSp>
        <p:nvCxnSpPr>
          <p:cNvPr id="82" name="Straight Connector 81"/>
          <p:cNvCxnSpPr/>
          <p:nvPr/>
        </p:nvCxnSpPr>
        <p:spPr bwMode="auto">
          <a:xfrm rot="5400000">
            <a:off x="9628981" y="2874169"/>
            <a:ext cx="858838" cy="0"/>
          </a:xfrm>
          <a:prstGeom prst="line">
            <a:avLst/>
          </a:prstGeom>
          <a:solidFill>
            <a:srgbClr val="AA014C"/>
          </a:solidFill>
          <a:ln w="50800" cap="flat" cmpd="sng" algn="ctr">
            <a:solidFill>
              <a:schemeClr val="accent5">
                <a:lumMod val="25000"/>
              </a:schemeClr>
            </a:solidFill>
            <a:prstDash val="solid"/>
            <a:round/>
            <a:headEnd type="none" w="med" len="med"/>
            <a:tailEnd type="none" w="med" len="med"/>
          </a:ln>
          <a:effectLst/>
        </p:spPr>
      </p:cxnSp>
      <p:sp>
        <p:nvSpPr>
          <p:cNvPr id="6160" name="TextBox 82"/>
          <p:cNvSpPr txBox="1">
            <a:spLocks noChangeArrowheads="1"/>
          </p:cNvSpPr>
          <p:nvPr/>
        </p:nvSpPr>
        <p:spPr bwMode="auto">
          <a:xfrm rot="-5400000">
            <a:off x="9885264" y="2661592"/>
            <a:ext cx="808235" cy="461665"/>
          </a:xfrm>
          <a:prstGeom prst="rect">
            <a:avLst/>
          </a:prstGeom>
          <a:noFill/>
          <a:ln w="9525">
            <a:noFill/>
            <a:miter lim="800000"/>
            <a:headEnd/>
            <a:tailEnd/>
          </a:ln>
        </p:spPr>
        <p:txBody>
          <a:bodyPr wrap="none">
            <a:spAutoFit/>
          </a:bodyPr>
          <a:lstStyle/>
          <a:p>
            <a:r>
              <a:rPr lang="en-US">
                <a:solidFill>
                  <a:srgbClr val="002060"/>
                </a:solidFill>
                <a:latin typeface="+mn-lt"/>
              </a:rPr>
              <a:t>miss</a:t>
            </a:r>
          </a:p>
        </p:txBody>
      </p:sp>
      <p:cxnSp>
        <p:nvCxnSpPr>
          <p:cNvPr id="86" name="Straight Connector 85"/>
          <p:cNvCxnSpPr/>
          <p:nvPr/>
        </p:nvCxnSpPr>
        <p:spPr bwMode="auto">
          <a:xfrm rot="5400000">
            <a:off x="11914981" y="2874169"/>
            <a:ext cx="858838" cy="0"/>
          </a:xfrm>
          <a:prstGeom prst="line">
            <a:avLst/>
          </a:prstGeom>
          <a:solidFill>
            <a:srgbClr val="AA014C"/>
          </a:solidFill>
          <a:ln w="50800" cap="flat" cmpd="sng" algn="ctr">
            <a:solidFill>
              <a:schemeClr val="accent5">
                <a:lumMod val="25000"/>
              </a:schemeClr>
            </a:solidFill>
            <a:prstDash val="solid"/>
            <a:round/>
            <a:headEnd type="none" w="med" len="med"/>
            <a:tailEnd type="none" w="med" len="med"/>
          </a:ln>
          <a:effectLst/>
        </p:spPr>
      </p:cxnSp>
      <p:sp>
        <p:nvSpPr>
          <p:cNvPr id="6162" name="TextBox 86"/>
          <p:cNvSpPr txBox="1">
            <a:spLocks noChangeArrowheads="1"/>
          </p:cNvSpPr>
          <p:nvPr/>
        </p:nvSpPr>
        <p:spPr bwMode="auto">
          <a:xfrm rot="-5400000">
            <a:off x="12171264" y="2661592"/>
            <a:ext cx="808235" cy="461665"/>
          </a:xfrm>
          <a:prstGeom prst="rect">
            <a:avLst/>
          </a:prstGeom>
          <a:noFill/>
          <a:ln w="9525">
            <a:noFill/>
            <a:miter lim="800000"/>
            <a:headEnd/>
            <a:tailEnd/>
          </a:ln>
        </p:spPr>
        <p:txBody>
          <a:bodyPr wrap="none">
            <a:spAutoFit/>
          </a:bodyPr>
          <a:lstStyle/>
          <a:p>
            <a:r>
              <a:rPr lang="en-US">
                <a:latin typeface="+mn-lt"/>
              </a:rPr>
              <a:t>miss</a:t>
            </a:r>
          </a:p>
        </p:txBody>
      </p:sp>
      <p:sp>
        <p:nvSpPr>
          <p:cNvPr id="99" name="Rectangle 98"/>
          <p:cNvSpPr/>
          <p:nvPr/>
        </p:nvSpPr>
        <p:spPr>
          <a:xfrm>
            <a:off x="0" y="1752600"/>
            <a:ext cx="14630400" cy="523875"/>
          </a:xfrm>
          <a:prstGeom prst="rect">
            <a:avLst/>
          </a:prstGeom>
        </p:spPr>
        <p:txBody>
          <a:bodyPr>
            <a:spAutoFit/>
          </a:bodyPr>
          <a:lstStyle/>
          <a:p>
            <a:pPr lvl="1" algn="ctr">
              <a:defRPr/>
            </a:pPr>
            <a:r>
              <a:rPr lang="en-US" sz="2800" dirty="0">
                <a:solidFill>
                  <a:srgbClr val="FFFF00"/>
                </a:solidFill>
                <a:latin typeface="+mn-lt"/>
              </a:rPr>
              <a:t>Working set larger than the cache </a:t>
            </a:r>
            <a:r>
              <a:rPr lang="en-US" sz="2800" dirty="0">
                <a:solidFill>
                  <a:srgbClr val="FFFF00"/>
                </a:solidFill>
                <a:latin typeface="+mn-lt"/>
                <a:sym typeface="Wingdings" pitchFamily="2" charset="2"/>
              </a:rPr>
              <a:t> Preserve some of working set in the cache</a:t>
            </a:r>
            <a:endParaRPr lang="en-US" sz="2800" dirty="0">
              <a:solidFill>
                <a:srgbClr val="FFFF00"/>
              </a:solidFill>
              <a:latin typeface="+mn-lt"/>
            </a:endParaRPr>
          </a:p>
        </p:txBody>
      </p:sp>
      <p:sp>
        <p:nvSpPr>
          <p:cNvPr id="100" name="Rectangle 99"/>
          <p:cNvSpPr/>
          <p:nvPr/>
        </p:nvSpPr>
        <p:spPr>
          <a:xfrm>
            <a:off x="369888" y="5029200"/>
            <a:ext cx="13890625" cy="523875"/>
          </a:xfrm>
          <a:prstGeom prst="rect">
            <a:avLst/>
          </a:prstGeom>
        </p:spPr>
        <p:txBody>
          <a:bodyPr>
            <a:spAutoFit/>
          </a:bodyPr>
          <a:lstStyle/>
          <a:p>
            <a:pPr lvl="1" algn="ctr">
              <a:defRPr/>
            </a:pPr>
            <a:r>
              <a:rPr lang="en-US" sz="2800" dirty="0">
                <a:solidFill>
                  <a:srgbClr val="FFFF00"/>
                </a:solidFill>
                <a:latin typeface="+mn-lt"/>
              </a:rPr>
              <a:t>Recurring </a:t>
            </a:r>
            <a:r>
              <a:rPr lang="en-US" sz="2800" i="1" dirty="0">
                <a:solidFill>
                  <a:srgbClr val="FFFF00"/>
                </a:solidFill>
                <a:latin typeface="+mn-lt"/>
              </a:rPr>
              <a:t>scans </a:t>
            </a:r>
            <a:r>
              <a:rPr lang="en-US" sz="2800" dirty="0">
                <a:solidFill>
                  <a:srgbClr val="FFFF00"/>
                </a:solidFill>
                <a:latin typeface="+mn-lt"/>
                <a:sym typeface="Wingdings" pitchFamily="2" charset="2"/>
              </a:rPr>
              <a:t> Preserve </a:t>
            </a:r>
            <a:r>
              <a:rPr lang="en-US" sz="2800" dirty="0">
                <a:solidFill>
                  <a:srgbClr val="FFFF00"/>
                </a:solidFill>
                <a:latin typeface="+mn-lt"/>
              </a:rPr>
              <a:t>frequently referenced working set in the cache</a:t>
            </a:r>
          </a:p>
        </p:txBody>
      </p:sp>
      <p:sp>
        <p:nvSpPr>
          <p:cNvPr id="6165" name="Oval 56"/>
          <p:cNvSpPr>
            <a:spLocks noChangeArrowheads="1"/>
          </p:cNvSpPr>
          <p:nvPr/>
        </p:nvSpPr>
        <p:spPr bwMode="auto">
          <a:xfrm>
            <a:off x="873125" y="2978150"/>
            <a:ext cx="115888"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66" name="Oval 56"/>
          <p:cNvSpPr>
            <a:spLocks noChangeArrowheads="1"/>
          </p:cNvSpPr>
          <p:nvPr/>
        </p:nvSpPr>
        <p:spPr bwMode="auto">
          <a:xfrm>
            <a:off x="1141413" y="2978150"/>
            <a:ext cx="114300"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67" name="Oval 56"/>
          <p:cNvSpPr>
            <a:spLocks noChangeArrowheads="1"/>
          </p:cNvSpPr>
          <p:nvPr/>
        </p:nvSpPr>
        <p:spPr bwMode="auto">
          <a:xfrm>
            <a:off x="1408113" y="2978150"/>
            <a:ext cx="115887"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68" name="Oval 56"/>
          <p:cNvSpPr>
            <a:spLocks noChangeArrowheads="1"/>
          </p:cNvSpPr>
          <p:nvPr/>
        </p:nvSpPr>
        <p:spPr bwMode="auto">
          <a:xfrm>
            <a:off x="13106400" y="2901950"/>
            <a:ext cx="115888"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69" name="Oval 56"/>
          <p:cNvSpPr>
            <a:spLocks noChangeArrowheads="1"/>
          </p:cNvSpPr>
          <p:nvPr/>
        </p:nvSpPr>
        <p:spPr bwMode="auto">
          <a:xfrm>
            <a:off x="13374688" y="2901950"/>
            <a:ext cx="114300"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70" name="Oval 56"/>
          <p:cNvSpPr>
            <a:spLocks noChangeArrowheads="1"/>
          </p:cNvSpPr>
          <p:nvPr/>
        </p:nvSpPr>
        <p:spPr bwMode="auto">
          <a:xfrm>
            <a:off x="13641388" y="2901950"/>
            <a:ext cx="115887"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grpSp>
        <p:nvGrpSpPr>
          <p:cNvPr id="2" name="Group 101"/>
          <p:cNvGrpSpPr>
            <a:grpSpLocks/>
          </p:cNvGrpSpPr>
          <p:nvPr/>
        </p:nvGrpSpPr>
        <p:grpSpPr bwMode="auto">
          <a:xfrm>
            <a:off x="339725" y="5715000"/>
            <a:ext cx="14027150" cy="1066800"/>
            <a:chOff x="339725" y="5943600"/>
            <a:chExt cx="14027150" cy="1066800"/>
          </a:xfrm>
        </p:grpSpPr>
        <p:sp>
          <p:nvSpPr>
            <p:cNvPr id="6177" name="Flowchart: Punched Tape 40"/>
            <p:cNvSpPr>
              <a:spLocks noChangeArrowheads="1"/>
            </p:cNvSpPr>
            <p:nvPr/>
          </p:nvSpPr>
          <p:spPr bwMode="auto">
            <a:xfrm>
              <a:off x="1104900" y="59436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dirty="0">
                  <a:solidFill>
                    <a:srgbClr val="002060"/>
                  </a:solidFill>
                  <a:latin typeface="+mn-lt"/>
                </a:rPr>
                <a:t>hit</a:t>
              </a:r>
            </a:p>
          </p:txBody>
        </p:sp>
        <p:sp>
          <p:nvSpPr>
            <p:cNvPr id="6178" name="Oval 56"/>
            <p:cNvSpPr>
              <a:spLocks noChangeArrowheads="1"/>
            </p:cNvSpPr>
            <p:nvPr/>
          </p:nvSpPr>
          <p:spPr bwMode="auto">
            <a:xfrm>
              <a:off x="13716000" y="6361113"/>
              <a:ext cx="115888" cy="115887"/>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79" name="Oval 56"/>
            <p:cNvSpPr>
              <a:spLocks noChangeArrowheads="1"/>
            </p:cNvSpPr>
            <p:nvPr/>
          </p:nvSpPr>
          <p:spPr bwMode="auto">
            <a:xfrm>
              <a:off x="13984288" y="6361113"/>
              <a:ext cx="114300" cy="115887"/>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80" name="Oval 56"/>
            <p:cNvSpPr>
              <a:spLocks noChangeArrowheads="1"/>
            </p:cNvSpPr>
            <p:nvPr/>
          </p:nvSpPr>
          <p:spPr bwMode="auto">
            <a:xfrm>
              <a:off x="14250988" y="6361113"/>
              <a:ext cx="115887" cy="115887"/>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81" name="Oval 56"/>
            <p:cNvSpPr>
              <a:spLocks noChangeArrowheads="1"/>
            </p:cNvSpPr>
            <p:nvPr/>
          </p:nvSpPr>
          <p:spPr bwMode="auto">
            <a:xfrm>
              <a:off x="339725" y="6400800"/>
              <a:ext cx="115888"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82" name="Oval 56"/>
            <p:cNvSpPr>
              <a:spLocks noChangeArrowheads="1"/>
            </p:cNvSpPr>
            <p:nvPr/>
          </p:nvSpPr>
          <p:spPr bwMode="auto">
            <a:xfrm>
              <a:off x="608013" y="6400800"/>
              <a:ext cx="114300"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83" name="Oval 56"/>
            <p:cNvSpPr>
              <a:spLocks noChangeArrowheads="1"/>
            </p:cNvSpPr>
            <p:nvPr/>
          </p:nvSpPr>
          <p:spPr bwMode="auto">
            <a:xfrm>
              <a:off x="874713" y="6400800"/>
              <a:ext cx="115887" cy="115888"/>
            </a:xfrm>
            <a:prstGeom prst="ellipse">
              <a:avLst/>
            </a:prstGeom>
            <a:solidFill>
              <a:schemeClr val="tx1"/>
            </a:solidFill>
            <a:ln w="50800" algn="ctr">
              <a:noFill/>
              <a:round/>
              <a:headEnd/>
              <a:tailEnd/>
            </a:ln>
          </p:spPr>
          <p:txBody>
            <a:bodyPr wrap="none" anchor="ctr"/>
            <a:lstStyle/>
            <a:p>
              <a:pPr defTabSz="1306513"/>
              <a:endParaRPr lang="en-US">
                <a:latin typeface="+mn-lt"/>
              </a:endParaRPr>
            </a:p>
          </p:txBody>
        </p:sp>
        <p:sp>
          <p:nvSpPr>
            <p:cNvPr id="6184" name="Flowchart: Punched Tape 40"/>
            <p:cNvSpPr>
              <a:spLocks noChangeArrowheads="1"/>
            </p:cNvSpPr>
            <p:nvPr/>
          </p:nvSpPr>
          <p:spPr bwMode="auto">
            <a:xfrm>
              <a:off x="1943100" y="59436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dirty="0">
                  <a:solidFill>
                    <a:srgbClr val="002060"/>
                  </a:solidFill>
                  <a:latin typeface="+mn-lt"/>
                </a:rPr>
                <a:t>hit</a:t>
              </a:r>
            </a:p>
          </p:txBody>
        </p:sp>
        <p:sp>
          <p:nvSpPr>
            <p:cNvPr id="6185" name="Flowchart: Punched Tape 40"/>
            <p:cNvSpPr>
              <a:spLocks noChangeArrowheads="1"/>
            </p:cNvSpPr>
            <p:nvPr/>
          </p:nvSpPr>
          <p:spPr bwMode="auto">
            <a:xfrm>
              <a:off x="2781300" y="59436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a:solidFill>
                    <a:srgbClr val="002060"/>
                  </a:solidFill>
                  <a:latin typeface="+mn-lt"/>
                </a:rPr>
                <a:t>hit</a:t>
              </a:r>
            </a:p>
          </p:txBody>
        </p:sp>
        <p:sp>
          <p:nvSpPr>
            <p:cNvPr id="6186" name="Flowchart: Punched Tape 40"/>
            <p:cNvSpPr>
              <a:spLocks noChangeArrowheads="1"/>
            </p:cNvSpPr>
            <p:nvPr/>
          </p:nvSpPr>
          <p:spPr bwMode="auto">
            <a:xfrm>
              <a:off x="6896100" y="5943600"/>
              <a:ext cx="723900" cy="1066800"/>
            </a:xfrm>
            <a:prstGeom prst="flowChartPunchedTape">
              <a:avLst/>
            </a:prstGeom>
            <a:solidFill>
              <a:srgbClr val="66FF33"/>
            </a:solidFill>
            <a:ln w="50800" algn="ctr">
              <a:noFill/>
              <a:round/>
              <a:headEnd/>
              <a:tailEnd/>
            </a:ln>
          </p:spPr>
          <p:txBody>
            <a:bodyPr wrap="none" anchor="ctr"/>
            <a:lstStyle/>
            <a:p>
              <a:pPr algn="ctr" defTabSz="1306513"/>
              <a:r>
                <a:rPr lang="en-US">
                  <a:solidFill>
                    <a:srgbClr val="002060"/>
                  </a:solidFill>
                  <a:latin typeface="+mn-lt"/>
                </a:rPr>
                <a:t>hit</a:t>
              </a:r>
            </a:p>
          </p:txBody>
        </p:sp>
        <p:sp>
          <p:nvSpPr>
            <p:cNvPr id="6188" name="Rectangle 78"/>
            <p:cNvSpPr>
              <a:spLocks noChangeArrowheads="1"/>
            </p:cNvSpPr>
            <p:nvPr/>
          </p:nvSpPr>
          <p:spPr bwMode="auto">
            <a:xfrm>
              <a:off x="3619500" y="6172200"/>
              <a:ext cx="2286000" cy="609599"/>
            </a:xfrm>
            <a:prstGeom prst="rect">
              <a:avLst/>
            </a:prstGeom>
            <a:solidFill>
              <a:srgbClr val="FF0000"/>
            </a:solidFill>
            <a:ln w="50800" algn="ctr">
              <a:noFill/>
              <a:round/>
              <a:headEnd/>
              <a:tailEnd/>
            </a:ln>
          </p:spPr>
          <p:txBody>
            <a:bodyPr wrap="none" anchor="ctr"/>
            <a:lstStyle/>
            <a:p>
              <a:pPr algn="ctr" defTabSz="1306513"/>
              <a:r>
                <a:rPr lang="en-US" b="1" i="1">
                  <a:solidFill>
                    <a:srgbClr val="FFFF00"/>
                  </a:solidFill>
                  <a:latin typeface="+mn-lt"/>
                </a:rPr>
                <a:t>scan</a:t>
              </a:r>
            </a:p>
          </p:txBody>
        </p:sp>
        <p:sp>
          <p:nvSpPr>
            <p:cNvPr id="6189" name="Rectangle 79"/>
            <p:cNvSpPr>
              <a:spLocks noChangeArrowheads="1"/>
            </p:cNvSpPr>
            <p:nvPr/>
          </p:nvSpPr>
          <p:spPr bwMode="auto">
            <a:xfrm>
              <a:off x="7810500" y="6172200"/>
              <a:ext cx="1257300" cy="609599"/>
            </a:xfrm>
            <a:prstGeom prst="rect">
              <a:avLst/>
            </a:prstGeom>
            <a:solidFill>
              <a:srgbClr val="FF0000"/>
            </a:solidFill>
            <a:ln w="50800" algn="ctr">
              <a:noFill/>
              <a:round/>
              <a:headEnd/>
              <a:tailEnd/>
            </a:ln>
          </p:spPr>
          <p:txBody>
            <a:bodyPr wrap="none" anchor="ctr"/>
            <a:lstStyle/>
            <a:p>
              <a:pPr algn="ctr" defTabSz="1306513"/>
              <a:r>
                <a:rPr lang="en-US" b="1" i="1">
                  <a:solidFill>
                    <a:srgbClr val="FFFF00"/>
                  </a:solidFill>
                  <a:latin typeface="+mn-lt"/>
                </a:rPr>
                <a:t>scan</a:t>
              </a:r>
            </a:p>
          </p:txBody>
        </p:sp>
        <p:sp>
          <p:nvSpPr>
            <p:cNvPr id="6190" name="Rectangle 80"/>
            <p:cNvSpPr>
              <a:spLocks noChangeArrowheads="1"/>
            </p:cNvSpPr>
            <p:nvPr/>
          </p:nvSpPr>
          <p:spPr bwMode="auto">
            <a:xfrm>
              <a:off x="10058400" y="6172200"/>
              <a:ext cx="2590800" cy="609599"/>
            </a:xfrm>
            <a:prstGeom prst="rect">
              <a:avLst/>
            </a:prstGeom>
            <a:solidFill>
              <a:srgbClr val="FF0000"/>
            </a:solidFill>
            <a:ln w="50800" algn="ctr">
              <a:noFill/>
              <a:round/>
              <a:headEnd/>
              <a:tailEnd/>
            </a:ln>
          </p:spPr>
          <p:txBody>
            <a:bodyPr wrap="none" anchor="ctr"/>
            <a:lstStyle/>
            <a:p>
              <a:pPr algn="ctr" defTabSz="1306513"/>
              <a:r>
                <a:rPr lang="en-US" b="1" i="1">
                  <a:solidFill>
                    <a:srgbClr val="FFFF00"/>
                  </a:solidFill>
                  <a:latin typeface="+mn-lt"/>
                </a:rPr>
                <a:t>scan</a:t>
              </a:r>
            </a:p>
          </p:txBody>
        </p:sp>
        <p:sp>
          <p:nvSpPr>
            <p:cNvPr id="6191" name="Flowchart: Punched Tape 40"/>
            <p:cNvSpPr>
              <a:spLocks noChangeArrowheads="1"/>
            </p:cNvSpPr>
            <p:nvPr/>
          </p:nvSpPr>
          <p:spPr bwMode="auto">
            <a:xfrm>
              <a:off x="6019800" y="5943600"/>
              <a:ext cx="723900" cy="1066800"/>
            </a:xfrm>
            <a:prstGeom prst="flowChartPunchedTape">
              <a:avLst/>
            </a:prstGeom>
            <a:solidFill>
              <a:srgbClr val="66FF33"/>
            </a:solidFill>
            <a:ln w="50800" algn="ctr">
              <a:solidFill>
                <a:srgbClr val="FF5C00"/>
              </a:solidFill>
              <a:round/>
              <a:headEnd/>
              <a:tailEnd/>
            </a:ln>
          </p:spPr>
          <p:txBody>
            <a:bodyPr wrap="none" anchor="ctr"/>
            <a:lstStyle/>
            <a:p>
              <a:pPr algn="ctr" defTabSz="1306513"/>
              <a:r>
                <a:rPr lang="en-US">
                  <a:solidFill>
                    <a:srgbClr val="002060"/>
                  </a:solidFill>
                  <a:latin typeface="+mn-lt"/>
                </a:rPr>
                <a:t>hit</a:t>
              </a:r>
            </a:p>
          </p:txBody>
        </p:sp>
        <p:sp>
          <p:nvSpPr>
            <p:cNvPr id="6192" name="Flowchart: Punched Tape 40"/>
            <p:cNvSpPr>
              <a:spLocks noChangeArrowheads="1"/>
            </p:cNvSpPr>
            <p:nvPr/>
          </p:nvSpPr>
          <p:spPr bwMode="auto">
            <a:xfrm>
              <a:off x="9220200" y="5943600"/>
              <a:ext cx="723900" cy="1066800"/>
            </a:xfrm>
            <a:prstGeom prst="flowChartPunchedTape">
              <a:avLst/>
            </a:prstGeom>
            <a:solidFill>
              <a:srgbClr val="66FF33"/>
            </a:solidFill>
            <a:ln w="50800" algn="ctr">
              <a:solidFill>
                <a:srgbClr val="FF5C00"/>
              </a:solidFill>
              <a:round/>
              <a:headEnd/>
              <a:tailEnd/>
            </a:ln>
          </p:spPr>
          <p:txBody>
            <a:bodyPr wrap="none" anchor="ctr"/>
            <a:lstStyle/>
            <a:p>
              <a:pPr algn="ctr" defTabSz="1306513"/>
              <a:r>
                <a:rPr lang="en-US">
                  <a:solidFill>
                    <a:srgbClr val="002060"/>
                  </a:solidFill>
                  <a:latin typeface="+mn-lt"/>
                </a:rPr>
                <a:t>hit</a:t>
              </a:r>
            </a:p>
          </p:txBody>
        </p:sp>
        <p:sp>
          <p:nvSpPr>
            <p:cNvPr id="6193" name="Flowchart: Punched Tape 40"/>
            <p:cNvSpPr>
              <a:spLocks noChangeArrowheads="1"/>
            </p:cNvSpPr>
            <p:nvPr/>
          </p:nvSpPr>
          <p:spPr bwMode="auto">
            <a:xfrm>
              <a:off x="12839700" y="5943600"/>
              <a:ext cx="723900" cy="1066800"/>
            </a:xfrm>
            <a:prstGeom prst="flowChartPunchedTape">
              <a:avLst/>
            </a:prstGeom>
            <a:solidFill>
              <a:srgbClr val="66FF33"/>
            </a:solidFill>
            <a:ln w="50800" algn="ctr">
              <a:solidFill>
                <a:srgbClr val="FF5C00"/>
              </a:solidFill>
              <a:round/>
              <a:headEnd/>
              <a:tailEnd/>
            </a:ln>
          </p:spPr>
          <p:txBody>
            <a:bodyPr wrap="none" anchor="ctr"/>
            <a:lstStyle/>
            <a:p>
              <a:pPr algn="ctr" defTabSz="1306513"/>
              <a:r>
                <a:rPr lang="en-US">
                  <a:solidFill>
                    <a:srgbClr val="002060"/>
                  </a:solidFill>
                  <a:latin typeface="+mn-lt"/>
                </a:rPr>
                <a:t>hit</a:t>
              </a:r>
            </a:p>
          </p:txBody>
        </p:sp>
      </p:grpSp>
      <p:cxnSp>
        <p:nvCxnSpPr>
          <p:cNvPr id="101" name="Straight Connector 55"/>
          <p:cNvCxnSpPr>
            <a:cxnSpLocks noChangeShapeType="1"/>
          </p:cNvCxnSpPr>
          <p:nvPr/>
        </p:nvCxnSpPr>
        <p:spPr bwMode="auto">
          <a:xfrm>
            <a:off x="728663" y="4572000"/>
            <a:ext cx="13181012" cy="0"/>
          </a:xfrm>
          <a:prstGeom prst="line">
            <a:avLst/>
          </a:prstGeom>
          <a:noFill/>
          <a:ln w="50800" algn="ctr">
            <a:solidFill>
              <a:schemeClr val="tx1"/>
            </a:solidFill>
            <a:round/>
            <a:headEnd/>
            <a:tailEnd/>
          </a:ln>
        </p:spPr>
      </p:cxnSp>
      <p:cxnSp>
        <p:nvCxnSpPr>
          <p:cNvPr id="6173" name="Straight Arrow Connector 102"/>
          <p:cNvCxnSpPr>
            <a:cxnSpLocks noChangeShapeType="1"/>
          </p:cNvCxnSpPr>
          <p:nvPr/>
        </p:nvCxnSpPr>
        <p:spPr bwMode="auto">
          <a:xfrm>
            <a:off x="1646238" y="3643313"/>
            <a:ext cx="2163762" cy="1587"/>
          </a:xfrm>
          <a:prstGeom prst="straightConnector1">
            <a:avLst/>
          </a:prstGeom>
          <a:noFill/>
          <a:ln w="50800" algn="ctr">
            <a:solidFill>
              <a:schemeClr val="tx1"/>
            </a:solidFill>
            <a:round/>
            <a:headEnd type="triangle" w="med" len="med"/>
            <a:tailEnd type="triangle" w="med" len="med"/>
          </a:ln>
        </p:spPr>
      </p:cxnSp>
      <p:sp>
        <p:nvSpPr>
          <p:cNvPr id="104" name="Rectangle 103"/>
          <p:cNvSpPr/>
          <p:nvPr/>
        </p:nvSpPr>
        <p:spPr>
          <a:xfrm>
            <a:off x="457200" y="3271838"/>
            <a:ext cx="885825" cy="461962"/>
          </a:xfrm>
          <a:prstGeom prst="rect">
            <a:avLst/>
          </a:prstGeom>
          <a:noFill/>
        </p:spPr>
        <p:txBody>
          <a:bodyPr wrap="none">
            <a:spAutoFit/>
          </a:bodyPr>
          <a:lstStyle/>
          <a:p>
            <a:pPr>
              <a:defRPr/>
            </a:pPr>
            <a:r>
              <a:rPr lang="en-US" dirty="0" err="1">
                <a:latin typeface="+mn-lt"/>
              </a:rPr>
              <a:t>W</a:t>
            </a:r>
            <a:r>
              <a:rPr lang="en-US" baseline="-25000" dirty="0" err="1">
                <a:latin typeface="+mn-lt"/>
              </a:rPr>
              <a:t>size</a:t>
            </a:r>
            <a:endParaRPr lang="en-US" dirty="0">
              <a:latin typeface="+mn-lt"/>
            </a:endParaRPr>
          </a:p>
        </p:txBody>
      </p:sp>
      <p:cxnSp>
        <p:nvCxnSpPr>
          <p:cNvPr id="6175" name="Straight Arrow Connector 104"/>
          <p:cNvCxnSpPr>
            <a:cxnSpLocks noChangeShapeType="1"/>
          </p:cNvCxnSpPr>
          <p:nvPr/>
        </p:nvCxnSpPr>
        <p:spPr bwMode="auto">
          <a:xfrm>
            <a:off x="1646238" y="4038600"/>
            <a:ext cx="1554162" cy="1588"/>
          </a:xfrm>
          <a:prstGeom prst="straightConnector1">
            <a:avLst/>
          </a:prstGeom>
          <a:noFill/>
          <a:ln w="50800" algn="ctr">
            <a:solidFill>
              <a:schemeClr val="tx1"/>
            </a:solidFill>
            <a:round/>
            <a:headEnd type="triangle" w="med" len="med"/>
            <a:tailEnd type="triangle" w="med" len="med"/>
          </a:ln>
        </p:spPr>
      </p:cxnSp>
      <p:sp>
        <p:nvSpPr>
          <p:cNvPr id="106" name="Rectangle 105"/>
          <p:cNvSpPr/>
          <p:nvPr/>
        </p:nvSpPr>
        <p:spPr>
          <a:xfrm>
            <a:off x="457200" y="3729038"/>
            <a:ext cx="1090613" cy="461962"/>
          </a:xfrm>
          <a:prstGeom prst="rect">
            <a:avLst/>
          </a:prstGeom>
          <a:noFill/>
        </p:spPr>
        <p:txBody>
          <a:bodyPr wrap="none">
            <a:spAutoFit/>
          </a:bodyPr>
          <a:lstStyle/>
          <a:p>
            <a:pPr>
              <a:defRPr/>
            </a:pPr>
            <a:r>
              <a:rPr lang="en-US" dirty="0" err="1">
                <a:latin typeface="+mn-lt"/>
              </a:rPr>
              <a:t>LLC</a:t>
            </a:r>
            <a:r>
              <a:rPr lang="en-US" baseline="-25000" dirty="0" err="1">
                <a:latin typeface="+mn-lt"/>
              </a:rPr>
              <a:t>size</a:t>
            </a:r>
            <a:endParaRPr lang="en-US" dirty="0">
              <a:latin typeface="+mn-lt"/>
            </a:endParaRPr>
          </a:p>
        </p:txBody>
      </p:sp>
      <p:sp>
        <p:nvSpPr>
          <p:cNvPr id="49" name="TextBox 48"/>
          <p:cNvSpPr txBox="1"/>
          <p:nvPr/>
        </p:nvSpPr>
        <p:spPr>
          <a:xfrm>
            <a:off x="5574142" y="3729038"/>
            <a:ext cx="8294258" cy="461665"/>
          </a:xfrm>
          <a:prstGeom prst="rect">
            <a:avLst/>
          </a:prstGeom>
          <a:noFill/>
        </p:spPr>
        <p:txBody>
          <a:bodyPr wrap="none" rtlCol="0">
            <a:spAutoFit/>
          </a:bodyPr>
          <a:lstStyle/>
          <a:p>
            <a:r>
              <a:rPr lang="en-US" dirty="0">
                <a:latin typeface="+mn-lt"/>
              </a:rPr>
              <a:t>[ DIP (ISCA’07), DRRIP (ISCA’10) achieves this effect ]</a:t>
            </a:r>
          </a:p>
        </p:txBody>
      </p:sp>
      <p:sp>
        <p:nvSpPr>
          <p:cNvPr id="50" name="TextBox 49"/>
          <p:cNvSpPr txBox="1"/>
          <p:nvPr/>
        </p:nvSpPr>
        <p:spPr>
          <a:xfrm>
            <a:off x="7764689" y="7310735"/>
            <a:ext cx="6017994" cy="461665"/>
          </a:xfrm>
          <a:prstGeom prst="rect">
            <a:avLst/>
          </a:prstGeom>
          <a:noFill/>
        </p:spPr>
        <p:txBody>
          <a:bodyPr wrap="none" rtlCol="0">
            <a:spAutoFit/>
          </a:bodyPr>
          <a:lstStyle/>
          <a:p>
            <a:r>
              <a:rPr lang="en-US" dirty="0">
                <a:latin typeface="+mn-lt"/>
              </a:rPr>
              <a:t>[ SRRIP (ISCA’10) achieves this effect ]</a:t>
            </a:r>
          </a:p>
        </p:txBody>
      </p:sp>
    </p:spTree>
    <p:extLst>
      <p:ext uri="{BB962C8B-B14F-4D97-AF65-F5344CB8AC3E}">
        <p14:creationId xmlns:p14="http://schemas.microsoft.com/office/powerpoint/2010/main" val="333444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Curved Connector 49"/>
          <p:cNvCxnSpPr/>
          <p:nvPr/>
        </p:nvCxnSpPr>
        <p:spPr>
          <a:xfrm rot="5400000">
            <a:off x="3604260" y="3771900"/>
            <a:ext cx="15240" cy="3413760"/>
          </a:xfrm>
          <a:prstGeom prst="curvedConnector3">
            <a:avLst>
              <a:gd name="adj1" fmla="val 3265716"/>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5400000">
            <a:off x="5234940" y="2080260"/>
            <a:ext cx="15240" cy="6827520"/>
          </a:xfrm>
          <a:prstGeom prst="curvedConnector3">
            <a:avLst>
              <a:gd name="adj1" fmla="val 6120002"/>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5400000">
            <a:off x="6941820" y="373380"/>
            <a:ext cx="15240" cy="10241280"/>
          </a:xfrm>
          <a:prstGeom prst="curvedConnector3">
            <a:avLst>
              <a:gd name="adj1" fmla="val 10080003"/>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mn-lt"/>
              </a:rPr>
              <a:t>Dynamic Re-Reference Interval Prediction ( DRRIP )</a:t>
            </a:r>
          </a:p>
        </p:txBody>
      </p:sp>
      <p:sp>
        <p:nvSpPr>
          <p:cNvPr id="8" name="Oval 7"/>
          <p:cNvSpPr/>
          <p:nvPr/>
        </p:nvSpPr>
        <p:spPr>
          <a:xfrm>
            <a:off x="731520" y="3931920"/>
            <a:ext cx="2072640" cy="155448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rgbClr val="FFFF00"/>
                </a:solidFill>
              </a:rPr>
              <a:t>0</a:t>
            </a:r>
          </a:p>
          <a:p>
            <a:pPr algn="ctr"/>
            <a:r>
              <a:rPr lang="en-US" sz="2300" b="1" dirty="0" err="1">
                <a:solidFill>
                  <a:srgbClr val="FFFF00"/>
                </a:solidFill>
              </a:rPr>
              <a:t>Imme</a:t>
            </a:r>
            <a:r>
              <a:rPr lang="en-US" sz="2300" b="1" dirty="0">
                <a:solidFill>
                  <a:srgbClr val="FFFF00"/>
                </a:solidFill>
              </a:rPr>
              <a:t>-</a:t>
            </a:r>
          </a:p>
          <a:p>
            <a:pPr algn="ctr"/>
            <a:r>
              <a:rPr lang="en-US" sz="2300" b="1" dirty="0" err="1">
                <a:solidFill>
                  <a:srgbClr val="FFFF00"/>
                </a:solidFill>
              </a:rPr>
              <a:t>diate</a:t>
            </a:r>
            <a:endParaRPr lang="en-US" sz="2300" b="1" dirty="0">
              <a:solidFill>
                <a:srgbClr val="FFFF00"/>
              </a:solidFill>
            </a:endParaRPr>
          </a:p>
        </p:txBody>
      </p:sp>
      <p:sp>
        <p:nvSpPr>
          <p:cNvPr id="14" name="Oval 13"/>
          <p:cNvSpPr/>
          <p:nvPr/>
        </p:nvSpPr>
        <p:spPr>
          <a:xfrm>
            <a:off x="4145280" y="3931920"/>
            <a:ext cx="2072640" cy="155448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rgbClr val="FFFF00"/>
                </a:solidFill>
              </a:rPr>
              <a:t>1</a:t>
            </a:r>
          </a:p>
          <a:p>
            <a:pPr algn="ctr"/>
            <a:r>
              <a:rPr lang="en-US" sz="2300" b="1" dirty="0">
                <a:solidFill>
                  <a:srgbClr val="FFFF00"/>
                </a:solidFill>
              </a:rPr>
              <a:t>Inter-</a:t>
            </a:r>
          </a:p>
          <a:p>
            <a:pPr algn="ctr"/>
            <a:r>
              <a:rPr lang="en-US" sz="2300" b="1" dirty="0">
                <a:solidFill>
                  <a:srgbClr val="FFFF00"/>
                </a:solidFill>
              </a:rPr>
              <a:t>mediate</a:t>
            </a:r>
          </a:p>
        </p:txBody>
      </p:sp>
      <p:sp>
        <p:nvSpPr>
          <p:cNvPr id="15" name="Oval 14"/>
          <p:cNvSpPr/>
          <p:nvPr/>
        </p:nvSpPr>
        <p:spPr>
          <a:xfrm>
            <a:off x="7559040" y="3931920"/>
            <a:ext cx="2072640" cy="155448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rgbClr val="FFFF00"/>
                </a:solidFill>
              </a:rPr>
              <a:t>2</a:t>
            </a:r>
          </a:p>
          <a:p>
            <a:pPr algn="ctr"/>
            <a:r>
              <a:rPr lang="en-US" sz="2300" b="1" dirty="0">
                <a:solidFill>
                  <a:srgbClr val="FFFF00"/>
                </a:solidFill>
              </a:rPr>
              <a:t>far</a:t>
            </a:r>
            <a:endParaRPr lang="en-US" sz="2900" b="1" dirty="0">
              <a:solidFill>
                <a:srgbClr val="FFFF00"/>
              </a:solidFill>
            </a:endParaRPr>
          </a:p>
        </p:txBody>
      </p:sp>
      <p:sp>
        <p:nvSpPr>
          <p:cNvPr id="16" name="Oval 15"/>
          <p:cNvSpPr/>
          <p:nvPr/>
        </p:nvSpPr>
        <p:spPr>
          <a:xfrm>
            <a:off x="10972800" y="3931920"/>
            <a:ext cx="2072640" cy="155448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rgbClr val="FFFF00"/>
                </a:solidFill>
              </a:rPr>
              <a:t>3</a:t>
            </a:r>
          </a:p>
          <a:p>
            <a:pPr algn="ctr"/>
            <a:r>
              <a:rPr lang="en-US" sz="2300" b="1" dirty="0">
                <a:solidFill>
                  <a:srgbClr val="FFFF00"/>
                </a:solidFill>
              </a:rPr>
              <a:t>distant</a:t>
            </a:r>
            <a:endParaRPr lang="en-US" sz="2900" b="1" dirty="0">
              <a:solidFill>
                <a:srgbClr val="FFFF00"/>
              </a:solidFill>
            </a:endParaRPr>
          </a:p>
        </p:txBody>
      </p:sp>
      <p:sp>
        <p:nvSpPr>
          <p:cNvPr id="23" name="TextBox 22"/>
          <p:cNvSpPr txBox="1"/>
          <p:nvPr/>
        </p:nvSpPr>
        <p:spPr>
          <a:xfrm>
            <a:off x="4724400" y="5715000"/>
            <a:ext cx="2229077" cy="501229"/>
          </a:xfrm>
          <a:prstGeom prst="rect">
            <a:avLst/>
          </a:prstGeom>
          <a:noFill/>
        </p:spPr>
        <p:txBody>
          <a:bodyPr wrap="none" lIns="130622" tIns="65311" rIns="130622" bIns="65311" rtlCol="0">
            <a:spAutoFit/>
          </a:bodyPr>
          <a:lstStyle/>
          <a:p>
            <a:pPr algn="ctr"/>
            <a:r>
              <a:rPr lang="en-US" b="1" i="1" dirty="0">
                <a:solidFill>
                  <a:srgbClr val="FFFF00"/>
                </a:solidFill>
                <a:latin typeface="+mn-lt"/>
              </a:rPr>
              <a:t>re-reference</a:t>
            </a:r>
          </a:p>
        </p:txBody>
      </p:sp>
      <p:sp>
        <p:nvSpPr>
          <p:cNvPr id="28" name="TextBox 27"/>
          <p:cNvSpPr txBox="1"/>
          <p:nvPr/>
        </p:nvSpPr>
        <p:spPr>
          <a:xfrm>
            <a:off x="2743200" y="4284726"/>
            <a:ext cx="1442002" cy="439674"/>
          </a:xfrm>
          <a:prstGeom prst="rect">
            <a:avLst/>
          </a:prstGeom>
          <a:noFill/>
        </p:spPr>
        <p:txBody>
          <a:bodyPr wrap="none" lIns="130622" tIns="65311" rIns="130622" bIns="65311" rtlCol="0">
            <a:spAutoFit/>
          </a:bodyPr>
          <a:lstStyle/>
          <a:p>
            <a:pPr algn="ctr"/>
            <a:r>
              <a:rPr lang="en-US" sz="2000" dirty="0">
                <a:solidFill>
                  <a:srgbClr val="FFFF00"/>
                </a:solidFill>
                <a:latin typeface="+mn-lt"/>
              </a:rPr>
              <a:t>No Victim</a:t>
            </a:r>
          </a:p>
        </p:txBody>
      </p:sp>
      <p:cxnSp>
        <p:nvCxnSpPr>
          <p:cNvPr id="29" name="Straight Arrow Connector 28"/>
          <p:cNvCxnSpPr/>
          <p:nvPr/>
        </p:nvCxnSpPr>
        <p:spPr>
          <a:xfrm>
            <a:off x="621792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63168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72400" y="2013371"/>
            <a:ext cx="1534977" cy="501229"/>
          </a:xfrm>
          <a:prstGeom prst="rect">
            <a:avLst/>
          </a:prstGeom>
          <a:noFill/>
        </p:spPr>
        <p:txBody>
          <a:bodyPr wrap="none" lIns="130622" tIns="65311" rIns="130622" bIns="65311" rtlCol="0">
            <a:spAutoFit/>
          </a:bodyPr>
          <a:lstStyle/>
          <a:p>
            <a:pPr algn="ctr"/>
            <a:r>
              <a:rPr lang="en-US" b="1" i="1" dirty="0">
                <a:solidFill>
                  <a:srgbClr val="FFFF00"/>
                </a:solidFill>
                <a:latin typeface="+mn-lt"/>
              </a:rPr>
              <a:t>insertion</a:t>
            </a:r>
          </a:p>
        </p:txBody>
      </p:sp>
      <p:sp>
        <p:nvSpPr>
          <p:cNvPr id="45" name="TextBox 44"/>
          <p:cNvSpPr txBox="1"/>
          <p:nvPr/>
        </p:nvSpPr>
        <p:spPr>
          <a:xfrm>
            <a:off x="7489183" y="6890171"/>
            <a:ext cx="2229077" cy="501229"/>
          </a:xfrm>
          <a:prstGeom prst="rect">
            <a:avLst/>
          </a:prstGeom>
          <a:noFill/>
        </p:spPr>
        <p:txBody>
          <a:bodyPr wrap="none" lIns="130622" tIns="65311" rIns="130622" bIns="65311" rtlCol="0">
            <a:spAutoFit/>
          </a:bodyPr>
          <a:lstStyle/>
          <a:p>
            <a:pPr algn="ctr"/>
            <a:r>
              <a:rPr lang="en-US" b="1" i="1" dirty="0">
                <a:solidFill>
                  <a:srgbClr val="FFFF00"/>
                </a:solidFill>
                <a:latin typeface="+mn-lt"/>
              </a:rPr>
              <a:t>re-reference</a:t>
            </a:r>
          </a:p>
        </p:txBody>
      </p:sp>
      <p:cxnSp>
        <p:nvCxnSpPr>
          <p:cNvPr id="49" name="Straight Arrow Connector 48"/>
          <p:cNvCxnSpPr/>
          <p:nvPr/>
        </p:nvCxnSpPr>
        <p:spPr>
          <a:xfrm>
            <a:off x="12877800" y="5181600"/>
            <a:ext cx="1371600" cy="830834"/>
          </a:xfrm>
          <a:prstGeom prst="straightConnector1">
            <a:avLst/>
          </a:prstGeom>
          <a:ln w="1016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563511" y="5715000"/>
            <a:ext cx="1381089" cy="501229"/>
          </a:xfrm>
          <a:prstGeom prst="rect">
            <a:avLst/>
          </a:prstGeom>
          <a:noFill/>
        </p:spPr>
        <p:txBody>
          <a:bodyPr wrap="none" lIns="130622" tIns="65311" rIns="130622" bIns="65311" rtlCol="0">
            <a:spAutoFit/>
          </a:bodyPr>
          <a:lstStyle/>
          <a:p>
            <a:pPr algn="ctr"/>
            <a:r>
              <a:rPr lang="en-US" b="1" dirty="0">
                <a:solidFill>
                  <a:srgbClr val="FFFF00"/>
                </a:solidFill>
                <a:latin typeface="+mn-lt"/>
              </a:rPr>
              <a:t>eviction</a:t>
            </a:r>
            <a:endParaRPr lang="en-US" b="1" i="1" dirty="0">
              <a:solidFill>
                <a:srgbClr val="FFFF00"/>
              </a:solidFill>
              <a:latin typeface="+mn-lt"/>
            </a:endParaRPr>
          </a:p>
        </p:txBody>
      </p:sp>
      <p:cxnSp>
        <p:nvCxnSpPr>
          <p:cNvPr id="27" name="Straight Arrow Connector 26"/>
          <p:cNvCxnSpPr/>
          <p:nvPr/>
        </p:nvCxnSpPr>
        <p:spPr>
          <a:xfrm>
            <a:off x="280416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64540" y="6324600"/>
            <a:ext cx="2229077" cy="501229"/>
          </a:xfrm>
          <a:prstGeom prst="rect">
            <a:avLst/>
          </a:prstGeom>
          <a:noFill/>
        </p:spPr>
        <p:txBody>
          <a:bodyPr wrap="none" lIns="130622" tIns="65311" rIns="130622" bIns="65311" rtlCol="0">
            <a:spAutoFit/>
          </a:bodyPr>
          <a:lstStyle/>
          <a:p>
            <a:pPr algn="ctr"/>
            <a:r>
              <a:rPr lang="en-US" b="1" i="1" dirty="0">
                <a:solidFill>
                  <a:srgbClr val="FFFF00"/>
                </a:solidFill>
                <a:latin typeface="+mn-lt"/>
              </a:rPr>
              <a:t>re-reference</a:t>
            </a:r>
          </a:p>
        </p:txBody>
      </p:sp>
      <p:sp>
        <p:nvSpPr>
          <p:cNvPr id="53" name="Slide Number Placeholder 3"/>
          <p:cNvSpPr>
            <a:spLocks noGrp="1"/>
          </p:cNvSpPr>
          <p:nvPr>
            <p:ph type="sldNum" sz="quarter" idx="10"/>
          </p:nvPr>
        </p:nvSpPr>
        <p:spPr>
          <a:xfrm>
            <a:off x="14270038" y="7864475"/>
            <a:ext cx="360362" cy="365125"/>
          </a:xfrm>
        </p:spPr>
        <p:txBody>
          <a:bodyPr/>
          <a:lstStyle/>
          <a:p>
            <a:pPr>
              <a:defRPr/>
            </a:pPr>
            <a:fld id="{4E34FDCA-8697-4B25-83F3-8293B296EEDE}" type="slidenum">
              <a:rPr lang="en-US" smtClean="0">
                <a:latin typeface="+mn-lt"/>
              </a:rPr>
              <a:pPr>
                <a:defRPr/>
              </a:pPr>
              <a:t>5</a:t>
            </a:fld>
            <a:endParaRPr lang="en-US">
              <a:latin typeface="+mn-lt"/>
            </a:endParaRPr>
          </a:p>
        </p:txBody>
      </p:sp>
      <p:sp>
        <p:nvSpPr>
          <p:cNvPr id="35" name="TextBox 34"/>
          <p:cNvSpPr txBox="1"/>
          <p:nvPr/>
        </p:nvSpPr>
        <p:spPr>
          <a:xfrm>
            <a:off x="6147518" y="4305046"/>
            <a:ext cx="1442002" cy="439674"/>
          </a:xfrm>
          <a:prstGeom prst="rect">
            <a:avLst/>
          </a:prstGeom>
          <a:noFill/>
        </p:spPr>
        <p:txBody>
          <a:bodyPr wrap="none" lIns="130622" tIns="65311" rIns="130622" bIns="65311" rtlCol="0">
            <a:spAutoFit/>
          </a:bodyPr>
          <a:lstStyle/>
          <a:p>
            <a:pPr algn="ctr"/>
            <a:r>
              <a:rPr lang="en-US" sz="2000" dirty="0">
                <a:solidFill>
                  <a:srgbClr val="FFFF00"/>
                </a:solidFill>
                <a:latin typeface="+mn-lt"/>
              </a:rPr>
              <a:t>No Victim</a:t>
            </a:r>
          </a:p>
        </p:txBody>
      </p:sp>
      <p:sp>
        <p:nvSpPr>
          <p:cNvPr id="36" name="TextBox 35"/>
          <p:cNvSpPr txBox="1"/>
          <p:nvPr/>
        </p:nvSpPr>
        <p:spPr>
          <a:xfrm>
            <a:off x="9551836" y="4267200"/>
            <a:ext cx="1442002" cy="439674"/>
          </a:xfrm>
          <a:prstGeom prst="rect">
            <a:avLst/>
          </a:prstGeom>
          <a:noFill/>
        </p:spPr>
        <p:txBody>
          <a:bodyPr wrap="none" lIns="130622" tIns="65311" rIns="130622" bIns="65311" rtlCol="0">
            <a:spAutoFit/>
          </a:bodyPr>
          <a:lstStyle/>
          <a:p>
            <a:pPr algn="ctr"/>
            <a:r>
              <a:rPr lang="en-US" sz="2000" dirty="0">
                <a:solidFill>
                  <a:srgbClr val="FFFF00"/>
                </a:solidFill>
                <a:latin typeface="+mn-lt"/>
              </a:rPr>
              <a:t>No Victim</a:t>
            </a:r>
          </a:p>
        </p:txBody>
      </p:sp>
      <p:cxnSp>
        <p:nvCxnSpPr>
          <p:cNvPr id="48" name="Straight Arrow Connector 47"/>
          <p:cNvCxnSpPr/>
          <p:nvPr/>
        </p:nvCxnSpPr>
        <p:spPr>
          <a:xfrm>
            <a:off x="8610600" y="2560321"/>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21158" y="1219200"/>
            <a:ext cx="2437467" cy="870561"/>
          </a:xfrm>
          <a:prstGeom prst="rect">
            <a:avLst/>
          </a:prstGeom>
          <a:noFill/>
        </p:spPr>
        <p:txBody>
          <a:bodyPr wrap="none" lIns="130622" tIns="65311" rIns="130622" bIns="65311" rtlCol="0">
            <a:spAutoFit/>
          </a:bodyPr>
          <a:lstStyle/>
          <a:p>
            <a:pPr algn="ctr"/>
            <a:r>
              <a:rPr lang="en-US" i="1" dirty="0">
                <a:solidFill>
                  <a:srgbClr val="FFFF00"/>
                </a:solidFill>
                <a:latin typeface="Comic Sans MS" panose="030F0702030302020204" pitchFamily="66" charset="0"/>
              </a:rPr>
              <a:t>(SRRIP)</a:t>
            </a:r>
          </a:p>
          <a:p>
            <a:pPr algn="ctr"/>
            <a:r>
              <a:rPr lang="en-US" i="1" dirty="0">
                <a:solidFill>
                  <a:srgbClr val="FFFF00"/>
                </a:solidFill>
                <a:latin typeface="Comic Sans MS" panose="030F0702030302020204" pitchFamily="66" charset="0"/>
              </a:rPr>
              <a:t>Scan-Resistant</a:t>
            </a:r>
          </a:p>
        </p:txBody>
      </p:sp>
      <p:sp>
        <p:nvSpPr>
          <p:cNvPr id="25" name="TextBox 24"/>
          <p:cNvSpPr txBox="1"/>
          <p:nvPr/>
        </p:nvSpPr>
        <p:spPr>
          <a:xfrm>
            <a:off x="10076938" y="7691735"/>
            <a:ext cx="3867662" cy="461665"/>
          </a:xfrm>
          <a:prstGeom prst="rect">
            <a:avLst/>
          </a:prstGeom>
          <a:noFill/>
        </p:spPr>
        <p:txBody>
          <a:bodyPr wrap="none" rtlCol="0">
            <a:spAutoFit/>
          </a:bodyPr>
          <a:lstStyle/>
          <a:p>
            <a:r>
              <a:rPr lang="en-US" dirty="0"/>
              <a:t>[ Jaleel et al., ISCA’10 ]</a:t>
            </a:r>
          </a:p>
        </p:txBody>
      </p:sp>
      <p:sp>
        <p:nvSpPr>
          <p:cNvPr id="26" name="TextBox 25"/>
          <p:cNvSpPr txBox="1"/>
          <p:nvPr/>
        </p:nvSpPr>
        <p:spPr>
          <a:xfrm>
            <a:off x="11196375" y="1981200"/>
            <a:ext cx="1534977" cy="501229"/>
          </a:xfrm>
          <a:prstGeom prst="rect">
            <a:avLst/>
          </a:prstGeom>
          <a:noFill/>
        </p:spPr>
        <p:txBody>
          <a:bodyPr wrap="none" lIns="130622" tIns="65311" rIns="130622" bIns="65311" rtlCol="0">
            <a:spAutoFit/>
          </a:bodyPr>
          <a:lstStyle/>
          <a:p>
            <a:pPr algn="ctr"/>
            <a:r>
              <a:rPr lang="en-US" b="1" i="1" dirty="0">
                <a:solidFill>
                  <a:srgbClr val="FFFF00"/>
                </a:solidFill>
                <a:latin typeface="+mn-lt"/>
              </a:rPr>
              <a:t>insertion</a:t>
            </a:r>
          </a:p>
        </p:txBody>
      </p:sp>
      <p:cxnSp>
        <p:nvCxnSpPr>
          <p:cNvPr id="30" name="Straight Arrow Connector 29"/>
          <p:cNvCxnSpPr/>
          <p:nvPr/>
        </p:nvCxnSpPr>
        <p:spPr>
          <a:xfrm>
            <a:off x="12034575" y="2528150"/>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80826" y="1219200"/>
            <a:ext cx="2766083" cy="870561"/>
          </a:xfrm>
          <a:prstGeom prst="rect">
            <a:avLst/>
          </a:prstGeom>
          <a:noFill/>
        </p:spPr>
        <p:txBody>
          <a:bodyPr wrap="none" lIns="130622" tIns="65311" rIns="130622" bIns="65311" rtlCol="0">
            <a:spAutoFit/>
          </a:bodyPr>
          <a:lstStyle/>
          <a:p>
            <a:pPr algn="ctr"/>
            <a:r>
              <a:rPr lang="en-US" i="1" dirty="0">
                <a:solidFill>
                  <a:srgbClr val="FFFF00"/>
                </a:solidFill>
                <a:latin typeface="+mn-lt"/>
              </a:rPr>
              <a:t>( BRRIP )</a:t>
            </a:r>
          </a:p>
          <a:p>
            <a:pPr algn="ctr"/>
            <a:r>
              <a:rPr lang="en-US" i="1" dirty="0">
                <a:solidFill>
                  <a:srgbClr val="FFFF00"/>
                </a:solidFill>
                <a:latin typeface="+mn-lt"/>
              </a:rPr>
              <a:t>Thrash-Resistant</a:t>
            </a:r>
          </a:p>
        </p:txBody>
      </p:sp>
    </p:spTree>
    <p:extLst>
      <p:ext uri="{BB962C8B-B14F-4D97-AF65-F5344CB8AC3E}">
        <p14:creationId xmlns:p14="http://schemas.microsoft.com/office/powerpoint/2010/main" val="2523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23" grpId="0"/>
      <p:bldP spid="28" grpId="0"/>
      <p:bldP spid="33" grpId="0"/>
      <p:bldP spid="45" grpId="0"/>
      <p:bldP spid="51" grpId="0"/>
      <p:bldP spid="52" grpId="0"/>
      <p:bldP spid="35" grpId="0"/>
      <p:bldP spid="36" grpId="0"/>
      <p:bldP spid="54" grpId="0"/>
      <p:bldP spid="26"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Curved Connector 49"/>
          <p:cNvCxnSpPr/>
          <p:nvPr/>
        </p:nvCxnSpPr>
        <p:spPr>
          <a:xfrm rot="5400000">
            <a:off x="3604260" y="3771900"/>
            <a:ext cx="15240" cy="3413760"/>
          </a:xfrm>
          <a:prstGeom prst="curvedConnector3">
            <a:avLst>
              <a:gd name="adj1" fmla="val 3265716"/>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5400000">
            <a:off x="5234940" y="2080260"/>
            <a:ext cx="15240" cy="6827520"/>
          </a:xfrm>
          <a:prstGeom prst="curvedConnector3">
            <a:avLst>
              <a:gd name="adj1" fmla="val 6120002"/>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5400000">
            <a:off x="6941820" y="373380"/>
            <a:ext cx="15240" cy="10241280"/>
          </a:xfrm>
          <a:prstGeom prst="curvedConnector3">
            <a:avLst>
              <a:gd name="adj1" fmla="val 10080003"/>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mn-lt"/>
              </a:rPr>
              <a:t>Dynamic Re-Reference Interval Prediction ( DRRIP )</a:t>
            </a:r>
          </a:p>
        </p:txBody>
      </p:sp>
      <p:sp>
        <p:nvSpPr>
          <p:cNvPr id="8" name="Oval 7"/>
          <p:cNvSpPr/>
          <p:nvPr/>
        </p:nvSpPr>
        <p:spPr>
          <a:xfrm>
            <a:off x="73152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0</a:t>
            </a:r>
          </a:p>
          <a:p>
            <a:pPr algn="ctr"/>
            <a:r>
              <a:rPr lang="en-US" sz="2300" b="1" dirty="0" err="1">
                <a:solidFill>
                  <a:schemeClr val="tx1"/>
                </a:solidFill>
              </a:rPr>
              <a:t>Imme</a:t>
            </a:r>
            <a:r>
              <a:rPr lang="en-US" sz="2300" b="1" dirty="0">
                <a:solidFill>
                  <a:schemeClr val="tx1"/>
                </a:solidFill>
              </a:rPr>
              <a:t>-</a:t>
            </a:r>
          </a:p>
          <a:p>
            <a:pPr algn="ctr"/>
            <a:r>
              <a:rPr lang="en-US" sz="2300" b="1" dirty="0" err="1">
                <a:solidFill>
                  <a:schemeClr val="tx1"/>
                </a:solidFill>
              </a:rPr>
              <a:t>diate</a:t>
            </a:r>
            <a:endParaRPr lang="en-US" sz="2300" b="1" dirty="0">
              <a:solidFill>
                <a:schemeClr val="tx1"/>
              </a:solidFill>
            </a:endParaRPr>
          </a:p>
        </p:txBody>
      </p:sp>
      <p:sp>
        <p:nvSpPr>
          <p:cNvPr id="14" name="Oval 13"/>
          <p:cNvSpPr/>
          <p:nvPr/>
        </p:nvSpPr>
        <p:spPr>
          <a:xfrm>
            <a:off x="414528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1</a:t>
            </a:r>
          </a:p>
          <a:p>
            <a:pPr algn="ctr"/>
            <a:r>
              <a:rPr lang="en-US" sz="2300" b="1" dirty="0">
                <a:solidFill>
                  <a:schemeClr val="tx1"/>
                </a:solidFill>
              </a:rPr>
              <a:t>Inter-</a:t>
            </a:r>
          </a:p>
          <a:p>
            <a:pPr algn="ctr"/>
            <a:r>
              <a:rPr lang="en-US" sz="2300" b="1" dirty="0">
                <a:solidFill>
                  <a:schemeClr val="tx1"/>
                </a:solidFill>
              </a:rPr>
              <a:t>mediate</a:t>
            </a:r>
          </a:p>
        </p:txBody>
      </p:sp>
      <p:sp>
        <p:nvSpPr>
          <p:cNvPr id="15" name="Oval 14"/>
          <p:cNvSpPr/>
          <p:nvPr/>
        </p:nvSpPr>
        <p:spPr>
          <a:xfrm>
            <a:off x="755904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2</a:t>
            </a:r>
          </a:p>
          <a:p>
            <a:pPr algn="ctr"/>
            <a:r>
              <a:rPr lang="en-US" sz="2300" b="1" dirty="0">
                <a:solidFill>
                  <a:schemeClr val="tx1"/>
                </a:solidFill>
              </a:rPr>
              <a:t>far</a:t>
            </a:r>
            <a:endParaRPr lang="en-US" sz="2900" b="1" dirty="0">
              <a:solidFill>
                <a:schemeClr val="tx1"/>
              </a:solidFill>
            </a:endParaRPr>
          </a:p>
        </p:txBody>
      </p:sp>
      <p:sp>
        <p:nvSpPr>
          <p:cNvPr id="16" name="Oval 15"/>
          <p:cNvSpPr/>
          <p:nvPr/>
        </p:nvSpPr>
        <p:spPr>
          <a:xfrm>
            <a:off x="1097280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3</a:t>
            </a:r>
          </a:p>
          <a:p>
            <a:pPr algn="ctr"/>
            <a:r>
              <a:rPr lang="en-US" sz="2300" b="1" dirty="0">
                <a:solidFill>
                  <a:schemeClr val="tx1"/>
                </a:solidFill>
              </a:rPr>
              <a:t>distant</a:t>
            </a:r>
            <a:endParaRPr lang="en-US" sz="2900" b="1" dirty="0">
              <a:solidFill>
                <a:schemeClr val="tx1"/>
              </a:solidFill>
            </a:endParaRPr>
          </a:p>
        </p:txBody>
      </p:sp>
      <p:sp>
        <p:nvSpPr>
          <p:cNvPr id="23" name="TextBox 22"/>
          <p:cNvSpPr txBox="1"/>
          <p:nvPr/>
        </p:nvSpPr>
        <p:spPr>
          <a:xfrm>
            <a:off x="4724400" y="57150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28" name="TextBox 27"/>
          <p:cNvSpPr txBox="1"/>
          <p:nvPr/>
        </p:nvSpPr>
        <p:spPr>
          <a:xfrm>
            <a:off x="2743200" y="428472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29" name="Straight Arrow Connector 28"/>
          <p:cNvCxnSpPr/>
          <p:nvPr/>
        </p:nvCxnSpPr>
        <p:spPr>
          <a:xfrm>
            <a:off x="621792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63168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72400" y="2013371"/>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sp>
        <p:nvSpPr>
          <p:cNvPr id="45" name="TextBox 44"/>
          <p:cNvSpPr txBox="1"/>
          <p:nvPr/>
        </p:nvSpPr>
        <p:spPr>
          <a:xfrm>
            <a:off x="7489183" y="6890171"/>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cxnSp>
        <p:nvCxnSpPr>
          <p:cNvPr id="49" name="Straight Arrow Connector 48"/>
          <p:cNvCxnSpPr/>
          <p:nvPr/>
        </p:nvCxnSpPr>
        <p:spPr>
          <a:xfrm>
            <a:off x="12877800" y="5181600"/>
            <a:ext cx="1371600" cy="830834"/>
          </a:xfrm>
          <a:prstGeom prst="straightConnector1">
            <a:avLst/>
          </a:prstGeom>
          <a:ln w="1016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563511" y="5715000"/>
            <a:ext cx="1381089" cy="501229"/>
          </a:xfrm>
          <a:prstGeom prst="rect">
            <a:avLst/>
          </a:prstGeom>
          <a:noFill/>
        </p:spPr>
        <p:txBody>
          <a:bodyPr wrap="none" lIns="130622" tIns="65311" rIns="130622" bIns="65311" rtlCol="0">
            <a:spAutoFit/>
          </a:bodyPr>
          <a:lstStyle/>
          <a:p>
            <a:pPr algn="ctr"/>
            <a:r>
              <a:rPr lang="en-US" b="1" dirty="0">
                <a:latin typeface="+mn-lt"/>
              </a:rPr>
              <a:t>eviction</a:t>
            </a:r>
            <a:endParaRPr lang="en-US" b="1" i="1" dirty="0">
              <a:latin typeface="+mn-lt"/>
            </a:endParaRPr>
          </a:p>
        </p:txBody>
      </p:sp>
      <p:cxnSp>
        <p:nvCxnSpPr>
          <p:cNvPr id="27" name="Straight Arrow Connector 26"/>
          <p:cNvCxnSpPr/>
          <p:nvPr/>
        </p:nvCxnSpPr>
        <p:spPr>
          <a:xfrm>
            <a:off x="280416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64540" y="63246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53" name="Slide Number Placeholder 3"/>
          <p:cNvSpPr>
            <a:spLocks noGrp="1"/>
          </p:cNvSpPr>
          <p:nvPr>
            <p:ph type="sldNum" sz="quarter" idx="10"/>
          </p:nvPr>
        </p:nvSpPr>
        <p:spPr>
          <a:xfrm>
            <a:off x="14270038" y="7864475"/>
            <a:ext cx="360362" cy="365125"/>
          </a:xfrm>
        </p:spPr>
        <p:txBody>
          <a:bodyPr/>
          <a:lstStyle/>
          <a:p>
            <a:pPr>
              <a:defRPr/>
            </a:pPr>
            <a:fld id="{4E34FDCA-8697-4B25-83F3-8293B296EEDE}" type="slidenum">
              <a:rPr lang="en-US" smtClean="0">
                <a:latin typeface="+mn-lt"/>
              </a:rPr>
              <a:pPr>
                <a:defRPr/>
              </a:pPr>
              <a:t>6</a:t>
            </a:fld>
            <a:endParaRPr lang="en-US">
              <a:latin typeface="+mn-lt"/>
            </a:endParaRPr>
          </a:p>
        </p:txBody>
      </p:sp>
      <p:sp>
        <p:nvSpPr>
          <p:cNvPr id="35" name="TextBox 34"/>
          <p:cNvSpPr txBox="1"/>
          <p:nvPr/>
        </p:nvSpPr>
        <p:spPr>
          <a:xfrm>
            <a:off x="6147518" y="430504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sp>
        <p:nvSpPr>
          <p:cNvPr id="36" name="TextBox 35"/>
          <p:cNvSpPr txBox="1"/>
          <p:nvPr/>
        </p:nvSpPr>
        <p:spPr>
          <a:xfrm>
            <a:off x="9551836" y="4267200"/>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48" name="Straight Arrow Connector 47"/>
          <p:cNvCxnSpPr/>
          <p:nvPr/>
        </p:nvCxnSpPr>
        <p:spPr>
          <a:xfrm>
            <a:off x="8610600" y="2560321"/>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21158" y="1219200"/>
            <a:ext cx="2437467" cy="870561"/>
          </a:xfrm>
          <a:prstGeom prst="rect">
            <a:avLst/>
          </a:prstGeom>
          <a:noFill/>
        </p:spPr>
        <p:txBody>
          <a:bodyPr wrap="none" lIns="130622" tIns="65311" rIns="130622" bIns="65311" rtlCol="0">
            <a:spAutoFit/>
          </a:bodyPr>
          <a:lstStyle/>
          <a:p>
            <a:pPr algn="ctr"/>
            <a:r>
              <a:rPr lang="en-US" i="1" dirty="0">
                <a:latin typeface="Comic Sans MS" panose="030F0702030302020204" pitchFamily="66" charset="0"/>
              </a:rPr>
              <a:t>(SRRIP)</a:t>
            </a:r>
          </a:p>
          <a:p>
            <a:pPr algn="ctr"/>
            <a:r>
              <a:rPr lang="en-US" i="1" dirty="0">
                <a:latin typeface="Comic Sans MS" panose="030F0702030302020204" pitchFamily="66" charset="0"/>
              </a:rPr>
              <a:t>Scan-Resistant</a:t>
            </a:r>
          </a:p>
        </p:txBody>
      </p:sp>
      <p:sp>
        <p:nvSpPr>
          <p:cNvPr id="25" name="TextBox 24"/>
          <p:cNvSpPr txBox="1"/>
          <p:nvPr/>
        </p:nvSpPr>
        <p:spPr>
          <a:xfrm>
            <a:off x="10076938" y="7691735"/>
            <a:ext cx="3867662" cy="461665"/>
          </a:xfrm>
          <a:prstGeom prst="rect">
            <a:avLst/>
          </a:prstGeom>
          <a:noFill/>
        </p:spPr>
        <p:txBody>
          <a:bodyPr wrap="none" rtlCol="0">
            <a:spAutoFit/>
          </a:bodyPr>
          <a:lstStyle/>
          <a:p>
            <a:r>
              <a:rPr lang="en-US" dirty="0"/>
              <a:t>[ Jaleel et al., ISCA’10 ]</a:t>
            </a:r>
          </a:p>
        </p:txBody>
      </p:sp>
      <p:sp>
        <p:nvSpPr>
          <p:cNvPr id="26" name="TextBox 25"/>
          <p:cNvSpPr txBox="1"/>
          <p:nvPr/>
        </p:nvSpPr>
        <p:spPr>
          <a:xfrm>
            <a:off x="11196375" y="1981200"/>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cxnSp>
        <p:nvCxnSpPr>
          <p:cNvPr id="30" name="Straight Arrow Connector 29"/>
          <p:cNvCxnSpPr/>
          <p:nvPr/>
        </p:nvCxnSpPr>
        <p:spPr>
          <a:xfrm>
            <a:off x="12034575" y="2528150"/>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80826" y="1219200"/>
            <a:ext cx="2766083" cy="870561"/>
          </a:xfrm>
          <a:prstGeom prst="rect">
            <a:avLst/>
          </a:prstGeom>
          <a:noFill/>
        </p:spPr>
        <p:txBody>
          <a:bodyPr wrap="none" lIns="130622" tIns="65311" rIns="130622" bIns="65311" rtlCol="0">
            <a:spAutoFit/>
          </a:bodyPr>
          <a:lstStyle/>
          <a:p>
            <a:pPr algn="ctr"/>
            <a:r>
              <a:rPr lang="en-US" i="1" dirty="0">
                <a:latin typeface="+mn-lt"/>
              </a:rPr>
              <a:t>( BRRIP )</a:t>
            </a:r>
          </a:p>
          <a:p>
            <a:pPr algn="ctr"/>
            <a:r>
              <a:rPr lang="en-US" i="1" dirty="0">
                <a:latin typeface="+mn-lt"/>
              </a:rPr>
              <a:t>Thrash-Resistant</a:t>
            </a:r>
          </a:p>
        </p:txBody>
      </p:sp>
    </p:spTree>
    <p:extLst>
      <p:ext uri="{BB962C8B-B14F-4D97-AF65-F5344CB8AC3E}">
        <p14:creationId xmlns:p14="http://schemas.microsoft.com/office/powerpoint/2010/main" val="46968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Curved Connector 49"/>
          <p:cNvCxnSpPr/>
          <p:nvPr/>
        </p:nvCxnSpPr>
        <p:spPr>
          <a:xfrm rot="5400000">
            <a:off x="3604260" y="3771900"/>
            <a:ext cx="15240" cy="3413760"/>
          </a:xfrm>
          <a:prstGeom prst="curvedConnector3">
            <a:avLst>
              <a:gd name="adj1" fmla="val 3265716"/>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5400000">
            <a:off x="5234940" y="2080260"/>
            <a:ext cx="15240" cy="6827520"/>
          </a:xfrm>
          <a:prstGeom prst="curvedConnector3">
            <a:avLst>
              <a:gd name="adj1" fmla="val 6120002"/>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5400000">
            <a:off x="6941820" y="373380"/>
            <a:ext cx="15240" cy="10241280"/>
          </a:xfrm>
          <a:prstGeom prst="curvedConnector3">
            <a:avLst>
              <a:gd name="adj1" fmla="val 10080003"/>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mn-lt"/>
              </a:rPr>
              <a:t>Signature-based Hit Predictor (</a:t>
            </a:r>
            <a:r>
              <a:rPr lang="en-US" dirty="0" err="1">
                <a:latin typeface="+mn-lt"/>
              </a:rPr>
              <a:t>SHiP</a:t>
            </a:r>
            <a:r>
              <a:rPr lang="en-US" dirty="0">
                <a:latin typeface="+mn-lt"/>
              </a:rPr>
              <a:t>)</a:t>
            </a:r>
          </a:p>
        </p:txBody>
      </p:sp>
      <p:sp>
        <p:nvSpPr>
          <p:cNvPr id="8" name="Oval 7"/>
          <p:cNvSpPr/>
          <p:nvPr/>
        </p:nvSpPr>
        <p:spPr>
          <a:xfrm>
            <a:off x="73152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0</a:t>
            </a:r>
          </a:p>
          <a:p>
            <a:pPr algn="ctr"/>
            <a:r>
              <a:rPr lang="en-US" sz="2300" b="1" dirty="0" err="1">
                <a:solidFill>
                  <a:schemeClr val="tx1"/>
                </a:solidFill>
              </a:rPr>
              <a:t>Imme</a:t>
            </a:r>
            <a:r>
              <a:rPr lang="en-US" sz="2300" b="1" dirty="0">
                <a:solidFill>
                  <a:schemeClr val="tx1"/>
                </a:solidFill>
              </a:rPr>
              <a:t>-</a:t>
            </a:r>
          </a:p>
          <a:p>
            <a:pPr algn="ctr"/>
            <a:r>
              <a:rPr lang="en-US" sz="2300" b="1" dirty="0" err="1">
                <a:solidFill>
                  <a:schemeClr val="tx1"/>
                </a:solidFill>
              </a:rPr>
              <a:t>diate</a:t>
            </a:r>
            <a:endParaRPr lang="en-US" sz="2300" b="1" dirty="0">
              <a:solidFill>
                <a:schemeClr val="tx1"/>
              </a:solidFill>
            </a:endParaRPr>
          </a:p>
        </p:txBody>
      </p:sp>
      <p:sp>
        <p:nvSpPr>
          <p:cNvPr id="14" name="Oval 13"/>
          <p:cNvSpPr/>
          <p:nvPr/>
        </p:nvSpPr>
        <p:spPr>
          <a:xfrm>
            <a:off x="414528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1</a:t>
            </a:r>
          </a:p>
          <a:p>
            <a:pPr algn="ctr"/>
            <a:r>
              <a:rPr lang="en-US" sz="2300" b="1" dirty="0">
                <a:solidFill>
                  <a:schemeClr val="tx1"/>
                </a:solidFill>
              </a:rPr>
              <a:t>Inter-</a:t>
            </a:r>
          </a:p>
          <a:p>
            <a:pPr algn="ctr"/>
            <a:r>
              <a:rPr lang="en-US" sz="2300" b="1" dirty="0">
                <a:solidFill>
                  <a:schemeClr val="tx1"/>
                </a:solidFill>
              </a:rPr>
              <a:t>mediate</a:t>
            </a:r>
          </a:p>
        </p:txBody>
      </p:sp>
      <p:sp>
        <p:nvSpPr>
          <p:cNvPr id="15" name="Oval 14"/>
          <p:cNvSpPr/>
          <p:nvPr/>
        </p:nvSpPr>
        <p:spPr>
          <a:xfrm>
            <a:off x="755904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2</a:t>
            </a:r>
          </a:p>
          <a:p>
            <a:pPr algn="ctr"/>
            <a:r>
              <a:rPr lang="en-US" sz="2300" b="1" dirty="0">
                <a:solidFill>
                  <a:schemeClr val="tx1"/>
                </a:solidFill>
              </a:rPr>
              <a:t>far</a:t>
            </a:r>
            <a:endParaRPr lang="en-US" sz="2900" b="1" dirty="0">
              <a:solidFill>
                <a:schemeClr val="tx1"/>
              </a:solidFill>
            </a:endParaRPr>
          </a:p>
        </p:txBody>
      </p:sp>
      <p:sp>
        <p:nvSpPr>
          <p:cNvPr id="16" name="Oval 15"/>
          <p:cNvSpPr/>
          <p:nvPr/>
        </p:nvSpPr>
        <p:spPr>
          <a:xfrm>
            <a:off x="10972800" y="3931920"/>
            <a:ext cx="2072640" cy="15544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900" b="1" dirty="0">
                <a:solidFill>
                  <a:schemeClr val="tx1"/>
                </a:solidFill>
              </a:rPr>
              <a:t>3</a:t>
            </a:r>
          </a:p>
          <a:p>
            <a:pPr algn="ctr"/>
            <a:r>
              <a:rPr lang="en-US" sz="2300" b="1" dirty="0">
                <a:solidFill>
                  <a:schemeClr val="tx1"/>
                </a:solidFill>
              </a:rPr>
              <a:t>distant</a:t>
            </a:r>
            <a:endParaRPr lang="en-US" sz="2900" b="1" dirty="0">
              <a:solidFill>
                <a:schemeClr val="tx1"/>
              </a:solidFill>
            </a:endParaRPr>
          </a:p>
        </p:txBody>
      </p:sp>
      <p:sp>
        <p:nvSpPr>
          <p:cNvPr id="23" name="TextBox 22"/>
          <p:cNvSpPr txBox="1"/>
          <p:nvPr/>
        </p:nvSpPr>
        <p:spPr>
          <a:xfrm>
            <a:off x="4724400" y="57150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28" name="TextBox 27"/>
          <p:cNvSpPr txBox="1"/>
          <p:nvPr/>
        </p:nvSpPr>
        <p:spPr>
          <a:xfrm>
            <a:off x="2743200" y="428472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29" name="Straight Arrow Connector 28"/>
          <p:cNvCxnSpPr/>
          <p:nvPr/>
        </p:nvCxnSpPr>
        <p:spPr>
          <a:xfrm>
            <a:off x="621792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63168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72400" y="2013371"/>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sp>
        <p:nvSpPr>
          <p:cNvPr id="45" name="TextBox 44"/>
          <p:cNvSpPr txBox="1"/>
          <p:nvPr/>
        </p:nvSpPr>
        <p:spPr>
          <a:xfrm>
            <a:off x="7489183" y="6890171"/>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cxnSp>
        <p:nvCxnSpPr>
          <p:cNvPr id="49" name="Straight Arrow Connector 48"/>
          <p:cNvCxnSpPr/>
          <p:nvPr/>
        </p:nvCxnSpPr>
        <p:spPr>
          <a:xfrm>
            <a:off x="12877800" y="5181600"/>
            <a:ext cx="1371600" cy="830834"/>
          </a:xfrm>
          <a:prstGeom prst="straightConnector1">
            <a:avLst/>
          </a:prstGeom>
          <a:ln w="1016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563511" y="5715000"/>
            <a:ext cx="1381089" cy="501229"/>
          </a:xfrm>
          <a:prstGeom prst="rect">
            <a:avLst/>
          </a:prstGeom>
          <a:noFill/>
        </p:spPr>
        <p:txBody>
          <a:bodyPr wrap="none" lIns="130622" tIns="65311" rIns="130622" bIns="65311" rtlCol="0">
            <a:spAutoFit/>
          </a:bodyPr>
          <a:lstStyle/>
          <a:p>
            <a:pPr algn="ctr"/>
            <a:r>
              <a:rPr lang="en-US" b="1" dirty="0">
                <a:latin typeface="+mn-lt"/>
              </a:rPr>
              <a:t>eviction</a:t>
            </a:r>
            <a:endParaRPr lang="en-US" b="1" i="1" dirty="0">
              <a:latin typeface="+mn-lt"/>
            </a:endParaRPr>
          </a:p>
        </p:txBody>
      </p:sp>
      <p:cxnSp>
        <p:nvCxnSpPr>
          <p:cNvPr id="27" name="Straight Arrow Connector 26"/>
          <p:cNvCxnSpPr/>
          <p:nvPr/>
        </p:nvCxnSpPr>
        <p:spPr>
          <a:xfrm>
            <a:off x="2804160" y="4754880"/>
            <a:ext cx="1341120" cy="0"/>
          </a:xfrm>
          <a:prstGeom prst="straightConnector1">
            <a:avLst/>
          </a:prstGeom>
          <a:ln w="57150">
            <a:solidFill>
              <a:srgbClr val="66FF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064540" y="6324600"/>
            <a:ext cx="2229077" cy="501229"/>
          </a:xfrm>
          <a:prstGeom prst="rect">
            <a:avLst/>
          </a:prstGeom>
          <a:noFill/>
        </p:spPr>
        <p:txBody>
          <a:bodyPr wrap="none" lIns="130622" tIns="65311" rIns="130622" bIns="65311" rtlCol="0">
            <a:spAutoFit/>
          </a:bodyPr>
          <a:lstStyle/>
          <a:p>
            <a:pPr algn="ctr"/>
            <a:r>
              <a:rPr lang="en-US" b="1" i="1" dirty="0">
                <a:latin typeface="+mn-lt"/>
              </a:rPr>
              <a:t>re-reference</a:t>
            </a:r>
          </a:p>
        </p:txBody>
      </p:sp>
      <p:sp>
        <p:nvSpPr>
          <p:cNvPr id="53" name="Slide Number Placeholder 3"/>
          <p:cNvSpPr>
            <a:spLocks noGrp="1"/>
          </p:cNvSpPr>
          <p:nvPr>
            <p:ph type="sldNum" sz="quarter" idx="10"/>
          </p:nvPr>
        </p:nvSpPr>
        <p:spPr>
          <a:xfrm>
            <a:off x="14270038" y="7864475"/>
            <a:ext cx="360362" cy="365125"/>
          </a:xfrm>
        </p:spPr>
        <p:txBody>
          <a:bodyPr/>
          <a:lstStyle/>
          <a:p>
            <a:pPr>
              <a:defRPr/>
            </a:pPr>
            <a:fld id="{4E34FDCA-8697-4B25-83F3-8293B296EEDE}" type="slidenum">
              <a:rPr lang="en-US" smtClean="0">
                <a:latin typeface="+mn-lt"/>
              </a:rPr>
              <a:pPr>
                <a:defRPr/>
              </a:pPr>
              <a:t>7</a:t>
            </a:fld>
            <a:endParaRPr lang="en-US">
              <a:latin typeface="+mn-lt"/>
            </a:endParaRPr>
          </a:p>
        </p:txBody>
      </p:sp>
      <p:sp>
        <p:nvSpPr>
          <p:cNvPr id="35" name="TextBox 34"/>
          <p:cNvSpPr txBox="1"/>
          <p:nvPr/>
        </p:nvSpPr>
        <p:spPr>
          <a:xfrm>
            <a:off x="6147518" y="4305046"/>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sp>
        <p:nvSpPr>
          <p:cNvPr id="36" name="TextBox 35"/>
          <p:cNvSpPr txBox="1"/>
          <p:nvPr/>
        </p:nvSpPr>
        <p:spPr>
          <a:xfrm>
            <a:off x="9551836" y="4267200"/>
            <a:ext cx="1442002" cy="439674"/>
          </a:xfrm>
          <a:prstGeom prst="rect">
            <a:avLst/>
          </a:prstGeom>
          <a:noFill/>
        </p:spPr>
        <p:txBody>
          <a:bodyPr wrap="none" lIns="130622" tIns="65311" rIns="130622" bIns="65311" rtlCol="0">
            <a:spAutoFit/>
          </a:bodyPr>
          <a:lstStyle/>
          <a:p>
            <a:pPr algn="ctr"/>
            <a:r>
              <a:rPr lang="en-US" sz="2000" dirty="0">
                <a:latin typeface="+mn-lt"/>
              </a:rPr>
              <a:t>No Victim</a:t>
            </a:r>
          </a:p>
        </p:txBody>
      </p:sp>
      <p:cxnSp>
        <p:nvCxnSpPr>
          <p:cNvPr id="48" name="Straight Arrow Connector 47"/>
          <p:cNvCxnSpPr/>
          <p:nvPr/>
        </p:nvCxnSpPr>
        <p:spPr>
          <a:xfrm>
            <a:off x="8610600" y="2560321"/>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81459" y="1219200"/>
            <a:ext cx="2116867" cy="870561"/>
          </a:xfrm>
          <a:prstGeom prst="rect">
            <a:avLst/>
          </a:prstGeom>
          <a:noFill/>
          <a:ln w="57150">
            <a:solidFill>
              <a:srgbClr val="FFFF00"/>
            </a:solidFill>
          </a:ln>
        </p:spPr>
        <p:txBody>
          <a:bodyPr wrap="none" lIns="130622" tIns="65311" rIns="130622" bIns="65311" rtlCol="0">
            <a:spAutoFit/>
          </a:bodyPr>
          <a:lstStyle/>
          <a:p>
            <a:pPr algn="ctr"/>
            <a:r>
              <a:rPr lang="en-US" i="1" dirty="0">
                <a:solidFill>
                  <a:srgbClr val="FFFF00"/>
                </a:solidFill>
                <a:latin typeface="Comic Sans MS" panose="030F0702030302020204" pitchFamily="66" charset="0"/>
              </a:rPr>
              <a:t>PC-classified</a:t>
            </a:r>
          </a:p>
          <a:p>
            <a:pPr algn="ctr"/>
            <a:r>
              <a:rPr lang="en-US" i="1" dirty="0">
                <a:solidFill>
                  <a:srgbClr val="FFFF00"/>
                </a:solidFill>
                <a:latin typeface="Comic Sans MS" panose="030F0702030302020204" pitchFamily="66" charset="0"/>
              </a:rPr>
              <a:t>Re-use</a:t>
            </a:r>
          </a:p>
        </p:txBody>
      </p:sp>
      <p:sp>
        <p:nvSpPr>
          <p:cNvPr id="25" name="TextBox 24"/>
          <p:cNvSpPr txBox="1"/>
          <p:nvPr/>
        </p:nvSpPr>
        <p:spPr>
          <a:xfrm>
            <a:off x="10076938" y="7691735"/>
            <a:ext cx="3814121" cy="461665"/>
          </a:xfrm>
          <a:prstGeom prst="rect">
            <a:avLst/>
          </a:prstGeom>
          <a:noFill/>
        </p:spPr>
        <p:txBody>
          <a:bodyPr wrap="none" rtlCol="0">
            <a:spAutoFit/>
          </a:bodyPr>
          <a:lstStyle/>
          <a:p>
            <a:r>
              <a:rPr lang="en-US" dirty="0"/>
              <a:t>[ Wu et al., MICRO’11 ]</a:t>
            </a:r>
          </a:p>
        </p:txBody>
      </p:sp>
      <p:sp>
        <p:nvSpPr>
          <p:cNvPr id="26" name="TextBox 25"/>
          <p:cNvSpPr txBox="1"/>
          <p:nvPr/>
        </p:nvSpPr>
        <p:spPr>
          <a:xfrm>
            <a:off x="11196375" y="1981200"/>
            <a:ext cx="1534977" cy="501229"/>
          </a:xfrm>
          <a:prstGeom prst="rect">
            <a:avLst/>
          </a:prstGeom>
          <a:noFill/>
        </p:spPr>
        <p:txBody>
          <a:bodyPr wrap="none" lIns="130622" tIns="65311" rIns="130622" bIns="65311" rtlCol="0">
            <a:spAutoFit/>
          </a:bodyPr>
          <a:lstStyle/>
          <a:p>
            <a:pPr algn="ctr"/>
            <a:r>
              <a:rPr lang="en-US" b="1" i="1" dirty="0">
                <a:latin typeface="+mn-lt"/>
              </a:rPr>
              <a:t>insertion</a:t>
            </a:r>
          </a:p>
        </p:txBody>
      </p:sp>
      <p:cxnSp>
        <p:nvCxnSpPr>
          <p:cNvPr id="30" name="Straight Arrow Connector 29"/>
          <p:cNvCxnSpPr/>
          <p:nvPr/>
        </p:nvCxnSpPr>
        <p:spPr>
          <a:xfrm>
            <a:off x="12034575" y="2528150"/>
            <a:ext cx="0" cy="1371600"/>
          </a:xfrm>
          <a:prstGeom prst="straightConnector1">
            <a:avLst/>
          </a:prstGeom>
          <a:ln w="1016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905436" y="1219200"/>
            <a:ext cx="2116867" cy="870561"/>
          </a:xfrm>
          <a:prstGeom prst="rect">
            <a:avLst/>
          </a:prstGeom>
          <a:noFill/>
          <a:ln w="57150">
            <a:solidFill>
              <a:srgbClr val="FFFF00"/>
            </a:solidFill>
          </a:ln>
        </p:spPr>
        <p:txBody>
          <a:bodyPr wrap="none" lIns="130622" tIns="65311" rIns="130622" bIns="65311" rtlCol="0">
            <a:spAutoFit/>
          </a:bodyPr>
          <a:lstStyle/>
          <a:p>
            <a:pPr algn="ctr"/>
            <a:r>
              <a:rPr lang="en-US" i="1" dirty="0">
                <a:solidFill>
                  <a:srgbClr val="FFFF00"/>
                </a:solidFill>
                <a:latin typeface="Comic Sans MS" panose="030F0702030302020204" pitchFamily="66" charset="0"/>
              </a:rPr>
              <a:t>PC-classified</a:t>
            </a:r>
          </a:p>
          <a:p>
            <a:pPr algn="ctr"/>
            <a:r>
              <a:rPr lang="en-US" i="1" dirty="0">
                <a:solidFill>
                  <a:srgbClr val="FFFF00"/>
                </a:solidFill>
                <a:latin typeface="Comic Sans MS" panose="030F0702030302020204" pitchFamily="66" charset="0"/>
              </a:rPr>
              <a:t>Scan</a:t>
            </a:r>
          </a:p>
        </p:txBody>
      </p:sp>
    </p:spTree>
    <p:extLst>
      <p:ext uri="{BB962C8B-B14F-4D97-AF65-F5344CB8AC3E}">
        <p14:creationId xmlns:p14="http://schemas.microsoft.com/office/powerpoint/2010/main" val="302659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663" y="1828800"/>
            <a:ext cx="13181012" cy="3962400"/>
          </a:xfrm>
        </p:spPr>
        <p:txBody>
          <a:bodyPr/>
          <a:lstStyle/>
          <a:p>
            <a:pPr lvl="1">
              <a:buFont typeface="Arial" pitchFamily="34" charset="0"/>
              <a:buChar char="•"/>
            </a:pPr>
            <a:r>
              <a:rPr lang="en-US" b="1" u="sng" dirty="0"/>
              <a:t>Observe</a:t>
            </a:r>
            <a:r>
              <a:rPr lang="en-US" dirty="0"/>
              <a:t> re-reference pattern in the baseline cache</a:t>
            </a:r>
          </a:p>
          <a:p>
            <a:pPr lvl="1">
              <a:buFont typeface="Arial" pitchFamily="34" charset="0"/>
              <a:buChar char="•"/>
            </a:pPr>
            <a:endParaRPr lang="en-US" sz="1400" dirty="0"/>
          </a:p>
        </p:txBody>
      </p:sp>
      <p:grpSp>
        <p:nvGrpSpPr>
          <p:cNvPr id="5" name="Group 106"/>
          <p:cNvGrpSpPr/>
          <p:nvPr/>
        </p:nvGrpSpPr>
        <p:grpSpPr>
          <a:xfrm>
            <a:off x="627890" y="5029200"/>
            <a:ext cx="5363219" cy="1396955"/>
            <a:chOff x="627890" y="6687274"/>
            <a:chExt cx="5363219" cy="1396955"/>
          </a:xfrm>
        </p:grpSpPr>
        <p:cxnSp>
          <p:nvCxnSpPr>
            <p:cNvPr id="102" name="Straight Connector 101"/>
            <p:cNvCxnSpPr/>
            <p:nvPr/>
          </p:nvCxnSpPr>
          <p:spPr bwMode="auto">
            <a:xfrm flipV="1">
              <a:off x="1810396" y="6687275"/>
              <a:ext cx="1015177" cy="405823"/>
            </a:xfrm>
            <a:prstGeom prst="line">
              <a:avLst/>
            </a:prstGeom>
            <a:solidFill>
              <a:srgbClr val="AA014C"/>
            </a:solidFill>
            <a:ln w="50800"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1810396" y="7321698"/>
              <a:ext cx="1009004" cy="755501"/>
            </a:xfrm>
            <a:prstGeom prst="line">
              <a:avLst/>
            </a:prstGeom>
            <a:solidFill>
              <a:srgbClr val="AA014C"/>
            </a:solidFill>
            <a:ln w="50800" cap="flat" cmpd="sng" algn="ctr">
              <a:solidFill>
                <a:schemeClr val="tx1"/>
              </a:solidFill>
              <a:prstDash val="solid"/>
              <a:round/>
              <a:headEnd type="none" w="med" len="med"/>
              <a:tailEnd type="none" w="med" len="med"/>
            </a:ln>
            <a:effectLst/>
          </p:spPr>
        </p:cxnSp>
        <p:sp>
          <p:nvSpPr>
            <p:cNvPr id="104" name="TextBox 103"/>
            <p:cNvSpPr txBox="1"/>
            <p:nvPr/>
          </p:nvSpPr>
          <p:spPr>
            <a:xfrm>
              <a:off x="2845696" y="6822345"/>
              <a:ext cx="3111749" cy="1261884"/>
            </a:xfrm>
            <a:prstGeom prst="rect">
              <a:avLst/>
            </a:prstGeom>
            <a:noFill/>
          </p:spPr>
          <p:txBody>
            <a:bodyPr wrap="none" rtlCol="0">
              <a:spAutoFit/>
            </a:bodyPr>
            <a:lstStyle/>
            <a:p>
              <a:pPr>
                <a:buFont typeface="Arial" pitchFamily="34" charset="0"/>
                <a:buChar char="•"/>
              </a:pPr>
              <a:r>
                <a:rPr lang="en-US" dirty="0">
                  <a:latin typeface="+mn-lt"/>
                </a:rPr>
                <a:t> Cache Tag</a:t>
              </a:r>
            </a:p>
            <a:p>
              <a:endParaRPr lang="en-US" sz="400" dirty="0">
                <a:latin typeface="+mn-lt"/>
              </a:endParaRPr>
            </a:p>
            <a:p>
              <a:pPr>
                <a:buFont typeface="Arial" pitchFamily="34" charset="0"/>
                <a:buChar char="•"/>
              </a:pPr>
              <a:r>
                <a:rPr lang="en-US" dirty="0">
                  <a:latin typeface="+mn-lt"/>
                </a:rPr>
                <a:t> Replacement State</a:t>
              </a:r>
            </a:p>
            <a:p>
              <a:pPr>
                <a:buFont typeface="Arial" pitchFamily="34" charset="0"/>
                <a:buChar char="•"/>
              </a:pPr>
              <a:r>
                <a:rPr lang="en-US" dirty="0">
                  <a:latin typeface="+mn-lt"/>
                </a:rPr>
                <a:t> Coherence State</a:t>
              </a:r>
            </a:p>
          </p:txBody>
        </p:sp>
        <p:sp>
          <p:nvSpPr>
            <p:cNvPr id="105" name="Rectangle 104"/>
            <p:cNvSpPr/>
            <p:nvPr/>
          </p:nvSpPr>
          <p:spPr bwMode="auto">
            <a:xfrm>
              <a:off x="2825573" y="6687274"/>
              <a:ext cx="3165536" cy="1389925"/>
            </a:xfrm>
            <a:prstGeom prst="rect">
              <a:avLst/>
            </a:prstGeom>
            <a:no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99" name="Rounded Rectangle 98"/>
            <p:cNvSpPr/>
            <p:nvPr/>
          </p:nvSpPr>
          <p:spPr bwMode="auto">
            <a:xfrm>
              <a:off x="627890" y="7086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sp>
        <p:nvSpPr>
          <p:cNvPr id="2" name="Title 1"/>
          <p:cNvSpPr>
            <a:spLocks noGrp="1"/>
          </p:cNvSpPr>
          <p:nvPr>
            <p:ph type="title"/>
          </p:nvPr>
        </p:nvSpPr>
        <p:spPr/>
        <p:txBody>
          <a:bodyPr/>
          <a:lstStyle/>
          <a:p>
            <a:r>
              <a:rPr lang="en-US" dirty="0"/>
              <a:t>Observe Signature Re-Reference Behavior</a:t>
            </a:r>
          </a:p>
        </p:txBody>
      </p:sp>
      <p:sp>
        <p:nvSpPr>
          <p:cNvPr id="4" name="Slide Number Placeholder 3"/>
          <p:cNvSpPr>
            <a:spLocks noGrp="1"/>
          </p:cNvSpPr>
          <p:nvPr>
            <p:ph type="sldNum" sz="quarter" idx="10"/>
          </p:nvPr>
        </p:nvSpPr>
        <p:spPr/>
        <p:txBody>
          <a:bodyPr/>
          <a:lstStyle/>
          <a:p>
            <a:pPr>
              <a:defRPr/>
            </a:pPr>
            <a:fld id="{4981573D-48FD-468B-B776-519A2E5B8D31}" type="slidenum">
              <a:rPr lang="en-US" smtClean="0"/>
              <a:pPr>
                <a:defRPr/>
              </a:pPr>
              <a:t>8</a:t>
            </a:fld>
            <a:endParaRPr lang="en-US"/>
          </a:p>
        </p:txBody>
      </p:sp>
      <p:sp>
        <p:nvSpPr>
          <p:cNvPr id="93" name="Rounded Rectangle 92"/>
          <p:cNvSpPr/>
          <p:nvPr/>
        </p:nvSpPr>
        <p:spPr bwMode="auto">
          <a:xfrm>
            <a:off x="8534399" y="5334000"/>
            <a:ext cx="5375276" cy="2149475"/>
          </a:xfrm>
          <a:prstGeom prst="roundRect">
            <a:avLst/>
          </a:prstGeom>
          <a:solidFill>
            <a:srgbClr val="AA014C"/>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0" marR="0" indent="0" algn="ctr" defTabSz="1306513" rtl="0" eaLnBrk="1" fontAlgn="base" latinLnBrk="0" hangingPunct="1">
              <a:lnSpc>
                <a:spcPct val="100000"/>
              </a:lnSpc>
              <a:spcBef>
                <a:spcPct val="0"/>
              </a:spcBef>
              <a:spcAft>
                <a:spcPct val="0"/>
              </a:spcAft>
              <a:buClrTx/>
              <a:buSzTx/>
              <a:buFontTx/>
              <a:buNone/>
              <a:tabLst/>
            </a:pPr>
            <a:endParaRPr lang="en-US" dirty="0">
              <a:latin typeface="+mn-lt"/>
            </a:endParaRPr>
          </a:p>
          <a:p>
            <a:pPr marL="0" marR="0" indent="0" algn="ctr"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0" marR="0" indent="0" algn="ctr" defTabSz="1306513" rtl="0" eaLnBrk="1" fontAlgn="base" latinLnBrk="0" hangingPunct="1">
              <a:lnSpc>
                <a:spcPct val="100000"/>
              </a:lnSpc>
              <a:spcBef>
                <a:spcPct val="0"/>
              </a:spcBef>
              <a:spcAft>
                <a:spcPct val="0"/>
              </a:spcAft>
              <a:buClrTx/>
              <a:buSzTx/>
              <a:buFontTx/>
              <a:buNone/>
              <a:tabLst/>
            </a:pPr>
            <a:endParaRPr lang="en-US" dirty="0">
              <a:latin typeface="+mn-lt"/>
            </a:endParaRPr>
          </a:p>
        </p:txBody>
      </p:sp>
      <p:grpSp>
        <p:nvGrpSpPr>
          <p:cNvPr id="100" name="Group 62"/>
          <p:cNvGrpSpPr/>
          <p:nvPr/>
        </p:nvGrpSpPr>
        <p:grpSpPr>
          <a:xfrm>
            <a:off x="8781404" y="5562600"/>
            <a:ext cx="4881267" cy="228600"/>
            <a:chOff x="8072733" y="6019800"/>
            <a:chExt cx="6342468" cy="228600"/>
          </a:xfrm>
        </p:grpSpPr>
        <p:sp>
          <p:nvSpPr>
            <p:cNvPr id="101" name="Rounded Rectangle 100"/>
            <p:cNvSpPr/>
            <p:nvPr/>
          </p:nvSpPr>
          <p:spPr bwMode="auto">
            <a:xfrm>
              <a:off x="8072733"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06" name="Rounded Rectangle 105"/>
            <p:cNvSpPr/>
            <p:nvPr/>
          </p:nvSpPr>
          <p:spPr bwMode="auto">
            <a:xfrm>
              <a:off x="9677400"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07" name="Rounded Rectangle 106"/>
            <p:cNvSpPr/>
            <p:nvPr/>
          </p:nvSpPr>
          <p:spPr bwMode="auto">
            <a:xfrm>
              <a:off x="11282067"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08" name="Rounded Rectangle 107"/>
            <p:cNvSpPr/>
            <p:nvPr/>
          </p:nvSpPr>
          <p:spPr bwMode="auto">
            <a:xfrm>
              <a:off x="12886734"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109" name="Group 63"/>
          <p:cNvGrpSpPr/>
          <p:nvPr/>
        </p:nvGrpSpPr>
        <p:grpSpPr>
          <a:xfrm>
            <a:off x="8781404" y="5867400"/>
            <a:ext cx="4881267" cy="228600"/>
            <a:chOff x="8072733" y="6019800"/>
            <a:chExt cx="6342468" cy="228600"/>
          </a:xfrm>
        </p:grpSpPr>
        <p:sp>
          <p:nvSpPr>
            <p:cNvPr id="110" name="Rounded Rectangle 109"/>
            <p:cNvSpPr/>
            <p:nvPr/>
          </p:nvSpPr>
          <p:spPr bwMode="auto">
            <a:xfrm>
              <a:off x="8072733"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11" name="Rounded Rectangle 110"/>
            <p:cNvSpPr/>
            <p:nvPr/>
          </p:nvSpPr>
          <p:spPr bwMode="auto">
            <a:xfrm>
              <a:off x="9677400"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12" name="Rounded Rectangle 111"/>
            <p:cNvSpPr/>
            <p:nvPr/>
          </p:nvSpPr>
          <p:spPr bwMode="auto">
            <a:xfrm>
              <a:off x="11282067"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13" name="Rounded Rectangle 112"/>
            <p:cNvSpPr/>
            <p:nvPr/>
          </p:nvSpPr>
          <p:spPr bwMode="auto">
            <a:xfrm>
              <a:off x="12886734"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114" name="Group 68"/>
          <p:cNvGrpSpPr/>
          <p:nvPr/>
        </p:nvGrpSpPr>
        <p:grpSpPr>
          <a:xfrm>
            <a:off x="8781404" y="6172200"/>
            <a:ext cx="4881267" cy="228600"/>
            <a:chOff x="8072733" y="6019800"/>
            <a:chExt cx="6342468" cy="228600"/>
          </a:xfrm>
        </p:grpSpPr>
        <p:sp>
          <p:nvSpPr>
            <p:cNvPr id="115" name="Rounded Rectangle 114"/>
            <p:cNvSpPr/>
            <p:nvPr/>
          </p:nvSpPr>
          <p:spPr bwMode="auto">
            <a:xfrm>
              <a:off x="8072733"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16" name="Rounded Rectangle 115"/>
            <p:cNvSpPr/>
            <p:nvPr/>
          </p:nvSpPr>
          <p:spPr bwMode="auto">
            <a:xfrm>
              <a:off x="9677400"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17" name="Rounded Rectangle 116"/>
            <p:cNvSpPr/>
            <p:nvPr/>
          </p:nvSpPr>
          <p:spPr bwMode="auto">
            <a:xfrm>
              <a:off x="11282067"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18" name="Rounded Rectangle 117"/>
            <p:cNvSpPr/>
            <p:nvPr/>
          </p:nvSpPr>
          <p:spPr bwMode="auto">
            <a:xfrm>
              <a:off x="12886734"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119" name="Group 73"/>
          <p:cNvGrpSpPr/>
          <p:nvPr/>
        </p:nvGrpSpPr>
        <p:grpSpPr>
          <a:xfrm>
            <a:off x="8781404" y="6477000"/>
            <a:ext cx="4881267" cy="228600"/>
            <a:chOff x="8072733" y="6019800"/>
            <a:chExt cx="6342468" cy="228600"/>
          </a:xfrm>
        </p:grpSpPr>
        <p:sp>
          <p:nvSpPr>
            <p:cNvPr id="120" name="Rounded Rectangle 119"/>
            <p:cNvSpPr/>
            <p:nvPr/>
          </p:nvSpPr>
          <p:spPr bwMode="auto">
            <a:xfrm>
              <a:off x="8072733"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21" name="Rounded Rectangle 120"/>
            <p:cNvSpPr/>
            <p:nvPr/>
          </p:nvSpPr>
          <p:spPr bwMode="auto">
            <a:xfrm>
              <a:off x="9677400"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22" name="Rounded Rectangle 121"/>
            <p:cNvSpPr/>
            <p:nvPr/>
          </p:nvSpPr>
          <p:spPr bwMode="auto">
            <a:xfrm>
              <a:off x="11282067"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23" name="Rounded Rectangle 122"/>
            <p:cNvSpPr/>
            <p:nvPr/>
          </p:nvSpPr>
          <p:spPr bwMode="auto">
            <a:xfrm>
              <a:off x="12886734"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sp>
        <p:nvSpPr>
          <p:cNvPr id="124" name="Rectangle 123"/>
          <p:cNvSpPr/>
          <p:nvPr/>
        </p:nvSpPr>
        <p:spPr>
          <a:xfrm>
            <a:off x="10857425" y="7615535"/>
            <a:ext cx="710451" cy="461665"/>
          </a:xfrm>
          <a:prstGeom prst="rect">
            <a:avLst/>
          </a:prstGeom>
        </p:spPr>
        <p:txBody>
          <a:bodyPr wrap="none">
            <a:spAutoFit/>
          </a:bodyPr>
          <a:lstStyle/>
          <a:p>
            <a:pPr algn="ctr" defTabSz="1306513"/>
            <a:r>
              <a:rPr lang="en-US" dirty="0">
                <a:latin typeface="+mn-lt"/>
              </a:rPr>
              <a:t>LLC</a:t>
            </a:r>
          </a:p>
        </p:txBody>
      </p:sp>
      <p:grpSp>
        <p:nvGrpSpPr>
          <p:cNvPr id="125" name="Group 80"/>
          <p:cNvGrpSpPr/>
          <p:nvPr/>
        </p:nvGrpSpPr>
        <p:grpSpPr>
          <a:xfrm>
            <a:off x="8781404" y="6781800"/>
            <a:ext cx="4881267" cy="228600"/>
            <a:chOff x="8072733" y="6019800"/>
            <a:chExt cx="6342468" cy="228600"/>
          </a:xfrm>
        </p:grpSpPr>
        <p:sp>
          <p:nvSpPr>
            <p:cNvPr id="126" name="Rounded Rectangle 125"/>
            <p:cNvSpPr/>
            <p:nvPr/>
          </p:nvSpPr>
          <p:spPr bwMode="auto">
            <a:xfrm>
              <a:off x="8072733"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27" name="Rounded Rectangle 126"/>
            <p:cNvSpPr/>
            <p:nvPr/>
          </p:nvSpPr>
          <p:spPr bwMode="auto">
            <a:xfrm>
              <a:off x="9677400"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28" name="Rounded Rectangle 127"/>
            <p:cNvSpPr/>
            <p:nvPr/>
          </p:nvSpPr>
          <p:spPr bwMode="auto">
            <a:xfrm>
              <a:off x="11282067"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29" name="Rounded Rectangle 128"/>
            <p:cNvSpPr/>
            <p:nvPr/>
          </p:nvSpPr>
          <p:spPr bwMode="auto">
            <a:xfrm>
              <a:off x="12886734"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130" name="Group 85"/>
          <p:cNvGrpSpPr/>
          <p:nvPr/>
        </p:nvGrpSpPr>
        <p:grpSpPr>
          <a:xfrm>
            <a:off x="8781404" y="7086600"/>
            <a:ext cx="4881267" cy="228600"/>
            <a:chOff x="8072733" y="6019800"/>
            <a:chExt cx="6342468" cy="228600"/>
          </a:xfrm>
        </p:grpSpPr>
        <p:sp>
          <p:nvSpPr>
            <p:cNvPr id="131" name="Rounded Rectangle 130"/>
            <p:cNvSpPr/>
            <p:nvPr/>
          </p:nvSpPr>
          <p:spPr bwMode="auto">
            <a:xfrm>
              <a:off x="8072733"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32" name="Rounded Rectangle 131"/>
            <p:cNvSpPr/>
            <p:nvPr/>
          </p:nvSpPr>
          <p:spPr bwMode="auto">
            <a:xfrm>
              <a:off x="9677400"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33" name="Rounded Rectangle 132"/>
            <p:cNvSpPr/>
            <p:nvPr/>
          </p:nvSpPr>
          <p:spPr bwMode="auto">
            <a:xfrm>
              <a:off x="11282067"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134" name="Rounded Rectangle 133"/>
            <p:cNvSpPr/>
            <p:nvPr/>
          </p:nvSpPr>
          <p:spPr bwMode="auto">
            <a:xfrm>
              <a:off x="12886734" y="6019800"/>
              <a:ext cx="1528467"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43" name="Group 42"/>
          <p:cNvGrpSpPr/>
          <p:nvPr/>
        </p:nvGrpSpPr>
        <p:grpSpPr>
          <a:xfrm>
            <a:off x="12344400" y="2819400"/>
            <a:ext cx="1228134" cy="2514600"/>
            <a:chOff x="12868866" y="2971800"/>
            <a:chExt cx="1228134" cy="2514600"/>
          </a:xfrm>
        </p:grpSpPr>
        <p:cxnSp>
          <p:nvCxnSpPr>
            <p:cNvPr id="44" name="Straight Arrow Connector 43"/>
            <p:cNvCxnSpPr/>
            <p:nvPr/>
          </p:nvCxnSpPr>
          <p:spPr bwMode="auto">
            <a:xfrm>
              <a:off x="13330534" y="2971800"/>
              <a:ext cx="0" cy="2513025"/>
            </a:xfrm>
            <a:prstGeom prst="straightConnector1">
              <a:avLst/>
            </a:prstGeom>
            <a:solidFill>
              <a:srgbClr val="AA014C"/>
            </a:solidFill>
            <a:ln w="50800"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a:off x="14097000" y="2971800"/>
              <a:ext cx="0" cy="2514600"/>
            </a:xfrm>
            <a:prstGeom prst="straightConnector1">
              <a:avLst/>
            </a:prstGeom>
            <a:solidFill>
              <a:srgbClr val="AA014C"/>
            </a:solidFill>
            <a:ln w="50800" cap="flat" cmpd="sng" algn="ctr">
              <a:solidFill>
                <a:schemeClr val="tx1"/>
              </a:solidFill>
              <a:prstDash val="solid"/>
              <a:round/>
              <a:headEnd type="none" w="med" len="med"/>
              <a:tailEnd type="arrow"/>
            </a:ln>
            <a:effectLst/>
          </p:spPr>
        </p:cxnSp>
        <p:sp>
          <p:nvSpPr>
            <p:cNvPr id="46" name="TextBox 45"/>
            <p:cNvSpPr txBox="1"/>
            <p:nvPr/>
          </p:nvSpPr>
          <p:spPr>
            <a:xfrm rot="16200000">
              <a:off x="12870947" y="3915635"/>
              <a:ext cx="1846980" cy="461665"/>
            </a:xfrm>
            <a:prstGeom prst="rect">
              <a:avLst/>
            </a:prstGeom>
            <a:noFill/>
          </p:spPr>
          <p:txBody>
            <a:bodyPr wrap="none" rtlCol="0">
              <a:spAutoFit/>
            </a:bodyPr>
            <a:lstStyle/>
            <a:p>
              <a:r>
                <a:rPr lang="en-US" dirty="0">
                  <a:latin typeface="+mn-lt"/>
                </a:rPr>
                <a:t>Load/Store</a:t>
              </a:r>
            </a:p>
          </p:txBody>
        </p:sp>
        <p:sp>
          <p:nvSpPr>
            <p:cNvPr id="47" name="TextBox 46"/>
            <p:cNvSpPr txBox="1"/>
            <p:nvPr/>
          </p:nvSpPr>
          <p:spPr>
            <a:xfrm rot="16200000">
              <a:off x="12392614" y="3915635"/>
              <a:ext cx="1414170" cy="461665"/>
            </a:xfrm>
            <a:prstGeom prst="rect">
              <a:avLst/>
            </a:prstGeom>
            <a:noFill/>
          </p:spPr>
          <p:txBody>
            <a:bodyPr wrap="none" rtlCol="0">
              <a:spAutoFit/>
            </a:bodyPr>
            <a:lstStyle/>
            <a:p>
              <a:r>
                <a:rPr lang="en-US" dirty="0">
                  <a:latin typeface="+mn-lt"/>
                </a:rPr>
                <a:t>Address</a:t>
              </a:r>
            </a:p>
          </p:txBody>
        </p:sp>
      </p:grpSp>
    </p:spTree>
    <p:extLst>
      <p:ext uri="{BB962C8B-B14F-4D97-AF65-F5344CB8AC3E}">
        <p14:creationId xmlns:p14="http://schemas.microsoft.com/office/powerpoint/2010/main" val="367953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663" y="1828800"/>
            <a:ext cx="13181012" cy="3962400"/>
          </a:xfrm>
        </p:spPr>
        <p:txBody>
          <a:bodyPr/>
          <a:lstStyle/>
          <a:p>
            <a:pPr lvl="1">
              <a:buFont typeface="Arial" pitchFamily="34" charset="0"/>
              <a:buChar char="•"/>
            </a:pPr>
            <a:r>
              <a:rPr lang="en-US" b="1" u="sng" dirty="0"/>
              <a:t>Observe</a:t>
            </a:r>
            <a:r>
              <a:rPr lang="en-US" dirty="0"/>
              <a:t> re-reference pattern in the baseline cache</a:t>
            </a:r>
          </a:p>
          <a:p>
            <a:pPr lvl="1">
              <a:buFont typeface="Arial" pitchFamily="34" charset="0"/>
              <a:buChar char="•"/>
            </a:pPr>
            <a:endParaRPr lang="en-US" sz="1400" dirty="0"/>
          </a:p>
          <a:p>
            <a:pPr lvl="1">
              <a:buFont typeface="Arial" pitchFamily="34" charset="0"/>
              <a:buChar char="•"/>
            </a:pPr>
            <a:r>
              <a:rPr lang="en-US" dirty="0"/>
              <a:t>Gathering Signature: </a:t>
            </a:r>
          </a:p>
          <a:p>
            <a:pPr lvl="2">
              <a:buFont typeface="Arial" pitchFamily="34" charset="0"/>
              <a:buChar char="•"/>
            </a:pPr>
            <a:r>
              <a:rPr lang="en-US" dirty="0"/>
              <a:t>Was line re-referenced after cache insertion ( 1-bit )</a:t>
            </a:r>
          </a:p>
          <a:p>
            <a:pPr lvl="2">
              <a:buFont typeface="Arial" pitchFamily="34" charset="0"/>
              <a:buChar char="•"/>
            </a:pPr>
            <a:r>
              <a:rPr lang="en-US" dirty="0"/>
              <a:t>“Signature” responsible for cache insertion ( 14-bits )</a:t>
            </a:r>
          </a:p>
        </p:txBody>
      </p:sp>
      <p:sp>
        <p:nvSpPr>
          <p:cNvPr id="2" name="Title 1"/>
          <p:cNvSpPr>
            <a:spLocks noGrp="1"/>
          </p:cNvSpPr>
          <p:nvPr>
            <p:ph type="title"/>
          </p:nvPr>
        </p:nvSpPr>
        <p:spPr/>
        <p:txBody>
          <a:bodyPr/>
          <a:lstStyle/>
          <a:p>
            <a:r>
              <a:rPr lang="en-US" dirty="0"/>
              <a:t>Observe Signature Re-Reference Behavior</a:t>
            </a:r>
          </a:p>
        </p:txBody>
      </p:sp>
      <p:sp>
        <p:nvSpPr>
          <p:cNvPr id="4" name="Slide Number Placeholder 3"/>
          <p:cNvSpPr>
            <a:spLocks noGrp="1"/>
          </p:cNvSpPr>
          <p:nvPr>
            <p:ph type="sldNum" sz="quarter" idx="10"/>
          </p:nvPr>
        </p:nvSpPr>
        <p:spPr/>
        <p:txBody>
          <a:bodyPr/>
          <a:lstStyle/>
          <a:p>
            <a:pPr>
              <a:defRPr/>
            </a:pPr>
            <a:fld id="{4981573D-48FD-468B-B776-519A2E5B8D31}" type="slidenum">
              <a:rPr lang="en-US" smtClean="0"/>
              <a:pPr>
                <a:defRPr/>
              </a:pPr>
              <a:t>9</a:t>
            </a:fld>
            <a:endParaRPr lang="en-US"/>
          </a:p>
        </p:txBody>
      </p:sp>
      <p:grpSp>
        <p:nvGrpSpPr>
          <p:cNvPr id="18" name="Group 17"/>
          <p:cNvGrpSpPr/>
          <p:nvPr/>
        </p:nvGrpSpPr>
        <p:grpSpPr>
          <a:xfrm>
            <a:off x="7045325" y="5486400"/>
            <a:ext cx="7280275" cy="2743200"/>
            <a:chOff x="6629400" y="5334000"/>
            <a:chExt cx="7280275" cy="2743200"/>
          </a:xfrm>
        </p:grpSpPr>
        <p:sp>
          <p:nvSpPr>
            <p:cNvPr id="19" name="Rounded Rectangle 18"/>
            <p:cNvSpPr/>
            <p:nvPr/>
          </p:nvSpPr>
          <p:spPr bwMode="auto">
            <a:xfrm>
              <a:off x="6629400" y="5334000"/>
              <a:ext cx="7280275" cy="2149475"/>
            </a:xfrm>
            <a:prstGeom prst="roundRect">
              <a:avLst/>
            </a:prstGeom>
            <a:solidFill>
              <a:srgbClr val="AA014C"/>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0" marR="0" indent="0" algn="ctr" defTabSz="1306513" rtl="0" eaLnBrk="1" fontAlgn="base" latinLnBrk="0" hangingPunct="1">
                <a:lnSpc>
                  <a:spcPct val="100000"/>
                </a:lnSpc>
                <a:spcBef>
                  <a:spcPct val="0"/>
                </a:spcBef>
                <a:spcAft>
                  <a:spcPct val="0"/>
                </a:spcAft>
                <a:buClrTx/>
                <a:buSzTx/>
                <a:buFontTx/>
                <a:buNone/>
                <a:tabLst/>
              </a:pPr>
              <a:endParaRPr lang="en-US" dirty="0">
                <a:latin typeface="+mn-lt"/>
              </a:endParaRPr>
            </a:p>
            <a:p>
              <a:pPr marL="0" marR="0" indent="0" algn="ctr"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0" marR="0" indent="0" algn="ctr" defTabSz="1306513" rtl="0" eaLnBrk="1" fontAlgn="base" latinLnBrk="0" hangingPunct="1">
                <a:lnSpc>
                  <a:spcPct val="100000"/>
                </a:lnSpc>
                <a:spcBef>
                  <a:spcPct val="0"/>
                </a:spcBef>
                <a:spcAft>
                  <a:spcPct val="0"/>
                </a:spcAft>
                <a:buClrTx/>
                <a:buSzTx/>
                <a:buFontTx/>
                <a:buNone/>
                <a:tabLst/>
              </a:pPr>
              <a:endParaRPr lang="en-US" dirty="0">
                <a:latin typeface="+mn-lt"/>
              </a:endParaRPr>
            </a:p>
          </p:txBody>
        </p:sp>
        <p:sp>
          <p:nvSpPr>
            <p:cNvPr id="20" name="Rectangle 19"/>
            <p:cNvSpPr/>
            <p:nvPr/>
          </p:nvSpPr>
          <p:spPr>
            <a:xfrm>
              <a:off x="10225323" y="7615535"/>
              <a:ext cx="710451" cy="461665"/>
            </a:xfrm>
            <a:prstGeom prst="rect">
              <a:avLst/>
            </a:prstGeom>
          </p:spPr>
          <p:txBody>
            <a:bodyPr wrap="none">
              <a:spAutoFit/>
            </a:bodyPr>
            <a:lstStyle/>
            <a:p>
              <a:pPr algn="ctr" defTabSz="1306513"/>
              <a:r>
                <a:rPr lang="en-US" dirty="0">
                  <a:latin typeface="+mn-lt"/>
                </a:rPr>
                <a:t>LLC</a:t>
              </a:r>
            </a:p>
          </p:txBody>
        </p:sp>
        <p:grpSp>
          <p:nvGrpSpPr>
            <p:cNvPr id="21" name="Group 85"/>
            <p:cNvGrpSpPr/>
            <p:nvPr/>
          </p:nvGrpSpPr>
          <p:grpSpPr>
            <a:xfrm>
              <a:off x="7010400" y="5562600"/>
              <a:ext cx="1633533" cy="228600"/>
              <a:chOff x="8324204" y="5562600"/>
              <a:chExt cx="1633533" cy="228600"/>
            </a:xfrm>
          </p:grpSpPr>
          <p:sp>
            <p:nvSpPr>
              <p:cNvPr id="91" name="Rounded Rectangle 90"/>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92" name="Rounded Rectangle 91"/>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22" name="Group 92"/>
            <p:cNvGrpSpPr/>
            <p:nvPr/>
          </p:nvGrpSpPr>
          <p:grpSpPr>
            <a:xfrm>
              <a:off x="8711263" y="5562600"/>
              <a:ext cx="1633533" cy="228600"/>
              <a:chOff x="8324204" y="5562600"/>
              <a:chExt cx="1633533" cy="228600"/>
            </a:xfrm>
          </p:grpSpPr>
          <p:sp>
            <p:nvSpPr>
              <p:cNvPr id="89" name="Rounded Rectangle 88"/>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90" name="Rounded Rectangle 89"/>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23" name="Group 95"/>
            <p:cNvGrpSpPr/>
            <p:nvPr/>
          </p:nvGrpSpPr>
          <p:grpSpPr>
            <a:xfrm>
              <a:off x="10412126" y="5562600"/>
              <a:ext cx="1633533" cy="228600"/>
              <a:chOff x="8324204" y="5562600"/>
              <a:chExt cx="1633533" cy="228600"/>
            </a:xfrm>
          </p:grpSpPr>
          <p:sp>
            <p:nvSpPr>
              <p:cNvPr id="87" name="Rounded Rectangle 86"/>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88" name="Rounded Rectangle 87"/>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24" name="Group 98"/>
            <p:cNvGrpSpPr/>
            <p:nvPr/>
          </p:nvGrpSpPr>
          <p:grpSpPr>
            <a:xfrm>
              <a:off x="12112989" y="5562600"/>
              <a:ext cx="1633533" cy="228600"/>
              <a:chOff x="8324204" y="5562600"/>
              <a:chExt cx="1633533" cy="228600"/>
            </a:xfrm>
          </p:grpSpPr>
          <p:sp>
            <p:nvSpPr>
              <p:cNvPr id="85" name="Rounded Rectangle 84"/>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86" name="Rounded Rectangle 85"/>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25" name="Group 101"/>
            <p:cNvGrpSpPr/>
            <p:nvPr/>
          </p:nvGrpSpPr>
          <p:grpSpPr>
            <a:xfrm>
              <a:off x="7010400" y="5867400"/>
              <a:ext cx="1633533" cy="228600"/>
              <a:chOff x="8324204" y="5562600"/>
              <a:chExt cx="1633533" cy="228600"/>
            </a:xfrm>
          </p:grpSpPr>
          <p:sp>
            <p:nvSpPr>
              <p:cNvPr id="83" name="Rounded Rectangle 82"/>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84" name="Rounded Rectangle 83"/>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26" name="Group 104"/>
            <p:cNvGrpSpPr/>
            <p:nvPr/>
          </p:nvGrpSpPr>
          <p:grpSpPr>
            <a:xfrm>
              <a:off x="8711263" y="5867400"/>
              <a:ext cx="1633533" cy="228600"/>
              <a:chOff x="8324204" y="5562600"/>
              <a:chExt cx="1633533" cy="228600"/>
            </a:xfrm>
          </p:grpSpPr>
          <p:sp>
            <p:nvSpPr>
              <p:cNvPr id="81" name="Rounded Rectangle 80"/>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82" name="Rounded Rectangle 81"/>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27" name="Group 107"/>
            <p:cNvGrpSpPr/>
            <p:nvPr/>
          </p:nvGrpSpPr>
          <p:grpSpPr>
            <a:xfrm>
              <a:off x="10412126" y="5867400"/>
              <a:ext cx="1633533" cy="228600"/>
              <a:chOff x="8324204" y="5562600"/>
              <a:chExt cx="1633533" cy="228600"/>
            </a:xfrm>
          </p:grpSpPr>
          <p:sp>
            <p:nvSpPr>
              <p:cNvPr id="79" name="Rounded Rectangle 78"/>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80" name="Rounded Rectangle 79"/>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28" name="Group 110"/>
            <p:cNvGrpSpPr/>
            <p:nvPr/>
          </p:nvGrpSpPr>
          <p:grpSpPr>
            <a:xfrm>
              <a:off x="12112989" y="5867400"/>
              <a:ext cx="1633533" cy="228600"/>
              <a:chOff x="8324204" y="5562600"/>
              <a:chExt cx="1633533" cy="228600"/>
            </a:xfrm>
          </p:grpSpPr>
          <p:sp>
            <p:nvSpPr>
              <p:cNvPr id="77" name="Rounded Rectangle 76"/>
              <p:cNvSpPr/>
              <p:nvPr/>
            </p:nvSpPr>
            <p:spPr bwMode="auto">
              <a:xfrm>
                <a:off x="8781404" y="5562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78" name="Rounded Rectangle 77"/>
              <p:cNvSpPr/>
              <p:nvPr/>
            </p:nvSpPr>
            <p:spPr bwMode="auto">
              <a:xfrm>
                <a:off x="8324204" y="5562600"/>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sp>
          <p:nvSpPr>
            <p:cNvPr id="75" name="Rounded Rectangle 74"/>
            <p:cNvSpPr/>
            <p:nvPr/>
          </p:nvSpPr>
          <p:spPr bwMode="auto">
            <a:xfrm>
              <a:off x="7467600" y="61722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73" name="Rounded Rectangle 72"/>
            <p:cNvSpPr/>
            <p:nvPr/>
          </p:nvSpPr>
          <p:spPr bwMode="auto">
            <a:xfrm>
              <a:off x="9168463" y="61722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71" name="Rounded Rectangle 70"/>
            <p:cNvSpPr/>
            <p:nvPr/>
          </p:nvSpPr>
          <p:spPr bwMode="auto">
            <a:xfrm>
              <a:off x="10869326" y="61722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69" name="Rounded Rectangle 68"/>
            <p:cNvSpPr/>
            <p:nvPr/>
          </p:nvSpPr>
          <p:spPr bwMode="auto">
            <a:xfrm>
              <a:off x="12570189" y="61722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67" name="Rounded Rectangle 66"/>
            <p:cNvSpPr/>
            <p:nvPr/>
          </p:nvSpPr>
          <p:spPr bwMode="auto">
            <a:xfrm>
              <a:off x="7467600" y="64770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65" name="Rounded Rectangle 64"/>
            <p:cNvSpPr/>
            <p:nvPr/>
          </p:nvSpPr>
          <p:spPr bwMode="auto">
            <a:xfrm>
              <a:off x="9168463" y="64770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63" name="Rounded Rectangle 62"/>
            <p:cNvSpPr/>
            <p:nvPr/>
          </p:nvSpPr>
          <p:spPr bwMode="auto">
            <a:xfrm>
              <a:off x="10869326" y="64770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61" name="Rounded Rectangle 60"/>
            <p:cNvSpPr/>
            <p:nvPr/>
          </p:nvSpPr>
          <p:spPr bwMode="auto">
            <a:xfrm>
              <a:off x="12570189" y="64770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59" name="Rounded Rectangle 58"/>
            <p:cNvSpPr/>
            <p:nvPr/>
          </p:nvSpPr>
          <p:spPr bwMode="auto">
            <a:xfrm>
              <a:off x="7467600" y="67818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57" name="Rounded Rectangle 56"/>
            <p:cNvSpPr/>
            <p:nvPr/>
          </p:nvSpPr>
          <p:spPr bwMode="auto">
            <a:xfrm>
              <a:off x="9168463" y="67818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55" name="Rounded Rectangle 54"/>
            <p:cNvSpPr/>
            <p:nvPr/>
          </p:nvSpPr>
          <p:spPr bwMode="auto">
            <a:xfrm>
              <a:off x="10869326" y="67818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53" name="Rounded Rectangle 52"/>
            <p:cNvSpPr/>
            <p:nvPr/>
          </p:nvSpPr>
          <p:spPr bwMode="auto">
            <a:xfrm>
              <a:off x="12570189" y="67818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51" name="Rounded Rectangle 50"/>
            <p:cNvSpPr/>
            <p:nvPr/>
          </p:nvSpPr>
          <p:spPr bwMode="auto">
            <a:xfrm>
              <a:off x="7467600" y="7086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49" name="Rounded Rectangle 48"/>
            <p:cNvSpPr/>
            <p:nvPr/>
          </p:nvSpPr>
          <p:spPr bwMode="auto">
            <a:xfrm>
              <a:off x="9168463" y="7086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47" name="Rounded Rectangle 46"/>
            <p:cNvSpPr/>
            <p:nvPr/>
          </p:nvSpPr>
          <p:spPr bwMode="auto">
            <a:xfrm>
              <a:off x="10869326" y="7086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45" name="Rounded Rectangle 44"/>
            <p:cNvSpPr/>
            <p:nvPr/>
          </p:nvSpPr>
          <p:spPr bwMode="auto">
            <a:xfrm>
              <a:off x="12570189" y="7086600"/>
              <a:ext cx="1176333" cy="228600"/>
            </a:xfrm>
            <a:prstGeom prst="roundRect">
              <a:avLst/>
            </a:prstGeom>
            <a:solidFill>
              <a:srgbClr val="00B0F0"/>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grpSp>
      <p:grpSp>
        <p:nvGrpSpPr>
          <p:cNvPr id="93" name="Group 92"/>
          <p:cNvGrpSpPr/>
          <p:nvPr/>
        </p:nvGrpSpPr>
        <p:grpSpPr>
          <a:xfrm>
            <a:off x="1365427" y="5715000"/>
            <a:ext cx="4619509" cy="1143000"/>
            <a:chOff x="1594027" y="4343400"/>
            <a:chExt cx="4619509" cy="1143000"/>
          </a:xfrm>
        </p:grpSpPr>
        <p:sp>
          <p:nvSpPr>
            <p:cNvPr id="94" name="Rounded Rectangle 93"/>
            <p:cNvSpPr/>
            <p:nvPr/>
          </p:nvSpPr>
          <p:spPr bwMode="auto">
            <a:xfrm>
              <a:off x="1594027" y="4749223"/>
              <a:ext cx="438796" cy="228600"/>
            </a:xfrm>
            <a:prstGeom prst="roundRect">
              <a:avLst/>
            </a:prstGeom>
            <a:solidFill>
              <a:srgbClr val="66FF33"/>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cxnSp>
          <p:nvCxnSpPr>
            <p:cNvPr id="95" name="Straight Connector 94"/>
            <p:cNvCxnSpPr/>
            <p:nvPr/>
          </p:nvCxnSpPr>
          <p:spPr bwMode="auto">
            <a:xfrm flipV="1">
              <a:off x="2032823" y="4343400"/>
              <a:ext cx="1015177" cy="405823"/>
            </a:xfrm>
            <a:prstGeom prst="line">
              <a:avLst/>
            </a:prstGeom>
            <a:solidFill>
              <a:srgbClr val="AA014C"/>
            </a:solidFill>
            <a:ln w="50800" cap="flat" cmpd="sng" algn="ctr">
              <a:solidFill>
                <a:srgbClr val="FFFF00"/>
              </a:solidFill>
              <a:prstDash val="solid"/>
              <a:round/>
              <a:headEnd type="none" w="med" len="med"/>
              <a:tailEnd type="none" w="med" len="med"/>
            </a:ln>
            <a:effectLst/>
          </p:spPr>
        </p:cxnSp>
        <p:cxnSp>
          <p:nvCxnSpPr>
            <p:cNvPr id="96" name="Straight Connector 95"/>
            <p:cNvCxnSpPr/>
            <p:nvPr/>
          </p:nvCxnSpPr>
          <p:spPr bwMode="auto">
            <a:xfrm>
              <a:off x="2032823" y="4977823"/>
              <a:ext cx="1015177" cy="508577"/>
            </a:xfrm>
            <a:prstGeom prst="line">
              <a:avLst/>
            </a:prstGeom>
            <a:solidFill>
              <a:srgbClr val="AA014C"/>
            </a:solidFill>
            <a:ln w="50800" cap="flat" cmpd="sng" algn="ctr">
              <a:solidFill>
                <a:srgbClr val="FFFF00"/>
              </a:solidFill>
              <a:prstDash val="solid"/>
              <a:round/>
              <a:headEnd type="none" w="med" len="med"/>
              <a:tailEnd type="none" w="med" len="med"/>
            </a:ln>
            <a:effectLst/>
          </p:spPr>
        </p:cxnSp>
        <p:sp>
          <p:nvSpPr>
            <p:cNvPr id="97" name="TextBox 96"/>
            <p:cNvSpPr txBox="1"/>
            <p:nvPr/>
          </p:nvSpPr>
          <p:spPr>
            <a:xfrm>
              <a:off x="3068123" y="4478470"/>
              <a:ext cx="2771913" cy="892552"/>
            </a:xfrm>
            <a:prstGeom prst="rect">
              <a:avLst/>
            </a:prstGeom>
            <a:noFill/>
          </p:spPr>
          <p:txBody>
            <a:bodyPr wrap="none" rtlCol="0">
              <a:spAutoFit/>
            </a:bodyPr>
            <a:lstStyle/>
            <a:p>
              <a:pPr>
                <a:buFont typeface="Arial" pitchFamily="34" charset="0"/>
                <a:buChar char="•"/>
              </a:pPr>
              <a:r>
                <a:rPr lang="en-US" dirty="0">
                  <a:solidFill>
                    <a:srgbClr val="FFFF00"/>
                  </a:solidFill>
                  <a:latin typeface="+mn-lt"/>
                </a:rPr>
                <a:t> reuse bit</a:t>
              </a:r>
            </a:p>
            <a:p>
              <a:endParaRPr lang="en-US" sz="400" dirty="0">
                <a:solidFill>
                  <a:srgbClr val="FFFF00"/>
                </a:solidFill>
                <a:latin typeface="+mn-lt"/>
              </a:endParaRPr>
            </a:p>
            <a:p>
              <a:pPr>
                <a:buFont typeface="Arial" pitchFamily="34" charset="0"/>
                <a:buChar char="•"/>
              </a:pPr>
              <a:r>
                <a:rPr lang="en-US" dirty="0">
                  <a:solidFill>
                    <a:srgbClr val="FFFF00"/>
                  </a:solidFill>
                  <a:latin typeface="+mn-lt"/>
                </a:rPr>
                <a:t> </a:t>
              </a:r>
              <a:r>
                <a:rPr lang="en-US" dirty="0" err="1">
                  <a:solidFill>
                    <a:srgbClr val="FFFF00"/>
                  </a:solidFill>
                  <a:latin typeface="+mn-lt"/>
                </a:rPr>
                <a:t>signature_insert</a:t>
              </a:r>
              <a:endParaRPr lang="en-US" dirty="0">
                <a:solidFill>
                  <a:srgbClr val="FFFF00"/>
                </a:solidFill>
                <a:latin typeface="+mn-lt"/>
              </a:endParaRPr>
            </a:p>
          </p:txBody>
        </p:sp>
        <p:sp>
          <p:nvSpPr>
            <p:cNvPr id="98" name="Rectangle 97"/>
            <p:cNvSpPr/>
            <p:nvPr/>
          </p:nvSpPr>
          <p:spPr bwMode="auto">
            <a:xfrm>
              <a:off x="3048000" y="4343400"/>
              <a:ext cx="3165536" cy="1143000"/>
            </a:xfrm>
            <a:prstGeom prst="rect">
              <a:avLst/>
            </a:prstGeom>
            <a:noFill/>
            <a:ln w="50800"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13065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FF00"/>
                </a:solidFill>
                <a:effectLst/>
                <a:latin typeface="+mn-lt"/>
              </a:endParaRPr>
            </a:p>
          </p:txBody>
        </p:sp>
      </p:grpSp>
      <p:grpSp>
        <p:nvGrpSpPr>
          <p:cNvPr id="106" name="Group 105"/>
          <p:cNvGrpSpPr/>
          <p:nvPr/>
        </p:nvGrpSpPr>
        <p:grpSpPr>
          <a:xfrm>
            <a:off x="12115800" y="2973375"/>
            <a:ext cx="533399" cy="2513025"/>
            <a:chOff x="13182601" y="2895600"/>
            <a:chExt cx="533399" cy="2513025"/>
          </a:xfrm>
        </p:grpSpPr>
        <p:cxnSp>
          <p:nvCxnSpPr>
            <p:cNvPr id="99" name="Straight Arrow Connector 98"/>
            <p:cNvCxnSpPr/>
            <p:nvPr/>
          </p:nvCxnSpPr>
          <p:spPr bwMode="auto">
            <a:xfrm>
              <a:off x="13716000" y="2895600"/>
              <a:ext cx="0" cy="2513025"/>
            </a:xfrm>
            <a:prstGeom prst="straightConnector1">
              <a:avLst/>
            </a:prstGeom>
            <a:solidFill>
              <a:srgbClr val="AA014C"/>
            </a:solidFill>
            <a:ln w="50800" cap="flat" cmpd="sng" algn="ctr">
              <a:solidFill>
                <a:srgbClr val="FFFF00"/>
              </a:solidFill>
              <a:prstDash val="solid"/>
              <a:round/>
              <a:headEnd type="none" w="med" len="med"/>
              <a:tailEnd type="arrow"/>
            </a:ln>
            <a:effectLst/>
          </p:spPr>
        </p:cxnSp>
        <p:sp>
          <p:nvSpPr>
            <p:cNvPr id="100" name="TextBox 99"/>
            <p:cNvSpPr txBox="1"/>
            <p:nvPr/>
          </p:nvSpPr>
          <p:spPr>
            <a:xfrm rot="16200000">
              <a:off x="12619787" y="3829053"/>
              <a:ext cx="1587294" cy="461665"/>
            </a:xfrm>
            <a:prstGeom prst="rect">
              <a:avLst/>
            </a:prstGeom>
            <a:noFill/>
          </p:spPr>
          <p:txBody>
            <a:bodyPr wrap="none" rtlCol="0">
              <a:spAutoFit/>
            </a:bodyPr>
            <a:lstStyle/>
            <a:p>
              <a:r>
                <a:rPr lang="en-US" dirty="0">
                  <a:solidFill>
                    <a:srgbClr val="FFFF00"/>
                  </a:solidFill>
                  <a:latin typeface="+mn-lt"/>
                </a:rPr>
                <a:t>Signature</a:t>
              </a:r>
            </a:p>
          </p:txBody>
        </p:sp>
      </p:grpSp>
      <p:grpSp>
        <p:nvGrpSpPr>
          <p:cNvPr id="105" name="Group 104"/>
          <p:cNvGrpSpPr/>
          <p:nvPr/>
        </p:nvGrpSpPr>
        <p:grpSpPr>
          <a:xfrm>
            <a:off x="12868866" y="2971800"/>
            <a:ext cx="1228134" cy="2514600"/>
            <a:chOff x="12868866" y="2971800"/>
            <a:chExt cx="1228134" cy="2514600"/>
          </a:xfrm>
        </p:grpSpPr>
        <p:cxnSp>
          <p:nvCxnSpPr>
            <p:cNvPr id="101" name="Straight Arrow Connector 100"/>
            <p:cNvCxnSpPr/>
            <p:nvPr/>
          </p:nvCxnSpPr>
          <p:spPr bwMode="auto">
            <a:xfrm>
              <a:off x="13330534" y="2971800"/>
              <a:ext cx="0" cy="2513025"/>
            </a:xfrm>
            <a:prstGeom prst="straightConnector1">
              <a:avLst/>
            </a:prstGeom>
            <a:solidFill>
              <a:srgbClr val="AA014C"/>
            </a:solidFill>
            <a:ln w="50800" cap="flat" cmpd="sng" algn="ctr">
              <a:solidFill>
                <a:schemeClr val="tx1"/>
              </a:solidFill>
              <a:prstDash val="solid"/>
              <a:round/>
              <a:headEnd type="none" w="med" len="med"/>
              <a:tailEnd type="arrow"/>
            </a:ln>
            <a:effectLst/>
          </p:spPr>
        </p:cxnSp>
        <p:cxnSp>
          <p:nvCxnSpPr>
            <p:cNvPr id="102" name="Straight Arrow Connector 101"/>
            <p:cNvCxnSpPr/>
            <p:nvPr/>
          </p:nvCxnSpPr>
          <p:spPr bwMode="auto">
            <a:xfrm>
              <a:off x="14097000" y="2971800"/>
              <a:ext cx="0" cy="2514600"/>
            </a:xfrm>
            <a:prstGeom prst="straightConnector1">
              <a:avLst/>
            </a:prstGeom>
            <a:solidFill>
              <a:srgbClr val="AA014C"/>
            </a:solidFill>
            <a:ln w="50800" cap="flat" cmpd="sng" algn="ctr">
              <a:solidFill>
                <a:schemeClr val="tx1"/>
              </a:solidFill>
              <a:prstDash val="solid"/>
              <a:round/>
              <a:headEnd type="none" w="med" len="med"/>
              <a:tailEnd type="arrow"/>
            </a:ln>
            <a:effectLst/>
          </p:spPr>
        </p:cxnSp>
        <p:sp>
          <p:nvSpPr>
            <p:cNvPr id="103" name="TextBox 102"/>
            <p:cNvSpPr txBox="1"/>
            <p:nvPr/>
          </p:nvSpPr>
          <p:spPr>
            <a:xfrm rot="16200000">
              <a:off x="12870947" y="3915635"/>
              <a:ext cx="1846980" cy="461665"/>
            </a:xfrm>
            <a:prstGeom prst="rect">
              <a:avLst/>
            </a:prstGeom>
            <a:noFill/>
          </p:spPr>
          <p:txBody>
            <a:bodyPr wrap="none" rtlCol="0">
              <a:spAutoFit/>
            </a:bodyPr>
            <a:lstStyle/>
            <a:p>
              <a:r>
                <a:rPr lang="en-US" dirty="0">
                  <a:latin typeface="+mn-lt"/>
                </a:rPr>
                <a:t>Load/Store</a:t>
              </a:r>
            </a:p>
          </p:txBody>
        </p:sp>
        <p:sp>
          <p:nvSpPr>
            <p:cNvPr id="104" name="TextBox 103"/>
            <p:cNvSpPr txBox="1"/>
            <p:nvPr/>
          </p:nvSpPr>
          <p:spPr>
            <a:xfrm rot="16200000">
              <a:off x="12392614" y="3915635"/>
              <a:ext cx="1414170" cy="461665"/>
            </a:xfrm>
            <a:prstGeom prst="rect">
              <a:avLst/>
            </a:prstGeom>
            <a:noFill/>
          </p:spPr>
          <p:txBody>
            <a:bodyPr wrap="none" rtlCol="0">
              <a:spAutoFit/>
            </a:bodyPr>
            <a:lstStyle/>
            <a:p>
              <a:r>
                <a:rPr lang="en-US" dirty="0">
                  <a:latin typeface="+mn-lt"/>
                </a:rPr>
                <a:t>Address</a:t>
              </a:r>
            </a:p>
          </p:txBody>
        </p:sp>
      </p:grpSp>
      <p:sp>
        <p:nvSpPr>
          <p:cNvPr id="107" name="TextBox 106"/>
          <p:cNvSpPr txBox="1"/>
          <p:nvPr/>
        </p:nvSpPr>
        <p:spPr>
          <a:xfrm>
            <a:off x="914400" y="7005935"/>
            <a:ext cx="1532792" cy="461665"/>
          </a:xfrm>
          <a:prstGeom prst="rect">
            <a:avLst/>
          </a:prstGeom>
          <a:noFill/>
        </p:spPr>
        <p:txBody>
          <a:bodyPr wrap="none" rtlCol="0">
            <a:spAutoFit/>
          </a:bodyPr>
          <a:lstStyle/>
          <a:p>
            <a:r>
              <a:rPr lang="en-US" dirty="0">
                <a:solidFill>
                  <a:srgbClr val="FFFF00"/>
                </a:solidFill>
                <a:latin typeface="+mj-lt"/>
              </a:rPr>
              <a:t>metadata</a:t>
            </a:r>
          </a:p>
        </p:txBody>
      </p:sp>
    </p:spTree>
    <p:extLst>
      <p:ext uri="{BB962C8B-B14F-4D97-AF65-F5344CB8AC3E}">
        <p14:creationId xmlns:p14="http://schemas.microsoft.com/office/powerpoint/2010/main" val="1582673870"/>
      </p:ext>
    </p:extLst>
  </p:cSld>
  <p:clrMapOvr>
    <a:masterClrMapping/>
  </p:clrMapOvr>
</p:sld>
</file>

<file path=ppt/theme/theme1.xml><?xml version="1.0" encoding="utf-8"?>
<a:theme xmlns:a="http://schemas.openxmlformats.org/drawingml/2006/main" name="Wide-Screen">
  <a:themeElements>
    <a:clrScheme name="DTTC_2006 9">
      <a:dk1>
        <a:srgbClr val="FF5C00"/>
      </a:dk1>
      <a:lt1>
        <a:srgbClr val="FFFFFF"/>
      </a:lt1>
      <a:dk2>
        <a:srgbClr val="064B84"/>
      </a:dk2>
      <a:lt2>
        <a:srgbClr val="F5E647"/>
      </a:lt2>
      <a:accent1>
        <a:srgbClr val="A6CAE1"/>
      </a:accent1>
      <a:accent2>
        <a:srgbClr val="567EB9"/>
      </a:accent2>
      <a:accent3>
        <a:srgbClr val="AAB1C2"/>
      </a:accent3>
      <a:accent4>
        <a:srgbClr val="DADADA"/>
      </a:accent4>
      <a:accent5>
        <a:srgbClr val="D0E1EE"/>
      </a:accent5>
      <a:accent6>
        <a:srgbClr val="4D72A7"/>
      </a:accent6>
      <a:hlink>
        <a:srgbClr val="FFFF66"/>
      </a:hlink>
      <a:folHlink>
        <a:srgbClr val="66FFFF"/>
      </a:folHlink>
    </a:clrScheme>
    <a:fontScheme name="DTTC_2006">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A014C"/>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13065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AA014C"/>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13065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TTC_2006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DTTC_2006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DTTC_2006 3">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F7FBFF"/>
        </a:hlink>
        <a:folHlink>
          <a:srgbClr val="AA014C"/>
        </a:folHlink>
      </a:clrScheme>
      <a:clrMap bg1="dk2" tx1="lt1" bg2="dk1" tx2="lt2" accent1="accent1" accent2="accent2" accent3="accent3" accent4="accent4" accent5="accent5" accent6="accent6" hlink="hlink" folHlink="folHlink"/>
    </a:extraClrScheme>
    <a:extraClrScheme>
      <a:clrScheme name="DTTC_2006 4">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F7FBFF"/>
        </a:hlink>
        <a:folHlink>
          <a:srgbClr val="0C0005"/>
        </a:folHlink>
      </a:clrScheme>
      <a:clrMap bg1="dk2" tx1="lt1" bg2="dk1" tx2="lt2" accent1="accent1" accent2="accent2" accent3="accent3" accent4="accent4" accent5="accent5" accent6="accent6" hlink="hlink" folHlink="folHlink"/>
    </a:extraClrScheme>
    <a:extraClrScheme>
      <a:clrScheme name="DTTC_2006 5">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F5E901"/>
        </a:hlink>
        <a:folHlink>
          <a:srgbClr val="0C0005"/>
        </a:folHlink>
      </a:clrScheme>
      <a:clrMap bg1="dk2" tx1="lt1" bg2="dk1" tx2="lt2" accent1="accent1" accent2="accent2" accent3="accent3" accent4="accent4" accent5="accent5" accent6="accent6" hlink="hlink" folHlink="folHlink"/>
    </a:extraClrScheme>
    <a:extraClrScheme>
      <a:clrScheme name="DTTC_2006 6">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F5E901"/>
        </a:hlink>
        <a:folHlink>
          <a:srgbClr val="66FFFF"/>
        </a:folHlink>
      </a:clrScheme>
      <a:clrMap bg1="dk2" tx1="lt1" bg2="dk1" tx2="lt2" accent1="accent1" accent2="accent2" accent3="accent3" accent4="accent4" accent5="accent5" accent6="accent6" hlink="hlink" folHlink="folHlink"/>
    </a:extraClrScheme>
    <a:extraClrScheme>
      <a:clrScheme name="DTTC_2006 7">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FFFFCC"/>
        </a:hlink>
        <a:folHlink>
          <a:srgbClr val="66FFFF"/>
        </a:folHlink>
      </a:clrScheme>
      <a:clrMap bg1="dk2" tx1="lt1" bg2="dk1" tx2="lt2" accent1="accent1" accent2="accent2" accent3="accent3" accent4="accent4" accent5="accent5" accent6="accent6" hlink="hlink" folHlink="folHlink"/>
    </a:extraClrScheme>
    <a:extraClrScheme>
      <a:clrScheme name="DTTC_2006 8">
        <a:dk1>
          <a:srgbClr val="FF5C00"/>
        </a:dk1>
        <a:lt1>
          <a:srgbClr val="FFFFFF"/>
        </a:lt1>
        <a:dk2>
          <a:srgbClr val="064B84"/>
        </a:dk2>
        <a:lt2>
          <a:srgbClr val="F5E647"/>
        </a:lt2>
        <a:accent1>
          <a:srgbClr val="A6CAE1"/>
        </a:accent1>
        <a:accent2>
          <a:srgbClr val="567EB9"/>
        </a:accent2>
        <a:accent3>
          <a:srgbClr val="AAB1C2"/>
        </a:accent3>
        <a:accent4>
          <a:srgbClr val="DADADA"/>
        </a:accent4>
        <a:accent5>
          <a:srgbClr val="D0E1EE"/>
        </a:accent5>
        <a:accent6>
          <a:srgbClr val="4D72A7"/>
        </a:accent6>
        <a:hlink>
          <a:srgbClr val="FFFFCC"/>
        </a:hlink>
        <a:folHlink>
          <a:srgbClr val="66FFFF"/>
        </a:folHlink>
      </a:clrScheme>
      <a:clrMap bg1="dk2" tx1="lt1" bg2="dk1" tx2="lt2" accent1="accent1" accent2="accent2" accent3="accent3" accent4="accent4" accent5="accent5" accent6="accent6" hlink="hlink" folHlink="folHlink"/>
    </a:extraClrScheme>
    <a:extraClrScheme>
      <a:clrScheme name="DTTC_2006 9">
        <a:dk1>
          <a:srgbClr val="FF5C00"/>
        </a:dk1>
        <a:lt1>
          <a:srgbClr val="FFFFFF"/>
        </a:lt1>
        <a:dk2>
          <a:srgbClr val="064B84"/>
        </a:dk2>
        <a:lt2>
          <a:srgbClr val="F5E647"/>
        </a:lt2>
        <a:accent1>
          <a:srgbClr val="A6CAE1"/>
        </a:accent1>
        <a:accent2>
          <a:srgbClr val="567EB9"/>
        </a:accent2>
        <a:accent3>
          <a:srgbClr val="AAB1C2"/>
        </a:accent3>
        <a:accent4>
          <a:srgbClr val="DADADA"/>
        </a:accent4>
        <a:accent5>
          <a:srgbClr val="D0E1EE"/>
        </a:accent5>
        <a:accent6>
          <a:srgbClr val="4D72A7"/>
        </a:accent6>
        <a:hlink>
          <a:srgbClr val="FFFF66"/>
        </a:hlink>
        <a:folHlink>
          <a:srgbClr val="66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59461908</TotalTime>
  <Pages>44</Pages>
  <Words>1808</Words>
  <Application>Microsoft Office PowerPoint</Application>
  <PresentationFormat>Custom</PresentationFormat>
  <Paragraphs>471</Paragraphs>
  <Slides>27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Calibri</vt:lpstr>
      <vt:lpstr>Comic Sans MS</vt:lpstr>
      <vt:lpstr>Times</vt:lpstr>
      <vt:lpstr>Verdana</vt:lpstr>
      <vt:lpstr>Wingdings</vt:lpstr>
      <vt:lpstr>Wide-Screen</vt:lpstr>
      <vt:lpstr>SHIP++: Enhancing Signature-Based  Hit Predictor for Improved Cache Performance</vt:lpstr>
      <vt:lpstr>Importance of Replacement Policy</vt:lpstr>
      <vt:lpstr>Problems with LRU Replacement</vt:lpstr>
      <vt:lpstr>Desired Behavior from Cache Replacement</vt:lpstr>
      <vt:lpstr>Dynamic Re-Reference Interval Prediction ( DRRIP )</vt:lpstr>
      <vt:lpstr>Dynamic Re-Reference Interval Prediction ( DRRIP )</vt:lpstr>
      <vt:lpstr>Signature-based Hit Predictor (SHiP)</vt:lpstr>
      <vt:lpstr>Observe Signature Re-Reference Behavior</vt:lpstr>
      <vt:lpstr>Observe Signature Re-Reference Behavior</vt:lpstr>
      <vt:lpstr>Learn Signature Re-Reference Behavior</vt:lpstr>
      <vt:lpstr>Predicting Signature Re-Reference Behavior</vt:lpstr>
      <vt:lpstr>SHiP Improvements</vt:lpstr>
      <vt:lpstr>Improvement 1: High-Confidence Installs</vt:lpstr>
      <vt:lpstr>Improvement 1: High-Confidence Installs</vt:lpstr>
      <vt:lpstr>Improvement 2: Balanced SHCT Training</vt:lpstr>
      <vt:lpstr>Improvement 2: Balanced SHCT Training</vt:lpstr>
      <vt:lpstr>Improvement 3: Writeback-Aware Installs</vt:lpstr>
      <vt:lpstr>Improvement 3: Writeback-Aware Installs</vt:lpstr>
      <vt:lpstr>Results (under no prefetching)</vt:lpstr>
      <vt:lpstr>Improvement 4: Prefetch-Aware Training</vt:lpstr>
      <vt:lpstr>Improvement 4: Prefetch-Aware Training</vt:lpstr>
      <vt:lpstr>Improvement 4: Prefetch-Aware Training</vt:lpstr>
      <vt:lpstr>Improvement 5: Prefetch-Aware State-Update</vt:lpstr>
      <vt:lpstr>Improvement 5: Prefetch-Aware State-Update</vt:lpstr>
      <vt:lpstr>Results (under prefetching)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Non-Inclusive Cache Performance Without Non-Inclusion</dc:title>
  <dc:creator>Aamer Jaleel</dc:creator>
  <cp:lastModifiedBy>Vinson Young</cp:lastModifiedBy>
  <cp:revision>1346190840</cp:revision>
  <cp:lastPrinted>1997-11-26T23:57:52Z</cp:lastPrinted>
  <dcterms:created xsi:type="dcterms:W3CDTF">1996-01-03T18:31:26Z</dcterms:created>
  <dcterms:modified xsi:type="dcterms:W3CDTF">2017-06-29T13:54:41Z</dcterms:modified>
</cp:coreProperties>
</file>