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4" r:id="rId9"/>
    <p:sldId id="278" r:id="rId10"/>
    <p:sldId id="265" r:id="rId11"/>
    <p:sldId id="269" r:id="rId12"/>
    <p:sldId id="270" r:id="rId13"/>
    <p:sldId id="274" r:id="rId14"/>
    <p:sldId id="279" r:id="rId15"/>
    <p:sldId id="272" r:id="rId16"/>
    <p:sldId id="271" r:id="rId17"/>
    <p:sldId id="26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6706" autoAdjust="0"/>
  </p:normalViewPr>
  <p:slideViewPr>
    <p:cSldViewPr snapToGrid="0">
      <p:cViewPr varScale="1">
        <p:scale>
          <a:sx n="107" d="100"/>
          <a:sy n="107" d="100"/>
        </p:scale>
        <p:origin x="-368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7C17B-B760-4C8E-9E1F-A7A29ADE08FF}" type="datetimeFigureOut">
              <a:rPr lang="es-ES" smtClean="0"/>
              <a:t>25/6/17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5EAA0-95EA-404E-A0EC-927F5A9EC3AF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801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10A9-45C5-4BDC-B979-4EEAFF59964E}" type="datetimeFigureOut">
              <a:rPr lang="es-ES" smtClean="0"/>
              <a:t>25/6/17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8737-9DF1-4130-993C-DE3CF41AA01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617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10A9-45C5-4BDC-B979-4EEAFF59964E}" type="datetimeFigureOut">
              <a:rPr lang="es-ES" smtClean="0"/>
              <a:t>25/6/17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8737-9DF1-4130-993C-DE3CF41AA01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263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10A9-45C5-4BDC-B979-4EEAFF59964E}" type="datetimeFigureOut">
              <a:rPr lang="es-ES" smtClean="0"/>
              <a:t>25/6/17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8737-9DF1-4130-993C-DE3CF41AA01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0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10A9-45C5-4BDC-B979-4EEAFF59964E}" type="datetimeFigureOut">
              <a:rPr lang="es-ES" smtClean="0"/>
              <a:t>25/6/17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8737-9DF1-4130-993C-DE3CF41AA01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128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10A9-45C5-4BDC-B979-4EEAFF59964E}" type="datetimeFigureOut">
              <a:rPr lang="es-ES" smtClean="0"/>
              <a:t>25/6/17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8737-9DF1-4130-993C-DE3CF41AA01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43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10A9-45C5-4BDC-B979-4EEAFF59964E}" type="datetimeFigureOut">
              <a:rPr lang="es-ES" smtClean="0"/>
              <a:t>25/6/17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8737-9DF1-4130-993C-DE3CF41AA01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505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10A9-45C5-4BDC-B979-4EEAFF59964E}" type="datetimeFigureOut">
              <a:rPr lang="es-ES" smtClean="0"/>
              <a:t>25/6/17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8737-9DF1-4130-993C-DE3CF41AA01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81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10A9-45C5-4BDC-B979-4EEAFF59964E}" type="datetimeFigureOut">
              <a:rPr lang="es-ES" smtClean="0"/>
              <a:t>25/6/17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8737-9DF1-4130-993C-DE3CF41AA01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064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10A9-45C5-4BDC-B979-4EEAFF59964E}" type="datetimeFigureOut">
              <a:rPr lang="es-ES" smtClean="0"/>
              <a:t>25/6/17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8737-9DF1-4130-993C-DE3CF41AA01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33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10A9-45C5-4BDC-B979-4EEAFF59964E}" type="datetimeFigureOut">
              <a:rPr lang="es-ES" smtClean="0"/>
              <a:t>25/6/17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8737-9DF1-4130-993C-DE3CF41AA01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97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10A9-45C5-4BDC-B979-4EEAFF59964E}" type="datetimeFigureOut">
              <a:rPr lang="es-ES" smtClean="0"/>
              <a:t>25/6/17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8737-9DF1-4130-993C-DE3CF41AA01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603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CB10A9-45C5-4BDC-B979-4EEAFF59964E}" type="datetimeFigureOut">
              <a:rPr lang="es-ES" smtClean="0"/>
              <a:pPr/>
              <a:t>25/6/17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2F8737-9DF1-4130-993C-DE3CF41AA018}" type="slidenum">
              <a:rPr lang="es-ES" smtClean="0"/>
              <a:pPr/>
              <a:t>‹Nr.›</a:t>
            </a:fld>
            <a:endParaRPr lang="es-ES" dirty="0"/>
          </a:p>
        </p:txBody>
      </p:sp>
      <p:grpSp>
        <p:nvGrpSpPr>
          <p:cNvPr id="7" name="Agrupar 6"/>
          <p:cNvGrpSpPr/>
          <p:nvPr userDrawn="1"/>
        </p:nvGrpSpPr>
        <p:grpSpPr>
          <a:xfrm>
            <a:off x="0" y="6434667"/>
            <a:ext cx="3659482" cy="423333"/>
            <a:chOff x="6001924" y="6065235"/>
            <a:chExt cx="6190076" cy="792765"/>
          </a:xfrm>
        </p:grpSpPr>
        <p:pic>
          <p:nvPicPr>
            <p:cNvPr id="8" name="4 Imagen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1924" y="6089029"/>
              <a:ext cx="1231640" cy="738845"/>
            </a:xfrm>
            <a:prstGeom prst="rect">
              <a:avLst/>
            </a:prstGeom>
          </p:spPr>
        </p:pic>
        <p:pic>
          <p:nvPicPr>
            <p:cNvPr id="9" name="Imagen 8" descr="logoI3A.pd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256" y="6065235"/>
              <a:ext cx="3515744" cy="792765"/>
            </a:xfrm>
            <a:prstGeom prst="rect">
              <a:avLst/>
            </a:prstGeom>
          </p:spPr>
        </p:pic>
        <p:pic>
          <p:nvPicPr>
            <p:cNvPr id="10" name="Imagen 9" descr="logoUPC.pdf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2823" y="6079622"/>
              <a:ext cx="742451" cy="765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886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5407" y="811932"/>
            <a:ext cx="10432815" cy="2387600"/>
          </a:xfrm>
        </p:spPr>
        <p:txBody>
          <a:bodyPr>
            <a:noAutofit/>
          </a:bodyPr>
          <a:lstStyle/>
          <a:p>
            <a:r>
              <a:rPr lang="en-US" sz="4400" noProof="0" dirty="0" smtClean="0"/>
              <a:t>ReD: A Policy Based on Reuse Detection for Demanding Block Selection </a:t>
            </a:r>
            <a:br>
              <a:rPr lang="en-US" sz="4400" noProof="0" dirty="0" smtClean="0"/>
            </a:br>
            <a:r>
              <a:rPr lang="en-US" sz="4400" noProof="0" dirty="0" smtClean="0"/>
              <a:t>in Last-Level Caches</a:t>
            </a:r>
            <a:endParaRPr lang="en-US" sz="4400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1019" y="3533837"/>
            <a:ext cx="11186160" cy="1991042"/>
          </a:xfrm>
        </p:spPr>
        <p:txBody>
          <a:bodyPr>
            <a:normAutofit fontScale="92500" lnSpcReduction="10000"/>
          </a:bodyPr>
          <a:lstStyle/>
          <a:p>
            <a:r>
              <a:rPr lang="en-US" sz="2800" noProof="0" dirty="0" smtClean="0"/>
              <a:t>Javier Díaz</a:t>
            </a:r>
            <a:r>
              <a:rPr lang="en-US" sz="2800" baseline="30000" noProof="0" dirty="0" smtClean="0"/>
              <a:t>1</a:t>
            </a:r>
            <a:r>
              <a:rPr lang="en-US" sz="2800" noProof="0" dirty="0" smtClean="0"/>
              <a:t>, Pablo Ibáñez</a:t>
            </a:r>
            <a:r>
              <a:rPr lang="en-US" sz="2800" baseline="30000" noProof="0" dirty="0" smtClean="0"/>
              <a:t>1</a:t>
            </a:r>
            <a:r>
              <a:rPr lang="en-US" sz="2800" noProof="0" dirty="0" smtClean="0"/>
              <a:t>, Teresa Monreal</a:t>
            </a:r>
            <a:r>
              <a:rPr lang="en-US" sz="2800" baseline="30000" noProof="0" dirty="0" smtClean="0"/>
              <a:t>2</a:t>
            </a:r>
            <a:r>
              <a:rPr lang="en-US" sz="2800" noProof="0" dirty="0" smtClean="0"/>
              <a:t>, </a:t>
            </a:r>
          </a:p>
          <a:p>
            <a:r>
              <a:rPr lang="en-US" sz="2800" noProof="0" dirty="0" smtClean="0"/>
              <a:t>Víctor Viñals</a:t>
            </a:r>
            <a:r>
              <a:rPr lang="en-US" sz="2800" baseline="30000" noProof="0" dirty="0" smtClean="0"/>
              <a:t>1</a:t>
            </a:r>
            <a:r>
              <a:rPr lang="en-US" sz="2800" noProof="0" dirty="0" smtClean="0"/>
              <a:t> and José M. Llabería</a:t>
            </a:r>
            <a:r>
              <a:rPr lang="en-US" sz="2800" baseline="30000" noProof="0" dirty="0" smtClean="0"/>
              <a:t>2</a:t>
            </a:r>
            <a:endParaRPr lang="en-US" sz="2800" noProof="0" dirty="0" smtClean="0"/>
          </a:p>
          <a:p>
            <a:endParaRPr lang="en-US" noProof="0" dirty="0" smtClean="0"/>
          </a:p>
          <a:p>
            <a:r>
              <a:rPr lang="en-US" sz="1800" baseline="30000" noProof="0" dirty="0" smtClean="0"/>
              <a:t>1 </a:t>
            </a:r>
            <a:r>
              <a:rPr lang="en-US" sz="1800" noProof="0" dirty="0" smtClean="0"/>
              <a:t>Aragón Institute of Engineering Research (I3A), University of Zaragoza, and Hipeac</a:t>
            </a:r>
          </a:p>
          <a:p>
            <a:r>
              <a:rPr lang="en-US" sz="1800" baseline="30000" noProof="0" dirty="0" smtClean="0"/>
              <a:t>2</a:t>
            </a:r>
            <a:r>
              <a:rPr lang="en-US" sz="1800" noProof="0" dirty="0" smtClean="0"/>
              <a:t> Departament d'Arquitectura de Computadors, Universitat Politècnica de Catalunya and Hipeac</a:t>
            </a: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423604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Other details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noProof="0" dirty="0" smtClean="0"/>
              <a:t>Base replacement policy: 2-bit SRRIP</a:t>
            </a:r>
          </a:p>
          <a:p>
            <a:pPr lvl="1"/>
            <a:r>
              <a:rPr lang="en-US" sz="2800" noProof="0" dirty="0" smtClean="0"/>
              <a:t>On insertion, only applied if ReD decides not to bypass</a:t>
            </a:r>
          </a:p>
          <a:p>
            <a:pPr lvl="1"/>
            <a:r>
              <a:rPr lang="en-US" sz="2800" noProof="0" dirty="0" smtClean="0"/>
              <a:t>We also tried with 3p-4p with similar results</a:t>
            </a:r>
          </a:p>
          <a:p>
            <a:endParaRPr lang="en-US" sz="3200" noProof="0" dirty="0" smtClean="0"/>
          </a:p>
          <a:p>
            <a:r>
              <a:rPr lang="en-US" sz="3200" noProof="0" dirty="0" smtClean="0"/>
              <a:t>No distinction between prefetch and demand requests</a:t>
            </a:r>
          </a:p>
          <a:p>
            <a:r>
              <a:rPr lang="en-US" sz="3200" noProof="0" dirty="0" smtClean="0"/>
              <a:t>Write-back requests </a:t>
            </a:r>
          </a:p>
          <a:p>
            <a:pPr lvl="1"/>
            <a:r>
              <a:rPr lang="en-US" dirty="0"/>
              <a:t>I</a:t>
            </a:r>
            <a:r>
              <a:rPr lang="en-US" noProof="0" dirty="0" smtClean="0"/>
              <a:t>gnored by ReD </a:t>
            </a:r>
          </a:p>
          <a:p>
            <a:pPr lvl="1"/>
            <a:r>
              <a:rPr lang="en-US" noProof="0" dirty="0" smtClean="0"/>
              <a:t>If they miss, they are allocated in the LLC but with minimum priority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4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Results: speedup in single-core configs</a:t>
            </a:r>
            <a:endParaRPr lang="en-US" noProof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488464"/>
            <a:ext cx="9610725" cy="477202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895358" y="2409648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1.044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893466" y="4235745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1.024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598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Results: speedup </a:t>
            </a:r>
            <a:r>
              <a:rPr lang="en-US" dirty="0" smtClean="0"/>
              <a:t>in </a:t>
            </a:r>
            <a:r>
              <a:rPr lang="en-US" noProof="0" dirty="0" smtClean="0"/>
              <a:t>multi-core configs</a:t>
            </a:r>
            <a:endParaRPr lang="en-US" noProof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382835"/>
            <a:ext cx="9629775" cy="46863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978439" y="2243467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1.056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976546" y="4069561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1.036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245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Results: bypass rate (c1)</a:t>
            </a:r>
            <a:endParaRPr lang="en-US" noProof="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42" y="1539631"/>
            <a:ext cx="10672315" cy="418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7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Thank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139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Backup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0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ART</a:t>
            </a:r>
            <a:r>
              <a:rPr lang="es-ES" dirty="0"/>
              <a:t> </a:t>
            </a:r>
            <a:r>
              <a:rPr lang="es-ES" dirty="0" smtClean="0"/>
              <a:t>details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2800" dirty="0" smtClean="0"/>
              <a:t>One </a:t>
            </a:r>
            <a:r>
              <a:rPr lang="en-US" sz="2800" dirty="0"/>
              <a:t>ART per core</a:t>
            </a:r>
          </a:p>
          <a:p>
            <a:r>
              <a:rPr lang="es-ES" dirty="0" smtClean="0"/>
              <a:t>Set</a:t>
            </a:r>
            <a:r>
              <a:rPr lang="es-ES" dirty="0"/>
              <a:t>-associative buffer with 16 ways and 512 </a:t>
            </a:r>
            <a:r>
              <a:rPr lang="es-ES" dirty="0" smtClean="0"/>
              <a:t>sets</a:t>
            </a:r>
          </a:p>
          <a:p>
            <a:r>
              <a:rPr lang="es-ES" dirty="0"/>
              <a:t>FIFO replacement </a:t>
            </a:r>
            <a:r>
              <a:rPr lang="es-ES" dirty="0" smtClean="0"/>
              <a:t>policy</a:t>
            </a:r>
          </a:p>
          <a:p>
            <a:r>
              <a:rPr lang="es-ES" dirty="0" smtClean="0"/>
              <a:t>Partial </a:t>
            </a:r>
            <a:r>
              <a:rPr lang="es-ES" dirty="0"/>
              <a:t>address </a:t>
            </a:r>
            <a:r>
              <a:rPr lang="es-ES" dirty="0" smtClean="0"/>
              <a:t>tags, 11 bits</a:t>
            </a:r>
          </a:p>
          <a:p>
            <a:r>
              <a:rPr lang="es-ES" dirty="0"/>
              <a:t>An entry </a:t>
            </a:r>
            <a:r>
              <a:rPr lang="es-ES" dirty="0" smtClean="0"/>
              <a:t>tracks </a:t>
            </a:r>
            <a:r>
              <a:rPr lang="es-ES" dirty="0"/>
              <a:t>four consecutive </a:t>
            </a:r>
            <a:r>
              <a:rPr lang="es-ES" dirty="0" smtClean="0"/>
              <a:t>LLC blocks</a:t>
            </a:r>
          </a:p>
          <a:p>
            <a:r>
              <a:rPr lang="es-ES" dirty="0" smtClean="0"/>
              <a:t>Four valid bits per entry</a:t>
            </a: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010059" y="3028555"/>
            <a:ext cx="202824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FF0000"/>
                </a:solidFill>
              </a:rPr>
              <a:t>15616 bytes per core 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5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PCRT</a:t>
            </a:r>
            <a:r>
              <a:rPr lang="en-US" dirty="0"/>
              <a:t> </a:t>
            </a:r>
            <a:r>
              <a:rPr lang="en-US" dirty="0" smtClean="0"/>
              <a:t>details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PCRT is tagless and has 256 entries</a:t>
            </a:r>
          </a:p>
          <a:p>
            <a:pPr lvl="1"/>
            <a:r>
              <a:rPr lang="en-US" noProof="0" dirty="0" smtClean="0"/>
              <a:t>Indexed by 8 bits of the trigger PC</a:t>
            </a:r>
          </a:p>
          <a:p>
            <a:r>
              <a:rPr lang="en-US" noProof="0" dirty="0" smtClean="0"/>
              <a:t>Two 10-bit counters per entry</a:t>
            </a:r>
          </a:p>
          <a:p>
            <a:pPr lvl="1"/>
            <a:r>
              <a:rPr lang="en-US" noProof="0" dirty="0" smtClean="0"/>
              <a:t>When a counter reaches its maximum, both counters of the entry are divided by two</a:t>
            </a:r>
          </a:p>
          <a:p>
            <a:r>
              <a:rPr lang="en-US" noProof="0" dirty="0" smtClean="0"/>
              <a:t>We need to store in ART the PC that requests each address</a:t>
            </a:r>
          </a:p>
          <a:p>
            <a:pPr lvl="1"/>
            <a:r>
              <a:rPr lang="en-US" noProof="0" dirty="0" smtClean="0"/>
              <a:t>Set sampling in ART: only ¼ of the ART entries include PC information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040191" y="1951784"/>
            <a:ext cx="202824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FF0000"/>
                </a:solidFill>
              </a:rPr>
              <a:t>640 bytes </a:t>
            </a:r>
            <a:br>
              <a:rPr lang="es-ES" sz="2400" dirty="0" smtClean="0">
                <a:solidFill>
                  <a:srgbClr val="FF0000"/>
                </a:solidFill>
              </a:rPr>
            </a:br>
            <a:r>
              <a:rPr lang="es-ES" sz="2400" dirty="0" smtClean="0">
                <a:solidFill>
                  <a:srgbClr val="FF0000"/>
                </a:solidFill>
              </a:rPr>
              <a:t>per core 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127848" y="5010742"/>
            <a:ext cx="202824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FF0000"/>
                </a:solidFill>
              </a:rPr>
              <a:t>8192 bytes </a:t>
            </a:r>
            <a:br>
              <a:rPr lang="es-ES" sz="2400" dirty="0" smtClean="0">
                <a:solidFill>
                  <a:srgbClr val="FF0000"/>
                </a:solidFill>
              </a:rPr>
            </a:br>
            <a:r>
              <a:rPr lang="es-ES" sz="2400" dirty="0" smtClean="0">
                <a:solidFill>
                  <a:srgbClr val="FF0000"/>
                </a:solidFill>
              </a:rPr>
              <a:t>per core 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6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Basic ideas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1855"/>
          </a:xfrm>
        </p:spPr>
        <p:txBody>
          <a:bodyPr>
            <a:normAutofit/>
          </a:bodyPr>
          <a:lstStyle/>
          <a:p>
            <a:r>
              <a:rPr lang="en-US" sz="3600" noProof="0" dirty="0" smtClean="0"/>
              <a:t>A block selection / bypass policy</a:t>
            </a:r>
          </a:p>
          <a:p>
            <a:pPr lvl="1"/>
            <a:r>
              <a:rPr lang="en-US" sz="2800" noProof="0" dirty="0" smtClean="0"/>
              <a:t>Can be combined with any other insertion, promotion and victim selection algorithms</a:t>
            </a:r>
          </a:p>
          <a:p>
            <a:r>
              <a:rPr lang="en-US" sz="3600" noProof="0" dirty="0" smtClean="0"/>
              <a:t>Demanding</a:t>
            </a:r>
          </a:p>
          <a:p>
            <a:pPr lvl="1"/>
            <a:r>
              <a:rPr lang="en-US" sz="2800" noProof="0" dirty="0" smtClean="0"/>
              <a:t>Blocks classified dead on arrival and bypassed by default</a:t>
            </a:r>
          </a:p>
          <a:p>
            <a:r>
              <a:rPr lang="en-US" sz="3600" noProof="0" dirty="0" smtClean="0"/>
              <a:t>Reuse-based. Blocks are stored only </a:t>
            </a:r>
          </a:p>
          <a:p>
            <a:pPr lvl="1"/>
            <a:r>
              <a:rPr lang="en-US" sz="2800" noProof="0" dirty="0"/>
              <a:t>i</a:t>
            </a:r>
            <a:r>
              <a:rPr lang="en-US" sz="2800" noProof="0" dirty="0" smtClean="0"/>
              <a:t>f reuse is detected: the second time they are requested</a:t>
            </a:r>
          </a:p>
          <a:p>
            <a:pPr lvl="1"/>
            <a:r>
              <a:rPr lang="en-US" sz="2800" noProof="0" dirty="0" smtClean="0"/>
              <a:t>or if their requesting instruction has shown to request highly-reused blocks</a:t>
            </a:r>
          </a:p>
          <a:p>
            <a:endParaRPr lang="en-US" sz="32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6660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 block selection / bypass policy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noProof="0" dirty="0" smtClean="0"/>
              <a:t>Without selection, </a:t>
            </a:r>
            <a:r>
              <a:rPr lang="en-US" sz="3600" i="1" noProof="0" dirty="0" smtClean="0"/>
              <a:t>most</a:t>
            </a:r>
            <a:r>
              <a:rPr lang="en-US" sz="3600" noProof="0" dirty="0" smtClean="0"/>
              <a:t> </a:t>
            </a:r>
            <a:r>
              <a:rPr lang="en-US" sz="3600" noProof="0" dirty="0"/>
              <a:t>blocks are not requested again from the LLC after they are stored</a:t>
            </a:r>
          </a:p>
          <a:p>
            <a:r>
              <a:rPr lang="en-US" sz="3600" noProof="0" dirty="0"/>
              <a:t>Selection has </a:t>
            </a:r>
            <a:r>
              <a:rPr lang="en-US" sz="3600" noProof="0" dirty="0" smtClean="0"/>
              <a:t>major potential </a:t>
            </a:r>
            <a:endParaRPr lang="en-US" sz="3600" noProof="0" dirty="0"/>
          </a:p>
          <a:p>
            <a:r>
              <a:rPr lang="en-US" sz="3600" noProof="0" dirty="0" smtClean="0"/>
              <a:t>Approach</a:t>
            </a:r>
          </a:p>
          <a:p>
            <a:pPr lvl="1"/>
            <a:r>
              <a:rPr lang="en-US" sz="3200" noProof="0" dirty="0" smtClean="0"/>
              <a:t>Focus in block selection as a separate problem</a:t>
            </a:r>
          </a:p>
          <a:p>
            <a:pPr lvl="1"/>
            <a:r>
              <a:rPr lang="en-US" sz="3200" noProof="0" dirty="0" smtClean="0"/>
              <a:t>Enable combination with other components of the replacement policy</a:t>
            </a:r>
            <a:endParaRPr lang="en-US" sz="3200" noProof="0" dirty="0"/>
          </a:p>
          <a:p>
            <a:endParaRPr lang="en-US" sz="32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9128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Demanding Reuse-based approach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3200" i="1" noProof="0" dirty="0" smtClean="0"/>
              <a:t>Most</a:t>
            </a:r>
            <a:r>
              <a:rPr lang="en-US" sz="3200" noProof="0" dirty="0" smtClean="0"/>
              <a:t> blocks are not requested again from the LLC after they are stored</a:t>
            </a:r>
          </a:p>
          <a:p>
            <a:pPr marL="685800" lvl="2">
              <a:spcBef>
                <a:spcPts val="1000"/>
              </a:spcBef>
            </a:pPr>
            <a:r>
              <a:rPr lang="en-US" sz="2800" noProof="0" dirty="0" smtClean="0"/>
              <a:t>By default: blocks classified dead on arrival and bypassed</a:t>
            </a:r>
          </a:p>
          <a:p>
            <a:r>
              <a:rPr lang="en-US" sz="3200" noProof="0" dirty="0" smtClean="0"/>
              <a:t>Blocks accessed at least twice tend to be reused many times</a:t>
            </a:r>
          </a:p>
          <a:p>
            <a:pPr marL="685800" lvl="2">
              <a:spcBef>
                <a:spcPts val="1000"/>
              </a:spcBef>
            </a:pPr>
            <a:r>
              <a:rPr lang="en-US" sz="2800" noProof="0" dirty="0"/>
              <a:t>Our </a:t>
            </a:r>
            <a:r>
              <a:rPr lang="en-US" sz="2800" noProof="0" dirty="0" smtClean="0"/>
              <a:t>main goal: </a:t>
            </a:r>
            <a:r>
              <a:rPr lang="en-US" sz="2800" noProof="0" dirty="0"/>
              <a:t>to detect the second </a:t>
            </a:r>
            <a:r>
              <a:rPr lang="en-US" sz="2800" noProof="0" dirty="0" smtClean="0"/>
              <a:t>request to a block</a:t>
            </a:r>
          </a:p>
          <a:p>
            <a:pPr marL="685800" lvl="2">
              <a:spcBef>
                <a:spcPts val="1000"/>
              </a:spcBef>
            </a:pPr>
            <a:r>
              <a:rPr lang="en-US" sz="2800" noProof="0" dirty="0" smtClean="0"/>
              <a:t>We need to remember </a:t>
            </a:r>
            <a:r>
              <a:rPr lang="en-US" sz="2800" noProof="0" dirty="0"/>
              <a:t>addresses of requests that have </a:t>
            </a:r>
            <a:r>
              <a:rPr lang="en-US" sz="2800" noProof="0" dirty="0" smtClean="0"/>
              <a:t>recently missed </a:t>
            </a:r>
            <a:r>
              <a:rPr lang="en-US" sz="2800" noProof="0" dirty="0"/>
              <a:t>in the LLC</a:t>
            </a:r>
          </a:p>
          <a:p>
            <a:r>
              <a:rPr lang="en-US" sz="3200" noProof="0" dirty="0" smtClean="0"/>
              <a:t>Inspired in the Reuse Cache (</a:t>
            </a:r>
            <a:r>
              <a:rPr lang="en-US" sz="3200" i="1" noProof="0" dirty="0" smtClean="0"/>
              <a:t>Albericio et al.)</a:t>
            </a:r>
          </a:p>
        </p:txBody>
      </p:sp>
    </p:spTree>
    <p:extLst>
      <p:ext uri="{BB962C8B-B14F-4D97-AF65-F5344CB8AC3E}">
        <p14:creationId xmlns:p14="http://schemas.microsoft.com/office/powerpoint/2010/main" val="58193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Address Reuse Table (ART)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91162"/>
            <a:ext cx="10515600" cy="4629883"/>
          </a:xfrm>
        </p:spPr>
        <p:txBody>
          <a:bodyPr>
            <a:normAutofit fontScale="92500" lnSpcReduction="10000"/>
          </a:bodyPr>
          <a:lstStyle/>
          <a:p>
            <a:pPr marL="228600" lvl="2">
              <a:spcBef>
                <a:spcPts val="1000"/>
              </a:spcBef>
            </a:pPr>
            <a:r>
              <a:rPr lang="en-US" sz="2800" noProof="0" dirty="0" smtClean="0"/>
              <a:t>Remembers addresses that have recently missed in the LLC</a:t>
            </a:r>
          </a:p>
          <a:p>
            <a:pPr lvl="1"/>
            <a:r>
              <a:rPr lang="en-US" noProof="0" dirty="0" smtClean="0"/>
              <a:t>Miss in ART </a:t>
            </a:r>
            <a:r>
              <a:rPr lang="en-US" noProof="0" dirty="0" smtClean="0">
                <a:sym typeface="Wingdings"/>
              </a:rPr>
              <a:t> first request to a block  bypass LLC, insert into ART</a:t>
            </a:r>
          </a:p>
          <a:p>
            <a:pPr lvl="1"/>
            <a:r>
              <a:rPr lang="en-US" noProof="0" dirty="0" smtClean="0">
                <a:sym typeface="Wingdings"/>
              </a:rPr>
              <a:t>Hit in ART  second or later request to a block  store block in LLC</a:t>
            </a:r>
          </a:p>
          <a:p>
            <a:endParaRPr lang="en-US" noProof="0" dirty="0" smtClean="0"/>
          </a:p>
          <a:p>
            <a:pPr marL="228600" lvl="2">
              <a:spcBef>
                <a:spcPts val="1000"/>
              </a:spcBef>
            </a:pPr>
            <a:r>
              <a:rPr lang="en-US" sz="2800" noProof="0" dirty="0" smtClean="0"/>
              <a:t>Each ART is a </a:t>
            </a:r>
            <a:r>
              <a:rPr lang="en-US" sz="2800" dirty="0" smtClean="0"/>
              <a:t>set-associative buffer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 smtClean="0"/>
              <a:t>Separated from the LLC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 smtClean="0"/>
              <a:t>Unaffected by decisions of the base replacement policy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 smtClean="0"/>
              <a:t>More simple to implement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 smtClean="0"/>
              <a:t>Private for each core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 smtClean="0"/>
              <a:t>Increases fairness of the reuse detection between threads 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 smtClean="0"/>
              <a:t>Diminishes inter-core thrashing in the LLC</a:t>
            </a:r>
            <a:endParaRPr lang="en-US" sz="2600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37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The need for a secondary mechanism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0467"/>
          </a:xfrm>
        </p:spPr>
        <p:txBody>
          <a:bodyPr>
            <a:normAutofit lnSpcReduction="10000"/>
          </a:bodyPr>
          <a:lstStyle/>
          <a:p>
            <a:r>
              <a:rPr lang="en-US" sz="3200" noProof="0" dirty="0" smtClean="0"/>
              <a:t>Using only the ART 	</a:t>
            </a:r>
            <a:br>
              <a:rPr lang="en-US" sz="3200" noProof="0" dirty="0" smtClean="0"/>
            </a:br>
            <a:r>
              <a:rPr lang="en-US" sz="3200" noProof="0" dirty="0" smtClean="0"/>
              <a:t>	a block with reuse experiences </a:t>
            </a:r>
            <a:r>
              <a:rPr lang="en-US" sz="3200" u="sng" noProof="0" dirty="0" smtClean="0"/>
              <a:t>two</a:t>
            </a:r>
            <a:r>
              <a:rPr lang="en-US" sz="3200" noProof="0" dirty="0" smtClean="0"/>
              <a:t> LLC misses</a:t>
            </a:r>
          </a:p>
          <a:p>
            <a:r>
              <a:rPr lang="en-US" sz="3200" noProof="0" dirty="0" smtClean="0"/>
              <a:t>To avoid one miss</a:t>
            </a:r>
            <a:r>
              <a:rPr lang="en-US" sz="3200" dirty="0" smtClean="0"/>
              <a:t> </a:t>
            </a:r>
            <a:r>
              <a:rPr lang="en-US" sz="3200" dirty="0"/>
              <a:t>	 	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dirty="0" smtClean="0">
                <a:sym typeface="Wingdings"/>
              </a:rPr>
              <a:t> </a:t>
            </a:r>
            <a:r>
              <a:rPr lang="en-US" sz="3200" dirty="0" smtClean="0"/>
              <a:t>predict the reuse pattern at the initial request </a:t>
            </a:r>
          </a:p>
          <a:p>
            <a:r>
              <a:rPr lang="en-US" sz="3200" noProof="0" dirty="0" smtClean="0"/>
              <a:t>Secondary mechanism </a:t>
            </a:r>
          </a:p>
          <a:p>
            <a:pPr lvl="1"/>
            <a:r>
              <a:rPr lang="en-US" sz="2800" noProof="0" dirty="0" smtClean="0"/>
              <a:t>Detects instructions that request </a:t>
            </a:r>
            <a:r>
              <a:rPr lang="en-US" sz="2800" noProof="0" dirty="0"/>
              <a:t>highly-reused </a:t>
            </a:r>
            <a:r>
              <a:rPr lang="en-US" sz="2800" noProof="0" dirty="0" smtClean="0"/>
              <a:t>blocks</a:t>
            </a:r>
          </a:p>
          <a:p>
            <a:pPr lvl="1"/>
            <a:r>
              <a:rPr lang="en-US" sz="2800" dirty="0" smtClean="0"/>
              <a:t>Enables storing blocks requested by those instructions at their initial request </a:t>
            </a:r>
          </a:p>
          <a:p>
            <a:pPr lvl="1"/>
            <a:r>
              <a:rPr lang="en-US" sz="2800" noProof="0" dirty="0" smtClean="0"/>
              <a:t>Requires remembering the past behavior of instructions </a:t>
            </a:r>
            <a:r>
              <a:rPr lang="en-US" sz="2800" i="1" noProof="0" dirty="0" smtClean="0"/>
              <a:t>and</a:t>
            </a:r>
            <a:r>
              <a:rPr lang="en-US" sz="2800" noProof="0" dirty="0" smtClean="0"/>
              <a:t> blocks </a:t>
            </a:r>
            <a:r>
              <a:rPr lang="en-US" sz="2800" dirty="0" smtClean="0">
                <a:sym typeface="Wingdings"/>
              </a:rPr>
              <a:t> requires the ART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59014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Program Counter - Reuse Table (PCRT)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Tracks the reuse of blocks requested by each instruction (PC)</a:t>
            </a:r>
          </a:p>
          <a:p>
            <a:r>
              <a:rPr lang="en-US" noProof="0" dirty="0" smtClean="0"/>
              <a:t>Two counters per entry: #reused and #notreused</a:t>
            </a:r>
          </a:p>
          <a:p>
            <a:pPr lvl="1"/>
            <a:r>
              <a:rPr lang="en-US" noProof="0" dirty="0" smtClean="0"/>
              <a:t>They keep the number of addresses that a PC inserts in ART and are finally reused or not</a:t>
            </a:r>
          </a:p>
          <a:p>
            <a:r>
              <a:rPr lang="en-US" noProof="0" dirty="0" smtClean="0"/>
              <a:t>A PC with reuse probability higher than ¼ sends all initial requests to the LLC</a:t>
            </a:r>
          </a:p>
          <a:p>
            <a:r>
              <a:rPr lang="en-US" noProof="0" dirty="0" smtClean="0"/>
              <a:t>PCRT also used to reduce the insertion of addresses in ART</a:t>
            </a:r>
          </a:p>
          <a:p>
            <a:pPr lvl="1"/>
            <a:r>
              <a:rPr lang="en-US" noProof="0" dirty="0" smtClean="0"/>
              <a:t>PCs with reuse probability very high (&gt;¼) or very low (&lt;1/64) only insert 1 in 8 times</a:t>
            </a:r>
          </a:p>
        </p:txBody>
      </p:sp>
    </p:spTree>
    <p:extLst>
      <p:ext uri="{BB962C8B-B14F-4D97-AF65-F5344CB8AC3E}">
        <p14:creationId xmlns:p14="http://schemas.microsoft.com/office/powerpoint/2010/main" val="410593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ART and PC-RT entries</a:t>
            </a:r>
            <a:endParaRPr lang="en-US" noProof="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07" y="1781724"/>
            <a:ext cx="5917927" cy="4558574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909313" y="1442670"/>
            <a:ext cx="4594933" cy="5012838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ART</a:t>
            </a:r>
          </a:p>
          <a:p>
            <a:pPr lvl="1"/>
            <a:r>
              <a:rPr lang="en-US" noProof="0" dirty="0" smtClean="0"/>
              <a:t>Indexed by block address</a:t>
            </a:r>
          </a:p>
          <a:p>
            <a:pPr lvl="1"/>
            <a:r>
              <a:rPr lang="en-US" noProof="0" dirty="0" smtClean="0"/>
              <a:t>One entry tracks 4 blocks</a:t>
            </a:r>
          </a:p>
          <a:p>
            <a:pPr lvl="1"/>
            <a:r>
              <a:rPr lang="en-US" noProof="0" dirty="0" smtClean="0"/>
              <a:t>PAt: Partial Address tag</a:t>
            </a:r>
          </a:p>
          <a:p>
            <a:pPr lvl="1"/>
            <a:r>
              <a:rPr lang="en-US" noProof="0" dirty="0" smtClean="0"/>
              <a:t>4 valid bits </a:t>
            </a:r>
          </a:p>
          <a:p>
            <a:r>
              <a:rPr lang="en-US" noProof="0" dirty="0" smtClean="0"/>
              <a:t>ART with PC indexes</a:t>
            </a:r>
          </a:p>
          <a:p>
            <a:pPr lvl="1"/>
            <a:r>
              <a:rPr lang="en-US" noProof="0" dirty="0" smtClean="0"/>
              <a:t>4 PC indexes</a:t>
            </a:r>
          </a:p>
          <a:p>
            <a:r>
              <a:rPr lang="en-US" noProof="0" dirty="0" smtClean="0"/>
              <a:t>PCRT</a:t>
            </a:r>
          </a:p>
          <a:p>
            <a:pPr lvl="1"/>
            <a:r>
              <a:rPr lang="en-US" noProof="0" dirty="0" smtClean="0"/>
              <a:t>Tagless</a:t>
            </a:r>
          </a:p>
          <a:p>
            <a:pPr lvl="1"/>
            <a:r>
              <a:rPr lang="en-US" noProof="0" dirty="0" smtClean="0"/>
              <a:t>Indexed by 8 bits of the PC</a:t>
            </a:r>
          </a:p>
          <a:p>
            <a:pPr lvl="1"/>
            <a:r>
              <a:rPr lang="en-US" noProof="0" dirty="0" smtClean="0"/>
              <a:t>Two 10-bit counters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46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Example</a:t>
            </a:r>
            <a:endParaRPr lang="es-ES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84" y="1472066"/>
            <a:ext cx="10464776" cy="424785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2310" y="5820764"/>
            <a:ext cx="1153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State</a:t>
            </a:r>
            <a:r>
              <a:rPr lang="es-ES" dirty="0"/>
              <a:t> of </a:t>
            </a:r>
            <a:r>
              <a:rPr lang="es-ES" dirty="0" err="1"/>
              <a:t>ReD</a:t>
            </a:r>
            <a:r>
              <a:rPr lang="es-ES" dirty="0"/>
              <a:t> </a:t>
            </a:r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tables</a:t>
            </a:r>
            <a:r>
              <a:rPr lang="es-ES" dirty="0"/>
              <a:t> </a:t>
            </a:r>
            <a:r>
              <a:rPr lang="es-ES" dirty="0" err="1"/>
              <a:t>after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requests</a:t>
            </a:r>
            <a:r>
              <a:rPr lang="es-ES" dirty="0"/>
              <a:t> </a:t>
            </a:r>
            <a:r>
              <a:rPr lang="es-ES" dirty="0" smtClean="0"/>
              <a:t>(1) (2), </a:t>
            </a:r>
            <a:r>
              <a:rPr lang="es-ES" dirty="0"/>
              <a:t>and a </a:t>
            </a:r>
            <a:r>
              <a:rPr lang="es-ES" dirty="0" err="1"/>
              <a:t>first-reuse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smtClean="0"/>
              <a:t>(3). ART </a:t>
            </a:r>
            <a:r>
              <a:rPr lang="es-ES" dirty="0"/>
              <a:t>set </a:t>
            </a:r>
            <a:r>
              <a:rPr lang="es-ES" dirty="0" err="1"/>
              <a:t>shown</a:t>
            </a:r>
            <a:r>
              <a:rPr lang="es-ES" dirty="0"/>
              <a:t> uses PC </a:t>
            </a:r>
            <a:r>
              <a:rPr lang="es-ES" dirty="0" err="1" smtClean="0"/>
              <a:t>sampling</a:t>
            </a:r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2035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715</Words>
  <Application>Microsoft Macintosh PowerPoint</Application>
  <PresentationFormat>Personalizado</PresentationFormat>
  <Paragraphs>102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ReD: A Policy Based on Reuse Detection for Demanding Block Selection  in Last-Level Caches</vt:lpstr>
      <vt:lpstr>Basic ideas</vt:lpstr>
      <vt:lpstr>A block selection / bypass policy</vt:lpstr>
      <vt:lpstr>Demanding Reuse-based approach</vt:lpstr>
      <vt:lpstr>Address Reuse Table (ART)</vt:lpstr>
      <vt:lpstr>The need for a secondary mechanism</vt:lpstr>
      <vt:lpstr>Program Counter - Reuse Table (PCRT)</vt:lpstr>
      <vt:lpstr>ART and PC-RT entries</vt:lpstr>
      <vt:lpstr>Example</vt:lpstr>
      <vt:lpstr>Other details</vt:lpstr>
      <vt:lpstr>Results: speedup in single-core configs</vt:lpstr>
      <vt:lpstr>Results: speedup in multi-core configs</vt:lpstr>
      <vt:lpstr>Results: bypass rate (c1)</vt:lpstr>
      <vt:lpstr>Thank you</vt:lpstr>
      <vt:lpstr>Backup</vt:lpstr>
      <vt:lpstr> ART details</vt:lpstr>
      <vt:lpstr>PCRT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ReD: A Policy Based on Reuse Detection for Demanding Block Selection in Last-Level Caches</dc:title>
  <dc:creator>Javier Díaz</dc:creator>
  <cp:lastModifiedBy>Pablo Ibáñez</cp:lastModifiedBy>
  <cp:revision>55</cp:revision>
  <dcterms:created xsi:type="dcterms:W3CDTF">2017-06-19T21:10:47Z</dcterms:created>
  <dcterms:modified xsi:type="dcterms:W3CDTF">2017-06-25T16:28:16Z</dcterms:modified>
</cp:coreProperties>
</file>