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9" r:id="rId2"/>
    <p:sldId id="290" r:id="rId3"/>
    <p:sldId id="322" r:id="rId4"/>
    <p:sldId id="321" r:id="rId5"/>
    <p:sldId id="277" r:id="rId6"/>
    <p:sldId id="278" r:id="rId7"/>
    <p:sldId id="279" r:id="rId8"/>
    <p:sldId id="280" r:id="rId9"/>
    <p:sldId id="273" r:id="rId10"/>
    <p:sldId id="276" r:id="rId11"/>
    <p:sldId id="317" r:id="rId12"/>
    <p:sldId id="262" r:id="rId13"/>
    <p:sldId id="274" r:id="rId14"/>
    <p:sldId id="282" r:id="rId15"/>
    <p:sldId id="283" r:id="rId16"/>
    <p:sldId id="284" r:id="rId17"/>
    <p:sldId id="281" r:id="rId18"/>
    <p:sldId id="287" r:id="rId19"/>
    <p:sldId id="288" r:id="rId20"/>
    <p:sldId id="289" r:id="rId21"/>
    <p:sldId id="291" r:id="rId22"/>
    <p:sldId id="292" r:id="rId23"/>
    <p:sldId id="293" r:id="rId24"/>
    <p:sldId id="294" r:id="rId25"/>
    <p:sldId id="295" r:id="rId26"/>
    <p:sldId id="298" r:id="rId27"/>
    <p:sldId id="299" r:id="rId28"/>
    <p:sldId id="300" r:id="rId29"/>
    <p:sldId id="302" r:id="rId30"/>
    <p:sldId id="301" r:id="rId31"/>
    <p:sldId id="303" r:id="rId32"/>
    <p:sldId id="304" r:id="rId33"/>
    <p:sldId id="305" r:id="rId34"/>
    <p:sldId id="306" r:id="rId35"/>
    <p:sldId id="307" r:id="rId36"/>
    <p:sldId id="308" r:id="rId37"/>
    <p:sldId id="310" r:id="rId38"/>
    <p:sldId id="311" r:id="rId39"/>
    <p:sldId id="312" r:id="rId40"/>
    <p:sldId id="313" r:id="rId41"/>
    <p:sldId id="314" r:id="rId42"/>
    <p:sldId id="320" r:id="rId43"/>
    <p:sldId id="316" r:id="rId44"/>
    <p:sldId id="31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 autoAdjust="0"/>
    <p:restoredTop sz="94682" autoAdjust="0"/>
  </p:normalViewPr>
  <p:slideViewPr>
    <p:cSldViewPr snapToGrid="0">
      <p:cViewPr>
        <p:scale>
          <a:sx n="103" d="100"/>
          <a:sy n="103" d="100"/>
        </p:scale>
        <p:origin x="1048" y="5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2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cienlux/OneDrive/CRC2/crc2_submiss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cienlux/OneDrive/CRC2/crc2_submissi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cienlux/OneDrive/CRC2/crc2_submissi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cienlux/OneDrive/CRC2/crc2_submissi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/Users/cienlux/OneDrive/CRC2/crc2_submiss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/Users/cienlux/OneDrive/CRC2/crc2_submissi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//Users/cienlux/OneDrive/CRC2/crc2_submissi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oleObject" Target="file:////Users/cienlux/OneDrive/CRC2/crc2_submissi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oleObject" Target="file:////Users/cienlux/OneDrive/CRC2/crc2_submission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oleObject" Target="file:////Users/cienlux/OneDrive/CRC2/crc2_submissio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oleObject" Target="file:////Users/cienlux/OneDrive/CRC2/crc2_submiss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cienlux/OneDrive/CRC2/crc2_submission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oleObject" Target="file:////Users/cienlux/OneDrive/CRC2/crc2_submissio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oleObject" Target="file:////Users/cienlux/OneDrive/CRC2/crc2_submission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oleObject" Target="file:////Users/cienlux/OneDrive/CRC2/crc2_submission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oleObject" Target="file:////Users/cienlux/OneDrive/CRC2/crc2_submission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oleObject" Target="file:////Users/cienlux/OneDrive/CRC2/crc2_submissio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oleObject" Target="file:////Users/cienlux/OneDrive/CRC2/crc2_submission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6.xml"/><Relationship Id="rId2" Type="http://schemas.microsoft.com/office/2011/relationships/chartColorStyle" Target="colors26.xml"/><Relationship Id="rId3" Type="http://schemas.openxmlformats.org/officeDocument/2006/relationships/oleObject" Target="file:////Users/cienlux/OneDrive/CRC2/crc2_submission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7.xml"/><Relationship Id="rId2" Type="http://schemas.microsoft.com/office/2011/relationships/chartColorStyle" Target="colors27.xml"/><Relationship Id="rId3" Type="http://schemas.openxmlformats.org/officeDocument/2006/relationships/oleObject" Target="file:////Users/cienlux/OneDrive/CRC2/crc2_submission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microsoft.com/office/2011/relationships/chartStyle" Target="style28.xml"/><Relationship Id="rId2" Type="http://schemas.microsoft.com/office/2011/relationships/chartColorStyle" Target="colors28.xml"/><Relationship Id="rId3" Type="http://schemas.openxmlformats.org/officeDocument/2006/relationships/oleObject" Target="file:////Users/cienlux/OneDrive/CRC2/crc2_submission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microsoft.com/office/2011/relationships/chartStyle" Target="style29.xml"/><Relationship Id="rId2" Type="http://schemas.microsoft.com/office/2011/relationships/chartColorStyle" Target="colors29.xml"/><Relationship Id="rId3" Type="http://schemas.openxmlformats.org/officeDocument/2006/relationships/oleObject" Target="file:////Users/cienlux/OneDrive/CRC2/crc2_submiss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cienlux/OneDrive/CRC2/crc2_submission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microsoft.com/office/2011/relationships/chartStyle" Target="style30.xml"/><Relationship Id="rId2" Type="http://schemas.microsoft.com/office/2011/relationships/chartColorStyle" Target="colors30.xml"/><Relationship Id="rId3" Type="http://schemas.openxmlformats.org/officeDocument/2006/relationships/oleObject" Target="file:////Users/cienlux/OneDrive/CRC2/crc2_submiss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cienlux/OneDrive/CRC2/crc2_submiss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cienlux/OneDrive/CRC2/crc2_submiss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cienlux/OneDrive/CRC2/crc2_submiss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cienlux/OneDrive/CRC2/crc2_submiss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cienlux/OneDrive/CRC2/crc2_submiss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cienlux/OneDrive/CRC2/crc2_submiss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Single-core IPC </a:t>
            </a:r>
            <a:r>
              <a:rPr lang="en-US" dirty="0"/>
              <a:t>Speedup over </a:t>
            </a:r>
            <a:r>
              <a:rPr lang="en-US" dirty="0" smtClean="0"/>
              <a:t>LRU + No Prefetching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'Single-core'!$B$2:$B$17</c:f>
              <c:strCache>
                <c:ptCount val="16"/>
                <c:pt idx="0">
                  <c:v>repl8</c:v>
                </c:pt>
                <c:pt idx="1">
                  <c:v>repl7</c:v>
                </c:pt>
                <c:pt idx="2">
                  <c:v>repl16</c:v>
                </c:pt>
                <c:pt idx="3">
                  <c:v>repl19</c:v>
                </c:pt>
                <c:pt idx="4">
                  <c:v>repl20</c:v>
                </c:pt>
                <c:pt idx="5">
                  <c:v>repl11</c:v>
                </c:pt>
                <c:pt idx="6">
                  <c:v>repl4</c:v>
                </c:pt>
                <c:pt idx="7">
                  <c:v>repl14</c:v>
                </c:pt>
                <c:pt idx="8">
                  <c:v>SHiP</c:v>
                </c:pt>
                <c:pt idx="9">
                  <c:v>repl6</c:v>
                </c:pt>
                <c:pt idx="10">
                  <c:v>repl13</c:v>
                </c:pt>
                <c:pt idx="11">
                  <c:v>repl12</c:v>
                </c:pt>
                <c:pt idx="12">
                  <c:v>repl17</c:v>
                </c:pt>
                <c:pt idx="13">
                  <c:v>repl5</c:v>
                </c:pt>
                <c:pt idx="14">
                  <c:v>repl10</c:v>
                </c:pt>
                <c:pt idx="15">
                  <c:v>repl15</c:v>
                </c:pt>
              </c:strCache>
            </c:strRef>
          </c:cat>
          <c:val>
            <c:numRef>
              <c:f>'Single-core'!$C$2:$C$17</c:f>
              <c:numCache>
                <c:formatCode>0.0%</c:formatCode>
                <c:ptCount val="16"/>
                <c:pt idx="0">
                  <c:v>0.00202600439340572</c:v>
                </c:pt>
                <c:pt idx="1">
                  <c:v>0.00956315054166068</c:v>
                </c:pt>
                <c:pt idx="2">
                  <c:v>0.0113765687205924</c:v>
                </c:pt>
                <c:pt idx="3">
                  <c:v>0.01867012189783</c:v>
                </c:pt>
                <c:pt idx="4">
                  <c:v>0.0209554631482218</c:v>
                </c:pt>
                <c:pt idx="5">
                  <c:v>0.0236259434761308</c:v>
                </c:pt>
                <c:pt idx="6">
                  <c:v>0.0262512931001442</c:v>
                </c:pt>
                <c:pt idx="7">
                  <c:v>0.0285509936985622</c:v>
                </c:pt>
                <c:pt idx="8">
                  <c:v>0.0307436190423871</c:v>
                </c:pt>
                <c:pt idx="9">
                  <c:v>0.0308769158934312</c:v>
                </c:pt>
                <c:pt idx="10">
                  <c:v>0.034259613245551</c:v>
                </c:pt>
                <c:pt idx="11">
                  <c:v>0.0356668143932168</c:v>
                </c:pt>
                <c:pt idx="12">
                  <c:v>0.0402836956390478</c:v>
                </c:pt>
                <c:pt idx="13">
                  <c:v>0.0443920883572666</c:v>
                </c:pt>
                <c:pt idx="14">
                  <c:v>0.0468726588905923</c:v>
                </c:pt>
                <c:pt idx="15">
                  <c:v>0.0495161467271872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6901808"/>
        <c:axId val="-636823392"/>
      </c:barChart>
      <c:catAx>
        <c:axId val="-63690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6823392"/>
        <c:crosses val="autoZero"/>
        <c:auto val="1"/>
        <c:lblAlgn val="ctr"/>
        <c:lblOffset val="100"/>
        <c:noMultiLvlLbl val="0"/>
      </c:catAx>
      <c:valAx>
        <c:axId val="-63682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6901808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SPEC Workloads </a:t>
            </a:r>
            <a:br>
              <a:rPr lang="en-US" dirty="0" smtClean="0"/>
            </a:br>
            <a:r>
              <a:rPr lang="en-US" dirty="0" smtClean="0"/>
              <a:t>Normalized Weighted IPC Speedup over LRU + No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SPEC!$B$2:$B$17</c:f>
              <c:strCache>
                <c:ptCount val="16"/>
                <c:pt idx="0">
                  <c:v>repl8</c:v>
                </c:pt>
                <c:pt idx="1">
                  <c:v>repl19</c:v>
                </c:pt>
                <c:pt idx="2">
                  <c:v>repl16</c:v>
                </c:pt>
                <c:pt idx="3">
                  <c:v>repl7</c:v>
                </c:pt>
                <c:pt idx="4">
                  <c:v>repl6</c:v>
                </c:pt>
                <c:pt idx="5">
                  <c:v>repl14</c:v>
                </c:pt>
                <c:pt idx="6">
                  <c:v>repl4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repl10</c:v>
                </c:pt>
                <c:pt idx="12">
                  <c:v>repl15</c:v>
                </c:pt>
                <c:pt idx="13">
                  <c:v>repl5</c:v>
                </c:pt>
                <c:pt idx="14">
                  <c:v>repl13</c:v>
                </c:pt>
                <c:pt idx="15">
                  <c:v>repl17</c:v>
                </c:pt>
              </c:strCache>
            </c:strRef>
          </c:cat>
          <c:val>
            <c:numRef>
              <c:f>SPEC!$C$2:$C$17</c:f>
              <c:numCache>
                <c:formatCode>0.0%</c:formatCode>
                <c:ptCount val="16"/>
                <c:pt idx="0">
                  <c:v>-0.0156036515416545</c:v>
                </c:pt>
                <c:pt idx="1">
                  <c:v>0.0104591036211945</c:v>
                </c:pt>
                <c:pt idx="2">
                  <c:v>0.0218013225443512</c:v>
                </c:pt>
                <c:pt idx="3">
                  <c:v>0.0218065307553779</c:v>
                </c:pt>
                <c:pt idx="4">
                  <c:v>0.0327255869111325</c:v>
                </c:pt>
                <c:pt idx="5">
                  <c:v>0.0332168020099732</c:v>
                </c:pt>
                <c:pt idx="6">
                  <c:v>0.0373026183185625</c:v>
                </c:pt>
                <c:pt idx="7">
                  <c:v>0.0422758672129906</c:v>
                </c:pt>
                <c:pt idx="8">
                  <c:v>0.0564575556606077</c:v>
                </c:pt>
                <c:pt idx="9">
                  <c:v>0.0694101598525576</c:v>
                </c:pt>
                <c:pt idx="10">
                  <c:v>0.0697868218646325</c:v>
                </c:pt>
                <c:pt idx="11">
                  <c:v>0.0747845213066578</c:v>
                </c:pt>
                <c:pt idx="12">
                  <c:v>0.0799007107875431</c:v>
                </c:pt>
                <c:pt idx="13">
                  <c:v>0.0822914378827091</c:v>
                </c:pt>
                <c:pt idx="14">
                  <c:v>0.0904129201576313</c:v>
                </c:pt>
                <c:pt idx="15">
                  <c:v>0.0964391047561335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3798000"/>
        <c:axId val="-633795248"/>
      </c:barChart>
      <c:catAx>
        <c:axId val="-63379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95248"/>
        <c:crosses val="autoZero"/>
        <c:auto val="1"/>
        <c:lblAlgn val="ctr"/>
        <c:lblOffset val="100"/>
        <c:noMultiLvlLbl val="0"/>
      </c:catAx>
      <c:valAx>
        <c:axId val="-633795248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98000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SPEC Workloads </a:t>
            </a:r>
            <a:br>
              <a:rPr lang="en-US" dirty="0" smtClean="0"/>
            </a:br>
            <a:r>
              <a:rPr lang="en-US" dirty="0" smtClean="0"/>
              <a:t>Normalized Weighted IPC Speedup over LRU + No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SPEC!$B$2:$B$17</c:f>
              <c:strCache>
                <c:ptCount val="16"/>
                <c:pt idx="0">
                  <c:v>repl8</c:v>
                </c:pt>
                <c:pt idx="1">
                  <c:v>repl19</c:v>
                </c:pt>
                <c:pt idx="2">
                  <c:v>repl16</c:v>
                </c:pt>
                <c:pt idx="3">
                  <c:v>repl7</c:v>
                </c:pt>
                <c:pt idx="4">
                  <c:v>repl6</c:v>
                </c:pt>
                <c:pt idx="5">
                  <c:v>repl14</c:v>
                </c:pt>
                <c:pt idx="6">
                  <c:v>repl4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repl10</c:v>
                </c:pt>
                <c:pt idx="12">
                  <c:v>repl15</c:v>
                </c:pt>
                <c:pt idx="13">
                  <c:v>repl5</c:v>
                </c:pt>
                <c:pt idx="14">
                  <c:v>repl13</c:v>
                </c:pt>
                <c:pt idx="15">
                  <c:v>repl17</c:v>
                </c:pt>
              </c:strCache>
            </c:strRef>
          </c:cat>
          <c:val>
            <c:numRef>
              <c:f>SPEC!$C$2:$C$17</c:f>
              <c:numCache>
                <c:formatCode>0.0%</c:formatCode>
                <c:ptCount val="16"/>
                <c:pt idx="0">
                  <c:v>-0.0156036515416545</c:v>
                </c:pt>
                <c:pt idx="1">
                  <c:v>0.0104591036211945</c:v>
                </c:pt>
                <c:pt idx="2">
                  <c:v>0.0218013225443512</c:v>
                </c:pt>
                <c:pt idx="3">
                  <c:v>0.0218065307553779</c:v>
                </c:pt>
                <c:pt idx="4">
                  <c:v>0.0327255869111325</c:v>
                </c:pt>
                <c:pt idx="5">
                  <c:v>0.0332168020099732</c:v>
                </c:pt>
                <c:pt idx="6">
                  <c:v>0.0373026183185625</c:v>
                </c:pt>
                <c:pt idx="7">
                  <c:v>0.0422758672129906</c:v>
                </c:pt>
                <c:pt idx="8">
                  <c:v>0.0564575556606077</c:v>
                </c:pt>
                <c:pt idx="9">
                  <c:v>0.0694101598525576</c:v>
                </c:pt>
                <c:pt idx="10">
                  <c:v>0.0697868218646325</c:v>
                </c:pt>
                <c:pt idx="11">
                  <c:v>0.0747845213066578</c:v>
                </c:pt>
                <c:pt idx="12">
                  <c:v>0.0799007107875431</c:v>
                </c:pt>
                <c:pt idx="13">
                  <c:v>0.0822914378827091</c:v>
                </c:pt>
                <c:pt idx="14">
                  <c:v>0.0904129201576313</c:v>
                </c:pt>
                <c:pt idx="15">
                  <c:v>0.0964391047561335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3775632"/>
        <c:axId val="-633772880"/>
      </c:barChart>
      <c:catAx>
        <c:axId val="-63377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72880"/>
        <c:crosses val="autoZero"/>
        <c:auto val="1"/>
        <c:lblAlgn val="ctr"/>
        <c:lblOffset val="100"/>
        <c:noMultiLvlLbl val="0"/>
      </c:catAx>
      <c:valAx>
        <c:axId val="-633772880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75632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SPEC Workloads </a:t>
            </a:r>
            <a:br>
              <a:rPr lang="en-US" dirty="0" smtClean="0"/>
            </a:br>
            <a:r>
              <a:rPr lang="en-US" dirty="0" smtClean="0"/>
              <a:t>Normalized Weighted IPC Speedup over LRU + No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SPEC!$B$2:$B$17</c:f>
              <c:strCache>
                <c:ptCount val="16"/>
                <c:pt idx="0">
                  <c:v>repl8</c:v>
                </c:pt>
                <c:pt idx="1">
                  <c:v>repl19</c:v>
                </c:pt>
                <c:pt idx="2">
                  <c:v>repl16</c:v>
                </c:pt>
                <c:pt idx="3">
                  <c:v>repl7</c:v>
                </c:pt>
                <c:pt idx="4">
                  <c:v>repl6</c:v>
                </c:pt>
                <c:pt idx="5">
                  <c:v>repl14</c:v>
                </c:pt>
                <c:pt idx="6">
                  <c:v>repl4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repl10</c:v>
                </c:pt>
                <c:pt idx="12">
                  <c:v>repl15</c:v>
                </c:pt>
                <c:pt idx="13">
                  <c:v>repl5</c:v>
                </c:pt>
                <c:pt idx="14">
                  <c:v>repl13</c:v>
                </c:pt>
                <c:pt idx="15">
                  <c:v>repl17</c:v>
                </c:pt>
              </c:strCache>
            </c:strRef>
          </c:cat>
          <c:val>
            <c:numRef>
              <c:f>SPEC!$C$2:$C$17</c:f>
              <c:numCache>
                <c:formatCode>0.0%</c:formatCode>
                <c:ptCount val="16"/>
                <c:pt idx="0">
                  <c:v>-0.0156036515416545</c:v>
                </c:pt>
                <c:pt idx="1">
                  <c:v>0.0104591036211945</c:v>
                </c:pt>
                <c:pt idx="2">
                  <c:v>0.0218013225443512</c:v>
                </c:pt>
                <c:pt idx="3">
                  <c:v>0.0218065307553779</c:v>
                </c:pt>
                <c:pt idx="4">
                  <c:v>0.0327255869111325</c:v>
                </c:pt>
                <c:pt idx="5">
                  <c:v>0.0332168020099732</c:v>
                </c:pt>
                <c:pt idx="6">
                  <c:v>0.0373026183185625</c:v>
                </c:pt>
                <c:pt idx="7">
                  <c:v>0.0422758672129906</c:v>
                </c:pt>
                <c:pt idx="8">
                  <c:v>0.0564575556606077</c:v>
                </c:pt>
                <c:pt idx="9">
                  <c:v>0.0694101598525576</c:v>
                </c:pt>
                <c:pt idx="10">
                  <c:v>0.0697868218646325</c:v>
                </c:pt>
                <c:pt idx="11">
                  <c:v>0.0747845213066578</c:v>
                </c:pt>
                <c:pt idx="12">
                  <c:v>0.0799007107875431</c:v>
                </c:pt>
                <c:pt idx="13">
                  <c:v>0.0822914378827091</c:v>
                </c:pt>
                <c:pt idx="14">
                  <c:v>0.0904129201576313</c:v>
                </c:pt>
                <c:pt idx="15">
                  <c:v>0.0964391047561335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3746256"/>
        <c:axId val="-633743504"/>
      </c:barChart>
      <c:catAx>
        <c:axId val="-63374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43504"/>
        <c:crosses val="autoZero"/>
        <c:auto val="1"/>
        <c:lblAlgn val="ctr"/>
        <c:lblOffset val="100"/>
        <c:noMultiLvlLbl val="0"/>
      </c:catAx>
      <c:valAx>
        <c:axId val="-633743504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46256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</a:t>
            </a:r>
            <a:r>
              <a:rPr lang="en-US" dirty="0"/>
              <a:t>SPEC </a:t>
            </a:r>
            <a:r>
              <a:rPr lang="en-US" dirty="0" smtClean="0"/>
              <a:t>Workloads</a:t>
            </a:r>
            <a:br>
              <a:rPr lang="en-US" dirty="0" smtClean="0"/>
            </a:br>
            <a:r>
              <a:rPr lang="en-US" dirty="0" smtClean="0"/>
              <a:t>Normalized </a:t>
            </a:r>
            <a:r>
              <a:rPr lang="en-US" dirty="0"/>
              <a:t>Weighted IPC Speedup over </a:t>
            </a:r>
            <a:r>
              <a:rPr lang="en-US" dirty="0" smtClean="0"/>
              <a:t>LRU + L1/L2 Prefetching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SPEC!$T$2:$T$17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repl19</c:v>
                </c:pt>
                <c:pt idx="3">
                  <c:v>repl7</c:v>
                </c:pt>
                <c:pt idx="4">
                  <c:v>repl6</c:v>
                </c:pt>
                <c:pt idx="5">
                  <c:v>repl4</c:v>
                </c:pt>
                <c:pt idx="6">
                  <c:v>repl20</c:v>
                </c:pt>
                <c:pt idx="7">
                  <c:v>repl14</c:v>
                </c:pt>
                <c:pt idx="8">
                  <c:v>SHiP</c:v>
                </c:pt>
                <c:pt idx="9">
                  <c:v>repl11</c:v>
                </c:pt>
                <c:pt idx="10">
                  <c:v>repl5</c:v>
                </c:pt>
                <c:pt idx="11">
                  <c:v>repl10</c:v>
                </c:pt>
                <c:pt idx="12">
                  <c:v>repl12</c:v>
                </c:pt>
                <c:pt idx="13">
                  <c:v>repl15</c:v>
                </c:pt>
                <c:pt idx="14">
                  <c:v>repl13</c:v>
                </c:pt>
                <c:pt idx="15">
                  <c:v>repl17</c:v>
                </c:pt>
              </c:strCache>
            </c:strRef>
          </c:cat>
          <c:val>
            <c:numRef>
              <c:f>SPEC!$U$2:$U$17</c:f>
              <c:numCache>
                <c:formatCode>0.0%</c:formatCode>
                <c:ptCount val="16"/>
                <c:pt idx="0">
                  <c:v>-0.021371370021891</c:v>
                </c:pt>
                <c:pt idx="1">
                  <c:v>0.011914636357095</c:v>
                </c:pt>
                <c:pt idx="2">
                  <c:v>0.014923432032101</c:v>
                </c:pt>
                <c:pt idx="3">
                  <c:v>0.0163761727509999</c:v>
                </c:pt>
                <c:pt idx="4">
                  <c:v>0.0174863378113412</c:v>
                </c:pt>
                <c:pt idx="5">
                  <c:v>0.0222806638218658</c:v>
                </c:pt>
                <c:pt idx="6">
                  <c:v>0.0230683429684895</c:v>
                </c:pt>
                <c:pt idx="7">
                  <c:v>0.0238968276881366</c:v>
                </c:pt>
                <c:pt idx="8">
                  <c:v>0.0287115877219333</c:v>
                </c:pt>
                <c:pt idx="9">
                  <c:v>0.0337242149520682</c:v>
                </c:pt>
                <c:pt idx="10">
                  <c:v>0.0415141994871395</c:v>
                </c:pt>
                <c:pt idx="11">
                  <c:v>0.0461527165082041</c:v>
                </c:pt>
                <c:pt idx="12">
                  <c:v>0.0564355403929975</c:v>
                </c:pt>
                <c:pt idx="13">
                  <c:v>0.0639023186851804</c:v>
                </c:pt>
                <c:pt idx="14">
                  <c:v>0.0649887944186629</c:v>
                </c:pt>
                <c:pt idx="15">
                  <c:v>0.0722917390046718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2269728"/>
        <c:axId val="-632267408"/>
      </c:barChart>
      <c:catAx>
        <c:axId val="-63226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267408"/>
        <c:crosses val="autoZero"/>
        <c:auto val="1"/>
        <c:lblAlgn val="ctr"/>
        <c:lblOffset val="100"/>
        <c:noMultiLvlLbl val="0"/>
      </c:catAx>
      <c:valAx>
        <c:axId val="-632267408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269728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SPEC Workloads</a:t>
            </a:r>
            <a:br>
              <a:rPr lang="en-US" dirty="0" smtClean="0"/>
            </a:br>
            <a:r>
              <a:rPr lang="en-US" dirty="0" smtClean="0"/>
              <a:t>Normalized Weighted IPC Speedup over LRU + L1/L2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SPEC!$T$2:$T$17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repl19</c:v>
                </c:pt>
                <c:pt idx="3">
                  <c:v>repl7</c:v>
                </c:pt>
                <c:pt idx="4">
                  <c:v>repl6</c:v>
                </c:pt>
                <c:pt idx="5">
                  <c:v>repl4</c:v>
                </c:pt>
                <c:pt idx="6">
                  <c:v>repl20</c:v>
                </c:pt>
                <c:pt idx="7">
                  <c:v>repl14</c:v>
                </c:pt>
                <c:pt idx="8">
                  <c:v>SHiP</c:v>
                </c:pt>
                <c:pt idx="9">
                  <c:v>repl11</c:v>
                </c:pt>
                <c:pt idx="10">
                  <c:v>repl5</c:v>
                </c:pt>
                <c:pt idx="11">
                  <c:v>repl10</c:v>
                </c:pt>
                <c:pt idx="12">
                  <c:v>repl12</c:v>
                </c:pt>
                <c:pt idx="13">
                  <c:v>repl15</c:v>
                </c:pt>
                <c:pt idx="14">
                  <c:v>repl13</c:v>
                </c:pt>
                <c:pt idx="15">
                  <c:v>repl17</c:v>
                </c:pt>
              </c:strCache>
            </c:strRef>
          </c:cat>
          <c:val>
            <c:numRef>
              <c:f>SPEC!$U$2:$U$17</c:f>
              <c:numCache>
                <c:formatCode>0.0%</c:formatCode>
                <c:ptCount val="16"/>
                <c:pt idx="0">
                  <c:v>-0.021371370021891</c:v>
                </c:pt>
                <c:pt idx="1">
                  <c:v>0.011914636357095</c:v>
                </c:pt>
                <c:pt idx="2">
                  <c:v>0.014923432032101</c:v>
                </c:pt>
                <c:pt idx="3">
                  <c:v>0.0163761727509999</c:v>
                </c:pt>
                <c:pt idx="4">
                  <c:v>0.0174863378113412</c:v>
                </c:pt>
                <c:pt idx="5">
                  <c:v>0.0222806638218658</c:v>
                </c:pt>
                <c:pt idx="6">
                  <c:v>0.0230683429684895</c:v>
                </c:pt>
                <c:pt idx="7">
                  <c:v>0.0238968276881366</c:v>
                </c:pt>
                <c:pt idx="8">
                  <c:v>0.0287115877219333</c:v>
                </c:pt>
                <c:pt idx="9">
                  <c:v>0.0337242149520682</c:v>
                </c:pt>
                <c:pt idx="10">
                  <c:v>0.0415141994871395</c:v>
                </c:pt>
                <c:pt idx="11">
                  <c:v>0.0461527165082041</c:v>
                </c:pt>
                <c:pt idx="12">
                  <c:v>0.0564355403929975</c:v>
                </c:pt>
                <c:pt idx="13">
                  <c:v>0.0639023186851804</c:v>
                </c:pt>
                <c:pt idx="14">
                  <c:v>0.0649887944186629</c:v>
                </c:pt>
                <c:pt idx="15">
                  <c:v>0.0722917390046718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4482640"/>
        <c:axId val="-634479888"/>
      </c:barChart>
      <c:catAx>
        <c:axId val="-63448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79888"/>
        <c:crosses val="autoZero"/>
        <c:auto val="1"/>
        <c:lblAlgn val="ctr"/>
        <c:lblOffset val="100"/>
        <c:noMultiLvlLbl val="0"/>
      </c:catAx>
      <c:valAx>
        <c:axId val="-634479888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82640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60" b="1" i="0" baseline="0" dirty="0" smtClean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Multi-core SPEC Workloads</a:t>
            </a:r>
            <a:br>
              <a:rPr lang="en-US" sz="2160" b="1" i="0" baseline="0" dirty="0" smtClean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160" b="1" i="0" baseline="0" dirty="0" smtClean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Normalized Weighted IPC Speedup over LRU + L1/L2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SPEC!$T$2:$T$17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repl19</c:v>
                </c:pt>
                <c:pt idx="3">
                  <c:v>repl7</c:v>
                </c:pt>
                <c:pt idx="4">
                  <c:v>repl6</c:v>
                </c:pt>
                <c:pt idx="5">
                  <c:v>repl4</c:v>
                </c:pt>
                <c:pt idx="6">
                  <c:v>repl20</c:v>
                </c:pt>
                <c:pt idx="7">
                  <c:v>repl14</c:v>
                </c:pt>
                <c:pt idx="8">
                  <c:v>SHiP</c:v>
                </c:pt>
                <c:pt idx="9">
                  <c:v>repl11</c:v>
                </c:pt>
                <c:pt idx="10">
                  <c:v>repl5</c:v>
                </c:pt>
                <c:pt idx="11">
                  <c:v>repl10</c:v>
                </c:pt>
                <c:pt idx="12">
                  <c:v>repl12</c:v>
                </c:pt>
                <c:pt idx="13">
                  <c:v>repl15</c:v>
                </c:pt>
                <c:pt idx="14">
                  <c:v>repl13</c:v>
                </c:pt>
                <c:pt idx="15">
                  <c:v>repl17</c:v>
                </c:pt>
              </c:strCache>
            </c:strRef>
          </c:cat>
          <c:val>
            <c:numRef>
              <c:f>SPEC!$U$2:$U$17</c:f>
              <c:numCache>
                <c:formatCode>0.0%</c:formatCode>
                <c:ptCount val="16"/>
                <c:pt idx="0">
                  <c:v>-0.021371370021891</c:v>
                </c:pt>
                <c:pt idx="1">
                  <c:v>0.011914636357095</c:v>
                </c:pt>
                <c:pt idx="2">
                  <c:v>0.014923432032101</c:v>
                </c:pt>
                <c:pt idx="3">
                  <c:v>0.0163761727509999</c:v>
                </c:pt>
                <c:pt idx="4">
                  <c:v>0.0174863378113412</c:v>
                </c:pt>
                <c:pt idx="5">
                  <c:v>0.0222806638218658</c:v>
                </c:pt>
                <c:pt idx="6">
                  <c:v>0.0230683429684895</c:v>
                </c:pt>
                <c:pt idx="7">
                  <c:v>0.0238968276881366</c:v>
                </c:pt>
                <c:pt idx="8">
                  <c:v>0.0287115877219333</c:v>
                </c:pt>
                <c:pt idx="9">
                  <c:v>0.0337242149520682</c:v>
                </c:pt>
                <c:pt idx="10">
                  <c:v>0.0415141994871395</c:v>
                </c:pt>
                <c:pt idx="11">
                  <c:v>0.0461527165082041</c:v>
                </c:pt>
                <c:pt idx="12">
                  <c:v>0.0564355403929975</c:v>
                </c:pt>
                <c:pt idx="13">
                  <c:v>0.0639023186851804</c:v>
                </c:pt>
                <c:pt idx="14">
                  <c:v>0.0649887944186629</c:v>
                </c:pt>
                <c:pt idx="15">
                  <c:v>0.0722917390046718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4456432"/>
        <c:axId val="-634453680"/>
      </c:barChart>
      <c:catAx>
        <c:axId val="-63445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53680"/>
        <c:crosses val="autoZero"/>
        <c:auto val="1"/>
        <c:lblAlgn val="ctr"/>
        <c:lblOffset val="100"/>
        <c:noMultiLvlLbl val="0"/>
      </c:catAx>
      <c:valAx>
        <c:axId val="-634453680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56432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SPEC Workloads</a:t>
            </a:r>
            <a:br>
              <a:rPr lang="en-US" dirty="0" smtClean="0"/>
            </a:br>
            <a:r>
              <a:rPr lang="en-US" dirty="0" smtClean="0"/>
              <a:t>Normalized Weighted IPC Speedup over LRU + L1/L2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SPEC!$T$2:$T$17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repl19</c:v>
                </c:pt>
                <c:pt idx="3">
                  <c:v>repl7</c:v>
                </c:pt>
                <c:pt idx="4">
                  <c:v>repl6</c:v>
                </c:pt>
                <c:pt idx="5">
                  <c:v>repl4</c:v>
                </c:pt>
                <c:pt idx="6">
                  <c:v>repl20</c:v>
                </c:pt>
                <c:pt idx="7">
                  <c:v>repl14</c:v>
                </c:pt>
                <c:pt idx="8">
                  <c:v>SHiP</c:v>
                </c:pt>
                <c:pt idx="9">
                  <c:v>repl11</c:v>
                </c:pt>
                <c:pt idx="10">
                  <c:v>repl5</c:v>
                </c:pt>
                <c:pt idx="11">
                  <c:v>repl10</c:v>
                </c:pt>
                <c:pt idx="12">
                  <c:v>repl12</c:v>
                </c:pt>
                <c:pt idx="13">
                  <c:v>repl15</c:v>
                </c:pt>
                <c:pt idx="14">
                  <c:v>repl13</c:v>
                </c:pt>
                <c:pt idx="15">
                  <c:v>repl17</c:v>
                </c:pt>
              </c:strCache>
            </c:strRef>
          </c:cat>
          <c:val>
            <c:numRef>
              <c:f>SPEC!$U$2:$U$17</c:f>
              <c:numCache>
                <c:formatCode>0.0%</c:formatCode>
                <c:ptCount val="16"/>
                <c:pt idx="0">
                  <c:v>-0.021371370021891</c:v>
                </c:pt>
                <c:pt idx="1">
                  <c:v>0.011914636357095</c:v>
                </c:pt>
                <c:pt idx="2">
                  <c:v>0.014923432032101</c:v>
                </c:pt>
                <c:pt idx="3">
                  <c:v>0.0163761727509999</c:v>
                </c:pt>
                <c:pt idx="4">
                  <c:v>0.0174863378113412</c:v>
                </c:pt>
                <c:pt idx="5">
                  <c:v>0.0222806638218658</c:v>
                </c:pt>
                <c:pt idx="6">
                  <c:v>0.0230683429684895</c:v>
                </c:pt>
                <c:pt idx="7">
                  <c:v>0.0238968276881366</c:v>
                </c:pt>
                <c:pt idx="8">
                  <c:v>0.0287115877219333</c:v>
                </c:pt>
                <c:pt idx="9">
                  <c:v>0.0337242149520682</c:v>
                </c:pt>
                <c:pt idx="10">
                  <c:v>0.0415141994871395</c:v>
                </c:pt>
                <c:pt idx="11">
                  <c:v>0.0461527165082041</c:v>
                </c:pt>
                <c:pt idx="12">
                  <c:v>0.0564355403929975</c:v>
                </c:pt>
                <c:pt idx="13">
                  <c:v>0.0639023186851804</c:v>
                </c:pt>
                <c:pt idx="14">
                  <c:v>0.0649887944186629</c:v>
                </c:pt>
                <c:pt idx="15">
                  <c:v>0.0722917390046718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4426784"/>
        <c:axId val="-634424032"/>
      </c:barChart>
      <c:catAx>
        <c:axId val="-63442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24032"/>
        <c:crosses val="autoZero"/>
        <c:auto val="1"/>
        <c:lblAlgn val="ctr"/>
        <c:lblOffset val="100"/>
        <c:noMultiLvlLbl val="0"/>
      </c:catAx>
      <c:valAx>
        <c:axId val="-634424032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26784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Multi-core </a:t>
            </a:r>
            <a:r>
              <a:rPr lang="en-US" dirty="0" err="1"/>
              <a:t>CloudSuite</a:t>
            </a:r>
            <a:r>
              <a:rPr lang="en-US" dirty="0"/>
              <a:t> </a:t>
            </a:r>
            <a:r>
              <a:rPr lang="en-US" dirty="0" smtClean="0"/>
              <a:t>Workloads</a:t>
            </a:r>
            <a:br>
              <a:rPr lang="en-US" dirty="0" smtClean="0"/>
            </a:br>
            <a:r>
              <a:rPr lang="en-US" dirty="0" smtClean="0"/>
              <a:t>Normalized </a:t>
            </a:r>
            <a:r>
              <a:rPr lang="en-US" dirty="0"/>
              <a:t>Weighted IPC Speedup over </a:t>
            </a:r>
            <a:r>
              <a:rPr lang="en-US" dirty="0" smtClean="0"/>
              <a:t>LRU + No Prefetching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CloudSuite!$B$2:$B$17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repl6</c:v>
                </c:pt>
                <c:pt idx="3">
                  <c:v>repl4</c:v>
                </c:pt>
                <c:pt idx="4">
                  <c:v>repl7</c:v>
                </c:pt>
                <c:pt idx="5">
                  <c:v>repl14</c:v>
                </c:pt>
                <c:pt idx="6">
                  <c:v>repl19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repl17</c:v>
                </c:pt>
                <c:pt idx="12">
                  <c:v>repl10</c:v>
                </c:pt>
                <c:pt idx="13">
                  <c:v>repl15</c:v>
                </c:pt>
                <c:pt idx="14">
                  <c:v>repl5</c:v>
                </c:pt>
                <c:pt idx="15">
                  <c:v>repl13</c:v>
                </c:pt>
              </c:strCache>
            </c:strRef>
          </c:cat>
          <c:val>
            <c:numRef>
              <c:f>CloudSuite!$C$2:$C$17</c:f>
              <c:numCache>
                <c:formatCode>0.0%</c:formatCode>
                <c:ptCount val="16"/>
                <c:pt idx="0">
                  <c:v>-0.0116558391688226</c:v>
                </c:pt>
                <c:pt idx="1">
                  <c:v>-0.00248419485556495</c:v>
                </c:pt>
                <c:pt idx="2">
                  <c:v>-0.00204613734356118</c:v>
                </c:pt>
                <c:pt idx="3">
                  <c:v>-0.00198595979118288</c:v>
                </c:pt>
                <c:pt idx="4">
                  <c:v>-0.00175489668544404</c:v>
                </c:pt>
                <c:pt idx="5">
                  <c:v>-0.000922229683989584</c:v>
                </c:pt>
                <c:pt idx="6">
                  <c:v>0.000382203611489773</c:v>
                </c:pt>
                <c:pt idx="7">
                  <c:v>0.00210226576378969</c:v>
                </c:pt>
                <c:pt idx="8">
                  <c:v>0.00288929138495786</c:v>
                </c:pt>
                <c:pt idx="9">
                  <c:v>0.00747839770155667</c:v>
                </c:pt>
                <c:pt idx="10">
                  <c:v>0.00757075333829915</c:v>
                </c:pt>
                <c:pt idx="11">
                  <c:v>0.00836305612662658</c:v>
                </c:pt>
                <c:pt idx="12">
                  <c:v>0.0084684929505856</c:v>
                </c:pt>
                <c:pt idx="13">
                  <c:v>0.00878607069332626</c:v>
                </c:pt>
                <c:pt idx="14">
                  <c:v>0.00968305572500716</c:v>
                </c:pt>
                <c:pt idx="15">
                  <c:v>0.0106134037169561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3625024"/>
        <c:axId val="-633622272"/>
      </c:barChart>
      <c:catAx>
        <c:axId val="-63362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622272"/>
        <c:crosses val="autoZero"/>
        <c:auto val="1"/>
        <c:lblAlgn val="ctr"/>
        <c:lblOffset val="100"/>
        <c:noMultiLvlLbl val="0"/>
      </c:catAx>
      <c:valAx>
        <c:axId val="-633622272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625024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</a:t>
            </a:r>
            <a:r>
              <a:rPr lang="en-US" dirty="0" err="1" smtClean="0"/>
              <a:t>CloudSuite</a:t>
            </a:r>
            <a:r>
              <a:rPr lang="en-US" dirty="0" smtClean="0"/>
              <a:t> Workloads</a:t>
            </a:r>
            <a:br>
              <a:rPr lang="en-US" dirty="0" smtClean="0"/>
            </a:br>
            <a:r>
              <a:rPr lang="en-US" dirty="0" smtClean="0"/>
              <a:t>Normalized Weighted IPC Speedup over LRU + No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CloudSuite!$B$2:$B$17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repl6</c:v>
                </c:pt>
                <c:pt idx="3">
                  <c:v>repl4</c:v>
                </c:pt>
                <c:pt idx="4">
                  <c:v>repl7</c:v>
                </c:pt>
                <c:pt idx="5">
                  <c:v>repl14</c:v>
                </c:pt>
                <c:pt idx="6">
                  <c:v>repl19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repl17</c:v>
                </c:pt>
                <c:pt idx="12">
                  <c:v>repl10</c:v>
                </c:pt>
                <c:pt idx="13">
                  <c:v>repl15</c:v>
                </c:pt>
                <c:pt idx="14">
                  <c:v>repl5</c:v>
                </c:pt>
                <c:pt idx="15">
                  <c:v>repl13</c:v>
                </c:pt>
              </c:strCache>
            </c:strRef>
          </c:cat>
          <c:val>
            <c:numRef>
              <c:f>CloudSuite!$C$2:$C$17</c:f>
              <c:numCache>
                <c:formatCode>0.0%</c:formatCode>
                <c:ptCount val="16"/>
                <c:pt idx="0">
                  <c:v>-0.0116558391688226</c:v>
                </c:pt>
                <c:pt idx="1">
                  <c:v>-0.00248419485556495</c:v>
                </c:pt>
                <c:pt idx="2">
                  <c:v>-0.00204613734356118</c:v>
                </c:pt>
                <c:pt idx="3">
                  <c:v>-0.00198595979118288</c:v>
                </c:pt>
                <c:pt idx="4">
                  <c:v>-0.00175489668544404</c:v>
                </c:pt>
                <c:pt idx="5">
                  <c:v>-0.000922229683989584</c:v>
                </c:pt>
                <c:pt idx="6">
                  <c:v>0.000382203611489773</c:v>
                </c:pt>
                <c:pt idx="7">
                  <c:v>0.00210226576378969</c:v>
                </c:pt>
                <c:pt idx="8">
                  <c:v>0.00288929138495786</c:v>
                </c:pt>
                <c:pt idx="9">
                  <c:v>0.00747839770155667</c:v>
                </c:pt>
                <c:pt idx="10">
                  <c:v>0.00757075333829915</c:v>
                </c:pt>
                <c:pt idx="11">
                  <c:v>0.00836305612662658</c:v>
                </c:pt>
                <c:pt idx="12">
                  <c:v>0.0084684929505856</c:v>
                </c:pt>
                <c:pt idx="13">
                  <c:v>0.00878607069332626</c:v>
                </c:pt>
                <c:pt idx="14">
                  <c:v>0.00968305572500716</c:v>
                </c:pt>
                <c:pt idx="15">
                  <c:v>0.0106134037169561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3601152"/>
        <c:axId val="-633598400"/>
      </c:barChart>
      <c:catAx>
        <c:axId val="-63360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598400"/>
        <c:crosses val="autoZero"/>
        <c:auto val="1"/>
        <c:lblAlgn val="ctr"/>
        <c:lblOffset val="100"/>
        <c:noMultiLvlLbl val="0"/>
      </c:catAx>
      <c:valAx>
        <c:axId val="-633598400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601152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</a:t>
            </a:r>
            <a:r>
              <a:rPr lang="en-US" dirty="0" err="1" smtClean="0"/>
              <a:t>CloudSuite</a:t>
            </a:r>
            <a:r>
              <a:rPr lang="en-US" dirty="0" smtClean="0"/>
              <a:t> Workloads</a:t>
            </a:r>
            <a:br>
              <a:rPr lang="en-US" dirty="0" smtClean="0"/>
            </a:br>
            <a:r>
              <a:rPr lang="en-US" dirty="0" smtClean="0"/>
              <a:t>Normalized Weighted IPC Speedup over LRU + No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CloudSuite!$B$2:$B$17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repl6</c:v>
                </c:pt>
                <c:pt idx="3">
                  <c:v>repl4</c:v>
                </c:pt>
                <c:pt idx="4">
                  <c:v>repl7</c:v>
                </c:pt>
                <c:pt idx="5">
                  <c:v>repl14</c:v>
                </c:pt>
                <c:pt idx="6">
                  <c:v>repl19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repl17</c:v>
                </c:pt>
                <c:pt idx="12">
                  <c:v>repl10</c:v>
                </c:pt>
                <c:pt idx="13">
                  <c:v>repl15</c:v>
                </c:pt>
                <c:pt idx="14">
                  <c:v>repl5</c:v>
                </c:pt>
                <c:pt idx="15">
                  <c:v>repl13</c:v>
                </c:pt>
              </c:strCache>
            </c:strRef>
          </c:cat>
          <c:val>
            <c:numRef>
              <c:f>CloudSuite!$C$2:$C$17</c:f>
              <c:numCache>
                <c:formatCode>0.0%</c:formatCode>
                <c:ptCount val="16"/>
                <c:pt idx="0">
                  <c:v>-0.0116558391688226</c:v>
                </c:pt>
                <c:pt idx="1">
                  <c:v>-0.00248419485556495</c:v>
                </c:pt>
                <c:pt idx="2">
                  <c:v>-0.00204613734356118</c:v>
                </c:pt>
                <c:pt idx="3">
                  <c:v>-0.00198595979118288</c:v>
                </c:pt>
                <c:pt idx="4">
                  <c:v>-0.00175489668544404</c:v>
                </c:pt>
                <c:pt idx="5">
                  <c:v>-0.000922229683989584</c:v>
                </c:pt>
                <c:pt idx="6">
                  <c:v>0.000382203611489773</c:v>
                </c:pt>
                <c:pt idx="7">
                  <c:v>0.00210226576378969</c:v>
                </c:pt>
                <c:pt idx="8">
                  <c:v>0.00288929138495786</c:v>
                </c:pt>
                <c:pt idx="9">
                  <c:v>0.00747839770155667</c:v>
                </c:pt>
                <c:pt idx="10">
                  <c:v>0.00757075333829915</c:v>
                </c:pt>
                <c:pt idx="11">
                  <c:v>0.00836305612662658</c:v>
                </c:pt>
                <c:pt idx="12">
                  <c:v>0.0084684929505856</c:v>
                </c:pt>
                <c:pt idx="13">
                  <c:v>0.00878607069332626</c:v>
                </c:pt>
                <c:pt idx="14">
                  <c:v>0.00968305572500716</c:v>
                </c:pt>
                <c:pt idx="15">
                  <c:v>0.0106134037169561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3687792"/>
        <c:axId val="-633716544"/>
      </c:barChart>
      <c:catAx>
        <c:axId val="-63368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16544"/>
        <c:crosses val="autoZero"/>
        <c:auto val="1"/>
        <c:lblAlgn val="ctr"/>
        <c:lblOffset val="100"/>
        <c:noMultiLvlLbl val="0"/>
      </c:catAx>
      <c:valAx>
        <c:axId val="-633716544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687792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Single-core IPC Speedup over LRU + No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'1-core (2)'!$B$2:$B$17</c:f>
              <c:strCache>
                <c:ptCount val="16"/>
                <c:pt idx="0">
                  <c:v>repl8</c:v>
                </c:pt>
                <c:pt idx="1">
                  <c:v>repl7</c:v>
                </c:pt>
                <c:pt idx="2">
                  <c:v>repl16</c:v>
                </c:pt>
                <c:pt idx="3">
                  <c:v>repl19</c:v>
                </c:pt>
                <c:pt idx="4">
                  <c:v>repl20</c:v>
                </c:pt>
                <c:pt idx="5">
                  <c:v>repl11</c:v>
                </c:pt>
                <c:pt idx="6">
                  <c:v>repl4</c:v>
                </c:pt>
                <c:pt idx="7">
                  <c:v>repl14</c:v>
                </c:pt>
                <c:pt idx="8">
                  <c:v>SHiP</c:v>
                </c:pt>
                <c:pt idx="9">
                  <c:v>repl6</c:v>
                </c:pt>
                <c:pt idx="10">
                  <c:v>repl13</c:v>
                </c:pt>
                <c:pt idx="11">
                  <c:v>repl12</c:v>
                </c:pt>
                <c:pt idx="12">
                  <c:v>repl17</c:v>
                </c:pt>
                <c:pt idx="13">
                  <c:v>repl5</c:v>
                </c:pt>
                <c:pt idx="14">
                  <c:v>repl10</c:v>
                </c:pt>
                <c:pt idx="15">
                  <c:v>repl15</c:v>
                </c:pt>
              </c:strCache>
            </c:strRef>
          </c:cat>
          <c:val>
            <c:numRef>
              <c:f>'1-core (2)'!$C$2:$C$17</c:f>
              <c:numCache>
                <c:formatCode>0.0%</c:formatCode>
                <c:ptCount val="16"/>
                <c:pt idx="0">
                  <c:v>0.00202600439340572</c:v>
                </c:pt>
                <c:pt idx="1">
                  <c:v>0.00956315054166068</c:v>
                </c:pt>
                <c:pt idx="2">
                  <c:v>0.0113765687205924</c:v>
                </c:pt>
                <c:pt idx="3">
                  <c:v>0.01867012189783</c:v>
                </c:pt>
                <c:pt idx="4">
                  <c:v>0.0209554631482218</c:v>
                </c:pt>
                <c:pt idx="5">
                  <c:v>0.0236259434761308</c:v>
                </c:pt>
                <c:pt idx="6">
                  <c:v>0.0262512931001442</c:v>
                </c:pt>
                <c:pt idx="7">
                  <c:v>0.0285509936985622</c:v>
                </c:pt>
                <c:pt idx="8">
                  <c:v>0.0307436190423871</c:v>
                </c:pt>
                <c:pt idx="9">
                  <c:v>0.0308769158934312</c:v>
                </c:pt>
                <c:pt idx="10">
                  <c:v>0.034259613245551</c:v>
                </c:pt>
                <c:pt idx="11">
                  <c:v>0.0356668143932168</c:v>
                </c:pt>
                <c:pt idx="12">
                  <c:v>0.0402836956390478</c:v>
                </c:pt>
                <c:pt idx="13">
                  <c:v>0.0443920883572666</c:v>
                </c:pt>
                <c:pt idx="14">
                  <c:v>0.0468726588905923</c:v>
                </c:pt>
                <c:pt idx="15">
                  <c:v>0.0495161467271872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3011296"/>
        <c:axId val="-633008544"/>
      </c:barChart>
      <c:catAx>
        <c:axId val="-63301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008544"/>
        <c:crosses val="autoZero"/>
        <c:auto val="1"/>
        <c:lblAlgn val="ctr"/>
        <c:lblOffset val="100"/>
        <c:noMultiLvlLbl val="0"/>
      </c:catAx>
      <c:valAx>
        <c:axId val="-63300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011296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</a:t>
            </a:r>
            <a:r>
              <a:rPr lang="en-US" dirty="0" err="1" smtClean="0"/>
              <a:t>CloudSuite</a:t>
            </a:r>
            <a:r>
              <a:rPr lang="en-US" dirty="0" smtClean="0"/>
              <a:t> Workloads</a:t>
            </a:r>
            <a:br>
              <a:rPr lang="en-US" dirty="0" smtClean="0"/>
            </a:br>
            <a:r>
              <a:rPr lang="en-US" dirty="0" smtClean="0"/>
              <a:t>Normalized Weighted IPC Speedup over LRU + No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CloudSuite!$B$2:$B$17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repl6</c:v>
                </c:pt>
                <c:pt idx="3">
                  <c:v>repl4</c:v>
                </c:pt>
                <c:pt idx="4">
                  <c:v>repl7</c:v>
                </c:pt>
                <c:pt idx="5">
                  <c:v>repl14</c:v>
                </c:pt>
                <c:pt idx="6">
                  <c:v>repl19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repl17</c:v>
                </c:pt>
                <c:pt idx="12">
                  <c:v>repl10</c:v>
                </c:pt>
                <c:pt idx="13">
                  <c:v>repl15</c:v>
                </c:pt>
                <c:pt idx="14">
                  <c:v>repl5</c:v>
                </c:pt>
                <c:pt idx="15">
                  <c:v>repl13</c:v>
                </c:pt>
              </c:strCache>
            </c:strRef>
          </c:cat>
          <c:val>
            <c:numRef>
              <c:f>CloudSuite!$C$2:$C$17</c:f>
              <c:numCache>
                <c:formatCode>0.0%</c:formatCode>
                <c:ptCount val="16"/>
                <c:pt idx="0">
                  <c:v>-0.0116558391688226</c:v>
                </c:pt>
                <c:pt idx="1">
                  <c:v>-0.00248419485556495</c:v>
                </c:pt>
                <c:pt idx="2">
                  <c:v>-0.00204613734356118</c:v>
                </c:pt>
                <c:pt idx="3">
                  <c:v>-0.00198595979118288</c:v>
                </c:pt>
                <c:pt idx="4">
                  <c:v>-0.00175489668544404</c:v>
                </c:pt>
                <c:pt idx="5">
                  <c:v>-0.000922229683989584</c:v>
                </c:pt>
                <c:pt idx="6">
                  <c:v>0.000382203611489773</c:v>
                </c:pt>
                <c:pt idx="7">
                  <c:v>0.00210226576378969</c:v>
                </c:pt>
                <c:pt idx="8">
                  <c:v>0.00288929138495786</c:v>
                </c:pt>
                <c:pt idx="9">
                  <c:v>0.00747839770155667</c:v>
                </c:pt>
                <c:pt idx="10">
                  <c:v>0.00757075333829915</c:v>
                </c:pt>
                <c:pt idx="11">
                  <c:v>0.00836305612662658</c:v>
                </c:pt>
                <c:pt idx="12">
                  <c:v>0.0084684929505856</c:v>
                </c:pt>
                <c:pt idx="13">
                  <c:v>0.00878607069332626</c:v>
                </c:pt>
                <c:pt idx="14">
                  <c:v>0.00968305572500716</c:v>
                </c:pt>
                <c:pt idx="15">
                  <c:v>0.0106134037169561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1471792"/>
        <c:axId val="-631553648"/>
      </c:barChart>
      <c:catAx>
        <c:axId val="-63147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553648"/>
        <c:crosses val="autoZero"/>
        <c:auto val="1"/>
        <c:lblAlgn val="ctr"/>
        <c:lblOffset val="100"/>
        <c:noMultiLvlLbl val="0"/>
      </c:catAx>
      <c:valAx>
        <c:axId val="-631553648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471792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</a:t>
            </a:r>
            <a:r>
              <a:rPr lang="en-US" dirty="0" err="1" smtClean="0"/>
              <a:t>CloudSuite</a:t>
            </a:r>
            <a:r>
              <a:rPr lang="en-US" dirty="0" smtClean="0"/>
              <a:t> Workloads</a:t>
            </a:r>
            <a:br>
              <a:rPr lang="en-US" dirty="0" smtClean="0"/>
            </a:br>
            <a:r>
              <a:rPr lang="en-US" dirty="0" smtClean="0"/>
              <a:t>Normalized Weighted IPC Speedup over LRU + L1/L2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CloudSuite!$T$2:$T$17</c:f>
              <c:strCache>
                <c:ptCount val="16"/>
                <c:pt idx="0">
                  <c:v>repl8</c:v>
                </c:pt>
                <c:pt idx="1">
                  <c:v>repl6</c:v>
                </c:pt>
                <c:pt idx="2">
                  <c:v>repl4</c:v>
                </c:pt>
                <c:pt idx="3">
                  <c:v>repl16</c:v>
                </c:pt>
                <c:pt idx="4">
                  <c:v>repl14</c:v>
                </c:pt>
                <c:pt idx="5">
                  <c:v>repl7</c:v>
                </c:pt>
                <c:pt idx="6">
                  <c:v>repl11</c:v>
                </c:pt>
                <c:pt idx="7">
                  <c:v>SHiP</c:v>
                </c:pt>
                <c:pt idx="8">
                  <c:v>repl19</c:v>
                </c:pt>
                <c:pt idx="9">
                  <c:v>repl20</c:v>
                </c:pt>
                <c:pt idx="10">
                  <c:v>repl17</c:v>
                </c:pt>
                <c:pt idx="11">
                  <c:v>repl12</c:v>
                </c:pt>
                <c:pt idx="12">
                  <c:v>repl13</c:v>
                </c:pt>
                <c:pt idx="13">
                  <c:v>repl15</c:v>
                </c:pt>
                <c:pt idx="14">
                  <c:v>repl10</c:v>
                </c:pt>
                <c:pt idx="15">
                  <c:v>repl5</c:v>
                </c:pt>
              </c:strCache>
            </c:strRef>
          </c:cat>
          <c:val>
            <c:numRef>
              <c:f>CloudSuite!$U$2:$U$17</c:f>
              <c:numCache>
                <c:formatCode>0.0%</c:formatCode>
                <c:ptCount val="16"/>
                <c:pt idx="0">
                  <c:v>-0.00956236686182876</c:v>
                </c:pt>
                <c:pt idx="1">
                  <c:v>-0.00570038443805454</c:v>
                </c:pt>
                <c:pt idx="2">
                  <c:v>-0.00199780261712812</c:v>
                </c:pt>
                <c:pt idx="3">
                  <c:v>-0.00197928957574855</c:v>
                </c:pt>
                <c:pt idx="4">
                  <c:v>0.000417007077697429</c:v>
                </c:pt>
                <c:pt idx="5">
                  <c:v>0.00115853407161803</c:v>
                </c:pt>
                <c:pt idx="6">
                  <c:v>0.00415570241828367</c:v>
                </c:pt>
                <c:pt idx="7">
                  <c:v>0.00464803153909532</c:v>
                </c:pt>
                <c:pt idx="8">
                  <c:v>0.00633180407993428</c:v>
                </c:pt>
                <c:pt idx="9">
                  <c:v>0.00784521874722799</c:v>
                </c:pt>
                <c:pt idx="10">
                  <c:v>0.00800842757607567</c:v>
                </c:pt>
                <c:pt idx="11">
                  <c:v>0.00869431730319014</c:v>
                </c:pt>
                <c:pt idx="12">
                  <c:v>0.00922557510293154</c:v>
                </c:pt>
                <c:pt idx="13">
                  <c:v>0.00987232691608319</c:v>
                </c:pt>
                <c:pt idx="14">
                  <c:v>0.0117293579110442</c:v>
                </c:pt>
                <c:pt idx="15">
                  <c:v>0.0123711537949411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1165760"/>
        <c:axId val="-631163440"/>
      </c:barChart>
      <c:catAx>
        <c:axId val="-63116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163440"/>
        <c:crosses val="autoZero"/>
        <c:auto val="1"/>
        <c:lblAlgn val="ctr"/>
        <c:lblOffset val="100"/>
        <c:noMultiLvlLbl val="0"/>
      </c:catAx>
      <c:valAx>
        <c:axId val="-631163440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165760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</a:t>
            </a:r>
            <a:r>
              <a:rPr lang="en-US" dirty="0" err="1" smtClean="0"/>
              <a:t>CloudSuite</a:t>
            </a:r>
            <a:r>
              <a:rPr lang="en-US" dirty="0" smtClean="0"/>
              <a:t> Workloads</a:t>
            </a:r>
            <a:br>
              <a:rPr lang="en-US" dirty="0" smtClean="0"/>
            </a:br>
            <a:r>
              <a:rPr lang="en-US" dirty="0" smtClean="0"/>
              <a:t>Normalized Weighted IPC Speedup over LRU + L1/L2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CloudSuite!$T$2:$T$17</c:f>
              <c:strCache>
                <c:ptCount val="16"/>
                <c:pt idx="0">
                  <c:v>repl8</c:v>
                </c:pt>
                <c:pt idx="1">
                  <c:v>repl6</c:v>
                </c:pt>
                <c:pt idx="2">
                  <c:v>repl4</c:v>
                </c:pt>
                <c:pt idx="3">
                  <c:v>repl16</c:v>
                </c:pt>
                <c:pt idx="4">
                  <c:v>repl14</c:v>
                </c:pt>
                <c:pt idx="5">
                  <c:v>repl7</c:v>
                </c:pt>
                <c:pt idx="6">
                  <c:v>repl11</c:v>
                </c:pt>
                <c:pt idx="7">
                  <c:v>SHiP</c:v>
                </c:pt>
                <c:pt idx="8">
                  <c:v>repl19</c:v>
                </c:pt>
                <c:pt idx="9">
                  <c:v>repl20</c:v>
                </c:pt>
                <c:pt idx="10">
                  <c:v>repl17</c:v>
                </c:pt>
                <c:pt idx="11">
                  <c:v>repl12</c:v>
                </c:pt>
                <c:pt idx="12">
                  <c:v>repl13</c:v>
                </c:pt>
                <c:pt idx="13">
                  <c:v>repl15</c:v>
                </c:pt>
                <c:pt idx="14">
                  <c:v>repl10</c:v>
                </c:pt>
                <c:pt idx="15">
                  <c:v>repl5</c:v>
                </c:pt>
              </c:strCache>
            </c:strRef>
          </c:cat>
          <c:val>
            <c:numRef>
              <c:f>CloudSuite!$U$2:$U$17</c:f>
              <c:numCache>
                <c:formatCode>0.0%</c:formatCode>
                <c:ptCount val="16"/>
                <c:pt idx="0">
                  <c:v>-0.00956236686182876</c:v>
                </c:pt>
                <c:pt idx="1">
                  <c:v>-0.00570038443805454</c:v>
                </c:pt>
                <c:pt idx="2">
                  <c:v>-0.00199780261712812</c:v>
                </c:pt>
                <c:pt idx="3">
                  <c:v>-0.00197928957574855</c:v>
                </c:pt>
                <c:pt idx="4">
                  <c:v>0.000417007077697429</c:v>
                </c:pt>
                <c:pt idx="5">
                  <c:v>0.00115853407161803</c:v>
                </c:pt>
                <c:pt idx="6">
                  <c:v>0.00415570241828367</c:v>
                </c:pt>
                <c:pt idx="7">
                  <c:v>0.00464803153909532</c:v>
                </c:pt>
                <c:pt idx="8">
                  <c:v>0.00633180407993428</c:v>
                </c:pt>
                <c:pt idx="9">
                  <c:v>0.00784521874722799</c:v>
                </c:pt>
                <c:pt idx="10">
                  <c:v>0.00800842757607567</c:v>
                </c:pt>
                <c:pt idx="11">
                  <c:v>0.00869431730319014</c:v>
                </c:pt>
                <c:pt idx="12">
                  <c:v>0.00922557510293154</c:v>
                </c:pt>
                <c:pt idx="13">
                  <c:v>0.00987232691608319</c:v>
                </c:pt>
                <c:pt idx="14">
                  <c:v>0.0117293579110442</c:v>
                </c:pt>
                <c:pt idx="15">
                  <c:v>0.0123711537949411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3574384"/>
        <c:axId val="-633976400"/>
      </c:barChart>
      <c:catAx>
        <c:axId val="-63357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976400"/>
        <c:crosses val="autoZero"/>
        <c:auto val="1"/>
        <c:lblAlgn val="ctr"/>
        <c:lblOffset val="100"/>
        <c:noMultiLvlLbl val="0"/>
      </c:catAx>
      <c:valAx>
        <c:axId val="-633976400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574384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</a:t>
            </a:r>
            <a:r>
              <a:rPr lang="en-US" dirty="0" err="1" smtClean="0"/>
              <a:t>CloudSuite</a:t>
            </a:r>
            <a:r>
              <a:rPr lang="en-US" dirty="0" smtClean="0"/>
              <a:t> Workloads</a:t>
            </a:r>
            <a:br>
              <a:rPr lang="en-US" dirty="0" smtClean="0"/>
            </a:br>
            <a:r>
              <a:rPr lang="en-US" dirty="0" smtClean="0"/>
              <a:t>Normalized Weighted IPC Speedup over LRU + L1/L2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CloudSuite!$T$2:$T$17</c:f>
              <c:strCache>
                <c:ptCount val="16"/>
                <c:pt idx="0">
                  <c:v>repl8</c:v>
                </c:pt>
                <c:pt idx="1">
                  <c:v>repl6</c:v>
                </c:pt>
                <c:pt idx="2">
                  <c:v>repl4</c:v>
                </c:pt>
                <c:pt idx="3">
                  <c:v>repl16</c:v>
                </c:pt>
                <c:pt idx="4">
                  <c:v>repl14</c:v>
                </c:pt>
                <c:pt idx="5">
                  <c:v>repl7</c:v>
                </c:pt>
                <c:pt idx="6">
                  <c:v>repl11</c:v>
                </c:pt>
                <c:pt idx="7">
                  <c:v>SHiP</c:v>
                </c:pt>
                <c:pt idx="8">
                  <c:v>repl19</c:v>
                </c:pt>
                <c:pt idx="9">
                  <c:v>repl20</c:v>
                </c:pt>
                <c:pt idx="10">
                  <c:v>repl17</c:v>
                </c:pt>
                <c:pt idx="11">
                  <c:v>repl12</c:v>
                </c:pt>
                <c:pt idx="12">
                  <c:v>repl13</c:v>
                </c:pt>
                <c:pt idx="13">
                  <c:v>repl15</c:v>
                </c:pt>
                <c:pt idx="14">
                  <c:v>repl10</c:v>
                </c:pt>
                <c:pt idx="15">
                  <c:v>repl5</c:v>
                </c:pt>
              </c:strCache>
            </c:strRef>
          </c:cat>
          <c:val>
            <c:numRef>
              <c:f>CloudSuite!$U$2:$U$17</c:f>
              <c:numCache>
                <c:formatCode>0.0%</c:formatCode>
                <c:ptCount val="16"/>
                <c:pt idx="0">
                  <c:v>-0.00956236686182876</c:v>
                </c:pt>
                <c:pt idx="1">
                  <c:v>-0.00570038443805454</c:v>
                </c:pt>
                <c:pt idx="2">
                  <c:v>-0.00199780261712812</c:v>
                </c:pt>
                <c:pt idx="3">
                  <c:v>-0.00197928957574855</c:v>
                </c:pt>
                <c:pt idx="4">
                  <c:v>0.000417007077697429</c:v>
                </c:pt>
                <c:pt idx="5">
                  <c:v>0.00115853407161803</c:v>
                </c:pt>
                <c:pt idx="6">
                  <c:v>0.00415570241828367</c:v>
                </c:pt>
                <c:pt idx="7">
                  <c:v>0.00464803153909532</c:v>
                </c:pt>
                <c:pt idx="8">
                  <c:v>0.00633180407993428</c:v>
                </c:pt>
                <c:pt idx="9">
                  <c:v>0.00784521874722799</c:v>
                </c:pt>
                <c:pt idx="10">
                  <c:v>0.00800842757607567</c:v>
                </c:pt>
                <c:pt idx="11">
                  <c:v>0.00869431730319014</c:v>
                </c:pt>
                <c:pt idx="12">
                  <c:v>0.00922557510293154</c:v>
                </c:pt>
                <c:pt idx="13">
                  <c:v>0.00987232691608319</c:v>
                </c:pt>
                <c:pt idx="14">
                  <c:v>0.0117293579110442</c:v>
                </c:pt>
                <c:pt idx="15">
                  <c:v>0.0123711537949411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2775424"/>
        <c:axId val="-632772672"/>
      </c:barChart>
      <c:catAx>
        <c:axId val="-6327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772672"/>
        <c:crosses val="autoZero"/>
        <c:auto val="1"/>
        <c:lblAlgn val="ctr"/>
        <c:lblOffset val="100"/>
        <c:noMultiLvlLbl val="0"/>
      </c:catAx>
      <c:valAx>
        <c:axId val="-632772672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775424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</a:t>
            </a:r>
            <a:r>
              <a:rPr lang="en-US" dirty="0" err="1" smtClean="0"/>
              <a:t>CloudSuite</a:t>
            </a:r>
            <a:r>
              <a:rPr lang="en-US" dirty="0" smtClean="0"/>
              <a:t> Workloads</a:t>
            </a:r>
            <a:br>
              <a:rPr lang="en-US" dirty="0" smtClean="0"/>
            </a:br>
            <a:r>
              <a:rPr lang="en-US" dirty="0" smtClean="0"/>
              <a:t>Normalized Weighted IPC Speedup over LRU + L1/L2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CloudSuite!$T$2:$T$17</c:f>
              <c:strCache>
                <c:ptCount val="16"/>
                <c:pt idx="0">
                  <c:v>repl8</c:v>
                </c:pt>
                <c:pt idx="1">
                  <c:v>repl6</c:v>
                </c:pt>
                <c:pt idx="2">
                  <c:v>repl4</c:v>
                </c:pt>
                <c:pt idx="3">
                  <c:v>repl16</c:v>
                </c:pt>
                <c:pt idx="4">
                  <c:v>repl14</c:v>
                </c:pt>
                <c:pt idx="5">
                  <c:v>repl7</c:v>
                </c:pt>
                <c:pt idx="6">
                  <c:v>repl11</c:v>
                </c:pt>
                <c:pt idx="7">
                  <c:v>SHiP</c:v>
                </c:pt>
                <c:pt idx="8">
                  <c:v>repl19</c:v>
                </c:pt>
                <c:pt idx="9">
                  <c:v>repl20</c:v>
                </c:pt>
                <c:pt idx="10">
                  <c:v>repl17</c:v>
                </c:pt>
                <c:pt idx="11">
                  <c:v>repl12</c:v>
                </c:pt>
                <c:pt idx="12">
                  <c:v>repl13</c:v>
                </c:pt>
                <c:pt idx="13">
                  <c:v>repl15</c:v>
                </c:pt>
                <c:pt idx="14">
                  <c:v>repl10</c:v>
                </c:pt>
                <c:pt idx="15">
                  <c:v>repl5</c:v>
                </c:pt>
              </c:strCache>
            </c:strRef>
          </c:cat>
          <c:val>
            <c:numRef>
              <c:f>CloudSuite!$U$2:$U$17</c:f>
              <c:numCache>
                <c:formatCode>0.0%</c:formatCode>
                <c:ptCount val="16"/>
                <c:pt idx="0">
                  <c:v>-0.00956236686182876</c:v>
                </c:pt>
                <c:pt idx="1">
                  <c:v>-0.00570038443805454</c:v>
                </c:pt>
                <c:pt idx="2">
                  <c:v>-0.00199780261712812</c:v>
                </c:pt>
                <c:pt idx="3">
                  <c:v>-0.00197928957574855</c:v>
                </c:pt>
                <c:pt idx="4">
                  <c:v>0.000417007077697429</c:v>
                </c:pt>
                <c:pt idx="5">
                  <c:v>0.00115853407161803</c:v>
                </c:pt>
                <c:pt idx="6">
                  <c:v>0.00415570241828367</c:v>
                </c:pt>
                <c:pt idx="7">
                  <c:v>0.00464803153909532</c:v>
                </c:pt>
                <c:pt idx="8">
                  <c:v>0.00633180407993428</c:v>
                </c:pt>
                <c:pt idx="9">
                  <c:v>0.00784521874722799</c:v>
                </c:pt>
                <c:pt idx="10">
                  <c:v>0.00800842757607567</c:v>
                </c:pt>
                <c:pt idx="11">
                  <c:v>0.00869431730319014</c:v>
                </c:pt>
                <c:pt idx="12">
                  <c:v>0.00922557510293154</c:v>
                </c:pt>
                <c:pt idx="13">
                  <c:v>0.00987232691608319</c:v>
                </c:pt>
                <c:pt idx="14">
                  <c:v>0.0117293579110442</c:v>
                </c:pt>
                <c:pt idx="15">
                  <c:v>0.0123711537949411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2746016"/>
        <c:axId val="-632743264"/>
      </c:barChart>
      <c:catAx>
        <c:axId val="-63274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743264"/>
        <c:crosses val="autoZero"/>
        <c:auto val="1"/>
        <c:lblAlgn val="ctr"/>
        <c:lblOffset val="100"/>
        <c:noMultiLvlLbl val="0"/>
      </c:catAx>
      <c:valAx>
        <c:axId val="-632743264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746016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Weighted 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Total!$P$22:$P$37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repl7</c:v>
                </c:pt>
                <c:pt idx="3">
                  <c:v>repl19</c:v>
                </c:pt>
                <c:pt idx="4">
                  <c:v>repl6</c:v>
                </c:pt>
                <c:pt idx="5">
                  <c:v>repl4</c:v>
                </c:pt>
                <c:pt idx="6">
                  <c:v>repl14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repl10</c:v>
                </c:pt>
                <c:pt idx="12">
                  <c:v>repl5</c:v>
                </c:pt>
                <c:pt idx="13">
                  <c:v>repl13</c:v>
                </c:pt>
                <c:pt idx="14">
                  <c:v>repl15</c:v>
                </c:pt>
                <c:pt idx="15">
                  <c:v>repl17</c:v>
                </c:pt>
              </c:strCache>
            </c:strRef>
          </c:cat>
          <c:val>
            <c:numRef>
              <c:f>Total!$Q$22:$Q$37</c:f>
              <c:numCache>
                <c:formatCode>0.0%</c:formatCode>
                <c:ptCount val="16"/>
                <c:pt idx="0">
                  <c:v>-0.011225</c:v>
                </c:pt>
                <c:pt idx="1">
                  <c:v>0.00451249999999992</c:v>
                </c:pt>
                <c:pt idx="2">
                  <c:v>0.006</c:v>
                </c:pt>
                <c:pt idx="3">
                  <c:v>0.00802499999999995</c:v>
                </c:pt>
                <c:pt idx="4">
                  <c:v>0.00922500000000004</c:v>
                </c:pt>
                <c:pt idx="5">
                  <c:v>0.00966250000000013</c:v>
                </c:pt>
                <c:pt idx="6">
                  <c:v>0.0120125</c:v>
                </c:pt>
                <c:pt idx="7">
                  <c:v>0.0152375</c:v>
                </c:pt>
                <c:pt idx="8">
                  <c:v>0.0157</c:v>
                </c:pt>
                <c:pt idx="9">
                  <c:v>0.0198749999999999</c:v>
                </c:pt>
                <c:pt idx="10">
                  <c:v>0.0261249999999999</c:v>
                </c:pt>
                <c:pt idx="11">
                  <c:v>0.0285249999999999</c:v>
                </c:pt>
                <c:pt idx="12">
                  <c:v>0.0297125</c:v>
                </c:pt>
                <c:pt idx="13">
                  <c:v>0.0306625</c:v>
                </c:pt>
                <c:pt idx="14">
                  <c:v>0.0320125</c:v>
                </c:pt>
                <c:pt idx="15">
                  <c:v>0.0329375000000001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4414048"/>
        <c:axId val="-634411728"/>
      </c:barChart>
      <c:catAx>
        <c:axId val="-634414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-634411728"/>
        <c:crosses val="autoZero"/>
        <c:auto val="1"/>
        <c:lblAlgn val="ctr"/>
        <c:lblOffset val="100"/>
        <c:noMultiLvlLbl val="0"/>
      </c:catAx>
      <c:valAx>
        <c:axId val="-634411728"/>
        <c:scaling>
          <c:orientation val="minMax"/>
          <c:max val="0.05"/>
          <c:min val="-0.0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14048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Weighted 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Total!$P$22:$P$37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repl7</c:v>
                </c:pt>
                <c:pt idx="3">
                  <c:v>repl19</c:v>
                </c:pt>
                <c:pt idx="4">
                  <c:v>repl6</c:v>
                </c:pt>
                <c:pt idx="5">
                  <c:v>repl4</c:v>
                </c:pt>
                <c:pt idx="6">
                  <c:v>repl14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repl10</c:v>
                </c:pt>
                <c:pt idx="12">
                  <c:v>repl5</c:v>
                </c:pt>
                <c:pt idx="13">
                  <c:v>repl13</c:v>
                </c:pt>
                <c:pt idx="14">
                  <c:v>repl15</c:v>
                </c:pt>
                <c:pt idx="15">
                  <c:v>repl17</c:v>
                </c:pt>
              </c:strCache>
            </c:strRef>
          </c:cat>
          <c:val>
            <c:numRef>
              <c:f>Total!$Q$22:$Q$37</c:f>
              <c:numCache>
                <c:formatCode>0.0%</c:formatCode>
                <c:ptCount val="16"/>
                <c:pt idx="0">
                  <c:v>-0.011225</c:v>
                </c:pt>
                <c:pt idx="1">
                  <c:v>0.00451249999999992</c:v>
                </c:pt>
                <c:pt idx="2">
                  <c:v>0.006</c:v>
                </c:pt>
                <c:pt idx="3">
                  <c:v>0.00802499999999995</c:v>
                </c:pt>
                <c:pt idx="4">
                  <c:v>0.00922500000000004</c:v>
                </c:pt>
                <c:pt idx="5">
                  <c:v>0.00966250000000013</c:v>
                </c:pt>
                <c:pt idx="6">
                  <c:v>0.0120125</c:v>
                </c:pt>
                <c:pt idx="7">
                  <c:v>0.0152375</c:v>
                </c:pt>
                <c:pt idx="8">
                  <c:v>0.0157</c:v>
                </c:pt>
                <c:pt idx="9">
                  <c:v>0.0198749999999999</c:v>
                </c:pt>
                <c:pt idx="10">
                  <c:v>0.0261249999999999</c:v>
                </c:pt>
                <c:pt idx="11">
                  <c:v>0.0285249999999999</c:v>
                </c:pt>
                <c:pt idx="12">
                  <c:v>0.0297125</c:v>
                </c:pt>
                <c:pt idx="13">
                  <c:v>0.0306625</c:v>
                </c:pt>
                <c:pt idx="14">
                  <c:v>0.0320125</c:v>
                </c:pt>
                <c:pt idx="15">
                  <c:v>0.0329375000000001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1225760"/>
        <c:axId val="-634763120"/>
      </c:barChart>
      <c:catAx>
        <c:axId val="-631225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-634763120"/>
        <c:crosses val="autoZero"/>
        <c:auto val="1"/>
        <c:lblAlgn val="ctr"/>
        <c:lblOffset val="100"/>
        <c:noMultiLvlLbl val="0"/>
      </c:catAx>
      <c:valAx>
        <c:axId val="-634763120"/>
        <c:scaling>
          <c:orientation val="minMax"/>
          <c:max val="0.05"/>
          <c:min val="-0.0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225760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Weighted 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Total!$P$22:$P$37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repl7</c:v>
                </c:pt>
                <c:pt idx="3">
                  <c:v>repl19</c:v>
                </c:pt>
                <c:pt idx="4">
                  <c:v>repl6</c:v>
                </c:pt>
                <c:pt idx="5">
                  <c:v>repl4</c:v>
                </c:pt>
                <c:pt idx="6">
                  <c:v>repl14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repl10</c:v>
                </c:pt>
                <c:pt idx="12">
                  <c:v>repl5</c:v>
                </c:pt>
                <c:pt idx="13">
                  <c:v>repl13</c:v>
                </c:pt>
                <c:pt idx="14">
                  <c:v>repl15</c:v>
                </c:pt>
                <c:pt idx="15">
                  <c:v>repl17</c:v>
                </c:pt>
              </c:strCache>
            </c:strRef>
          </c:cat>
          <c:val>
            <c:numRef>
              <c:f>Total!$Q$22:$Q$37</c:f>
              <c:numCache>
                <c:formatCode>0.0%</c:formatCode>
                <c:ptCount val="16"/>
                <c:pt idx="0">
                  <c:v>-0.011225</c:v>
                </c:pt>
                <c:pt idx="1">
                  <c:v>0.00451249999999992</c:v>
                </c:pt>
                <c:pt idx="2">
                  <c:v>0.006</c:v>
                </c:pt>
                <c:pt idx="3">
                  <c:v>0.00802499999999995</c:v>
                </c:pt>
                <c:pt idx="4">
                  <c:v>0.00922500000000004</c:v>
                </c:pt>
                <c:pt idx="5">
                  <c:v>0.00966250000000013</c:v>
                </c:pt>
                <c:pt idx="6">
                  <c:v>0.0120125</c:v>
                </c:pt>
                <c:pt idx="7">
                  <c:v>0.0152375</c:v>
                </c:pt>
                <c:pt idx="8">
                  <c:v>0.0157</c:v>
                </c:pt>
                <c:pt idx="9">
                  <c:v>0.0198749999999999</c:v>
                </c:pt>
                <c:pt idx="10">
                  <c:v>0.0261249999999999</c:v>
                </c:pt>
                <c:pt idx="11">
                  <c:v>0.0285249999999999</c:v>
                </c:pt>
                <c:pt idx="12">
                  <c:v>0.0297125</c:v>
                </c:pt>
                <c:pt idx="13">
                  <c:v>0.0306625</c:v>
                </c:pt>
                <c:pt idx="14">
                  <c:v>0.0320125</c:v>
                </c:pt>
                <c:pt idx="15">
                  <c:v>0.0329375000000001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2719360"/>
        <c:axId val="-632716608"/>
      </c:barChart>
      <c:catAx>
        <c:axId val="-632719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-632716608"/>
        <c:crosses val="autoZero"/>
        <c:auto val="1"/>
        <c:lblAlgn val="ctr"/>
        <c:lblOffset val="100"/>
        <c:noMultiLvlLbl val="0"/>
      </c:catAx>
      <c:valAx>
        <c:axId val="-632716608"/>
        <c:scaling>
          <c:orientation val="minMax"/>
          <c:max val="0.05"/>
          <c:min val="-0.0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719360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Weighted 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Total!$P$22:$P$37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repl7</c:v>
                </c:pt>
                <c:pt idx="3">
                  <c:v>repl19</c:v>
                </c:pt>
                <c:pt idx="4">
                  <c:v>repl6</c:v>
                </c:pt>
                <c:pt idx="5">
                  <c:v>repl4</c:v>
                </c:pt>
                <c:pt idx="6">
                  <c:v>repl14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repl10</c:v>
                </c:pt>
                <c:pt idx="12">
                  <c:v>repl5</c:v>
                </c:pt>
                <c:pt idx="13">
                  <c:v>repl13</c:v>
                </c:pt>
                <c:pt idx="14">
                  <c:v>repl15</c:v>
                </c:pt>
                <c:pt idx="15">
                  <c:v>repl17</c:v>
                </c:pt>
              </c:strCache>
            </c:strRef>
          </c:cat>
          <c:val>
            <c:numRef>
              <c:f>Total!$Q$22:$Q$37</c:f>
              <c:numCache>
                <c:formatCode>0.0%</c:formatCode>
                <c:ptCount val="16"/>
                <c:pt idx="0">
                  <c:v>-0.011225</c:v>
                </c:pt>
                <c:pt idx="1">
                  <c:v>0.00451249999999992</c:v>
                </c:pt>
                <c:pt idx="2">
                  <c:v>0.006</c:v>
                </c:pt>
                <c:pt idx="3">
                  <c:v>0.00802499999999995</c:v>
                </c:pt>
                <c:pt idx="4">
                  <c:v>0.00922500000000004</c:v>
                </c:pt>
                <c:pt idx="5">
                  <c:v>0.00966250000000013</c:v>
                </c:pt>
                <c:pt idx="6">
                  <c:v>0.0120125</c:v>
                </c:pt>
                <c:pt idx="7">
                  <c:v>0.0152375</c:v>
                </c:pt>
                <c:pt idx="8">
                  <c:v>0.0157</c:v>
                </c:pt>
                <c:pt idx="9">
                  <c:v>0.0198749999999999</c:v>
                </c:pt>
                <c:pt idx="10">
                  <c:v>0.0261249999999999</c:v>
                </c:pt>
                <c:pt idx="11">
                  <c:v>0.0285249999999999</c:v>
                </c:pt>
                <c:pt idx="12">
                  <c:v>0.0297125</c:v>
                </c:pt>
                <c:pt idx="13">
                  <c:v>0.0306625</c:v>
                </c:pt>
                <c:pt idx="14">
                  <c:v>0.0320125</c:v>
                </c:pt>
                <c:pt idx="15">
                  <c:v>0.0329375000000001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3431728"/>
        <c:axId val="-633428976"/>
      </c:barChart>
      <c:catAx>
        <c:axId val="-633431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-633428976"/>
        <c:crosses val="autoZero"/>
        <c:auto val="1"/>
        <c:lblAlgn val="ctr"/>
        <c:lblOffset val="100"/>
        <c:noMultiLvlLbl val="0"/>
      </c:catAx>
      <c:valAx>
        <c:axId val="-633428976"/>
        <c:scaling>
          <c:orientation val="minMax"/>
          <c:max val="0.05"/>
          <c:min val="-0.0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431728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Weighted 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Total!$P$22:$P$37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repl7</c:v>
                </c:pt>
                <c:pt idx="3">
                  <c:v>repl19</c:v>
                </c:pt>
                <c:pt idx="4">
                  <c:v>repl6</c:v>
                </c:pt>
                <c:pt idx="5">
                  <c:v>repl4</c:v>
                </c:pt>
                <c:pt idx="6">
                  <c:v>repl14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repl10</c:v>
                </c:pt>
                <c:pt idx="12">
                  <c:v>repl5</c:v>
                </c:pt>
                <c:pt idx="13">
                  <c:v>repl13</c:v>
                </c:pt>
                <c:pt idx="14">
                  <c:v>repl15</c:v>
                </c:pt>
                <c:pt idx="15">
                  <c:v>repl17</c:v>
                </c:pt>
              </c:strCache>
            </c:strRef>
          </c:cat>
          <c:val>
            <c:numRef>
              <c:f>Total!$Q$22:$Q$37</c:f>
              <c:numCache>
                <c:formatCode>0.0%</c:formatCode>
                <c:ptCount val="16"/>
                <c:pt idx="0">
                  <c:v>-0.011225</c:v>
                </c:pt>
                <c:pt idx="1">
                  <c:v>0.00451249999999992</c:v>
                </c:pt>
                <c:pt idx="2">
                  <c:v>0.006</c:v>
                </c:pt>
                <c:pt idx="3">
                  <c:v>0.00802499999999995</c:v>
                </c:pt>
                <c:pt idx="4">
                  <c:v>0.00922500000000004</c:v>
                </c:pt>
                <c:pt idx="5">
                  <c:v>0.00966250000000013</c:v>
                </c:pt>
                <c:pt idx="6">
                  <c:v>0.0120125</c:v>
                </c:pt>
                <c:pt idx="7">
                  <c:v>0.0152375</c:v>
                </c:pt>
                <c:pt idx="8">
                  <c:v>0.0157</c:v>
                </c:pt>
                <c:pt idx="9">
                  <c:v>0.0198749999999999</c:v>
                </c:pt>
                <c:pt idx="10">
                  <c:v>0.0261249999999999</c:v>
                </c:pt>
                <c:pt idx="11">
                  <c:v>0.0285249999999999</c:v>
                </c:pt>
                <c:pt idx="12">
                  <c:v>0.0297125</c:v>
                </c:pt>
                <c:pt idx="13">
                  <c:v>0.0306625</c:v>
                </c:pt>
                <c:pt idx="14">
                  <c:v>0.0320125</c:v>
                </c:pt>
                <c:pt idx="15">
                  <c:v>0.0329375000000001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2671808"/>
        <c:axId val="-632669056"/>
      </c:barChart>
      <c:catAx>
        <c:axId val="-632671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-632669056"/>
        <c:crosses val="autoZero"/>
        <c:auto val="1"/>
        <c:lblAlgn val="ctr"/>
        <c:lblOffset val="100"/>
        <c:noMultiLvlLbl val="0"/>
      </c:catAx>
      <c:valAx>
        <c:axId val="-632669056"/>
        <c:scaling>
          <c:orientation val="minMax"/>
          <c:max val="0.05"/>
          <c:min val="-0.0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671808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Single-core IPC Speedup over LRU + No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'1-core (2)'!$B$2:$B$17</c:f>
              <c:strCache>
                <c:ptCount val="16"/>
                <c:pt idx="0">
                  <c:v>repl8</c:v>
                </c:pt>
                <c:pt idx="1">
                  <c:v>repl7</c:v>
                </c:pt>
                <c:pt idx="2">
                  <c:v>repl16</c:v>
                </c:pt>
                <c:pt idx="3">
                  <c:v>repl19</c:v>
                </c:pt>
                <c:pt idx="4">
                  <c:v>repl20</c:v>
                </c:pt>
                <c:pt idx="5">
                  <c:v>repl11</c:v>
                </c:pt>
                <c:pt idx="6">
                  <c:v>repl4</c:v>
                </c:pt>
                <c:pt idx="7">
                  <c:v>repl14</c:v>
                </c:pt>
                <c:pt idx="8">
                  <c:v>SHiP</c:v>
                </c:pt>
                <c:pt idx="9">
                  <c:v>repl6</c:v>
                </c:pt>
                <c:pt idx="10">
                  <c:v>repl13</c:v>
                </c:pt>
                <c:pt idx="11">
                  <c:v>repl12</c:v>
                </c:pt>
                <c:pt idx="12">
                  <c:v>repl17</c:v>
                </c:pt>
                <c:pt idx="13">
                  <c:v>repl5</c:v>
                </c:pt>
                <c:pt idx="14">
                  <c:v>repl10</c:v>
                </c:pt>
                <c:pt idx="15">
                  <c:v>repl15</c:v>
                </c:pt>
              </c:strCache>
            </c:strRef>
          </c:cat>
          <c:val>
            <c:numRef>
              <c:f>'1-core (2)'!$C$2:$C$17</c:f>
              <c:numCache>
                <c:formatCode>0.0%</c:formatCode>
                <c:ptCount val="16"/>
                <c:pt idx="0">
                  <c:v>0.00202600439340572</c:v>
                </c:pt>
                <c:pt idx="1">
                  <c:v>0.00956315054166068</c:v>
                </c:pt>
                <c:pt idx="2">
                  <c:v>0.0113765687205924</c:v>
                </c:pt>
                <c:pt idx="3">
                  <c:v>0.01867012189783</c:v>
                </c:pt>
                <c:pt idx="4">
                  <c:v>0.0209554631482218</c:v>
                </c:pt>
                <c:pt idx="5">
                  <c:v>0.0236259434761308</c:v>
                </c:pt>
                <c:pt idx="6">
                  <c:v>0.0262512931001442</c:v>
                </c:pt>
                <c:pt idx="7">
                  <c:v>0.0285509936985622</c:v>
                </c:pt>
                <c:pt idx="8">
                  <c:v>0.0307436190423871</c:v>
                </c:pt>
                <c:pt idx="9">
                  <c:v>0.0308769158934312</c:v>
                </c:pt>
                <c:pt idx="10">
                  <c:v>0.034259613245551</c:v>
                </c:pt>
                <c:pt idx="11">
                  <c:v>0.0356668143932168</c:v>
                </c:pt>
                <c:pt idx="12">
                  <c:v>0.0402836956390478</c:v>
                </c:pt>
                <c:pt idx="13">
                  <c:v>0.0443920883572666</c:v>
                </c:pt>
                <c:pt idx="14">
                  <c:v>0.0468726588905923</c:v>
                </c:pt>
                <c:pt idx="15">
                  <c:v>0.0495161467271872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6608016"/>
        <c:axId val="-636614224"/>
      </c:barChart>
      <c:catAx>
        <c:axId val="-63660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6614224"/>
        <c:crosses val="autoZero"/>
        <c:auto val="1"/>
        <c:lblAlgn val="ctr"/>
        <c:lblOffset val="100"/>
        <c:noMultiLvlLbl val="0"/>
      </c:catAx>
      <c:valAx>
        <c:axId val="-63661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6608016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Weighted 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Total!$P$22:$P$37</c:f>
              <c:strCache>
                <c:ptCount val="16"/>
                <c:pt idx="0">
                  <c:v>repl8</c:v>
                </c:pt>
                <c:pt idx="1">
                  <c:v>repl16</c:v>
                </c:pt>
                <c:pt idx="2">
                  <c:v>repl7</c:v>
                </c:pt>
                <c:pt idx="3">
                  <c:v>repl19</c:v>
                </c:pt>
                <c:pt idx="4">
                  <c:v>repl6</c:v>
                </c:pt>
                <c:pt idx="5">
                  <c:v>repl4</c:v>
                </c:pt>
                <c:pt idx="6">
                  <c:v>repl14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repl10</c:v>
                </c:pt>
                <c:pt idx="12">
                  <c:v>repl5</c:v>
                </c:pt>
                <c:pt idx="13">
                  <c:v>repl13</c:v>
                </c:pt>
                <c:pt idx="14">
                  <c:v>repl15</c:v>
                </c:pt>
                <c:pt idx="15">
                  <c:v>repl17</c:v>
                </c:pt>
              </c:strCache>
            </c:strRef>
          </c:cat>
          <c:val>
            <c:numRef>
              <c:f>Total!$Q$22:$Q$37</c:f>
              <c:numCache>
                <c:formatCode>0.0%</c:formatCode>
                <c:ptCount val="16"/>
                <c:pt idx="0">
                  <c:v>-0.011225</c:v>
                </c:pt>
                <c:pt idx="1">
                  <c:v>0.00451249999999992</c:v>
                </c:pt>
                <c:pt idx="2">
                  <c:v>0.006</c:v>
                </c:pt>
                <c:pt idx="3">
                  <c:v>0.00802499999999995</c:v>
                </c:pt>
                <c:pt idx="4">
                  <c:v>0.00922500000000004</c:v>
                </c:pt>
                <c:pt idx="5">
                  <c:v>0.00966250000000013</c:v>
                </c:pt>
                <c:pt idx="6">
                  <c:v>0.0120125</c:v>
                </c:pt>
                <c:pt idx="7">
                  <c:v>0.0152375</c:v>
                </c:pt>
                <c:pt idx="8">
                  <c:v>0.0157</c:v>
                </c:pt>
                <c:pt idx="9">
                  <c:v>0.0198749999999999</c:v>
                </c:pt>
                <c:pt idx="10">
                  <c:v>0.0261249999999999</c:v>
                </c:pt>
                <c:pt idx="11">
                  <c:v>0.0285249999999999</c:v>
                </c:pt>
                <c:pt idx="12">
                  <c:v>0.0297125</c:v>
                </c:pt>
                <c:pt idx="13">
                  <c:v>0.0306625</c:v>
                </c:pt>
                <c:pt idx="14">
                  <c:v>0.0320125</c:v>
                </c:pt>
                <c:pt idx="15">
                  <c:v>0.0329375000000001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4438800"/>
        <c:axId val="-631128512"/>
      </c:barChart>
      <c:catAx>
        <c:axId val="-6344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128512"/>
        <c:crosses val="autoZero"/>
        <c:auto val="1"/>
        <c:lblAlgn val="ctr"/>
        <c:lblOffset val="100"/>
        <c:noMultiLvlLbl val="0"/>
      </c:catAx>
      <c:valAx>
        <c:axId val="-631128512"/>
        <c:scaling>
          <c:orientation val="minMax"/>
          <c:max val="0.05"/>
          <c:min val="-0.0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38800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Single-core IPC Speedup over LRU + No Prefetching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'1-core (2)'!$B$2:$B$17</c:f>
              <c:strCache>
                <c:ptCount val="16"/>
                <c:pt idx="0">
                  <c:v>repl8</c:v>
                </c:pt>
                <c:pt idx="1">
                  <c:v>repl7</c:v>
                </c:pt>
                <c:pt idx="2">
                  <c:v>repl16</c:v>
                </c:pt>
                <c:pt idx="3">
                  <c:v>repl19</c:v>
                </c:pt>
                <c:pt idx="4">
                  <c:v>repl20</c:v>
                </c:pt>
                <c:pt idx="5">
                  <c:v>repl11</c:v>
                </c:pt>
                <c:pt idx="6">
                  <c:v>repl4</c:v>
                </c:pt>
                <c:pt idx="7">
                  <c:v>repl14</c:v>
                </c:pt>
                <c:pt idx="8">
                  <c:v>SHiP</c:v>
                </c:pt>
                <c:pt idx="9">
                  <c:v>repl6</c:v>
                </c:pt>
                <c:pt idx="10">
                  <c:v>repl13</c:v>
                </c:pt>
                <c:pt idx="11">
                  <c:v>repl12</c:v>
                </c:pt>
                <c:pt idx="12">
                  <c:v>repl17</c:v>
                </c:pt>
                <c:pt idx="13">
                  <c:v>repl5</c:v>
                </c:pt>
                <c:pt idx="14">
                  <c:v>repl10</c:v>
                </c:pt>
                <c:pt idx="15">
                  <c:v>repl15</c:v>
                </c:pt>
              </c:strCache>
            </c:strRef>
          </c:cat>
          <c:val>
            <c:numRef>
              <c:f>'1-core (2)'!$C$2:$C$17</c:f>
              <c:numCache>
                <c:formatCode>0.0%</c:formatCode>
                <c:ptCount val="16"/>
                <c:pt idx="0">
                  <c:v>0.00202600439340572</c:v>
                </c:pt>
                <c:pt idx="1">
                  <c:v>0.00956315054166068</c:v>
                </c:pt>
                <c:pt idx="2">
                  <c:v>0.0113765687205924</c:v>
                </c:pt>
                <c:pt idx="3">
                  <c:v>0.01867012189783</c:v>
                </c:pt>
                <c:pt idx="4">
                  <c:v>0.0209554631482218</c:v>
                </c:pt>
                <c:pt idx="5">
                  <c:v>0.0236259434761308</c:v>
                </c:pt>
                <c:pt idx="6">
                  <c:v>0.0262512931001442</c:v>
                </c:pt>
                <c:pt idx="7">
                  <c:v>0.0285509936985622</c:v>
                </c:pt>
                <c:pt idx="8">
                  <c:v>0.0307436190423871</c:v>
                </c:pt>
                <c:pt idx="9">
                  <c:v>0.0308769158934312</c:v>
                </c:pt>
                <c:pt idx="10">
                  <c:v>0.034259613245551</c:v>
                </c:pt>
                <c:pt idx="11">
                  <c:v>0.0356668143932168</c:v>
                </c:pt>
                <c:pt idx="12">
                  <c:v>0.0402836956390478</c:v>
                </c:pt>
                <c:pt idx="13">
                  <c:v>0.0443920883572666</c:v>
                </c:pt>
                <c:pt idx="14">
                  <c:v>0.0468726588905923</c:v>
                </c:pt>
                <c:pt idx="15">
                  <c:v>0.0495161467271872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6572144"/>
        <c:axId val="-727592272"/>
      </c:barChart>
      <c:catAx>
        <c:axId val="-63657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7592272"/>
        <c:crosses val="autoZero"/>
        <c:auto val="1"/>
        <c:lblAlgn val="ctr"/>
        <c:lblOffset val="100"/>
        <c:noMultiLvlLbl val="0"/>
      </c:catAx>
      <c:valAx>
        <c:axId val="-72759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6572144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Single-core IPC </a:t>
            </a:r>
            <a:r>
              <a:rPr lang="en-US" dirty="0"/>
              <a:t>Speedup over </a:t>
            </a:r>
            <a:r>
              <a:rPr lang="en-US" dirty="0" smtClean="0"/>
              <a:t>LRU + </a:t>
            </a:r>
            <a:r>
              <a:rPr lang="en-US" sz="2160" b="1" i="0" u="none" strike="noStrike" baseline="0" dirty="0" smtClean="0">
                <a:effectLst/>
              </a:rPr>
              <a:t>L1/L2 Prefetching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'Single-core'!$T$2:$T$17</c:f>
              <c:strCache>
                <c:ptCount val="16"/>
                <c:pt idx="0">
                  <c:v>repl8</c:v>
                </c:pt>
                <c:pt idx="1">
                  <c:v>repl4</c:v>
                </c:pt>
                <c:pt idx="2">
                  <c:v>repl16</c:v>
                </c:pt>
                <c:pt idx="3">
                  <c:v>repl7</c:v>
                </c:pt>
                <c:pt idx="4">
                  <c:v>repl20</c:v>
                </c:pt>
                <c:pt idx="5">
                  <c:v>SHiP</c:v>
                </c:pt>
                <c:pt idx="6">
                  <c:v>repl19</c:v>
                </c:pt>
                <c:pt idx="7">
                  <c:v>repl6</c:v>
                </c:pt>
                <c:pt idx="8">
                  <c:v>repl11</c:v>
                </c:pt>
                <c:pt idx="9">
                  <c:v>repl14</c:v>
                </c:pt>
                <c:pt idx="10">
                  <c:v>repl12</c:v>
                </c:pt>
                <c:pt idx="11">
                  <c:v>repl13</c:v>
                </c:pt>
                <c:pt idx="12">
                  <c:v>repl10</c:v>
                </c:pt>
                <c:pt idx="13">
                  <c:v>repl17</c:v>
                </c:pt>
                <c:pt idx="14">
                  <c:v>repl5</c:v>
                </c:pt>
                <c:pt idx="15">
                  <c:v>repl15</c:v>
                </c:pt>
              </c:strCache>
            </c:strRef>
          </c:cat>
          <c:val>
            <c:numRef>
              <c:f>'Single-core'!$U$2:$U$17</c:f>
              <c:numCache>
                <c:formatCode>0.0%</c:formatCode>
                <c:ptCount val="16"/>
                <c:pt idx="0">
                  <c:v>-0.0122000169626719</c:v>
                </c:pt>
                <c:pt idx="1">
                  <c:v>-0.000555787038122757</c:v>
                </c:pt>
                <c:pt idx="2">
                  <c:v>9.18653911141653E-6</c:v>
                </c:pt>
                <c:pt idx="3">
                  <c:v>0.00141124678509241</c:v>
                </c:pt>
                <c:pt idx="4">
                  <c:v>0.00356161777256547</c:v>
                </c:pt>
                <c:pt idx="5">
                  <c:v>0.00604743981553857</c:v>
                </c:pt>
                <c:pt idx="6">
                  <c:v>0.00669399500692602</c:v>
                </c:pt>
                <c:pt idx="7">
                  <c:v>0.00812487905377246</c:v>
                </c:pt>
                <c:pt idx="8">
                  <c:v>0.0097060823088102</c:v>
                </c:pt>
                <c:pt idx="9">
                  <c:v>0.0113528828378591</c:v>
                </c:pt>
                <c:pt idx="10">
                  <c:v>0.0144507106479919</c:v>
                </c:pt>
                <c:pt idx="11">
                  <c:v>0.0160122946826442</c:v>
                </c:pt>
                <c:pt idx="12">
                  <c:v>0.0199186590154632</c:v>
                </c:pt>
                <c:pt idx="13">
                  <c:v>0.0217095643428919</c:v>
                </c:pt>
                <c:pt idx="14">
                  <c:v>0.0253402413591561</c:v>
                </c:pt>
                <c:pt idx="15">
                  <c:v>0.0254396235500616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2988352"/>
        <c:axId val="-632985600"/>
      </c:barChart>
      <c:catAx>
        <c:axId val="-63298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985600"/>
        <c:crosses val="autoZero"/>
        <c:auto val="1"/>
        <c:lblAlgn val="ctr"/>
        <c:lblOffset val="100"/>
        <c:noMultiLvlLbl val="0"/>
      </c:catAx>
      <c:valAx>
        <c:axId val="-632985600"/>
        <c:scaling>
          <c:orientation val="minMax"/>
          <c:min val="-0.0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988352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Single-core IPC Speedup over LRU + L1/L2 Prefetching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'Single-core'!$T$2:$T$17</c:f>
              <c:strCache>
                <c:ptCount val="16"/>
                <c:pt idx="0">
                  <c:v>repl8</c:v>
                </c:pt>
                <c:pt idx="1">
                  <c:v>repl4</c:v>
                </c:pt>
                <c:pt idx="2">
                  <c:v>repl16</c:v>
                </c:pt>
                <c:pt idx="3">
                  <c:v>repl7</c:v>
                </c:pt>
                <c:pt idx="4">
                  <c:v>repl20</c:v>
                </c:pt>
                <c:pt idx="5">
                  <c:v>SHiP</c:v>
                </c:pt>
                <c:pt idx="6">
                  <c:v>repl19</c:v>
                </c:pt>
                <c:pt idx="7">
                  <c:v>repl6</c:v>
                </c:pt>
                <c:pt idx="8">
                  <c:v>repl11</c:v>
                </c:pt>
                <c:pt idx="9">
                  <c:v>repl14</c:v>
                </c:pt>
                <c:pt idx="10">
                  <c:v>repl12</c:v>
                </c:pt>
                <c:pt idx="11">
                  <c:v>repl13</c:v>
                </c:pt>
                <c:pt idx="12">
                  <c:v>repl10</c:v>
                </c:pt>
                <c:pt idx="13">
                  <c:v>repl17</c:v>
                </c:pt>
                <c:pt idx="14">
                  <c:v>repl5</c:v>
                </c:pt>
                <c:pt idx="15">
                  <c:v>repl15</c:v>
                </c:pt>
              </c:strCache>
            </c:strRef>
          </c:cat>
          <c:val>
            <c:numRef>
              <c:f>'Single-core'!$U$2:$U$17</c:f>
              <c:numCache>
                <c:formatCode>0.0%</c:formatCode>
                <c:ptCount val="16"/>
                <c:pt idx="0">
                  <c:v>-0.0122000169626719</c:v>
                </c:pt>
                <c:pt idx="1">
                  <c:v>-0.000555787038122757</c:v>
                </c:pt>
                <c:pt idx="2">
                  <c:v>9.18653911141653E-6</c:v>
                </c:pt>
                <c:pt idx="3">
                  <c:v>0.00141124678509241</c:v>
                </c:pt>
                <c:pt idx="4">
                  <c:v>0.00356161777256547</c:v>
                </c:pt>
                <c:pt idx="5">
                  <c:v>0.00604743981553857</c:v>
                </c:pt>
                <c:pt idx="6">
                  <c:v>0.00669399500692602</c:v>
                </c:pt>
                <c:pt idx="7">
                  <c:v>0.00812487905377246</c:v>
                </c:pt>
                <c:pt idx="8">
                  <c:v>0.0097060823088102</c:v>
                </c:pt>
                <c:pt idx="9">
                  <c:v>0.0113528828378591</c:v>
                </c:pt>
                <c:pt idx="10">
                  <c:v>0.0144507106479919</c:v>
                </c:pt>
                <c:pt idx="11">
                  <c:v>0.0160122946826442</c:v>
                </c:pt>
                <c:pt idx="12">
                  <c:v>0.0199186590154632</c:v>
                </c:pt>
                <c:pt idx="13">
                  <c:v>0.0217095643428919</c:v>
                </c:pt>
                <c:pt idx="14">
                  <c:v>0.0253402413591561</c:v>
                </c:pt>
                <c:pt idx="15">
                  <c:v>0.0254396235500616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2951888"/>
        <c:axId val="-632949136"/>
      </c:barChart>
      <c:catAx>
        <c:axId val="-63295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949136"/>
        <c:crosses val="autoZero"/>
        <c:auto val="1"/>
        <c:lblAlgn val="ctr"/>
        <c:lblOffset val="100"/>
        <c:noMultiLvlLbl val="0"/>
      </c:catAx>
      <c:valAx>
        <c:axId val="-632949136"/>
        <c:scaling>
          <c:orientation val="minMax"/>
          <c:min val="-0.0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951888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Single-core IPC Speedup over LRU + L1/L2 Prefetching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'Single-core'!$T$2:$T$17</c:f>
              <c:strCache>
                <c:ptCount val="16"/>
                <c:pt idx="0">
                  <c:v>repl8</c:v>
                </c:pt>
                <c:pt idx="1">
                  <c:v>repl4</c:v>
                </c:pt>
                <c:pt idx="2">
                  <c:v>repl16</c:v>
                </c:pt>
                <c:pt idx="3">
                  <c:v>repl7</c:v>
                </c:pt>
                <c:pt idx="4">
                  <c:v>repl20</c:v>
                </c:pt>
                <c:pt idx="5">
                  <c:v>SHiP</c:v>
                </c:pt>
                <c:pt idx="6">
                  <c:v>repl19</c:v>
                </c:pt>
                <c:pt idx="7">
                  <c:v>repl6</c:v>
                </c:pt>
                <c:pt idx="8">
                  <c:v>repl11</c:v>
                </c:pt>
                <c:pt idx="9">
                  <c:v>repl14</c:v>
                </c:pt>
                <c:pt idx="10">
                  <c:v>repl12</c:v>
                </c:pt>
                <c:pt idx="11">
                  <c:v>repl13</c:v>
                </c:pt>
                <c:pt idx="12">
                  <c:v>repl10</c:v>
                </c:pt>
                <c:pt idx="13">
                  <c:v>repl17</c:v>
                </c:pt>
                <c:pt idx="14">
                  <c:v>repl5</c:v>
                </c:pt>
                <c:pt idx="15">
                  <c:v>repl15</c:v>
                </c:pt>
              </c:strCache>
            </c:strRef>
          </c:cat>
          <c:val>
            <c:numRef>
              <c:f>'Single-core'!$U$2:$U$17</c:f>
              <c:numCache>
                <c:formatCode>0.0%</c:formatCode>
                <c:ptCount val="16"/>
                <c:pt idx="0">
                  <c:v>-0.0122000169626719</c:v>
                </c:pt>
                <c:pt idx="1">
                  <c:v>-0.000555787038122757</c:v>
                </c:pt>
                <c:pt idx="2">
                  <c:v>9.18653911141653E-6</c:v>
                </c:pt>
                <c:pt idx="3">
                  <c:v>0.00141124678509241</c:v>
                </c:pt>
                <c:pt idx="4">
                  <c:v>0.00356161777256547</c:v>
                </c:pt>
                <c:pt idx="5">
                  <c:v>0.00604743981553857</c:v>
                </c:pt>
                <c:pt idx="6">
                  <c:v>0.00669399500692602</c:v>
                </c:pt>
                <c:pt idx="7">
                  <c:v>0.00812487905377246</c:v>
                </c:pt>
                <c:pt idx="8">
                  <c:v>0.0097060823088102</c:v>
                </c:pt>
                <c:pt idx="9">
                  <c:v>0.0113528828378591</c:v>
                </c:pt>
                <c:pt idx="10">
                  <c:v>0.0144507106479919</c:v>
                </c:pt>
                <c:pt idx="11">
                  <c:v>0.0160122946826442</c:v>
                </c:pt>
                <c:pt idx="12">
                  <c:v>0.0199186590154632</c:v>
                </c:pt>
                <c:pt idx="13">
                  <c:v>0.0217095643428919</c:v>
                </c:pt>
                <c:pt idx="14">
                  <c:v>0.0253402413591561</c:v>
                </c:pt>
                <c:pt idx="15">
                  <c:v>0.0254396235500616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2922944"/>
        <c:axId val="-632920192"/>
      </c:barChart>
      <c:catAx>
        <c:axId val="-63292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920192"/>
        <c:crosses val="autoZero"/>
        <c:auto val="1"/>
        <c:lblAlgn val="ctr"/>
        <c:lblOffset val="100"/>
        <c:noMultiLvlLbl val="0"/>
      </c:catAx>
      <c:valAx>
        <c:axId val="-632920192"/>
        <c:scaling>
          <c:orientation val="minMax"/>
          <c:min val="-0.0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922944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Single-core IPC Speedup over LRU + L1/L2 Prefetching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'Single-core'!$T$2:$T$17</c:f>
              <c:strCache>
                <c:ptCount val="16"/>
                <c:pt idx="0">
                  <c:v>repl8</c:v>
                </c:pt>
                <c:pt idx="1">
                  <c:v>repl4</c:v>
                </c:pt>
                <c:pt idx="2">
                  <c:v>repl16</c:v>
                </c:pt>
                <c:pt idx="3">
                  <c:v>repl7</c:v>
                </c:pt>
                <c:pt idx="4">
                  <c:v>repl20</c:v>
                </c:pt>
                <c:pt idx="5">
                  <c:v>SHiP</c:v>
                </c:pt>
                <c:pt idx="6">
                  <c:v>repl19</c:v>
                </c:pt>
                <c:pt idx="7">
                  <c:v>repl6</c:v>
                </c:pt>
                <c:pt idx="8">
                  <c:v>repl11</c:v>
                </c:pt>
                <c:pt idx="9">
                  <c:v>repl14</c:v>
                </c:pt>
                <c:pt idx="10">
                  <c:v>repl12</c:v>
                </c:pt>
                <c:pt idx="11">
                  <c:v>repl13</c:v>
                </c:pt>
                <c:pt idx="12">
                  <c:v>repl10</c:v>
                </c:pt>
                <c:pt idx="13">
                  <c:v>repl17</c:v>
                </c:pt>
                <c:pt idx="14">
                  <c:v>repl5</c:v>
                </c:pt>
                <c:pt idx="15">
                  <c:v>repl15</c:v>
                </c:pt>
              </c:strCache>
            </c:strRef>
          </c:cat>
          <c:val>
            <c:numRef>
              <c:f>'Single-core'!$U$2:$U$17</c:f>
              <c:numCache>
                <c:formatCode>0.0%</c:formatCode>
                <c:ptCount val="16"/>
                <c:pt idx="0">
                  <c:v>-0.0122000169626719</c:v>
                </c:pt>
                <c:pt idx="1">
                  <c:v>-0.000555787038122757</c:v>
                </c:pt>
                <c:pt idx="2">
                  <c:v>9.18653911141653E-6</c:v>
                </c:pt>
                <c:pt idx="3">
                  <c:v>0.00141124678509241</c:v>
                </c:pt>
                <c:pt idx="4">
                  <c:v>0.00356161777256547</c:v>
                </c:pt>
                <c:pt idx="5">
                  <c:v>0.00604743981553857</c:v>
                </c:pt>
                <c:pt idx="6">
                  <c:v>0.00669399500692602</c:v>
                </c:pt>
                <c:pt idx="7">
                  <c:v>0.00812487905377246</c:v>
                </c:pt>
                <c:pt idx="8">
                  <c:v>0.0097060823088102</c:v>
                </c:pt>
                <c:pt idx="9">
                  <c:v>0.0113528828378591</c:v>
                </c:pt>
                <c:pt idx="10">
                  <c:v>0.0144507106479919</c:v>
                </c:pt>
                <c:pt idx="11">
                  <c:v>0.0160122946826442</c:v>
                </c:pt>
                <c:pt idx="12">
                  <c:v>0.0199186590154632</c:v>
                </c:pt>
                <c:pt idx="13">
                  <c:v>0.0217095643428919</c:v>
                </c:pt>
                <c:pt idx="14">
                  <c:v>0.0253402413591561</c:v>
                </c:pt>
                <c:pt idx="15">
                  <c:v>0.0254396235500616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2892864"/>
        <c:axId val="-632890112"/>
      </c:barChart>
      <c:catAx>
        <c:axId val="-63289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890112"/>
        <c:crosses val="autoZero"/>
        <c:auto val="1"/>
        <c:lblAlgn val="ctr"/>
        <c:lblOffset val="100"/>
        <c:noMultiLvlLbl val="0"/>
      </c:catAx>
      <c:valAx>
        <c:axId val="-632890112"/>
        <c:scaling>
          <c:orientation val="minMax"/>
          <c:min val="-0.0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892864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Multi-core </a:t>
            </a:r>
            <a:r>
              <a:rPr lang="en-US" dirty="0"/>
              <a:t>SPEC </a:t>
            </a:r>
            <a:r>
              <a:rPr lang="en-US" dirty="0" smtClean="0"/>
              <a:t>Workloads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dirty="0" smtClean="0"/>
              <a:t>Normalized </a:t>
            </a:r>
            <a:r>
              <a:rPr lang="en-US" dirty="0"/>
              <a:t>Weighted IPC Speedup over </a:t>
            </a:r>
            <a:r>
              <a:rPr lang="en-US" dirty="0" smtClean="0"/>
              <a:t>LRU</a:t>
            </a:r>
            <a:r>
              <a:rPr lang="en-US" baseline="0" dirty="0" smtClean="0"/>
              <a:t> + No Prefetching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SPEC!$B$2:$B$17</c:f>
              <c:strCache>
                <c:ptCount val="16"/>
                <c:pt idx="0">
                  <c:v>repl8</c:v>
                </c:pt>
                <c:pt idx="1">
                  <c:v>repl19</c:v>
                </c:pt>
                <c:pt idx="2">
                  <c:v>repl16</c:v>
                </c:pt>
                <c:pt idx="3">
                  <c:v>repl7</c:v>
                </c:pt>
                <c:pt idx="4">
                  <c:v>repl6</c:v>
                </c:pt>
                <c:pt idx="5">
                  <c:v>repl14</c:v>
                </c:pt>
                <c:pt idx="6">
                  <c:v>repl4</c:v>
                </c:pt>
                <c:pt idx="7">
                  <c:v>repl11</c:v>
                </c:pt>
                <c:pt idx="8">
                  <c:v>repl20</c:v>
                </c:pt>
                <c:pt idx="9">
                  <c:v>SHiP</c:v>
                </c:pt>
                <c:pt idx="10">
                  <c:v>repl12</c:v>
                </c:pt>
                <c:pt idx="11">
                  <c:v>repl10</c:v>
                </c:pt>
                <c:pt idx="12">
                  <c:v>repl15</c:v>
                </c:pt>
                <c:pt idx="13">
                  <c:v>repl5</c:v>
                </c:pt>
                <c:pt idx="14">
                  <c:v>repl13</c:v>
                </c:pt>
                <c:pt idx="15">
                  <c:v>repl17</c:v>
                </c:pt>
              </c:strCache>
            </c:strRef>
          </c:cat>
          <c:val>
            <c:numRef>
              <c:f>SPEC!$C$2:$C$17</c:f>
              <c:numCache>
                <c:formatCode>0.0%</c:formatCode>
                <c:ptCount val="16"/>
                <c:pt idx="0">
                  <c:v>-0.0156036515416545</c:v>
                </c:pt>
                <c:pt idx="1">
                  <c:v>0.0104591036211945</c:v>
                </c:pt>
                <c:pt idx="2">
                  <c:v>0.0218013225443512</c:v>
                </c:pt>
                <c:pt idx="3">
                  <c:v>0.0218065307553779</c:v>
                </c:pt>
                <c:pt idx="4">
                  <c:v>0.0327255869111325</c:v>
                </c:pt>
                <c:pt idx="5">
                  <c:v>0.0332168020099732</c:v>
                </c:pt>
                <c:pt idx="6">
                  <c:v>0.0373026183185625</c:v>
                </c:pt>
                <c:pt idx="7">
                  <c:v>0.0422758672129906</c:v>
                </c:pt>
                <c:pt idx="8">
                  <c:v>0.0564575556606077</c:v>
                </c:pt>
                <c:pt idx="9">
                  <c:v>0.0694101598525576</c:v>
                </c:pt>
                <c:pt idx="10">
                  <c:v>0.0697868218646325</c:v>
                </c:pt>
                <c:pt idx="11">
                  <c:v>0.0747845213066578</c:v>
                </c:pt>
                <c:pt idx="12">
                  <c:v>0.0799007107875431</c:v>
                </c:pt>
                <c:pt idx="13">
                  <c:v>0.0822914378827091</c:v>
                </c:pt>
                <c:pt idx="14">
                  <c:v>0.0904129201576313</c:v>
                </c:pt>
                <c:pt idx="15">
                  <c:v>0.0964391047561335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33809744"/>
        <c:axId val="-633806992"/>
      </c:barChart>
      <c:catAx>
        <c:axId val="-63380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806992"/>
        <c:crosses val="autoZero"/>
        <c:auto val="1"/>
        <c:lblAlgn val="ctr"/>
        <c:lblOffset val="100"/>
        <c:noMultiLvlLbl val="0"/>
      </c:catAx>
      <c:valAx>
        <c:axId val="-633806992"/>
        <c:scaling>
          <c:orientation val="minMax"/>
          <c:max val="0.1"/>
          <c:min val="-0.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809744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2E7B1-66FE-4B7C-92F4-E81A6B2ED164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943BB-B7BE-449C-AA8F-3EFC0A87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4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B2A68-C0B7-443B-8E24-5936DDA9D14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5A5D7-AC23-4A0F-A192-AFD9E568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2383"/>
            <a:ext cx="12192000" cy="2211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705558"/>
            <a:ext cx="10515600" cy="1325563"/>
          </a:xfrm>
        </p:spPr>
        <p:txBody>
          <a:bodyPr>
            <a:normAutofit/>
          </a:bodyPr>
          <a:lstStyle>
            <a:lvl1pPr algn="ctr">
              <a:defRPr sz="4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226085"/>
            <a:ext cx="10515600" cy="1438382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Name and Affiliation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02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53684"/>
            <a:ext cx="12192000" cy="102742"/>
          </a:xfrm>
          <a:prstGeom prst="rect">
            <a:avLst/>
          </a:prstGeom>
        </p:spPr>
      </p:pic>
      <p:pic>
        <p:nvPicPr>
          <p:cNvPr id="2050" name="Picture 2" descr="http://brandguide.tamu.edu/downloads/logos/TAMU-logos-rgb/TAM-Wordmark/TAM-Wordmar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41" y="5238854"/>
            <a:ext cx="2988317" cy="160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63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ED01-BB37-4283-B7C6-79480BA6CB3B}" type="datetime1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E71-7C3A-4CD3-984B-1495543739FA}" type="datetime1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630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3234" y="6356350"/>
            <a:ext cx="4114800" cy="365125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7003" y="6417994"/>
            <a:ext cx="2743200" cy="365125"/>
          </a:xfrm>
        </p:spPr>
        <p:txBody>
          <a:bodyPr anchor="ctr"/>
          <a:lstStyle>
            <a:lvl1pPr>
              <a:defRPr b="1"/>
            </a:lvl1pPr>
          </a:lstStyle>
          <a:p>
            <a:fld id="{893F1BC9-6C97-450F-B01A-2B349C6344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5959"/>
            <a:ext cx="12042294" cy="791110"/>
          </a:xfr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993417"/>
            <a:ext cx="12042294" cy="5145937"/>
          </a:xfrm>
        </p:spPr>
        <p:txBody>
          <a:bodyPr/>
          <a:lstStyle>
            <a:lvl1pPr>
              <a:lnSpc>
                <a:spcPct val="1250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5000"/>
              </a:lnSpc>
              <a:buFont typeface="Wingdings" panose="05000000000000000000" pitchFamily="2" charset="2"/>
              <a:buChar char="q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25000"/>
              </a:lnSpc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 descr="http://brandguide.tamu.edu/downloads/logos/TAMU-logos-rgb/TAM-Logo/TAM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203" y="6175315"/>
            <a:ext cx="868291" cy="607804"/>
          </a:xfrm>
          <a:prstGeom prst="rect">
            <a:avLst/>
          </a:prstGeom>
          <a:noFill/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4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199-B47C-43A0-B8AA-4E53BAB154CE}" type="datetime1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FD6-372D-4272-95B5-928EA826AC23}" type="datetime1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4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5109-618D-4F06-BECA-0B37E3F1599C}" type="datetime1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7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1AF0-7A5C-4E23-8E17-CA61F65AEE7A}" type="datetime1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9191-B1E1-460A-8C7C-492495632433}" type="datetime1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C00-CD61-472F-AC66-D9EFD6F920D3}" type="datetime1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3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69FF-028E-4FFA-929A-2DCF08A8422B}" type="datetime1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33D3-27C3-46DC-A1CA-D75E7D433DE5}" type="datetime1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1BC9-6C97-450F-B01A-2B349C63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0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ampSim/ChampSim" TargetMode="External"/><Relationship Id="rId3" Type="http://schemas.openxmlformats.org/officeDocument/2006/relationships/hyperlink" Target="http://bit.ly/2t2nkUj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h/hh09tt8myuz0jbp/AADjCsaJfrenT4QXFlvk_xBLa/spec_simpoint_info.txt?dl=0" TargetMode="Externa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Cache Replacement Championship (CRC-2)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Sunday June 24, 2017 (Afternoon)</a:t>
            </a:r>
          </a:p>
          <a:p>
            <a:r>
              <a:rPr lang="en-US" dirty="0"/>
              <a:t>a</a:t>
            </a:r>
            <a:r>
              <a:rPr lang="en-US" dirty="0" smtClean="0"/>
              <a:t>t the</a:t>
            </a:r>
          </a:p>
          <a:p>
            <a:r>
              <a:rPr lang="en-US" dirty="0" smtClean="0"/>
              <a:t>International Symposium on Computer Architecture (ISCA 2017)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804" y="5083955"/>
            <a:ext cx="1850339" cy="1550952"/>
          </a:xfrm>
          <a:prstGeom prst="rect">
            <a:avLst/>
          </a:prstGeom>
        </p:spPr>
      </p:pic>
      <p:pic>
        <p:nvPicPr>
          <p:cNvPr id="5" name="Picture 4" descr="tamu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38" y="4933613"/>
            <a:ext cx="1861454" cy="18516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30261" y="5157454"/>
            <a:ext cx="3531476" cy="1403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6200" y="993417"/>
            <a:ext cx="12042294" cy="56817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contestant will get six scores that measures the geometric mean</a:t>
            </a:r>
            <a:br>
              <a:rPr lang="en-US" sz="2800" dirty="0" smtClean="0"/>
            </a:br>
            <a:r>
              <a:rPr lang="en-US" sz="2800" dirty="0" smtClean="0"/>
              <a:t>IPC speedup of their replacement algorithm</a:t>
            </a:r>
          </a:p>
          <a:p>
            <a:pPr lvl="1"/>
            <a:r>
              <a:rPr lang="en-US" sz="2400" dirty="0" smtClean="0"/>
              <a:t> SPEC CPU 2006: Configuration 1</a:t>
            </a:r>
          </a:p>
          <a:p>
            <a:pPr lvl="1"/>
            <a:r>
              <a:rPr lang="en-US" sz="2400" dirty="0" smtClean="0"/>
              <a:t> SPEC </a:t>
            </a:r>
            <a:r>
              <a:rPr lang="en-US" sz="2400" dirty="0"/>
              <a:t>CPU </a:t>
            </a:r>
            <a:r>
              <a:rPr lang="en-US" sz="2400" dirty="0" smtClean="0"/>
              <a:t>2006: </a:t>
            </a:r>
            <a:r>
              <a:rPr lang="en-US" sz="2400" dirty="0"/>
              <a:t>Configuration </a:t>
            </a:r>
            <a:r>
              <a:rPr lang="en-US" sz="2400" dirty="0" smtClean="0"/>
              <a:t>2</a:t>
            </a:r>
          </a:p>
          <a:p>
            <a:pPr lvl="1"/>
            <a:r>
              <a:rPr lang="en-US" sz="2400" dirty="0"/>
              <a:t> SPEC CPU </a:t>
            </a:r>
            <a:r>
              <a:rPr lang="en-US" sz="2400" dirty="0" smtClean="0"/>
              <a:t>2006: </a:t>
            </a:r>
            <a:r>
              <a:rPr lang="en-US" sz="2400" dirty="0"/>
              <a:t>Configuration </a:t>
            </a:r>
            <a:r>
              <a:rPr lang="en-US" sz="2400" dirty="0" smtClean="0"/>
              <a:t>3</a:t>
            </a:r>
            <a:endParaRPr lang="en-US" sz="2400" dirty="0"/>
          </a:p>
          <a:p>
            <a:pPr lvl="1"/>
            <a:r>
              <a:rPr lang="en-US" sz="2400" dirty="0"/>
              <a:t> SPEC CPU </a:t>
            </a:r>
            <a:r>
              <a:rPr lang="en-US" sz="2400" dirty="0" smtClean="0"/>
              <a:t>2006: </a:t>
            </a:r>
            <a:r>
              <a:rPr lang="en-US" sz="2400" dirty="0"/>
              <a:t>Configuration </a:t>
            </a:r>
            <a:r>
              <a:rPr lang="en-US" sz="2400" dirty="0" smtClean="0"/>
              <a:t>4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 smtClean="0"/>
              <a:t>CloudSuite</a:t>
            </a:r>
            <a:r>
              <a:rPr lang="en-US" sz="2400" dirty="0" smtClean="0"/>
              <a:t>: Configuration 3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/>
              <a:t>CloudSuite</a:t>
            </a:r>
            <a:r>
              <a:rPr lang="en-US" sz="2400" dirty="0" smtClean="0"/>
              <a:t>: </a:t>
            </a:r>
            <a:r>
              <a:rPr lang="en-US" sz="2400" dirty="0"/>
              <a:t>Configuration </a:t>
            </a:r>
            <a:r>
              <a:rPr lang="en-US" sz="2400" dirty="0" smtClean="0"/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CRC-2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869459" y="2360141"/>
            <a:ext cx="395417" cy="161873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4970" y="362493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+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869459" y="4399007"/>
            <a:ext cx="395417" cy="766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89197" y="2938675"/>
            <a:ext cx="1631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50% * SPEC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9198" y="4551233"/>
            <a:ext cx="23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50% * </a:t>
            </a:r>
            <a:r>
              <a:rPr lang="en-US" sz="2400" b="1" dirty="0" err="1" smtClean="0"/>
              <a:t>CloudSuite</a:t>
            </a:r>
            <a:endParaRPr lang="en-US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28189" y="3768395"/>
            <a:ext cx="216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Weighted </a:t>
            </a:r>
            <a:r>
              <a:rPr lang="en-US" sz="2400" b="1" dirty="0" smtClean="0"/>
              <a:t>score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7758391" y="3640746"/>
            <a:ext cx="1135921" cy="716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6200" y="993417"/>
            <a:ext cx="12042294" cy="56817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contestant will get six scores that measures the geometric mean</a:t>
            </a:r>
            <a:br>
              <a:rPr lang="en-US" sz="2800" dirty="0" smtClean="0"/>
            </a:br>
            <a:r>
              <a:rPr lang="en-US" sz="2800" dirty="0" smtClean="0"/>
              <a:t>IPC speedup of their replacement algorithm</a:t>
            </a:r>
          </a:p>
          <a:p>
            <a:pPr lvl="1"/>
            <a:r>
              <a:rPr lang="en-US" sz="2400" dirty="0" smtClean="0"/>
              <a:t> SPEC CPU 2006: Configuration 1</a:t>
            </a:r>
          </a:p>
          <a:p>
            <a:pPr lvl="1"/>
            <a:r>
              <a:rPr lang="en-US" sz="2400" dirty="0" smtClean="0"/>
              <a:t> SPEC </a:t>
            </a:r>
            <a:r>
              <a:rPr lang="en-US" sz="2400" dirty="0"/>
              <a:t>CPU </a:t>
            </a:r>
            <a:r>
              <a:rPr lang="en-US" sz="2400" dirty="0" smtClean="0"/>
              <a:t>2006: </a:t>
            </a:r>
            <a:r>
              <a:rPr lang="en-US" sz="2400" dirty="0"/>
              <a:t>Configuration </a:t>
            </a:r>
            <a:r>
              <a:rPr lang="en-US" sz="2400" dirty="0" smtClean="0"/>
              <a:t>2</a:t>
            </a:r>
          </a:p>
          <a:p>
            <a:pPr lvl="1"/>
            <a:r>
              <a:rPr lang="en-US" sz="2400" dirty="0"/>
              <a:t> SPEC CPU </a:t>
            </a:r>
            <a:r>
              <a:rPr lang="en-US" sz="2400" dirty="0" smtClean="0"/>
              <a:t>2006: </a:t>
            </a:r>
            <a:r>
              <a:rPr lang="en-US" sz="2400" dirty="0"/>
              <a:t>Configuration </a:t>
            </a:r>
            <a:r>
              <a:rPr lang="en-US" sz="2400" dirty="0" smtClean="0"/>
              <a:t>3</a:t>
            </a:r>
            <a:endParaRPr lang="en-US" sz="2400" dirty="0"/>
          </a:p>
          <a:p>
            <a:pPr lvl="1"/>
            <a:r>
              <a:rPr lang="en-US" sz="2400" dirty="0"/>
              <a:t> SPEC CPU </a:t>
            </a:r>
            <a:r>
              <a:rPr lang="en-US" sz="2400" dirty="0" smtClean="0"/>
              <a:t>2006: </a:t>
            </a:r>
            <a:r>
              <a:rPr lang="en-US" sz="2400" dirty="0"/>
              <a:t>Configuration </a:t>
            </a:r>
            <a:r>
              <a:rPr lang="en-US" sz="2400" dirty="0" smtClean="0"/>
              <a:t>4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 smtClean="0"/>
              <a:t>CloudSuite</a:t>
            </a:r>
            <a:r>
              <a:rPr lang="en-US" sz="2400" dirty="0" smtClean="0"/>
              <a:t>: Configuration 3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/>
              <a:t>CloudSuite</a:t>
            </a:r>
            <a:r>
              <a:rPr lang="en-US" sz="2400" dirty="0" smtClean="0"/>
              <a:t>: </a:t>
            </a:r>
            <a:r>
              <a:rPr lang="en-US" sz="2400" dirty="0"/>
              <a:t>Configuration </a:t>
            </a:r>
            <a:r>
              <a:rPr lang="en-US" sz="2400" dirty="0" smtClean="0"/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CRC-2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0295" y="2129308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12.5%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50294" y="2674203"/>
            <a:ext cx="957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12.5%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0294" y="3203414"/>
            <a:ext cx="957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12.5%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68916" y="425227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25%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50294" y="3726864"/>
            <a:ext cx="957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12.5%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68916" y="4764041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25%</a:t>
            </a:r>
            <a:endParaRPr lang="en-US" sz="2400" b="1" dirty="0"/>
          </a:p>
        </p:txBody>
      </p:sp>
      <p:sp>
        <p:nvSpPr>
          <p:cNvPr id="20" name="Right Brace 19"/>
          <p:cNvSpPr/>
          <p:nvPr/>
        </p:nvSpPr>
        <p:spPr>
          <a:xfrm>
            <a:off x="6623221" y="2360141"/>
            <a:ext cx="395417" cy="161873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6623221" y="4399007"/>
            <a:ext cx="395417" cy="766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84970" y="362493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+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758391" y="3640746"/>
            <a:ext cx="1135921" cy="716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28189" y="3768395"/>
            <a:ext cx="216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Weighted </a:t>
            </a:r>
            <a:r>
              <a:rPr lang="en-US" sz="2400" b="1" dirty="0" smtClean="0"/>
              <a:t>score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84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CRC-2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 CPU 2006: Configuration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994439"/>
              </p:ext>
            </p:extLst>
          </p:nvPr>
        </p:nvGraphicFramePr>
        <p:xfrm>
          <a:off x="0" y="827069"/>
          <a:ext cx="12191999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11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 CPU 2006: Configuration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113053"/>
              </p:ext>
            </p:extLst>
          </p:nvPr>
        </p:nvGraphicFramePr>
        <p:xfrm>
          <a:off x="0" y="827069"/>
          <a:ext cx="12191999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2569" y="2284794"/>
            <a:ext cx="6419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 smtClean="0">
                <a:solidFill>
                  <a:schemeClr val="bg1"/>
                </a:solidFill>
              </a:rPr>
              <a:t>Multiperspective</a:t>
            </a:r>
            <a:r>
              <a:rPr lang="en-US" sz="2000" b="1" dirty="0" smtClean="0">
                <a:solidFill>
                  <a:schemeClr val="bg1"/>
                </a:solidFill>
              </a:rPr>
              <a:t> Reuse Prediction by Daniel Jiménez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 CPU 2006: Configuration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638074"/>
              </p:ext>
            </p:extLst>
          </p:nvPr>
        </p:nvGraphicFramePr>
        <p:xfrm>
          <a:off x="0" y="827069"/>
          <a:ext cx="12191999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2569" y="2284794"/>
            <a:ext cx="628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Multiperspective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Reuse Prediction by Daniel Jiménez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569" y="1804946"/>
            <a:ext cx="4270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Less is More by </a:t>
            </a:r>
            <a:r>
              <a:rPr lang="en-US" sz="2000" b="1" dirty="0" err="1" smtClean="0">
                <a:solidFill>
                  <a:schemeClr val="bg1"/>
                </a:solidFill>
              </a:rPr>
              <a:t>Jiajun</a:t>
            </a:r>
            <a:r>
              <a:rPr lang="en-US" sz="2000" b="1" dirty="0" smtClean="0">
                <a:solidFill>
                  <a:schemeClr val="bg1"/>
                </a:solidFill>
              </a:rPr>
              <a:t> Wang et al.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 CPU 2006: Configuration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636240"/>
              </p:ext>
            </p:extLst>
          </p:nvPr>
        </p:nvGraphicFramePr>
        <p:xfrm>
          <a:off x="0" y="827069"/>
          <a:ext cx="12191999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2569" y="2284794"/>
            <a:ext cx="628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Multiperspective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Reuse Prediction by Daniel Jiménez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569" y="1325099"/>
            <a:ext cx="3773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1st: </a:t>
            </a:r>
            <a:r>
              <a:rPr lang="en-US" sz="2000" b="1" dirty="0" err="1" smtClean="0">
                <a:solidFill>
                  <a:schemeClr val="bg1"/>
                </a:solidFill>
              </a:rPr>
              <a:t>SHiP</a:t>
            </a:r>
            <a:r>
              <a:rPr lang="en-US" sz="2000" b="1" dirty="0" smtClean="0">
                <a:solidFill>
                  <a:schemeClr val="bg1"/>
                </a:solidFill>
              </a:rPr>
              <a:t>++ by Vinson Young et al.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569" y="1804946"/>
            <a:ext cx="4270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Less is More by </a:t>
            </a:r>
            <a:r>
              <a:rPr lang="en-US" sz="2000" b="1" dirty="0" err="1" smtClean="0">
                <a:solidFill>
                  <a:schemeClr val="bg1"/>
                </a:solidFill>
              </a:rPr>
              <a:t>Jiajun</a:t>
            </a:r>
            <a:r>
              <a:rPr lang="en-US" sz="2000" b="1" dirty="0" smtClean="0">
                <a:solidFill>
                  <a:schemeClr val="bg1"/>
                </a:solidFill>
              </a:rPr>
              <a:t> Wang et al.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 CPU 2006: Configuration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49220"/>
              </p:ext>
            </p:extLst>
          </p:nvPr>
        </p:nvGraphicFramePr>
        <p:xfrm>
          <a:off x="0" y="827070"/>
          <a:ext cx="12192000" cy="6030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3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 CPU 2006: Configuration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572656"/>
              </p:ext>
            </p:extLst>
          </p:nvPr>
        </p:nvGraphicFramePr>
        <p:xfrm>
          <a:off x="0" y="827070"/>
          <a:ext cx="12192000" cy="6030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569" y="2284794"/>
            <a:ext cx="504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Hawkeye by </a:t>
            </a:r>
            <a:r>
              <a:rPr lang="en-US" sz="2000" b="1" dirty="0" err="1" smtClean="0">
                <a:solidFill>
                  <a:schemeClr val="bg1"/>
                </a:solidFill>
              </a:rPr>
              <a:t>Akanksha</a:t>
            </a:r>
            <a:r>
              <a:rPr lang="en-US" sz="2000" b="1" dirty="0" smtClean="0">
                <a:solidFill>
                  <a:schemeClr val="bg1"/>
                </a:solidFill>
              </a:rPr>
              <a:t> Jain and Calvin Lin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 CPU 2006: Configuration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651178"/>
              </p:ext>
            </p:extLst>
          </p:nvPr>
        </p:nvGraphicFramePr>
        <p:xfrm>
          <a:off x="0" y="827070"/>
          <a:ext cx="12192000" cy="6030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569" y="2284794"/>
            <a:ext cx="504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Hawkeye by </a:t>
            </a:r>
            <a:r>
              <a:rPr lang="en-US" sz="2000" b="1" dirty="0" err="1" smtClean="0">
                <a:solidFill>
                  <a:schemeClr val="bg1"/>
                </a:solidFill>
              </a:rPr>
              <a:t>Akanksha</a:t>
            </a:r>
            <a:r>
              <a:rPr lang="en-US" sz="2000" b="1" dirty="0" smtClean="0">
                <a:solidFill>
                  <a:schemeClr val="bg1"/>
                </a:solidFill>
              </a:rPr>
              <a:t> Jain and Calvin Lin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569" y="1804946"/>
            <a:ext cx="633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</a:t>
            </a:r>
            <a:r>
              <a:rPr lang="en-US" sz="2000" b="1" dirty="0" err="1">
                <a:solidFill>
                  <a:schemeClr val="bg1"/>
                </a:solidFill>
              </a:rPr>
              <a:t>Multiperspective</a:t>
            </a:r>
            <a:r>
              <a:rPr lang="en-US" sz="2000" b="1" dirty="0">
                <a:solidFill>
                  <a:schemeClr val="bg1"/>
                </a:solidFill>
              </a:rPr>
              <a:t> Reuse Prediction by Daniel Jiménez</a:t>
            </a:r>
          </a:p>
        </p:txBody>
      </p:sp>
    </p:spTree>
    <p:extLst>
      <p:ext uri="{BB962C8B-B14F-4D97-AF65-F5344CB8AC3E}">
        <p14:creationId xmlns:p14="http://schemas.microsoft.com/office/powerpoint/2010/main" val="19436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3417"/>
            <a:ext cx="12042294" cy="56817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CRC-2 Traces</a:t>
            </a:r>
          </a:p>
          <a:p>
            <a:r>
              <a:rPr lang="en-US" sz="2800" dirty="0" smtClean="0"/>
              <a:t>CRC-2 Experiments</a:t>
            </a:r>
          </a:p>
          <a:p>
            <a:r>
              <a:rPr lang="en-US" sz="2800" dirty="0" smtClean="0"/>
              <a:t>CRC-2 Scores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SPEC CPU 2006: Configuration 1</a:t>
            </a:r>
          </a:p>
          <a:p>
            <a:pPr lvl="1"/>
            <a:r>
              <a:rPr lang="en-US" sz="2000" dirty="0"/>
              <a:t> SPEC CPU 2006: Configuration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2000" dirty="0"/>
              <a:t> SPEC CPU 2006: Configuration </a:t>
            </a:r>
            <a:r>
              <a:rPr lang="en-US" sz="2000" dirty="0" smtClean="0"/>
              <a:t>3</a:t>
            </a:r>
            <a:endParaRPr lang="en-US" sz="2000" dirty="0"/>
          </a:p>
          <a:p>
            <a:pPr lvl="1"/>
            <a:r>
              <a:rPr lang="en-US" sz="2000" dirty="0"/>
              <a:t> SPEC CPU 2006: Configuration </a:t>
            </a:r>
            <a:r>
              <a:rPr lang="en-US" sz="2000" dirty="0" smtClean="0"/>
              <a:t>4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 smtClean="0"/>
              <a:t>CloudSuite</a:t>
            </a:r>
            <a:r>
              <a:rPr lang="en-US" sz="2000" dirty="0" smtClean="0"/>
              <a:t>: </a:t>
            </a:r>
            <a:r>
              <a:rPr lang="en-US" sz="2000" dirty="0"/>
              <a:t>Configuration </a:t>
            </a:r>
            <a:r>
              <a:rPr lang="en-US" sz="2000" dirty="0" smtClean="0"/>
              <a:t>3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 smtClean="0"/>
              <a:t>CloudSuite</a:t>
            </a:r>
            <a:r>
              <a:rPr lang="en-US" sz="2000" dirty="0" smtClean="0"/>
              <a:t>: </a:t>
            </a:r>
            <a:r>
              <a:rPr lang="en-US" sz="2000" dirty="0"/>
              <a:t>Configuration </a:t>
            </a:r>
            <a:r>
              <a:rPr lang="en-US" sz="2000" dirty="0" smtClean="0"/>
              <a:t>4</a:t>
            </a:r>
            <a:endParaRPr lang="en-US" sz="2000" dirty="0"/>
          </a:p>
          <a:p>
            <a:r>
              <a:rPr lang="en-US" sz="2800" dirty="0" smtClean="0"/>
              <a:t>Final Score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 CPU 2006: Configuration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075852"/>
              </p:ext>
            </p:extLst>
          </p:nvPr>
        </p:nvGraphicFramePr>
        <p:xfrm>
          <a:off x="0" y="827070"/>
          <a:ext cx="12192000" cy="6030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569" y="2284794"/>
            <a:ext cx="504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Hawkeye by </a:t>
            </a:r>
            <a:r>
              <a:rPr lang="en-US" sz="2000" b="1" dirty="0" err="1" smtClean="0">
                <a:solidFill>
                  <a:schemeClr val="bg1"/>
                </a:solidFill>
              </a:rPr>
              <a:t>Akanksha</a:t>
            </a:r>
            <a:r>
              <a:rPr lang="en-US" sz="2000" b="1" dirty="0" smtClean="0">
                <a:solidFill>
                  <a:schemeClr val="bg1"/>
                </a:solidFill>
              </a:rPr>
              <a:t> Jain and Calvin Lin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69" y="1325099"/>
            <a:ext cx="3773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1st: </a:t>
            </a:r>
            <a:r>
              <a:rPr lang="en-US" sz="2000" b="1" dirty="0" err="1" smtClean="0">
                <a:solidFill>
                  <a:schemeClr val="bg1"/>
                </a:solidFill>
              </a:rPr>
              <a:t>SHiP</a:t>
            </a:r>
            <a:r>
              <a:rPr lang="en-US" sz="2000" b="1" dirty="0" smtClean="0">
                <a:solidFill>
                  <a:schemeClr val="bg1"/>
                </a:solidFill>
              </a:rPr>
              <a:t>++ by Vinson Young et al.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569" y="1804946"/>
            <a:ext cx="633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</a:t>
            </a:r>
            <a:r>
              <a:rPr lang="en-US" sz="2000" b="1" dirty="0" err="1">
                <a:solidFill>
                  <a:schemeClr val="bg1"/>
                </a:solidFill>
              </a:rPr>
              <a:t>Multiperspective</a:t>
            </a:r>
            <a:r>
              <a:rPr lang="en-US" sz="2000" b="1" dirty="0">
                <a:solidFill>
                  <a:schemeClr val="bg1"/>
                </a:solidFill>
              </a:rPr>
              <a:t> Reuse Prediction by Daniel Jiménez</a:t>
            </a:r>
          </a:p>
        </p:txBody>
      </p:sp>
    </p:spTree>
    <p:extLst>
      <p:ext uri="{BB962C8B-B14F-4D97-AF65-F5344CB8AC3E}">
        <p14:creationId xmlns:p14="http://schemas.microsoft.com/office/powerpoint/2010/main" val="201751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 CPU 2006: Configuration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333781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27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 CPU 2006: Configuration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984678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569" y="2577874"/>
            <a:ext cx="628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Multiperspective</a:t>
            </a:r>
            <a:r>
              <a:rPr lang="en-US" sz="2000" b="1" dirty="0">
                <a:solidFill>
                  <a:schemeClr val="bg1"/>
                </a:solidFill>
              </a:rPr>
              <a:t> Reuse Prediction by Daniel Jiménez</a:t>
            </a:r>
          </a:p>
        </p:txBody>
      </p:sp>
    </p:spTree>
    <p:extLst>
      <p:ext uri="{BB962C8B-B14F-4D97-AF65-F5344CB8AC3E}">
        <p14:creationId xmlns:p14="http://schemas.microsoft.com/office/powerpoint/2010/main" val="4591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 CPU 2006: Configuration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755252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569" y="2577874"/>
            <a:ext cx="628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Multiperspective</a:t>
            </a:r>
            <a:r>
              <a:rPr lang="en-US" sz="2000" b="1" dirty="0">
                <a:solidFill>
                  <a:schemeClr val="bg1"/>
                </a:solidFill>
              </a:rPr>
              <a:t> Reuse Prediction by Daniel Jiménez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569" y="2098026"/>
            <a:ext cx="323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</a:t>
            </a:r>
            <a:r>
              <a:rPr lang="en-US" sz="2000" b="1" dirty="0" err="1" smtClean="0">
                <a:solidFill>
                  <a:schemeClr val="bg1"/>
                </a:solidFill>
              </a:rPr>
              <a:t>ReD</a:t>
            </a:r>
            <a:r>
              <a:rPr lang="en-US" sz="2000" b="1" dirty="0" smtClean="0">
                <a:solidFill>
                  <a:schemeClr val="bg1"/>
                </a:solidFill>
              </a:rPr>
              <a:t> by Javier </a:t>
            </a:r>
            <a:r>
              <a:rPr lang="en-US" sz="2000" b="1" dirty="0" err="1" smtClean="0">
                <a:solidFill>
                  <a:schemeClr val="bg1"/>
                </a:solidFill>
              </a:rPr>
              <a:t>Díaz</a:t>
            </a:r>
            <a:r>
              <a:rPr lang="en-US" sz="2000" b="1" dirty="0" smtClean="0">
                <a:solidFill>
                  <a:schemeClr val="bg1"/>
                </a:solidFill>
              </a:rPr>
              <a:t> et al.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 CPU 2006: Configuration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255286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569" y="2577874"/>
            <a:ext cx="628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Multiperspective</a:t>
            </a:r>
            <a:r>
              <a:rPr lang="en-US" sz="2000" b="1" dirty="0">
                <a:solidFill>
                  <a:schemeClr val="bg1"/>
                </a:solidFill>
              </a:rPr>
              <a:t> Reuse Prediction by Daniel Jiménez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569" y="1618179"/>
            <a:ext cx="5005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1st: </a:t>
            </a:r>
            <a:r>
              <a:rPr lang="en-US" sz="2000" b="1" dirty="0">
                <a:solidFill>
                  <a:schemeClr val="bg1"/>
                </a:solidFill>
              </a:rPr>
              <a:t>Hawkeye by </a:t>
            </a:r>
            <a:r>
              <a:rPr lang="en-US" sz="2000" b="1" dirty="0" err="1">
                <a:solidFill>
                  <a:schemeClr val="bg1"/>
                </a:solidFill>
              </a:rPr>
              <a:t>Akanksha</a:t>
            </a:r>
            <a:r>
              <a:rPr lang="en-US" sz="2000" b="1" dirty="0">
                <a:solidFill>
                  <a:schemeClr val="bg1"/>
                </a:solidFill>
              </a:rPr>
              <a:t> Jain and Calvin Lin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569" y="2098026"/>
            <a:ext cx="323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</a:t>
            </a:r>
            <a:r>
              <a:rPr lang="en-US" sz="2000" b="1" dirty="0" err="1" smtClean="0">
                <a:solidFill>
                  <a:schemeClr val="bg1"/>
                </a:solidFill>
              </a:rPr>
              <a:t>ReD</a:t>
            </a:r>
            <a:r>
              <a:rPr lang="en-US" sz="2000" b="1" dirty="0" smtClean="0">
                <a:solidFill>
                  <a:schemeClr val="bg1"/>
                </a:solidFill>
              </a:rPr>
              <a:t> by Javier </a:t>
            </a:r>
            <a:r>
              <a:rPr lang="en-US" sz="2000" b="1" dirty="0" err="1" smtClean="0">
                <a:solidFill>
                  <a:schemeClr val="bg1"/>
                </a:solidFill>
              </a:rPr>
              <a:t>Díaz</a:t>
            </a:r>
            <a:r>
              <a:rPr lang="en-US" sz="2000" b="1" dirty="0" smtClean="0">
                <a:solidFill>
                  <a:schemeClr val="bg1"/>
                </a:solidFill>
              </a:rPr>
              <a:t> et al.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 CPU 2006: Configuration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548932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57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 CPU 2006: Configuration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93192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2569" y="2577874"/>
            <a:ext cx="381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SHiP</a:t>
            </a:r>
            <a:r>
              <a:rPr lang="en-US" sz="2000" b="1" dirty="0">
                <a:solidFill>
                  <a:schemeClr val="bg1"/>
                </a:solidFill>
              </a:rPr>
              <a:t>++ by Vinson Young et al.</a:t>
            </a:r>
          </a:p>
        </p:txBody>
      </p:sp>
    </p:spTree>
    <p:extLst>
      <p:ext uri="{BB962C8B-B14F-4D97-AF65-F5344CB8AC3E}">
        <p14:creationId xmlns:p14="http://schemas.microsoft.com/office/powerpoint/2010/main" val="6156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 CPU 2006: Configuration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18403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2569" y="2577874"/>
            <a:ext cx="381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SHiP</a:t>
            </a:r>
            <a:r>
              <a:rPr lang="en-US" sz="2000" b="1" dirty="0">
                <a:solidFill>
                  <a:schemeClr val="bg1"/>
                </a:solidFill>
              </a:rPr>
              <a:t>++ by Vinson Young et 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569" y="2098026"/>
            <a:ext cx="323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</a:t>
            </a:r>
            <a:r>
              <a:rPr lang="en-US" sz="2000" b="1" dirty="0" err="1" smtClean="0">
                <a:solidFill>
                  <a:schemeClr val="bg1"/>
                </a:solidFill>
              </a:rPr>
              <a:t>ReD</a:t>
            </a:r>
            <a:r>
              <a:rPr lang="en-US" sz="2000" b="1" dirty="0" smtClean="0">
                <a:solidFill>
                  <a:schemeClr val="bg1"/>
                </a:solidFill>
              </a:rPr>
              <a:t> by Javier </a:t>
            </a:r>
            <a:r>
              <a:rPr lang="en-US" sz="2000" b="1" dirty="0" err="1" smtClean="0">
                <a:solidFill>
                  <a:schemeClr val="bg1"/>
                </a:solidFill>
              </a:rPr>
              <a:t>Díaz</a:t>
            </a:r>
            <a:r>
              <a:rPr lang="en-US" sz="2000" b="1" dirty="0" smtClean="0">
                <a:solidFill>
                  <a:schemeClr val="bg1"/>
                </a:solidFill>
              </a:rPr>
              <a:t> et al.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 CPU 2006: Configuration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102916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2569" y="2577874"/>
            <a:ext cx="381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SHiP</a:t>
            </a:r>
            <a:r>
              <a:rPr lang="en-US" sz="2000" b="1" dirty="0">
                <a:solidFill>
                  <a:schemeClr val="bg1"/>
                </a:solidFill>
              </a:rPr>
              <a:t>++ by Vinson Young et 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569" y="1618179"/>
            <a:ext cx="5005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1st: </a:t>
            </a:r>
            <a:r>
              <a:rPr lang="en-US" sz="2000" b="1" dirty="0">
                <a:solidFill>
                  <a:schemeClr val="bg1"/>
                </a:solidFill>
              </a:rPr>
              <a:t>Hawkeye by </a:t>
            </a:r>
            <a:r>
              <a:rPr lang="en-US" sz="2000" b="1" dirty="0" err="1">
                <a:solidFill>
                  <a:schemeClr val="bg1"/>
                </a:solidFill>
              </a:rPr>
              <a:t>Akanksha</a:t>
            </a:r>
            <a:r>
              <a:rPr lang="en-US" sz="2000" b="1" dirty="0">
                <a:solidFill>
                  <a:schemeClr val="bg1"/>
                </a:solidFill>
              </a:rPr>
              <a:t> Jain and Calvin Lin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569" y="2098026"/>
            <a:ext cx="323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</a:t>
            </a:r>
            <a:r>
              <a:rPr lang="en-US" sz="2000" b="1" dirty="0" err="1" smtClean="0">
                <a:solidFill>
                  <a:schemeClr val="bg1"/>
                </a:solidFill>
              </a:rPr>
              <a:t>ReD</a:t>
            </a:r>
            <a:r>
              <a:rPr lang="en-US" sz="2000" b="1" dirty="0" smtClean="0">
                <a:solidFill>
                  <a:schemeClr val="bg1"/>
                </a:solidFill>
              </a:rPr>
              <a:t> by Javier </a:t>
            </a:r>
            <a:r>
              <a:rPr lang="en-US" sz="2000" b="1" dirty="0" err="1" smtClean="0">
                <a:solidFill>
                  <a:schemeClr val="bg1"/>
                </a:solidFill>
              </a:rPr>
              <a:t>Díaz</a:t>
            </a:r>
            <a:r>
              <a:rPr lang="en-US" sz="2000" b="1" dirty="0" smtClean="0">
                <a:solidFill>
                  <a:schemeClr val="bg1"/>
                </a:solidFill>
              </a:rPr>
              <a:t> et al.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CloudSuite</a:t>
            </a:r>
            <a:r>
              <a:rPr lang="en-US" dirty="0" smtClean="0"/>
              <a:t>: Configuration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082806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84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CRC-2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3417"/>
            <a:ext cx="12042294" cy="578970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ChampSim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A trace-based simulator for detailed memory subsystem research</a:t>
            </a:r>
            <a:br>
              <a:rPr lang="en-US" dirty="0" smtClean="0"/>
            </a:br>
            <a:r>
              <a:rPr lang="en-US" dirty="0" smtClean="0"/>
              <a:t> (and hopefully for future competitions)</a:t>
            </a:r>
          </a:p>
          <a:p>
            <a:pPr lvl="1"/>
            <a:r>
              <a:rPr lang="en-US" dirty="0" smtClean="0"/>
              <a:t> Each part in the microarchitecture can be easily modified and evaluated</a:t>
            </a:r>
            <a:br>
              <a:rPr lang="en-US" dirty="0" smtClean="0"/>
            </a:br>
            <a:r>
              <a:rPr lang="en-US" dirty="0" smtClean="0"/>
              <a:t>  Ex) branch predictor, </a:t>
            </a:r>
            <a:r>
              <a:rPr lang="en-US" dirty="0" err="1" smtClean="0"/>
              <a:t>prefetchers</a:t>
            </a:r>
            <a:r>
              <a:rPr lang="en-US" dirty="0" smtClean="0"/>
              <a:t>, replacement policy, </a:t>
            </a:r>
            <a:br>
              <a:rPr lang="en-US" dirty="0" smtClean="0"/>
            </a:br>
            <a:r>
              <a:rPr lang="en-US" dirty="0" smtClean="0"/>
              <a:t>       DRAM scheduling, DRAM cache,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Full source for simulator publicly available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ChampSim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ChampSim</a:t>
            </a:r>
            <a:endParaRPr lang="en-US" dirty="0" smtClean="0"/>
          </a:p>
          <a:p>
            <a:pPr lvl="2"/>
            <a:r>
              <a:rPr lang="en-US" dirty="0" smtClean="0"/>
              <a:t> Licensed under the GPL v2</a:t>
            </a:r>
          </a:p>
          <a:p>
            <a:pPr lvl="1"/>
            <a:r>
              <a:rPr lang="en-US" dirty="0" smtClean="0"/>
              <a:t> All traces used at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bit.ly/2t2nkUj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CloudSuite</a:t>
            </a:r>
            <a:r>
              <a:rPr lang="en-US" dirty="0" smtClean="0"/>
              <a:t>: Configuration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446025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2569" y="2577874"/>
            <a:ext cx="381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SHiP</a:t>
            </a:r>
            <a:r>
              <a:rPr lang="en-US" sz="2000" b="1" dirty="0">
                <a:solidFill>
                  <a:schemeClr val="bg1"/>
                </a:solidFill>
              </a:rPr>
              <a:t>++ by Vinson Young et al.</a:t>
            </a:r>
          </a:p>
        </p:txBody>
      </p:sp>
    </p:spTree>
    <p:extLst>
      <p:ext uri="{BB962C8B-B14F-4D97-AF65-F5344CB8AC3E}">
        <p14:creationId xmlns:p14="http://schemas.microsoft.com/office/powerpoint/2010/main" val="8110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CloudSuite</a:t>
            </a:r>
            <a:r>
              <a:rPr lang="en-US" dirty="0" smtClean="0"/>
              <a:t>: Configuration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56161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2569" y="2577874"/>
            <a:ext cx="381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SHiP</a:t>
            </a:r>
            <a:r>
              <a:rPr lang="en-US" sz="2000" b="1" dirty="0">
                <a:solidFill>
                  <a:schemeClr val="bg1"/>
                </a:solidFill>
              </a:rPr>
              <a:t>++ by Vinson Young et 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569" y="2098026"/>
            <a:ext cx="633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</a:t>
            </a:r>
            <a:r>
              <a:rPr lang="en-US" sz="2000" b="1" dirty="0" err="1">
                <a:solidFill>
                  <a:schemeClr val="bg1"/>
                </a:solidFill>
              </a:rPr>
              <a:t>Multiperspective</a:t>
            </a:r>
            <a:r>
              <a:rPr lang="en-US" sz="2000" b="1" dirty="0">
                <a:solidFill>
                  <a:schemeClr val="bg1"/>
                </a:solidFill>
              </a:rPr>
              <a:t> Reuse Prediction by Daniel Jiménez</a:t>
            </a:r>
          </a:p>
        </p:txBody>
      </p:sp>
    </p:spTree>
    <p:extLst>
      <p:ext uri="{BB962C8B-B14F-4D97-AF65-F5344CB8AC3E}">
        <p14:creationId xmlns:p14="http://schemas.microsoft.com/office/powerpoint/2010/main" val="1821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CloudSuite</a:t>
            </a:r>
            <a:r>
              <a:rPr lang="en-US" dirty="0" smtClean="0"/>
              <a:t>: Configuration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032181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2569" y="2577874"/>
            <a:ext cx="381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SHiP</a:t>
            </a:r>
            <a:r>
              <a:rPr lang="en-US" sz="2000" b="1" dirty="0">
                <a:solidFill>
                  <a:schemeClr val="bg1"/>
                </a:solidFill>
              </a:rPr>
              <a:t>++ by Vinson Young et 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569" y="1618179"/>
            <a:ext cx="315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1st: </a:t>
            </a:r>
            <a:r>
              <a:rPr lang="en-US" sz="2000" b="1" dirty="0" err="1">
                <a:solidFill>
                  <a:schemeClr val="bg1"/>
                </a:solidFill>
              </a:rPr>
              <a:t>ReD</a:t>
            </a:r>
            <a:r>
              <a:rPr lang="en-US" sz="2000" b="1" dirty="0">
                <a:solidFill>
                  <a:schemeClr val="bg1"/>
                </a:solidFill>
              </a:rPr>
              <a:t> by Javier </a:t>
            </a:r>
            <a:r>
              <a:rPr lang="en-US" sz="2000" b="1" dirty="0" err="1">
                <a:solidFill>
                  <a:schemeClr val="bg1"/>
                </a:solidFill>
              </a:rPr>
              <a:t>Díaz</a:t>
            </a:r>
            <a:r>
              <a:rPr lang="en-US" sz="2000" b="1" dirty="0">
                <a:solidFill>
                  <a:schemeClr val="bg1"/>
                </a:solidFill>
              </a:rPr>
              <a:t> et 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569" y="2098026"/>
            <a:ext cx="633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</a:t>
            </a:r>
            <a:r>
              <a:rPr lang="en-US" sz="2000" b="1" dirty="0" err="1">
                <a:solidFill>
                  <a:schemeClr val="bg1"/>
                </a:solidFill>
              </a:rPr>
              <a:t>Multiperspective</a:t>
            </a:r>
            <a:r>
              <a:rPr lang="en-US" sz="2000" b="1" dirty="0">
                <a:solidFill>
                  <a:schemeClr val="bg1"/>
                </a:solidFill>
              </a:rPr>
              <a:t> Reuse Prediction by Daniel Jiménez</a:t>
            </a:r>
          </a:p>
        </p:txBody>
      </p:sp>
    </p:spTree>
    <p:extLst>
      <p:ext uri="{BB962C8B-B14F-4D97-AF65-F5344CB8AC3E}">
        <p14:creationId xmlns:p14="http://schemas.microsoft.com/office/powerpoint/2010/main" val="17130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CloudSuite</a:t>
            </a:r>
            <a:r>
              <a:rPr lang="en-US" dirty="0" smtClean="0"/>
              <a:t>: Configuration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06242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93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CloudSuite</a:t>
            </a:r>
            <a:r>
              <a:rPr lang="en-US" dirty="0" smtClean="0"/>
              <a:t>: Configuration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461326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569" y="2577874"/>
            <a:ext cx="381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SHiP</a:t>
            </a:r>
            <a:r>
              <a:rPr lang="en-US" sz="2000" b="1" dirty="0">
                <a:solidFill>
                  <a:schemeClr val="bg1"/>
                </a:solidFill>
              </a:rPr>
              <a:t>++ by Vinson Young et al.</a:t>
            </a:r>
          </a:p>
        </p:txBody>
      </p:sp>
    </p:spTree>
    <p:extLst>
      <p:ext uri="{BB962C8B-B14F-4D97-AF65-F5344CB8AC3E}">
        <p14:creationId xmlns:p14="http://schemas.microsoft.com/office/powerpoint/2010/main" val="13997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CloudSuite</a:t>
            </a:r>
            <a:r>
              <a:rPr lang="en-US" dirty="0" smtClean="0"/>
              <a:t>: Configuration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040458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569" y="2577874"/>
            <a:ext cx="381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SHiP</a:t>
            </a:r>
            <a:r>
              <a:rPr lang="en-US" sz="2000" b="1" dirty="0">
                <a:solidFill>
                  <a:schemeClr val="bg1"/>
                </a:solidFill>
              </a:rPr>
              <a:t>++ by Vinson Young et 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569" y="2098026"/>
            <a:ext cx="4270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Less is More by </a:t>
            </a:r>
            <a:r>
              <a:rPr lang="en-US" sz="2000" b="1" dirty="0" err="1" smtClean="0">
                <a:solidFill>
                  <a:schemeClr val="bg1"/>
                </a:solidFill>
              </a:rPr>
              <a:t>Jiajun</a:t>
            </a:r>
            <a:r>
              <a:rPr lang="en-US" sz="2000" b="1" dirty="0" smtClean="0">
                <a:solidFill>
                  <a:schemeClr val="bg1"/>
                </a:solidFill>
              </a:rPr>
              <a:t> Wang et al.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CloudSuite</a:t>
            </a:r>
            <a:r>
              <a:rPr lang="en-US" dirty="0" smtClean="0"/>
              <a:t>: Configuration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5855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569" y="2577874"/>
            <a:ext cx="381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SHiP</a:t>
            </a:r>
            <a:r>
              <a:rPr lang="en-US" sz="2000" b="1" dirty="0">
                <a:solidFill>
                  <a:schemeClr val="bg1"/>
                </a:solidFill>
              </a:rPr>
              <a:t>++ by Vinson Young et 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569" y="1618179"/>
            <a:ext cx="6251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1st: </a:t>
            </a:r>
            <a:r>
              <a:rPr lang="en-US" sz="2000" b="1" dirty="0" err="1">
                <a:solidFill>
                  <a:schemeClr val="bg1"/>
                </a:solidFill>
              </a:rPr>
              <a:t>Multiperspective</a:t>
            </a:r>
            <a:r>
              <a:rPr lang="en-US" sz="2000" b="1" dirty="0">
                <a:solidFill>
                  <a:schemeClr val="bg1"/>
                </a:solidFill>
              </a:rPr>
              <a:t> Reuse Prediction by Daniel Jiménez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569" y="2098026"/>
            <a:ext cx="4270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Less is More by </a:t>
            </a:r>
            <a:r>
              <a:rPr lang="en-US" sz="2000" b="1" dirty="0" err="1" smtClean="0">
                <a:solidFill>
                  <a:schemeClr val="bg1"/>
                </a:solidFill>
              </a:rPr>
              <a:t>Jiajun</a:t>
            </a:r>
            <a:r>
              <a:rPr lang="en-US" sz="2000" b="1" dirty="0" smtClean="0">
                <a:solidFill>
                  <a:schemeClr val="bg1"/>
                </a:solidFill>
              </a:rPr>
              <a:t> Wang et al.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550784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933045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507003" y="2100649"/>
            <a:ext cx="3611491" cy="334868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7470" y="1595678"/>
            <a:ext cx="6551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Marginal performance difference </a:t>
            </a:r>
            <a:r>
              <a:rPr lang="en-US" sz="2000" b="1" dirty="0" smtClean="0">
                <a:solidFill>
                  <a:schemeClr val="bg1"/>
                </a:solidFill>
              </a:rPr>
              <a:t>between the Top 5 policies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320810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2569" y="2306025"/>
            <a:ext cx="3190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3rd: </a:t>
            </a:r>
            <a:r>
              <a:rPr lang="en-US" sz="2000" b="1" dirty="0" err="1">
                <a:solidFill>
                  <a:srgbClr val="FFFF00"/>
                </a:solidFill>
              </a:rPr>
              <a:t>ReD</a:t>
            </a:r>
            <a:r>
              <a:rPr lang="en-US" sz="2000" b="1" dirty="0">
                <a:solidFill>
                  <a:srgbClr val="FFFF00"/>
                </a:solidFill>
              </a:rPr>
              <a:t> by Javier </a:t>
            </a:r>
            <a:r>
              <a:rPr lang="en-US" sz="2000" b="1" dirty="0" err="1">
                <a:solidFill>
                  <a:srgbClr val="FFFF00"/>
                </a:solidFill>
              </a:rPr>
              <a:t>Díaz</a:t>
            </a:r>
            <a:r>
              <a:rPr lang="en-US" sz="2000" b="1" dirty="0">
                <a:solidFill>
                  <a:srgbClr val="FFFF00"/>
                </a:solidFill>
              </a:rPr>
              <a:t> et al</a:t>
            </a:r>
            <a:r>
              <a:rPr lang="en-US" sz="2000" b="1" dirty="0" smtClean="0">
                <a:solidFill>
                  <a:srgbClr val="FFFF00"/>
                </a:solidFill>
              </a:rPr>
              <a:t>.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CRC-2 Traces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3417"/>
                <a:ext cx="12042294" cy="568170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SPEC CPU 2006 </a:t>
                </a:r>
                <a:r>
                  <a:rPr lang="en-US" sz="2800" dirty="0" err="1" smtClean="0"/>
                  <a:t>SimPoint</a:t>
                </a:r>
                <a:r>
                  <a:rPr lang="en-US" sz="2800" dirty="0" smtClean="0"/>
                  <a:t> traces</a:t>
                </a:r>
              </a:p>
              <a:p>
                <a:pPr lvl="1"/>
                <a:r>
                  <a:rPr lang="en-US" sz="2400" dirty="0"/>
                  <a:t> </a:t>
                </a:r>
                <a:r>
                  <a:rPr lang="en-US" sz="2400" dirty="0" smtClean="0"/>
                  <a:t>Detailed </a:t>
                </a:r>
                <a:r>
                  <a:rPr lang="en-US" sz="2400" dirty="0" err="1" smtClean="0"/>
                  <a:t>SimPoint</a:t>
                </a:r>
                <a:r>
                  <a:rPr lang="en-US" sz="2400" dirty="0" smtClean="0"/>
                  <a:t> analysis is described in </a:t>
                </a:r>
                <a:r>
                  <a:rPr lang="en-US" sz="2400" dirty="0" smtClean="0">
                    <a:hlinkClick r:id="rId2"/>
                  </a:rPr>
                  <a:t>spec_simpoint_info.txt</a:t>
                </a:r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 Step 1) Disable hardware </a:t>
                </a:r>
                <a:r>
                  <a:rPr lang="en-US" sz="2400" dirty="0" err="1" smtClean="0"/>
                  <a:t>prefetchers</a:t>
                </a:r>
                <a:r>
                  <a:rPr lang="en-US" sz="2400" dirty="0" smtClean="0"/>
                  <a:t> from BIOS setting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 Step 2) Analyze Basic </a:t>
                </a:r>
                <a:r>
                  <a:rPr lang="en-US" sz="2400" dirty="0"/>
                  <a:t>Block Vector (BBV</a:t>
                </a:r>
                <a:r>
                  <a:rPr lang="en-US" sz="2400" dirty="0" smtClean="0"/>
                  <a:t>) </a:t>
                </a:r>
                <a:r>
                  <a:rPr lang="en-US" sz="2400" dirty="0"/>
                  <a:t>with </a:t>
                </a:r>
                <a:r>
                  <a:rPr lang="en-US" sz="2400" dirty="0" err="1" smtClean="0"/>
                  <a:t>Valgrind</a:t>
                </a:r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 Step 3) Analyze </a:t>
                </a:r>
                <a:r>
                  <a:rPr lang="en-US" sz="2400" dirty="0" err="1" smtClean="0"/>
                  <a:t>SimPoint</a:t>
                </a:r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 Step 4) Collect CRC-2 traces with Pin tool</a:t>
                </a:r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sz="2400" dirty="0"/>
                  <a:t> </a:t>
                </a:r>
                <a:r>
                  <a:rPr lang="en-US" sz="2400" dirty="0" smtClean="0"/>
                  <a:t>Select 20 benchmarks that put stress on the LLC (LLC MPKI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400" dirty="0" smtClean="0"/>
                  <a:t> 1)</a:t>
                </a:r>
              </a:p>
              <a:p>
                <a:pPr lvl="1"/>
                <a:r>
                  <a:rPr lang="en-US" sz="2400" dirty="0"/>
                  <a:t> </a:t>
                </a:r>
                <a:r>
                  <a:rPr lang="en-US" sz="2400" dirty="0" smtClean="0"/>
                  <a:t>Use a </a:t>
                </a:r>
                <a:r>
                  <a:rPr lang="en-US" sz="2400" dirty="0" err="1" smtClean="0"/>
                  <a:t>SimPoint</a:t>
                </a:r>
                <a:r>
                  <a:rPr lang="en-US" sz="2400" dirty="0" smtClean="0"/>
                  <a:t> trace with the highest weight value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3417"/>
                <a:ext cx="12042294" cy="5681703"/>
              </a:xfrm>
              <a:blipFill rotWithShape="0">
                <a:blip r:embed="rId3"/>
                <a:stretch>
                  <a:fillRect l="-911" t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214675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2569" y="2306025"/>
            <a:ext cx="3190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ReD</a:t>
            </a:r>
            <a:r>
              <a:rPr lang="en-US" sz="2000" b="1" dirty="0">
                <a:solidFill>
                  <a:schemeClr val="bg1"/>
                </a:solidFill>
              </a:rPr>
              <a:t> by Javier </a:t>
            </a:r>
            <a:r>
              <a:rPr lang="en-US" sz="2000" b="1" dirty="0" err="1">
                <a:solidFill>
                  <a:schemeClr val="bg1"/>
                </a:solidFill>
              </a:rPr>
              <a:t>Díaz</a:t>
            </a:r>
            <a:r>
              <a:rPr lang="en-US" sz="2000" b="1" dirty="0">
                <a:solidFill>
                  <a:schemeClr val="bg1"/>
                </a:solidFill>
              </a:rPr>
              <a:t> et al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569" y="1826177"/>
            <a:ext cx="386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2nd: </a:t>
            </a:r>
            <a:r>
              <a:rPr lang="en-US" sz="2000" b="1" dirty="0" err="1">
                <a:solidFill>
                  <a:srgbClr val="FFFF00"/>
                </a:solidFill>
              </a:rPr>
              <a:t>SHiP</a:t>
            </a:r>
            <a:r>
              <a:rPr lang="en-US" sz="2000" b="1" dirty="0">
                <a:solidFill>
                  <a:srgbClr val="FFFF00"/>
                </a:solidFill>
              </a:rPr>
              <a:t>++ by Vinson Young et al.</a:t>
            </a:r>
          </a:p>
        </p:txBody>
      </p:sp>
    </p:spTree>
    <p:extLst>
      <p:ext uri="{BB962C8B-B14F-4D97-AF65-F5344CB8AC3E}">
        <p14:creationId xmlns:p14="http://schemas.microsoft.com/office/powerpoint/2010/main" val="10018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582978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2569" y="2306025"/>
            <a:ext cx="3190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ReD</a:t>
            </a:r>
            <a:r>
              <a:rPr lang="en-US" sz="2000" b="1" dirty="0">
                <a:solidFill>
                  <a:schemeClr val="bg1"/>
                </a:solidFill>
              </a:rPr>
              <a:t> by Javier </a:t>
            </a:r>
            <a:r>
              <a:rPr lang="en-US" sz="2000" b="1" dirty="0" err="1">
                <a:solidFill>
                  <a:schemeClr val="bg1"/>
                </a:solidFill>
              </a:rPr>
              <a:t>Díaz</a:t>
            </a:r>
            <a:r>
              <a:rPr lang="en-US" sz="2000" b="1" dirty="0">
                <a:solidFill>
                  <a:schemeClr val="bg1"/>
                </a:solidFill>
              </a:rPr>
              <a:t> et al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569" y="1346330"/>
            <a:ext cx="5005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1st: </a:t>
            </a:r>
            <a:r>
              <a:rPr lang="en-US" sz="2000" b="1" dirty="0">
                <a:solidFill>
                  <a:srgbClr val="FFFF00"/>
                </a:solidFill>
              </a:rPr>
              <a:t>Hawkeye by </a:t>
            </a:r>
            <a:r>
              <a:rPr lang="en-US" sz="2000" b="1" dirty="0" err="1">
                <a:solidFill>
                  <a:srgbClr val="FFFF00"/>
                </a:solidFill>
              </a:rPr>
              <a:t>Akanksha</a:t>
            </a:r>
            <a:r>
              <a:rPr lang="en-US" sz="2000" b="1" dirty="0">
                <a:solidFill>
                  <a:srgbClr val="FFFF00"/>
                </a:solidFill>
              </a:rPr>
              <a:t> Jain and Calvin Lin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569" y="1826177"/>
            <a:ext cx="386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</a:t>
            </a:r>
            <a:r>
              <a:rPr lang="en-US" sz="2000" b="1" dirty="0" err="1">
                <a:solidFill>
                  <a:schemeClr val="bg1"/>
                </a:solidFill>
              </a:rPr>
              <a:t>SHiP</a:t>
            </a:r>
            <a:r>
              <a:rPr lang="en-US" sz="2000" b="1" dirty="0">
                <a:solidFill>
                  <a:schemeClr val="bg1"/>
                </a:solidFill>
              </a:rPr>
              <a:t>++ by Vinson Young et al.</a:t>
            </a:r>
          </a:p>
        </p:txBody>
      </p:sp>
    </p:spTree>
    <p:extLst>
      <p:ext uri="{BB962C8B-B14F-4D97-AF65-F5344CB8AC3E}">
        <p14:creationId xmlns:p14="http://schemas.microsoft.com/office/powerpoint/2010/main" val="20339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069224"/>
              </p:ext>
            </p:extLst>
          </p:nvPr>
        </p:nvGraphicFramePr>
        <p:xfrm>
          <a:off x="0" y="827069"/>
          <a:ext cx="12192000" cy="603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2569" y="2306025"/>
            <a:ext cx="3190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3rd: </a:t>
            </a:r>
            <a:r>
              <a:rPr lang="en-US" sz="2000" b="1" dirty="0" err="1">
                <a:solidFill>
                  <a:schemeClr val="bg1"/>
                </a:solidFill>
              </a:rPr>
              <a:t>ReD</a:t>
            </a:r>
            <a:r>
              <a:rPr lang="en-US" sz="2000" b="1" dirty="0">
                <a:solidFill>
                  <a:schemeClr val="bg1"/>
                </a:solidFill>
              </a:rPr>
              <a:t> by Javier </a:t>
            </a:r>
            <a:r>
              <a:rPr lang="en-US" sz="2000" b="1" dirty="0" err="1">
                <a:solidFill>
                  <a:schemeClr val="bg1"/>
                </a:solidFill>
              </a:rPr>
              <a:t>Díaz</a:t>
            </a:r>
            <a:r>
              <a:rPr lang="en-US" sz="2000" b="1" dirty="0">
                <a:solidFill>
                  <a:schemeClr val="bg1"/>
                </a:solidFill>
              </a:rPr>
              <a:t> et al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569" y="1346330"/>
            <a:ext cx="5005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1st: </a:t>
            </a:r>
            <a:r>
              <a:rPr lang="en-US" sz="2000" b="1" dirty="0">
                <a:solidFill>
                  <a:srgbClr val="FFFF00"/>
                </a:solidFill>
              </a:rPr>
              <a:t>Hawkeye by </a:t>
            </a:r>
            <a:r>
              <a:rPr lang="en-US" sz="2000" b="1" dirty="0" err="1">
                <a:solidFill>
                  <a:srgbClr val="FFFF00"/>
                </a:solidFill>
              </a:rPr>
              <a:t>Akanksha</a:t>
            </a:r>
            <a:r>
              <a:rPr lang="en-US" sz="2000" b="1" dirty="0">
                <a:solidFill>
                  <a:srgbClr val="FFFF00"/>
                </a:solidFill>
              </a:rPr>
              <a:t> Jain and Calvin Lin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569" y="1826177"/>
            <a:ext cx="386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2nd: </a:t>
            </a:r>
            <a:r>
              <a:rPr lang="en-US" sz="2000" b="1" dirty="0" err="1">
                <a:solidFill>
                  <a:schemeClr val="bg1"/>
                </a:solidFill>
              </a:rPr>
              <a:t>SHiP</a:t>
            </a:r>
            <a:r>
              <a:rPr lang="en-US" sz="2000" b="1" dirty="0">
                <a:solidFill>
                  <a:schemeClr val="bg1"/>
                </a:solidFill>
              </a:rPr>
              <a:t>++ by Vinson Young et al.</a:t>
            </a:r>
          </a:p>
        </p:txBody>
      </p:sp>
    </p:spTree>
    <p:extLst>
      <p:ext uri="{BB962C8B-B14F-4D97-AF65-F5344CB8AC3E}">
        <p14:creationId xmlns:p14="http://schemas.microsoft.com/office/powerpoint/2010/main" val="10842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04227"/>
              </p:ext>
            </p:extLst>
          </p:nvPr>
        </p:nvGraphicFramePr>
        <p:xfrm>
          <a:off x="0" y="827896"/>
          <a:ext cx="12192000" cy="6030106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1737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Geomean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Scores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Final Scores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SPEC CPU 2006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CloudSuite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Measurement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Rank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POLICY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CONFIG 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CONFIG 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CONFIG 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CONFIG 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CONFIG 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CONFIG 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Weighted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Arithmetic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Geomtric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Harmonic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Weighted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Arithmetic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Geomtric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Harmonic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1.0307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1.0060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1.0694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1.0287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1.0075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1.0046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1.0199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1.023848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1.024258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1.024014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1.0263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0.9994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1.0373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1.0223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0.9980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0.9980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1.0097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1.013549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1.013427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1.013306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1.0444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1.0253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1.0823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1.0415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1.0097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1.0124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1.0297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1.035932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1.035645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1.035362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1.0309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1.0081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1.0327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1.0175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0.9980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0.9943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1.0092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1.013578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1.013469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1.013360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1.0096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1.0014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1.0218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1.0164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0.9982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1.0012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1.0060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1.008093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1.008056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1.008020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1.0020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0.9878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0.9844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0.9786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0.9883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0.9904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0.9888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0.988605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0.988580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0.988555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repl10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1.0469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1.0199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1.0748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1.0462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1.0085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1.0117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1.0285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1.034654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1.034389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1.034125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repl11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1.0236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1.0097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1.0423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1.0337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1.0021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1.0042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1.0152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1.019265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1.019153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1.019042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repl12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1.0357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1.0145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1.0698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1.0564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1.0076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1.0087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1.0261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1.032101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1.031821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1.031543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repl13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1.0343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1.0160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1.0904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1.0650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1.0106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1.0092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1.0307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1.037585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1.037145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1.036711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repl14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1.0286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1.0114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1.0332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1.0239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0.9991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1.0004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1.0120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1.016085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1.015998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1.015910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repl15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1.0495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1.0254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1.0799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1.0639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1.0088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1.0099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1.0320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1.039570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1.039222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1.038876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repl16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1.0114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1.0000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1.0218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1.0119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0.9975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0.9980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1.0045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1.006773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1.006733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1.006694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repl17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1.0403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1.0217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1.0964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1.0723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1.0084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1.0080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1.0329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1.041183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1.040662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1.040147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repl19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1.0187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1.0067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1.0105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1.0149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1.0004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1.0063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1.0080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1.009577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1.009559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1.009541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repl20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1.0210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1.0036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1.0565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1.0231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1.0029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1.0078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1.0157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1.019130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1.018965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1.018802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6200" y="35959"/>
            <a:ext cx="12042294" cy="791110"/>
          </a:xfrm>
        </p:spPr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participation!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CRC-2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3417"/>
            <a:ext cx="12042294" cy="568170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CloudSuite</a:t>
            </a:r>
            <a:r>
              <a:rPr lang="en-US" sz="2800" dirty="0" smtClean="0"/>
              <a:t> traces</a:t>
            </a:r>
          </a:p>
          <a:p>
            <a:pPr lvl="1"/>
            <a:r>
              <a:rPr lang="en-US" sz="2400" dirty="0" smtClean="0"/>
              <a:t> Pin tool used in CRC-2 cannot capture OS references</a:t>
            </a:r>
            <a:br>
              <a:rPr lang="en-US" sz="2400" dirty="0" smtClean="0"/>
            </a:br>
            <a:r>
              <a:rPr lang="ko-KR" altLang="en-US" sz="2400" dirty="0" smtClean="0"/>
              <a:t> </a:t>
            </a:r>
            <a:r>
              <a:rPr lang="en-US" sz="2400" dirty="0" smtClean="0"/>
              <a:t>Server workloads spend a significant fraction of their time in OS [1, 2]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 Thanks to Mark Sutherland, Javier </a:t>
            </a:r>
            <a:r>
              <a:rPr lang="en-US" sz="2400" dirty="0" err="1" smtClean="0"/>
              <a:t>Picorel</a:t>
            </a:r>
            <a:r>
              <a:rPr lang="en-US" sz="2400" dirty="0" smtClean="0"/>
              <a:t>, and </a:t>
            </a:r>
            <a:r>
              <a:rPr lang="en-US" sz="2400" dirty="0" err="1" smtClean="0"/>
              <a:t>Babak</a:t>
            </a:r>
            <a:r>
              <a:rPr lang="en-US" sz="2400" dirty="0" smtClean="0"/>
              <a:t> </a:t>
            </a:r>
            <a:r>
              <a:rPr lang="en-US" sz="2400" dirty="0" err="1" smtClean="0"/>
              <a:t>Falsafi</a:t>
            </a:r>
            <a:r>
              <a:rPr lang="en-US" sz="2400" dirty="0" smtClean="0"/>
              <a:t> at EPFL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Step 1) Run </a:t>
            </a:r>
            <a:r>
              <a:rPr lang="en-US" sz="2400" dirty="0" err="1" smtClean="0"/>
              <a:t>CloudSuite</a:t>
            </a:r>
            <a:r>
              <a:rPr lang="en-US" sz="2400" dirty="0" smtClean="0"/>
              <a:t> in an execution-driven full system simulator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Step 2) Intercept all instructions and memory references in the simulator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Step 3) Collect CRC-2 traces (6 sampling points)</a:t>
            </a:r>
            <a:br>
              <a:rPr lang="en-US" sz="2400" dirty="0" smtClean="0"/>
            </a:br>
            <a:r>
              <a:rPr lang="en-US" sz="2400" dirty="0" smtClean="0"/>
              <a:t>                 Each sample collects at least 100M instructions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62" y="6152177"/>
            <a:ext cx="84067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“Temporal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 in Commercial Server Applications” [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Wenisch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IISWC ‘08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sz="7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“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Micro-architectural Analysis of In-memory OLTP” [</a:t>
            </a:r>
            <a:r>
              <a:rPr lang="en-US" altLang="ko-KR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Sirin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SIGMOD ‘16]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4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CRC-2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3417"/>
            <a:ext cx="12042294" cy="56817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SPEC CPU 2006 (Single-core)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Run 1B instructions (200M warmup and 1B detailed execution)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Measure the geometric mean IPC speedup over the baseline LRU policy</a:t>
            </a:r>
            <a:endParaRPr lang="en-US" sz="2000" dirty="0" smtClean="0"/>
          </a:p>
          <a:p>
            <a:endParaRPr lang="en-US" sz="2800" dirty="0"/>
          </a:p>
          <a:p>
            <a:r>
              <a:rPr lang="en-US" sz="2800" dirty="0" smtClean="0"/>
              <a:t>SPEC CPU 2006 (Multi-core)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Run at least 1B instructions for all </a:t>
            </a:r>
            <a:r>
              <a:rPr lang="en-US" sz="2400" dirty="0" smtClean="0"/>
              <a:t>cores</a:t>
            </a:r>
          </a:p>
          <a:p>
            <a:pPr lvl="1"/>
            <a:r>
              <a:rPr lang="en-US" sz="2400" dirty="0" smtClean="0"/>
              <a:t> Randomly generated 100 multi-programmed workloads</a:t>
            </a:r>
          </a:p>
          <a:p>
            <a:pPr lvl="1"/>
            <a:r>
              <a:rPr lang="en-US" sz="2400" dirty="0" smtClean="0"/>
              <a:t> If one of traces finishes faster than others, the fast one will continue its execution</a:t>
            </a:r>
            <a:br>
              <a:rPr lang="en-US" sz="2400" dirty="0" smtClean="0"/>
            </a:br>
            <a:r>
              <a:rPr lang="en-US" sz="2400" dirty="0" smtClean="0"/>
              <a:t> and provide pressure to the shared resources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Measure the </a:t>
            </a:r>
            <a:r>
              <a:rPr lang="en-US" sz="2400" dirty="0" smtClean="0"/>
              <a:t>weighted </a:t>
            </a:r>
            <a:r>
              <a:rPr lang="en-US" sz="2400" dirty="0"/>
              <a:t>IPC speedup over the </a:t>
            </a:r>
            <a:r>
              <a:rPr lang="en-US" sz="2400" dirty="0" smtClean="0"/>
              <a:t>baseline LRU </a:t>
            </a:r>
            <a:r>
              <a:rPr lang="en-US" sz="2400" dirty="0"/>
              <a:t>policy</a:t>
            </a:r>
            <a:endParaRPr lang="en-US" sz="2000" dirty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CRC-2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3417"/>
            <a:ext cx="12042294" cy="568170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CloudSuite</a:t>
            </a:r>
            <a:r>
              <a:rPr lang="en-US" sz="2800" dirty="0" smtClean="0"/>
              <a:t> (No single-core experiments)</a:t>
            </a:r>
          </a:p>
          <a:p>
            <a:endParaRPr lang="en-US" sz="2800" dirty="0"/>
          </a:p>
          <a:p>
            <a:r>
              <a:rPr lang="en-US" sz="2800" dirty="0" err="1" smtClean="0"/>
              <a:t>CloudSuite</a:t>
            </a:r>
            <a:r>
              <a:rPr lang="en-US" sz="2800" dirty="0" smtClean="0"/>
              <a:t> (Multi-core)</a:t>
            </a:r>
          </a:p>
          <a:p>
            <a:pPr lvl="1"/>
            <a:r>
              <a:rPr lang="en-US" sz="2400" dirty="0"/>
              <a:t> Run at least </a:t>
            </a:r>
            <a:r>
              <a:rPr lang="en-US" sz="2400" dirty="0" smtClean="0"/>
              <a:t>100M </a:t>
            </a:r>
            <a:r>
              <a:rPr lang="en-US" sz="2400" dirty="0"/>
              <a:t>instructions for all </a:t>
            </a:r>
            <a:r>
              <a:rPr lang="en-US" sz="2400" dirty="0" smtClean="0"/>
              <a:t>cores</a:t>
            </a:r>
          </a:p>
          <a:p>
            <a:pPr lvl="1"/>
            <a:r>
              <a:rPr lang="en-US" sz="2400" dirty="0" smtClean="0"/>
              <a:t> If one of traces finishes faster than others, the fast one will continue its execution</a:t>
            </a:r>
            <a:br>
              <a:rPr lang="en-US" sz="2400" dirty="0" smtClean="0"/>
            </a:br>
            <a:r>
              <a:rPr lang="en-US" sz="2400" dirty="0" smtClean="0"/>
              <a:t> and provide pressure to the shared resources</a:t>
            </a:r>
          </a:p>
          <a:p>
            <a:pPr lvl="1"/>
            <a:r>
              <a:rPr lang="en-US" sz="2400" dirty="0" smtClean="0"/>
              <a:t> Measure the IPC speedup over the LRU (based on the slowest trace)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Measure the average speedup across 6 different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CRC-2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993417"/>
            <a:ext cx="12042294" cy="56817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many experiments?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15 submissions + LRU + </a:t>
            </a:r>
            <a:r>
              <a:rPr lang="en-US" sz="2400" dirty="0" err="1" smtClean="0"/>
              <a:t>SHiP</a:t>
            </a:r>
            <a:r>
              <a:rPr lang="en-US" sz="2400" dirty="0" smtClean="0"/>
              <a:t> (17 replacement policies)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20 traces for single-core experiments</a:t>
            </a:r>
          </a:p>
          <a:p>
            <a:pPr lvl="1"/>
            <a:r>
              <a:rPr lang="en-US" sz="2400" dirty="0" smtClean="0"/>
              <a:t> 2 different single-core configurations</a:t>
            </a:r>
            <a:br>
              <a:rPr lang="en-US" sz="2400" dirty="0" smtClean="0"/>
            </a:br>
            <a:r>
              <a:rPr lang="en-US" sz="2400" dirty="0" smtClean="0"/>
              <a:t> 17 * 20 * 2 = 680 single-core experiments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 100 random mixes for SPEC CPU 2006 multi-core experiments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5 benchmarks in </a:t>
            </a:r>
            <a:r>
              <a:rPr lang="en-US" sz="2400" dirty="0" err="1" smtClean="0"/>
              <a:t>CloudSuite</a:t>
            </a:r>
            <a:r>
              <a:rPr lang="en-US" sz="2400" dirty="0" smtClean="0"/>
              <a:t> and each benchmark has 6 sampling points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2 different multi-core configurations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17 * (100 + 5*6) * 2 = 4420 multi-core experiments</a:t>
            </a:r>
          </a:p>
        </p:txBody>
      </p:sp>
    </p:spTree>
    <p:extLst>
      <p:ext uri="{BB962C8B-B14F-4D97-AF65-F5344CB8AC3E}">
        <p14:creationId xmlns:p14="http://schemas.microsoft.com/office/powerpoint/2010/main" val="11701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CRC-2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3417"/>
            <a:ext cx="12042294" cy="56817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contestant will get six scores that measures the geometric mean</a:t>
            </a:r>
            <a:br>
              <a:rPr lang="en-US" sz="2800" dirty="0" smtClean="0"/>
            </a:br>
            <a:r>
              <a:rPr lang="en-US" sz="2800" dirty="0" smtClean="0"/>
              <a:t>IPC speedup of their replacement algorithm</a:t>
            </a:r>
          </a:p>
          <a:p>
            <a:pPr lvl="1"/>
            <a:r>
              <a:rPr lang="en-US" sz="2400" dirty="0" smtClean="0"/>
              <a:t> SPEC CPU 2006: Configuration 1</a:t>
            </a:r>
          </a:p>
          <a:p>
            <a:pPr lvl="1"/>
            <a:r>
              <a:rPr lang="en-US" sz="2400" dirty="0" smtClean="0"/>
              <a:t> SPEC </a:t>
            </a:r>
            <a:r>
              <a:rPr lang="en-US" sz="2400" dirty="0"/>
              <a:t>CPU </a:t>
            </a:r>
            <a:r>
              <a:rPr lang="en-US" sz="2400" dirty="0" smtClean="0"/>
              <a:t>2006: </a:t>
            </a:r>
            <a:r>
              <a:rPr lang="en-US" sz="2400" dirty="0"/>
              <a:t>Configuration </a:t>
            </a:r>
            <a:r>
              <a:rPr lang="en-US" sz="2400" dirty="0" smtClean="0"/>
              <a:t>2</a:t>
            </a:r>
          </a:p>
          <a:p>
            <a:pPr lvl="1"/>
            <a:r>
              <a:rPr lang="en-US" sz="2400" dirty="0"/>
              <a:t> SPEC CPU </a:t>
            </a:r>
            <a:r>
              <a:rPr lang="en-US" sz="2400" dirty="0" smtClean="0"/>
              <a:t>2006: </a:t>
            </a:r>
            <a:r>
              <a:rPr lang="en-US" sz="2400" dirty="0"/>
              <a:t>Configuration </a:t>
            </a:r>
            <a:r>
              <a:rPr lang="en-US" sz="2400" dirty="0" smtClean="0"/>
              <a:t>3</a:t>
            </a:r>
            <a:endParaRPr lang="en-US" sz="2400" dirty="0"/>
          </a:p>
          <a:p>
            <a:pPr lvl="1"/>
            <a:r>
              <a:rPr lang="en-US" sz="2400" dirty="0"/>
              <a:t> SPEC CPU </a:t>
            </a:r>
            <a:r>
              <a:rPr lang="en-US" sz="2400" dirty="0" smtClean="0"/>
              <a:t>2006: </a:t>
            </a:r>
            <a:r>
              <a:rPr lang="en-US" sz="2400" dirty="0"/>
              <a:t>Configuration </a:t>
            </a:r>
            <a:r>
              <a:rPr lang="en-US" sz="2400" dirty="0" smtClean="0"/>
              <a:t>4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 smtClean="0"/>
              <a:t>CloudSuite</a:t>
            </a:r>
            <a:r>
              <a:rPr lang="en-US" sz="2400" dirty="0" smtClean="0"/>
              <a:t>: Configuration 3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/>
              <a:t>CloudSuite</a:t>
            </a:r>
            <a:r>
              <a:rPr lang="en-US" sz="2400" dirty="0" smtClean="0"/>
              <a:t>: </a:t>
            </a:r>
            <a:r>
              <a:rPr lang="en-US" sz="2400" dirty="0"/>
              <a:t>Configuration </a:t>
            </a:r>
            <a:r>
              <a:rPr lang="en-US" sz="2400" dirty="0" smtClean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BC9-6C97-450F-B01A-2B349C6344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1431</Words>
  <Application>Microsoft Macintosh PowerPoint</Application>
  <PresentationFormat>Widescreen</PresentationFormat>
  <Paragraphs>520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Wingdings</vt:lpstr>
      <vt:lpstr>맑은 고딕</vt:lpstr>
      <vt:lpstr>Office Theme</vt:lpstr>
      <vt:lpstr>The 2nd Cache Replacement Championship (CRC-2)</vt:lpstr>
      <vt:lpstr>Overview</vt:lpstr>
      <vt:lpstr>CRC-2 Traces</vt:lpstr>
      <vt:lpstr>CRC-2 Traces</vt:lpstr>
      <vt:lpstr>CRC-2 Traces</vt:lpstr>
      <vt:lpstr>CRC-2 Experiments</vt:lpstr>
      <vt:lpstr>CRC-2 Experiments</vt:lpstr>
      <vt:lpstr>CRC-2 Experiments</vt:lpstr>
      <vt:lpstr>CRC-2 Scores</vt:lpstr>
      <vt:lpstr>CRC-2 Scores</vt:lpstr>
      <vt:lpstr>CRC-2 Scores</vt:lpstr>
      <vt:lpstr>CRC-2 Scores</vt:lpstr>
      <vt:lpstr>SPEC CPU 2006: Configuration 1</vt:lpstr>
      <vt:lpstr>SPEC CPU 2006: Configuration 1</vt:lpstr>
      <vt:lpstr>SPEC CPU 2006: Configuration 1</vt:lpstr>
      <vt:lpstr>SPEC CPU 2006: Configuration 1</vt:lpstr>
      <vt:lpstr>SPEC CPU 2006: Configuration 2</vt:lpstr>
      <vt:lpstr>SPEC CPU 2006: Configuration 2</vt:lpstr>
      <vt:lpstr>SPEC CPU 2006: Configuration 2</vt:lpstr>
      <vt:lpstr>SPEC CPU 2006: Configuration 2</vt:lpstr>
      <vt:lpstr>SPEC CPU 2006: Configuration 3</vt:lpstr>
      <vt:lpstr>SPEC CPU 2006: Configuration 3</vt:lpstr>
      <vt:lpstr>SPEC CPU 2006: Configuration 3</vt:lpstr>
      <vt:lpstr>SPEC CPU 2006: Configuration 3</vt:lpstr>
      <vt:lpstr>SPEC CPU 2006: Configuration 4</vt:lpstr>
      <vt:lpstr>SPEC CPU 2006: Configuration 4</vt:lpstr>
      <vt:lpstr>SPEC CPU 2006: Configuration 4</vt:lpstr>
      <vt:lpstr>SPEC CPU 2006: Configuration 4</vt:lpstr>
      <vt:lpstr>CloudSuite: Configuration 3</vt:lpstr>
      <vt:lpstr>CloudSuite: Configuration 3</vt:lpstr>
      <vt:lpstr>CloudSuite: Configuration 3</vt:lpstr>
      <vt:lpstr>CloudSuite: Configuration 3</vt:lpstr>
      <vt:lpstr>CloudSuite: Configuration 4</vt:lpstr>
      <vt:lpstr>CloudSuite: Configuration 4</vt:lpstr>
      <vt:lpstr>CloudSuite: Configuration 4</vt:lpstr>
      <vt:lpstr>CloudSuite: Configuration 4</vt:lpstr>
      <vt:lpstr>Final Score</vt:lpstr>
      <vt:lpstr>Final Score</vt:lpstr>
      <vt:lpstr>Final Score</vt:lpstr>
      <vt:lpstr>Final Score</vt:lpstr>
      <vt:lpstr>Final Score</vt:lpstr>
      <vt:lpstr>Final Score</vt:lpstr>
      <vt:lpstr>Final Score</vt:lpstr>
      <vt:lpstr>Thanks for your participation!</vt:lpstr>
    </vt:vector>
  </TitlesOfParts>
  <Company>Intel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Jinchun</dc:creator>
  <cp:lastModifiedBy>Jinchun Kim</cp:lastModifiedBy>
  <cp:revision>129</cp:revision>
  <dcterms:created xsi:type="dcterms:W3CDTF">2015-06-08T15:49:11Z</dcterms:created>
  <dcterms:modified xsi:type="dcterms:W3CDTF">2017-06-30T05:55:50Z</dcterms:modified>
</cp:coreProperties>
</file>