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4/9/2020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CapSTONE</a:t>
            </a:r>
            <a:r>
              <a:rPr lang="en-US" dirty="0" smtClean="0"/>
              <a:t> Final Project</a:t>
            </a:r>
            <a:endParaRPr lang="en-US" dirty="0"/>
          </a:p>
        </p:txBody>
      </p:sp>
      <p:sp>
        <p:nvSpPr>
          <p:cNvPr id="3" name="Subtitle 2"/>
          <p:cNvSpPr>
            <a:spLocks noGrp="1"/>
          </p:cNvSpPr>
          <p:nvPr>
            <p:ph type="subTitle" idx="1"/>
          </p:nvPr>
        </p:nvSpPr>
        <p:spPr/>
        <p:txBody>
          <a:bodyPr/>
          <a:lstStyle/>
          <a:p>
            <a:r>
              <a:rPr lang="en-US" dirty="0" smtClean="0"/>
              <a:t>Best Office location for financial firm in Toronto</a:t>
            </a:r>
            <a:endParaRPr lang="en-US" dirty="0"/>
          </a:p>
        </p:txBody>
      </p:sp>
    </p:spTree>
    <p:extLst>
      <p:ext uri="{BB962C8B-B14F-4D97-AF65-F5344CB8AC3E}">
        <p14:creationId xmlns:p14="http://schemas.microsoft.com/office/powerpoint/2010/main" val="221353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location is KEY to Business growth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 financial firm is looking for a location to set up office in </a:t>
            </a:r>
            <a:r>
              <a:rPr lang="en-US" dirty="0" smtClean="0"/>
              <a:t>Toronto</a:t>
            </a:r>
            <a:r>
              <a:rPr lang="en-US" dirty="0"/>
              <a:t> </a:t>
            </a:r>
            <a:r>
              <a:rPr lang="en-US" dirty="0" smtClean="0"/>
              <a:t>where it can start business and grow</a:t>
            </a:r>
          </a:p>
          <a:p>
            <a:pPr>
              <a:buFont typeface="Wingdings" panose="05000000000000000000" pitchFamily="2" charset="2"/>
              <a:buChar char="q"/>
            </a:pPr>
            <a:r>
              <a:rPr lang="en-US" dirty="0" smtClean="0"/>
              <a:t>The </a:t>
            </a:r>
            <a:r>
              <a:rPr lang="en-US" dirty="0"/>
              <a:t>firm is in business of personal loans, home loans and similar type of loans. </a:t>
            </a:r>
            <a:endParaRPr lang="en-US" dirty="0" smtClean="0"/>
          </a:p>
          <a:p>
            <a:pPr>
              <a:buFont typeface="Wingdings" panose="05000000000000000000" pitchFamily="2" charset="2"/>
              <a:buChar char="q"/>
            </a:pPr>
            <a:r>
              <a:rPr lang="en-US" dirty="0" smtClean="0"/>
              <a:t>Firm </a:t>
            </a:r>
            <a:r>
              <a:rPr lang="en-US" dirty="0"/>
              <a:t>is looking for location where it can find maximum number of people requiring loans.</a:t>
            </a:r>
          </a:p>
          <a:p>
            <a:pPr marL="0" indent="0">
              <a:buNone/>
            </a:pPr>
            <a:endParaRPr lang="en-US" dirty="0"/>
          </a:p>
        </p:txBody>
      </p:sp>
    </p:spTree>
    <p:extLst>
      <p:ext uri="{BB962C8B-B14F-4D97-AF65-F5344CB8AC3E}">
        <p14:creationId xmlns:p14="http://schemas.microsoft.com/office/powerpoint/2010/main" val="133486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firm needs to find an office, which is convenient to majority of the people who are looking for </a:t>
            </a:r>
            <a:r>
              <a:rPr lang="en-US" dirty="0" smtClean="0"/>
              <a:t>loans</a:t>
            </a:r>
            <a:r>
              <a:rPr lang="en-US" dirty="0"/>
              <a:t>. Such type of loans are usually needed by following type </a:t>
            </a:r>
          </a:p>
          <a:p>
            <a:pPr lvl="1">
              <a:buFont typeface="Wingdings" panose="05000000000000000000" pitchFamily="2" charset="2"/>
              <a:buChar char="q"/>
            </a:pPr>
            <a:endParaRPr lang="en-US" dirty="0" smtClean="0"/>
          </a:p>
          <a:p>
            <a:pPr lvl="1">
              <a:buFont typeface="Wingdings" panose="05000000000000000000" pitchFamily="2" charset="2"/>
              <a:buChar char="q"/>
            </a:pPr>
            <a:r>
              <a:rPr lang="en-US" dirty="0" smtClean="0"/>
              <a:t>Office </a:t>
            </a:r>
            <a:r>
              <a:rPr lang="en-US" dirty="0"/>
              <a:t>employees – looking for personal loan, home loan </a:t>
            </a:r>
          </a:p>
          <a:p>
            <a:pPr lvl="1">
              <a:buFont typeface="Wingdings" panose="05000000000000000000" pitchFamily="2" charset="2"/>
              <a:buChar char="q"/>
            </a:pPr>
            <a:r>
              <a:rPr lang="en-US" dirty="0"/>
              <a:t>People working in restaurants and cafe – looking for personal loan, home loan</a:t>
            </a:r>
          </a:p>
          <a:p>
            <a:pPr lvl="1">
              <a:buFont typeface="Wingdings" panose="05000000000000000000" pitchFamily="2" charset="2"/>
              <a:buChar char="q"/>
            </a:pPr>
            <a:r>
              <a:rPr lang="en-US" dirty="0"/>
              <a:t>Students – looking for higher studies loan</a:t>
            </a:r>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Best location with highest footfall is key to success of financial firm in Toronto </a:t>
            </a:r>
            <a:endParaRPr lang="en-US" dirty="0"/>
          </a:p>
        </p:txBody>
      </p:sp>
    </p:spTree>
    <p:extLst>
      <p:ext uri="{BB962C8B-B14F-4D97-AF65-F5344CB8AC3E}">
        <p14:creationId xmlns:p14="http://schemas.microsoft.com/office/powerpoint/2010/main" val="120262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The data analysis is worked out in two phases</a:t>
            </a:r>
            <a:endParaRPr lang="en-US" dirty="0"/>
          </a:p>
          <a:p>
            <a:pPr>
              <a:buFont typeface="Wingdings" panose="05000000000000000000" pitchFamily="2" charset="2"/>
              <a:buChar char="q"/>
            </a:pPr>
            <a:r>
              <a:rPr lang="en-US" dirty="0"/>
              <a:t>Phase 1: Find the locations having office, café, restaurants and schools in Toronto and identify them visually on a map. The foursquare API will be used to find the locations</a:t>
            </a:r>
            <a:r>
              <a:rPr lang="en-US" dirty="0" smtClean="0"/>
              <a:t>.</a:t>
            </a:r>
            <a:endParaRPr lang="en-US" dirty="0"/>
          </a:p>
          <a:p>
            <a:pPr>
              <a:buFont typeface="Wingdings" panose="05000000000000000000" pitchFamily="2" charset="2"/>
              <a:buChar char="q"/>
            </a:pPr>
            <a:r>
              <a:rPr lang="en-US" dirty="0"/>
              <a:t>Phase 2: Create "clusters" of the above locations to identify potential places to choose. Financial firm can then decide to choose one or more than one of the suggested locations to start business in Toronto.</a:t>
            </a:r>
          </a:p>
          <a:p>
            <a:endParaRPr lang="en-US" dirty="0"/>
          </a:p>
        </p:txBody>
      </p:sp>
    </p:spTree>
    <p:extLst>
      <p:ext uri="{BB962C8B-B14F-4D97-AF65-F5344CB8AC3E}">
        <p14:creationId xmlns:p14="http://schemas.microsoft.com/office/powerpoint/2010/main" val="279007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008289" y="2063821"/>
            <a:ext cx="4735911" cy="4154099"/>
          </a:xfrm>
          <a:prstGeom prst="rect">
            <a:avLst/>
          </a:prstGeom>
        </p:spPr>
        <p:style>
          <a:lnRef idx="2">
            <a:schemeClr val="accent1"/>
          </a:lnRef>
          <a:fillRef idx="1">
            <a:schemeClr val="lt1"/>
          </a:fillRef>
          <a:effectRef idx="0">
            <a:schemeClr val="accent1"/>
          </a:effectRef>
          <a:fontRef idx="minor">
            <a:schemeClr val="dk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Below is latitude and longitude in three cluster mapping </a:t>
            </a:r>
            <a:endParaRPr lang="en-US" dirty="0"/>
          </a:p>
        </p:txBody>
      </p:sp>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a:xfrm>
            <a:off x="848406" y="2084832"/>
            <a:ext cx="4911634" cy="4133088"/>
          </a:xfrm>
        </p:spPr>
        <p:style>
          <a:lnRef idx="2">
            <a:schemeClr val="accent1"/>
          </a:lnRef>
          <a:fillRef idx="1">
            <a:schemeClr val="lt1"/>
          </a:fillRef>
          <a:effectRef idx="0">
            <a:schemeClr val="accent1"/>
          </a:effectRef>
          <a:fontRef idx="minor">
            <a:schemeClr val="dk1"/>
          </a:fontRef>
        </p:style>
        <p:txBody>
          <a:bodyPr/>
          <a:lstStyle/>
          <a:p>
            <a:r>
              <a:rPr lang="en-US" dirty="0" smtClean="0"/>
              <a:t>Below is the data analysis on the cluster of locations with latitude and longitude mapping </a:t>
            </a:r>
            <a:endParaRPr lang="en-US" dirty="0"/>
          </a:p>
        </p:txBody>
      </p:sp>
      <p:pic>
        <p:nvPicPr>
          <p:cNvPr id="4" name="Picture 3"/>
          <p:cNvPicPr>
            <a:picLocks noChangeAspect="1"/>
          </p:cNvPicPr>
          <p:nvPr/>
        </p:nvPicPr>
        <p:blipFill>
          <a:blip r:embed="rId2"/>
          <a:stretch>
            <a:fillRect/>
          </a:stretch>
        </p:blipFill>
        <p:spPr>
          <a:xfrm>
            <a:off x="874531" y="3353616"/>
            <a:ext cx="4486275" cy="2590800"/>
          </a:xfrm>
          <a:prstGeom prst="rect">
            <a:avLst/>
          </a:prstGeom>
        </p:spPr>
      </p:pic>
      <p:pic>
        <p:nvPicPr>
          <p:cNvPr id="5" name="Picture 4"/>
          <p:cNvPicPr>
            <a:picLocks noChangeAspect="1"/>
          </p:cNvPicPr>
          <p:nvPr/>
        </p:nvPicPr>
        <p:blipFill>
          <a:blip r:embed="rId3"/>
          <a:stretch>
            <a:fillRect/>
          </a:stretch>
        </p:blipFill>
        <p:spPr>
          <a:xfrm>
            <a:off x="6352902" y="3353617"/>
            <a:ext cx="3998870" cy="2077538"/>
          </a:xfrm>
          <a:prstGeom prst="rect">
            <a:avLst/>
          </a:prstGeom>
        </p:spPr>
      </p:pic>
    </p:spTree>
    <p:extLst>
      <p:ext uri="{BB962C8B-B14F-4D97-AF65-F5344CB8AC3E}">
        <p14:creationId xmlns:p14="http://schemas.microsoft.com/office/powerpoint/2010/main" val="292704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smtClean="0"/>
              <a:t>Below is the data analysis on the cluster of locations on the map of Toronto shown in color coded in three clusters</a:t>
            </a:r>
            <a:endParaRPr lang="en-US" dirty="0"/>
          </a:p>
        </p:txBody>
      </p:sp>
      <p:pic>
        <p:nvPicPr>
          <p:cNvPr id="5" name="Picture 4"/>
          <p:cNvPicPr>
            <a:picLocks noChangeAspect="1"/>
          </p:cNvPicPr>
          <p:nvPr/>
        </p:nvPicPr>
        <p:blipFill>
          <a:blip r:embed="rId2"/>
          <a:stretch>
            <a:fillRect/>
          </a:stretch>
        </p:blipFill>
        <p:spPr>
          <a:xfrm>
            <a:off x="1198653" y="3347629"/>
            <a:ext cx="3629025" cy="2305050"/>
          </a:xfrm>
          <a:prstGeom prst="rect">
            <a:avLst/>
          </a:prstGeom>
        </p:spPr>
      </p:pic>
    </p:spTree>
    <p:extLst>
      <p:ext uri="{BB962C8B-B14F-4D97-AF65-F5344CB8AC3E}">
        <p14:creationId xmlns:p14="http://schemas.microsoft.com/office/powerpoint/2010/main" val="150311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a:t>The below map shows three clusters where we have schools, restaurants, cafe and offices are the best place for the financial firms to choose its office as most of the potential clients of the firm are located or come to these locations on regular basis.</a:t>
            </a:r>
            <a:endParaRPr lang="en-US" dirty="0"/>
          </a:p>
        </p:txBody>
      </p:sp>
      <p:pic>
        <p:nvPicPr>
          <p:cNvPr id="4" name="Picture 3"/>
          <p:cNvPicPr>
            <a:picLocks noChangeAspect="1"/>
          </p:cNvPicPr>
          <p:nvPr/>
        </p:nvPicPr>
        <p:blipFill>
          <a:blip r:embed="rId2"/>
          <a:stretch>
            <a:fillRect/>
          </a:stretch>
        </p:blipFill>
        <p:spPr>
          <a:xfrm>
            <a:off x="1165179" y="3541395"/>
            <a:ext cx="3800475" cy="2152650"/>
          </a:xfrm>
          <a:prstGeom prst="rect">
            <a:avLst/>
          </a:prstGeom>
        </p:spPr>
      </p:pic>
    </p:spTree>
    <p:extLst>
      <p:ext uri="{BB962C8B-B14F-4D97-AF65-F5344CB8AC3E}">
        <p14:creationId xmlns:p14="http://schemas.microsoft.com/office/powerpoint/2010/main" val="347249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Built Model to predict the best location for setup of office</a:t>
            </a:r>
          </a:p>
          <a:p>
            <a:pPr>
              <a:buFont typeface="Wingdings" panose="05000000000000000000" pitchFamily="2" charset="2"/>
              <a:buChar char="q"/>
            </a:pPr>
            <a:r>
              <a:rPr lang="en-US" dirty="0" smtClean="0"/>
              <a:t>Accuracy of model has room for improvement</a:t>
            </a:r>
          </a:p>
          <a:p>
            <a:pPr>
              <a:buFont typeface="Wingdings" panose="05000000000000000000" pitchFamily="2" charset="2"/>
              <a:buChar char="q"/>
            </a:pPr>
            <a:r>
              <a:rPr lang="en-US" dirty="0" smtClean="0"/>
              <a:t>Footfall based on the highest concentration of the potential customers in </a:t>
            </a:r>
            <a:r>
              <a:rPr lang="en-US" smtClean="0"/>
              <a:t>an area is </a:t>
            </a:r>
            <a:r>
              <a:rPr lang="en-US" dirty="0" smtClean="0"/>
              <a:t>used for generating the potential locations for Financial firm office</a:t>
            </a:r>
            <a:endParaRPr lang="en-US" dirty="0"/>
          </a:p>
        </p:txBody>
      </p:sp>
    </p:spTree>
    <p:extLst>
      <p:ext uri="{BB962C8B-B14F-4D97-AF65-F5344CB8AC3E}">
        <p14:creationId xmlns:p14="http://schemas.microsoft.com/office/powerpoint/2010/main" val="3341389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69</TotalTime>
  <Words>383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Tw Cen MT</vt:lpstr>
      <vt:lpstr>Tw Cen MT Condensed</vt:lpstr>
      <vt:lpstr>Wingdings</vt:lpstr>
      <vt:lpstr>Wingdings 3</vt:lpstr>
      <vt:lpstr>Integral</vt:lpstr>
      <vt:lpstr>CapSTONE Final Project</vt:lpstr>
      <vt:lpstr>Best location is KEY to Business growth</vt:lpstr>
      <vt:lpstr>Problem Statement</vt:lpstr>
      <vt:lpstr>Data Analysis</vt:lpstr>
      <vt:lpstr>Data Analysis</vt:lpstr>
      <vt:lpstr>Data Analysis</vt:lpstr>
      <vt:lpstr>Result</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dc:title>
  <dc:creator>Tapendra Nath</dc:creator>
  <cp:lastModifiedBy>Tapendra Nath</cp:lastModifiedBy>
  <cp:revision>3</cp:revision>
  <dcterms:created xsi:type="dcterms:W3CDTF">2020-04-09T10:12:46Z</dcterms:created>
  <dcterms:modified xsi:type="dcterms:W3CDTF">2020-04-09T11:22:05Z</dcterms:modified>
</cp:coreProperties>
</file>