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88da440f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88da440f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88da440f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88da440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88da440f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88da440f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advertising PDUs, CRC initialized to 0x555555</a:t>
            </a:r>
            <a:endParaRPr/>
          </a:p>
          <a:p>
            <a:pPr indent="0" lvl="0" marL="0" rtl="0" algn="l">
              <a:spcBef>
                <a:spcPts val="0"/>
              </a:spcBef>
              <a:spcAft>
                <a:spcPts val="0"/>
              </a:spcAft>
              <a:buNone/>
            </a:pPr>
            <a:r>
              <a:rPr lang="en"/>
              <a:t>Send out MSB first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88da440f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88da440f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Initialized based on the channel index</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88da440f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88da440f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99bdfef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99bdfef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88da440f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8da440f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99bdfef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99bdfef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t>PA packs the contents of BLE packet byte by byte, forms the input bundle and yields the output. 0x1d6:trigger! In below, the long zero-one sequence is all the extracted data field of the output.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88da440f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88da440f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9bdfef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9bdfef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PDA</a:t>
            </a:r>
            <a:r>
              <a:rPr lang="en" sz="1200"/>
              <a:t> unpacks  the  data  and  checks  the 3-byte CRC.  On the right it shows the test case when the CRC does not match(CRC invalid) and the packet would be rejected. Left ..with correct CRC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88da440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88da440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88da440f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88da440f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9bdfef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9bdfef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You  could  observe  that  the  last  ten ”pack data” is 0x55, 0x43 ... which are the ASCII representation of”U”, ”C”,” respectively. </a:t>
            </a:r>
            <a:r>
              <a:rPr b="1" lang="en" sz="1200"/>
              <a:t>0x0b… 0x15…</a:t>
            </a:r>
            <a:endParaRPr b="1" sz="1200"/>
          </a:p>
          <a:p>
            <a:pPr indent="0" lvl="0" marL="0" rtl="0" algn="l">
              <a:spcBef>
                <a:spcPts val="0"/>
              </a:spcBef>
              <a:spcAft>
                <a:spcPts val="0"/>
              </a:spcAft>
              <a:buNone/>
            </a:pPr>
            <a:r>
              <a:rPr lang="en" sz="1200"/>
              <a:t>Section length...payload length...</a:t>
            </a:r>
            <a:endParaRPr sz="1200"/>
          </a:p>
          <a:p>
            <a:pPr indent="0" lvl="0" marL="0" rtl="0" algn="l">
              <a:spcBef>
                <a:spcPts val="0"/>
              </a:spcBef>
              <a:spcAft>
                <a:spcPts val="0"/>
              </a:spcAft>
              <a:buNone/>
            </a:pPr>
            <a:r>
              <a:rPr lang="en" sz="1200"/>
              <a:t>The expected result should be the unpack data at the end of  the  loop  chain  exactly  matching  the  pack  data  at  the beginning of the loop chain → output of pda matched input of pa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88da440f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88da440f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88da440f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88da440f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88da440f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88da440f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88da440f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88da440f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9bdfef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9bdfef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88da440f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88da440f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88da440f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88da440f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 no BLE devices based on RISC-V Microprocessor (Rocketchip)</a:t>
            </a:r>
            <a:endParaRPr/>
          </a:p>
          <a:p>
            <a:pPr indent="0" lvl="0" marL="0" rtl="0" algn="l">
              <a:spcBef>
                <a:spcPts val="0"/>
              </a:spcBef>
              <a:spcAft>
                <a:spcPts val="0"/>
              </a:spcAft>
              <a:buNone/>
            </a:pPr>
            <a:r>
              <a:rPr lang="en"/>
              <a:t>The success implementation of BLE unlocks the possibility of crystal-free standards compliant radio</a:t>
            </a:r>
            <a:endParaRPr/>
          </a:p>
          <a:p>
            <a:pPr indent="0" lvl="0" marL="0" rtl="0" algn="l">
              <a:spcBef>
                <a:spcPts val="0"/>
              </a:spcBef>
              <a:spcAft>
                <a:spcPts val="0"/>
              </a:spcAft>
              <a:buNone/>
            </a:pPr>
            <a:r>
              <a:rPr lang="en"/>
              <a:t>Absence of crystals in radio can substantially reduce the cost of the chip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88da440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88da440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Five different state machines, directed by host</a:t>
            </a:r>
            <a:endParaRPr/>
          </a:p>
          <a:p>
            <a:pPr indent="0" lvl="0" marL="0" rtl="0" algn="l">
              <a:spcBef>
                <a:spcPts val="0"/>
              </a:spcBef>
              <a:spcAft>
                <a:spcPts val="0"/>
              </a:spcAft>
              <a:buNone/>
            </a:pPr>
            <a:r>
              <a:rPr lang="en"/>
              <a:t>Advertising: transmitting channel packets</a:t>
            </a:r>
            <a:endParaRPr/>
          </a:p>
          <a:p>
            <a:pPr indent="0" lvl="0" marL="0" rtl="0" algn="l">
              <a:spcBef>
                <a:spcPts val="0"/>
              </a:spcBef>
              <a:spcAft>
                <a:spcPts val="0"/>
              </a:spcAft>
              <a:buNone/>
            </a:pPr>
            <a:r>
              <a:rPr lang="en"/>
              <a:t>Scanning: listen for advertising channel</a:t>
            </a:r>
            <a:endParaRPr/>
          </a:p>
          <a:p>
            <a:pPr indent="0" lvl="0" marL="0" rtl="0" algn="l">
              <a:spcBef>
                <a:spcPts val="0"/>
              </a:spcBef>
              <a:spcAft>
                <a:spcPts val="0"/>
              </a:spcAft>
              <a:buNone/>
            </a:pPr>
            <a:r>
              <a:rPr lang="en"/>
              <a:t>Initiating: initiate connection</a:t>
            </a:r>
            <a:endParaRPr/>
          </a:p>
          <a:p>
            <a:pPr indent="0" lvl="0" marL="0" rtl="0" algn="l">
              <a:spcBef>
                <a:spcPts val="0"/>
              </a:spcBef>
              <a:spcAft>
                <a:spcPts val="0"/>
              </a:spcAft>
              <a:buNone/>
            </a:pPr>
            <a:r>
              <a:rPr lang="en"/>
              <a:t>Master/Slave role</a:t>
            </a:r>
            <a:endParaRPr/>
          </a:p>
          <a:p>
            <a:pPr indent="0" lvl="0" marL="0" rtl="0" algn="l">
              <a:spcBef>
                <a:spcPts val="0"/>
              </a:spcBef>
              <a:spcAft>
                <a:spcPts val="0"/>
              </a:spcAft>
              <a:buNone/>
            </a:pPr>
            <a:r>
              <a:rPr lang="en"/>
              <a:t>Our project will be focusing on advertising state</a:t>
            </a:r>
            <a:endParaRPr/>
          </a:p>
          <a:p>
            <a:pPr indent="0" lvl="0" marL="0" rtl="0" algn="l">
              <a:spcBef>
                <a:spcPts val="0"/>
              </a:spcBef>
              <a:spcAft>
                <a:spcPts val="0"/>
              </a:spcAft>
              <a:buNone/>
            </a:pPr>
            <a:r>
              <a:rPr lang="en"/>
              <a:t>They communicate by sending out packets, which have similar format across different states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88da440f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88da440f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 latest BT standard version 5, Low energy 1M Uncoded PHY we implemented;</a:t>
            </a:r>
            <a:r>
              <a:rPr lang="en"/>
              <a:t> similar to Bluetooth 4</a:t>
            </a:r>
            <a:endParaRPr/>
          </a:p>
          <a:p>
            <a:pPr indent="0" lvl="0" marL="0" rtl="0" algn="l">
              <a:spcBef>
                <a:spcPts val="0"/>
              </a:spcBef>
              <a:spcAft>
                <a:spcPts val="0"/>
              </a:spcAft>
              <a:buNone/>
            </a:pPr>
            <a:r>
              <a:rPr lang="en"/>
              <a:t>4 parts</a:t>
            </a:r>
            <a:endParaRPr/>
          </a:p>
          <a:p>
            <a:pPr indent="0" lvl="0" marL="0" rtl="0" algn="l">
              <a:spcBef>
                <a:spcPts val="0"/>
              </a:spcBef>
              <a:spcAft>
                <a:spcPts val="0"/>
              </a:spcAft>
              <a:buNone/>
            </a:pPr>
            <a:r>
              <a:rPr lang="en"/>
              <a:t>except for CRC The transmission</a:t>
            </a:r>
            <a:r>
              <a:rPr lang="en"/>
              <a:t> follows Little Endian format; LSB transmitted first </a:t>
            </a:r>
            <a:endParaRPr/>
          </a:p>
          <a:p>
            <a:pPr indent="0" lvl="0" marL="0" rtl="0" algn="l">
              <a:spcBef>
                <a:spcPts val="0"/>
              </a:spcBef>
              <a:spcAft>
                <a:spcPts val="0"/>
              </a:spcAft>
              <a:buNone/>
            </a:pPr>
            <a:r>
              <a:rPr lang="en"/>
              <a:t>Preamble: </a:t>
            </a:r>
            <a:r>
              <a:rPr lang="en" sz="1200"/>
              <a:t> perform frequency synchronization, symbol timing estimation, and Automatic Gain Control (AGC) training for the receiver; ...last bit of AA</a:t>
            </a:r>
            <a:endParaRPr sz="1200"/>
          </a:p>
          <a:p>
            <a:pPr indent="0" lvl="0" marL="0" rtl="0" algn="l">
              <a:spcBef>
                <a:spcPts val="0"/>
              </a:spcBef>
              <a:spcAft>
                <a:spcPts val="0"/>
              </a:spcAft>
              <a:buNone/>
            </a:pPr>
            <a:r>
              <a:rPr lang="en" sz="1200"/>
              <a:t>AA: fixed according to spec</a:t>
            </a:r>
            <a:endParaRPr sz="1200"/>
          </a:p>
          <a:p>
            <a:pPr indent="0" lvl="0" marL="0" rtl="0" algn="l">
              <a:spcBef>
                <a:spcPts val="0"/>
              </a:spcBef>
              <a:spcAft>
                <a:spcPts val="0"/>
              </a:spcAft>
              <a:buNone/>
            </a:pPr>
            <a:r>
              <a:rPr lang="en" sz="1200"/>
              <a:t>CRC: The three-octet CRC is calculated from PDU to perform error detection and error correction. It is checked by the packet disassembler. Only when the CRC sequence is correct, the data is processed.</a:t>
            </a:r>
            <a:endParaRPr sz="1200"/>
          </a:p>
          <a:p>
            <a:pPr indent="0" lvl="0" marL="0" rtl="0" algn="l">
              <a:spcBef>
                <a:spcPts val="0"/>
              </a:spcBef>
              <a:spcAft>
                <a:spcPts val="0"/>
              </a:spcAft>
              <a:buClr>
                <a:srgbClr val="000000"/>
              </a:buClr>
              <a:buSzPts val="1100"/>
              <a:buFont typeface="Arial"/>
              <a:buNone/>
            </a:pPr>
            <a:r>
              <a:rPr lang="en" sz="1200"/>
              <a:t>PDU: ...</a:t>
            </a:r>
            <a:r>
              <a:rPr lang="en" sz="1050">
                <a:solidFill>
                  <a:srgbClr val="555555"/>
                </a:solidFill>
                <a:highlight>
                  <a:schemeClr val="lt1"/>
                </a:highlight>
              </a:rPr>
              <a:t>includes a 2-byte header and a variable payload from 6 to 37 bytes.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88da440fa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8da440f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55555"/>
                </a:solidFill>
                <a:highlight>
                  <a:srgbClr val="FFFFFF"/>
                </a:highlight>
              </a:rPr>
              <a:t>First 4 bit: type; </a:t>
            </a:r>
            <a:r>
              <a:rPr lang="en" sz="1050">
                <a:solidFill>
                  <a:srgbClr val="555555"/>
                </a:solidFill>
                <a:highlight>
                  <a:schemeClr val="lt1"/>
                </a:highlight>
              </a:rPr>
              <a:t>not connectable and not directed (the advertising peripheral is not directed towards a particular Central device </a:t>
            </a:r>
            <a:r>
              <a:rPr lang="en"/>
              <a:t>a</a:t>
            </a:r>
            <a:r>
              <a:rPr lang="en" sz="1050">
                <a:solidFill>
                  <a:srgbClr val="555555"/>
                </a:solidFill>
                <a:highlight>
                  <a:schemeClr val="lt1"/>
                </a:highlight>
              </a:rPr>
              <a:t>nd it doesn’t want to accept connections; </a:t>
            </a:r>
            <a:endParaRPr sz="1050">
              <a:solidFill>
                <a:srgbClr val="555555"/>
              </a:solidFill>
              <a:highlight>
                <a:srgbClr val="FFFFFF"/>
              </a:highlight>
            </a:endParaRPr>
          </a:p>
          <a:p>
            <a:pPr indent="0" lvl="0" marL="0" rtl="0" algn="l">
              <a:spcBef>
                <a:spcPts val="0"/>
              </a:spcBef>
              <a:spcAft>
                <a:spcPts val="0"/>
              </a:spcAft>
              <a:buNone/>
            </a:pPr>
            <a:r>
              <a:rPr lang="en" sz="1050">
                <a:solidFill>
                  <a:srgbClr val="555555"/>
                </a:solidFill>
                <a:highlight>
                  <a:srgbClr val="FFFFFF"/>
                </a:highlight>
              </a:rPr>
              <a:t>The actual length of the payload is defined by the 8-bit Length field in the header (pdu excluding itself)</a:t>
            </a:r>
            <a:endParaRPr sz="1050">
              <a:solidFill>
                <a:srgbClr val="555555"/>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9a636bf4e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a636bf4e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88da440f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88da440f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tapeout/ble-baseban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Tape out Presentation</a:t>
            </a:r>
            <a:endParaRPr/>
          </a:p>
        </p:txBody>
      </p:sp>
      <p:sp>
        <p:nvSpPr>
          <p:cNvPr id="68" name="Google Shape;68;p13"/>
          <p:cNvSpPr txBox="1"/>
          <p:nvPr>
            <p:ph idx="1" type="subTitle"/>
          </p:nvPr>
        </p:nvSpPr>
        <p:spPr>
          <a:xfrm>
            <a:off x="390525" y="2789115"/>
            <a:ext cx="8222100" cy="1242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BLE Team</a:t>
            </a:r>
            <a:endParaRPr/>
          </a:p>
          <a:p>
            <a:pPr indent="0" lvl="0" marL="0" rtl="0" algn="ctr">
              <a:lnSpc>
                <a:spcPct val="150000"/>
              </a:lnSpc>
              <a:spcBef>
                <a:spcPts val="0"/>
              </a:spcBef>
              <a:spcAft>
                <a:spcPts val="0"/>
              </a:spcAft>
              <a:buNone/>
            </a:pPr>
            <a:r>
              <a:rPr lang="en"/>
              <a:t>Jerry Duan, Mingying Xie, Yalun Zheng</a:t>
            </a:r>
            <a:endParaRPr/>
          </a:p>
          <a:p>
            <a:pPr indent="0" lvl="0" marL="0" rtl="0" algn="ctr">
              <a:lnSpc>
                <a:spcPct val="150000"/>
              </a:lnSpc>
              <a:spcBef>
                <a:spcPts val="0"/>
              </a:spcBef>
              <a:spcAft>
                <a:spcPts val="0"/>
              </a:spcAft>
              <a:buNone/>
            </a:pPr>
            <a:r>
              <a:rPr lang="en"/>
              <a:t>EE290C Fall 2018</a:t>
            </a:r>
            <a:endParaRPr/>
          </a:p>
          <a:p>
            <a:pPr indent="0" lvl="0" marL="0" rtl="0" algn="ctr">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Packet Assembler</a:t>
            </a:r>
            <a:endParaRPr/>
          </a:p>
        </p:txBody>
      </p:sp>
      <p:sp>
        <p:nvSpPr>
          <p:cNvPr id="136" name="Google Shape;136;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Collect data packets and assemble them into a complete BLE packet</a:t>
            </a:r>
            <a:endParaRPr/>
          </a:p>
          <a:p>
            <a:pPr indent="-342900" lvl="0" marL="457200" rtl="0" algn="l">
              <a:lnSpc>
                <a:spcPct val="150000"/>
              </a:lnSpc>
              <a:spcBef>
                <a:spcPts val="0"/>
              </a:spcBef>
              <a:spcAft>
                <a:spcPts val="0"/>
              </a:spcAft>
              <a:buSzPts val="1800"/>
              <a:buChar char="●"/>
            </a:pPr>
            <a:r>
              <a:rPr lang="en"/>
              <a:t>Use finite state machine to keep track of packet stage</a:t>
            </a:r>
            <a:endParaRPr/>
          </a:p>
          <a:p>
            <a:pPr indent="-342900" lvl="0" marL="457200" rtl="0" algn="l">
              <a:lnSpc>
                <a:spcPct val="150000"/>
              </a:lnSpc>
              <a:spcBef>
                <a:spcPts val="0"/>
              </a:spcBef>
              <a:spcAft>
                <a:spcPts val="0"/>
              </a:spcAft>
              <a:buSzPts val="1800"/>
              <a:buChar char="●"/>
            </a:pPr>
            <a:r>
              <a:rPr lang="en"/>
              <a:t>Utilize CRC and whitening modules according to BLE spec</a:t>
            </a:r>
            <a:br>
              <a:rPr lang="en">
                <a:solidFill>
                  <a:srgbClr val="595959"/>
                </a:solidFil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Packet Disassembler</a:t>
            </a:r>
            <a:endParaRPr/>
          </a:p>
        </p:txBody>
      </p:sp>
      <p:sp>
        <p:nvSpPr>
          <p:cNvPr id="142" name="Google Shape;142;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Collect BLE packet bit by bit and send out sections of data</a:t>
            </a:r>
            <a:endParaRPr/>
          </a:p>
          <a:p>
            <a:pPr indent="-342900" lvl="0" marL="457200" rtl="0" algn="l">
              <a:lnSpc>
                <a:spcPct val="150000"/>
              </a:lnSpc>
              <a:spcBef>
                <a:spcPts val="0"/>
              </a:spcBef>
              <a:spcAft>
                <a:spcPts val="0"/>
              </a:spcAft>
              <a:buSzPts val="1800"/>
              <a:buChar char="●"/>
            </a:pPr>
            <a:r>
              <a:rPr lang="en"/>
              <a:t>Use finite state machine similar to packet assembler</a:t>
            </a:r>
            <a:endParaRPr/>
          </a:p>
          <a:p>
            <a:pPr indent="-342900" lvl="0" marL="457200" rtl="0" algn="l">
              <a:lnSpc>
                <a:spcPct val="150000"/>
              </a:lnSpc>
              <a:spcBef>
                <a:spcPts val="0"/>
              </a:spcBef>
              <a:spcAft>
                <a:spcPts val="0"/>
              </a:spcAft>
              <a:buSzPts val="1800"/>
              <a:buChar char="●"/>
            </a:pPr>
            <a:r>
              <a:rPr lang="en"/>
              <a:t>Utilize CRC and de-whitening modules </a:t>
            </a:r>
            <a:endParaRPr/>
          </a:p>
          <a:p>
            <a:pPr indent="-342900" lvl="0" marL="457200" rtl="0" algn="l">
              <a:lnSpc>
                <a:spcPct val="150000"/>
              </a:lnSpc>
              <a:spcBef>
                <a:spcPts val="0"/>
              </a:spcBef>
              <a:spcAft>
                <a:spcPts val="0"/>
              </a:spcAft>
              <a:buSzPts val="1800"/>
              <a:buChar char="●"/>
            </a:pPr>
            <a:r>
              <a:rPr lang="en"/>
              <a:t>Perform error checking</a:t>
            </a:r>
            <a:endParaRPr/>
          </a:p>
          <a:p>
            <a:pPr indent="-317500" lvl="1" marL="914400" rtl="0" algn="l">
              <a:lnSpc>
                <a:spcPct val="150000"/>
              </a:lnSpc>
              <a:spcBef>
                <a:spcPts val="0"/>
              </a:spcBef>
              <a:spcAft>
                <a:spcPts val="0"/>
              </a:spcAft>
              <a:buSzPts val="1400"/>
              <a:buChar char="○"/>
            </a:pPr>
            <a:r>
              <a:rPr lang="en"/>
              <a:t>Packets with incorrect AA/CRC will be rejected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CRC</a:t>
            </a:r>
            <a:endParaRPr/>
          </a:p>
        </p:txBody>
      </p:sp>
      <p:sp>
        <p:nvSpPr>
          <p:cNvPr id="148" name="Google Shape;148;p24"/>
          <p:cNvSpPr txBox="1"/>
          <p:nvPr>
            <p:ph idx="1" type="body"/>
          </p:nvPr>
        </p:nvSpPr>
        <p:spPr>
          <a:xfrm>
            <a:off x="471900" y="1919075"/>
            <a:ext cx="8222100" cy="3019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24 bits</a:t>
            </a:r>
            <a:endParaRPr/>
          </a:p>
          <a:p>
            <a:pPr indent="-342900" lvl="0" marL="457200" rtl="0" algn="l">
              <a:lnSpc>
                <a:spcPct val="150000"/>
              </a:lnSpc>
              <a:spcBef>
                <a:spcPts val="0"/>
              </a:spcBef>
              <a:spcAft>
                <a:spcPts val="0"/>
              </a:spcAft>
              <a:buSzPts val="1800"/>
              <a:buChar char="●"/>
            </a:pPr>
            <a:r>
              <a:rPr lang="en"/>
              <a:t>Detect accidental change to data</a:t>
            </a:r>
            <a:endParaRPr/>
          </a:p>
          <a:p>
            <a:pPr indent="-342900" lvl="0" marL="457200" rtl="0" algn="l">
              <a:lnSpc>
                <a:spcPct val="150000"/>
              </a:lnSpc>
              <a:spcBef>
                <a:spcPts val="0"/>
              </a:spcBef>
              <a:spcAft>
                <a:spcPts val="0"/>
              </a:spcAft>
              <a:buSzPts val="1800"/>
              <a:buChar char="●"/>
            </a:pPr>
            <a:r>
              <a:rPr lang="en"/>
              <a:t>Generated through Linear Feedback Shift Register (LFSR)</a:t>
            </a:r>
            <a:endParaRPr/>
          </a:p>
          <a:p>
            <a:pPr indent="-342900" lvl="0" marL="457200" rtl="0" algn="l">
              <a:lnSpc>
                <a:spcPct val="150000"/>
              </a:lnSpc>
              <a:spcBef>
                <a:spcPts val="0"/>
              </a:spcBef>
              <a:spcAft>
                <a:spcPts val="0"/>
              </a:spcAft>
              <a:buSzPts val="1800"/>
              <a:buChar char="●"/>
            </a:pPr>
            <a:r>
              <a:rPr lang="en"/>
              <a:t>Calculated based on the PDU field</a:t>
            </a:r>
            <a:endParaRPr/>
          </a:p>
        </p:txBody>
      </p:sp>
      <p:pic>
        <p:nvPicPr>
          <p:cNvPr id="149" name="Google Shape;149;p24"/>
          <p:cNvPicPr preferRelativeResize="0"/>
          <p:nvPr/>
        </p:nvPicPr>
        <p:blipFill>
          <a:blip r:embed="rId3">
            <a:alphaModFix/>
          </a:blip>
          <a:stretch>
            <a:fillRect/>
          </a:stretch>
        </p:blipFill>
        <p:spPr>
          <a:xfrm>
            <a:off x="696750" y="3806700"/>
            <a:ext cx="7772400" cy="12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Whitening</a:t>
            </a:r>
            <a:endParaRPr/>
          </a:p>
        </p:txBody>
      </p:sp>
      <p:sp>
        <p:nvSpPr>
          <p:cNvPr id="155" name="Google Shape;15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Used to avoid long sequences of zeros and ones</a:t>
            </a:r>
            <a:endParaRPr/>
          </a:p>
          <a:p>
            <a:pPr indent="-342900" lvl="0" marL="457200" rtl="0" algn="l">
              <a:lnSpc>
                <a:spcPct val="150000"/>
              </a:lnSpc>
              <a:spcBef>
                <a:spcPts val="0"/>
              </a:spcBef>
              <a:spcAft>
                <a:spcPts val="0"/>
              </a:spcAft>
              <a:buSzPts val="1800"/>
              <a:buChar char="●"/>
            </a:pPr>
            <a:r>
              <a:rPr lang="en"/>
              <a:t>Implemented similar to CRC, using 7-bit LFSR</a:t>
            </a:r>
            <a:endParaRPr/>
          </a:p>
          <a:p>
            <a:pPr indent="-342900" lvl="0" marL="457200" rtl="0" algn="l">
              <a:lnSpc>
                <a:spcPct val="150000"/>
              </a:lnSpc>
              <a:spcBef>
                <a:spcPts val="0"/>
              </a:spcBef>
              <a:spcAft>
                <a:spcPts val="0"/>
              </a:spcAft>
              <a:buSzPts val="1800"/>
              <a:buChar char="●"/>
            </a:pPr>
            <a:r>
              <a:rPr lang="en"/>
              <a:t>Calculated based on PDU and CRC fields</a:t>
            </a:r>
            <a:endParaRPr/>
          </a:p>
        </p:txBody>
      </p:sp>
      <p:pic>
        <p:nvPicPr>
          <p:cNvPr id="156" name="Google Shape;156;p25"/>
          <p:cNvPicPr preferRelativeResize="0"/>
          <p:nvPr/>
        </p:nvPicPr>
        <p:blipFill rotWithShape="1">
          <a:blip r:embed="rId3">
            <a:alphaModFix/>
          </a:blip>
          <a:srcRect b="11103" l="0" r="0" t="0"/>
          <a:stretch/>
        </p:blipFill>
        <p:spPr>
          <a:xfrm>
            <a:off x="1944525" y="3399450"/>
            <a:ext cx="5276850" cy="147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idx="4294967295" type="body"/>
          </p:nvPr>
        </p:nvSpPr>
        <p:spPr>
          <a:xfrm>
            <a:off x="2589300" y="950450"/>
            <a:ext cx="39654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CCCCCC"/>
                </a:solidFill>
              </a:rPr>
              <a:t>Background</a:t>
            </a:r>
            <a:endParaRPr sz="2400">
              <a:solidFill>
                <a:srgbClr val="CCCCCC"/>
              </a:solidFill>
            </a:endParaRPr>
          </a:p>
          <a:p>
            <a:pPr indent="0" lvl="0" marL="0" rtl="0" algn="ctr">
              <a:lnSpc>
                <a:spcPct val="150000"/>
              </a:lnSpc>
              <a:spcBef>
                <a:spcPts val="1600"/>
              </a:spcBef>
              <a:spcAft>
                <a:spcPts val="0"/>
              </a:spcAft>
              <a:buNone/>
            </a:pPr>
            <a:r>
              <a:rPr lang="en" sz="2400">
                <a:solidFill>
                  <a:srgbClr val="CCCCCC"/>
                </a:solidFill>
              </a:rPr>
              <a:t>Block description</a:t>
            </a:r>
            <a:endParaRPr sz="2400">
              <a:solidFill>
                <a:srgbClr val="CCCCCC"/>
              </a:solidFill>
            </a:endParaRPr>
          </a:p>
          <a:p>
            <a:pPr indent="0" lvl="0" marL="0" rtl="0" algn="ctr">
              <a:lnSpc>
                <a:spcPct val="150000"/>
              </a:lnSpc>
              <a:spcBef>
                <a:spcPts val="1600"/>
              </a:spcBef>
              <a:spcAft>
                <a:spcPts val="0"/>
              </a:spcAft>
              <a:buNone/>
            </a:pPr>
            <a:r>
              <a:rPr lang="en" sz="2400">
                <a:solidFill>
                  <a:srgbClr val="000000"/>
                </a:solidFill>
              </a:rPr>
              <a:t>Tests and results</a:t>
            </a:r>
            <a:endParaRPr sz="2400">
              <a:solidFill>
                <a:srgbClr val="000000"/>
              </a:solidFill>
            </a:endParaRPr>
          </a:p>
          <a:p>
            <a:pPr indent="0" lvl="0" marL="0" rtl="0" algn="ctr">
              <a:lnSpc>
                <a:spcPct val="150000"/>
              </a:lnSpc>
              <a:spcBef>
                <a:spcPts val="1600"/>
              </a:spcBef>
              <a:spcAft>
                <a:spcPts val="1600"/>
              </a:spcAft>
              <a:buNone/>
            </a:pPr>
            <a:r>
              <a:rPr lang="en" sz="2400">
                <a:solidFill>
                  <a:srgbClr val="CCCCCC"/>
                </a:solidFill>
              </a:rPr>
              <a:t>Future work</a:t>
            </a:r>
            <a:endParaRPr sz="2400">
              <a:solidFill>
                <a:srgbClr val="CCCCCC"/>
              </a:solidFill>
            </a:endParaRPr>
          </a:p>
        </p:txBody>
      </p:sp>
      <p:pic>
        <p:nvPicPr>
          <p:cNvPr id="162" name="Google Shape;162;p26"/>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 Unit test</a:t>
            </a:r>
            <a:endParaRPr/>
          </a:p>
        </p:txBody>
      </p:sp>
      <p:sp>
        <p:nvSpPr>
          <p:cNvPr id="168" name="Google Shape;168;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Provided unit tests for packet assembler, CRC and whitening blocks</a:t>
            </a:r>
            <a:endParaRPr/>
          </a:p>
          <a:p>
            <a:pPr indent="-342900" lvl="0" marL="457200" rtl="0" algn="l">
              <a:lnSpc>
                <a:spcPct val="150000"/>
              </a:lnSpc>
              <a:spcBef>
                <a:spcPts val="0"/>
              </a:spcBef>
              <a:spcAft>
                <a:spcPts val="0"/>
              </a:spcAft>
              <a:buSzPts val="1800"/>
              <a:buChar char="●"/>
            </a:pPr>
            <a:r>
              <a:rPr lang="en"/>
              <a:t>Can be tested by typing “sbt test” in the root directory</a:t>
            </a:r>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0" y="357800"/>
            <a:ext cx="32424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Packet Assembler Chain</a:t>
            </a:r>
            <a:endParaRPr sz="2200"/>
          </a:p>
        </p:txBody>
      </p:sp>
      <p:sp>
        <p:nvSpPr>
          <p:cNvPr id="174" name="Google Shape;174;p2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Connect Packet Assembler to Rocketchip</a:t>
            </a:r>
            <a:endParaRPr/>
          </a:p>
          <a:p>
            <a:pPr indent="-304800" lvl="0" marL="457200" rtl="0" algn="l">
              <a:lnSpc>
                <a:spcPct val="150000"/>
              </a:lnSpc>
              <a:spcBef>
                <a:spcPts val="0"/>
              </a:spcBef>
              <a:spcAft>
                <a:spcPts val="0"/>
              </a:spcAft>
              <a:buSzPts val="1200"/>
              <a:buChar char="●"/>
            </a:pPr>
            <a:r>
              <a:rPr lang="en"/>
              <a:t>BLE Packet written into a FIFO in form of bundles</a:t>
            </a:r>
            <a:endParaRPr/>
          </a:p>
          <a:p>
            <a:pPr indent="-304800" lvl="0" marL="457200" rtl="0" algn="l">
              <a:lnSpc>
                <a:spcPct val="150000"/>
              </a:lnSpc>
              <a:spcBef>
                <a:spcPts val="0"/>
              </a:spcBef>
              <a:spcAft>
                <a:spcPts val="0"/>
              </a:spcAft>
              <a:buSzPts val="1200"/>
              <a:buChar char="●"/>
            </a:pPr>
            <a:r>
              <a:rPr lang="en"/>
              <a:t>Check the result against software golden model</a:t>
            </a:r>
            <a:endParaRPr/>
          </a:p>
        </p:txBody>
      </p:sp>
      <p:pic>
        <p:nvPicPr>
          <p:cNvPr id="175" name="Google Shape;175;p28"/>
          <p:cNvPicPr preferRelativeResize="0"/>
          <p:nvPr/>
        </p:nvPicPr>
        <p:blipFill>
          <a:blip r:embed="rId3">
            <a:alphaModFix/>
          </a:blip>
          <a:stretch>
            <a:fillRect/>
          </a:stretch>
        </p:blipFill>
        <p:spPr>
          <a:xfrm>
            <a:off x="3281950" y="1155763"/>
            <a:ext cx="5805124" cy="28319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Packet Assembler Chain - Results</a:t>
            </a:r>
            <a:endParaRPr/>
          </a:p>
        </p:txBody>
      </p:sp>
      <p:pic>
        <p:nvPicPr>
          <p:cNvPr id="181" name="Google Shape;181;p29"/>
          <p:cNvPicPr preferRelativeResize="0"/>
          <p:nvPr/>
        </p:nvPicPr>
        <p:blipFill rotWithShape="1">
          <a:blip r:embed="rId3">
            <a:alphaModFix/>
          </a:blip>
          <a:srcRect b="0" l="0" r="0" t="0"/>
          <a:stretch/>
        </p:blipFill>
        <p:spPr>
          <a:xfrm>
            <a:off x="0" y="1279175"/>
            <a:ext cx="9144002" cy="2890406"/>
          </a:xfrm>
          <a:prstGeom prst="rect">
            <a:avLst/>
          </a:prstGeom>
          <a:noFill/>
          <a:ln>
            <a:noFill/>
          </a:ln>
        </p:spPr>
      </p:pic>
      <p:cxnSp>
        <p:nvCxnSpPr>
          <p:cNvPr id="182" name="Google Shape;182;p29"/>
          <p:cNvCxnSpPr/>
          <p:nvPr/>
        </p:nvCxnSpPr>
        <p:spPr>
          <a:xfrm>
            <a:off x="1125575" y="1610025"/>
            <a:ext cx="983100" cy="228000"/>
          </a:xfrm>
          <a:prstGeom prst="straightConnector1">
            <a:avLst/>
          </a:prstGeom>
          <a:noFill/>
          <a:ln cap="flat" cmpd="sng" w="19050">
            <a:solidFill>
              <a:srgbClr val="FFFFFF"/>
            </a:solidFill>
            <a:prstDash val="solid"/>
            <a:round/>
            <a:headEnd len="med" w="med" type="none"/>
            <a:tailEnd len="med" w="med" type="stealth"/>
          </a:ln>
        </p:spPr>
      </p:cxnSp>
      <p:sp>
        <p:nvSpPr>
          <p:cNvPr id="183" name="Google Shape;183;p29"/>
          <p:cNvSpPr txBox="1"/>
          <p:nvPr/>
        </p:nvSpPr>
        <p:spPr>
          <a:xfrm>
            <a:off x="2222650" y="1704775"/>
            <a:ext cx="26502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pack data: 00000001d6</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8875" y="387450"/>
            <a:ext cx="32424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900"/>
              <a:t>Packet Disassembler Chain</a:t>
            </a:r>
            <a:endParaRPr sz="1900"/>
          </a:p>
        </p:txBody>
      </p:sp>
      <p:sp>
        <p:nvSpPr>
          <p:cNvPr id="189" name="Google Shape;189;p3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Similar to PA Chain</a:t>
            </a:r>
            <a:endParaRPr/>
          </a:p>
          <a:p>
            <a:pPr indent="-304800" lvl="0" marL="457200" rtl="0" algn="l">
              <a:lnSpc>
                <a:spcPct val="150000"/>
              </a:lnSpc>
              <a:spcBef>
                <a:spcPts val="0"/>
              </a:spcBef>
              <a:spcAft>
                <a:spcPts val="0"/>
              </a:spcAft>
              <a:buSzPts val="1200"/>
              <a:buChar char="●"/>
            </a:pPr>
            <a:r>
              <a:rPr lang="en"/>
              <a:t>C code will throw a flag when AA/CRC is wrong</a:t>
            </a:r>
            <a:endParaRPr/>
          </a:p>
        </p:txBody>
      </p:sp>
      <p:pic>
        <p:nvPicPr>
          <p:cNvPr id="190" name="Google Shape;190;p30"/>
          <p:cNvPicPr preferRelativeResize="0"/>
          <p:nvPr/>
        </p:nvPicPr>
        <p:blipFill>
          <a:blip r:embed="rId3">
            <a:alphaModFix/>
          </a:blip>
          <a:stretch>
            <a:fillRect/>
          </a:stretch>
        </p:blipFill>
        <p:spPr>
          <a:xfrm>
            <a:off x="3338875" y="1533575"/>
            <a:ext cx="5805125" cy="2076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226075" y="357800"/>
            <a:ext cx="30651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Packet DisAssembler Chain - </a:t>
            </a:r>
            <a:r>
              <a:rPr lang="en" sz="1800"/>
              <a:t>Results</a:t>
            </a:r>
            <a:endParaRPr sz="1800"/>
          </a:p>
        </p:txBody>
      </p:sp>
      <p:pic>
        <p:nvPicPr>
          <p:cNvPr id="196" name="Google Shape;196;p31"/>
          <p:cNvPicPr preferRelativeResize="0"/>
          <p:nvPr/>
        </p:nvPicPr>
        <p:blipFill>
          <a:blip r:embed="rId3">
            <a:alphaModFix/>
          </a:blip>
          <a:stretch>
            <a:fillRect/>
          </a:stretch>
        </p:blipFill>
        <p:spPr>
          <a:xfrm>
            <a:off x="4039625" y="560075"/>
            <a:ext cx="1828800" cy="4023360"/>
          </a:xfrm>
          <a:prstGeom prst="rect">
            <a:avLst/>
          </a:prstGeom>
          <a:noFill/>
          <a:ln>
            <a:noFill/>
          </a:ln>
        </p:spPr>
      </p:pic>
      <p:pic>
        <p:nvPicPr>
          <p:cNvPr id="197" name="Google Shape;197;p31"/>
          <p:cNvPicPr preferRelativeResize="0"/>
          <p:nvPr/>
        </p:nvPicPr>
        <p:blipFill>
          <a:blip r:embed="rId4">
            <a:alphaModFix/>
          </a:blip>
          <a:stretch>
            <a:fillRect/>
          </a:stretch>
        </p:blipFill>
        <p:spPr>
          <a:xfrm>
            <a:off x="6108648" y="560073"/>
            <a:ext cx="1828800" cy="4023360"/>
          </a:xfrm>
          <a:prstGeom prst="rect">
            <a:avLst/>
          </a:prstGeom>
          <a:noFill/>
          <a:ln>
            <a:noFill/>
          </a:ln>
        </p:spPr>
      </p:pic>
      <p:sp>
        <p:nvSpPr>
          <p:cNvPr id="198" name="Google Shape;198;p3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75" name="Google Shape;75;p14"/>
          <p:cNvSpPr txBox="1"/>
          <p:nvPr>
            <p:ph idx="1" type="body"/>
          </p:nvPr>
        </p:nvSpPr>
        <p:spPr>
          <a:xfrm>
            <a:off x="3933100" y="990000"/>
            <a:ext cx="3965400" cy="31635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2"/>
              </a:buClr>
              <a:buSzPts val="2400"/>
              <a:buChar char="●"/>
            </a:pPr>
            <a:r>
              <a:rPr lang="en" sz="2400">
                <a:solidFill>
                  <a:schemeClr val="lt2"/>
                </a:solidFill>
              </a:rPr>
              <a:t>Background</a:t>
            </a:r>
            <a:endParaRPr sz="2400">
              <a:solidFill>
                <a:schemeClr val="lt2"/>
              </a:solidFill>
            </a:endParaRPr>
          </a:p>
          <a:p>
            <a:pPr indent="-381000" lvl="0" marL="457200" rtl="0" algn="l">
              <a:lnSpc>
                <a:spcPct val="150000"/>
              </a:lnSpc>
              <a:spcBef>
                <a:spcPts val="0"/>
              </a:spcBef>
              <a:spcAft>
                <a:spcPts val="0"/>
              </a:spcAft>
              <a:buClr>
                <a:schemeClr val="lt2"/>
              </a:buClr>
              <a:buSzPts val="2400"/>
              <a:buChar char="●"/>
            </a:pPr>
            <a:r>
              <a:rPr lang="en" sz="2400">
                <a:solidFill>
                  <a:schemeClr val="lt2"/>
                </a:solidFill>
              </a:rPr>
              <a:t>Block description</a:t>
            </a:r>
            <a:endParaRPr sz="2400">
              <a:solidFill>
                <a:schemeClr val="lt2"/>
              </a:solidFill>
            </a:endParaRPr>
          </a:p>
          <a:p>
            <a:pPr indent="-381000" lvl="0" marL="457200" rtl="0" algn="l">
              <a:lnSpc>
                <a:spcPct val="150000"/>
              </a:lnSpc>
              <a:spcBef>
                <a:spcPts val="0"/>
              </a:spcBef>
              <a:spcAft>
                <a:spcPts val="0"/>
              </a:spcAft>
              <a:buClr>
                <a:schemeClr val="lt2"/>
              </a:buClr>
              <a:buSzPts val="2400"/>
              <a:buChar char="●"/>
            </a:pPr>
            <a:r>
              <a:rPr lang="en" sz="2400">
                <a:solidFill>
                  <a:schemeClr val="lt2"/>
                </a:solidFill>
              </a:rPr>
              <a:t>Tests and results</a:t>
            </a:r>
            <a:endParaRPr sz="2400">
              <a:solidFill>
                <a:schemeClr val="lt2"/>
              </a:solidFill>
            </a:endParaRPr>
          </a:p>
          <a:p>
            <a:pPr indent="-381000" lvl="0" marL="457200" rtl="0" algn="l">
              <a:lnSpc>
                <a:spcPct val="150000"/>
              </a:lnSpc>
              <a:spcBef>
                <a:spcPts val="0"/>
              </a:spcBef>
              <a:spcAft>
                <a:spcPts val="0"/>
              </a:spcAft>
              <a:buClr>
                <a:schemeClr val="lt2"/>
              </a:buClr>
              <a:buSzPts val="2400"/>
              <a:buChar char="●"/>
            </a:pPr>
            <a:r>
              <a:rPr lang="en" sz="2400">
                <a:solidFill>
                  <a:schemeClr val="lt2"/>
                </a:solidFill>
              </a:rPr>
              <a:t>Future work</a:t>
            </a:r>
            <a:endParaRPr sz="2400">
              <a:solidFill>
                <a:schemeClr val="lt2"/>
              </a:solidFill>
            </a:endParaRPr>
          </a:p>
          <a:p>
            <a:pPr indent="-381000" lvl="0" marL="457200" rtl="0" algn="l">
              <a:lnSpc>
                <a:spcPct val="150000"/>
              </a:lnSpc>
              <a:spcBef>
                <a:spcPts val="0"/>
              </a:spcBef>
              <a:spcAft>
                <a:spcPts val="0"/>
              </a:spcAft>
              <a:buClr>
                <a:schemeClr val="lt2"/>
              </a:buClr>
              <a:buSzPts val="2400"/>
              <a:buChar char="●"/>
            </a:pPr>
            <a:r>
              <a:rPr lang="en" sz="2400">
                <a:solidFill>
                  <a:schemeClr val="lt2"/>
                </a:solidFill>
              </a:rPr>
              <a:t>Acknowledgment</a:t>
            </a:r>
            <a:endParaRPr sz="2400">
              <a:solidFill>
                <a:schemeClr val="lt2"/>
              </a:solidFill>
            </a:endParaRPr>
          </a:p>
          <a:p>
            <a:pPr indent="-381000" lvl="0" marL="457200" rtl="0" algn="l">
              <a:lnSpc>
                <a:spcPct val="150000"/>
              </a:lnSpc>
              <a:spcBef>
                <a:spcPts val="0"/>
              </a:spcBef>
              <a:spcAft>
                <a:spcPts val="0"/>
              </a:spcAft>
              <a:buClr>
                <a:schemeClr val="lt2"/>
              </a:buClr>
              <a:buSzPts val="2400"/>
              <a:buChar char="●"/>
            </a:pPr>
            <a:r>
              <a:rPr lang="en" sz="2400">
                <a:solidFill>
                  <a:schemeClr val="lt2"/>
                </a:solidFill>
              </a:rPr>
              <a:t>Reference</a:t>
            </a:r>
            <a:endParaRPr sz="24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Test</a:t>
            </a:r>
            <a:endParaRPr/>
          </a:p>
        </p:txBody>
      </p:sp>
      <p:pic>
        <p:nvPicPr>
          <p:cNvPr id="204" name="Google Shape;204;p32"/>
          <p:cNvPicPr preferRelativeResize="0"/>
          <p:nvPr/>
        </p:nvPicPr>
        <p:blipFill>
          <a:blip r:embed="rId3">
            <a:alphaModFix/>
          </a:blip>
          <a:stretch>
            <a:fillRect/>
          </a:stretch>
        </p:blipFill>
        <p:spPr>
          <a:xfrm>
            <a:off x="3499924" y="1217790"/>
            <a:ext cx="5521375" cy="2707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Test Result</a:t>
            </a:r>
            <a:endParaRPr/>
          </a:p>
        </p:txBody>
      </p:sp>
      <p:pic>
        <p:nvPicPr>
          <p:cNvPr id="210" name="Google Shape;210;p33"/>
          <p:cNvPicPr preferRelativeResize="0"/>
          <p:nvPr/>
        </p:nvPicPr>
        <p:blipFill>
          <a:blip r:embed="rId3">
            <a:alphaModFix/>
          </a:blip>
          <a:stretch>
            <a:fillRect/>
          </a:stretch>
        </p:blipFill>
        <p:spPr>
          <a:xfrm>
            <a:off x="6535749" y="391675"/>
            <a:ext cx="1143000" cy="4297681"/>
          </a:xfrm>
          <a:prstGeom prst="rect">
            <a:avLst/>
          </a:prstGeom>
          <a:noFill/>
          <a:ln>
            <a:noFill/>
          </a:ln>
        </p:spPr>
      </p:pic>
      <p:pic>
        <p:nvPicPr>
          <p:cNvPr id="211" name="Google Shape;211;p33"/>
          <p:cNvPicPr preferRelativeResize="0"/>
          <p:nvPr/>
        </p:nvPicPr>
        <p:blipFill>
          <a:blip r:embed="rId4">
            <a:alphaModFix/>
          </a:blip>
          <a:stretch>
            <a:fillRect/>
          </a:stretch>
        </p:blipFill>
        <p:spPr>
          <a:xfrm>
            <a:off x="4925861" y="391675"/>
            <a:ext cx="1143000" cy="4297680"/>
          </a:xfrm>
          <a:prstGeom prst="rect">
            <a:avLst/>
          </a:prstGeom>
          <a:noFill/>
          <a:ln>
            <a:noFill/>
          </a:ln>
        </p:spPr>
      </p:pic>
      <p:sp>
        <p:nvSpPr>
          <p:cNvPr id="212" name="Google Shape;212;p3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a:t>The payload is “UCBerkeley”</a:t>
            </a:r>
            <a:endParaRPr/>
          </a:p>
          <a:p>
            <a:pPr indent="-304800" lvl="0" marL="457200" rtl="0" algn="l">
              <a:lnSpc>
                <a:spcPct val="200000"/>
              </a:lnSpc>
              <a:spcBef>
                <a:spcPts val="0"/>
              </a:spcBef>
              <a:spcAft>
                <a:spcPts val="0"/>
              </a:spcAft>
              <a:buSzPts val="1200"/>
              <a:buChar char="●"/>
            </a:pPr>
            <a:r>
              <a:rPr lang="en"/>
              <a:t>Input and output data matches</a:t>
            </a:r>
            <a:endParaRPr/>
          </a:p>
        </p:txBody>
      </p:sp>
      <p:cxnSp>
        <p:nvCxnSpPr>
          <p:cNvPr id="213" name="Google Shape;213;p33"/>
          <p:cNvCxnSpPr/>
          <p:nvPr/>
        </p:nvCxnSpPr>
        <p:spPr>
          <a:xfrm>
            <a:off x="4163075" y="1282875"/>
            <a:ext cx="663600" cy="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33"/>
          <p:cNvCxnSpPr/>
          <p:nvPr/>
        </p:nvCxnSpPr>
        <p:spPr>
          <a:xfrm>
            <a:off x="4163075" y="2883075"/>
            <a:ext cx="663600" cy="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3"/>
          <p:cNvSpPr/>
          <p:nvPr/>
        </p:nvSpPr>
        <p:spPr>
          <a:xfrm>
            <a:off x="4691000" y="3092125"/>
            <a:ext cx="1659300" cy="1779000"/>
          </a:xfrm>
          <a:prstGeom prst="roundRect">
            <a:avLst>
              <a:gd fmla="val 16667" name="adj"/>
            </a:avLst>
          </a:prstGeom>
          <a:noFill/>
          <a:ln cap="flat" cmpd="sng" w="1905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idx="4294967295" type="body"/>
          </p:nvPr>
        </p:nvSpPr>
        <p:spPr>
          <a:xfrm>
            <a:off x="2589300" y="950450"/>
            <a:ext cx="39654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CCCCCC"/>
                </a:solidFill>
              </a:rPr>
              <a:t>Background</a:t>
            </a:r>
            <a:endParaRPr sz="2400">
              <a:solidFill>
                <a:srgbClr val="CCCCCC"/>
              </a:solidFill>
            </a:endParaRPr>
          </a:p>
          <a:p>
            <a:pPr indent="0" lvl="0" marL="0" rtl="0" algn="ctr">
              <a:lnSpc>
                <a:spcPct val="150000"/>
              </a:lnSpc>
              <a:spcBef>
                <a:spcPts val="1600"/>
              </a:spcBef>
              <a:spcAft>
                <a:spcPts val="0"/>
              </a:spcAft>
              <a:buNone/>
            </a:pPr>
            <a:r>
              <a:rPr lang="en" sz="2400">
                <a:solidFill>
                  <a:srgbClr val="CCCCCC"/>
                </a:solidFill>
              </a:rPr>
              <a:t>Block description</a:t>
            </a:r>
            <a:endParaRPr sz="2400">
              <a:solidFill>
                <a:srgbClr val="CCCCCC"/>
              </a:solidFill>
            </a:endParaRPr>
          </a:p>
          <a:p>
            <a:pPr indent="0" lvl="0" marL="0" rtl="0" algn="ctr">
              <a:lnSpc>
                <a:spcPct val="150000"/>
              </a:lnSpc>
              <a:spcBef>
                <a:spcPts val="1600"/>
              </a:spcBef>
              <a:spcAft>
                <a:spcPts val="0"/>
              </a:spcAft>
              <a:buNone/>
            </a:pPr>
            <a:r>
              <a:rPr lang="en" sz="2400">
                <a:solidFill>
                  <a:srgbClr val="B7B7B7"/>
                </a:solidFill>
              </a:rPr>
              <a:t>Tests and results</a:t>
            </a:r>
            <a:endParaRPr sz="2400">
              <a:solidFill>
                <a:srgbClr val="B7B7B7"/>
              </a:solidFill>
            </a:endParaRPr>
          </a:p>
          <a:p>
            <a:pPr indent="0" lvl="0" marL="0" rtl="0" algn="ctr">
              <a:lnSpc>
                <a:spcPct val="150000"/>
              </a:lnSpc>
              <a:spcBef>
                <a:spcPts val="1600"/>
              </a:spcBef>
              <a:spcAft>
                <a:spcPts val="1600"/>
              </a:spcAft>
              <a:buNone/>
            </a:pPr>
            <a:r>
              <a:rPr lang="en" sz="2400">
                <a:solidFill>
                  <a:srgbClr val="000000"/>
                </a:solidFill>
              </a:rPr>
              <a:t>Future work</a:t>
            </a:r>
            <a:endParaRPr sz="2400">
              <a:solidFill>
                <a:srgbClr val="000000"/>
              </a:solidFill>
            </a:endParaRPr>
          </a:p>
        </p:txBody>
      </p:sp>
      <p:pic>
        <p:nvPicPr>
          <p:cNvPr id="221" name="Google Shape;221;p34"/>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27" name="Google Shape;227;p35"/>
          <p:cNvSpPr txBox="1"/>
          <p:nvPr>
            <p:ph idx="1" type="body"/>
          </p:nvPr>
        </p:nvSpPr>
        <p:spPr>
          <a:xfrm>
            <a:off x="471900" y="1919075"/>
            <a:ext cx="8222100" cy="3094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Besides advertising PDU type, implement scan type (eg.SCAN_REQ), connect type(CONNECT_REQ) and so on</a:t>
            </a:r>
            <a:endParaRPr/>
          </a:p>
          <a:p>
            <a:pPr indent="-342900" lvl="0" marL="457200" rtl="0" algn="l">
              <a:lnSpc>
                <a:spcPct val="150000"/>
              </a:lnSpc>
              <a:spcBef>
                <a:spcPts val="0"/>
              </a:spcBef>
              <a:spcAft>
                <a:spcPts val="0"/>
              </a:spcAft>
              <a:buSzPts val="1800"/>
              <a:buChar char="●"/>
            </a:pPr>
            <a:r>
              <a:rPr lang="en"/>
              <a:t>Interrupts enable Sleep/Busy mode of CPU</a:t>
            </a:r>
            <a:endParaRPr/>
          </a:p>
          <a:p>
            <a:pPr indent="-342900" lvl="0" marL="457200" rtl="0" algn="l">
              <a:lnSpc>
                <a:spcPct val="150000"/>
              </a:lnSpc>
              <a:spcBef>
                <a:spcPts val="0"/>
              </a:spcBef>
              <a:spcAft>
                <a:spcPts val="0"/>
              </a:spcAft>
              <a:buSzPts val="1800"/>
              <a:buChar char="●"/>
            </a:pPr>
            <a:r>
              <a:rPr lang="en"/>
              <a:t>Implement </a:t>
            </a:r>
            <a:r>
              <a:rPr lang="en"/>
              <a:t>Bluetooth 5 </a:t>
            </a:r>
            <a:r>
              <a:rPr lang="en"/>
              <a:t>a</a:t>
            </a:r>
            <a:r>
              <a:rPr lang="en"/>
              <a:t>dd-on features like FEC (Forward Error Correction)</a:t>
            </a:r>
            <a:endParaRPr/>
          </a:p>
          <a:p>
            <a:pPr indent="-342900" lvl="0" marL="457200" rtl="0" algn="l">
              <a:lnSpc>
                <a:spcPct val="150000"/>
              </a:lnSpc>
              <a:spcBef>
                <a:spcPts val="0"/>
              </a:spcBef>
              <a:spcAft>
                <a:spcPts val="0"/>
              </a:spcAft>
              <a:buSzPts val="1800"/>
              <a:buChar char="●"/>
            </a:pPr>
            <a:r>
              <a:rPr lang="en"/>
              <a:t>Take operation frequency into consideration when the digital BLE baseband has to talk with analog circuits</a:t>
            </a:r>
            <a:endParaRPr/>
          </a:p>
          <a:p>
            <a:pPr indent="0" lvl="0" marL="0" rtl="0" algn="l">
              <a:lnSpc>
                <a:spcPct val="150000"/>
              </a:lnSpc>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a:t>
            </a:r>
            <a:endParaRPr/>
          </a:p>
        </p:txBody>
      </p:sp>
      <p:sp>
        <p:nvSpPr>
          <p:cNvPr id="233" name="Google Shape;233;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latin typeface="Arial"/>
                <a:ea typeface="Arial"/>
                <a:cs typeface="Arial"/>
                <a:sym typeface="Arial"/>
              </a:rPr>
              <a:t>Here is our appreciation to Prof. Borivoje Nikolic, Prof. Kristofer Pister and GSI Paul Rigge for guiding us in this project. Their valuable suggestions and feedback help us move forward. Also the work from last semester's group inspired us greatly and here is their tape-out (</a:t>
            </a:r>
            <a:r>
              <a:rPr lang="en" u="sng">
                <a:latin typeface="Arial"/>
                <a:ea typeface="Arial"/>
                <a:cs typeface="Arial"/>
                <a:sym typeface="Arial"/>
                <a:hlinkClick r:id="rId3"/>
              </a:rPr>
              <a:t>https://github.com/tapeout/ble-baseband</a:t>
            </a:r>
            <a:r>
              <a:rPr lang="en">
                <a:latin typeface="Arial"/>
                <a:ea typeface="Arial"/>
                <a:cs typeface="Arial"/>
                <a:sym typeface="Arial"/>
              </a:rPr>
              <a:t>). Lastly, we would like to thank David Burnett and Rachel Zoll for helping us get on board and explain the BLE packet structure and tests.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39" name="Google Shape;239;p37"/>
          <p:cNvSpPr txBox="1"/>
          <p:nvPr>
            <p:ph idx="1" type="body"/>
          </p:nvPr>
        </p:nvSpPr>
        <p:spPr>
          <a:xfrm>
            <a:off x="343675" y="1506425"/>
            <a:ext cx="8222100" cy="31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457200" rtl="0" algn="l">
              <a:lnSpc>
                <a:spcPct val="100000"/>
              </a:lnSpc>
              <a:spcBef>
                <a:spcPts val="1600"/>
              </a:spcBef>
              <a:spcAft>
                <a:spcPts val="0"/>
              </a:spcAft>
              <a:buNone/>
            </a:pPr>
            <a:r>
              <a:rPr lang="en" sz="1400">
                <a:solidFill>
                  <a:srgbClr val="000000"/>
                </a:solidFill>
                <a:latin typeface="Arial"/>
                <a:ea typeface="Arial"/>
                <a:cs typeface="Arial"/>
                <a:sym typeface="Arial"/>
              </a:rPr>
              <a:t>[1]  M. Hughes, ”What is Bluetooth 5? Learn about the Bit Paths Behind the New BLE Standard”, </a:t>
            </a:r>
            <a:r>
              <a:rPr i="1" lang="en" sz="1400">
                <a:solidFill>
                  <a:srgbClr val="000000"/>
                </a:solidFill>
                <a:latin typeface="Arial"/>
                <a:ea typeface="Arial"/>
                <a:cs typeface="Arial"/>
                <a:sym typeface="Arial"/>
              </a:rPr>
              <a:t>All About Cir- cuit</a:t>
            </a:r>
            <a:r>
              <a:rPr lang="en" sz="1400">
                <a:solidFill>
                  <a:srgbClr val="000000"/>
                </a:solidFill>
                <a:latin typeface="Arial"/>
                <a:ea typeface="Arial"/>
                <a:cs typeface="Arial"/>
                <a:sym typeface="Arial"/>
              </a:rPr>
              <a:t>, July. 2017.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[2]  Bluetooth, ”Bluetooth Core Specification V5.0”, vol.6, Dec. 2016.</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[3]  Z. Gao, ”CRC and Whitening”, </a:t>
            </a:r>
            <a:r>
              <a:rPr i="1" lang="en" sz="1400">
                <a:solidFill>
                  <a:srgbClr val="000000"/>
                </a:solidFill>
                <a:latin typeface="Arial"/>
                <a:ea typeface="Arial"/>
                <a:cs typeface="Arial"/>
                <a:sym typeface="Arial"/>
              </a:rPr>
              <a:t>UCB EE290C Spring 2018</a:t>
            </a:r>
            <a:r>
              <a:rPr lang="en" sz="1400">
                <a:solidFill>
                  <a:srgbClr val="000000"/>
                </a:solidFill>
                <a:latin typeface="Arial"/>
                <a:ea typeface="Arial"/>
                <a:cs typeface="Arial"/>
                <a:sym typeface="Arial"/>
              </a:rPr>
              <a:t>, May. 2018.</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[4]  R. Renn, ”Packet Assembler and Disassembler Final Report”, </a:t>
            </a:r>
            <a:r>
              <a:rPr i="1" lang="en" sz="1400">
                <a:solidFill>
                  <a:srgbClr val="000000"/>
                </a:solidFill>
                <a:latin typeface="Arial"/>
                <a:ea typeface="Arial"/>
                <a:cs typeface="Arial"/>
                <a:sym typeface="Arial"/>
              </a:rPr>
              <a:t>UCB EE290C Spring 2018</a:t>
            </a:r>
            <a:r>
              <a:rPr lang="en" sz="1400">
                <a:solidFill>
                  <a:srgbClr val="000000"/>
                </a:solidFill>
                <a:latin typeface="Arial"/>
                <a:ea typeface="Arial"/>
                <a:cs typeface="Arial"/>
                <a:sym typeface="Arial"/>
              </a:rPr>
              <a:t>, May. 2018.</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[5]  A. Jois, ”DMA-TileLink Interface”, </a:t>
            </a:r>
            <a:r>
              <a:rPr i="1" lang="en" sz="1400">
                <a:solidFill>
                  <a:srgbClr val="000000"/>
                </a:solidFill>
                <a:latin typeface="Arial"/>
                <a:ea typeface="Arial"/>
                <a:cs typeface="Arial"/>
                <a:sym typeface="Arial"/>
              </a:rPr>
              <a:t>UCB EE290C Spring 2018</a:t>
            </a:r>
            <a:r>
              <a:rPr lang="en" sz="1400">
                <a:solidFill>
                  <a:srgbClr val="000000"/>
                </a:solidFill>
                <a:latin typeface="Arial"/>
                <a:ea typeface="Arial"/>
                <a:cs typeface="Arial"/>
                <a:sym typeface="Arial"/>
              </a:rPr>
              <a:t>, May. 2018.</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228600" lvl="0" marL="457200" rtl="0" algn="l">
              <a:lnSpc>
                <a:spcPct val="100000"/>
              </a:lnSpc>
              <a:spcBef>
                <a:spcPts val="0"/>
              </a:spcBef>
              <a:spcAft>
                <a:spcPts val="0"/>
              </a:spcAft>
              <a:buClr>
                <a:srgbClr val="000000"/>
              </a:buClr>
              <a:buSzPts val="1400"/>
              <a:buFont typeface="Arial"/>
              <a:buNone/>
            </a:pPr>
            <a:r>
              <a:rPr lang="en" sz="1400">
                <a:solidFill>
                  <a:srgbClr val="000000"/>
                </a:solidFill>
                <a:latin typeface="Arial"/>
                <a:ea typeface="Arial"/>
                <a:cs typeface="Arial"/>
                <a:sym typeface="Arial"/>
              </a:rPr>
              <a:t>[6]  C. Fu, ”DMA RF-side”, </a:t>
            </a:r>
            <a:r>
              <a:rPr i="1" lang="en" sz="1400">
                <a:solidFill>
                  <a:srgbClr val="000000"/>
                </a:solidFill>
                <a:latin typeface="Arial"/>
                <a:ea typeface="Arial"/>
                <a:cs typeface="Arial"/>
                <a:sym typeface="Arial"/>
              </a:rPr>
              <a:t>UCB EE290C Spring 2018</a:t>
            </a:r>
            <a:r>
              <a:rPr lang="en" sz="1400">
                <a:solidFill>
                  <a:srgbClr val="000000"/>
                </a:solidFill>
                <a:latin typeface="Arial"/>
                <a:ea typeface="Arial"/>
                <a:cs typeface="Arial"/>
                <a:sym typeface="Arial"/>
              </a:rPr>
              <a:t>, May. 2018.</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8"/>
          <p:cNvSpPr txBox="1"/>
          <p:nvPr>
            <p:ph idx="4294967295" type="body"/>
          </p:nvPr>
        </p:nvSpPr>
        <p:spPr>
          <a:xfrm>
            <a:off x="2589300" y="1720950"/>
            <a:ext cx="3965400" cy="9783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1600"/>
              </a:spcAft>
              <a:buNone/>
            </a:pPr>
            <a:r>
              <a:rPr lang="en" sz="6000"/>
              <a:t>Questions?</a:t>
            </a:r>
            <a:endParaRPr sz="6000"/>
          </a:p>
        </p:txBody>
      </p:sp>
      <p:pic>
        <p:nvPicPr>
          <p:cNvPr id="245" name="Google Shape;245;p38"/>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idx="4294967295" type="body"/>
          </p:nvPr>
        </p:nvSpPr>
        <p:spPr>
          <a:xfrm>
            <a:off x="2589300" y="950450"/>
            <a:ext cx="39654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000000"/>
                </a:solidFill>
              </a:rPr>
              <a:t>Background</a:t>
            </a:r>
            <a:endParaRPr sz="2400">
              <a:solidFill>
                <a:srgbClr val="000000"/>
              </a:solidFill>
            </a:endParaRPr>
          </a:p>
          <a:p>
            <a:pPr indent="0" lvl="0" marL="0" rtl="0" algn="ctr">
              <a:lnSpc>
                <a:spcPct val="150000"/>
              </a:lnSpc>
              <a:spcBef>
                <a:spcPts val="1600"/>
              </a:spcBef>
              <a:spcAft>
                <a:spcPts val="0"/>
              </a:spcAft>
              <a:buNone/>
            </a:pPr>
            <a:r>
              <a:rPr lang="en" sz="2400">
                <a:solidFill>
                  <a:srgbClr val="CCCCCC"/>
                </a:solidFill>
              </a:rPr>
              <a:t>Block description</a:t>
            </a:r>
            <a:endParaRPr sz="2400">
              <a:solidFill>
                <a:srgbClr val="CCCCCC"/>
              </a:solidFill>
            </a:endParaRPr>
          </a:p>
          <a:p>
            <a:pPr indent="0" lvl="0" marL="0" rtl="0" algn="ctr">
              <a:lnSpc>
                <a:spcPct val="150000"/>
              </a:lnSpc>
              <a:spcBef>
                <a:spcPts val="1600"/>
              </a:spcBef>
              <a:spcAft>
                <a:spcPts val="0"/>
              </a:spcAft>
              <a:buNone/>
            </a:pPr>
            <a:r>
              <a:rPr lang="en" sz="2400">
                <a:solidFill>
                  <a:srgbClr val="CCCCCC"/>
                </a:solidFill>
              </a:rPr>
              <a:t>Tests and results</a:t>
            </a:r>
            <a:endParaRPr sz="2400">
              <a:solidFill>
                <a:srgbClr val="CCCCCC"/>
              </a:solidFill>
            </a:endParaRPr>
          </a:p>
          <a:p>
            <a:pPr indent="0" lvl="0" marL="0" rtl="0" algn="ctr">
              <a:lnSpc>
                <a:spcPct val="150000"/>
              </a:lnSpc>
              <a:spcBef>
                <a:spcPts val="1600"/>
              </a:spcBef>
              <a:spcAft>
                <a:spcPts val="1600"/>
              </a:spcAft>
              <a:buNone/>
            </a:pPr>
            <a:r>
              <a:rPr lang="en" sz="2400">
                <a:solidFill>
                  <a:srgbClr val="CCCCCC"/>
                </a:solidFill>
              </a:rPr>
              <a:t>Future work</a:t>
            </a:r>
            <a:endParaRPr sz="2400">
              <a:solidFill>
                <a:srgbClr val="CCCCCC"/>
              </a:solidFill>
            </a:endParaRPr>
          </a:p>
        </p:txBody>
      </p:sp>
      <p:pic>
        <p:nvPicPr>
          <p:cNvPr id="81" name="Google Shape;81;p15"/>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7" name="Google Shape;87;p16"/>
          <p:cNvSpPr txBox="1"/>
          <p:nvPr>
            <p:ph idx="1" type="body"/>
          </p:nvPr>
        </p:nvSpPr>
        <p:spPr>
          <a:xfrm>
            <a:off x="3837800" y="1400400"/>
            <a:ext cx="5071200" cy="234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2"/>
              </a:buClr>
              <a:buSzPts val="1800"/>
              <a:buChar char="●"/>
            </a:pPr>
            <a:r>
              <a:rPr lang="en" sz="1800">
                <a:solidFill>
                  <a:schemeClr val="lt2"/>
                </a:solidFill>
              </a:rPr>
              <a:t>RISC-V based BLE device</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Crystal-</a:t>
            </a:r>
            <a:r>
              <a:rPr lang="en" sz="1800">
                <a:solidFill>
                  <a:schemeClr val="lt2"/>
                </a:solidFill>
              </a:rPr>
              <a:t>free Standards Compliant Radio</a:t>
            </a:r>
            <a:endParaRPr sz="1800">
              <a:solidFill>
                <a:schemeClr val="lt2"/>
              </a:solidFill>
            </a:endParaRPr>
          </a:p>
          <a:p>
            <a:pPr indent="-342900" lvl="0" marL="457200" rtl="0" algn="l">
              <a:lnSpc>
                <a:spcPct val="150000"/>
              </a:lnSpc>
              <a:spcBef>
                <a:spcPts val="0"/>
              </a:spcBef>
              <a:spcAft>
                <a:spcPts val="0"/>
              </a:spcAft>
              <a:buClr>
                <a:schemeClr val="lt2"/>
              </a:buClr>
              <a:buSzPts val="1800"/>
              <a:buChar char="●"/>
            </a:pPr>
            <a:r>
              <a:rPr lang="en" sz="1800">
                <a:solidFill>
                  <a:schemeClr val="lt2"/>
                </a:solidFill>
              </a:rPr>
              <a:t>Low-cost, Low-power</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BLE Link Layer</a:t>
            </a:r>
            <a:endParaRPr/>
          </a:p>
        </p:txBody>
      </p:sp>
      <p:sp>
        <p:nvSpPr>
          <p:cNvPr id="93" name="Google Shape;93;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7"/>
          <p:cNvPicPr preferRelativeResize="0"/>
          <p:nvPr/>
        </p:nvPicPr>
        <p:blipFill rotWithShape="1">
          <a:blip r:embed="rId3">
            <a:alphaModFix/>
          </a:blip>
          <a:srcRect b="6725" l="0" r="0" t="0"/>
          <a:stretch/>
        </p:blipFill>
        <p:spPr>
          <a:xfrm>
            <a:off x="3567875" y="604400"/>
            <a:ext cx="5265550" cy="3669975"/>
          </a:xfrm>
          <a:prstGeom prst="rect">
            <a:avLst/>
          </a:prstGeom>
          <a:noFill/>
          <a:ln>
            <a:noFill/>
          </a:ln>
        </p:spPr>
      </p:pic>
      <p:sp>
        <p:nvSpPr>
          <p:cNvPr id="95" name="Google Shape;95;p17"/>
          <p:cNvSpPr/>
          <p:nvPr/>
        </p:nvSpPr>
        <p:spPr>
          <a:xfrm rot="-3949585">
            <a:off x="3849926" y="3053815"/>
            <a:ext cx="1041752" cy="438023"/>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Packet Format</a:t>
            </a:r>
            <a:endParaRPr/>
          </a:p>
        </p:txBody>
      </p:sp>
      <p:sp>
        <p:nvSpPr>
          <p:cNvPr id="101" name="Google Shape;101;p1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Preamble</a:t>
            </a:r>
            <a:endParaRPr sz="1400"/>
          </a:p>
          <a:p>
            <a:pPr indent="-317500" lvl="0" marL="457200" rtl="0" algn="l">
              <a:lnSpc>
                <a:spcPct val="150000"/>
              </a:lnSpc>
              <a:spcBef>
                <a:spcPts val="0"/>
              </a:spcBef>
              <a:spcAft>
                <a:spcPts val="0"/>
              </a:spcAft>
              <a:buSzPts val="1400"/>
              <a:buChar char="●"/>
            </a:pPr>
            <a:r>
              <a:rPr lang="en" sz="1400"/>
              <a:t>Access Address</a:t>
            </a:r>
            <a:endParaRPr sz="1400"/>
          </a:p>
          <a:p>
            <a:pPr indent="-317500" lvl="0" marL="457200" rtl="0" algn="l">
              <a:lnSpc>
                <a:spcPct val="150000"/>
              </a:lnSpc>
              <a:spcBef>
                <a:spcPts val="0"/>
              </a:spcBef>
              <a:spcAft>
                <a:spcPts val="0"/>
              </a:spcAft>
              <a:buSzPts val="1400"/>
              <a:buChar char="●"/>
            </a:pPr>
            <a:r>
              <a:rPr lang="en" sz="1400"/>
              <a:t>Protocol</a:t>
            </a:r>
            <a:r>
              <a:rPr lang="en" sz="1400"/>
              <a:t> Data Unit (PDU)</a:t>
            </a:r>
            <a:endParaRPr sz="1400"/>
          </a:p>
          <a:p>
            <a:pPr indent="-304800" lvl="0" marL="457200" rtl="0" algn="l">
              <a:lnSpc>
                <a:spcPct val="150000"/>
              </a:lnSpc>
              <a:spcBef>
                <a:spcPts val="0"/>
              </a:spcBef>
              <a:spcAft>
                <a:spcPts val="0"/>
              </a:spcAft>
              <a:buSzPts val="1200"/>
              <a:buChar char="●"/>
            </a:pPr>
            <a:r>
              <a:rPr lang="en" sz="1400"/>
              <a:t>Cyclic Redundancy Check (CRC)</a:t>
            </a:r>
            <a:r>
              <a:rPr lang="en"/>
              <a:t> </a:t>
            </a:r>
            <a:endParaRPr/>
          </a:p>
        </p:txBody>
      </p:sp>
      <p:sp>
        <p:nvSpPr>
          <p:cNvPr id="102" name="Google Shape;102;p18"/>
          <p:cNvSpPr txBox="1"/>
          <p:nvPr/>
        </p:nvSpPr>
        <p:spPr>
          <a:xfrm>
            <a:off x="6790700" y="4915525"/>
            <a:ext cx="24990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http://www.argenox.com/a-ble-advertising-primer/</a:t>
            </a:r>
            <a:endParaRPr sz="800"/>
          </a:p>
        </p:txBody>
      </p:sp>
      <p:pic>
        <p:nvPicPr>
          <p:cNvPr id="103" name="Google Shape;103;p18"/>
          <p:cNvPicPr preferRelativeResize="0"/>
          <p:nvPr/>
        </p:nvPicPr>
        <p:blipFill>
          <a:blip r:embed="rId3">
            <a:alphaModFix/>
          </a:blip>
          <a:stretch>
            <a:fillRect/>
          </a:stretch>
        </p:blipFill>
        <p:spPr>
          <a:xfrm>
            <a:off x="3321900" y="747925"/>
            <a:ext cx="5738751" cy="350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PDU</a:t>
            </a:r>
            <a:endParaRPr/>
          </a:p>
        </p:txBody>
      </p:sp>
      <p:sp>
        <p:nvSpPr>
          <p:cNvPr id="109" name="Google Shape;109;p1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PDU Header</a:t>
            </a:r>
            <a:endParaRPr b="1" sz="1800"/>
          </a:p>
          <a:p>
            <a:pPr indent="-304800" lvl="0" marL="457200" rtl="0" algn="l">
              <a:lnSpc>
                <a:spcPct val="150000"/>
              </a:lnSpc>
              <a:spcBef>
                <a:spcPts val="0"/>
              </a:spcBef>
              <a:spcAft>
                <a:spcPts val="0"/>
              </a:spcAft>
              <a:buSzPts val="1200"/>
              <a:buChar char="●"/>
            </a:pPr>
            <a:r>
              <a:rPr lang="en"/>
              <a:t>Payload</a:t>
            </a:r>
            <a:endParaRPr/>
          </a:p>
        </p:txBody>
      </p:sp>
      <p:pic>
        <p:nvPicPr>
          <p:cNvPr id="110" name="Google Shape;110;p19"/>
          <p:cNvPicPr preferRelativeResize="0"/>
          <p:nvPr/>
        </p:nvPicPr>
        <p:blipFill>
          <a:blip r:embed="rId3">
            <a:alphaModFix/>
          </a:blip>
          <a:stretch>
            <a:fillRect/>
          </a:stretch>
        </p:blipFill>
        <p:spPr>
          <a:xfrm>
            <a:off x="4730300" y="1164125"/>
            <a:ext cx="3993176" cy="3893900"/>
          </a:xfrm>
          <a:prstGeom prst="rect">
            <a:avLst/>
          </a:prstGeom>
          <a:noFill/>
          <a:ln>
            <a:noFill/>
          </a:ln>
        </p:spPr>
      </p:pic>
      <p:pic>
        <p:nvPicPr>
          <p:cNvPr id="111" name="Google Shape;111;p19"/>
          <p:cNvPicPr preferRelativeResize="0"/>
          <p:nvPr/>
        </p:nvPicPr>
        <p:blipFill>
          <a:blip r:embed="rId4">
            <a:alphaModFix/>
          </a:blip>
          <a:stretch>
            <a:fillRect/>
          </a:stretch>
        </p:blipFill>
        <p:spPr>
          <a:xfrm>
            <a:off x="3462925" y="164111"/>
            <a:ext cx="4388524" cy="777714"/>
          </a:xfrm>
          <a:prstGeom prst="rect">
            <a:avLst/>
          </a:prstGeom>
          <a:noFill/>
          <a:ln>
            <a:noFill/>
          </a:ln>
        </p:spPr>
      </p:pic>
      <p:cxnSp>
        <p:nvCxnSpPr>
          <p:cNvPr id="112" name="Google Shape;112;p19"/>
          <p:cNvCxnSpPr/>
          <p:nvPr/>
        </p:nvCxnSpPr>
        <p:spPr>
          <a:xfrm flipH="1" rot="-5400000">
            <a:off x="3683125" y="1332125"/>
            <a:ext cx="1111500" cy="755400"/>
          </a:xfrm>
          <a:prstGeom prst="curvedConnector3">
            <a:avLst>
              <a:gd fmla="val 9357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PDU</a:t>
            </a:r>
            <a:endParaRPr/>
          </a:p>
        </p:txBody>
      </p:sp>
      <p:sp>
        <p:nvSpPr>
          <p:cNvPr id="118" name="Google Shape;118;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PDU Header</a:t>
            </a:r>
            <a:endParaRPr/>
          </a:p>
          <a:p>
            <a:pPr indent="-342900" lvl="0" marL="457200" rtl="0" algn="l">
              <a:lnSpc>
                <a:spcPct val="150000"/>
              </a:lnSpc>
              <a:spcBef>
                <a:spcPts val="0"/>
              </a:spcBef>
              <a:spcAft>
                <a:spcPts val="0"/>
              </a:spcAft>
              <a:buSzPts val="1800"/>
              <a:buChar char="●"/>
            </a:pPr>
            <a:r>
              <a:rPr b="1" lang="en" sz="1800"/>
              <a:t>Payload</a:t>
            </a:r>
            <a:endParaRPr b="1" sz="1800"/>
          </a:p>
        </p:txBody>
      </p:sp>
      <p:pic>
        <p:nvPicPr>
          <p:cNvPr id="119" name="Google Shape;119;p20"/>
          <p:cNvPicPr preferRelativeResize="0"/>
          <p:nvPr/>
        </p:nvPicPr>
        <p:blipFill>
          <a:blip r:embed="rId3">
            <a:alphaModFix/>
          </a:blip>
          <a:stretch>
            <a:fillRect/>
          </a:stretch>
        </p:blipFill>
        <p:spPr>
          <a:xfrm>
            <a:off x="358490" y="2764563"/>
            <a:ext cx="2543175" cy="923925"/>
          </a:xfrm>
          <a:prstGeom prst="rect">
            <a:avLst/>
          </a:prstGeom>
          <a:noFill/>
          <a:ln>
            <a:noFill/>
          </a:ln>
        </p:spPr>
      </p:pic>
      <p:sp>
        <p:nvSpPr>
          <p:cNvPr id="120" name="Google Shape;120;p20"/>
          <p:cNvSpPr txBox="1"/>
          <p:nvPr/>
        </p:nvSpPr>
        <p:spPr>
          <a:xfrm>
            <a:off x="3818425" y="357800"/>
            <a:ext cx="5072400" cy="427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Advertising Address:</a:t>
            </a:r>
            <a:endParaRPr/>
          </a:p>
          <a:p>
            <a:pPr indent="457200" lvl="0" marL="0" rtl="0" algn="l">
              <a:lnSpc>
                <a:spcPct val="150000"/>
              </a:lnSpc>
              <a:spcBef>
                <a:spcPts val="0"/>
              </a:spcBef>
              <a:spcAft>
                <a:spcPts val="0"/>
              </a:spcAft>
              <a:buNone/>
            </a:pPr>
            <a:r>
              <a:rPr lang="en"/>
              <a:t>6-byte, </a:t>
            </a:r>
            <a:r>
              <a:rPr lang="en"/>
              <a:t>advertiser MAC address</a:t>
            </a:r>
            <a:endParaRPr/>
          </a:p>
          <a:p>
            <a:pPr indent="0" lvl="0" marL="0" rtl="0" algn="l">
              <a:lnSpc>
                <a:spcPct val="150000"/>
              </a:lnSpc>
              <a:spcBef>
                <a:spcPts val="0"/>
              </a:spcBef>
              <a:spcAft>
                <a:spcPts val="0"/>
              </a:spcAft>
              <a:buNone/>
            </a:pPr>
            <a:r>
              <a:rPr lang="en"/>
              <a:t>Advertising Data: N sections</a:t>
            </a:r>
            <a:endParaRPr/>
          </a:p>
          <a:p>
            <a:pPr indent="-317500" lvl="0" marL="457200" rtl="0" algn="l">
              <a:lnSpc>
                <a:spcPct val="150000"/>
              </a:lnSpc>
              <a:spcBef>
                <a:spcPts val="0"/>
              </a:spcBef>
              <a:spcAft>
                <a:spcPts val="0"/>
              </a:spcAft>
              <a:buSzPts val="1400"/>
              <a:buChar char="●"/>
            </a:pPr>
            <a:r>
              <a:rPr lang="en"/>
              <a:t>length: 1-byte</a:t>
            </a:r>
            <a:endParaRPr/>
          </a:p>
          <a:p>
            <a:pPr indent="-317500" lvl="0" marL="457200" rtl="0" algn="l">
              <a:lnSpc>
                <a:spcPct val="150000"/>
              </a:lnSpc>
              <a:spcBef>
                <a:spcPts val="0"/>
              </a:spcBef>
              <a:spcAft>
                <a:spcPts val="0"/>
              </a:spcAft>
              <a:buSzPts val="1400"/>
              <a:buChar char="●"/>
            </a:pPr>
            <a:r>
              <a:rPr lang="en"/>
              <a:t>GAP code: 1-byte describing the payload</a:t>
            </a:r>
            <a:endParaRPr/>
          </a:p>
          <a:p>
            <a:pPr indent="0" lvl="0" marL="0" rtl="0" algn="l">
              <a:lnSpc>
                <a:spcPct val="150000"/>
              </a:lnSpc>
              <a:spcBef>
                <a:spcPts val="0"/>
              </a:spcBef>
              <a:spcAft>
                <a:spcPts val="0"/>
              </a:spcAft>
              <a:buNone/>
            </a:pPr>
            <a:r>
              <a:rPr lang="en"/>
              <a:t>	Section 1: </a:t>
            </a:r>
            <a:r>
              <a:rPr lang="en" sz="1050">
                <a:solidFill>
                  <a:srgbClr val="65666A"/>
                </a:solidFill>
                <a:highlight>
                  <a:srgbClr val="D6D6D6"/>
                </a:highlight>
              </a:rPr>
              <a:t>0x01</a:t>
            </a:r>
            <a:r>
              <a:rPr lang="en"/>
              <a:t> - </a:t>
            </a:r>
            <a:r>
              <a:rPr lang="en"/>
              <a:t>flags</a:t>
            </a:r>
            <a:endParaRPr/>
          </a:p>
          <a:p>
            <a:pPr indent="0" lvl="0" marL="0" rtl="0" algn="l">
              <a:lnSpc>
                <a:spcPct val="150000"/>
              </a:lnSpc>
              <a:spcBef>
                <a:spcPts val="0"/>
              </a:spcBef>
              <a:spcAft>
                <a:spcPts val="0"/>
              </a:spcAft>
              <a:buClr>
                <a:srgbClr val="000000"/>
              </a:buClr>
              <a:buSzPts val="1100"/>
              <a:buFont typeface="Arial"/>
              <a:buNone/>
            </a:pPr>
            <a:r>
              <a:rPr lang="en"/>
              <a:t>	Section 2: </a:t>
            </a:r>
            <a:r>
              <a:rPr lang="en" sz="1050">
                <a:solidFill>
                  <a:srgbClr val="65666A"/>
                </a:solidFill>
                <a:highlight>
                  <a:srgbClr val="D6D6D6"/>
                </a:highlight>
              </a:rPr>
              <a:t>0x08</a:t>
            </a:r>
            <a:r>
              <a:rPr lang="en"/>
              <a:t> </a:t>
            </a:r>
            <a:r>
              <a:rPr lang="en"/>
              <a:t>- short name</a:t>
            </a:r>
            <a:endParaRPr/>
          </a:p>
          <a:p>
            <a:pPr indent="-317500" lvl="0" marL="457200" rtl="0" algn="l">
              <a:lnSpc>
                <a:spcPct val="150000"/>
              </a:lnSpc>
              <a:spcBef>
                <a:spcPts val="0"/>
              </a:spcBef>
              <a:spcAft>
                <a:spcPts val="0"/>
              </a:spcAft>
              <a:buSzPts val="1400"/>
              <a:buChar char="●"/>
            </a:pPr>
            <a:r>
              <a:rPr lang="en"/>
              <a:t>AdvData: ASCII code</a:t>
            </a:r>
            <a:endParaRPr/>
          </a:p>
        </p:txBody>
      </p:sp>
      <p:sp>
        <p:nvSpPr>
          <p:cNvPr id="121" name="Google Shape;121;p20"/>
          <p:cNvSpPr txBox="1"/>
          <p:nvPr/>
        </p:nvSpPr>
        <p:spPr>
          <a:xfrm>
            <a:off x="5855900" y="4758800"/>
            <a:ext cx="32880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txBox="1"/>
          <p:nvPr/>
        </p:nvSpPr>
        <p:spPr>
          <a:xfrm>
            <a:off x="5129275" y="4687575"/>
            <a:ext cx="41034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https://www.bluetooth.com/specifications/assigned-numbers/generic-access-profile</a:t>
            </a:r>
            <a:endParaRPr sz="1000"/>
          </a:p>
        </p:txBody>
      </p:sp>
      <p:pic>
        <p:nvPicPr>
          <p:cNvPr id="123" name="Google Shape;123;p20"/>
          <p:cNvPicPr preferRelativeResize="0"/>
          <p:nvPr/>
        </p:nvPicPr>
        <p:blipFill>
          <a:blip r:embed="rId4">
            <a:alphaModFix/>
          </a:blip>
          <a:stretch>
            <a:fillRect/>
          </a:stretch>
        </p:blipFill>
        <p:spPr>
          <a:xfrm>
            <a:off x="4230047" y="2976472"/>
            <a:ext cx="4103400" cy="712039"/>
          </a:xfrm>
          <a:prstGeom prst="rect">
            <a:avLst/>
          </a:prstGeom>
          <a:noFill/>
          <a:ln>
            <a:noFill/>
          </a:ln>
        </p:spPr>
      </p:pic>
      <p:pic>
        <p:nvPicPr>
          <p:cNvPr id="124" name="Google Shape;124;p20"/>
          <p:cNvPicPr preferRelativeResize="0"/>
          <p:nvPr/>
        </p:nvPicPr>
        <p:blipFill>
          <a:blip r:embed="rId5">
            <a:alphaModFix/>
          </a:blip>
          <a:stretch>
            <a:fillRect/>
          </a:stretch>
        </p:blipFill>
        <p:spPr>
          <a:xfrm>
            <a:off x="4136788" y="3793321"/>
            <a:ext cx="4435675" cy="8606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idx="4294967295" type="body"/>
          </p:nvPr>
        </p:nvSpPr>
        <p:spPr>
          <a:xfrm>
            <a:off x="2589300" y="950450"/>
            <a:ext cx="3965400" cy="3163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solidFill>
                  <a:srgbClr val="CCCCCC"/>
                </a:solidFill>
              </a:rPr>
              <a:t>Background</a:t>
            </a:r>
            <a:endParaRPr sz="2400">
              <a:solidFill>
                <a:srgbClr val="CCCCCC"/>
              </a:solidFill>
            </a:endParaRPr>
          </a:p>
          <a:p>
            <a:pPr indent="0" lvl="0" marL="0" rtl="0" algn="ctr">
              <a:lnSpc>
                <a:spcPct val="150000"/>
              </a:lnSpc>
              <a:spcBef>
                <a:spcPts val="1600"/>
              </a:spcBef>
              <a:spcAft>
                <a:spcPts val="0"/>
              </a:spcAft>
              <a:buNone/>
            </a:pPr>
            <a:r>
              <a:rPr lang="en" sz="2400">
                <a:solidFill>
                  <a:srgbClr val="000000"/>
                </a:solidFill>
              </a:rPr>
              <a:t>Block description</a:t>
            </a:r>
            <a:endParaRPr sz="2400">
              <a:solidFill>
                <a:srgbClr val="000000"/>
              </a:solidFill>
            </a:endParaRPr>
          </a:p>
          <a:p>
            <a:pPr indent="0" lvl="0" marL="0" rtl="0" algn="ctr">
              <a:lnSpc>
                <a:spcPct val="150000"/>
              </a:lnSpc>
              <a:spcBef>
                <a:spcPts val="1600"/>
              </a:spcBef>
              <a:spcAft>
                <a:spcPts val="0"/>
              </a:spcAft>
              <a:buNone/>
            </a:pPr>
            <a:r>
              <a:rPr lang="en" sz="2400">
                <a:solidFill>
                  <a:srgbClr val="CCCCCC"/>
                </a:solidFill>
              </a:rPr>
              <a:t>Tests and results</a:t>
            </a:r>
            <a:endParaRPr sz="2400">
              <a:solidFill>
                <a:srgbClr val="CCCCCC"/>
              </a:solidFill>
            </a:endParaRPr>
          </a:p>
          <a:p>
            <a:pPr indent="0" lvl="0" marL="0" rtl="0" algn="ctr">
              <a:lnSpc>
                <a:spcPct val="150000"/>
              </a:lnSpc>
              <a:spcBef>
                <a:spcPts val="1600"/>
              </a:spcBef>
              <a:spcAft>
                <a:spcPts val="1600"/>
              </a:spcAft>
              <a:buNone/>
            </a:pPr>
            <a:r>
              <a:rPr lang="en" sz="2400">
                <a:solidFill>
                  <a:srgbClr val="CCCCCC"/>
                </a:solidFill>
              </a:rPr>
              <a:t>Future work</a:t>
            </a:r>
            <a:endParaRPr sz="2400">
              <a:solidFill>
                <a:srgbClr val="CCCCCC"/>
              </a:solidFill>
            </a:endParaRPr>
          </a:p>
        </p:txBody>
      </p:sp>
      <p:pic>
        <p:nvPicPr>
          <p:cNvPr id="130" name="Google Shape;130;p21"/>
          <p:cNvPicPr preferRelativeResize="0"/>
          <p:nvPr/>
        </p:nvPicPr>
        <p:blipFill>
          <a:blip r:embed="rId3">
            <a:alphaModFix/>
          </a:blip>
          <a:stretch>
            <a:fillRect/>
          </a:stretch>
        </p:blipFill>
        <p:spPr>
          <a:xfrm>
            <a:off x="7374500" y="-4"/>
            <a:ext cx="1769500" cy="2699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