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4" r:id="rId9"/>
    <p:sldId id="276" r:id="rId10"/>
    <p:sldId id="275" r:id="rId11"/>
    <p:sldId id="265" r:id="rId12"/>
    <p:sldId id="273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54277" y="3805046"/>
            <a:ext cx="8630920" cy="0"/>
          </a:xfrm>
          <a:custGeom>
            <a:avLst/>
            <a:gdLst/>
            <a:ahLst/>
            <a:cxnLst/>
            <a:rect l="l" t="t" r="r" b="b"/>
            <a:pathLst>
              <a:path w="8630920">
                <a:moveTo>
                  <a:pt x="0" y="0"/>
                </a:moveTo>
                <a:lnTo>
                  <a:pt x="863041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738" y="4328159"/>
            <a:ext cx="5462396" cy="2164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1830" y="2034286"/>
            <a:ext cx="7022465" cy="153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54277" y="3805046"/>
            <a:ext cx="8630920" cy="0"/>
          </a:xfrm>
          <a:custGeom>
            <a:avLst/>
            <a:gdLst/>
            <a:ahLst/>
            <a:cxnLst/>
            <a:rect l="l" t="t" r="r" b="b"/>
            <a:pathLst>
              <a:path w="8630920">
                <a:moveTo>
                  <a:pt x="0" y="0"/>
                </a:moveTo>
                <a:lnTo>
                  <a:pt x="863041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738" y="4328159"/>
            <a:ext cx="5462396" cy="2164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6001" y="1275588"/>
            <a:ext cx="11160125" cy="6985"/>
          </a:xfrm>
          <a:custGeom>
            <a:avLst/>
            <a:gdLst/>
            <a:ahLst/>
            <a:cxnLst/>
            <a:rect l="l" t="t" r="r" b="b"/>
            <a:pathLst>
              <a:path w="11160125" h="6984">
                <a:moveTo>
                  <a:pt x="0" y="6603"/>
                </a:moveTo>
                <a:lnTo>
                  <a:pt x="11159998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80319" y="679830"/>
            <a:ext cx="1495678" cy="5045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871" y="616077"/>
            <a:ext cx="7854315" cy="61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133" y="1621155"/>
            <a:ext cx="11240135" cy="407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95"/>
              </a:spcBef>
            </a:pPr>
            <a:r>
              <a:rPr sz="2800" b="1" spc="-125" dirty="0">
                <a:latin typeface="Trebuchet MS"/>
                <a:cs typeface="Trebuchet MS"/>
              </a:rPr>
              <a:t>PROJET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25" dirty="0">
                <a:latin typeface="Trebuchet MS"/>
                <a:cs typeface="Trebuchet MS"/>
              </a:rPr>
              <a:t>N°7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20"/>
              </a:lnSpc>
              <a:spcBef>
                <a:spcPts val="260"/>
              </a:spcBef>
            </a:pPr>
            <a:r>
              <a:rPr sz="4000" b="1" dirty="0">
                <a:latin typeface="Trebuchet MS"/>
                <a:cs typeface="Trebuchet MS"/>
              </a:rPr>
              <a:t>IMPLÉMENTEZ</a:t>
            </a:r>
            <a:r>
              <a:rPr sz="4000" b="1" spc="-275" dirty="0">
                <a:latin typeface="Trebuchet MS"/>
                <a:cs typeface="Trebuchet MS"/>
              </a:rPr>
              <a:t> </a:t>
            </a:r>
            <a:r>
              <a:rPr sz="4000" b="1" spc="130" dirty="0">
                <a:latin typeface="Trebuchet MS"/>
                <a:cs typeface="Trebuchet MS"/>
              </a:rPr>
              <a:t>UN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70" dirty="0">
                <a:latin typeface="Trebuchet MS"/>
                <a:cs typeface="Trebuchet MS"/>
              </a:rPr>
              <a:t>MODÈLE</a:t>
            </a:r>
            <a:r>
              <a:rPr sz="4000" b="1" spc="-295" dirty="0">
                <a:latin typeface="Trebuchet MS"/>
                <a:cs typeface="Trebuchet MS"/>
              </a:rPr>
              <a:t> </a:t>
            </a:r>
            <a:r>
              <a:rPr sz="4000" b="1" spc="90" dirty="0">
                <a:latin typeface="Trebuchet MS"/>
                <a:cs typeface="Trebuchet MS"/>
              </a:rPr>
              <a:t>DE </a:t>
            </a:r>
            <a:r>
              <a:rPr sz="4000" b="1" spc="165" dirty="0">
                <a:latin typeface="Trebuchet MS"/>
                <a:cs typeface="Trebuchet MS"/>
              </a:rPr>
              <a:t>SCORING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1830" y="3904233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>
                <a:latin typeface="Trebuchet MS"/>
                <a:cs typeface="Trebuchet MS"/>
              </a:rPr>
              <a:t>Moustapha Tall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DD90E-2068-9CA9-6A31-CF1E3D7A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867083-9215-BEDC-A1A1-1891CDBD6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</a:t>
            </a:r>
            <a:r>
              <a:rPr lang="fr-FR" sz="1600" b="1" spc="-50" dirty="0" err="1">
                <a:latin typeface="Trebuchet MS"/>
                <a:cs typeface="Trebuchet MS"/>
              </a:rPr>
              <a:t>undersempling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C90C3B-E5AA-59C7-68A1-B3D3BD7C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616"/>
            <a:ext cx="6064563" cy="4038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A39792-8275-A222-25EA-63AEBFBE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75615"/>
            <a:ext cx="446282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753" y="4327169"/>
            <a:ext cx="7438008" cy="21959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1583" y="1340738"/>
            <a:ext cx="7637780" cy="2927985"/>
            <a:chOff x="531583" y="1340738"/>
            <a:chExt cx="7637780" cy="29279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583" y="1340738"/>
              <a:ext cx="7438008" cy="2927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6979" y="3817937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5527675" y="0"/>
                  </a:moveTo>
                  <a:lnTo>
                    <a:pt x="0" y="0"/>
                  </a:lnTo>
                  <a:lnTo>
                    <a:pt x="0" y="136080"/>
                  </a:lnTo>
                  <a:lnTo>
                    <a:pt x="5527675" y="136080"/>
                  </a:lnTo>
                  <a:lnTo>
                    <a:pt x="5527675" y="0"/>
                  </a:lnTo>
                  <a:close/>
                </a:path>
              </a:pathLst>
            </a:custGeom>
            <a:solidFill>
              <a:srgbClr val="0080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6979" y="3817937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0" y="136080"/>
                  </a:moveTo>
                  <a:lnTo>
                    <a:pt x="5527675" y="136080"/>
                  </a:lnTo>
                  <a:lnTo>
                    <a:pt x="5527675" y="0"/>
                  </a:lnTo>
                  <a:lnTo>
                    <a:pt x="0" y="0"/>
                  </a:lnTo>
                  <a:lnTo>
                    <a:pt x="0" y="136080"/>
                  </a:lnTo>
                  <a:close/>
                </a:path>
              </a:pathLst>
            </a:custGeom>
            <a:ln w="15874">
              <a:solidFill>
                <a:srgbClr val="4A0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1693" y="3789235"/>
              <a:ext cx="207645" cy="193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06979" y="3402393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5527675" y="0"/>
                  </a:moveTo>
                  <a:lnTo>
                    <a:pt x="0" y="0"/>
                  </a:lnTo>
                  <a:lnTo>
                    <a:pt x="0" y="136080"/>
                  </a:lnTo>
                  <a:lnTo>
                    <a:pt x="5527675" y="136080"/>
                  </a:lnTo>
                  <a:lnTo>
                    <a:pt x="5527675" y="0"/>
                  </a:lnTo>
                  <a:close/>
                </a:path>
              </a:pathLst>
            </a:custGeom>
            <a:solidFill>
              <a:srgbClr val="92D05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6979" y="3402393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0" y="136080"/>
                  </a:moveTo>
                  <a:lnTo>
                    <a:pt x="5527675" y="136080"/>
                  </a:lnTo>
                  <a:lnTo>
                    <a:pt x="5527675" y="0"/>
                  </a:lnTo>
                  <a:lnTo>
                    <a:pt x="0" y="0"/>
                  </a:lnTo>
                  <a:lnTo>
                    <a:pt x="0" y="136080"/>
                  </a:lnTo>
                  <a:close/>
                </a:path>
              </a:pathLst>
            </a:custGeom>
            <a:ln w="15874">
              <a:solidFill>
                <a:srgbClr val="4A0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1693" y="3373691"/>
              <a:ext cx="207645" cy="19342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pc="50" dirty="0"/>
              <a:t>Mission</a:t>
            </a:r>
            <a:r>
              <a:rPr spc="-220" dirty="0"/>
              <a:t> </a:t>
            </a:r>
            <a:r>
              <a:rPr spc="-225" dirty="0"/>
              <a:t>1/</a:t>
            </a:r>
            <a:r>
              <a:rPr spc="-200" dirty="0"/>
              <a:t> </a:t>
            </a:r>
            <a:r>
              <a:rPr spc="-50" dirty="0"/>
              <a:t>Étape</a:t>
            </a:r>
            <a:r>
              <a:rPr spc="-204" dirty="0"/>
              <a:t> </a:t>
            </a:r>
            <a:r>
              <a:rPr dirty="0"/>
              <a:t>4</a:t>
            </a:r>
            <a:r>
              <a:rPr spc="-210" dirty="0"/>
              <a:t> :</a:t>
            </a:r>
            <a:r>
              <a:rPr spc="-204" dirty="0"/>
              <a:t> </a:t>
            </a:r>
            <a:r>
              <a:rPr spc="-25" dirty="0"/>
              <a:t>Simulez</a:t>
            </a:r>
            <a:r>
              <a:rPr spc="-210" dirty="0"/>
              <a:t> </a:t>
            </a:r>
            <a:r>
              <a:rPr spc="-130" dirty="0"/>
              <a:t>et</a:t>
            </a:r>
            <a:r>
              <a:rPr spc="-200" dirty="0"/>
              <a:t> </a:t>
            </a:r>
            <a:r>
              <a:rPr spc="-40" dirty="0"/>
              <a:t>comparez</a:t>
            </a:r>
            <a:r>
              <a:rPr spc="-204" dirty="0"/>
              <a:t> </a:t>
            </a:r>
            <a:r>
              <a:rPr spc="-10" dirty="0"/>
              <a:t>plusieurs</a:t>
            </a:r>
            <a:r>
              <a:rPr spc="-220" dirty="0"/>
              <a:t> </a:t>
            </a:r>
            <a:r>
              <a:rPr spc="-10" dirty="0"/>
              <a:t>modèles</a:t>
            </a:r>
          </a:p>
          <a:p>
            <a:pPr marL="12700">
              <a:lnSpc>
                <a:spcPts val="1850"/>
              </a:lnSpc>
            </a:pPr>
            <a:r>
              <a:rPr sz="1600" spc="-10" dirty="0"/>
              <a:t>Modélisation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8006333" y="3338321"/>
            <a:ext cx="120650" cy="65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0429" y="4985702"/>
            <a:ext cx="2662555" cy="619125"/>
            <a:chOff x="1000429" y="4985702"/>
            <a:chExt cx="2662555" cy="6191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192" y="4990465"/>
              <a:ext cx="2652407" cy="6095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05192" y="4990465"/>
              <a:ext cx="2653030" cy="609600"/>
            </a:xfrm>
            <a:custGeom>
              <a:avLst/>
              <a:gdLst/>
              <a:ahLst/>
              <a:cxnLst/>
              <a:rect l="l" t="t" r="r" b="b"/>
              <a:pathLst>
                <a:path w="2653029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550807" y="0"/>
                  </a:lnTo>
                  <a:lnTo>
                    <a:pt x="2590364" y="7981"/>
                  </a:lnTo>
                  <a:lnTo>
                    <a:pt x="2622657" y="29749"/>
                  </a:lnTo>
                  <a:lnTo>
                    <a:pt x="2644426" y="62043"/>
                  </a:lnTo>
                  <a:lnTo>
                    <a:pt x="2652407" y="101600"/>
                  </a:lnTo>
                  <a:lnTo>
                    <a:pt x="2652407" y="508000"/>
                  </a:lnTo>
                  <a:lnTo>
                    <a:pt x="2644426" y="547554"/>
                  </a:lnTo>
                  <a:lnTo>
                    <a:pt x="2622657" y="579843"/>
                  </a:lnTo>
                  <a:lnTo>
                    <a:pt x="2590364" y="601608"/>
                  </a:lnTo>
                  <a:lnTo>
                    <a:pt x="2550807" y="609587"/>
                  </a:lnTo>
                  <a:lnTo>
                    <a:pt x="101600" y="609587"/>
                  </a:lnTo>
                  <a:lnTo>
                    <a:pt x="62054" y="601608"/>
                  </a:lnTo>
                  <a:lnTo>
                    <a:pt x="29759" y="579843"/>
                  </a:lnTo>
                  <a:lnTo>
                    <a:pt x="7984" y="547554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6892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5002" y="5079619"/>
            <a:ext cx="1313180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rebuchet MS"/>
                <a:cs typeface="Trebuchet MS"/>
              </a:rPr>
              <a:t>Démo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mlflow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</a:rPr>
              <a:t>http://127.0.0.1:5000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8906" y="2229383"/>
            <a:ext cx="1355725" cy="581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395"/>
              </a:spcBef>
            </a:pPr>
            <a:r>
              <a:rPr sz="1050" spc="-10" dirty="0">
                <a:solidFill>
                  <a:srgbClr val="FF0000"/>
                </a:solidFill>
                <a:latin typeface="Trebuchet MS"/>
                <a:cs typeface="Trebuchet MS"/>
              </a:rPr>
              <a:t>Rappel</a:t>
            </a:r>
            <a:r>
              <a:rPr sz="1050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050">
              <a:latin typeface="Trebuchet MS"/>
              <a:cs typeface="Trebuchet MS"/>
            </a:endParaRPr>
          </a:p>
          <a:p>
            <a:pPr marL="12700" marR="5080" indent="25400">
              <a:lnSpc>
                <a:spcPct val="100000"/>
              </a:lnSpc>
              <a:spcBef>
                <a:spcPts val="300"/>
              </a:spcBef>
            </a:pPr>
            <a:r>
              <a:rPr sz="1050" spc="-25" dirty="0">
                <a:solidFill>
                  <a:srgbClr val="FF0000"/>
                </a:solidFill>
                <a:latin typeface="Trebuchet MS"/>
                <a:cs typeface="Trebuchet MS"/>
              </a:rPr>
              <a:t>Meilleur</a:t>
            </a:r>
            <a:r>
              <a:rPr sz="105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FF0000"/>
                </a:solidFill>
                <a:latin typeface="Trebuchet MS"/>
                <a:cs typeface="Trebuchet MS"/>
              </a:rPr>
              <a:t>score</a:t>
            </a:r>
            <a:r>
              <a:rPr sz="105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FF0000"/>
                </a:solidFill>
                <a:latin typeface="Trebuchet MS"/>
                <a:cs typeface="Trebuchet MS"/>
              </a:rPr>
              <a:t>AUC</a:t>
            </a:r>
            <a:r>
              <a:rPr sz="105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FF0000"/>
                </a:solidFill>
                <a:latin typeface="Trebuchet MS"/>
                <a:cs typeface="Trebuchet MS"/>
              </a:rPr>
              <a:t>du </a:t>
            </a:r>
            <a:r>
              <a:rPr sz="1050" dirty="0">
                <a:solidFill>
                  <a:srgbClr val="FF0000"/>
                </a:solidFill>
                <a:latin typeface="Trebuchet MS"/>
                <a:cs typeface="Trebuchet MS"/>
              </a:rPr>
              <a:t>concours</a:t>
            </a:r>
            <a:r>
              <a:rPr sz="105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FF0000"/>
                </a:solidFill>
                <a:latin typeface="Trebuchet MS"/>
                <a:cs typeface="Trebuchet MS"/>
              </a:rPr>
              <a:t>Kaggle</a:t>
            </a:r>
            <a:r>
              <a:rPr sz="105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05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FF0000"/>
                </a:solidFill>
                <a:latin typeface="Trebuchet MS"/>
                <a:cs typeface="Trebuchet MS"/>
              </a:rPr>
              <a:t>0,82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616077"/>
            <a:ext cx="7854315" cy="329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lang="fr-FR" sz="1600" dirty="0"/>
              <a:t>Déploiement de l’api avec </a:t>
            </a:r>
            <a:r>
              <a:rPr lang="fr-FR" sz="1600" dirty="0" err="1"/>
              <a:t>fastapi</a:t>
            </a:r>
            <a:r>
              <a:rPr lang="fr-FR" sz="1600" dirty="0"/>
              <a:t> et </a:t>
            </a:r>
            <a:r>
              <a:rPr lang="fr-FR" sz="1600" dirty="0" err="1"/>
              <a:t>Ngrok</a:t>
            </a:r>
            <a:endParaRPr sz="16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B99DCFF-6527-3312-1EE8-26D29F9C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524000"/>
            <a:ext cx="8694193" cy="4891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42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Rappel</a:t>
            </a:r>
            <a:r>
              <a:rPr sz="3200" spc="-310" dirty="0"/>
              <a:t> </a:t>
            </a:r>
            <a:r>
              <a:rPr sz="3200" spc="-45" dirty="0"/>
              <a:t>de</a:t>
            </a:r>
            <a:r>
              <a:rPr sz="3200" spc="-290" dirty="0"/>
              <a:t> </a:t>
            </a:r>
            <a:r>
              <a:rPr sz="3200" spc="-65" dirty="0"/>
              <a:t>la</a:t>
            </a:r>
            <a:r>
              <a:rPr sz="3200" spc="-290" dirty="0"/>
              <a:t> </a:t>
            </a:r>
            <a:r>
              <a:rPr sz="3200" spc="-50" dirty="0"/>
              <a:t>problématique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37942" y="1432255"/>
            <a:ext cx="7516495" cy="45529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100" spc="-40" dirty="0">
                <a:latin typeface="Trebuchet MS"/>
                <a:cs typeface="Trebuchet MS"/>
              </a:rPr>
              <a:t>L’entreprise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«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Prêt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à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dépenser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»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souhaite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mettre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en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œuvre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un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outil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de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“scoring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crédit”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pour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calculer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la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probabilité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qu’un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100" spc="-35" dirty="0">
                <a:latin typeface="Trebuchet MS"/>
                <a:cs typeface="Trebuchet MS"/>
              </a:rPr>
              <a:t>client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rembourse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son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crédit,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puis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classifier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demande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en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crédit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accordé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refusé.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3" y="2456814"/>
            <a:ext cx="5126990" cy="2144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6515" indent="-889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35" dirty="0">
                <a:latin typeface="Trebuchet MS"/>
                <a:cs typeface="Trebuchet MS"/>
              </a:rPr>
              <a:t>Exploratory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Analysis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(EDA)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+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Feature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Engineering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sur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issues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d'un 	</a:t>
            </a:r>
            <a:r>
              <a:rPr sz="1100" dirty="0">
                <a:latin typeface="Trebuchet MS"/>
                <a:cs typeface="Trebuchet MS"/>
              </a:rPr>
              <a:t>concours</a:t>
            </a:r>
            <a:r>
              <a:rPr sz="1100" spc="-25" dirty="0">
                <a:latin typeface="Trebuchet MS"/>
                <a:cs typeface="Trebuchet MS"/>
              </a:rPr>
              <a:t> kaggle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(clos)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10" dirty="0">
                <a:latin typeface="Trebuchet MS"/>
                <a:cs typeface="Trebuchet MS"/>
              </a:rPr>
              <a:t>Modélisation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supervisée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d’une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classification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binaire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(crédit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accordé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refusé)</a:t>
            </a:r>
            <a:endParaRPr sz="1100" dirty="0">
              <a:latin typeface="Trebuchet MS"/>
              <a:cs typeface="Trebuchet MS"/>
            </a:endParaRPr>
          </a:p>
          <a:p>
            <a:pPr marL="100965" marR="42545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10" dirty="0">
                <a:latin typeface="Trebuchet MS"/>
                <a:cs typeface="Trebuchet MS"/>
              </a:rPr>
              <a:t>Gestion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déséquilibre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classes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selon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méthodes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Random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Under-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/ 	</a:t>
            </a:r>
            <a:r>
              <a:rPr sz="1100" dirty="0">
                <a:latin typeface="Trebuchet MS"/>
                <a:cs typeface="Trebuchet MS"/>
              </a:rPr>
              <a:t>Random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Over-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10" dirty="0">
                <a:latin typeface="Trebuchet MS"/>
                <a:cs typeface="Trebuchet MS"/>
              </a:rPr>
              <a:t>/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Synthetic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Minority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Over-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(SMOTE)</a:t>
            </a:r>
            <a:endParaRPr sz="1100" dirty="0">
              <a:latin typeface="Trebuchet MS"/>
              <a:cs typeface="Trebuchet MS"/>
            </a:endParaRPr>
          </a:p>
          <a:p>
            <a:pPr marL="100965" marR="508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20" dirty="0">
                <a:latin typeface="Trebuchet MS"/>
                <a:cs typeface="Trebuchet MS"/>
              </a:rPr>
              <a:t>Sélection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méthode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gestion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déséquilibre 	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classes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30" dirty="0">
                <a:latin typeface="Trebuchet MS"/>
                <a:cs typeface="Trebuchet MS"/>
              </a:rPr>
              <a:t>Préparation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final</a:t>
            </a:r>
            <a:endParaRPr sz="1100" dirty="0">
              <a:latin typeface="Trebuchet MS"/>
              <a:cs typeface="Trebuchet MS"/>
            </a:endParaRPr>
          </a:p>
          <a:p>
            <a:pPr marL="285115" lvl="1" indent="-9461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285115" algn="l"/>
              </a:tabLst>
            </a:pPr>
            <a:r>
              <a:rPr sz="1100" spc="-20" dirty="0">
                <a:latin typeface="Trebuchet MS"/>
                <a:cs typeface="Trebuchet MS"/>
              </a:rPr>
              <a:t>Réduction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aux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importantes</a:t>
            </a:r>
            <a:endParaRPr sz="1100" dirty="0">
              <a:latin typeface="Trebuchet MS"/>
              <a:cs typeface="Trebuchet MS"/>
            </a:endParaRPr>
          </a:p>
          <a:p>
            <a:pPr marL="285115" lvl="1" indent="-9461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285115" algn="l"/>
              </a:tabLst>
            </a:pPr>
            <a:r>
              <a:rPr sz="1100" spc="-30" dirty="0">
                <a:latin typeface="Trebuchet MS"/>
                <a:cs typeface="Trebuchet MS"/>
              </a:rPr>
              <a:t>Entrainement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sauvegarde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entrainé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20" dirty="0">
                <a:latin typeface="Trebuchet MS"/>
                <a:cs typeface="Trebuchet MS"/>
              </a:rPr>
              <a:t>Etude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features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importances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(SHAP)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globale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locale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855" y="2083054"/>
            <a:ext cx="63677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56910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Mission</a:t>
            </a:r>
            <a:r>
              <a:rPr sz="11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100" b="1" u="none" dirty="0">
                <a:latin typeface="Trebuchet MS"/>
                <a:cs typeface="Trebuchet MS"/>
              </a:rPr>
              <a:t>	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Mission</a:t>
            </a:r>
            <a:r>
              <a:rPr sz="11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2159" y="2419324"/>
            <a:ext cx="5126355" cy="42832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10" dirty="0">
                <a:latin typeface="Trebuchet MS"/>
                <a:cs typeface="Trebuchet MS"/>
              </a:rPr>
              <a:t>Conception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d'une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API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utilisant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framework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«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FastAPI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»</a:t>
            </a:r>
            <a:endParaRPr sz="1100" dirty="0">
              <a:latin typeface="Trebuchet MS"/>
              <a:cs typeface="Trebuchet MS"/>
            </a:endParaRPr>
          </a:p>
          <a:p>
            <a:pPr marL="100965" marR="7493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lang="fr-FR" sz="1100" dirty="0">
                <a:latin typeface="Trebuchet MS"/>
                <a:cs typeface="Trebuchet MS"/>
              </a:rPr>
              <a:t>Mise</a:t>
            </a:r>
            <a:r>
              <a:rPr lang="fr-FR" sz="1100" spc="-85" dirty="0">
                <a:latin typeface="Trebuchet MS"/>
                <a:cs typeface="Trebuchet MS"/>
              </a:rPr>
              <a:t> </a:t>
            </a:r>
            <a:r>
              <a:rPr lang="fr-FR" sz="1100" spc="-20" dirty="0">
                <a:latin typeface="Trebuchet MS"/>
                <a:cs typeface="Trebuchet MS"/>
              </a:rPr>
              <a:t>en</a:t>
            </a:r>
            <a:r>
              <a:rPr lang="fr-FR" sz="1100" spc="-55" dirty="0">
                <a:latin typeface="Trebuchet MS"/>
                <a:cs typeface="Trebuchet MS"/>
              </a:rPr>
              <a:t> </a:t>
            </a:r>
            <a:r>
              <a:rPr lang="fr-FR" sz="1100" spc="-10" dirty="0">
                <a:latin typeface="Trebuchet MS"/>
                <a:cs typeface="Trebuchet MS"/>
              </a:rPr>
              <a:t>place</a:t>
            </a:r>
            <a:r>
              <a:rPr lang="fr-FR" sz="1100" spc="-95" dirty="0">
                <a:latin typeface="Trebuchet MS"/>
                <a:cs typeface="Trebuchet MS"/>
              </a:rPr>
              <a:t> </a:t>
            </a:r>
            <a:r>
              <a:rPr lang="fr-FR" sz="1100" dirty="0">
                <a:latin typeface="Trebuchet MS"/>
                <a:cs typeface="Trebuchet MS"/>
              </a:rPr>
              <a:t>d'un</a:t>
            </a:r>
            <a:r>
              <a:rPr lang="fr-FR" sz="1100" spc="-55" dirty="0">
                <a:latin typeface="Trebuchet MS"/>
                <a:cs typeface="Trebuchet MS"/>
              </a:rPr>
              <a:t> </a:t>
            </a:r>
            <a:r>
              <a:rPr lang="fr-FR" sz="1100" spc="-10" dirty="0">
                <a:latin typeface="Trebuchet MS"/>
                <a:cs typeface="Trebuchet MS"/>
              </a:rPr>
              <a:t>GitHub</a:t>
            </a:r>
            <a:r>
              <a:rPr lang="fr-FR" sz="1100" spc="-100" dirty="0">
                <a:latin typeface="Trebuchet MS"/>
                <a:cs typeface="Trebuchet MS"/>
              </a:rPr>
              <a:t> </a:t>
            </a:r>
            <a:r>
              <a:rPr lang="fr-FR" sz="1100" spc="-20" dirty="0">
                <a:latin typeface="Trebuchet MS"/>
                <a:cs typeface="Trebuchet MS"/>
              </a:rPr>
              <a:t>publique</a:t>
            </a:r>
            <a:endParaRPr lang="fr-FR"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42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Sommaire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7271" y="1371701"/>
            <a:ext cx="5629275" cy="39600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00685" indent="-286385">
              <a:lnSpc>
                <a:spcPct val="100000"/>
              </a:lnSpc>
              <a:spcBef>
                <a:spcPts val="400"/>
              </a:spcBef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spc="-10" dirty="0">
                <a:latin typeface="Trebuchet MS"/>
                <a:cs typeface="Trebuchet MS"/>
              </a:rPr>
              <a:t>Problématique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10" dirty="0">
                <a:latin typeface="Trebuchet MS"/>
                <a:cs typeface="Trebuchet MS"/>
              </a:rPr>
              <a:t>Missions</a:t>
            </a:r>
            <a:endParaRPr sz="11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400685" indent="-28638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spc="-10" dirty="0">
                <a:latin typeface="Trebuchet MS"/>
                <a:cs typeface="Trebuchet MS"/>
              </a:rPr>
              <a:t>1</a:t>
            </a:r>
            <a:r>
              <a:rPr sz="1050" b="1" spc="-15" baseline="27777" dirty="0">
                <a:latin typeface="Trebuchet MS"/>
                <a:cs typeface="Trebuchet MS"/>
              </a:rPr>
              <a:t>ère</a:t>
            </a:r>
            <a:r>
              <a:rPr sz="1050" b="1" spc="52" baseline="27777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partie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: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Élaborer</a:t>
            </a:r>
            <a:r>
              <a:rPr sz="1100" b="1" spc="-13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un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modèle</a:t>
            </a:r>
            <a:r>
              <a:rPr sz="1100" b="1" spc="-12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de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scoring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Préparez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l'environnement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d'expérimentation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2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Préparez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à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modélisation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25" dirty="0">
                <a:latin typeface="Trebuchet MS"/>
                <a:cs typeface="Trebuchet MS"/>
              </a:rPr>
              <a:t>Présentation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données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Exploratory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Analysis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(EDA)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Feature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Engineering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0" dirty="0">
                <a:latin typeface="Trebuchet MS"/>
                <a:cs typeface="Trebuchet MS"/>
              </a:rPr>
              <a:t>Étape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: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Créez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score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métier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pour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l'entrainement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Stratégie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d’évaluation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4</a:t>
            </a:r>
            <a:r>
              <a:rPr sz="1100" spc="-95" dirty="0">
                <a:latin typeface="Trebuchet MS"/>
                <a:cs typeface="Trebuchet MS"/>
              </a:rPr>
              <a:t> :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Simulez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comparez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plusieurs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Modélisation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0" dirty="0">
                <a:latin typeface="Trebuchet MS"/>
                <a:cs typeface="Trebuchet MS"/>
              </a:rPr>
              <a:t>Préparation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final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0" dirty="0">
                <a:latin typeface="Trebuchet MS"/>
                <a:cs typeface="Trebuchet MS"/>
              </a:rPr>
              <a:t>Détermination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seuil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décision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Analyse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feature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importance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endParaRPr sz="1100" dirty="0">
              <a:latin typeface="Trebuchet MS"/>
              <a:cs typeface="Trebuchet MS"/>
            </a:endParaRPr>
          </a:p>
          <a:p>
            <a:pPr marL="400685" indent="-28638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dirty="0">
                <a:latin typeface="Trebuchet MS"/>
                <a:cs typeface="Trebuchet MS"/>
              </a:rPr>
              <a:t>2</a:t>
            </a:r>
            <a:r>
              <a:rPr sz="1050" b="1" baseline="27777" dirty="0">
                <a:latin typeface="Trebuchet MS"/>
                <a:cs typeface="Trebuchet MS"/>
              </a:rPr>
              <a:t>ème</a:t>
            </a:r>
            <a:r>
              <a:rPr sz="1050" b="1" spc="75" baseline="27777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partie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: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Intégrez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et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optimisez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le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système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MLOps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Déployez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votre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API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cloud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GitHub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pipelines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tests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 err="1">
                <a:latin typeface="Trebuchet MS"/>
                <a:cs typeface="Trebuchet MS"/>
              </a:rPr>
              <a:t>déploiements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871" y="2784424"/>
            <a:ext cx="5224145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4295"/>
              </a:lnSpc>
              <a:spcBef>
                <a:spcPts val="100"/>
              </a:spcBef>
            </a:pPr>
            <a:r>
              <a:rPr sz="3600" spc="-30" dirty="0"/>
              <a:t>1</a:t>
            </a:r>
            <a:r>
              <a:rPr sz="3600" spc="-44" baseline="25462" dirty="0"/>
              <a:t>ère</a:t>
            </a:r>
            <a:r>
              <a:rPr sz="3600" spc="-232" baseline="25462" dirty="0"/>
              <a:t> </a:t>
            </a:r>
            <a:r>
              <a:rPr sz="3600" spc="-10" dirty="0"/>
              <a:t>PARTIE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846" y="1377569"/>
            <a:ext cx="2962275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139065">
              <a:lnSpc>
                <a:spcPct val="100000"/>
              </a:lnSpc>
              <a:spcBef>
                <a:spcPts val="1205"/>
              </a:spcBef>
            </a:pPr>
            <a:r>
              <a:rPr sz="1100" spc="-25" dirty="0">
                <a:latin typeface="Trebuchet MS"/>
                <a:cs typeface="Trebuchet MS"/>
              </a:rPr>
              <a:t>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constitué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10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fichiers suivants</a:t>
            </a:r>
            <a:r>
              <a:rPr sz="1100" spc="-50" dirty="0">
                <a:latin typeface="Trebuchet MS"/>
                <a:cs typeface="Trebuchet MS"/>
              </a:rPr>
              <a:t> :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360045" marR="5080" indent="-170815">
              <a:lnSpc>
                <a:spcPct val="100000"/>
              </a:lnSpc>
              <a:spcBef>
                <a:spcPts val="5"/>
              </a:spcBef>
            </a:pPr>
            <a:r>
              <a:rPr sz="1100" spc="635" dirty="0">
                <a:solidFill>
                  <a:srgbClr val="B71E42"/>
                </a:solidFill>
                <a:latin typeface="Noto Sans Symbols2"/>
                <a:cs typeface="Noto Sans Symbols2"/>
              </a:rPr>
              <a:t>🢥</a:t>
            </a:r>
            <a:r>
              <a:rPr sz="1100" spc="75" dirty="0">
                <a:solidFill>
                  <a:srgbClr val="B71E42"/>
                </a:solidFill>
                <a:latin typeface="Noto Sans Symbols2"/>
                <a:cs typeface="Noto Sans Symbols2"/>
              </a:rPr>
              <a:t> </a:t>
            </a:r>
            <a:r>
              <a:rPr sz="1100" dirty="0">
                <a:latin typeface="Trebuchet MS"/>
                <a:cs typeface="Trebuchet MS"/>
              </a:rPr>
              <a:t>Seuls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5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fichiers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sur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10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sont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utilisés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75" dirty="0">
                <a:latin typeface="Trebuchet MS"/>
                <a:cs typeface="Trebuchet MS"/>
              </a:rPr>
              <a:t>pour</a:t>
            </a:r>
            <a:r>
              <a:rPr sz="1100" spc="-25" dirty="0">
                <a:latin typeface="Trebuchet MS"/>
                <a:cs typeface="Trebuchet MS"/>
              </a:rPr>
              <a:t> constituer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prédiction.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rebuchet MS"/>
                <a:cs typeface="Trebuchet MS"/>
              </a:rPr>
              <a:t>Note</a:t>
            </a:r>
            <a:r>
              <a:rPr sz="1100" b="1" spc="-10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:</a:t>
            </a:r>
            <a:endParaRPr sz="1100" dirty="0">
              <a:latin typeface="Trebuchet MS"/>
              <a:cs typeface="Trebuchet MS"/>
            </a:endParaRPr>
          </a:p>
          <a:p>
            <a:pPr marL="189230" marR="3873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30" dirty="0">
                <a:latin typeface="Trebuchet MS"/>
                <a:cs typeface="Trebuchet MS"/>
              </a:rPr>
              <a:t> deux fichiers </a:t>
            </a:r>
            <a:r>
              <a:rPr sz="1100" spc="-65" dirty="0">
                <a:latin typeface="Trebuchet MS"/>
                <a:cs typeface="Trebuchet MS"/>
              </a:rPr>
              <a:t>previous_application.csv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et </a:t>
            </a:r>
            <a:r>
              <a:rPr sz="1100" spc="-60" dirty="0">
                <a:latin typeface="Trebuchet MS"/>
                <a:cs typeface="Trebuchet MS"/>
              </a:rPr>
              <a:t>installments_payments.csv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apportent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des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détails </a:t>
            </a:r>
            <a:r>
              <a:rPr sz="1100" spc="-65" dirty="0">
                <a:latin typeface="Trebuchet MS"/>
                <a:cs typeface="Trebuchet MS"/>
              </a:rPr>
              <a:t>qui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n’ont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pas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d’utilités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pour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notre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modélisation.</a:t>
            </a:r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4091"/>
              </p:ext>
            </p:extLst>
          </p:nvPr>
        </p:nvGraphicFramePr>
        <p:xfrm>
          <a:off x="3642359" y="1377569"/>
          <a:ext cx="8011795" cy="48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39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Fichier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5560" indent="1016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Utilisation</a:t>
                      </a:r>
                      <a:r>
                        <a:rPr sz="10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dans</a:t>
                      </a: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 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modèle</a:t>
                      </a:r>
                      <a:r>
                        <a:rPr sz="1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application_test.csv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10" dirty="0">
                          <a:latin typeface="Trebuchet MS"/>
                          <a:cs typeface="Trebuchet MS"/>
                        </a:rPr>
                        <a:t>Jeu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de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test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sans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TARGET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compétition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Kaggle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Inutilisés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la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modélisation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sample_submission.csv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70" dirty="0">
                          <a:latin typeface="Trebuchet MS"/>
                          <a:cs typeface="Trebuchet MS"/>
                        </a:rPr>
                        <a:t>Exemple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soumission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compétition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Kaggle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HomeCredit_columns_description.csv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5" dirty="0">
                          <a:latin typeface="Trebuchet MS"/>
                          <a:cs typeface="Trebuchet MS"/>
                        </a:rPr>
                        <a:t>Description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fichiers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données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application_train.csv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Jeu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données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comprenant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TARGET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Fichier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bureau.csv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Informations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provenance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d’autres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institutions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financières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8590" marR="93980" indent="-457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65" dirty="0">
                          <a:latin typeface="Trebuchet MS"/>
                          <a:cs typeface="Trebuchet MS"/>
                        </a:rPr>
                        <a:t>Simplifié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fusionné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56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bureau_balance.csv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Complément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d’informations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provenance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d’autres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institutions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financières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previous_application.csv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Historique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demandes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000" spc="-20" dirty="0">
                          <a:latin typeface="Trebuchet MS"/>
                          <a:cs typeface="Trebuchet MS"/>
                        </a:rPr>
                        <a:t>prêts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7655" marR="192405" indent="-838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Inutilisés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modélisation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installments_payments.csv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Historique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remboursement</a:t>
                      </a:r>
                      <a:r>
                        <a:rPr sz="1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crédits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précédemment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décaissés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credit_card_balance.csv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Aperçus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solde</a:t>
                      </a:r>
                      <a:r>
                        <a:rPr sz="10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mensuel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crédits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consommation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prêts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trésorerie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précédents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8590" marR="93980" indent="-457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65" dirty="0">
                          <a:latin typeface="Trebuchet MS"/>
                          <a:cs typeface="Trebuchet MS"/>
                        </a:rPr>
                        <a:t>Simplifié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fusionné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POS_CASH_balance.csv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Aperçus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solde</a:t>
                      </a:r>
                      <a:r>
                        <a:rPr sz="1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mensuel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moyens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paiements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prêts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trésorerie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itre 9">
            <a:extLst>
              <a:ext uri="{FF2B5EF4-FFF2-40B4-BE49-F238E27FC236}">
                <a16:creationId xmlns:a16="http://schemas.microsoft.com/office/drawing/2014/main" id="{3B759CA5-825B-0BE9-AC04-C54BD6F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71" y="616077"/>
            <a:ext cx="7854315" cy="344105"/>
          </a:xfrm>
        </p:spPr>
        <p:txBody>
          <a:bodyPr/>
          <a:lstStyle/>
          <a:p>
            <a:r>
              <a:rPr lang="fr-FR" sz="2400" spc="-45" dirty="0">
                <a:latin typeface="Trebuchet MS"/>
                <a:cs typeface="Trebuchet MS"/>
              </a:rPr>
              <a:t>Présentation</a:t>
            </a:r>
            <a:r>
              <a:rPr lang="fr-FR" sz="2400" spc="-90" dirty="0">
                <a:latin typeface="Trebuchet MS"/>
                <a:cs typeface="Trebuchet MS"/>
              </a:rPr>
              <a:t> </a:t>
            </a:r>
            <a:r>
              <a:rPr lang="fr-FR" sz="2400" dirty="0">
                <a:latin typeface="Trebuchet MS"/>
                <a:cs typeface="Trebuchet MS"/>
              </a:rPr>
              <a:t>du</a:t>
            </a:r>
            <a:r>
              <a:rPr lang="fr-FR" sz="2400" spc="-110" dirty="0">
                <a:latin typeface="Trebuchet MS"/>
                <a:cs typeface="Trebuchet MS"/>
              </a:rPr>
              <a:t> </a:t>
            </a:r>
            <a:r>
              <a:rPr lang="fr-FR" sz="2400" spc="-85" dirty="0">
                <a:latin typeface="Trebuchet MS"/>
                <a:cs typeface="Trebuchet MS"/>
              </a:rPr>
              <a:t>jeu</a:t>
            </a:r>
            <a:r>
              <a:rPr lang="fr-FR" sz="2400" spc="-110" dirty="0">
                <a:latin typeface="Trebuchet MS"/>
                <a:cs typeface="Trebuchet MS"/>
              </a:rPr>
              <a:t> </a:t>
            </a:r>
            <a:r>
              <a:rPr lang="fr-FR" sz="2400" spc="-25" dirty="0">
                <a:latin typeface="Trebuchet MS"/>
                <a:cs typeface="Trebuchet MS"/>
              </a:rPr>
              <a:t>de</a:t>
            </a:r>
            <a:r>
              <a:rPr lang="fr-FR" sz="2400" spc="-125" dirty="0">
                <a:latin typeface="Trebuchet MS"/>
                <a:cs typeface="Trebuchet MS"/>
              </a:rPr>
              <a:t> </a:t>
            </a:r>
            <a:r>
              <a:rPr lang="fr-FR" sz="2400" spc="-10" dirty="0">
                <a:latin typeface="Trebuchet MS"/>
                <a:cs typeface="Trebuchet MS"/>
              </a:rPr>
              <a:t>données</a:t>
            </a:r>
            <a:br>
              <a:rPr lang="fr-FR" sz="2400" dirty="0">
                <a:latin typeface="Trebuchet MS"/>
                <a:cs typeface="Trebuchet MS"/>
              </a:rPr>
            </a:br>
            <a:endParaRPr lang="fr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pc="50" dirty="0"/>
              <a:t>Mission</a:t>
            </a:r>
            <a:r>
              <a:rPr spc="-215" dirty="0"/>
              <a:t> </a:t>
            </a:r>
            <a:r>
              <a:rPr spc="-225" dirty="0"/>
              <a:t>1/</a:t>
            </a:r>
            <a:r>
              <a:rPr spc="-195" dirty="0"/>
              <a:t> </a:t>
            </a:r>
            <a:r>
              <a:rPr spc="-50" dirty="0"/>
              <a:t>Étape</a:t>
            </a:r>
            <a:r>
              <a:rPr spc="-200" dirty="0"/>
              <a:t> </a:t>
            </a:r>
            <a:r>
              <a:rPr dirty="0"/>
              <a:t>2</a:t>
            </a:r>
            <a:r>
              <a:rPr spc="-204" dirty="0"/>
              <a:t> </a:t>
            </a:r>
            <a:r>
              <a:rPr spc="-210" dirty="0"/>
              <a:t>:</a:t>
            </a:r>
            <a:r>
              <a:rPr spc="-200" dirty="0"/>
              <a:t> </a:t>
            </a:r>
            <a:r>
              <a:rPr spc="-80" dirty="0"/>
              <a:t>Préparez</a:t>
            </a:r>
            <a:r>
              <a:rPr spc="-185" dirty="0"/>
              <a:t> </a:t>
            </a:r>
            <a:r>
              <a:rPr dirty="0"/>
              <a:t>vos</a:t>
            </a:r>
            <a:r>
              <a:rPr spc="-210" dirty="0"/>
              <a:t> </a:t>
            </a:r>
            <a:r>
              <a:rPr dirty="0"/>
              <a:t>données</a:t>
            </a:r>
            <a:r>
              <a:rPr spc="-185" dirty="0"/>
              <a:t> </a:t>
            </a:r>
            <a:r>
              <a:rPr dirty="0"/>
              <a:t>à</a:t>
            </a:r>
            <a:r>
              <a:rPr spc="-204" dirty="0"/>
              <a:t> </a:t>
            </a:r>
            <a:r>
              <a:rPr spc="-50" dirty="0"/>
              <a:t>la</a:t>
            </a:r>
            <a:r>
              <a:rPr spc="-21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ts val="1850"/>
              </a:lnSpc>
            </a:pPr>
            <a:r>
              <a:rPr sz="1600" spc="-60" dirty="0"/>
              <a:t>Exploratory</a:t>
            </a:r>
            <a:r>
              <a:rPr sz="1600" spc="-55" dirty="0"/>
              <a:t> </a:t>
            </a:r>
            <a:r>
              <a:rPr sz="1600" spc="-10" dirty="0"/>
              <a:t>Data</a:t>
            </a:r>
            <a:r>
              <a:rPr sz="1600" spc="-85" dirty="0"/>
              <a:t> </a:t>
            </a:r>
            <a:r>
              <a:rPr sz="1600" spc="-10" dirty="0"/>
              <a:t>Analysis</a:t>
            </a:r>
            <a:r>
              <a:rPr sz="1600" spc="-90" dirty="0"/>
              <a:t> </a:t>
            </a:r>
            <a:r>
              <a:rPr sz="1600" spc="-45" dirty="0"/>
              <a:t>(EDA)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682" y="4088384"/>
            <a:ext cx="214249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0447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variables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corrélées </a:t>
            </a:r>
            <a:r>
              <a:rPr sz="1100" dirty="0">
                <a:latin typeface="Trebuchet MS"/>
                <a:cs typeface="Trebuchet MS"/>
              </a:rPr>
              <a:t>sont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: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219710" marR="55244" indent="-16954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22885" algn="l"/>
              </a:tabLst>
            </a:pPr>
            <a:r>
              <a:rPr sz="1100" spc="-40" dirty="0">
                <a:latin typeface="Trebuchet MS"/>
                <a:cs typeface="Trebuchet MS"/>
              </a:rPr>
              <a:t>L’âge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(DAYS_BIRTH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est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 	</a:t>
            </a:r>
            <a:r>
              <a:rPr sz="1100" spc="-35" dirty="0">
                <a:latin typeface="Trebuchet MS"/>
                <a:cs typeface="Trebuchet MS"/>
              </a:rPr>
              <a:t>variable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qui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influence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le 	</a:t>
            </a:r>
            <a:r>
              <a:rPr sz="1100" spc="-10" dirty="0">
                <a:latin typeface="Trebuchet MS"/>
                <a:cs typeface="Trebuchet MS"/>
              </a:rPr>
              <a:t>remboursement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prêts).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219710" marR="30480" indent="-16954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22885" algn="l"/>
              </a:tabLst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variables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EXT_SOURCE_1 	</a:t>
            </a:r>
            <a:r>
              <a:rPr sz="1100" dirty="0">
                <a:latin typeface="Trebuchet MS"/>
                <a:cs typeface="Trebuchet MS"/>
              </a:rPr>
              <a:t>à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(dont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nous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n’avons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les 	</a:t>
            </a:r>
            <a:r>
              <a:rPr sz="1100" dirty="0">
                <a:latin typeface="Trebuchet MS"/>
                <a:cs typeface="Trebuchet MS"/>
              </a:rPr>
              <a:t>sources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calculs).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50165" marR="304800">
              <a:lnSpc>
                <a:spcPct val="100000"/>
              </a:lnSpc>
              <a:spcBef>
                <a:spcPts val="5"/>
              </a:spcBef>
              <a:buClr>
                <a:srgbClr val="B71E42"/>
              </a:buClr>
              <a:tabLst>
                <a:tab pos="222885" algn="l"/>
              </a:tabLst>
            </a:pPr>
            <a:r>
              <a:rPr sz="1100" spc="-10" dirty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0" y="2179994"/>
            <a:ext cx="297180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fr-FR" sz="1100" dirty="0">
                <a:latin typeface="Trebuchet MS"/>
                <a:cs typeface="Trebuchet MS"/>
              </a:rPr>
              <a:t>91,9de prêt remboursé 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fr-FR" sz="1100" dirty="0">
                <a:latin typeface="Trebuchet MS"/>
                <a:cs typeface="Trebuchet MS"/>
              </a:rPr>
              <a:t>8,1% de non remboursé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6800BEB-4199-DC87-2C34-AAD97749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3995237"/>
            <a:ext cx="3070911" cy="263441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0FB0092-DD48-250F-B5B3-2DBFAB03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327079"/>
            <a:ext cx="7107046" cy="26344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Avec 3 méthodes 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40FB71D-4948-1194-1030-3FA558D4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90901"/>
            <a:ext cx="7249090" cy="4605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0C55-CC7E-F280-7CBB-21D2C919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F56B54-B2D6-A5DE-D3AB-E6CF11BC9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</a:t>
            </a:r>
            <a:r>
              <a:rPr lang="fr-FR" sz="1600" b="1" spc="-50" dirty="0" err="1">
                <a:latin typeface="Trebuchet MS"/>
                <a:cs typeface="Trebuchet MS"/>
              </a:rPr>
              <a:t>undersempling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6EE467-611F-C7B7-238A-D8E5324F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615"/>
            <a:ext cx="6116714" cy="4038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42F145-C271-FD2B-356B-BD335DBA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38" y="1675615"/>
            <a:ext cx="45602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B928-60DF-BB06-6DF8-5063FDA1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2514E8-7D01-16D7-9705-7B1E722E9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SMOTE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164B64-9A57-EA9D-90BE-64A85DBF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5615"/>
            <a:ext cx="5892385" cy="403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B05AFC-347F-EAF9-B545-764C8EEF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94" y="1680612"/>
            <a:ext cx="4371142" cy="40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2B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652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Symbols2</vt:lpstr>
      <vt:lpstr>Trebuchet MS</vt:lpstr>
      <vt:lpstr>Office Theme</vt:lpstr>
      <vt:lpstr>PROJET N°7 IMPLÉMENTEZ UN MODÈLE DE SCORING</vt:lpstr>
      <vt:lpstr>Rappel de la problématique</vt:lpstr>
      <vt:lpstr>Sommaire</vt:lpstr>
      <vt:lpstr>1ère PARTIE</vt:lpstr>
      <vt:lpstr>Présentation du jeu de données </vt:lpstr>
      <vt:lpstr>Mission 1/ Étape 2 : Préparez vos données à la modélisation Exploratory Data Analysis (EDA)</vt:lpstr>
      <vt:lpstr>Gestion du déséquilibre des classes Avec 3 méthodes </vt:lpstr>
      <vt:lpstr>Gestion du déséquilibre des classes score metier undersempling</vt:lpstr>
      <vt:lpstr>Gestion du déséquilibre des classes score metier SMOTE</vt:lpstr>
      <vt:lpstr>Gestion du déséquilibre des classes score metier undersempling</vt:lpstr>
      <vt:lpstr>Mission 1/ Étape 4 : Simulez et comparez plusieurs modèles Modélisation</vt:lpstr>
      <vt:lpstr>Déploiement de l’api avec fastapi et Ngrok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n°7 Implémentez un modèle de scoring</dc:title>
  <dc:creator>Dominique LEVRAY</dc:creator>
  <cp:lastModifiedBy>moustapha tall</cp:lastModifiedBy>
  <cp:revision>5</cp:revision>
  <dcterms:created xsi:type="dcterms:W3CDTF">2024-12-13T08:19:37Z</dcterms:created>
  <dcterms:modified xsi:type="dcterms:W3CDTF">2024-12-13T15:30:00Z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3-Heights(TM) PDF Security Shell 4.8.25.2 (http://www.pdf-tools.com)</vt:lpwstr>
  </property>
</Properties>
</file>