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8" r:id="rId2"/>
    <p:sldId id="302" r:id="rId3"/>
    <p:sldId id="303" r:id="rId4"/>
    <p:sldId id="297" r:id="rId5"/>
    <p:sldId id="296" r:id="rId6"/>
    <p:sldId id="292" r:id="rId7"/>
    <p:sldId id="295" r:id="rId8"/>
    <p:sldId id="299" r:id="rId9"/>
    <p:sldId id="293" r:id="rId10"/>
    <p:sldId id="294" r:id="rId11"/>
    <p:sldId id="304" r:id="rId12"/>
    <p:sldId id="306" r:id="rId13"/>
    <p:sldId id="301" r:id="rId14"/>
    <p:sldId id="305" r:id="rId15"/>
    <p:sldId id="309" r:id="rId16"/>
    <p:sldId id="307" r:id="rId17"/>
    <p:sldId id="308" r:id="rId18"/>
    <p:sldId id="300" r:id="rId19"/>
    <p:sldId id="290" r:id="rId20"/>
    <p:sldId id="291" r:id="rId21"/>
  </p:sldIdLst>
  <p:sldSz cx="9144000" cy="6858000" type="screen4x3"/>
  <p:notesSz cx="6934200" cy="9232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68" autoAdjust="0"/>
  </p:normalViewPr>
  <p:slideViewPr>
    <p:cSldViewPr>
      <p:cViewPr>
        <p:scale>
          <a:sx n="70" d="100"/>
          <a:sy n="70" d="100"/>
        </p:scale>
        <p:origin x="1738" y="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DB27A-CFBF-4B83-881C-653AF94775B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4843EC-D76B-4F5C-AA1C-04E17E55143A}">
      <dgm:prSet phldrT="[Text]" custT="1"/>
      <dgm:spPr>
        <a:solidFill>
          <a:schemeClr val="accent5">
            <a:lumMod val="50000"/>
          </a:scheme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en-US" sz="4000" b="1" dirty="0"/>
            <a:t>OBJECTIVES</a:t>
          </a:r>
        </a:p>
      </dgm:t>
    </dgm:pt>
    <dgm:pt modelId="{CB84277C-4AA8-4EF4-B87B-896303F76E56}" type="parTrans" cxnId="{E1C6A63F-DC97-4C7D-9D49-AF1E33967002}">
      <dgm:prSet/>
      <dgm:spPr/>
      <dgm:t>
        <a:bodyPr/>
        <a:lstStyle/>
        <a:p>
          <a:endParaRPr lang="en-US"/>
        </a:p>
      </dgm:t>
    </dgm:pt>
    <dgm:pt modelId="{0C59D141-42A7-4E5C-8BFF-F2124588693B}" type="sibTrans" cxnId="{E1C6A63F-DC97-4C7D-9D49-AF1E33967002}">
      <dgm:prSet/>
      <dgm:spPr/>
      <dgm:t>
        <a:bodyPr/>
        <a:lstStyle/>
        <a:p>
          <a:endParaRPr lang="en-US"/>
        </a:p>
      </dgm:t>
    </dgm:pt>
    <dgm:pt modelId="{A935F506-D1DC-4170-8CE3-FAA60F2C441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marL="111125" indent="0"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Perform thermal profiling of big-data applications on HPC clusters	</a:t>
          </a:r>
          <a:endParaRPr lang="en-US" sz="2400" b="1" dirty="0">
            <a:solidFill>
              <a:schemeClr val="tx1">
                <a:lumMod val="65000"/>
                <a:lumOff val="35000"/>
              </a:schemeClr>
            </a:solidFill>
            <a:latin typeface="+mn-lt"/>
          </a:endParaRPr>
        </a:p>
      </dgm:t>
    </dgm:pt>
    <dgm:pt modelId="{B4BA034C-EB6B-41DD-99FA-37725D880781}" type="parTrans" cxnId="{9A44698E-9AD8-4C7D-9C2E-D6DE7AC184CF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F3BAE15E-F971-4060-AC72-B1D7B7815DCE}" type="sibTrans" cxnId="{9A44698E-9AD8-4C7D-9C2E-D6DE7AC184CF}">
      <dgm:prSet/>
      <dgm:spPr/>
      <dgm:t>
        <a:bodyPr/>
        <a:lstStyle/>
        <a:p>
          <a:endParaRPr lang="en-US"/>
        </a:p>
      </dgm:t>
    </dgm:pt>
    <dgm:pt modelId="{CEC35D24-507B-4744-BF8D-D6C451AABD9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marL="111125" indent="0" algn="l"/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+mn-ea"/>
              <a:cs typeface="Times New Roman" panose="02020603050405020304" pitchFamily="18" charset="0"/>
            </a:rPr>
            <a:t>Minimize cooling costs of data centers by designing energy-efficient job schedulers and thermal models</a:t>
          </a: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 </a:t>
          </a:r>
        </a:p>
      </dgm:t>
    </dgm:pt>
    <dgm:pt modelId="{6A30C84B-91FC-4DD0-8071-88CD2275BAEC}" type="parTrans" cxnId="{58356B6A-A3D6-4A53-AE9B-0EEF75466CBD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73B4E590-82C8-48C3-AA25-C955A437E4AB}" type="sibTrans" cxnId="{58356B6A-A3D6-4A53-AE9B-0EEF75466CBD}">
      <dgm:prSet/>
      <dgm:spPr/>
      <dgm:t>
        <a:bodyPr/>
        <a:lstStyle/>
        <a:p>
          <a:endParaRPr lang="en-US"/>
        </a:p>
      </dgm:t>
    </dgm:pt>
    <dgm:pt modelId="{3C3CF201-4D33-484E-93B4-8544F1DB376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marL="114300" indent="0" algn="l"/>
          <a:r>
            <a: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Develop prediction framework to estimate</a:t>
          </a:r>
          <a:r>
            <a:rPr lang="en-US" sz="2400" b="1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 the heat buildup in data centers</a:t>
          </a:r>
          <a:endParaRPr lang="en-US" sz="2400" b="1" dirty="0">
            <a:solidFill>
              <a:schemeClr val="tx1">
                <a:lumMod val="65000"/>
                <a:lumOff val="35000"/>
              </a:schemeClr>
            </a:solidFill>
            <a:latin typeface="+mn-lt"/>
            <a:cs typeface="Times New Roman" panose="02020603050405020304" pitchFamily="18" charset="0"/>
          </a:endParaRPr>
        </a:p>
      </dgm:t>
    </dgm:pt>
    <dgm:pt modelId="{AD6E745D-6600-4369-A283-247A01496FBB}" type="parTrans" cxnId="{A5DE04A6-B9F4-4944-B620-6B886742D4C4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116AFC53-FB91-4C57-AF46-029DD8D2AAAD}" type="sibTrans" cxnId="{A5DE04A6-B9F4-4944-B620-6B886742D4C4}">
      <dgm:prSet/>
      <dgm:spPr/>
      <dgm:t>
        <a:bodyPr/>
        <a:lstStyle/>
        <a:p>
          <a:endParaRPr lang="en-US"/>
        </a:p>
      </dgm:t>
    </dgm:pt>
    <dgm:pt modelId="{E2B53853-4787-4160-BDE9-9CD2FE4CB96F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pPr marL="111125" indent="0" algn="l"/>
          <a:r>
            <a: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Classify applications based to their resources consumption</a:t>
          </a:r>
        </a:p>
      </dgm:t>
    </dgm:pt>
    <dgm:pt modelId="{E978E197-46DF-4924-93F6-5DCCC1A92920}" type="parTrans" cxnId="{0BA41962-C86F-4B0F-8AF4-2B501FFA4211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28575"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5D6F1F0F-F64E-43E9-BC56-28BC7B3673A6}" type="sibTrans" cxnId="{0BA41962-C86F-4B0F-8AF4-2B501FFA4211}">
      <dgm:prSet/>
      <dgm:spPr/>
      <dgm:t>
        <a:bodyPr/>
        <a:lstStyle/>
        <a:p>
          <a:endParaRPr lang="en-US"/>
        </a:p>
      </dgm:t>
    </dgm:pt>
    <dgm:pt modelId="{E3D2C558-13B0-4A8F-A90A-DC5390678A2D}" type="pres">
      <dgm:prSet presAssocID="{0FDDB27A-CFBF-4B83-881C-653AF94775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E140A6-D346-45CE-84F5-B35426B4B672}" type="pres">
      <dgm:prSet presAssocID="{3C4843EC-D76B-4F5C-AA1C-04E17E55143A}" presName="root1" presStyleCnt="0"/>
      <dgm:spPr/>
    </dgm:pt>
    <dgm:pt modelId="{D89EC662-F322-4075-B862-5D29C0AC55A1}" type="pres">
      <dgm:prSet presAssocID="{3C4843EC-D76B-4F5C-AA1C-04E17E55143A}" presName="LevelOneTextNode" presStyleLbl="node0" presStyleIdx="0" presStyleCnt="1" custScaleX="73261" custLinFactX="-100000" custLinFactNeighborX="-126170" custLinFactNeighborY="2238">
        <dgm:presLayoutVars>
          <dgm:chPref val="3"/>
        </dgm:presLayoutVars>
      </dgm:prSet>
      <dgm:spPr>
        <a:prstGeom prst="roundRect">
          <a:avLst/>
        </a:prstGeom>
      </dgm:spPr>
    </dgm:pt>
    <dgm:pt modelId="{79B2A392-D6F4-443F-ADB1-EB5F1296CB0B}" type="pres">
      <dgm:prSet presAssocID="{3C4843EC-D76B-4F5C-AA1C-04E17E55143A}" presName="level2hierChild" presStyleCnt="0"/>
      <dgm:spPr/>
    </dgm:pt>
    <dgm:pt modelId="{952BD632-6F6E-4917-B4BA-89EEDCEB3250}" type="pres">
      <dgm:prSet presAssocID="{B4BA034C-EB6B-41DD-99FA-37725D880781}" presName="conn2-1" presStyleLbl="parChTrans1D2" presStyleIdx="0" presStyleCnt="4"/>
      <dgm:spPr/>
    </dgm:pt>
    <dgm:pt modelId="{9A902FED-1CE1-42DA-B8D3-9F99B36918A8}" type="pres">
      <dgm:prSet presAssocID="{B4BA034C-EB6B-41DD-99FA-37725D880781}" presName="connTx" presStyleLbl="parChTrans1D2" presStyleIdx="0" presStyleCnt="4"/>
      <dgm:spPr/>
    </dgm:pt>
    <dgm:pt modelId="{D0655C14-046C-4E46-8D6D-DBA06E4A8AE2}" type="pres">
      <dgm:prSet presAssocID="{A935F506-D1DC-4170-8CE3-FAA60F2C4415}" presName="root2" presStyleCnt="0"/>
      <dgm:spPr/>
    </dgm:pt>
    <dgm:pt modelId="{B4F2DC45-7682-42FF-B9F9-FD33B1675DA1}" type="pres">
      <dgm:prSet presAssocID="{A935F506-D1DC-4170-8CE3-FAA60F2C4415}" presName="LevelTwoTextNode" presStyleLbl="node2" presStyleIdx="0" presStyleCnt="4" custScaleX="182280" custScaleY="90340">
        <dgm:presLayoutVars>
          <dgm:chPref val="3"/>
        </dgm:presLayoutVars>
      </dgm:prSet>
      <dgm:spPr>
        <a:prstGeom prst="roundRect">
          <a:avLst/>
        </a:prstGeom>
      </dgm:spPr>
    </dgm:pt>
    <dgm:pt modelId="{66FD2EEB-6D8C-4386-8638-56CAE4C1572D}" type="pres">
      <dgm:prSet presAssocID="{A935F506-D1DC-4170-8CE3-FAA60F2C4415}" presName="level3hierChild" presStyleCnt="0"/>
      <dgm:spPr/>
    </dgm:pt>
    <dgm:pt modelId="{EC7E9A7F-BF45-4FE3-9064-634ED4D9BC45}" type="pres">
      <dgm:prSet presAssocID="{E978E197-46DF-4924-93F6-5DCCC1A92920}" presName="conn2-1" presStyleLbl="parChTrans1D2" presStyleIdx="1" presStyleCnt="4"/>
      <dgm:spPr/>
    </dgm:pt>
    <dgm:pt modelId="{983D604B-CD95-47D1-80E0-A67392954EF8}" type="pres">
      <dgm:prSet presAssocID="{E978E197-46DF-4924-93F6-5DCCC1A92920}" presName="connTx" presStyleLbl="parChTrans1D2" presStyleIdx="1" presStyleCnt="4"/>
      <dgm:spPr/>
    </dgm:pt>
    <dgm:pt modelId="{11726695-7371-48D5-B8DA-12BDD290DCAB}" type="pres">
      <dgm:prSet presAssocID="{E2B53853-4787-4160-BDE9-9CD2FE4CB96F}" presName="root2" presStyleCnt="0"/>
      <dgm:spPr/>
    </dgm:pt>
    <dgm:pt modelId="{379BAD3C-29DF-4DC1-A51E-D478B15705B0}" type="pres">
      <dgm:prSet presAssocID="{E2B53853-4787-4160-BDE9-9CD2FE4CB96F}" presName="LevelTwoTextNode" presStyleLbl="node2" presStyleIdx="1" presStyleCnt="4" custScaleX="184302" custScaleY="90340">
        <dgm:presLayoutVars>
          <dgm:chPref val="3"/>
        </dgm:presLayoutVars>
      </dgm:prSet>
      <dgm:spPr>
        <a:prstGeom prst="roundRect">
          <a:avLst/>
        </a:prstGeom>
      </dgm:spPr>
    </dgm:pt>
    <dgm:pt modelId="{F55E847C-BA0C-499F-863A-AD05DAD3F89B}" type="pres">
      <dgm:prSet presAssocID="{E2B53853-4787-4160-BDE9-9CD2FE4CB96F}" presName="level3hierChild" presStyleCnt="0"/>
      <dgm:spPr/>
    </dgm:pt>
    <dgm:pt modelId="{366DA693-2E8F-4BED-A276-216FF9F41B20}" type="pres">
      <dgm:prSet presAssocID="{6A30C84B-91FC-4DD0-8071-88CD2275BAEC}" presName="conn2-1" presStyleLbl="parChTrans1D2" presStyleIdx="2" presStyleCnt="4"/>
      <dgm:spPr/>
    </dgm:pt>
    <dgm:pt modelId="{396E0E74-6297-4F8F-8E5E-CC31C21BC822}" type="pres">
      <dgm:prSet presAssocID="{6A30C84B-91FC-4DD0-8071-88CD2275BAEC}" presName="connTx" presStyleLbl="parChTrans1D2" presStyleIdx="2" presStyleCnt="4"/>
      <dgm:spPr/>
    </dgm:pt>
    <dgm:pt modelId="{6A844426-1D3A-484D-93A6-A0F767E2B1E4}" type="pres">
      <dgm:prSet presAssocID="{CEC35D24-507B-4744-BF8D-D6C451AABD95}" presName="root2" presStyleCnt="0"/>
      <dgm:spPr/>
    </dgm:pt>
    <dgm:pt modelId="{F0392253-0A00-41AF-BB00-A0E837CE07F2}" type="pres">
      <dgm:prSet presAssocID="{CEC35D24-507B-4744-BF8D-D6C451AABD95}" presName="LevelTwoTextNode" presStyleLbl="node2" presStyleIdx="2" presStyleCnt="4" custScaleX="186710" custScaleY="154467" custLinFactNeighborY="956">
        <dgm:presLayoutVars>
          <dgm:chPref val="3"/>
        </dgm:presLayoutVars>
      </dgm:prSet>
      <dgm:spPr>
        <a:prstGeom prst="roundRect">
          <a:avLst/>
        </a:prstGeom>
      </dgm:spPr>
    </dgm:pt>
    <dgm:pt modelId="{3D80121E-D5AB-4DEA-9E08-CED29D3802E9}" type="pres">
      <dgm:prSet presAssocID="{CEC35D24-507B-4744-BF8D-D6C451AABD95}" presName="level3hierChild" presStyleCnt="0"/>
      <dgm:spPr/>
    </dgm:pt>
    <dgm:pt modelId="{CAEF41D1-64EC-4D8D-8156-5762EAFE2AFB}" type="pres">
      <dgm:prSet presAssocID="{AD6E745D-6600-4369-A283-247A01496FBB}" presName="conn2-1" presStyleLbl="parChTrans1D2" presStyleIdx="3" presStyleCnt="4"/>
      <dgm:spPr/>
    </dgm:pt>
    <dgm:pt modelId="{E5AD0FBD-E725-43A8-B6E6-04036E738EC9}" type="pres">
      <dgm:prSet presAssocID="{AD6E745D-6600-4369-A283-247A01496FBB}" presName="connTx" presStyleLbl="parChTrans1D2" presStyleIdx="3" presStyleCnt="4"/>
      <dgm:spPr/>
    </dgm:pt>
    <dgm:pt modelId="{F7B5C7AA-8103-45DE-B50E-723269568567}" type="pres">
      <dgm:prSet presAssocID="{3C3CF201-4D33-484E-93B4-8544F1DB3763}" presName="root2" presStyleCnt="0"/>
      <dgm:spPr/>
    </dgm:pt>
    <dgm:pt modelId="{3F460541-0F7D-4B07-86D8-487F41494EED}" type="pres">
      <dgm:prSet presAssocID="{3C3CF201-4D33-484E-93B4-8544F1DB3763}" presName="LevelTwoTextNode" presStyleLbl="node2" presStyleIdx="3" presStyleCnt="4" custScaleX="186709" custScaleY="90340">
        <dgm:presLayoutVars>
          <dgm:chPref val="3"/>
        </dgm:presLayoutVars>
      </dgm:prSet>
      <dgm:spPr>
        <a:prstGeom prst="roundRect">
          <a:avLst/>
        </a:prstGeom>
      </dgm:spPr>
    </dgm:pt>
    <dgm:pt modelId="{9E46A3F2-4218-413C-A5EF-679A8D299D00}" type="pres">
      <dgm:prSet presAssocID="{3C3CF201-4D33-484E-93B4-8544F1DB3763}" presName="level3hierChild" presStyleCnt="0"/>
      <dgm:spPr/>
    </dgm:pt>
  </dgm:ptLst>
  <dgm:cxnLst>
    <dgm:cxn modelId="{DC862A10-0C49-405F-BF6D-A5ADAB379F94}" type="presOf" srcId="{A935F506-D1DC-4170-8CE3-FAA60F2C4415}" destId="{B4F2DC45-7682-42FF-B9F9-FD33B1675DA1}" srcOrd="0" destOrd="0" presId="urn:microsoft.com/office/officeart/2008/layout/HorizontalMultiLevelHierarchy"/>
    <dgm:cxn modelId="{FBBA1F37-2C13-4F68-8A03-1B1C478CFAB3}" type="presOf" srcId="{3C3CF201-4D33-484E-93B4-8544F1DB3763}" destId="{3F460541-0F7D-4B07-86D8-487F41494EED}" srcOrd="0" destOrd="0" presId="urn:microsoft.com/office/officeart/2008/layout/HorizontalMultiLevelHierarchy"/>
    <dgm:cxn modelId="{8B406A37-D85B-4ACD-8FFD-D9181E6B8272}" type="presOf" srcId="{E2B53853-4787-4160-BDE9-9CD2FE4CB96F}" destId="{379BAD3C-29DF-4DC1-A51E-D478B15705B0}" srcOrd="0" destOrd="0" presId="urn:microsoft.com/office/officeart/2008/layout/HorizontalMultiLevelHierarchy"/>
    <dgm:cxn modelId="{E1C6A63F-DC97-4C7D-9D49-AF1E33967002}" srcId="{0FDDB27A-CFBF-4B83-881C-653AF94775B7}" destId="{3C4843EC-D76B-4F5C-AA1C-04E17E55143A}" srcOrd="0" destOrd="0" parTransId="{CB84277C-4AA8-4EF4-B87B-896303F76E56}" sibTransId="{0C59D141-42A7-4E5C-8BFF-F2124588693B}"/>
    <dgm:cxn modelId="{C4419E5B-76A9-4B07-8720-F8C366010019}" type="presOf" srcId="{B4BA034C-EB6B-41DD-99FA-37725D880781}" destId="{9A902FED-1CE1-42DA-B8D3-9F99B36918A8}" srcOrd="1" destOrd="0" presId="urn:microsoft.com/office/officeart/2008/layout/HorizontalMultiLevelHierarchy"/>
    <dgm:cxn modelId="{0BA41962-C86F-4B0F-8AF4-2B501FFA4211}" srcId="{3C4843EC-D76B-4F5C-AA1C-04E17E55143A}" destId="{E2B53853-4787-4160-BDE9-9CD2FE4CB96F}" srcOrd="1" destOrd="0" parTransId="{E978E197-46DF-4924-93F6-5DCCC1A92920}" sibTransId="{5D6F1F0F-F64E-43E9-BC56-28BC7B3673A6}"/>
    <dgm:cxn modelId="{58356B6A-A3D6-4A53-AE9B-0EEF75466CBD}" srcId="{3C4843EC-D76B-4F5C-AA1C-04E17E55143A}" destId="{CEC35D24-507B-4744-BF8D-D6C451AABD95}" srcOrd="2" destOrd="0" parTransId="{6A30C84B-91FC-4DD0-8071-88CD2275BAEC}" sibTransId="{73B4E590-82C8-48C3-AA25-C955A437E4AB}"/>
    <dgm:cxn modelId="{987C9A4D-C6E8-446B-A347-3DE78834025F}" type="presOf" srcId="{0FDDB27A-CFBF-4B83-881C-653AF94775B7}" destId="{E3D2C558-13B0-4A8F-A90A-DC5390678A2D}" srcOrd="0" destOrd="0" presId="urn:microsoft.com/office/officeart/2008/layout/HorizontalMultiLevelHierarchy"/>
    <dgm:cxn modelId="{ED575671-9AC7-4DEB-81A5-5027FF9A789B}" type="presOf" srcId="{E978E197-46DF-4924-93F6-5DCCC1A92920}" destId="{EC7E9A7F-BF45-4FE3-9064-634ED4D9BC45}" srcOrd="0" destOrd="0" presId="urn:microsoft.com/office/officeart/2008/layout/HorizontalMultiLevelHierarchy"/>
    <dgm:cxn modelId="{E107B753-6ADB-4BB4-8BE9-2C9AC6B14325}" type="presOf" srcId="{3C4843EC-D76B-4F5C-AA1C-04E17E55143A}" destId="{D89EC662-F322-4075-B862-5D29C0AC55A1}" srcOrd="0" destOrd="0" presId="urn:microsoft.com/office/officeart/2008/layout/HorizontalMultiLevelHierarchy"/>
    <dgm:cxn modelId="{210BC783-FD07-4510-8E6A-46810119293F}" type="presOf" srcId="{AD6E745D-6600-4369-A283-247A01496FBB}" destId="{E5AD0FBD-E725-43A8-B6E6-04036E738EC9}" srcOrd="1" destOrd="0" presId="urn:microsoft.com/office/officeart/2008/layout/HorizontalMultiLevelHierarchy"/>
    <dgm:cxn modelId="{5332B484-5D68-4E71-958E-97245BE0646F}" type="presOf" srcId="{E978E197-46DF-4924-93F6-5DCCC1A92920}" destId="{983D604B-CD95-47D1-80E0-A67392954EF8}" srcOrd="1" destOrd="0" presId="urn:microsoft.com/office/officeart/2008/layout/HorizontalMultiLevelHierarchy"/>
    <dgm:cxn modelId="{9F924F89-7168-48FE-A95C-32F2AE5A815C}" type="presOf" srcId="{B4BA034C-EB6B-41DD-99FA-37725D880781}" destId="{952BD632-6F6E-4917-B4BA-89EEDCEB3250}" srcOrd="0" destOrd="0" presId="urn:microsoft.com/office/officeart/2008/layout/HorizontalMultiLevelHierarchy"/>
    <dgm:cxn modelId="{A170EC8A-14C2-4815-8C9B-66F30307CBEA}" type="presOf" srcId="{AD6E745D-6600-4369-A283-247A01496FBB}" destId="{CAEF41D1-64EC-4D8D-8156-5762EAFE2AFB}" srcOrd="0" destOrd="0" presId="urn:microsoft.com/office/officeart/2008/layout/HorizontalMultiLevelHierarchy"/>
    <dgm:cxn modelId="{9A44698E-9AD8-4C7D-9C2E-D6DE7AC184CF}" srcId="{3C4843EC-D76B-4F5C-AA1C-04E17E55143A}" destId="{A935F506-D1DC-4170-8CE3-FAA60F2C4415}" srcOrd="0" destOrd="0" parTransId="{B4BA034C-EB6B-41DD-99FA-37725D880781}" sibTransId="{F3BAE15E-F971-4060-AC72-B1D7B7815DCE}"/>
    <dgm:cxn modelId="{A5DE04A6-B9F4-4944-B620-6B886742D4C4}" srcId="{3C4843EC-D76B-4F5C-AA1C-04E17E55143A}" destId="{3C3CF201-4D33-484E-93B4-8544F1DB3763}" srcOrd="3" destOrd="0" parTransId="{AD6E745D-6600-4369-A283-247A01496FBB}" sibTransId="{116AFC53-FB91-4C57-AF46-029DD8D2AAAD}"/>
    <dgm:cxn modelId="{3F5B5FB1-BBB0-4C4A-805C-CD85F0CD377A}" type="presOf" srcId="{CEC35D24-507B-4744-BF8D-D6C451AABD95}" destId="{F0392253-0A00-41AF-BB00-A0E837CE07F2}" srcOrd="0" destOrd="0" presId="urn:microsoft.com/office/officeart/2008/layout/HorizontalMultiLevelHierarchy"/>
    <dgm:cxn modelId="{467FC6C1-724E-4460-80C7-4EC0213DF034}" type="presOf" srcId="{6A30C84B-91FC-4DD0-8071-88CD2275BAEC}" destId="{396E0E74-6297-4F8F-8E5E-CC31C21BC822}" srcOrd="1" destOrd="0" presId="urn:microsoft.com/office/officeart/2008/layout/HorizontalMultiLevelHierarchy"/>
    <dgm:cxn modelId="{19E6E0FB-E94E-4B14-9F05-04F1588D300C}" type="presOf" srcId="{6A30C84B-91FC-4DD0-8071-88CD2275BAEC}" destId="{366DA693-2E8F-4BED-A276-216FF9F41B20}" srcOrd="0" destOrd="0" presId="urn:microsoft.com/office/officeart/2008/layout/HorizontalMultiLevelHierarchy"/>
    <dgm:cxn modelId="{C91B10E1-0A8E-4143-95BF-D88DFA5B01C2}" type="presParOf" srcId="{E3D2C558-13B0-4A8F-A90A-DC5390678A2D}" destId="{E3E140A6-D346-45CE-84F5-B35426B4B672}" srcOrd="0" destOrd="0" presId="urn:microsoft.com/office/officeart/2008/layout/HorizontalMultiLevelHierarchy"/>
    <dgm:cxn modelId="{6EB20326-76E6-4262-AFC5-47D8B6E22381}" type="presParOf" srcId="{E3E140A6-D346-45CE-84F5-B35426B4B672}" destId="{D89EC662-F322-4075-B862-5D29C0AC55A1}" srcOrd="0" destOrd="0" presId="urn:microsoft.com/office/officeart/2008/layout/HorizontalMultiLevelHierarchy"/>
    <dgm:cxn modelId="{43D4F3F8-B366-4118-8902-E6E52957DED1}" type="presParOf" srcId="{E3E140A6-D346-45CE-84F5-B35426B4B672}" destId="{79B2A392-D6F4-443F-ADB1-EB5F1296CB0B}" srcOrd="1" destOrd="0" presId="urn:microsoft.com/office/officeart/2008/layout/HorizontalMultiLevelHierarchy"/>
    <dgm:cxn modelId="{42AF9634-4D59-492E-8094-C9CC16C28358}" type="presParOf" srcId="{79B2A392-D6F4-443F-ADB1-EB5F1296CB0B}" destId="{952BD632-6F6E-4917-B4BA-89EEDCEB3250}" srcOrd="0" destOrd="0" presId="urn:microsoft.com/office/officeart/2008/layout/HorizontalMultiLevelHierarchy"/>
    <dgm:cxn modelId="{E6E5DECD-7961-403C-93F4-3D0A4D546400}" type="presParOf" srcId="{952BD632-6F6E-4917-B4BA-89EEDCEB3250}" destId="{9A902FED-1CE1-42DA-B8D3-9F99B36918A8}" srcOrd="0" destOrd="0" presId="urn:microsoft.com/office/officeart/2008/layout/HorizontalMultiLevelHierarchy"/>
    <dgm:cxn modelId="{5810F472-AAC6-4269-905E-CC0D1ADB9302}" type="presParOf" srcId="{79B2A392-D6F4-443F-ADB1-EB5F1296CB0B}" destId="{D0655C14-046C-4E46-8D6D-DBA06E4A8AE2}" srcOrd="1" destOrd="0" presId="urn:microsoft.com/office/officeart/2008/layout/HorizontalMultiLevelHierarchy"/>
    <dgm:cxn modelId="{AD18D341-8574-4850-8192-4AF55185A77D}" type="presParOf" srcId="{D0655C14-046C-4E46-8D6D-DBA06E4A8AE2}" destId="{B4F2DC45-7682-42FF-B9F9-FD33B1675DA1}" srcOrd="0" destOrd="0" presId="urn:microsoft.com/office/officeart/2008/layout/HorizontalMultiLevelHierarchy"/>
    <dgm:cxn modelId="{3C38FB6F-5FE0-4DCD-A6AC-5907B8E5C324}" type="presParOf" srcId="{D0655C14-046C-4E46-8D6D-DBA06E4A8AE2}" destId="{66FD2EEB-6D8C-4386-8638-56CAE4C1572D}" srcOrd="1" destOrd="0" presId="urn:microsoft.com/office/officeart/2008/layout/HorizontalMultiLevelHierarchy"/>
    <dgm:cxn modelId="{EA94AC13-1EFC-491A-813A-C3B05C6B8EF0}" type="presParOf" srcId="{79B2A392-D6F4-443F-ADB1-EB5F1296CB0B}" destId="{EC7E9A7F-BF45-4FE3-9064-634ED4D9BC45}" srcOrd="2" destOrd="0" presId="urn:microsoft.com/office/officeart/2008/layout/HorizontalMultiLevelHierarchy"/>
    <dgm:cxn modelId="{FDAE9EB1-6D64-4929-8D6C-3479D39629B6}" type="presParOf" srcId="{EC7E9A7F-BF45-4FE3-9064-634ED4D9BC45}" destId="{983D604B-CD95-47D1-80E0-A67392954EF8}" srcOrd="0" destOrd="0" presId="urn:microsoft.com/office/officeart/2008/layout/HorizontalMultiLevelHierarchy"/>
    <dgm:cxn modelId="{AE2AAAEC-68E1-4BDD-B48A-C464606622FF}" type="presParOf" srcId="{79B2A392-D6F4-443F-ADB1-EB5F1296CB0B}" destId="{11726695-7371-48D5-B8DA-12BDD290DCAB}" srcOrd="3" destOrd="0" presId="urn:microsoft.com/office/officeart/2008/layout/HorizontalMultiLevelHierarchy"/>
    <dgm:cxn modelId="{9DB95327-79A7-418D-8D7B-B62F7ACA9EEC}" type="presParOf" srcId="{11726695-7371-48D5-B8DA-12BDD290DCAB}" destId="{379BAD3C-29DF-4DC1-A51E-D478B15705B0}" srcOrd="0" destOrd="0" presId="urn:microsoft.com/office/officeart/2008/layout/HorizontalMultiLevelHierarchy"/>
    <dgm:cxn modelId="{0C2D527D-D71C-4359-BD33-469B5ECE1A86}" type="presParOf" srcId="{11726695-7371-48D5-B8DA-12BDD290DCAB}" destId="{F55E847C-BA0C-499F-863A-AD05DAD3F89B}" srcOrd="1" destOrd="0" presId="urn:microsoft.com/office/officeart/2008/layout/HorizontalMultiLevelHierarchy"/>
    <dgm:cxn modelId="{F4A03EB8-49CA-47A6-A912-57FDE5008119}" type="presParOf" srcId="{79B2A392-D6F4-443F-ADB1-EB5F1296CB0B}" destId="{366DA693-2E8F-4BED-A276-216FF9F41B20}" srcOrd="4" destOrd="0" presId="urn:microsoft.com/office/officeart/2008/layout/HorizontalMultiLevelHierarchy"/>
    <dgm:cxn modelId="{F0D76665-4170-465A-B6DC-8D56A4CE0EF7}" type="presParOf" srcId="{366DA693-2E8F-4BED-A276-216FF9F41B20}" destId="{396E0E74-6297-4F8F-8E5E-CC31C21BC822}" srcOrd="0" destOrd="0" presId="urn:microsoft.com/office/officeart/2008/layout/HorizontalMultiLevelHierarchy"/>
    <dgm:cxn modelId="{7A307335-F847-432A-9118-650B9E9B5CC5}" type="presParOf" srcId="{79B2A392-D6F4-443F-ADB1-EB5F1296CB0B}" destId="{6A844426-1D3A-484D-93A6-A0F767E2B1E4}" srcOrd="5" destOrd="0" presId="urn:microsoft.com/office/officeart/2008/layout/HorizontalMultiLevelHierarchy"/>
    <dgm:cxn modelId="{2F0F675C-31E7-4A96-A488-1F204EC6C57F}" type="presParOf" srcId="{6A844426-1D3A-484D-93A6-A0F767E2B1E4}" destId="{F0392253-0A00-41AF-BB00-A0E837CE07F2}" srcOrd="0" destOrd="0" presId="urn:microsoft.com/office/officeart/2008/layout/HorizontalMultiLevelHierarchy"/>
    <dgm:cxn modelId="{0F91050E-B198-4486-AEFA-742415BD9C5B}" type="presParOf" srcId="{6A844426-1D3A-484D-93A6-A0F767E2B1E4}" destId="{3D80121E-D5AB-4DEA-9E08-CED29D3802E9}" srcOrd="1" destOrd="0" presId="urn:microsoft.com/office/officeart/2008/layout/HorizontalMultiLevelHierarchy"/>
    <dgm:cxn modelId="{422F3F64-2451-45F2-A9B3-90DED84B9B33}" type="presParOf" srcId="{79B2A392-D6F4-443F-ADB1-EB5F1296CB0B}" destId="{CAEF41D1-64EC-4D8D-8156-5762EAFE2AFB}" srcOrd="6" destOrd="0" presId="urn:microsoft.com/office/officeart/2008/layout/HorizontalMultiLevelHierarchy"/>
    <dgm:cxn modelId="{D70408A1-22C5-47A7-AE84-BF05BAE61BA8}" type="presParOf" srcId="{CAEF41D1-64EC-4D8D-8156-5762EAFE2AFB}" destId="{E5AD0FBD-E725-43A8-B6E6-04036E738EC9}" srcOrd="0" destOrd="0" presId="urn:microsoft.com/office/officeart/2008/layout/HorizontalMultiLevelHierarchy"/>
    <dgm:cxn modelId="{7B0C7931-6377-4899-8017-7A96264119A1}" type="presParOf" srcId="{79B2A392-D6F4-443F-ADB1-EB5F1296CB0B}" destId="{F7B5C7AA-8103-45DE-B50E-723269568567}" srcOrd="7" destOrd="0" presId="urn:microsoft.com/office/officeart/2008/layout/HorizontalMultiLevelHierarchy"/>
    <dgm:cxn modelId="{091229E7-2BC4-479B-B036-1F49BDF84C4B}" type="presParOf" srcId="{F7B5C7AA-8103-45DE-B50E-723269568567}" destId="{3F460541-0F7D-4B07-86D8-487F41494EED}" srcOrd="0" destOrd="0" presId="urn:microsoft.com/office/officeart/2008/layout/HorizontalMultiLevelHierarchy"/>
    <dgm:cxn modelId="{A9C6C1D2-4F0C-47D5-8C49-8B9507B56886}" type="presParOf" srcId="{F7B5C7AA-8103-45DE-B50E-723269568567}" destId="{9E46A3F2-4218-413C-A5EF-679A8D299D0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D91DCD-4035-4F1D-A965-F08D092DE08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CECD45-5DA6-44EE-ADED-59C64B8E9599}">
      <dgm:prSet phldrT="[Text]"/>
      <dgm:spPr/>
      <dgm:t>
        <a:bodyPr/>
        <a:lstStyle/>
        <a:p>
          <a:r>
            <a:rPr lang="en-US" dirty="0"/>
            <a:t>CPU and Memory Intensive</a:t>
          </a:r>
        </a:p>
      </dgm:t>
    </dgm:pt>
    <dgm:pt modelId="{BC0FA51E-AF4E-477D-83F1-11B8755C6F35}" type="parTrans" cxnId="{E98F9CA3-D7FC-435C-B2A9-9C72B1F75C00}">
      <dgm:prSet/>
      <dgm:spPr/>
      <dgm:t>
        <a:bodyPr/>
        <a:lstStyle/>
        <a:p>
          <a:endParaRPr lang="en-US"/>
        </a:p>
      </dgm:t>
    </dgm:pt>
    <dgm:pt modelId="{BA3B2B42-1872-40AD-93BC-7968A30C0C1E}" type="sibTrans" cxnId="{E98F9CA3-D7FC-435C-B2A9-9C72B1F75C00}">
      <dgm:prSet custT="1"/>
      <dgm:spPr/>
      <dgm:t>
        <a:bodyPr/>
        <a:lstStyle/>
        <a:p>
          <a:r>
            <a:rPr lang="en-US" sz="1600" dirty="0"/>
            <a:t>CPU and Interactive</a:t>
          </a:r>
        </a:p>
      </dgm:t>
    </dgm:pt>
    <dgm:pt modelId="{B019E279-BCE3-4DD7-9AD2-234D05C75AF0}">
      <dgm:prSet phldrT="[Text]"/>
      <dgm:spPr/>
      <dgm:t>
        <a:bodyPr/>
        <a:lstStyle/>
        <a:p>
          <a:r>
            <a:rPr lang="en-US" dirty="0"/>
            <a:t>Memory and I/O Intensive</a:t>
          </a:r>
        </a:p>
      </dgm:t>
    </dgm:pt>
    <dgm:pt modelId="{57F524E1-959F-4737-9D28-D2FC201D1D08}" type="parTrans" cxnId="{B7BED8A2-AD67-47F6-B5F1-B8FB91C357D7}">
      <dgm:prSet/>
      <dgm:spPr/>
      <dgm:t>
        <a:bodyPr/>
        <a:lstStyle/>
        <a:p>
          <a:endParaRPr lang="en-US"/>
        </a:p>
      </dgm:t>
    </dgm:pt>
    <dgm:pt modelId="{4E3B4DF9-E343-4644-8DBB-6DE1A9AFD71F}" type="sibTrans" cxnId="{B7BED8A2-AD67-47F6-B5F1-B8FB91C357D7}">
      <dgm:prSet custT="1"/>
      <dgm:spPr/>
      <dgm:t>
        <a:bodyPr/>
        <a:lstStyle/>
        <a:p>
          <a:r>
            <a:rPr lang="en-US" sz="1800" dirty="0"/>
            <a:t>Network and Memory </a:t>
          </a:r>
        </a:p>
      </dgm:t>
    </dgm:pt>
    <dgm:pt modelId="{31291718-AE91-49E5-A00D-A0F315C076D6}">
      <dgm:prSet phldrT="[Text]"/>
      <dgm:spPr/>
      <dgm:t>
        <a:bodyPr/>
        <a:lstStyle/>
        <a:p>
          <a:r>
            <a:rPr lang="en-US" dirty="0"/>
            <a:t>Network Intensive </a:t>
          </a:r>
        </a:p>
      </dgm:t>
    </dgm:pt>
    <dgm:pt modelId="{9AACF62F-B075-4E0D-B7C5-01DD2A9ED0D9}" type="parTrans" cxnId="{01F36CB1-93C6-4B16-8455-673AA7034E81}">
      <dgm:prSet/>
      <dgm:spPr/>
      <dgm:t>
        <a:bodyPr/>
        <a:lstStyle/>
        <a:p>
          <a:endParaRPr lang="en-US"/>
        </a:p>
      </dgm:t>
    </dgm:pt>
    <dgm:pt modelId="{919E53D4-BF6F-459A-9348-8A5896790574}" type="sibTrans" cxnId="{01F36CB1-93C6-4B16-8455-673AA7034E81}">
      <dgm:prSet custT="1"/>
      <dgm:spPr/>
      <dgm:t>
        <a:bodyPr/>
        <a:lstStyle/>
        <a:p>
          <a:r>
            <a:rPr lang="en-US" sz="2000" dirty="0"/>
            <a:t>I/O and Batch</a:t>
          </a:r>
        </a:p>
      </dgm:t>
    </dgm:pt>
    <dgm:pt modelId="{D39F0C66-EAD9-4295-87EB-3B4DD62C715B}" type="pres">
      <dgm:prSet presAssocID="{D5D91DCD-4035-4F1D-A965-F08D092DE089}" presName="Name0" presStyleCnt="0">
        <dgm:presLayoutVars>
          <dgm:chMax/>
          <dgm:chPref/>
          <dgm:dir/>
          <dgm:animLvl val="lvl"/>
        </dgm:presLayoutVars>
      </dgm:prSet>
      <dgm:spPr/>
    </dgm:pt>
    <dgm:pt modelId="{8EC0D222-792C-4C98-BAF9-C7BD625D5A22}" type="pres">
      <dgm:prSet presAssocID="{40CECD45-5DA6-44EE-ADED-59C64B8E9599}" presName="composite" presStyleCnt="0"/>
      <dgm:spPr/>
    </dgm:pt>
    <dgm:pt modelId="{2A252E24-94DE-4EC3-84E0-6966445BE426}" type="pres">
      <dgm:prSet presAssocID="{40CECD45-5DA6-44EE-ADED-59C64B8E9599}" presName="Parent1" presStyleLbl="node1" presStyleIdx="0" presStyleCnt="6" custLinFactX="-64970" custLinFactNeighborX="-100000" custLinFactNeighborY="85752">
        <dgm:presLayoutVars>
          <dgm:chMax val="1"/>
          <dgm:chPref val="1"/>
          <dgm:bulletEnabled val="1"/>
        </dgm:presLayoutVars>
      </dgm:prSet>
      <dgm:spPr/>
    </dgm:pt>
    <dgm:pt modelId="{015ACC04-282D-44A6-A5B0-47F9A21BD37E}" type="pres">
      <dgm:prSet presAssocID="{40CECD45-5DA6-44EE-ADED-59C64B8E959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0CCC38F-0D34-4146-9CA8-6F95F6DF77ED}" type="pres">
      <dgm:prSet presAssocID="{40CECD45-5DA6-44EE-ADED-59C64B8E9599}" presName="BalanceSpacing" presStyleCnt="0"/>
      <dgm:spPr/>
    </dgm:pt>
    <dgm:pt modelId="{4F9A530D-9B0C-4265-8240-6E905470DB6C}" type="pres">
      <dgm:prSet presAssocID="{40CECD45-5DA6-44EE-ADED-59C64B8E9599}" presName="BalanceSpacing1" presStyleCnt="0"/>
      <dgm:spPr/>
    </dgm:pt>
    <dgm:pt modelId="{F1746DD6-9B18-4A13-BFCE-57A586D6C7B6}" type="pres">
      <dgm:prSet presAssocID="{BA3B2B42-1872-40AD-93BC-7968A30C0C1E}" presName="Accent1Text" presStyleLbl="node1" presStyleIdx="1" presStyleCnt="6" custLinFactX="61947" custLinFactNeighborX="100000" custLinFactNeighborY="85200"/>
      <dgm:spPr/>
    </dgm:pt>
    <dgm:pt modelId="{726EBF8B-6B17-476C-BEC0-07FBE1600986}" type="pres">
      <dgm:prSet presAssocID="{BA3B2B42-1872-40AD-93BC-7968A30C0C1E}" presName="spaceBetweenRectangles" presStyleCnt="0"/>
      <dgm:spPr/>
    </dgm:pt>
    <dgm:pt modelId="{840B3940-A58F-4AA3-ACB8-211C40506D16}" type="pres">
      <dgm:prSet presAssocID="{B019E279-BCE3-4DD7-9AD2-234D05C75AF0}" presName="composite" presStyleCnt="0"/>
      <dgm:spPr/>
    </dgm:pt>
    <dgm:pt modelId="{33C5956B-7A18-4738-8E78-68FD2327A106}" type="pres">
      <dgm:prSet presAssocID="{B019E279-BCE3-4DD7-9AD2-234D05C75AF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5C773D8-8E80-48CA-A1C9-908C67378696}" type="pres">
      <dgm:prSet presAssocID="{B019E279-BCE3-4DD7-9AD2-234D05C75AF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6B83147-E3BF-4713-BC87-EE497BF5599A}" type="pres">
      <dgm:prSet presAssocID="{B019E279-BCE3-4DD7-9AD2-234D05C75AF0}" presName="BalanceSpacing" presStyleCnt="0"/>
      <dgm:spPr/>
    </dgm:pt>
    <dgm:pt modelId="{066DA146-CCA8-41B5-93F9-A2AE196AB43E}" type="pres">
      <dgm:prSet presAssocID="{B019E279-BCE3-4DD7-9AD2-234D05C75AF0}" presName="BalanceSpacing1" presStyleCnt="0"/>
      <dgm:spPr/>
    </dgm:pt>
    <dgm:pt modelId="{A71B9212-21E0-467F-9F47-4B15A6C6AE2C}" type="pres">
      <dgm:prSet presAssocID="{4E3B4DF9-E343-4644-8DBB-6DE1A9AFD71F}" presName="Accent1Text" presStyleLbl="node1" presStyleIdx="3" presStyleCnt="6" custLinFactNeighborX="53649" custLinFactNeighborY="83670"/>
      <dgm:spPr/>
    </dgm:pt>
    <dgm:pt modelId="{EDD67946-87DF-4C61-B201-BDB94728A59B}" type="pres">
      <dgm:prSet presAssocID="{4E3B4DF9-E343-4644-8DBB-6DE1A9AFD71F}" presName="spaceBetweenRectangles" presStyleCnt="0"/>
      <dgm:spPr/>
    </dgm:pt>
    <dgm:pt modelId="{2BCC9DB9-33AC-4AB0-A518-27FC21F54FBC}" type="pres">
      <dgm:prSet presAssocID="{31291718-AE91-49E5-A00D-A0F315C076D6}" presName="composite" presStyleCnt="0"/>
      <dgm:spPr/>
    </dgm:pt>
    <dgm:pt modelId="{2C609F08-F7EE-429C-85CC-6662B0BC90AE}" type="pres">
      <dgm:prSet presAssocID="{31291718-AE91-49E5-A00D-A0F315C076D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7DD85D3-E29D-47DF-AD45-38178D1A400F}" type="pres">
      <dgm:prSet presAssocID="{31291718-AE91-49E5-A00D-A0F315C076D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4F8AA30-4C84-4E00-9634-65049BE5AE3A}" type="pres">
      <dgm:prSet presAssocID="{31291718-AE91-49E5-A00D-A0F315C076D6}" presName="BalanceSpacing" presStyleCnt="0"/>
      <dgm:spPr/>
    </dgm:pt>
    <dgm:pt modelId="{C8F58772-EEEF-483E-831A-5B24E7ADA854}" type="pres">
      <dgm:prSet presAssocID="{31291718-AE91-49E5-A00D-A0F315C076D6}" presName="BalanceSpacing1" presStyleCnt="0"/>
      <dgm:spPr/>
    </dgm:pt>
    <dgm:pt modelId="{712E61CE-7D99-424C-913F-354D99E8995B}" type="pres">
      <dgm:prSet presAssocID="{919E53D4-BF6F-459A-9348-8A5896790574}" presName="Accent1Text" presStyleLbl="node1" presStyleIdx="5" presStyleCnt="6"/>
      <dgm:spPr/>
    </dgm:pt>
  </dgm:ptLst>
  <dgm:cxnLst>
    <dgm:cxn modelId="{27BA5C82-8A9B-42EF-9948-8B99DAFE03ED}" type="presOf" srcId="{4E3B4DF9-E343-4644-8DBB-6DE1A9AFD71F}" destId="{A71B9212-21E0-467F-9F47-4B15A6C6AE2C}" srcOrd="0" destOrd="0" presId="urn:microsoft.com/office/officeart/2008/layout/AlternatingHexagons"/>
    <dgm:cxn modelId="{68BF2F93-0D56-4EB7-8BE8-1B20F7535E48}" type="presOf" srcId="{D5D91DCD-4035-4F1D-A965-F08D092DE089}" destId="{D39F0C66-EAD9-4295-87EB-3B4DD62C715B}" srcOrd="0" destOrd="0" presId="urn:microsoft.com/office/officeart/2008/layout/AlternatingHexagons"/>
    <dgm:cxn modelId="{B7BED8A2-AD67-47F6-B5F1-B8FB91C357D7}" srcId="{D5D91DCD-4035-4F1D-A965-F08D092DE089}" destId="{B019E279-BCE3-4DD7-9AD2-234D05C75AF0}" srcOrd="1" destOrd="0" parTransId="{57F524E1-959F-4737-9D28-D2FC201D1D08}" sibTransId="{4E3B4DF9-E343-4644-8DBB-6DE1A9AFD71F}"/>
    <dgm:cxn modelId="{E98F9CA3-D7FC-435C-B2A9-9C72B1F75C00}" srcId="{D5D91DCD-4035-4F1D-A965-F08D092DE089}" destId="{40CECD45-5DA6-44EE-ADED-59C64B8E9599}" srcOrd="0" destOrd="0" parTransId="{BC0FA51E-AF4E-477D-83F1-11B8755C6F35}" sibTransId="{BA3B2B42-1872-40AD-93BC-7968A30C0C1E}"/>
    <dgm:cxn modelId="{A00917AD-DEA3-4F4B-85D6-569F6F037703}" type="presOf" srcId="{31291718-AE91-49E5-A00D-A0F315C076D6}" destId="{2C609F08-F7EE-429C-85CC-6662B0BC90AE}" srcOrd="0" destOrd="0" presId="urn:microsoft.com/office/officeart/2008/layout/AlternatingHexagons"/>
    <dgm:cxn modelId="{8A26ECAD-E605-4997-A7CE-9617FA51329C}" type="presOf" srcId="{BA3B2B42-1872-40AD-93BC-7968A30C0C1E}" destId="{F1746DD6-9B18-4A13-BFCE-57A586D6C7B6}" srcOrd="0" destOrd="0" presId="urn:microsoft.com/office/officeart/2008/layout/AlternatingHexagons"/>
    <dgm:cxn modelId="{01F36CB1-93C6-4B16-8455-673AA7034E81}" srcId="{D5D91DCD-4035-4F1D-A965-F08D092DE089}" destId="{31291718-AE91-49E5-A00D-A0F315C076D6}" srcOrd="2" destOrd="0" parTransId="{9AACF62F-B075-4E0D-B7C5-01DD2A9ED0D9}" sibTransId="{919E53D4-BF6F-459A-9348-8A5896790574}"/>
    <dgm:cxn modelId="{C5511EB4-4A8B-41C3-B2CB-3695B0AD59D2}" type="presOf" srcId="{919E53D4-BF6F-459A-9348-8A5896790574}" destId="{712E61CE-7D99-424C-913F-354D99E8995B}" srcOrd="0" destOrd="0" presId="urn:microsoft.com/office/officeart/2008/layout/AlternatingHexagons"/>
    <dgm:cxn modelId="{36CA64BB-6F3C-4D0D-92C0-0281F6C81B01}" type="presOf" srcId="{40CECD45-5DA6-44EE-ADED-59C64B8E9599}" destId="{2A252E24-94DE-4EC3-84E0-6966445BE426}" srcOrd="0" destOrd="0" presId="urn:microsoft.com/office/officeart/2008/layout/AlternatingHexagons"/>
    <dgm:cxn modelId="{1F5727CD-4518-433E-937A-833790D9AD80}" type="presOf" srcId="{B019E279-BCE3-4DD7-9AD2-234D05C75AF0}" destId="{33C5956B-7A18-4738-8E78-68FD2327A106}" srcOrd="0" destOrd="0" presId="urn:microsoft.com/office/officeart/2008/layout/AlternatingHexagons"/>
    <dgm:cxn modelId="{14039D6A-45E0-44C4-88BE-F1D2519B8015}" type="presParOf" srcId="{D39F0C66-EAD9-4295-87EB-3B4DD62C715B}" destId="{8EC0D222-792C-4C98-BAF9-C7BD625D5A22}" srcOrd="0" destOrd="0" presId="urn:microsoft.com/office/officeart/2008/layout/AlternatingHexagons"/>
    <dgm:cxn modelId="{FEAE4719-C8A4-4035-9DCD-F709AF417195}" type="presParOf" srcId="{8EC0D222-792C-4C98-BAF9-C7BD625D5A22}" destId="{2A252E24-94DE-4EC3-84E0-6966445BE426}" srcOrd="0" destOrd="0" presId="urn:microsoft.com/office/officeart/2008/layout/AlternatingHexagons"/>
    <dgm:cxn modelId="{7E932A68-E365-4890-81E3-41E8477E9436}" type="presParOf" srcId="{8EC0D222-792C-4C98-BAF9-C7BD625D5A22}" destId="{015ACC04-282D-44A6-A5B0-47F9A21BD37E}" srcOrd="1" destOrd="0" presId="urn:microsoft.com/office/officeart/2008/layout/AlternatingHexagons"/>
    <dgm:cxn modelId="{A0583F4B-2513-48F8-B6C5-31281D004D68}" type="presParOf" srcId="{8EC0D222-792C-4C98-BAF9-C7BD625D5A22}" destId="{B0CCC38F-0D34-4146-9CA8-6F95F6DF77ED}" srcOrd="2" destOrd="0" presId="urn:microsoft.com/office/officeart/2008/layout/AlternatingHexagons"/>
    <dgm:cxn modelId="{9B7013EE-4921-4E89-B65D-2986720410D5}" type="presParOf" srcId="{8EC0D222-792C-4C98-BAF9-C7BD625D5A22}" destId="{4F9A530D-9B0C-4265-8240-6E905470DB6C}" srcOrd="3" destOrd="0" presId="urn:microsoft.com/office/officeart/2008/layout/AlternatingHexagons"/>
    <dgm:cxn modelId="{C6D991FD-405D-4812-8F55-2004A2D2DF2B}" type="presParOf" srcId="{8EC0D222-792C-4C98-BAF9-C7BD625D5A22}" destId="{F1746DD6-9B18-4A13-BFCE-57A586D6C7B6}" srcOrd="4" destOrd="0" presId="urn:microsoft.com/office/officeart/2008/layout/AlternatingHexagons"/>
    <dgm:cxn modelId="{9C45DD1D-B099-4359-8449-E1AA1E391DE5}" type="presParOf" srcId="{D39F0C66-EAD9-4295-87EB-3B4DD62C715B}" destId="{726EBF8B-6B17-476C-BEC0-07FBE1600986}" srcOrd="1" destOrd="0" presId="urn:microsoft.com/office/officeart/2008/layout/AlternatingHexagons"/>
    <dgm:cxn modelId="{0CBB85F0-E608-4475-B556-870914E5E26C}" type="presParOf" srcId="{D39F0C66-EAD9-4295-87EB-3B4DD62C715B}" destId="{840B3940-A58F-4AA3-ACB8-211C40506D16}" srcOrd="2" destOrd="0" presId="urn:microsoft.com/office/officeart/2008/layout/AlternatingHexagons"/>
    <dgm:cxn modelId="{87D1F58C-3024-43FF-9D5F-98215E118D33}" type="presParOf" srcId="{840B3940-A58F-4AA3-ACB8-211C40506D16}" destId="{33C5956B-7A18-4738-8E78-68FD2327A106}" srcOrd="0" destOrd="0" presId="urn:microsoft.com/office/officeart/2008/layout/AlternatingHexagons"/>
    <dgm:cxn modelId="{AC4142A9-7814-4FD3-96CF-0E900B0FAA05}" type="presParOf" srcId="{840B3940-A58F-4AA3-ACB8-211C40506D16}" destId="{E5C773D8-8E80-48CA-A1C9-908C67378696}" srcOrd="1" destOrd="0" presId="urn:microsoft.com/office/officeart/2008/layout/AlternatingHexagons"/>
    <dgm:cxn modelId="{8E7A35A8-A2B0-4810-A8A2-DA07AA8D451C}" type="presParOf" srcId="{840B3940-A58F-4AA3-ACB8-211C40506D16}" destId="{F6B83147-E3BF-4713-BC87-EE497BF5599A}" srcOrd="2" destOrd="0" presId="urn:microsoft.com/office/officeart/2008/layout/AlternatingHexagons"/>
    <dgm:cxn modelId="{AC1F6324-4C27-47A1-919F-E0268B4ED081}" type="presParOf" srcId="{840B3940-A58F-4AA3-ACB8-211C40506D16}" destId="{066DA146-CCA8-41B5-93F9-A2AE196AB43E}" srcOrd="3" destOrd="0" presId="urn:microsoft.com/office/officeart/2008/layout/AlternatingHexagons"/>
    <dgm:cxn modelId="{EA3F6459-6177-4D5A-96DD-BF8FAED839B1}" type="presParOf" srcId="{840B3940-A58F-4AA3-ACB8-211C40506D16}" destId="{A71B9212-21E0-467F-9F47-4B15A6C6AE2C}" srcOrd="4" destOrd="0" presId="urn:microsoft.com/office/officeart/2008/layout/AlternatingHexagons"/>
    <dgm:cxn modelId="{3F736DE3-D379-4046-B0EC-4002A8001F88}" type="presParOf" srcId="{D39F0C66-EAD9-4295-87EB-3B4DD62C715B}" destId="{EDD67946-87DF-4C61-B201-BDB94728A59B}" srcOrd="3" destOrd="0" presId="urn:microsoft.com/office/officeart/2008/layout/AlternatingHexagons"/>
    <dgm:cxn modelId="{A92CE156-9A13-45B9-B208-B8B6EEF2A6B5}" type="presParOf" srcId="{D39F0C66-EAD9-4295-87EB-3B4DD62C715B}" destId="{2BCC9DB9-33AC-4AB0-A518-27FC21F54FBC}" srcOrd="4" destOrd="0" presId="urn:microsoft.com/office/officeart/2008/layout/AlternatingHexagons"/>
    <dgm:cxn modelId="{37A6C1D3-16BA-42AA-AC35-4A4F46D9FD6B}" type="presParOf" srcId="{2BCC9DB9-33AC-4AB0-A518-27FC21F54FBC}" destId="{2C609F08-F7EE-429C-85CC-6662B0BC90AE}" srcOrd="0" destOrd="0" presId="urn:microsoft.com/office/officeart/2008/layout/AlternatingHexagons"/>
    <dgm:cxn modelId="{B27E7E9B-8944-49AF-85FB-A31C98CC067D}" type="presParOf" srcId="{2BCC9DB9-33AC-4AB0-A518-27FC21F54FBC}" destId="{37DD85D3-E29D-47DF-AD45-38178D1A400F}" srcOrd="1" destOrd="0" presId="urn:microsoft.com/office/officeart/2008/layout/AlternatingHexagons"/>
    <dgm:cxn modelId="{B8867C06-40CE-4511-8C68-8146F1E634F8}" type="presParOf" srcId="{2BCC9DB9-33AC-4AB0-A518-27FC21F54FBC}" destId="{14F8AA30-4C84-4E00-9634-65049BE5AE3A}" srcOrd="2" destOrd="0" presId="urn:microsoft.com/office/officeart/2008/layout/AlternatingHexagons"/>
    <dgm:cxn modelId="{FED9EF63-8F51-4DC2-801D-3EB2BB35C994}" type="presParOf" srcId="{2BCC9DB9-33AC-4AB0-A518-27FC21F54FBC}" destId="{C8F58772-EEEF-483E-831A-5B24E7ADA854}" srcOrd="3" destOrd="0" presId="urn:microsoft.com/office/officeart/2008/layout/AlternatingHexagons"/>
    <dgm:cxn modelId="{048AD1A6-0112-4960-A805-2A8458D78EE2}" type="presParOf" srcId="{2BCC9DB9-33AC-4AB0-A518-27FC21F54FBC}" destId="{712E61CE-7D99-424C-913F-354D99E8995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F41D1-64EC-4D8D-8156-5762EAFE2AFB}">
      <dsp:nvSpPr>
        <dsp:cNvPr id="0" name=""/>
        <dsp:cNvSpPr/>
      </dsp:nvSpPr>
      <dsp:spPr>
        <a:xfrm>
          <a:off x="726213" y="2618807"/>
          <a:ext cx="1333824" cy="2027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6912" y="0"/>
              </a:lnTo>
              <a:lnTo>
                <a:pt x="666912" y="2027727"/>
              </a:lnTo>
              <a:lnTo>
                <a:pt x="1333824" y="2027727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32448" y="3571994"/>
        <a:ext cx="121354" cy="121354"/>
      </dsp:txXfrm>
    </dsp:sp>
    <dsp:sp modelId="{366DA693-2E8F-4BED-A276-216FF9F41B20}">
      <dsp:nvSpPr>
        <dsp:cNvPr id="0" name=""/>
        <dsp:cNvSpPr/>
      </dsp:nvSpPr>
      <dsp:spPr>
        <a:xfrm>
          <a:off x="726213" y="2618807"/>
          <a:ext cx="1333824" cy="576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6912" y="0"/>
              </a:lnTo>
              <a:lnTo>
                <a:pt x="666912" y="576039"/>
              </a:lnTo>
              <a:lnTo>
                <a:pt x="1333824" y="576039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6803" y="2870505"/>
        <a:ext cx="72644" cy="72644"/>
      </dsp:txXfrm>
    </dsp:sp>
    <dsp:sp modelId="{EC7E9A7F-BF45-4FE3-9064-634ED4D9BC45}">
      <dsp:nvSpPr>
        <dsp:cNvPr id="0" name=""/>
        <dsp:cNvSpPr/>
      </dsp:nvSpPr>
      <dsp:spPr>
        <a:xfrm>
          <a:off x="726213" y="1724204"/>
          <a:ext cx="1333824" cy="894602"/>
        </a:xfrm>
        <a:custGeom>
          <a:avLst/>
          <a:gdLst/>
          <a:ahLst/>
          <a:cxnLst/>
          <a:rect l="0" t="0" r="0" b="0"/>
          <a:pathLst>
            <a:path>
              <a:moveTo>
                <a:pt x="0" y="894602"/>
              </a:moveTo>
              <a:lnTo>
                <a:pt x="666912" y="894602"/>
              </a:lnTo>
              <a:lnTo>
                <a:pt x="666912" y="0"/>
              </a:lnTo>
              <a:lnTo>
                <a:pt x="1333824" y="0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2974" y="2131355"/>
        <a:ext cx="80302" cy="80302"/>
      </dsp:txXfrm>
    </dsp:sp>
    <dsp:sp modelId="{952BD632-6F6E-4917-B4BA-89EEDCEB3250}">
      <dsp:nvSpPr>
        <dsp:cNvPr id="0" name=""/>
        <dsp:cNvSpPr/>
      </dsp:nvSpPr>
      <dsp:spPr>
        <a:xfrm>
          <a:off x="726213" y="580875"/>
          <a:ext cx="1333824" cy="2037932"/>
        </a:xfrm>
        <a:custGeom>
          <a:avLst/>
          <a:gdLst/>
          <a:ahLst/>
          <a:cxnLst/>
          <a:rect l="0" t="0" r="0" b="0"/>
          <a:pathLst>
            <a:path>
              <a:moveTo>
                <a:pt x="0" y="2037932"/>
              </a:moveTo>
              <a:lnTo>
                <a:pt x="666912" y="2037932"/>
              </a:lnTo>
              <a:lnTo>
                <a:pt x="666912" y="0"/>
              </a:lnTo>
              <a:lnTo>
                <a:pt x="1333824" y="0"/>
              </a:lnTo>
            </a:path>
          </a:pathLst>
        </a:custGeom>
        <a:noFill/>
        <a:ln w="28575" cap="flat" cmpd="sng" algn="ctr">
          <a:solidFill>
            <a:schemeClr val="accent5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32235" y="1538950"/>
        <a:ext cx="121781" cy="121781"/>
      </dsp:txXfrm>
    </dsp:sp>
    <dsp:sp modelId="{D89EC662-F322-4075-B862-5D29C0AC55A1}">
      <dsp:nvSpPr>
        <dsp:cNvPr id="0" name=""/>
        <dsp:cNvSpPr/>
      </dsp:nvSpPr>
      <dsp:spPr>
        <a:xfrm rot="16200000">
          <a:off x="-2245496" y="2255701"/>
          <a:ext cx="5217206" cy="726213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OBJECTIVES</a:t>
          </a:r>
        </a:p>
      </dsp:txBody>
      <dsp:txXfrm>
        <a:off x="-2210045" y="2291152"/>
        <a:ext cx="5146304" cy="655311"/>
      </dsp:txXfrm>
    </dsp:sp>
    <dsp:sp modelId="{B4F2DC45-7682-42FF-B9F9-FD33B1675DA1}">
      <dsp:nvSpPr>
        <dsp:cNvPr id="0" name=""/>
        <dsp:cNvSpPr/>
      </dsp:nvSpPr>
      <dsp:spPr>
        <a:xfrm>
          <a:off x="2060037" y="133118"/>
          <a:ext cx="5926584" cy="895512"/>
        </a:xfrm>
        <a:prstGeom prst="roundRect">
          <a:avLst/>
        </a:prstGeom>
        <a:solidFill>
          <a:schemeClr val="lt1"/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1125" lvl="0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Perform thermal profiling of big-data applications on HPC clusters	</a:t>
          </a:r>
          <a:endParaRPr lang="en-US" sz="2400" b="1" kern="1200" dirty="0">
            <a:solidFill>
              <a:schemeClr val="tx1">
                <a:lumMod val="65000"/>
                <a:lumOff val="35000"/>
              </a:schemeClr>
            </a:solidFill>
            <a:latin typeface="+mn-lt"/>
          </a:endParaRPr>
        </a:p>
      </dsp:txBody>
      <dsp:txXfrm>
        <a:off x="2103752" y="176833"/>
        <a:ext cx="5839154" cy="808082"/>
      </dsp:txXfrm>
    </dsp:sp>
    <dsp:sp modelId="{379BAD3C-29DF-4DC1-A51E-D478B15705B0}">
      <dsp:nvSpPr>
        <dsp:cNvPr id="0" name=""/>
        <dsp:cNvSpPr/>
      </dsp:nvSpPr>
      <dsp:spPr>
        <a:xfrm>
          <a:off x="2060037" y="1276448"/>
          <a:ext cx="5992326" cy="895512"/>
        </a:xfrm>
        <a:prstGeom prst="roundRect">
          <a:avLst/>
        </a:prstGeom>
        <a:solidFill>
          <a:schemeClr val="lt1"/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1125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Classify applications based to their resources consumption</a:t>
          </a:r>
        </a:p>
      </dsp:txBody>
      <dsp:txXfrm>
        <a:off x="2103752" y="1320163"/>
        <a:ext cx="5904896" cy="808082"/>
      </dsp:txXfrm>
    </dsp:sp>
    <dsp:sp modelId="{F0392253-0A00-41AF-BB00-A0E837CE07F2}">
      <dsp:nvSpPr>
        <dsp:cNvPr id="0" name=""/>
        <dsp:cNvSpPr/>
      </dsp:nvSpPr>
      <dsp:spPr>
        <a:xfrm>
          <a:off x="2060037" y="2429255"/>
          <a:ext cx="6070619" cy="1531183"/>
        </a:xfrm>
        <a:prstGeom prst="roundRect">
          <a:avLst/>
        </a:prstGeom>
        <a:solidFill>
          <a:schemeClr val="lt1"/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1125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  <a:ea typeface="+mn-ea"/>
              <a:cs typeface="Times New Roman" panose="02020603050405020304" pitchFamily="18" charset="0"/>
            </a:rPr>
            <a:t>Minimize cooling costs of data centers by designing energy-efficient job schedulers and thermal models</a:t>
          </a: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 </a:t>
          </a:r>
        </a:p>
      </dsp:txBody>
      <dsp:txXfrm>
        <a:off x="2134783" y="2504001"/>
        <a:ext cx="5921127" cy="1381691"/>
      </dsp:txXfrm>
    </dsp:sp>
    <dsp:sp modelId="{3F460541-0F7D-4B07-86D8-487F41494EED}">
      <dsp:nvSpPr>
        <dsp:cNvPr id="0" name=""/>
        <dsp:cNvSpPr/>
      </dsp:nvSpPr>
      <dsp:spPr>
        <a:xfrm>
          <a:off x="2060037" y="4198779"/>
          <a:ext cx="6070587" cy="895512"/>
        </a:xfrm>
        <a:prstGeom prst="roundRect">
          <a:avLst/>
        </a:prstGeom>
        <a:solidFill>
          <a:schemeClr val="lt1"/>
        </a:solidFill>
        <a:ln w="285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11430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Develop prediction framework to estimate</a:t>
          </a:r>
          <a:r>
            <a:rPr lang="en-US" sz="2400" b="1" kern="1200" baseline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rPr>
            <a:t> the heat buildup in data centers</a:t>
          </a:r>
          <a:endParaRPr lang="en-US" sz="2400" b="1" kern="1200" dirty="0">
            <a:solidFill>
              <a:schemeClr val="tx1">
                <a:lumMod val="65000"/>
                <a:lumOff val="35000"/>
              </a:schemeClr>
            </a:solidFill>
            <a:latin typeface="+mn-lt"/>
            <a:cs typeface="Times New Roman" panose="02020603050405020304" pitchFamily="18" charset="0"/>
          </a:endParaRPr>
        </a:p>
      </dsp:txBody>
      <dsp:txXfrm>
        <a:off x="2103752" y="4242494"/>
        <a:ext cx="5983157" cy="808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52E24-94DE-4EC3-84E0-6966445BE426}">
      <dsp:nvSpPr>
        <dsp:cNvPr id="0" name=""/>
        <dsp:cNvSpPr/>
      </dsp:nvSpPr>
      <dsp:spPr>
        <a:xfrm rot="5400000">
          <a:off x="259728" y="1587573"/>
          <a:ext cx="1719351" cy="14958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CPU and Memory Intensive</a:t>
          </a:r>
        </a:p>
      </dsp:txBody>
      <dsp:txXfrm rot="-5400000">
        <a:off x="604587" y="1743747"/>
        <a:ext cx="1029633" cy="1183487"/>
      </dsp:txXfrm>
    </dsp:sp>
    <dsp:sp modelId="{015ACC04-282D-44A6-A5B0-47F9A21BD37E}">
      <dsp:nvSpPr>
        <dsp:cNvPr id="0" name=""/>
        <dsp:cNvSpPr/>
      </dsp:nvSpPr>
      <dsp:spPr>
        <a:xfrm>
          <a:off x="4380392" y="345308"/>
          <a:ext cx="1918795" cy="103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46DD6-9B18-4A13-BFCE-57A586D6C7B6}">
      <dsp:nvSpPr>
        <dsp:cNvPr id="0" name=""/>
        <dsp:cNvSpPr/>
      </dsp:nvSpPr>
      <dsp:spPr>
        <a:xfrm rot="5400000">
          <a:off x="3534366" y="1578083"/>
          <a:ext cx="1719351" cy="14958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CPU and Interactive</a:t>
          </a:r>
        </a:p>
      </dsp:txBody>
      <dsp:txXfrm rot="-5400000">
        <a:off x="3879225" y="1734257"/>
        <a:ext cx="1029633" cy="1183487"/>
      </dsp:txXfrm>
    </dsp:sp>
    <dsp:sp modelId="{33C5956B-7A18-4738-8E78-68FD2327A106}">
      <dsp:nvSpPr>
        <dsp:cNvPr id="0" name=""/>
        <dsp:cNvSpPr/>
      </dsp:nvSpPr>
      <dsp:spPr>
        <a:xfrm rot="5400000">
          <a:off x="1916561" y="1572581"/>
          <a:ext cx="1719351" cy="14958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Memory and I/O Intensive</a:t>
          </a:r>
        </a:p>
      </dsp:txBody>
      <dsp:txXfrm rot="-5400000">
        <a:off x="2261420" y="1728755"/>
        <a:ext cx="1029633" cy="1183487"/>
      </dsp:txXfrm>
    </dsp:sp>
    <dsp:sp modelId="{E5C773D8-8E80-48CA-A1C9-908C67378696}">
      <dsp:nvSpPr>
        <dsp:cNvPr id="0" name=""/>
        <dsp:cNvSpPr/>
      </dsp:nvSpPr>
      <dsp:spPr>
        <a:xfrm>
          <a:off x="109523" y="1804693"/>
          <a:ext cx="1856899" cy="103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B9212-21E0-467F-9F47-4B15A6C6AE2C}">
      <dsp:nvSpPr>
        <dsp:cNvPr id="0" name=""/>
        <dsp:cNvSpPr/>
      </dsp:nvSpPr>
      <dsp:spPr>
        <a:xfrm rot="5400000">
          <a:off x="4334565" y="3011162"/>
          <a:ext cx="1719351" cy="14958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 and Memory </a:t>
          </a:r>
        </a:p>
      </dsp:txBody>
      <dsp:txXfrm rot="-5400000">
        <a:off x="4679424" y="3167336"/>
        <a:ext cx="1029633" cy="1183487"/>
      </dsp:txXfrm>
    </dsp:sp>
    <dsp:sp modelId="{2C609F08-F7EE-429C-85CC-6662B0BC90AE}">
      <dsp:nvSpPr>
        <dsp:cNvPr id="0" name=""/>
        <dsp:cNvSpPr/>
      </dsp:nvSpPr>
      <dsp:spPr>
        <a:xfrm rot="5400000">
          <a:off x="2727407" y="3031966"/>
          <a:ext cx="1719351" cy="14958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 Intensive </a:t>
          </a:r>
        </a:p>
      </dsp:txBody>
      <dsp:txXfrm rot="-5400000">
        <a:off x="3072266" y="3188140"/>
        <a:ext cx="1029633" cy="1183487"/>
      </dsp:txXfrm>
    </dsp:sp>
    <dsp:sp modelId="{37DD85D3-E29D-47DF-AD45-38178D1A400F}">
      <dsp:nvSpPr>
        <dsp:cNvPr id="0" name=""/>
        <dsp:cNvSpPr/>
      </dsp:nvSpPr>
      <dsp:spPr>
        <a:xfrm>
          <a:off x="4380392" y="3264078"/>
          <a:ext cx="1918795" cy="103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E61CE-7D99-424C-913F-354D99E8995B}">
      <dsp:nvSpPr>
        <dsp:cNvPr id="0" name=""/>
        <dsp:cNvSpPr/>
      </dsp:nvSpPr>
      <dsp:spPr>
        <a:xfrm rot="5400000">
          <a:off x="1111905" y="3031966"/>
          <a:ext cx="1719351" cy="149583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I/O and Batch</a:t>
          </a:r>
        </a:p>
      </dsp:txBody>
      <dsp:txXfrm rot="-5400000">
        <a:off x="1456764" y="3188140"/>
        <a:ext cx="1029633" cy="1183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46435370-9D91-46A2-A910-CE60414C584E}" type="datetimeFigureOut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3A4CC7EC-DD04-4F8F-9AF7-C232C13FE4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692150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you trying to do? Articulate your objectives using absolutely no jargon.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it done today, and what are the limits of current practice?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 new in your approach and why do you think it will be successful?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cares?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successful, what difference will it make?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risks and the payoffs?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long will it take?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midterm and final "exams" to check for success?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CC7EC-DD04-4F8F-9AF7-C232C13FE4A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76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7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 present, multi-core CPUs consume the maximum power in data centers. The trend is changing towards memory. Memory can consume more power in future. Use </a:t>
            </a:r>
            <a:r>
              <a:rPr lang="en-US" sz="1200" i="1" u="sng" dirty="0"/>
              <a:t>Performance-Power modeling to improve energy efficiency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Study other big-data processing frameworks like Apache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 maturing : Migration from HPC to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 present, multi-core CPUs consume the maximum power in data centers. The trend is changing towards memory. Memory can consume more power in future. Use </a:t>
            </a:r>
            <a:r>
              <a:rPr lang="en-US" sz="1200" i="1" u="sng" dirty="0"/>
              <a:t>Performance-Power modeling to improve energy efficiency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Study other big-data processing frameworks like Apache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 maturing : Migration from HPC to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4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four factors below make our thermal model indispensable for Hadoop clusters: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excessively high energy cost of large-scale clusters,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pressing needs of reducing thermal monitoring cost,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cooling cost estimation of HPC clusters,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vital impacts of system utilization on multicore processors and disks of a Hadoop cluster.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suggest that the outlet air temperature can be modeled as a function of CPU core temperature and inlet air temperature without necessarily relying on CPU utilization and power consumed by a server. We believe utilization-based thermal models may introduce errors due to inaccurate mappings from system utilization to outlet temperatures.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strengths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tModel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 are three-fold. First, temperatures of multicore processors are modeled as a function of system configurations and application access patterns. Second, a thermal model characterizes the relationship among inlet and outlet temperatures as well as multicore processor temperatures. Third,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tModel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opens an avenue for data center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designers to investigate heat recirculation and cooling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6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 present, multi-core CPUs consume the maximum power in data centers. The trend is changing towards memory. Memory can consume more power in future. Use </a:t>
            </a:r>
            <a:r>
              <a:rPr lang="en-US" sz="1200" i="1" u="sng" dirty="0"/>
              <a:t>Performance-Power modeling to improve energy efficiency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Study other big-data processing frameworks like Apache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 maturing : Migration from HPC to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5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 present, multi-core CPUs consume the maximum power in data centers. The trend is changing towards memory. Memory can consume more power in future. Use </a:t>
            </a:r>
            <a:r>
              <a:rPr lang="en-US" sz="1200" i="1" u="sng" dirty="0"/>
              <a:t>Performance-Power modeling to improve energy efficiency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Study other big-data processing frameworks like Apache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 maturing : Migration from HPC to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make use of the working-set model to represent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application’s thermal signature. Suppose an application has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m working sets, which are denoted as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mdimensional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~= [1; 2; :::; m].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working set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vector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where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number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phases repeatedly executed in the working set,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lamdbai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maximum and minimum core temperatures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working set,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length of each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6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 present, multi-core CPUs consume the maximum power in data centers. The trend is changing towards memory. Memory can consume more power in future. Use </a:t>
            </a:r>
            <a:r>
              <a:rPr lang="en-US" sz="1200" i="1" u="sng" dirty="0"/>
              <a:t>Performance-Power modeling to improve energy efficiency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Study other big-data processing frameworks like Apache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 maturing : Migration from HPC to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 present, multi-core CPUs consume the maximum power in data centers. The trend is changing towards memory. Memory can consume more power in future. Use </a:t>
            </a:r>
            <a:r>
              <a:rPr lang="en-US" sz="1200" i="1" u="sng" dirty="0"/>
              <a:t>Performance-Power modeling to improve energy efficiency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Study other big-data processing frameworks like Apache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 maturing : Migration from HPC to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8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692150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3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you going to tackle?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it a problem?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it important to solve it?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are you going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answers?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are you going to look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692150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</a:t>
            </a:r>
          </a:p>
          <a:p>
            <a:r>
              <a:rPr lang="en-US" dirty="0"/>
              <a:t>Web Search: </a:t>
            </a:r>
            <a:r>
              <a:rPr lang="en-US" dirty="0" err="1"/>
              <a:t>Nutch</a:t>
            </a:r>
            <a:r>
              <a:rPr lang="en-US" dirty="0"/>
              <a:t> Indexing, Page Rank</a:t>
            </a:r>
          </a:p>
          <a:p>
            <a:r>
              <a:rPr lang="en-US" dirty="0"/>
              <a:t>ML:</a:t>
            </a:r>
            <a:r>
              <a:rPr lang="en-US" baseline="0" dirty="0"/>
              <a:t> Bayes Classification, K-Means, Logistic Regression</a:t>
            </a:r>
          </a:p>
          <a:p>
            <a:r>
              <a:rPr lang="en-US" baseline="0" dirty="0"/>
              <a:t>Graph: </a:t>
            </a:r>
            <a:r>
              <a:rPr lang="en-US" baseline="0" dirty="0" err="1"/>
              <a:t>Nweight</a:t>
            </a:r>
            <a:endParaRPr lang="en-US" baseline="0" dirty="0"/>
          </a:p>
          <a:p>
            <a:r>
              <a:rPr lang="en-US" baseline="0" dirty="0"/>
              <a:t>Streaming (uses Kafka):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(identity),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Fixwindow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Repartition,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Wordcount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Using thermal profiling and job classification, I am designing thermal model for Apache Spark; focus is to include a wide variety of jobs including web search, graph, streaming,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Calculate inlet and outlet temperature to the nodes; keeping CPU and disk temperature under a safe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Calculate power and energy consumption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thermal models are usually used to characterize the thermal profile of the data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 the applications become more sophisticated, our idea of classifying them into just two categories (CPU-intensive and I/O intensive) becomes simplistic. We need to further categorize jobs into categories like: </a:t>
            </a:r>
            <a:r>
              <a:rPr lang="en-US" sz="1200" u="sng" dirty="0"/>
              <a:t>CPU and Memory Intensive</a:t>
            </a:r>
            <a:r>
              <a:rPr lang="en-US" sz="1200" dirty="0"/>
              <a:t>, </a:t>
            </a:r>
            <a:r>
              <a:rPr lang="en-US" sz="1200" u="sng" dirty="0"/>
              <a:t>Memory and I/O Intensive</a:t>
            </a:r>
            <a:r>
              <a:rPr lang="en-US" sz="1200" dirty="0"/>
              <a:t>, </a:t>
            </a:r>
            <a:r>
              <a:rPr lang="en-US" sz="1200" u="sng" dirty="0"/>
              <a:t>CPU and Interactive</a:t>
            </a:r>
            <a:r>
              <a:rPr lang="en-US" sz="1200" dirty="0"/>
              <a:t>, </a:t>
            </a:r>
            <a:r>
              <a:rPr lang="en-US" sz="1200" u="sng" dirty="0"/>
              <a:t>I/O and Batch</a:t>
            </a:r>
            <a:r>
              <a:rPr lang="en-US" sz="1200" dirty="0"/>
              <a:t>, </a:t>
            </a:r>
            <a:r>
              <a:rPr lang="en-US" sz="1200" u="sng" dirty="0"/>
              <a:t>Network Intensive</a:t>
            </a:r>
            <a:r>
              <a:rPr lang="en-US" sz="1200" dirty="0"/>
              <a:t> and so on.</a:t>
            </a:r>
            <a:endParaRPr lang="en-US" sz="1200" u="sng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 present, multi-core CPUs consume the maximum power in data centers. The trend is changing towards memory. Memory can consume more power in future. Use </a:t>
            </a:r>
            <a:r>
              <a:rPr lang="en-US" sz="1200" i="1" u="sng" dirty="0"/>
              <a:t>Performance-Power modeling to improve energy efficiency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Study other big-data processing frameworks like Apache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 maturing : Migration from HPC to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0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C085-6D76-46F1-AE49-7682E7BD65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0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37E7-12E4-4A88-8373-BDA40F8C00E0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3E9E-C38B-4DD8-BE32-68D4B205F880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CE61-B177-4876-B22D-D3F0B12E4FB6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54C1-EA4B-41E4-A24D-E9AF40DC7A25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AB24-67A9-464C-9F1B-854909985D36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FECD-1FA3-4E9B-B1DE-1BBDB371505A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1E5-8C38-4693-9064-F6C93BAE0D5F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95A1-0FC7-4713-AEB2-C5F5F1D180C7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7093-A2A8-4333-ADEF-E418E469B935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9F56-B4C9-401A-9159-DDAE3F676951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A265-191F-4E87-903C-CCF3DD1B3966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830D-006F-4068-833F-F097B7B9073E}" type="datetime1">
              <a:rPr lang="zh-CN" altLang="en-US" smtClean="0"/>
              <a:pPr/>
              <a:t>2017/9/22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ubbhi@aubur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/>
              <a:t>Shubbhi Taneja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58924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Year PhD student at Auburn University, Alabama (Advisor: Xiao Qin)</a:t>
            </a:r>
          </a:p>
          <a:p>
            <a:pPr lvl="1"/>
            <a:r>
              <a:rPr lang="en-US" sz="2400" dirty="0"/>
              <a:t>BS, Maharishi Dayanand University, India, 2012</a:t>
            </a:r>
          </a:p>
          <a:p>
            <a:r>
              <a:rPr lang="en-US" sz="2800" b="1" dirty="0"/>
              <a:t>Dissertation: </a:t>
            </a:r>
            <a:r>
              <a:rPr lang="en-US" sz="2800" dirty="0"/>
              <a:t>Thermal-aware resource modeling and management in high-performance computing clusters</a:t>
            </a:r>
          </a:p>
          <a:p>
            <a:r>
              <a:rPr lang="en-US" sz="2800" b="1" dirty="0"/>
              <a:t>Research area: </a:t>
            </a:r>
            <a:r>
              <a:rPr lang="en-US" sz="2800" dirty="0"/>
              <a:t>thermal-aware distributed and high-performance computing</a:t>
            </a:r>
          </a:p>
          <a:p>
            <a:r>
              <a:rPr lang="en-US" sz="2800" b="1" dirty="0"/>
              <a:t>Networking interests: </a:t>
            </a:r>
            <a:r>
              <a:rPr lang="en-US" sz="2800" dirty="0"/>
              <a:t>academic-job hunting, writing grant proposals, post-doc positions</a:t>
            </a:r>
          </a:p>
          <a:p>
            <a:r>
              <a:rPr lang="en-US" altLang="zh-CN" sz="2800" b="1" dirty="0"/>
              <a:t>More about myself: </a:t>
            </a:r>
            <a:r>
              <a:rPr lang="en-US" altLang="zh-CN" sz="2800" dirty="0"/>
              <a:t>loves travelling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Homepage: </a:t>
            </a:r>
            <a:r>
              <a:rPr lang="en-US" altLang="zh-CN" sz="2400" i="1" dirty="0"/>
              <a:t>coming up shortly</a:t>
            </a:r>
          </a:p>
          <a:p>
            <a:r>
              <a:rPr lang="en-US" altLang="zh-CN" sz="2400" dirty="0"/>
              <a:t>Contact: </a:t>
            </a:r>
            <a:r>
              <a:rPr lang="en-US" altLang="zh-CN" sz="2400" dirty="0">
                <a:hlinkClick r:id="rId3"/>
              </a:rPr>
              <a:t>shubbhi@auburn.edu </a:t>
            </a:r>
            <a:endParaRPr lang="en-US" altLang="zh-CN" sz="24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5294" y="4797420"/>
            <a:ext cx="1461202" cy="2060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ENERGY SAVINGS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16832"/>
            <a:ext cx="5813470" cy="4070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732240" y="2648715"/>
            <a:ext cx="201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power and energy consumption were obtained from </a:t>
            </a: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Rack PDU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installed in our HPC room</a:t>
            </a:r>
          </a:p>
        </p:txBody>
      </p:sp>
      <p:sp>
        <p:nvSpPr>
          <p:cNvPr id="4" name="Arrow: Down 3"/>
          <p:cNvSpPr/>
          <p:nvPr/>
        </p:nvSpPr>
        <p:spPr>
          <a:xfrm>
            <a:off x="2771800" y="3767637"/>
            <a:ext cx="204716" cy="3684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Arrow: Down 11"/>
          <p:cNvSpPr/>
          <p:nvPr/>
        </p:nvSpPr>
        <p:spPr>
          <a:xfrm>
            <a:off x="4283968" y="3519677"/>
            <a:ext cx="204716" cy="3684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Arrow: Down 12"/>
          <p:cNvSpPr/>
          <p:nvPr/>
        </p:nvSpPr>
        <p:spPr>
          <a:xfrm>
            <a:off x="5868144" y="2648715"/>
            <a:ext cx="204716" cy="3684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2700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IMPACT OF DATA SIZE</a:t>
            </a:r>
            <a:endParaRPr lang="en-US" sz="27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9402EE-76F8-4298-A1F1-96216C8E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37" y="1196752"/>
            <a:ext cx="8244408" cy="4578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8AD55-4971-4C76-A593-DA78E3116978}"/>
              </a:ext>
            </a:extLst>
          </p:cNvPr>
          <p:cNvSpPr txBox="1"/>
          <p:nvPr/>
        </p:nvSpPr>
        <p:spPr>
          <a:xfrm>
            <a:off x="1475656" y="623731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Application: </a:t>
            </a:r>
            <a:r>
              <a:rPr lang="en-US" sz="2800" b="1" dirty="0" err="1"/>
              <a:t>Kmeans</a:t>
            </a:r>
            <a:r>
              <a:rPr lang="en-US" sz="2800" b="1" dirty="0"/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7665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IMPACT OF DATA SIZE</a:t>
            </a:r>
            <a:endParaRPr lang="en-US" sz="2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8AD55-4971-4C76-A593-DA78E3116978}"/>
              </a:ext>
            </a:extLst>
          </p:cNvPr>
          <p:cNvSpPr txBox="1"/>
          <p:nvPr/>
        </p:nvSpPr>
        <p:spPr>
          <a:xfrm>
            <a:off x="1475656" y="623731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Application: </a:t>
            </a:r>
            <a:r>
              <a:rPr lang="en-US" sz="2800" b="1" dirty="0" err="1"/>
              <a:t>Kmeans</a:t>
            </a:r>
            <a:r>
              <a:rPr lang="en-US" sz="2800" b="1" dirty="0"/>
              <a:t>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5273D-3EC2-41E9-9487-0E9A8A8C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0" y="1340768"/>
            <a:ext cx="7688513" cy="47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7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THERMAL MODELING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061BE-6F4C-4A12-AF75-DDE17737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484784"/>
            <a:ext cx="7956376" cy="39781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65EDE7-FD8D-4A50-8B01-1E1A6BDB5D23}"/>
              </a:ext>
            </a:extLst>
          </p:cNvPr>
          <p:cNvSpPr/>
          <p:nvPr/>
        </p:nvSpPr>
        <p:spPr>
          <a:xfrm>
            <a:off x="3059832" y="1484784"/>
            <a:ext cx="208823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21DD28-D086-470B-A8BA-EFFB8F2DD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5641146"/>
            <a:ext cx="4505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0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EXISTING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ß-Model</a:t>
            </a:r>
            <a:endParaRPr lang="en-US" sz="27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3AC3E-E186-47BE-948F-61D159E1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24744"/>
            <a:ext cx="7273651" cy="2299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DEFA2-F5AB-40A3-AD7C-FDACC3D5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597243"/>
            <a:ext cx="7875994" cy="2179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1AFFD-6F31-47E3-8DD3-FFAA8B3E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5661248"/>
            <a:ext cx="2952328" cy="960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32615-F17C-4A4F-BD8F-6F8B6BA505F0}"/>
              </a:ext>
            </a:extLst>
          </p:cNvPr>
          <p:cNvSpPr txBox="1"/>
          <p:nvPr/>
        </p:nvSpPr>
        <p:spPr>
          <a:xfrm>
            <a:off x="7740352" y="5085184"/>
            <a:ext cx="937304" cy="9361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98BB1-C81F-4948-A33B-76863FE2BC6D}"/>
              </a:ext>
            </a:extLst>
          </p:cNvPr>
          <p:cNvSpPr txBox="1"/>
          <p:nvPr/>
        </p:nvSpPr>
        <p:spPr>
          <a:xfrm>
            <a:off x="7271700" y="2284298"/>
            <a:ext cx="937304" cy="9361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341DA-1E3C-44CE-A2B5-3D801120BA06}"/>
              </a:ext>
            </a:extLst>
          </p:cNvPr>
          <p:cNvSpPr txBox="1"/>
          <p:nvPr/>
        </p:nvSpPr>
        <p:spPr>
          <a:xfrm>
            <a:off x="6516216" y="4735143"/>
            <a:ext cx="864096" cy="43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4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0E1B8E-DED1-451D-8A20-9430A3EA4965}"/>
              </a:ext>
            </a:extLst>
          </p:cNvPr>
          <p:cNvSpPr/>
          <p:nvPr/>
        </p:nvSpPr>
        <p:spPr>
          <a:xfrm>
            <a:off x="2123728" y="5373216"/>
            <a:ext cx="4824536" cy="115212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 err="1">
                <a:cs typeface="Times New Roman" panose="02020603050405020304" pitchFamily="18" charset="0"/>
              </a:rPr>
              <a:t>tModel</a:t>
            </a:r>
            <a:endParaRPr lang="en-US" sz="27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EC43D-076E-47EB-B8D6-2D10871D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517232"/>
            <a:ext cx="4320480" cy="81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4889B-9DF6-4377-B585-2AD8120E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95" y="1268760"/>
            <a:ext cx="8081345" cy="266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AF7BF-4D38-4E86-BD6F-BF470ADCD428}"/>
              </a:ext>
            </a:extLst>
          </p:cNvPr>
          <p:cNvSpPr txBox="1"/>
          <p:nvPr/>
        </p:nvSpPr>
        <p:spPr>
          <a:xfrm>
            <a:off x="7712129" y="2996465"/>
            <a:ext cx="937304" cy="9361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DE187-3E2F-4864-9946-15B9BDBE6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4068141"/>
            <a:ext cx="2886075" cy="923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6347C2-1837-4441-8D51-51B7A608006C}"/>
              </a:ext>
            </a:extLst>
          </p:cNvPr>
          <p:cNvSpPr txBox="1"/>
          <p:nvPr/>
        </p:nvSpPr>
        <p:spPr>
          <a:xfrm>
            <a:off x="1547664" y="42390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</p:txBody>
      </p:sp>
    </p:spTree>
    <p:extLst>
      <p:ext uri="{BB962C8B-B14F-4D97-AF65-F5344CB8AC3E}">
        <p14:creationId xmlns:p14="http://schemas.microsoft.com/office/powerpoint/2010/main" val="15281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Multicore Model (</a:t>
            </a:r>
            <a:r>
              <a:rPr lang="en-US" sz="2700" b="1">
                <a:cs typeface="Times New Roman" panose="02020603050405020304" pitchFamily="18" charset="0"/>
              </a:rPr>
              <a:t>Phase Modeling)</a:t>
            </a:r>
            <a:endParaRPr lang="en-US" sz="27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14B0B-5874-49E1-A00D-ADFD77217C42}"/>
              </a:ext>
            </a:extLst>
          </p:cNvPr>
          <p:cNvSpPr txBox="1"/>
          <p:nvPr/>
        </p:nvSpPr>
        <p:spPr>
          <a:xfrm>
            <a:off x="429768" y="1196752"/>
            <a:ext cx="8247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Motivated by the resource-access patterns of big-data applications, which often exhibit iterative characteristics.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thermal behavior of multicore processors running an application can be modeled by a series of working sets, each of which is comprised of multiple intervals sharing a very similar behavior.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multicore model captures the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 signatures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each working set for estimating the average temperature for all working sets that repeat during the running time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0530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Comparison b/w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ß-</a:t>
            </a:r>
            <a:r>
              <a:rPr lang="en-US" sz="2700" b="1" dirty="0">
                <a:cs typeface="Times New Roman" panose="02020603050405020304" pitchFamily="18" charset="0"/>
              </a:rPr>
              <a:t>Model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cs typeface="Times New Roman" panose="02020603050405020304" pitchFamily="18" charset="0"/>
              </a:rPr>
              <a:t>and </a:t>
            </a:r>
            <a:r>
              <a:rPr lang="en-US" sz="2700" b="1" dirty="0" err="1">
                <a:cs typeface="Times New Roman" panose="02020603050405020304" pitchFamily="18" charset="0"/>
              </a:rPr>
              <a:t>tModel</a:t>
            </a:r>
            <a:endParaRPr lang="en-US" sz="27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C5EA3D-C62C-450D-BF4A-E53078FF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4" y="1484784"/>
            <a:ext cx="8064896" cy="48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2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PROPOSED RESEARCH DIRECTIONS</a:t>
            </a:r>
            <a:endParaRPr lang="en-US" sz="27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3365" y="1052736"/>
            <a:ext cx="824971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Resource Types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Design: Multi-core CPUs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B6E14"/>
                </a:solidFill>
              </a:rPr>
              <a:t>Potential Extension</a:t>
            </a:r>
            <a:r>
              <a:rPr lang="en-US" sz="2100" dirty="0"/>
              <a:t>: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 resources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Big-data processing frameworks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Design: Hadoop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B6E14"/>
                </a:solidFill>
              </a:rPr>
              <a:t>Potential Extension 1: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Spark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B6E14"/>
                </a:solidFill>
              </a:rPr>
              <a:t>Potential Extension 2: </a:t>
            </a: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Architecture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THE PROPOSED TARM-CC FRAMEWORK</a:t>
            </a:r>
          </a:p>
        </p:txBody>
      </p:sp>
      <p:pic>
        <p:nvPicPr>
          <p:cNvPr id="40" name="Picture 39" descr="C:\Users\Shubbhi\AppData\Local\Microsoft\Windows\INetCacheContent.Word\Picture1.png">
            <a:extLst>
              <a:ext uri="{FF2B5EF4-FFF2-40B4-BE49-F238E27FC236}">
                <a16:creationId xmlns:a16="http://schemas.microsoft.com/office/drawing/2014/main" id="{A0099386-16FC-42BF-AFA5-006F39C824E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7"/>
            <a:ext cx="77768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04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27886" y="332656"/>
            <a:ext cx="825042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PRESENTATION 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028" y="1124744"/>
            <a:ext cx="80910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Aims and Objectives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Work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Work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89838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PROPOSED RESEARCH TASKS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0038" y="1777903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666633"/>
                </a:solidFill>
              </a:rPr>
              <a:t>Thermal Management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56288" y="1774557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54B5C5"/>
                </a:solidFill>
              </a:rPr>
              <a:t>Thermal Modeling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24638" y="1777903"/>
            <a:ext cx="2535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DE9C2B"/>
                </a:solidFill>
              </a:rPr>
              <a:t> Energy Efficiency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269791" y="2513252"/>
            <a:ext cx="6743700" cy="0"/>
          </a:xfrm>
          <a:prstGeom prst="line">
            <a:avLst/>
          </a:prstGeom>
          <a:ln w="41275">
            <a:headEnd/>
            <a:tailEnd type="triangle" w="lg" len="lg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555791" y="2741854"/>
            <a:ext cx="2171700" cy="1243013"/>
          </a:xfrm>
          <a:prstGeom prst="roundRect">
            <a:avLst>
              <a:gd name="adj" fmla="val 16667"/>
            </a:avLst>
          </a:prstGeom>
          <a:solidFill>
            <a:srgbClr val="666633"/>
          </a:solidFill>
          <a:ln w="25400">
            <a:solidFill>
              <a:srgbClr val="66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500" b="1" dirty="0">
                <a:solidFill>
                  <a:schemeClr val="bg1"/>
                </a:solidFill>
              </a:rPr>
              <a:t>Monitoring inlet </a:t>
            </a:r>
          </a:p>
          <a:p>
            <a:pPr algn="ctr" eaLnBrk="1" hangingPunct="1"/>
            <a:r>
              <a:rPr lang="en-US" altLang="en-US" sz="1500" b="1" dirty="0">
                <a:solidFill>
                  <a:schemeClr val="bg1"/>
                </a:solidFill>
              </a:rPr>
              <a:t>and outlet temperature </a:t>
            </a:r>
          </a:p>
          <a:p>
            <a:pPr algn="ctr" eaLnBrk="1" hangingPunct="1"/>
            <a:r>
              <a:rPr lang="en-US" altLang="en-US" sz="1500" b="1" dirty="0">
                <a:solidFill>
                  <a:schemeClr val="bg1"/>
                </a:solidFill>
              </a:rPr>
              <a:t>to the nodes</a:t>
            </a:r>
            <a:endParaRPr lang="en-US" altLang="en-US" sz="1500" b="1" baseline="-25000" dirty="0">
              <a:solidFill>
                <a:schemeClr val="bg1"/>
              </a:solidFill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555791" y="4209684"/>
            <a:ext cx="2171700" cy="1243012"/>
          </a:xfrm>
          <a:prstGeom prst="roundRect">
            <a:avLst>
              <a:gd name="adj" fmla="val 16667"/>
            </a:avLst>
          </a:prstGeom>
          <a:solidFill>
            <a:srgbClr val="666633"/>
          </a:solidFill>
          <a:ln w="25400">
            <a:solidFill>
              <a:srgbClr val="6666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/>
            <a:br>
              <a:rPr lang="en-US" altLang="en-US" sz="1500" b="1" dirty="0">
                <a:solidFill>
                  <a:schemeClr val="bg1"/>
                </a:solidFill>
              </a:rPr>
            </a:br>
            <a:r>
              <a:rPr lang="en-US" altLang="en-US" sz="1500" b="1" dirty="0">
                <a:solidFill>
                  <a:schemeClr val="bg1"/>
                </a:solidFill>
              </a:rPr>
              <a:t>Ensuring that nodes </a:t>
            </a:r>
            <a:br>
              <a:rPr lang="en-US" altLang="en-US" sz="1500" b="1" dirty="0">
                <a:solidFill>
                  <a:schemeClr val="bg1"/>
                </a:solidFill>
              </a:rPr>
            </a:br>
            <a:r>
              <a:rPr lang="en-US" altLang="en-US" sz="1500" b="1" dirty="0">
                <a:solidFill>
                  <a:schemeClr val="bg1"/>
                </a:solidFill>
              </a:rPr>
              <a:t>operate under </a:t>
            </a:r>
            <a:br>
              <a:rPr lang="en-US" altLang="en-US" sz="1500" b="1" dirty="0">
                <a:solidFill>
                  <a:schemeClr val="bg1"/>
                </a:solidFill>
              </a:rPr>
            </a:br>
            <a:r>
              <a:rPr lang="en-US" altLang="en-US" sz="1500" b="1" dirty="0">
                <a:solidFill>
                  <a:schemeClr val="bg1"/>
                </a:solidFill>
              </a:rPr>
              <a:t>safe temperature </a:t>
            </a:r>
            <a:br>
              <a:rPr lang="en-US" altLang="en-US" sz="1500" b="1" dirty="0">
                <a:solidFill>
                  <a:schemeClr val="bg1"/>
                </a:solidFill>
              </a:rPr>
            </a:br>
            <a:r>
              <a:rPr lang="en-US" altLang="en-US" sz="1500" b="1" dirty="0">
                <a:solidFill>
                  <a:schemeClr val="bg1"/>
                </a:solidFill>
              </a:rPr>
              <a:t>threshold</a:t>
            </a:r>
          </a:p>
          <a:p>
            <a:pPr algn="ctr" eaLnBrk="1" hangingPunct="1"/>
            <a:endParaRPr lang="en-US" altLang="en-US" sz="1500" b="1" baseline="-25000" dirty="0">
              <a:solidFill>
                <a:schemeClr val="bg1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972728" y="3370503"/>
            <a:ext cx="2748362" cy="1471612"/>
          </a:xfrm>
          <a:prstGeom prst="roundRect">
            <a:avLst>
              <a:gd name="adj" fmla="val 16667"/>
            </a:avLst>
          </a:prstGeom>
          <a:solidFill>
            <a:srgbClr val="DE9C2B"/>
          </a:solidFill>
          <a:ln w="25400">
            <a:solidFill>
              <a:srgbClr val="DE9C2B"/>
            </a:solidFill>
            <a:round/>
            <a:headEnd/>
            <a:tailEnd/>
          </a:ln>
        </p:spPr>
        <p:txBody>
          <a:bodyPr wrap="non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500" b="1" dirty="0">
                <a:solidFill>
                  <a:schemeClr val="bg1"/>
                </a:solidFill>
              </a:rPr>
              <a:t>Collecting  power consumption</a:t>
            </a:r>
            <a:br>
              <a:rPr lang="en-US" altLang="en-US" sz="1500" b="1" dirty="0">
                <a:solidFill>
                  <a:schemeClr val="bg1"/>
                </a:solidFill>
              </a:rPr>
            </a:br>
            <a:r>
              <a:rPr lang="en-US" altLang="en-US" sz="1500" b="1" dirty="0">
                <a:solidFill>
                  <a:schemeClr val="bg1"/>
                </a:solidFill>
              </a:rPr>
              <a:t>to estimate the cooling cost</a:t>
            </a:r>
            <a:br>
              <a:rPr lang="en-US" altLang="en-US" sz="1500" b="1" dirty="0">
                <a:solidFill>
                  <a:schemeClr val="bg1"/>
                </a:solidFill>
              </a:rPr>
            </a:br>
            <a:r>
              <a:rPr lang="en-US" altLang="en-US" sz="1500" b="1" dirty="0">
                <a:solidFill>
                  <a:schemeClr val="bg1"/>
                </a:solidFill>
              </a:rPr>
              <a:t>for data centers </a:t>
            </a:r>
            <a:endParaRPr lang="en-US" altLang="en-US" sz="1500" b="1" baseline="-250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7287" y="2741853"/>
            <a:ext cx="2031664" cy="2710844"/>
            <a:chOff x="1329715" y="2512803"/>
            <a:chExt cx="2708885" cy="361445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329715" y="2512803"/>
              <a:ext cx="2667000" cy="1657350"/>
            </a:xfrm>
            <a:prstGeom prst="roundRect">
              <a:avLst>
                <a:gd name="adj" fmla="val 16667"/>
              </a:avLst>
            </a:prstGeom>
            <a:solidFill>
              <a:srgbClr val="54B5C5"/>
            </a:solidFill>
            <a:ln w="25400">
              <a:solidFill>
                <a:srgbClr val="54B5C5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Web search </a:t>
              </a:r>
            </a:p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Graph</a:t>
              </a:r>
            </a:p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 Streaming</a:t>
              </a:r>
            </a:p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Machine learning</a:t>
              </a: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371600" y="4469912"/>
              <a:ext cx="2667000" cy="1657350"/>
            </a:xfrm>
            <a:prstGeom prst="roundRect">
              <a:avLst>
                <a:gd name="adj" fmla="val 16667"/>
              </a:avLst>
            </a:prstGeom>
            <a:solidFill>
              <a:srgbClr val="54B5C5"/>
            </a:solidFill>
            <a:ln w="25400">
              <a:solidFill>
                <a:srgbClr val="54B5C5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rebuchet MS" charset="0"/>
                  <a:ea typeface="ＭＳ Ｐゴシック" charset="-128"/>
                </a:defRPr>
              </a:lvl9pPr>
            </a:lstStyle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CPU and Disk util.</a:t>
              </a:r>
            </a:p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Network</a:t>
              </a:r>
            </a:p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Memory</a:t>
              </a:r>
            </a:p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Power</a:t>
              </a:r>
            </a:p>
            <a:p>
              <a:pPr marL="0" lvl="1" indent="0" algn="ctr" eaLnBrk="1" hangingPunct="1"/>
              <a:r>
                <a:rPr lang="en-US" altLang="en-US" sz="1500" b="1" dirty="0">
                  <a:solidFill>
                    <a:schemeClr val="bg1"/>
                  </a:solidFill>
                </a:rPr>
                <a:t>Data locality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70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971" y="1178744"/>
            <a:ext cx="8196146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1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Growth of Big Data</a:t>
            </a:r>
          </a:p>
          <a:p>
            <a:pPr marL="257175" lvl="1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Rising Cooling Costs of Data Centers </a:t>
            </a:r>
          </a:p>
          <a:p>
            <a:pPr marL="257175" lvl="1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Influence of Hadoop</a:t>
            </a:r>
          </a:p>
          <a:p>
            <a:pPr marL="257175" lvl="1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Spark</a:t>
            </a:r>
          </a:p>
          <a:p>
            <a:pPr marL="257175" lvl="1" indent="-257175">
              <a:buFont typeface="Arial" panose="020B0604020202020204" pitchFamily="34" charset="0"/>
              <a:buChar char="•"/>
            </a:pPr>
            <a:endParaRPr lang="en-US" sz="3000" b="1" dirty="0"/>
          </a:p>
          <a:p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INTRODUCTION</a:t>
            </a:r>
          </a:p>
        </p:txBody>
      </p:sp>
      <p:sp>
        <p:nvSpPr>
          <p:cNvPr id="5" name="Callout: Left Arrow 4"/>
          <p:cNvSpPr/>
          <p:nvPr/>
        </p:nvSpPr>
        <p:spPr>
          <a:xfrm>
            <a:off x="4743390" y="1836100"/>
            <a:ext cx="4149090" cy="2483055"/>
          </a:xfrm>
          <a:prstGeom prst="leftArrowCallout">
            <a:avLst>
              <a:gd name="adj1" fmla="val 11905"/>
              <a:gd name="adj2" fmla="val 16965"/>
              <a:gd name="adj3" fmla="val 27976"/>
              <a:gd name="adj4" fmla="val 6358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6326445" y="1895995"/>
            <a:ext cx="2521132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Open-source s/w framework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Build on Google’s GFS and MapReduce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 Leverages the power of massive parallel processing to take advantage of Big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HDFS is the most common type of file system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Uses inexpensive commodity servers </a:t>
            </a:r>
          </a:p>
          <a:p>
            <a:endParaRPr lang="en-US" sz="1350" dirty="0"/>
          </a:p>
        </p:txBody>
      </p:sp>
      <p:sp>
        <p:nvSpPr>
          <p:cNvPr id="8" name="Callout: Left Arrow 7"/>
          <p:cNvSpPr/>
          <p:nvPr/>
        </p:nvSpPr>
        <p:spPr>
          <a:xfrm>
            <a:off x="3292841" y="2501761"/>
            <a:ext cx="4484154" cy="2200300"/>
          </a:xfrm>
          <a:prstGeom prst="leftArrowCallout">
            <a:avLst>
              <a:gd name="adj1" fmla="val 11905"/>
              <a:gd name="adj2" fmla="val 16965"/>
              <a:gd name="adj3" fmla="val 27976"/>
              <a:gd name="adj4" fmla="val 6358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37635" y="2555319"/>
            <a:ext cx="27993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Memory-optimized data processing engine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Performs better than MapReduce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Minimizes disk reads and writes =&gt; high performance access to dynamic, complex data collection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Works with interactive applications as well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Potential to revolutionize big-data’s evolution </a:t>
            </a:r>
          </a:p>
        </p:txBody>
      </p:sp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909F40F9-9463-431F-AD3E-0FBE4EA7FD9B}"/>
              </a:ext>
            </a:extLst>
          </p:cNvPr>
          <p:cNvSpPr/>
          <p:nvPr/>
        </p:nvSpPr>
        <p:spPr>
          <a:xfrm>
            <a:off x="4743390" y="1152348"/>
            <a:ext cx="4149090" cy="2200300"/>
          </a:xfrm>
          <a:prstGeom prst="leftArrowCallout">
            <a:avLst>
              <a:gd name="adj1" fmla="val 10916"/>
              <a:gd name="adj2" fmla="val 16965"/>
              <a:gd name="adj3" fmla="val 39850"/>
              <a:gd name="adj4" fmla="val 6358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A7586-4F99-4E6B-8DF4-B95D38DC2BBC}"/>
              </a:ext>
            </a:extLst>
          </p:cNvPr>
          <p:cNvSpPr txBox="1"/>
          <p:nvPr/>
        </p:nvSpPr>
        <p:spPr>
          <a:xfrm>
            <a:off x="6187333" y="1310773"/>
            <a:ext cx="279935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According to the EPA report, US data centers consumed approximately 2% of total U.S. energy consumption, with 24% increase in the last five years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This demand has also caused increase in the power density of the data centers.</a:t>
            </a:r>
          </a:p>
        </p:txBody>
      </p:sp>
    </p:spTree>
    <p:extLst>
      <p:ext uri="{BB962C8B-B14F-4D97-AF65-F5344CB8AC3E}">
        <p14:creationId xmlns:p14="http://schemas.microsoft.com/office/powerpoint/2010/main" val="42664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8" grpId="0" animBg="1"/>
      <p:bldP spid="9" grpId="0"/>
      <p:bldP spid="10" grpId="0" animBg="1"/>
      <p:bldP spid="10" grpId="1" animBg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5650340"/>
              </p:ext>
            </p:extLst>
          </p:nvPr>
        </p:nvGraphicFramePr>
        <p:xfrm>
          <a:off x="329791" y="548680"/>
          <a:ext cx="8814209" cy="522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427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>
            <a:spLocks noChangeAspect="1"/>
          </p:cNvSpPr>
          <p:nvPr/>
        </p:nvSpPr>
        <p:spPr>
          <a:xfrm>
            <a:off x="428742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THERMAL PROFILING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91255" y="285230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 rot="5400000" flipH="1" flipV="1">
            <a:off x="-274332" y="2421382"/>
            <a:ext cx="170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PageRank</a:t>
            </a:r>
          </a:p>
        </p:txBody>
      </p:sp>
      <p:sp>
        <p:nvSpPr>
          <p:cNvPr id="12" name="TextBox 11"/>
          <p:cNvSpPr txBox="1"/>
          <p:nvPr/>
        </p:nvSpPr>
        <p:spPr>
          <a:xfrm rot="5400000" flipH="1" flipV="1">
            <a:off x="4025055" y="2353472"/>
            <a:ext cx="170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Wordcount</a:t>
            </a:r>
          </a:p>
        </p:txBody>
      </p:sp>
      <p:sp>
        <p:nvSpPr>
          <p:cNvPr id="13" name="TextBox 12"/>
          <p:cNvSpPr txBox="1"/>
          <p:nvPr/>
        </p:nvSpPr>
        <p:spPr>
          <a:xfrm rot="5400000" flipH="1" flipV="1">
            <a:off x="4025055" y="4411520"/>
            <a:ext cx="170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Sort</a:t>
            </a:r>
          </a:p>
        </p:txBody>
      </p:sp>
      <p:sp>
        <p:nvSpPr>
          <p:cNvPr id="14" name="TextBox 13"/>
          <p:cNvSpPr txBox="1"/>
          <p:nvPr/>
        </p:nvSpPr>
        <p:spPr>
          <a:xfrm rot="5400000" flipH="1" flipV="1">
            <a:off x="-274332" y="4411521"/>
            <a:ext cx="170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TeraSort</a:t>
            </a:r>
            <a:endParaRPr lang="en-US" sz="135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79" y="1702380"/>
            <a:ext cx="3150636" cy="2019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899" y="3755990"/>
            <a:ext cx="3141992" cy="2023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79" y="3791095"/>
            <a:ext cx="3147822" cy="20134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899" y="1702380"/>
            <a:ext cx="3141992" cy="20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31" y="1795276"/>
            <a:ext cx="6154621" cy="41030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DATA FLOW DIAGRAM OF MY PROPOSED SCHEDULERS</a:t>
            </a:r>
            <a:endParaRPr lang="en-US" sz="2700" b="1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4830680" y="4591050"/>
            <a:ext cx="657476" cy="13974"/>
          </a:xfrm>
          <a:prstGeom prst="straightConnector1">
            <a:avLst/>
          </a:prstGeom>
          <a:ln w="101600">
            <a:solidFill>
              <a:srgbClr val="FB6E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849478" y="3128963"/>
            <a:ext cx="638678" cy="4533"/>
          </a:xfrm>
          <a:prstGeom prst="straightConnector1">
            <a:avLst/>
          </a:prstGeom>
          <a:ln w="76200">
            <a:solidFill>
              <a:srgbClr val="FB6E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34790" y="1881439"/>
            <a:ext cx="790963" cy="4016918"/>
            <a:chOff x="8979720" y="1365584"/>
            <a:chExt cx="1054617" cy="5355891"/>
          </a:xfrm>
        </p:grpSpPr>
        <p:sp>
          <p:nvSpPr>
            <p:cNvPr id="8" name="Rectangle 7"/>
            <p:cNvSpPr/>
            <p:nvPr/>
          </p:nvSpPr>
          <p:spPr>
            <a:xfrm>
              <a:off x="8993605" y="1365584"/>
              <a:ext cx="1040732" cy="944479"/>
            </a:xfrm>
            <a:prstGeom prst="rect">
              <a:avLst/>
            </a:prstGeom>
            <a:noFill/>
            <a:ln w="38100">
              <a:solidFill>
                <a:srgbClr val="FB6E1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79720" y="5776996"/>
              <a:ext cx="1040732" cy="944479"/>
            </a:xfrm>
            <a:prstGeom prst="rect">
              <a:avLst/>
            </a:prstGeom>
            <a:noFill/>
            <a:ln w="38100">
              <a:solidFill>
                <a:srgbClr val="FB6E1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872664" y="2874044"/>
            <a:ext cx="995614" cy="509838"/>
          </a:xfrm>
          <a:prstGeom prst="rect">
            <a:avLst/>
          </a:prstGeom>
          <a:noFill/>
          <a:ln w="38100">
            <a:solidFill>
              <a:srgbClr val="FB6E1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3884341" y="4350795"/>
            <a:ext cx="983936" cy="508459"/>
          </a:xfrm>
          <a:prstGeom prst="rect">
            <a:avLst/>
          </a:prstGeom>
          <a:noFill/>
          <a:ln w="38100">
            <a:solidFill>
              <a:srgbClr val="FB6E1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Connector: Elbow 12"/>
          <p:cNvCxnSpPr>
            <a:cxnSpLocks/>
          </p:cNvCxnSpPr>
          <p:nvPr/>
        </p:nvCxnSpPr>
        <p:spPr>
          <a:xfrm rot="10800000" flipV="1">
            <a:off x="1594434" y="2874045"/>
            <a:ext cx="2013626" cy="707687"/>
          </a:xfrm>
          <a:prstGeom prst="bentConnector3">
            <a:avLst>
              <a:gd name="adj1" fmla="val 99638"/>
            </a:avLst>
          </a:prstGeom>
          <a:ln w="76200">
            <a:solidFill>
              <a:srgbClr val="FB6E1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8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905" y="1913454"/>
            <a:ext cx="8417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82904" y="4195150"/>
            <a:ext cx="4621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B6E14"/>
                </a:solidFill>
              </a:rPr>
              <a:t>Linux Utilities</a:t>
            </a:r>
          </a:p>
          <a:p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lm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-sensors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CPU core temperatures </a:t>
            </a:r>
          </a:p>
          <a:p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Hddtemp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disk temperature</a:t>
            </a:r>
          </a:p>
          <a:p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iostat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CPU and disk temperature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B6E14"/>
                </a:solidFill>
              </a:rPr>
              <a:t>Ganglia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generate graphs at run-time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9744" y="1340768"/>
            <a:ext cx="36233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B6E14"/>
                </a:solidFill>
              </a:rPr>
              <a:t>APC Temperature Monitoring System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keep track of inlet and outlet temperatures</a:t>
            </a:r>
          </a:p>
          <a:p>
            <a:endParaRPr lang="en-US" sz="900" b="1" dirty="0"/>
          </a:p>
          <a:p>
            <a:r>
              <a:rPr lang="en-US" sz="1600" b="1" dirty="0">
                <a:solidFill>
                  <a:srgbClr val="FB6E14"/>
                </a:solidFill>
              </a:rPr>
              <a:t>APC Rack PDU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collect power and energy consumption</a:t>
            </a:r>
          </a:p>
          <a:p>
            <a:endParaRPr lang="en-US" sz="1350" dirty="0"/>
          </a:p>
          <a:p>
            <a:endParaRPr lang="en-US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096" y="3212976"/>
            <a:ext cx="2578632" cy="3404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0" y="1404008"/>
            <a:ext cx="4743829" cy="20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cs typeface="Times New Roman" panose="02020603050405020304" pitchFamily="18" charset="0"/>
              </a:rPr>
              <a:t>CLASSIFYING APPLICATIONS</a:t>
            </a:r>
            <a:endParaRPr lang="en-US" sz="27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101" y="1380290"/>
            <a:ext cx="8249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Design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categories (CPU-intensive and I/O intensive) </a:t>
            </a:r>
            <a:endParaRPr lang="en-US" sz="2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0101" y="1700808"/>
            <a:ext cx="8896435" cy="4640998"/>
            <a:chOff x="666801" y="1265888"/>
            <a:chExt cx="11388576" cy="5126345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804705420"/>
                </p:ext>
              </p:extLst>
            </p:nvPr>
          </p:nvGraphicFramePr>
          <p:xfrm>
            <a:off x="3851405" y="1265888"/>
            <a:ext cx="8203972" cy="51263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66801" y="2935946"/>
              <a:ext cx="4435813" cy="104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Potential Extension </a:t>
              </a:r>
            </a:p>
            <a:p>
              <a:pPr marL="557213" lvl="1" indent="-214313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Multiple job categories</a:t>
              </a:r>
            </a:p>
            <a:p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0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24" y="4325810"/>
            <a:ext cx="3874576" cy="2488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ounded Rectangle 2"/>
          <p:cNvSpPr/>
          <p:nvPr/>
        </p:nvSpPr>
        <p:spPr>
          <a:xfrm>
            <a:off x="429768" y="329184"/>
            <a:ext cx="8247888" cy="617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/>
              <a:t>RESULTS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3" y="1268761"/>
            <a:ext cx="3915011" cy="2542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010" y="1268761"/>
            <a:ext cx="3933793" cy="2542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085682" y="3899412"/>
            <a:ext cx="141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4792" y="3943065"/>
            <a:ext cx="141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IOF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9566" y="3837822"/>
            <a:ext cx="141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tDispatch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211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1512</Words>
  <Application>Microsoft Office PowerPoint</Application>
  <PresentationFormat>On-screen Show (4:3)</PresentationFormat>
  <Paragraphs>227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宋体</vt:lpstr>
      <vt:lpstr>Arial</vt:lpstr>
      <vt:lpstr>Calibri</vt:lpstr>
      <vt:lpstr>Times New Roman</vt:lpstr>
      <vt:lpstr>Trebuchet MS</vt:lpstr>
      <vt:lpstr>Office 主题</vt:lpstr>
      <vt:lpstr>Shubbhi Taneja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Field Study of End-User Programming on Mobile Devices</dc:title>
  <dc:creator>LSH</dc:creator>
  <cp:lastModifiedBy>shubbhi taneja</cp:lastModifiedBy>
  <cp:revision>127</cp:revision>
  <dcterms:created xsi:type="dcterms:W3CDTF">2013-09-11T19:45:16Z</dcterms:created>
  <dcterms:modified xsi:type="dcterms:W3CDTF">2017-09-22T19:12:17Z</dcterms:modified>
</cp:coreProperties>
</file>