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Montserrat SemiBold"/>
      <p:regular r:id="rId48"/>
      <p:bold r:id="rId49"/>
      <p:italic r:id="rId50"/>
      <p:boldItalic r:id="rId51"/>
    </p:embeddedFont>
    <p:embeddedFont>
      <p:font typeface="Montserrat"/>
      <p:regular r:id="rId52"/>
      <p:bold r:id="rId53"/>
      <p:italic r:id="rId54"/>
      <p:boldItalic r:id="rId55"/>
    </p:embeddedFont>
    <p:embeddedFont>
      <p:font typeface="Montserrat Medium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SemiBold-regular.fntdata"/><Relationship Id="rId47" Type="http://schemas.openxmlformats.org/officeDocument/2006/relationships/slide" Target="slides/slide43.xml"/><Relationship Id="rId49" Type="http://schemas.openxmlformats.org/officeDocument/2006/relationships/font" Target="fonts/Montserrat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SemiBold-boldItalic.fntdata"/><Relationship Id="rId50" Type="http://schemas.openxmlformats.org/officeDocument/2006/relationships/font" Target="fonts/MontserratSemiBold-italic.fntdata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MontserratMedium-bold.fntdata"/><Relationship Id="rId12" Type="http://schemas.openxmlformats.org/officeDocument/2006/relationships/slide" Target="slides/slide8.xml"/><Relationship Id="rId56" Type="http://schemas.openxmlformats.org/officeDocument/2006/relationships/font" Target="fonts/MontserratMedium-regular.fntdata"/><Relationship Id="rId15" Type="http://schemas.openxmlformats.org/officeDocument/2006/relationships/slide" Target="slides/slide11.xml"/><Relationship Id="rId59" Type="http://schemas.openxmlformats.org/officeDocument/2006/relationships/font" Target="fonts/MontserratMedium-boldItalic.fntdata"/><Relationship Id="rId14" Type="http://schemas.openxmlformats.org/officeDocument/2006/relationships/slide" Target="slides/slide10.xml"/><Relationship Id="rId58" Type="http://schemas.openxmlformats.org/officeDocument/2006/relationships/font" Target="fonts/Montserrat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589840a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589840a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589840a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589840a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589840a4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589840a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589840a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589840a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589840a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589840a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589840a4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9589840a4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589840a4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589840a4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589840a4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589840a4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589840a4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9589840a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589840a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9589840a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6a9817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6a9817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9842aa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9842aa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9842aa1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9842aa1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9842aa1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b9842aa1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9842aa1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9842aa1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a0df0db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ba0df0d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a0df0db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a0df0db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a0df0db5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ba0df0db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ba0df0db5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ba0df0db5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bb024a2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bb024a2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bb024a27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bb024a27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1f790d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1f790d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bb024a27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bb024a27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bb024a27b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bb024a27b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bb024a27b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bb024a27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bb024a27b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bb024a27b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bb024a27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bb024a27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bb024a27b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bb024a27b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bb024a27b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bb024a27b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bb024a27b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bb024a27b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bb024a27b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bb024a27b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bb024a27b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bb024a27b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1f790d9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1f790d9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bb024a27b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bb024a27b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bb024a27b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bb024a27b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bb024a27b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bb024a27b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bb024a27b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bb024a27b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6a9817d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6a9817d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6a9817d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6a9817d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e4391d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e4391d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e4391db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e4391db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589840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589840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>
  <p:cSld name="OBJECT 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729" y="273844"/>
            <a:ext cx="7887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729" y="1369219"/>
            <a:ext cx="7887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810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8758" y="4767263"/>
            <a:ext cx="24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E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8150" y="1045625"/>
            <a:ext cx="63984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Node.js.</a:t>
            </a:r>
            <a:endParaRPr b="1" sz="3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9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496875" y="2356200"/>
            <a:ext cx="13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Frontend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 flipH="1" rot="10800000">
            <a:off x="2023275" y="2389000"/>
            <a:ext cx="27180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3"/>
          <p:cNvCxnSpPr/>
          <p:nvPr/>
        </p:nvCxnSpPr>
        <p:spPr>
          <a:xfrm flipH="1">
            <a:off x="2059775" y="2583950"/>
            <a:ext cx="26937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3"/>
          <p:cNvSpPr/>
          <p:nvPr/>
        </p:nvSpPr>
        <p:spPr>
          <a:xfrm>
            <a:off x="4960650" y="834900"/>
            <a:ext cx="3892800" cy="34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5106925" y="2340900"/>
            <a:ext cx="16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Web-server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929150" y="1377300"/>
            <a:ext cx="16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Files Storage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7130300" y="3034900"/>
            <a:ext cx="120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Database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5874825" y="3749400"/>
            <a:ext cx="13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Backend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248725" y="1915550"/>
            <a:ext cx="2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HTTP (AJAX) запит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1779525" y="2693625"/>
            <a:ext cx="32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Відповідь (HTML-сторінка/json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7" name="Google Shape;167;p23"/>
          <p:cNvCxnSpPr>
            <a:stCxn id="161" idx="3"/>
          </p:cNvCxnSpPr>
          <p:nvPr/>
        </p:nvCxnSpPr>
        <p:spPr>
          <a:xfrm flipH="1" rot="10800000">
            <a:off x="6715825" y="1925850"/>
            <a:ext cx="6459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3"/>
          <p:cNvCxnSpPr>
            <a:stCxn id="161" idx="3"/>
          </p:cNvCxnSpPr>
          <p:nvPr/>
        </p:nvCxnSpPr>
        <p:spPr>
          <a:xfrm>
            <a:off x="6715825" y="2571750"/>
            <a:ext cx="7434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525075" y="1093000"/>
            <a:ext cx="8165400" cy="36756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3889875" y="572675"/>
            <a:ext cx="14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Відвідувач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2807475" y="1596625"/>
            <a:ext cx="3600600" cy="6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932625" y="1739425"/>
            <a:ext cx="13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Ресепшн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4747025" y="2753925"/>
            <a:ext cx="3461100" cy="642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4934525" y="2875275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м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iddleware 1 - надягти маску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4050500" y="3836200"/>
            <a:ext cx="3970200" cy="557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144250" y="3914650"/>
            <a:ext cx="3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м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iddleware 2 - продезинфікувати руки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3" name="Google Shape;183;p24"/>
          <p:cNvCxnSpPr/>
          <p:nvPr/>
        </p:nvCxnSpPr>
        <p:spPr>
          <a:xfrm>
            <a:off x="5507825" y="2421725"/>
            <a:ext cx="6537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6279350" y="3514725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4"/>
          <p:cNvCxnSpPr>
            <a:stCxn id="175" idx="0"/>
            <a:endCxn id="177" idx="0"/>
          </p:cNvCxnSpPr>
          <p:nvPr/>
        </p:nvCxnSpPr>
        <p:spPr>
          <a:xfrm>
            <a:off x="4607775" y="1093000"/>
            <a:ext cx="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4"/>
          <p:cNvCxnSpPr/>
          <p:nvPr/>
        </p:nvCxnSpPr>
        <p:spPr>
          <a:xfrm rot="10800000">
            <a:off x="3793275" y="2464625"/>
            <a:ext cx="50370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/>
          <p:nvPr/>
        </p:nvCxnSpPr>
        <p:spPr>
          <a:xfrm flipH="1">
            <a:off x="1532225" y="2443175"/>
            <a:ext cx="15753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 txBox="1"/>
          <p:nvPr/>
        </p:nvSpPr>
        <p:spPr>
          <a:xfrm>
            <a:off x="2046675" y="3396825"/>
            <a:ext cx="15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шукає кабінет зі списку, що має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572850" y="804425"/>
            <a:ext cx="7971300" cy="3876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3132425" y="834950"/>
            <a:ext cx="0" cy="38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5923550" y="828800"/>
            <a:ext cx="0" cy="38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5"/>
          <p:cNvSpPr txBox="1"/>
          <p:nvPr/>
        </p:nvSpPr>
        <p:spPr>
          <a:xfrm>
            <a:off x="938500" y="987250"/>
            <a:ext cx="16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Middleware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406688" y="987250"/>
            <a:ext cx="202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./products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6216075" y="987250"/>
            <a:ext cx="202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./contacts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02225" y="1535725"/>
            <a:ext cx="273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Надягнути маску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Продезинфікувати руки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Написати відмову від претензій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1157275" y="15430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Frontend React: http://localhost:3000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157275" y="2903925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Backend-Node.js: http://localhost:3001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>
            <a:off x="3964775" y="2121700"/>
            <a:ext cx="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/>
          <p:nvPr/>
        </p:nvCxnSpPr>
        <p:spPr>
          <a:xfrm>
            <a:off x="3782675" y="2289038"/>
            <a:ext cx="3642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6"/>
          <p:cNvCxnSpPr/>
          <p:nvPr/>
        </p:nvCxnSpPr>
        <p:spPr>
          <a:xfrm flipH="1">
            <a:off x="3771875" y="2342450"/>
            <a:ext cx="3750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889750" y="1231025"/>
            <a:ext cx="500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Frontend React: http://localhost:3000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889750" y="2839875"/>
            <a:ext cx="569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https://test-backend-2085.herokuapp.com/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8" name="Google Shape;218;p27"/>
          <p:cNvCxnSpPr/>
          <p:nvPr/>
        </p:nvCxnSpPr>
        <p:spPr>
          <a:xfrm>
            <a:off x="3632150" y="1877000"/>
            <a:ext cx="123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7"/>
          <p:cNvCxnSpPr/>
          <p:nvPr/>
        </p:nvCxnSpPr>
        <p:spPr>
          <a:xfrm>
            <a:off x="3333650" y="2129050"/>
            <a:ext cx="60930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7"/>
          <p:cNvCxnSpPr/>
          <p:nvPr/>
        </p:nvCxnSpPr>
        <p:spPr>
          <a:xfrm flipH="1">
            <a:off x="3431150" y="2086450"/>
            <a:ext cx="4143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546500" y="1371150"/>
            <a:ext cx="6450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/getAllProducts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/getOneProduct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/addProduct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/updateProduct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/removeProduct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3877200" y="938500"/>
            <a:ext cx="13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496875" y="1560125"/>
            <a:ext cx="2120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AutoNum type="arabicPeriod"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Creat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AutoNum type="arabicPeriod"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Read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AutoNum type="arabicPeriod"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Update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AutoNum type="arabicPeriod"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Delete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1099800" y="3875900"/>
            <a:ext cx="804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REST API - це набір рекомендацій щодо написання веб-серверу, що реалізує CRUD-операції.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2628000" y="633775"/>
            <a:ext cx="38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REST API - основні правила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548475" y="1231025"/>
            <a:ext cx="8154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Кінцева точка запиту (endpoint) - завжди іменник в множині: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/products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	/orders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	/users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CRUD-операція визначається методом HTTP-запиту: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	GET/products - поверне всі товари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	POST/products - додасть новий товар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Звернення до конкретної одиниці здійснюється через /:id (параметри маршруту):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GET/products/:id - поверне товар з id, вказаним в адресному рядку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POST/products/:id - оновить товар з id, вказаним в адресі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2006400" y="633800"/>
            <a:ext cx="51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 - додаткові правила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11900" y="1304150"/>
            <a:ext cx="7776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AutoNum type="arabicPeriod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Адресу запиту краще починати з /api: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/api/products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/api/orders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AutoNum type="arabicPeriod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Версія API вказується в адресі: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/api/v1/products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/api/v2/products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Код відповіді вказує, як пройшла обробка запиту на сервері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додаванні/оновленні сутності необхідно повертати доданий в базу даних об’єкт з id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2073300" y="390025"/>
            <a:ext cx="499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Групи відповідей</a:t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511900" y="1036025"/>
            <a:ext cx="8341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Обробка відповіді пройшла по запланованому сценарію (вдало) - 200-299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200 - вдала обробка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201 - вдало створений - відповідь на POST-запит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204 - No content (немає вмісту) - вдалий DELETE-запит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Помилка переадресації - 300-399: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301 - адреса змінена на іншу на постійній основі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302 - адреса змінена на іншу тимчасово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Помилка запиту - 400-499: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400 - Bad Request - в запиті щось невірно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401 - не аутентифікован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403 - не вистачає прав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404 - такого не існує, або адреси, або id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Помилка сервера - 500-599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3" y="121621"/>
            <a:ext cx="385200" cy="1175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496875" y="312325"/>
            <a:ext cx="83565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Що таке Node.js та для чого його вивчати та навіщо ставати FullStack</a:t>
            </a:r>
            <a:endParaRPr b="1" sz="2000"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96875" y="1110850"/>
            <a:ext cx="52074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На Frontend стає зрозумілим, як працювати з Backend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Зараз в тестових завданнях для Frontend-розробників все частіше зустрічаються вимоги написати backend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Без досвіду скоріше візьмуть Fullstack розробника ніж Frontend, тому що: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якщо на проекті з якоїсь причини відвалиться спеціаліст, ви зможете його замінити хоча б тимчасово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Коли компанія отримує замовлення, їй простіше сформувати команду, в якій є Fullstack спеціалісти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Fullstack спеціалістам більше платять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175" y="1412636"/>
            <a:ext cx="3694724" cy="27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496875" y="1907375"/>
            <a:ext cx="162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Frontend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62" name="Google Shape;262;p33"/>
          <p:cNvCxnSpPr/>
          <p:nvPr/>
        </p:nvCxnSpPr>
        <p:spPr>
          <a:xfrm>
            <a:off x="1907350" y="2172125"/>
            <a:ext cx="1731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3"/>
          <p:cNvSpPr/>
          <p:nvPr/>
        </p:nvSpPr>
        <p:spPr>
          <a:xfrm>
            <a:off x="3954075" y="933750"/>
            <a:ext cx="4374300" cy="308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4071950" y="1907375"/>
            <a:ext cx="173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Web Server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1960900" y="1628800"/>
            <a:ext cx="162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HTTP - запрос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6091775" y="1264450"/>
            <a:ext cx="199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Поштовий сервер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6129275" y="1969025"/>
            <a:ext cx="15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Files Storage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6166775" y="2550300"/>
            <a:ext cx="14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p33"/>
          <p:cNvCxnSpPr/>
          <p:nvPr/>
        </p:nvCxnSpPr>
        <p:spPr>
          <a:xfrm flipH="1" rot="10800000">
            <a:off x="5722150" y="1682475"/>
            <a:ext cx="3216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3"/>
          <p:cNvCxnSpPr>
            <a:stCxn id="264" idx="3"/>
            <a:endCxn id="267" idx="1"/>
          </p:cNvCxnSpPr>
          <p:nvPr/>
        </p:nvCxnSpPr>
        <p:spPr>
          <a:xfrm>
            <a:off x="5803850" y="2153675"/>
            <a:ext cx="3255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3"/>
          <p:cNvCxnSpPr>
            <a:endCxn id="268" idx="1"/>
          </p:cNvCxnSpPr>
          <p:nvPr/>
        </p:nvCxnSpPr>
        <p:spPr>
          <a:xfrm>
            <a:off x="5732975" y="2378850"/>
            <a:ext cx="4338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3"/>
          <p:cNvSpPr txBox="1"/>
          <p:nvPr/>
        </p:nvSpPr>
        <p:spPr>
          <a:xfrm>
            <a:off x="4800600" y="3456950"/>
            <a:ext cx="162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Бекенд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/>
        </p:nvSpPr>
        <p:spPr>
          <a:xfrm>
            <a:off x="3322650" y="585050"/>
            <a:ext cx="24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 SemiBold"/>
                <a:ea typeface="Montserrat SemiBold"/>
                <a:cs typeface="Montserrat SemiBold"/>
                <a:sym typeface="Montserrat SemiBold"/>
              </a:rPr>
              <a:t>Типи баз даних</a:t>
            </a:r>
            <a:endParaRPr sz="21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658175" y="1389475"/>
            <a:ext cx="75081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SQL бази даних (реляційні):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MySQL;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PostgresSQL;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SQL Lite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SQL - мова запитів до бази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noSQL бази даних (документоорієнтовані):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MongoDB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/>
        </p:nvSpPr>
        <p:spPr>
          <a:xfrm>
            <a:off x="3797675" y="574350"/>
            <a:ext cx="122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 SemiBold"/>
                <a:ea typeface="Montserrat SemiBold"/>
                <a:cs typeface="Montserrat SemiBold"/>
                <a:sym typeface="Montserrat SemiBold"/>
              </a:rPr>
              <a:t>Анкети</a:t>
            </a:r>
            <a:endParaRPr sz="21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496875" y="1250175"/>
            <a:ext cx="50532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Водій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ФІО;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категорії прав;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водійський стаж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Бухгалтер: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ФІО;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номер диплома;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список програм, з якими він працює;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атестація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87" name="Google Shape;287;p35"/>
          <p:cNvCxnSpPr/>
          <p:nvPr/>
        </p:nvCxnSpPr>
        <p:spPr>
          <a:xfrm>
            <a:off x="5110725" y="2827425"/>
            <a:ext cx="139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5"/>
          <p:cNvSpPr txBox="1"/>
          <p:nvPr/>
        </p:nvSpPr>
        <p:spPr>
          <a:xfrm>
            <a:off x="6656725" y="2519625"/>
            <a:ext cx="232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MongoDB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(документоорієнтов.)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/>
          <p:nvPr/>
        </p:nvSpPr>
        <p:spPr>
          <a:xfrm>
            <a:off x="3579025" y="514350"/>
            <a:ext cx="4993500" cy="152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/>
        </p:nvSpPr>
        <p:spPr>
          <a:xfrm>
            <a:off x="4082650" y="696525"/>
            <a:ext cx="30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Atlas (atlas.mongodb.com)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3836200" y="1457325"/>
            <a:ext cx="133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Database 1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5486425" y="1457325"/>
            <a:ext cx="133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Database 2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7136650" y="1457325"/>
            <a:ext cx="133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Database 3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1350175" y="3461150"/>
            <a:ext cx="14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Учасник 1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4307725" y="3570675"/>
            <a:ext cx="14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Учасник 2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6830625" y="3519500"/>
            <a:ext cx="14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Учасник 3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2" name="Google Shape;302;p36"/>
          <p:cNvCxnSpPr/>
          <p:nvPr/>
        </p:nvCxnSpPr>
        <p:spPr>
          <a:xfrm flipH="1" rot="10800000">
            <a:off x="2175275" y="2293075"/>
            <a:ext cx="1532400" cy="8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6"/>
          <p:cNvCxnSpPr/>
          <p:nvPr/>
        </p:nvCxnSpPr>
        <p:spPr>
          <a:xfrm flipH="1" rot="10800000">
            <a:off x="5047050" y="2271675"/>
            <a:ext cx="203700" cy="10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6"/>
          <p:cNvCxnSpPr/>
          <p:nvPr/>
        </p:nvCxnSpPr>
        <p:spPr>
          <a:xfrm rot="10800000">
            <a:off x="6815025" y="2303975"/>
            <a:ext cx="546600" cy="9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/>
          <p:nvPr/>
        </p:nvSpPr>
        <p:spPr>
          <a:xfrm>
            <a:off x="496875" y="1018200"/>
            <a:ext cx="6172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.env: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       DB_HOST= mgfgfg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       SECRET_KEY=</a:t>
            </a: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ghgsdgnir3443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7"/>
          <p:cNvCxnSpPr/>
          <p:nvPr/>
        </p:nvCxnSpPr>
        <p:spPr>
          <a:xfrm>
            <a:off x="1864525" y="2100275"/>
            <a:ext cx="7608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7"/>
          <p:cNvSpPr txBox="1"/>
          <p:nvPr/>
        </p:nvSpPr>
        <p:spPr>
          <a:xfrm>
            <a:off x="2250250" y="2700275"/>
            <a:ext cx="352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require(“dotenv”).config();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3" name="Google Shape;313;p37"/>
          <p:cNvCxnSpPr/>
          <p:nvPr/>
        </p:nvCxnSpPr>
        <p:spPr>
          <a:xfrm>
            <a:off x="3702250" y="3250625"/>
            <a:ext cx="734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7"/>
          <p:cNvSpPr txBox="1"/>
          <p:nvPr/>
        </p:nvSpPr>
        <p:spPr>
          <a:xfrm>
            <a:off x="4502725" y="3311125"/>
            <a:ext cx="435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process.env.DB_HOST=mgfgfg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process.env.</a:t>
            </a: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SECRET_KEY=ghgsdgnir3443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3353100" y="487525"/>
            <a:ext cx="24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Фірма (база даних)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21" name="Google Shape;321;p38"/>
          <p:cNvCxnSpPr/>
          <p:nvPr/>
        </p:nvCxnSpPr>
        <p:spPr>
          <a:xfrm flipH="1">
            <a:off x="2023250" y="1157900"/>
            <a:ext cx="1279800" cy="10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8"/>
          <p:cNvCxnSpPr/>
          <p:nvPr/>
        </p:nvCxnSpPr>
        <p:spPr>
          <a:xfrm flipH="1">
            <a:off x="4594900" y="1194450"/>
            <a:ext cx="12300" cy="10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8"/>
          <p:cNvCxnSpPr/>
          <p:nvPr/>
        </p:nvCxnSpPr>
        <p:spPr>
          <a:xfrm>
            <a:off x="5777300" y="1194450"/>
            <a:ext cx="11091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8"/>
          <p:cNvSpPr txBox="1"/>
          <p:nvPr/>
        </p:nvSpPr>
        <p:spPr>
          <a:xfrm>
            <a:off x="2730300" y="1566150"/>
            <a:ext cx="14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Схема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продукції 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6947425" y="1566150"/>
            <a:ext cx="14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Схема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продукції 3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4777725" y="1566150"/>
            <a:ext cx="14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Схема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продукції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914100" y="2385963"/>
            <a:ext cx="1816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Комірник 1: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видати;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додати;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оновити;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идалити</a:t>
            </a:r>
            <a:r>
              <a:rPr lang="en"/>
              <a:t>  </a:t>
            </a:r>
            <a:endParaRPr/>
          </a:p>
        </p:txBody>
      </p:sp>
      <p:sp>
        <p:nvSpPr>
          <p:cNvPr id="328" name="Google Shape;328;p38"/>
          <p:cNvSpPr txBox="1"/>
          <p:nvPr/>
        </p:nvSpPr>
        <p:spPr>
          <a:xfrm>
            <a:off x="3723563" y="2385963"/>
            <a:ext cx="1816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Комірник 2: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видати;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додати;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оновити;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видалити</a:t>
            </a:r>
            <a:r>
              <a:rPr lang="en"/>
              <a:t>  </a:t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6533050" y="2385963"/>
            <a:ext cx="1816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Комірник 3: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видати;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додати;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оновити;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видалити</a:t>
            </a:r>
            <a:r>
              <a:rPr lang="en"/>
              <a:t>  </a:t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77575" y="4229375"/>
            <a:ext cx="2181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/>
        </p:nvSpPr>
        <p:spPr>
          <a:xfrm>
            <a:off x="1182300" y="4329425"/>
            <a:ext cx="127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Склад 1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3565250" y="4229375"/>
            <a:ext cx="2181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 txBox="1"/>
          <p:nvPr/>
        </p:nvSpPr>
        <p:spPr>
          <a:xfrm>
            <a:off x="3869975" y="4329425"/>
            <a:ext cx="127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Склад 2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6350325" y="4229375"/>
            <a:ext cx="2181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6655050" y="4329425"/>
            <a:ext cx="127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Склад 3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 txBox="1"/>
          <p:nvPr/>
        </p:nvSpPr>
        <p:spPr>
          <a:xfrm>
            <a:off x="3353100" y="487525"/>
            <a:ext cx="24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MangoDB database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42" name="Google Shape;342;p39"/>
          <p:cNvCxnSpPr/>
          <p:nvPr/>
        </p:nvCxnSpPr>
        <p:spPr>
          <a:xfrm flipH="1">
            <a:off x="2364600" y="1145700"/>
            <a:ext cx="11091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9"/>
          <p:cNvCxnSpPr/>
          <p:nvPr/>
        </p:nvCxnSpPr>
        <p:spPr>
          <a:xfrm>
            <a:off x="4753475" y="1170075"/>
            <a:ext cx="123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9"/>
          <p:cNvCxnSpPr/>
          <p:nvPr/>
        </p:nvCxnSpPr>
        <p:spPr>
          <a:xfrm>
            <a:off x="5777300" y="1084775"/>
            <a:ext cx="14016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9"/>
          <p:cNvSpPr txBox="1"/>
          <p:nvPr/>
        </p:nvSpPr>
        <p:spPr>
          <a:xfrm>
            <a:off x="1376175" y="2285400"/>
            <a:ext cx="110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users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4205075" y="2285400"/>
            <a:ext cx="140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products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7020700" y="2218300"/>
            <a:ext cx="147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categories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1109125" y="2807800"/>
            <a:ext cx="2437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[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{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_id:”gdfgdfg55544”,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name: “Alex”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}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]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4205075" y="2807800"/>
            <a:ext cx="2437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[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{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_id:”fgsfg4322”,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title: “iPhoneX”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}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]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0"/>
          <p:cNvSpPr txBox="1"/>
          <p:nvPr/>
        </p:nvSpPr>
        <p:spPr>
          <a:xfrm>
            <a:off x="2243950" y="463150"/>
            <a:ext cx="24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user Schema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499725" y="1194450"/>
            <a:ext cx="346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Schema об’єкта в колекції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4536900" y="1243225"/>
            <a:ext cx="4607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{name: String,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age: Number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}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58" name="Google Shape;358;p40"/>
          <p:cNvCxnSpPr/>
          <p:nvPr/>
        </p:nvCxnSpPr>
        <p:spPr>
          <a:xfrm>
            <a:off x="3034950" y="2181725"/>
            <a:ext cx="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40"/>
          <p:cNvSpPr txBox="1"/>
          <p:nvPr/>
        </p:nvSpPr>
        <p:spPr>
          <a:xfrm>
            <a:off x="2334125" y="3211650"/>
            <a:ext cx="129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Model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2023275" y="3705275"/>
            <a:ext cx="7020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find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findOne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findByld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findByltAndDelete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6837900" y="1640850"/>
            <a:ext cx="15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Database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40"/>
          <p:cNvSpPr txBox="1"/>
          <p:nvPr/>
        </p:nvSpPr>
        <p:spPr>
          <a:xfrm>
            <a:off x="6496500" y="3200550"/>
            <a:ext cx="225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users (collection)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63" name="Google Shape;363;p40"/>
          <p:cNvCxnSpPr>
            <a:stCxn id="361" idx="2"/>
            <a:endCxn id="362" idx="0"/>
          </p:cNvCxnSpPr>
          <p:nvPr/>
        </p:nvCxnSpPr>
        <p:spPr>
          <a:xfrm>
            <a:off x="7623900" y="2087250"/>
            <a:ext cx="0" cy="11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0"/>
          <p:cNvCxnSpPr>
            <a:stCxn id="359" idx="3"/>
          </p:cNvCxnSpPr>
          <p:nvPr/>
        </p:nvCxnSpPr>
        <p:spPr>
          <a:xfrm flipH="1" rot="10800000">
            <a:off x="3632225" y="3412650"/>
            <a:ext cx="24864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/>
        </p:nvSpPr>
        <p:spPr>
          <a:xfrm>
            <a:off x="786625" y="1678825"/>
            <a:ext cx="150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Frontend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557225" y="1425175"/>
            <a:ext cx="2229000" cy="95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6099575" y="1425175"/>
            <a:ext cx="2229000" cy="95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6472250" y="1678825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Server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74" name="Google Shape;374;p41"/>
          <p:cNvCxnSpPr/>
          <p:nvPr/>
        </p:nvCxnSpPr>
        <p:spPr>
          <a:xfrm>
            <a:off x="3053950" y="1425175"/>
            <a:ext cx="25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1"/>
          <p:cNvCxnSpPr/>
          <p:nvPr/>
        </p:nvCxnSpPr>
        <p:spPr>
          <a:xfrm>
            <a:off x="3053950" y="2025325"/>
            <a:ext cx="25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1"/>
          <p:cNvCxnSpPr/>
          <p:nvPr/>
        </p:nvCxnSpPr>
        <p:spPr>
          <a:xfrm>
            <a:off x="3053950" y="2571750"/>
            <a:ext cx="25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41"/>
          <p:cNvSpPr txBox="1"/>
          <p:nvPr/>
        </p:nvSpPr>
        <p:spPr>
          <a:xfrm>
            <a:off x="3461150" y="1024975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User 1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3461150" y="1575100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User 2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3461150" y="2125225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User 3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/>
          <p:nvPr/>
        </p:nvSpPr>
        <p:spPr>
          <a:xfrm>
            <a:off x="425425" y="1425175"/>
            <a:ext cx="2229000" cy="214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6099575" y="1425175"/>
            <a:ext cx="2229000" cy="214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"/>
          <p:cNvSpPr txBox="1"/>
          <p:nvPr/>
        </p:nvSpPr>
        <p:spPr>
          <a:xfrm>
            <a:off x="6472250" y="1678825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Backend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88" name="Google Shape;388;p42"/>
          <p:cNvCxnSpPr/>
          <p:nvPr/>
        </p:nvCxnSpPr>
        <p:spPr>
          <a:xfrm>
            <a:off x="3117888" y="2125225"/>
            <a:ext cx="25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3117888" y="2924675"/>
            <a:ext cx="25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3095213" y="3571075"/>
            <a:ext cx="25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42"/>
          <p:cNvSpPr txBox="1"/>
          <p:nvPr/>
        </p:nvSpPr>
        <p:spPr>
          <a:xfrm>
            <a:off x="3444527" y="3663675"/>
            <a:ext cx="9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./admin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3384166" y="2225200"/>
            <a:ext cx="20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Список продуктів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3502413" y="2974913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/cart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843475" y="1802125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Frontend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95" name="Google Shape;395;p42"/>
          <p:cNvCxnSpPr/>
          <p:nvPr/>
        </p:nvCxnSpPr>
        <p:spPr>
          <a:xfrm rot="10800000">
            <a:off x="3132325" y="1511350"/>
            <a:ext cx="24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42"/>
          <p:cNvSpPr txBox="1"/>
          <p:nvPr/>
        </p:nvSpPr>
        <p:spPr>
          <a:xfrm>
            <a:off x="843475" y="811225"/>
            <a:ext cx="731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[{id: , name, price} {id, name, price, view: true}]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986200" y="685825"/>
            <a:ext cx="11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JS code</a:t>
            </a:r>
            <a:endParaRPr b="1" sz="1600"/>
          </a:p>
        </p:txBody>
      </p:sp>
      <p:sp>
        <p:nvSpPr>
          <p:cNvPr id="73" name="Google Shape;73;p16"/>
          <p:cNvSpPr txBox="1"/>
          <p:nvPr/>
        </p:nvSpPr>
        <p:spPr>
          <a:xfrm>
            <a:off x="4180950" y="2066900"/>
            <a:ext cx="7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V8</a:t>
            </a:r>
            <a:endParaRPr b="1" sz="1600"/>
          </a:p>
        </p:txBody>
      </p:sp>
      <p:sp>
        <p:nvSpPr>
          <p:cNvPr id="74" name="Google Shape;74;p16"/>
          <p:cNvSpPr txBox="1"/>
          <p:nvPr/>
        </p:nvSpPr>
        <p:spPr>
          <a:xfrm>
            <a:off x="2991450" y="3782625"/>
            <a:ext cx="316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В</a:t>
            </a:r>
            <a:r>
              <a:rPr b="1" lang="en" sz="1600"/>
              <a:t>иконуючий (.exe) файл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Результат роботи видно в браузері</a:t>
            </a:r>
            <a:endParaRPr sz="1200"/>
          </a:p>
        </p:txBody>
      </p:sp>
      <p:cxnSp>
        <p:nvCxnSpPr>
          <p:cNvPr id="75" name="Google Shape;75;p16"/>
          <p:cNvCxnSpPr>
            <a:stCxn id="72" idx="2"/>
            <a:endCxn id="73" idx="0"/>
          </p:cNvCxnSpPr>
          <p:nvPr/>
        </p:nvCxnSpPr>
        <p:spPr>
          <a:xfrm flipH="1">
            <a:off x="4571950" y="1116925"/>
            <a:ext cx="3600" cy="9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6"/>
          <p:cNvCxnSpPr>
            <a:stCxn id="73" idx="2"/>
          </p:cNvCxnSpPr>
          <p:nvPr/>
        </p:nvCxnSpPr>
        <p:spPr>
          <a:xfrm>
            <a:off x="4572000" y="2498000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>
            <a:stCxn id="73" idx="3"/>
          </p:cNvCxnSpPr>
          <p:nvPr/>
        </p:nvCxnSpPr>
        <p:spPr>
          <a:xfrm>
            <a:off x="4963050" y="2282450"/>
            <a:ext cx="105900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 rot="10800000">
            <a:off x="5079050" y="2078850"/>
            <a:ext cx="1050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6152550" y="2614625"/>
            <a:ext cx="28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документація JS</a:t>
            </a:r>
            <a:endParaRPr b="1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3" y="121621"/>
            <a:ext cx="385200" cy="11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/>
          <p:cNvSpPr txBox="1"/>
          <p:nvPr/>
        </p:nvSpPr>
        <p:spPr>
          <a:xfrm>
            <a:off x="496875" y="1079375"/>
            <a:ext cx="731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Реєстрація - додавання в базу нового користувача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487775" y="1889950"/>
            <a:ext cx="7316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Аутентифікація - коли людина представляється через логін та пароль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493900" y="2858975"/>
            <a:ext cx="7746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Авторизація - перевірка, чи є у аутентифікованого користувача права доступу на роут 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4"/>
          <p:cNvSpPr txBox="1"/>
          <p:nvPr/>
        </p:nvSpPr>
        <p:spPr>
          <a:xfrm>
            <a:off x="496875" y="591850"/>
            <a:ext cx="731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Шифрування - оборотне перетворення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597225" y="1669800"/>
            <a:ext cx="103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Рядок 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6350150" y="1669800"/>
            <a:ext cx="26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Зашифрований р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ядок 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13" name="Google Shape;413;p44"/>
          <p:cNvCxnSpPr/>
          <p:nvPr/>
        </p:nvCxnSpPr>
        <p:spPr>
          <a:xfrm>
            <a:off x="1633125" y="1732950"/>
            <a:ext cx="42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44"/>
          <p:cNvCxnSpPr/>
          <p:nvPr/>
        </p:nvCxnSpPr>
        <p:spPr>
          <a:xfrm rot="10800000">
            <a:off x="1718650" y="2090275"/>
            <a:ext cx="41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4"/>
          <p:cNvSpPr txBox="1"/>
          <p:nvPr/>
        </p:nvSpPr>
        <p:spPr>
          <a:xfrm>
            <a:off x="1852600" y="1332750"/>
            <a:ext cx="38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к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люч + алгоритм шифрування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6" name="Google Shape;416;p44"/>
          <p:cNvSpPr txBox="1"/>
          <p:nvPr/>
        </p:nvSpPr>
        <p:spPr>
          <a:xfrm>
            <a:off x="1852600" y="2167700"/>
            <a:ext cx="38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ключ + алгоритм шифрування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597225" y="2889400"/>
            <a:ext cx="731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Хешування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 - необоротне перетворення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8" name="Google Shape;418;p44"/>
          <p:cNvSpPr txBox="1"/>
          <p:nvPr/>
        </p:nvSpPr>
        <p:spPr>
          <a:xfrm>
            <a:off x="530350" y="3869850"/>
            <a:ext cx="103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Рядок 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9" name="Google Shape;419;p44"/>
          <p:cNvSpPr txBox="1"/>
          <p:nvPr/>
        </p:nvSpPr>
        <p:spPr>
          <a:xfrm>
            <a:off x="6350150" y="3869850"/>
            <a:ext cx="26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Хеш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ований рядок 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20" name="Google Shape;420;p44"/>
          <p:cNvCxnSpPr/>
          <p:nvPr/>
        </p:nvCxnSpPr>
        <p:spPr>
          <a:xfrm>
            <a:off x="1901500" y="4000850"/>
            <a:ext cx="38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4"/>
          <p:cNvCxnSpPr/>
          <p:nvPr/>
        </p:nvCxnSpPr>
        <p:spPr>
          <a:xfrm rot="10800000">
            <a:off x="1864825" y="4424375"/>
            <a:ext cx="37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44"/>
          <p:cNvSpPr txBox="1"/>
          <p:nvPr/>
        </p:nvSpPr>
        <p:spPr>
          <a:xfrm>
            <a:off x="2270250" y="3569750"/>
            <a:ext cx="33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алгоритм хешування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23" name="Google Shape;423;p44"/>
          <p:cNvCxnSpPr/>
          <p:nvPr/>
        </p:nvCxnSpPr>
        <p:spPr>
          <a:xfrm flipH="1">
            <a:off x="3169075" y="4265925"/>
            <a:ext cx="126750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44"/>
          <p:cNvCxnSpPr/>
          <p:nvPr/>
        </p:nvCxnSpPr>
        <p:spPr>
          <a:xfrm>
            <a:off x="3290875" y="4229375"/>
            <a:ext cx="12189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/>
          <p:nvPr/>
        </p:nvSpPr>
        <p:spPr>
          <a:xfrm>
            <a:off x="2827700" y="530900"/>
            <a:ext cx="291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Ви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4771775" y="1129700"/>
            <a:ext cx="291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квиток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987350" y="1129700"/>
            <a:ext cx="291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перепустка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2827700" y="1658375"/>
            <a:ext cx="291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охорона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4" name="Google Shape;434;p45"/>
          <p:cNvSpPr/>
          <p:nvPr/>
        </p:nvSpPr>
        <p:spPr>
          <a:xfrm>
            <a:off x="3193850" y="1607375"/>
            <a:ext cx="2181600" cy="54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5"/>
          <p:cNvSpPr/>
          <p:nvPr/>
        </p:nvSpPr>
        <p:spPr>
          <a:xfrm>
            <a:off x="1073875" y="2187050"/>
            <a:ext cx="6533100" cy="24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5"/>
          <p:cNvSpPr/>
          <p:nvPr/>
        </p:nvSpPr>
        <p:spPr>
          <a:xfrm>
            <a:off x="1438250" y="2785850"/>
            <a:ext cx="1755600" cy="54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5"/>
          <p:cNvSpPr/>
          <p:nvPr/>
        </p:nvSpPr>
        <p:spPr>
          <a:xfrm>
            <a:off x="5204675" y="2785850"/>
            <a:ext cx="1755600" cy="54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5"/>
          <p:cNvSpPr/>
          <p:nvPr/>
        </p:nvSpPr>
        <p:spPr>
          <a:xfrm>
            <a:off x="1438250" y="3815925"/>
            <a:ext cx="1755600" cy="54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5"/>
          <p:cNvSpPr/>
          <p:nvPr/>
        </p:nvSpPr>
        <p:spPr>
          <a:xfrm>
            <a:off x="5204675" y="3815925"/>
            <a:ext cx="1755600" cy="54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5"/>
          <p:cNvSpPr txBox="1"/>
          <p:nvPr/>
        </p:nvSpPr>
        <p:spPr>
          <a:xfrm>
            <a:off x="859100" y="2836850"/>
            <a:ext cx="291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Секція 1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1" name="Google Shape;441;p45"/>
          <p:cNvSpPr txBox="1"/>
          <p:nvPr/>
        </p:nvSpPr>
        <p:spPr>
          <a:xfrm>
            <a:off x="4771775" y="2836850"/>
            <a:ext cx="291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Секція 2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2" name="Google Shape;442;p45"/>
          <p:cNvSpPr txBox="1"/>
          <p:nvPr/>
        </p:nvSpPr>
        <p:spPr>
          <a:xfrm>
            <a:off x="859100" y="3866925"/>
            <a:ext cx="291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кава-брейк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3" name="Google Shape;443;p45"/>
          <p:cNvSpPr txBox="1"/>
          <p:nvPr/>
        </p:nvSpPr>
        <p:spPr>
          <a:xfrm>
            <a:off x="4625525" y="3866925"/>
            <a:ext cx="291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VIP-зала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4" name="Google Shape;444;p45"/>
          <p:cNvSpPr txBox="1"/>
          <p:nvPr/>
        </p:nvSpPr>
        <p:spPr>
          <a:xfrm>
            <a:off x="4850975" y="2196500"/>
            <a:ext cx="3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+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перепустка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45" name="Google Shape;445;p45"/>
          <p:cNvCxnSpPr/>
          <p:nvPr/>
        </p:nvCxnSpPr>
        <p:spPr>
          <a:xfrm flipH="1">
            <a:off x="3425025" y="2449875"/>
            <a:ext cx="5484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45"/>
          <p:cNvCxnSpPr/>
          <p:nvPr/>
        </p:nvCxnSpPr>
        <p:spPr>
          <a:xfrm flipH="1">
            <a:off x="3486000" y="2632700"/>
            <a:ext cx="609300" cy="119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5"/>
          <p:cNvCxnSpPr>
            <a:endCxn id="441" idx="1"/>
          </p:cNvCxnSpPr>
          <p:nvPr/>
        </p:nvCxnSpPr>
        <p:spPr>
          <a:xfrm>
            <a:off x="4412075" y="2498750"/>
            <a:ext cx="359700" cy="5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5"/>
          <p:cNvCxnSpPr/>
          <p:nvPr/>
        </p:nvCxnSpPr>
        <p:spPr>
          <a:xfrm>
            <a:off x="4253750" y="2815525"/>
            <a:ext cx="645900" cy="119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5"/>
          <p:cNvCxnSpPr/>
          <p:nvPr/>
        </p:nvCxnSpPr>
        <p:spPr>
          <a:xfrm>
            <a:off x="3808925" y="914125"/>
            <a:ext cx="12300" cy="52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5"/>
          <p:cNvCxnSpPr/>
          <p:nvPr/>
        </p:nvCxnSpPr>
        <p:spPr>
          <a:xfrm rot="10800000">
            <a:off x="4753475" y="929300"/>
            <a:ext cx="1830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6"/>
          <p:cNvSpPr/>
          <p:nvPr/>
        </p:nvSpPr>
        <p:spPr>
          <a:xfrm>
            <a:off x="425425" y="1425175"/>
            <a:ext cx="2229000" cy="3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/>
          <p:nvPr/>
        </p:nvSpPr>
        <p:spPr>
          <a:xfrm>
            <a:off x="6099575" y="1425175"/>
            <a:ext cx="2229000" cy="3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"/>
          <p:cNvSpPr txBox="1"/>
          <p:nvPr/>
        </p:nvSpPr>
        <p:spPr>
          <a:xfrm>
            <a:off x="6472250" y="1678825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Backend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59" name="Google Shape;459;p46"/>
          <p:cNvCxnSpPr/>
          <p:nvPr/>
        </p:nvCxnSpPr>
        <p:spPr>
          <a:xfrm>
            <a:off x="3015313" y="1477750"/>
            <a:ext cx="251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6"/>
          <p:cNvCxnSpPr/>
          <p:nvPr/>
        </p:nvCxnSpPr>
        <p:spPr>
          <a:xfrm>
            <a:off x="3117888" y="3284600"/>
            <a:ext cx="25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6"/>
          <p:cNvCxnSpPr/>
          <p:nvPr/>
        </p:nvCxnSpPr>
        <p:spPr>
          <a:xfrm>
            <a:off x="3117888" y="3748375"/>
            <a:ext cx="25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46"/>
          <p:cNvSpPr txBox="1"/>
          <p:nvPr/>
        </p:nvSpPr>
        <p:spPr>
          <a:xfrm>
            <a:off x="3117888" y="2001100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token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843475" y="1802125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Frontend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64" name="Google Shape;464;p46"/>
          <p:cNvCxnSpPr/>
          <p:nvPr/>
        </p:nvCxnSpPr>
        <p:spPr>
          <a:xfrm rot="10800000">
            <a:off x="3073825" y="1888450"/>
            <a:ext cx="24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46"/>
          <p:cNvSpPr txBox="1"/>
          <p:nvPr/>
        </p:nvSpPr>
        <p:spPr>
          <a:xfrm>
            <a:off x="2952300" y="107755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{email, password}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66" name="Google Shape;466;p46"/>
          <p:cNvCxnSpPr/>
          <p:nvPr/>
        </p:nvCxnSpPr>
        <p:spPr>
          <a:xfrm>
            <a:off x="3117888" y="4212150"/>
            <a:ext cx="25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46"/>
          <p:cNvSpPr txBox="1"/>
          <p:nvPr/>
        </p:nvSpPr>
        <p:spPr>
          <a:xfrm>
            <a:off x="4595713" y="3854450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token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8" name="Google Shape;468;p46"/>
          <p:cNvSpPr txBox="1"/>
          <p:nvPr/>
        </p:nvSpPr>
        <p:spPr>
          <a:xfrm>
            <a:off x="4629438" y="3369425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token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9" name="Google Shape;469;p46"/>
          <p:cNvSpPr txBox="1"/>
          <p:nvPr/>
        </p:nvSpPr>
        <p:spPr>
          <a:xfrm>
            <a:off x="4553238" y="2875775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+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token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7"/>
          <p:cNvSpPr txBox="1"/>
          <p:nvPr/>
        </p:nvSpPr>
        <p:spPr>
          <a:xfrm>
            <a:off x="1497125" y="1234200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Headers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6" name="Google Shape;476;p47"/>
          <p:cNvSpPr txBox="1"/>
          <p:nvPr/>
        </p:nvSpPr>
        <p:spPr>
          <a:xfrm>
            <a:off x="3414050" y="3690500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JWT-token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7" name="Google Shape;477;p47"/>
          <p:cNvSpPr txBox="1"/>
          <p:nvPr/>
        </p:nvSpPr>
        <p:spPr>
          <a:xfrm>
            <a:off x="6198050" y="2246788"/>
            <a:ext cx="199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SECRET_KEY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8" name="Google Shape;478;p47"/>
          <p:cNvSpPr txBox="1"/>
          <p:nvPr/>
        </p:nvSpPr>
        <p:spPr>
          <a:xfrm>
            <a:off x="3414050" y="2218825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JWT.sign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9" name="Google Shape;479;p47"/>
          <p:cNvSpPr txBox="1"/>
          <p:nvPr/>
        </p:nvSpPr>
        <p:spPr>
          <a:xfrm>
            <a:off x="5784575" y="1234200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payload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80" name="Google Shape;480;p47"/>
          <p:cNvCxnSpPr/>
          <p:nvPr/>
        </p:nvCxnSpPr>
        <p:spPr>
          <a:xfrm>
            <a:off x="2689625" y="1864525"/>
            <a:ext cx="5571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47"/>
          <p:cNvCxnSpPr/>
          <p:nvPr/>
        </p:nvCxnSpPr>
        <p:spPr>
          <a:xfrm flipH="1">
            <a:off x="4907675" y="1746650"/>
            <a:ext cx="771600" cy="41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7"/>
          <p:cNvCxnSpPr/>
          <p:nvPr/>
        </p:nvCxnSpPr>
        <p:spPr>
          <a:xfrm flipH="1">
            <a:off x="5047100" y="2464600"/>
            <a:ext cx="9108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7"/>
          <p:cNvCxnSpPr/>
          <p:nvPr/>
        </p:nvCxnSpPr>
        <p:spPr>
          <a:xfrm>
            <a:off x="4093375" y="2827725"/>
            <a:ext cx="17100" cy="78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8"/>
          <p:cNvSpPr txBox="1"/>
          <p:nvPr/>
        </p:nvSpPr>
        <p:spPr>
          <a:xfrm>
            <a:off x="536250" y="734475"/>
            <a:ext cx="8071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Зчитати заголовок Authоrization із запита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Розділити заголовок на 2 слова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Перевірити, чи дорівнює перше слово “Bearer”: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якщо не дорівнює - відправити 401 помилку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якщо дорівнює - крок 4.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Перевірити токен на валідність за допомогою SECRET_KEY та gwt.sign: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якщо токен не валідний - відправити помилку 401;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якщо токен валідний - крок 5.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Знайти в колекції users користувача з таким токеном: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якщо його немає - відправити помилку 401;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якщо є - крок 6.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Прикріпити до об’єкта запиту (req) знайденого користувача: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req.user = user;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Викликати next()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9"/>
          <p:cNvSpPr txBox="1"/>
          <p:nvPr/>
        </p:nvSpPr>
        <p:spPr>
          <a:xfrm>
            <a:off x="3438450" y="539475"/>
            <a:ext cx="226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 SemiBold"/>
                <a:ea typeface="Montserrat SemiBold"/>
                <a:cs typeface="Montserrat SemiBold"/>
                <a:sym typeface="Montserrat SemiBold"/>
              </a:rPr>
              <a:t>Logout</a:t>
            </a:r>
            <a:endParaRPr sz="1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6" name="Google Shape;496;p49"/>
          <p:cNvSpPr txBox="1"/>
          <p:nvPr/>
        </p:nvSpPr>
        <p:spPr>
          <a:xfrm>
            <a:off x="694750" y="1511350"/>
            <a:ext cx="7715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AutoNum type="arabicPeriod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Чорний список (BlackList) токенів в проміжному сховищі (Redis):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при аутентифікації якщо токен в чорному списку, відправляємо відповідь 401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AutoNum type="arabicPeriod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Використовувати cookie: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setCookie - встановлюють cookie на фронтенд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clearCookie - видаляють cookie на фронтенді.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AutoNum type="arabicPeriod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Зберігати токен в базі даних.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0"/>
          <p:cNvSpPr txBox="1"/>
          <p:nvPr/>
        </p:nvSpPr>
        <p:spPr>
          <a:xfrm>
            <a:off x="496875" y="1014825"/>
            <a:ext cx="226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 SemiBold"/>
                <a:ea typeface="Montserrat SemiBold"/>
                <a:cs typeface="Montserrat SemiBold"/>
                <a:sym typeface="Montserrat SemiBold"/>
              </a:rPr>
              <a:t>Frontend</a:t>
            </a:r>
            <a:endParaRPr sz="1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3" name="Google Shape;503;p50"/>
          <p:cNvSpPr txBox="1"/>
          <p:nvPr/>
        </p:nvSpPr>
        <p:spPr>
          <a:xfrm>
            <a:off x="5899275" y="1014825"/>
            <a:ext cx="226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 SemiBold"/>
                <a:ea typeface="Montserrat SemiBold"/>
                <a:cs typeface="Montserrat SemiBold"/>
                <a:sym typeface="Montserrat SemiBold"/>
              </a:rPr>
              <a:t>Web-server</a:t>
            </a:r>
            <a:endParaRPr sz="1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4" name="Google Shape;504;p50"/>
          <p:cNvCxnSpPr/>
          <p:nvPr/>
        </p:nvCxnSpPr>
        <p:spPr>
          <a:xfrm flipH="1" rot="10800000">
            <a:off x="2971175" y="1260425"/>
            <a:ext cx="2672100" cy="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50"/>
          <p:cNvSpPr txBox="1"/>
          <p:nvPr/>
        </p:nvSpPr>
        <p:spPr>
          <a:xfrm>
            <a:off x="2605350" y="771175"/>
            <a:ext cx="31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HTTP-запит з файлом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06" name="Google Shape;506;p50"/>
          <p:cNvCxnSpPr/>
          <p:nvPr/>
        </p:nvCxnSpPr>
        <p:spPr>
          <a:xfrm>
            <a:off x="7239900" y="1742950"/>
            <a:ext cx="0" cy="121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50"/>
          <p:cNvSpPr txBox="1"/>
          <p:nvPr/>
        </p:nvSpPr>
        <p:spPr>
          <a:xfrm>
            <a:off x="5740650" y="2961850"/>
            <a:ext cx="299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multer: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Витягує файл із вказаного поля тіла запиту.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Зберігає в тимчасову папку.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08" name="Google Shape;508;p50"/>
          <p:cNvCxnSpPr/>
          <p:nvPr/>
        </p:nvCxnSpPr>
        <p:spPr>
          <a:xfrm rot="10800000">
            <a:off x="2948225" y="4322200"/>
            <a:ext cx="271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50"/>
          <p:cNvSpPr txBox="1"/>
          <p:nvPr/>
        </p:nvSpPr>
        <p:spPr>
          <a:xfrm>
            <a:off x="3057875" y="3571200"/>
            <a:ext cx="24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reg.fil - дані про збережений файл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0" name="Google Shape;510;p50"/>
          <p:cNvSpPr txBox="1"/>
          <p:nvPr/>
        </p:nvSpPr>
        <p:spPr>
          <a:xfrm>
            <a:off x="496875" y="3962350"/>
            <a:ext cx="226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 SemiBold"/>
                <a:ea typeface="Montserrat SemiBold"/>
                <a:cs typeface="Montserrat SemiBold"/>
                <a:sym typeface="Montserrat SemiBold"/>
              </a:rPr>
              <a:t>Контролер</a:t>
            </a:r>
            <a:endParaRPr sz="1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1"/>
          <p:cNvSpPr txBox="1"/>
          <p:nvPr/>
        </p:nvSpPr>
        <p:spPr>
          <a:xfrm>
            <a:off x="524100" y="1258600"/>
            <a:ext cx="8095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Мануальне тестування, воно ж “monkey job”: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перевірити усі можливі flow;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перевірити на усіх можливих пристроях;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спробувати усі можливі ситуації, навіть не описані у flow.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 2.   Тестування API.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 3.   Написання тестів.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 4.   Звіт про помилки.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2"/>
          <p:cNvSpPr/>
          <p:nvPr/>
        </p:nvSpPr>
        <p:spPr>
          <a:xfrm>
            <a:off x="425425" y="1425175"/>
            <a:ext cx="2229000" cy="17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6099575" y="2596125"/>
            <a:ext cx="2229000" cy="17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2"/>
          <p:cNvSpPr txBox="1"/>
          <p:nvPr/>
        </p:nvSpPr>
        <p:spPr>
          <a:xfrm>
            <a:off x="6391475" y="2930600"/>
            <a:ext cx="1645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Перевірка відповідей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25" name="Google Shape;525;p52"/>
          <p:cNvCxnSpPr/>
          <p:nvPr/>
        </p:nvCxnSpPr>
        <p:spPr>
          <a:xfrm>
            <a:off x="3117888" y="3284600"/>
            <a:ext cx="251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52"/>
          <p:cNvCxnSpPr/>
          <p:nvPr/>
        </p:nvCxnSpPr>
        <p:spPr>
          <a:xfrm>
            <a:off x="3117888" y="3748375"/>
            <a:ext cx="251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52"/>
          <p:cNvSpPr txBox="1"/>
          <p:nvPr/>
        </p:nvSpPr>
        <p:spPr>
          <a:xfrm>
            <a:off x="3474138" y="1669813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данні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8" name="Google Shape;528;p52"/>
          <p:cNvSpPr txBox="1"/>
          <p:nvPr/>
        </p:nvSpPr>
        <p:spPr>
          <a:xfrm>
            <a:off x="843475" y="1802125"/>
            <a:ext cx="13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{Ваш код}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29" name="Google Shape;529;p52"/>
          <p:cNvCxnSpPr/>
          <p:nvPr/>
        </p:nvCxnSpPr>
        <p:spPr>
          <a:xfrm rot="10800000">
            <a:off x="3073825" y="2016663"/>
            <a:ext cx="24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52"/>
          <p:cNvSpPr txBox="1"/>
          <p:nvPr/>
        </p:nvSpPr>
        <p:spPr>
          <a:xfrm>
            <a:off x="3474150" y="1098100"/>
            <a:ext cx="11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данні 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1" name="Google Shape;531;p52"/>
          <p:cNvSpPr txBox="1"/>
          <p:nvPr/>
        </p:nvSpPr>
        <p:spPr>
          <a:xfrm>
            <a:off x="4429653" y="3369425"/>
            <a:ext cx="10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відповіді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2" name="Google Shape;532;p52"/>
          <p:cNvSpPr txBox="1"/>
          <p:nvPr/>
        </p:nvSpPr>
        <p:spPr>
          <a:xfrm>
            <a:off x="4429653" y="2914313"/>
            <a:ext cx="10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відповіді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33" name="Google Shape;533;p52"/>
          <p:cNvCxnSpPr/>
          <p:nvPr/>
        </p:nvCxnSpPr>
        <p:spPr>
          <a:xfrm rot="10800000">
            <a:off x="3073825" y="1547488"/>
            <a:ext cx="24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52"/>
          <p:cNvSpPr txBox="1"/>
          <p:nvPr/>
        </p:nvSpPr>
        <p:spPr>
          <a:xfrm>
            <a:off x="6264825" y="1044250"/>
            <a:ext cx="146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 SemiBold"/>
                <a:ea typeface="Montserrat SemiBold"/>
                <a:cs typeface="Montserrat SemiBold"/>
                <a:sym typeface="Montserrat SemiBold"/>
              </a:rPr>
              <a:t>Тести</a:t>
            </a:r>
            <a:endParaRPr sz="21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180950" y="2066900"/>
            <a:ext cx="7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V8</a:t>
            </a:r>
            <a:endParaRPr b="1" sz="1600"/>
          </a:p>
        </p:txBody>
      </p:sp>
      <p:sp>
        <p:nvSpPr>
          <p:cNvPr id="86" name="Google Shape;86;p17"/>
          <p:cNvSpPr txBox="1"/>
          <p:nvPr/>
        </p:nvSpPr>
        <p:spPr>
          <a:xfrm>
            <a:off x="2991450" y="3782625"/>
            <a:ext cx="316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Виконуючий (.exe) файл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Результат роботи видно в браузері</a:t>
            </a:r>
            <a:endParaRPr sz="1200"/>
          </a:p>
        </p:txBody>
      </p:sp>
      <p:cxnSp>
        <p:nvCxnSpPr>
          <p:cNvPr id="87" name="Google Shape;87;p17"/>
          <p:cNvCxnSpPr>
            <a:stCxn id="88" idx="2"/>
            <a:endCxn id="85" idx="0"/>
          </p:cNvCxnSpPr>
          <p:nvPr/>
        </p:nvCxnSpPr>
        <p:spPr>
          <a:xfrm flipH="1">
            <a:off x="4572000" y="1116800"/>
            <a:ext cx="3600" cy="9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85" idx="2"/>
          </p:cNvCxnSpPr>
          <p:nvPr/>
        </p:nvCxnSpPr>
        <p:spPr>
          <a:xfrm>
            <a:off x="4572000" y="2498000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5" idx="3"/>
          </p:cNvCxnSpPr>
          <p:nvPr/>
        </p:nvCxnSpPr>
        <p:spPr>
          <a:xfrm>
            <a:off x="4963050" y="2282450"/>
            <a:ext cx="105900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 rot="10800000">
            <a:off x="5079050" y="2078850"/>
            <a:ext cx="1050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 txBox="1"/>
          <p:nvPr/>
        </p:nvSpPr>
        <p:spPr>
          <a:xfrm>
            <a:off x="6152550" y="2614625"/>
            <a:ext cx="28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документація JS</a:t>
            </a:r>
            <a:endParaRPr b="1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3" y="121621"/>
            <a:ext cx="385200" cy="1175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39375" y="546525"/>
            <a:ext cx="776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setTimeout(()=&gt; console.log(“start”), 5000)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" name="Google Shape;95;p17"/>
          <p:cNvCxnSpPr>
            <a:stCxn id="85" idx="1"/>
          </p:cNvCxnSpPr>
          <p:nvPr/>
        </p:nvCxnSpPr>
        <p:spPr>
          <a:xfrm flipH="1">
            <a:off x="3236250" y="2282450"/>
            <a:ext cx="944700" cy="5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 flipH="1" rot="10800000">
            <a:off x="3107525" y="2164450"/>
            <a:ext cx="8787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1007225" y="2709350"/>
            <a:ext cx="29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Додаткова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документація браузера</a:t>
            </a:r>
            <a:endParaRPr b="1"/>
          </a:p>
        </p:txBody>
      </p:sp>
      <p:sp>
        <p:nvSpPr>
          <p:cNvPr id="98" name="Google Shape;98;p17"/>
          <p:cNvSpPr txBox="1"/>
          <p:nvPr/>
        </p:nvSpPr>
        <p:spPr>
          <a:xfrm>
            <a:off x="5657850" y="1913150"/>
            <a:ext cx="19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Немає такої інструкції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3"/>
          <p:cNvSpPr txBox="1"/>
          <p:nvPr/>
        </p:nvSpPr>
        <p:spPr>
          <a:xfrm>
            <a:off x="841000" y="1166125"/>
            <a:ext cx="176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 SemiBold"/>
                <a:ea typeface="Montserrat SemiBold"/>
                <a:cs typeface="Montserrat SemiBold"/>
                <a:sym typeface="Montserrat SemiBold"/>
              </a:rPr>
              <a:t>Зростання</a:t>
            </a:r>
            <a:endParaRPr sz="21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1" name="Google Shape;541;p53"/>
          <p:cNvSpPr txBox="1"/>
          <p:nvPr/>
        </p:nvSpPr>
        <p:spPr>
          <a:xfrm>
            <a:off x="901950" y="1889200"/>
            <a:ext cx="2011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Тривалість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Витрати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Складність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2" name="Google Shape;542;p53"/>
          <p:cNvSpPr/>
          <p:nvPr/>
        </p:nvSpPr>
        <p:spPr>
          <a:xfrm>
            <a:off x="4680375" y="528550"/>
            <a:ext cx="3815100" cy="3464700"/>
          </a:xfrm>
          <a:prstGeom prst="triangle">
            <a:avLst>
              <a:gd fmla="val 4951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53"/>
          <p:cNvCxnSpPr/>
          <p:nvPr/>
        </p:nvCxnSpPr>
        <p:spPr>
          <a:xfrm>
            <a:off x="5192250" y="3068400"/>
            <a:ext cx="27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53"/>
          <p:cNvCxnSpPr/>
          <p:nvPr/>
        </p:nvCxnSpPr>
        <p:spPr>
          <a:xfrm>
            <a:off x="5874800" y="1837375"/>
            <a:ext cx="14262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53"/>
          <p:cNvSpPr txBox="1"/>
          <p:nvPr/>
        </p:nvSpPr>
        <p:spPr>
          <a:xfrm>
            <a:off x="6295425" y="1325450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UI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5625075" y="2388875"/>
            <a:ext cx="19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Інтеграційні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5774325" y="3316675"/>
            <a:ext cx="162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Модульні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48" name="Google Shape;548;p53"/>
          <p:cNvCxnSpPr/>
          <p:nvPr/>
        </p:nvCxnSpPr>
        <p:spPr>
          <a:xfrm rot="10800000">
            <a:off x="3778400" y="719175"/>
            <a:ext cx="0" cy="33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53"/>
          <p:cNvCxnSpPr/>
          <p:nvPr/>
        </p:nvCxnSpPr>
        <p:spPr>
          <a:xfrm flipH="1" rot="10800000">
            <a:off x="4655975" y="4655850"/>
            <a:ext cx="3802800" cy="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0" name="Google Shape;550;p53"/>
          <p:cNvSpPr txBox="1"/>
          <p:nvPr/>
        </p:nvSpPr>
        <p:spPr>
          <a:xfrm>
            <a:off x="4649850" y="4300950"/>
            <a:ext cx="387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Кількість тестів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4"/>
          <p:cNvSpPr/>
          <p:nvPr/>
        </p:nvSpPr>
        <p:spPr>
          <a:xfrm>
            <a:off x="560675" y="706925"/>
            <a:ext cx="5509200" cy="68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4"/>
          <p:cNvSpPr txBox="1"/>
          <p:nvPr/>
        </p:nvSpPr>
        <p:spPr>
          <a:xfrm>
            <a:off x="792250" y="832625"/>
            <a:ext cx="70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Час на розробку (всю)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368625" y="1553975"/>
            <a:ext cx="227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AutoNum type="arabicPeriod"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Code First: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9" name="Google Shape;559;p54"/>
          <p:cNvSpPr/>
          <p:nvPr/>
        </p:nvSpPr>
        <p:spPr>
          <a:xfrm>
            <a:off x="609425" y="2157250"/>
            <a:ext cx="37053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4"/>
          <p:cNvSpPr txBox="1"/>
          <p:nvPr/>
        </p:nvSpPr>
        <p:spPr>
          <a:xfrm>
            <a:off x="843900" y="2157250"/>
            <a:ext cx="219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написання коду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1" name="Google Shape;561;p54"/>
          <p:cNvSpPr/>
          <p:nvPr/>
        </p:nvSpPr>
        <p:spPr>
          <a:xfrm>
            <a:off x="4528050" y="2157250"/>
            <a:ext cx="37053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4"/>
          <p:cNvSpPr txBox="1"/>
          <p:nvPr/>
        </p:nvSpPr>
        <p:spPr>
          <a:xfrm>
            <a:off x="4558400" y="2157250"/>
            <a:ext cx="219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тестування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3" name="Google Shape;563;p54"/>
          <p:cNvSpPr txBox="1"/>
          <p:nvPr/>
        </p:nvSpPr>
        <p:spPr>
          <a:xfrm>
            <a:off x="545400" y="2836725"/>
            <a:ext cx="70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Результат: додаток повністю не протестовано, можливі баги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4" name="Google Shape;564;p54"/>
          <p:cNvSpPr txBox="1"/>
          <p:nvPr/>
        </p:nvSpPr>
        <p:spPr>
          <a:xfrm>
            <a:off x="496875" y="3397400"/>
            <a:ext cx="227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2.   Test</a:t>
            </a: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 First: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5" name="Google Shape;565;p54"/>
          <p:cNvSpPr/>
          <p:nvPr/>
        </p:nvSpPr>
        <p:spPr>
          <a:xfrm>
            <a:off x="642988" y="3828500"/>
            <a:ext cx="37053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4"/>
          <p:cNvSpPr txBox="1"/>
          <p:nvPr/>
        </p:nvSpPr>
        <p:spPr>
          <a:xfrm>
            <a:off x="877463" y="3828500"/>
            <a:ext cx="219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тести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7" name="Google Shape;567;p54"/>
          <p:cNvSpPr/>
          <p:nvPr/>
        </p:nvSpPr>
        <p:spPr>
          <a:xfrm>
            <a:off x="4561613" y="3828500"/>
            <a:ext cx="37053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4"/>
          <p:cNvSpPr txBox="1"/>
          <p:nvPr/>
        </p:nvSpPr>
        <p:spPr>
          <a:xfrm>
            <a:off x="4591963" y="3828500"/>
            <a:ext cx="219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код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609425" y="4451750"/>
            <a:ext cx="70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Результат: можна не встигнути вчасно але багів точно не буде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70" name="Google Shape;570;p54"/>
          <p:cNvCxnSpPr/>
          <p:nvPr/>
        </p:nvCxnSpPr>
        <p:spPr>
          <a:xfrm>
            <a:off x="6069825" y="450975"/>
            <a:ext cx="0" cy="24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54"/>
          <p:cNvSpPr txBox="1"/>
          <p:nvPr/>
        </p:nvSpPr>
        <p:spPr>
          <a:xfrm>
            <a:off x="6965700" y="712325"/>
            <a:ext cx="198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недописані тести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72" name="Google Shape;572;p54"/>
          <p:cNvCxnSpPr/>
          <p:nvPr/>
        </p:nvCxnSpPr>
        <p:spPr>
          <a:xfrm flipH="1">
            <a:off x="6782875" y="1518875"/>
            <a:ext cx="560700" cy="50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4305"/>
            <a:ext cx="8839200" cy="419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6"/>
          <p:cNvSpPr/>
          <p:nvPr/>
        </p:nvSpPr>
        <p:spPr>
          <a:xfrm>
            <a:off x="1584500" y="682525"/>
            <a:ext cx="1096800" cy="768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6"/>
          <p:cNvSpPr/>
          <p:nvPr/>
        </p:nvSpPr>
        <p:spPr>
          <a:xfrm>
            <a:off x="2681300" y="1353025"/>
            <a:ext cx="1158000" cy="989700"/>
          </a:xfrm>
          <a:prstGeom prst="diamond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6"/>
          <p:cNvSpPr/>
          <p:nvPr/>
        </p:nvSpPr>
        <p:spPr>
          <a:xfrm>
            <a:off x="3839300" y="2342725"/>
            <a:ext cx="1096800" cy="768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6"/>
          <p:cNvSpPr/>
          <p:nvPr/>
        </p:nvSpPr>
        <p:spPr>
          <a:xfrm>
            <a:off x="4936100" y="3110725"/>
            <a:ext cx="1158000" cy="989700"/>
          </a:xfrm>
          <a:prstGeom prst="diamond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6"/>
          <p:cNvSpPr/>
          <p:nvPr/>
        </p:nvSpPr>
        <p:spPr>
          <a:xfrm>
            <a:off x="6094100" y="4100425"/>
            <a:ext cx="1096800" cy="768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1627100" y="789475"/>
            <a:ext cx="10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Написати тест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2754500" y="1447675"/>
            <a:ext cx="101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Чи підходить написаний тест?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3881900" y="2480425"/>
            <a:ext cx="10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Написати код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2" name="Google Shape;592;p56"/>
          <p:cNvSpPr txBox="1"/>
          <p:nvPr/>
        </p:nvSpPr>
        <p:spPr>
          <a:xfrm>
            <a:off x="5009300" y="3359275"/>
            <a:ext cx="10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Запустити всі тести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3" name="Google Shape;593;p56"/>
          <p:cNvSpPr txBox="1"/>
          <p:nvPr/>
        </p:nvSpPr>
        <p:spPr>
          <a:xfrm>
            <a:off x="6136700" y="4238125"/>
            <a:ext cx="10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Почистити код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94" name="Google Shape;594;p56"/>
          <p:cNvCxnSpPr>
            <a:stCxn id="584" idx="2"/>
          </p:cNvCxnSpPr>
          <p:nvPr/>
        </p:nvCxnSpPr>
        <p:spPr>
          <a:xfrm>
            <a:off x="2132900" y="1450525"/>
            <a:ext cx="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56"/>
          <p:cNvCxnSpPr/>
          <p:nvPr/>
        </p:nvCxnSpPr>
        <p:spPr>
          <a:xfrm flipH="1" rot="10800000">
            <a:off x="2157350" y="1851725"/>
            <a:ext cx="524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56"/>
          <p:cNvSpPr txBox="1"/>
          <p:nvPr/>
        </p:nvSpPr>
        <p:spPr>
          <a:xfrm>
            <a:off x="2830700" y="718525"/>
            <a:ext cx="10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Тест пройшов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97" name="Google Shape;597;p56"/>
          <p:cNvCxnSpPr>
            <a:stCxn id="596" idx="2"/>
            <a:endCxn id="596" idx="2"/>
          </p:cNvCxnSpPr>
          <p:nvPr/>
        </p:nvCxnSpPr>
        <p:spPr>
          <a:xfrm>
            <a:off x="3336500" y="1211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56"/>
          <p:cNvCxnSpPr>
            <a:stCxn id="596" idx="2"/>
            <a:endCxn id="596" idx="2"/>
          </p:cNvCxnSpPr>
          <p:nvPr/>
        </p:nvCxnSpPr>
        <p:spPr>
          <a:xfrm>
            <a:off x="3336500" y="1211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56"/>
          <p:cNvCxnSpPr>
            <a:stCxn id="596" idx="2"/>
            <a:endCxn id="596" idx="2"/>
          </p:cNvCxnSpPr>
          <p:nvPr/>
        </p:nvCxnSpPr>
        <p:spPr>
          <a:xfrm>
            <a:off x="3336500" y="1211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56"/>
          <p:cNvCxnSpPr>
            <a:stCxn id="596" idx="2"/>
          </p:cNvCxnSpPr>
          <p:nvPr/>
        </p:nvCxnSpPr>
        <p:spPr>
          <a:xfrm>
            <a:off x="3336500" y="1211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56"/>
          <p:cNvCxnSpPr>
            <a:stCxn id="596" idx="2"/>
          </p:cNvCxnSpPr>
          <p:nvPr/>
        </p:nvCxnSpPr>
        <p:spPr>
          <a:xfrm>
            <a:off x="3336500" y="1211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56"/>
          <p:cNvCxnSpPr>
            <a:stCxn id="596" idx="2"/>
            <a:endCxn id="596" idx="2"/>
          </p:cNvCxnSpPr>
          <p:nvPr/>
        </p:nvCxnSpPr>
        <p:spPr>
          <a:xfrm>
            <a:off x="3336500" y="1211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56"/>
          <p:cNvCxnSpPr/>
          <p:nvPr/>
        </p:nvCxnSpPr>
        <p:spPr>
          <a:xfrm rot="10800000">
            <a:off x="2681450" y="1017375"/>
            <a:ext cx="2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56"/>
          <p:cNvCxnSpPr/>
          <p:nvPr/>
        </p:nvCxnSpPr>
        <p:spPr>
          <a:xfrm>
            <a:off x="3254300" y="1211125"/>
            <a:ext cx="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56"/>
          <p:cNvSpPr txBox="1"/>
          <p:nvPr/>
        </p:nvSpPr>
        <p:spPr>
          <a:xfrm>
            <a:off x="2672300" y="2560825"/>
            <a:ext cx="10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Тест не пройшов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06" name="Google Shape;606;p56"/>
          <p:cNvCxnSpPr/>
          <p:nvPr/>
        </p:nvCxnSpPr>
        <p:spPr>
          <a:xfrm>
            <a:off x="3257375" y="2342725"/>
            <a:ext cx="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56"/>
          <p:cNvCxnSpPr/>
          <p:nvPr/>
        </p:nvCxnSpPr>
        <p:spPr>
          <a:xfrm>
            <a:off x="3464300" y="2726725"/>
            <a:ext cx="3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56"/>
          <p:cNvCxnSpPr/>
          <p:nvPr/>
        </p:nvCxnSpPr>
        <p:spPr>
          <a:xfrm flipH="1">
            <a:off x="4387850" y="3110725"/>
            <a:ext cx="60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56"/>
          <p:cNvCxnSpPr/>
          <p:nvPr/>
        </p:nvCxnSpPr>
        <p:spPr>
          <a:xfrm flipH="1" rot="10800000">
            <a:off x="4412000" y="3605125"/>
            <a:ext cx="524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56"/>
          <p:cNvSpPr txBox="1"/>
          <p:nvPr/>
        </p:nvSpPr>
        <p:spPr>
          <a:xfrm>
            <a:off x="5140350" y="2560825"/>
            <a:ext cx="115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Один із т</a:t>
            </a: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естів не пройшов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1" name="Google Shape;611;p56"/>
          <p:cNvCxnSpPr/>
          <p:nvPr/>
        </p:nvCxnSpPr>
        <p:spPr>
          <a:xfrm rot="10800000">
            <a:off x="4936100" y="2730925"/>
            <a:ext cx="2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56"/>
          <p:cNvCxnSpPr/>
          <p:nvPr/>
        </p:nvCxnSpPr>
        <p:spPr>
          <a:xfrm>
            <a:off x="5515100" y="2973025"/>
            <a:ext cx="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56"/>
          <p:cNvSpPr txBox="1"/>
          <p:nvPr/>
        </p:nvSpPr>
        <p:spPr>
          <a:xfrm>
            <a:off x="4387850" y="4286900"/>
            <a:ext cx="164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Усі тести завершилися вдало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4" name="Google Shape;614;p56"/>
          <p:cNvCxnSpPr/>
          <p:nvPr/>
        </p:nvCxnSpPr>
        <p:spPr>
          <a:xfrm>
            <a:off x="5515400" y="4100425"/>
            <a:ext cx="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56"/>
          <p:cNvCxnSpPr/>
          <p:nvPr/>
        </p:nvCxnSpPr>
        <p:spPr>
          <a:xfrm>
            <a:off x="5719100" y="4484425"/>
            <a:ext cx="3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56"/>
          <p:cNvCxnSpPr/>
          <p:nvPr/>
        </p:nvCxnSpPr>
        <p:spPr>
          <a:xfrm>
            <a:off x="7148300" y="4484425"/>
            <a:ext cx="14202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56"/>
          <p:cNvCxnSpPr/>
          <p:nvPr/>
        </p:nvCxnSpPr>
        <p:spPr>
          <a:xfrm flipH="1" rot="10800000">
            <a:off x="8568425" y="316950"/>
            <a:ext cx="24300" cy="41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56"/>
          <p:cNvCxnSpPr/>
          <p:nvPr/>
        </p:nvCxnSpPr>
        <p:spPr>
          <a:xfrm rot="10800000">
            <a:off x="2108625" y="316775"/>
            <a:ext cx="64842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56"/>
          <p:cNvCxnSpPr/>
          <p:nvPr/>
        </p:nvCxnSpPr>
        <p:spPr>
          <a:xfrm>
            <a:off x="2132900" y="431325"/>
            <a:ext cx="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56"/>
          <p:cNvSpPr txBox="1"/>
          <p:nvPr/>
        </p:nvSpPr>
        <p:spPr>
          <a:xfrm>
            <a:off x="6094100" y="50075"/>
            <a:ext cx="12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Повторити</a:t>
            </a:r>
            <a:endParaRPr sz="1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3" y="121621"/>
            <a:ext cx="385200" cy="117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96875" y="239200"/>
            <a:ext cx="83565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Node.js - це JavaScript “на стероїдах”</a:t>
            </a:r>
            <a:endParaRPr b="1" sz="2000"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89350" y="1050125"/>
            <a:ext cx="7618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Node.js - це платформа, що перетворює JavaScript на повноцінну мову програмування за допомогою двигуна V8, додаткових бібліотек з новими функціями та пакетної системи NPM.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 flipH="1">
            <a:off x="3586200" y="2294700"/>
            <a:ext cx="197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>
            <a:off x="1918225" y="2839650"/>
            <a:ext cx="17358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106" idx="2"/>
          </p:cNvCxnSpPr>
          <p:nvPr/>
        </p:nvCxnSpPr>
        <p:spPr>
          <a:xfrm flipH="1">
            <a:off x="4564800" y="2848800"/>
            <a:ext cx="7200" cy="6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5507825" y="2839650"/>
            <a:ext cx="1564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882075" y="3525600"/>
            <a:ext cx="129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Двигун V8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132450" y="3579050"/>
            <a:ext cx="2871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Додаткові бібліотеки: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Робота з файлами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Робота з введенням-виведенням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Вебсокети та ін.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482950" y="3525600"/>
            <a:ext cx="20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Пактна система NPM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96875" y="805900"/>
            <a:ext cx="8010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Створення скелету проекта Node.js</a:t>
            </a:r>
            <a:endParaRPr b="1" sz="1900"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66700" y="1669375"/>
            <a:ext cx="8010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Створити package.json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Встановити необхідні пакети, в dependencies, або devDependencies. Обов’язково встановлюємо modemon в devDependencies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Перевіряємо/створюємо .gitignore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Прописуємо скрипти: start i dev (start:dev)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96875" y="846525"/>
            <a:ext cx="692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Проблеми підключення бібліотек на чистому JS: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96875" y="1832375"/>
            <a:ext cx="6543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Розкиданість бібліотек по різним сайтам та ресурсам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Додаткові бібліотеки та стилі, необхідні для роботи, доводиться шукати та підключати окремо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Підключити можна лише конкретну версію бібліотеки, автоматичного оновлення немає.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621600" y="734175"/>
            <a:ext cx="96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User 1: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 flipH="1" rot="10800000">
            <a:off x="2821425" y="1153875"/>
            <a:ext cx="2687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1"/>
          <p:cNvSpPr txBox="1"/>
          <p:nvPr/>
        </p:nvSpPr>
        <p:spPr>
          <a:xfrm>
            <a:off x="3050025" y="672700"/>
            <a:ext cx="22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пакувальник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 flipH="1">
            <a:off x="5764950" y="953925"/>
            <a:ext cx="20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Npm-пакет isNaN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941800" y="2583950"/>
            <a:ext cx="16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npmjs.org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608275" y="3705275"/>
            <a:ext cx="21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npm install isNaN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6801125" y="1572300"/>
            <a:ext cx="0" cy="7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 flipH="1">
            <a:off x="4851000" y="3108050"/>
            <a:ext cx="1438200" cy="5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/>
          <p:nvPr/>
        </p:nvCxnSpPr>
        <p:spPr>
          <a:xfrm flipH="1" rot="10800000">
            <a:off x="4997250" y="3254450"/>
            <a:ext cx="14139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 txBox="1"/>
          <p:nvPr/>
        </p:nvSpPr>
        <p:spPr>
          <a:xfrm>
            <a:off x="1665263" y="953925"/>
            <a:ext cx="10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JS-код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273725" y="3689825"/>
            <a:ext cx="96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User 2: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7" y="121630"/>
            <a:ext cx="879300" cy="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496875" y="6129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AutoNum type="arabicPeriod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Імітація бази даних за допомогою json-файлів: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33425" y="1013125"/>
            <a:ext cx="617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Posts: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“Travel blog”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news: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633425" y="3278950"/>
            <a:ext cx="7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2. Логування - запис всіх звернень до додатка користувачем, наприклад: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728650" y="3679150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10.09.2021_14:30:21 - GET/products/1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10.09.2021_15:21:22 - POST/products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576250" y="4489850"/>
            <a:ext cx="76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3. Приймання файлів з фронтенду, наприклад додавання фото до товару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