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44"/>
  </p:notesMasterIdLst>
  <p:handoutMasterIdLst>
    <p:handoutMasterId r:id="rId45"/>
  </p:handout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1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80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82" r:id="rId29"/>
    <p:sldId id="281" r:id="rId30"/>
    <p:sldId id="279" r:id="rId31"/>
    <p:sldId id="283" r:id="rId32"/>
    <p:sldId id="285" r:id="rId33"/>
    <p:sldId id="284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5350"/>
    <a:srgbClr val="9A9B9D"/>
    <a:srgbClr val="AEB0AF"/>
    <a:srgbClr val="CEC7C1"/>
    <a:srgbClr val="8C8D90"/>
    <a:srgbClr val="808184"/>
    <a:srgbClr val="75767A"/>
    <a:srgbClr val="4E4F54"/>
    <a:srgbClr val="84888B"/>
    <a:srgbClr val="A04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55" autoAdjust="0"/>
    <p:restoredTop sz="95161" autoAdjust="0"/>
  </p:normalViewPr>
  <p:slideViewPr>
    <p:cSldViewPr snapToGrid="0" showGuides="1">
      <p:cViewPr varScale="1">
        <p:scale>
          <a:sx n="116" d="100"/>
          <a:sy n="116" d="100"/>
        </p:scale>
        <p:origin x="360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>
        <p:scale>
          <a:sx n="50" d="100"/>
          <a:sy n="50" d="100"/>
        </p:scale>
        <p:origin x="5664" y="167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33024-10F1-4BC3-BAA5-CB28D8F9B6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8810624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4A39D-78C5-4FF5-94A2-BCBFAF602A34}" type="datetimeFigureOut">
              <a:rPr lang="en-US" smtClean="0">
                <a:latin typeface="+mn-lt"/>
              </a:rPr>
              <a:t>8/21/19</a:t>
            </a:fld>
            <a:endParaRPr lang="en-US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2005F-34EB-4228-A469-9DA7EF685E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0" y="8810626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fld id="{C75DCF9F-B5D2-4E17-BF72-5579017E6EA3}" type="slidenum">
              <a:rPr lang="en-US" smtClean="0">
                <a:latin typeface="+mn-lt"/>
              </a:rPr>
              <a:pPr algn="l"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575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lt"/>
              </a:defRPr>
            </a:lvl1pPr>
          </a:lstStyle>
          <a:p>
            <a:fld id="{D7992059-949A-4D84-A84D-82EB5F97947B}" type="datetimeFigureOut">
              <a:rPr lang="en-US" smtClean="0"/>
              <a:pPr/>
              <a:t>8/21/19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7"/>
            <a:ext cx="5607050" cy="36607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n-lt"/>
              </a:defRPr>
            </a:lvl1pPr>
          </a:lstStyle>
          <a:p>
            <a:fld id="{DBFF095A-F86B-4B29-8A9F-DF3D3D1F3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8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337BA4A-B024-42C0-AEE3-721B228F8259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9E6EA7-E7F1-42F0-95B8-1B1A5A465AF6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5D040-4FD6-4BA1-AC81-B5CFF26CC6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321" y="1074420"/>
            <a:ext cx="11334582" cy="423324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67160" y="5343835"/>
            <a:ext cx="5384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tx1"/>
                </a:solidFill>
                <a:latin typeface="Century Gothic" panose="020B0502020202020204" pitchFamily="34" charset="0"/>
              </a:rPr>
              <a:t>ORNL is managed by UT-Battelle, LLC 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28736" y="1388962"/>
            <a:ext cx="8678194" cy="978729"/>
          </a:xfrm>
        </p:spPr>
        <p:txBody>
          <a:bodyPr/>
          <a:lstStyle>
            <a:lvl1pPr algn="l">
              <a:defRPr sz="3200" b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47481" y="3013455"/>
            <a:ext cx="5440514" cy="2028101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E99884-2636-4794-A093-0F9256951E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5" name="Freeform 7">
            <a:extLst>
              <a:ext uri="{FF2B5EF4-FFF2-40B4-BE49-F238E27FC236}">
                <a16:creationId xmlns:a16="http://schemas.microsoft.com/office/drawing/2014/main" id="{454A96CC-B6D3-471D-892D-1DBFEFBD0D12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7030A5-C7D7-48D4-B261-45DC936EE5D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576" y="5409488"/>
            <a:ext cx="1603756" cy="38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82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7" y="1083755"/>
            <a:ext cx="5486764" cy="421929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4221671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439C5-4231-ED43-91B8-86779195C116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C7DBBE-95AC-E843-979A-A1A45836011E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29C1BABE-6AB9-4F04-A1D6-C28E4287362E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325F85-B4F1-4C5D-855D-1BE9D9C179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0" name="Line 5">
            <a:extLst>
              <a:ext uri="{FF2B5EF4-FFF2-40B4-BE49-F238E27FC236}">
                <a16:creationId xmlns:a16="http://schemas.microsoft.com/office/drawing/2014/main" id="{1F888CF4-3F65-4925-A47B-614AFCDC055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Line 6">
            <a:extLst>
              <a:ext uri="{FF2B5EF4-FFF2-40B4-BE49-F238E27FC236}">
                <a16:creationId xmlns:a16="http://schemas.microsoft.com/office/drawing/2014/main" id="{4CFFE01C-81C8-4437-B6F5-7BAAEE5FC29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1B955FFA-B6F5-4CDD-940A-DB05FD68B7CA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CA5F7EA9-E5C6-4376-AC5D-CA0B1DA0A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8079" y="2453317"/>
            <a:ext cx="5512904" cy="2690184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688975" lvl="1" indent="-28575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4149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6" y="1078992"/>
            <a:ext cx="5487073" cy="4224052"/>
          </a:xfrm>
          <a:noFill/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5779008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453316"/>
            <a:ext cx="5512904" cy="4163291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688975" lvl="1" indent="-28575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6" name="Freeform 7">
            <a:extLst>
              <a:ext uri="{FF2B5EF4-FFF2-40B4-BE49-F238E27FC236}">
                <a16:creationId xmlns:a16="http://schemas.microsoft.com/office/drawing/2014/main" id="{2A500EEB-73EC-4C16-8273-4ED5425DD64C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302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k green picture layou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20595" y="1078989"/>
            <a:ext cx="7464186" cy="422600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1" y="1078991"/>
            <a:ext cx="3846274" cy="5779007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079" y="1275788"/>
            <a:ext cx="3576228" cy="97969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800350"/>
            <a:ext cx="3541945" cy="3816258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688975" lvl="1" indent="-28575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E0FFF716-AFC7-4054-A1F8-2C39C30731D0}"/>
              </a:ext>
            </a:extLst>
          </p:cNvPr>
          <p:cNvSpPr>
            <a:spLocks/>
          </p:cNvSpPr>
          <p:nvPr userDrawn="1"/>
        </p:nvSpPr>
        <p:spPr bwMode="auto">
          <a:xfrm>
            <a:off x="4120595" y="1"/>
            <a:ext cx="8071405" cy="6857998"/>
          </a:xfrm>
          <a:custGeom>
            <a:avLst/>
            <a:gdLst>
              <a:gd name="T0" fmla="*/ 4151 w 4490"/>
              <a:gd name="T1" fmla="*/ 0 h 3815"/>
              <a:gd name="T2" fmla="*/ 4151 w 4490"/>
              <a:gd name="T3" fmla="*/ 2951 h 3815"/>
              <a:gd name="T4" fmla="*/ 0 w 4490"/>
              <a:gd name="T5" fmla="*/ 2951 h 3815"/>
              <a:gd name="T6" fmla="*/ 0 w 4490"/>
              <a:gd name="T7" fmla="*/ 3815 h 3815"/>
              <a:gd name="T8" fmla="*/ 4490 w 4490"/>
              <a:gd name="T9" fmla="*/ 3815 h 3815"/>
              <a:gd name="T10" fmla="*/ 4490 w 4490"/>
              <a:gd name="T11" fmla="*/ 2969 h 3815"/>
              <a:gd name="T12" fmla="*/ 4490 w 4490"/>
              <a:gd name="T13" fmla="*/ 2951 h 3815"/>
              <a:gd name="T14" fmla="*/ 4490 w 4490"/>
              <a:gd name="T15" fmla="*/ 0 h 3815"/>
              <a:gd name="T16" fmla="*/ 4151 w 4490"/>
              <a:gd name="T17" fmla="*/ 0 h 3815"/>
              <a:gd name="T18" fmla="*/ 4151 w 4490"/>
              <a:gd name="T19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90" h="3815">
                <a:moveTo>
                  <a:pt x="4151" y="0"/>
                </a:moveTo>
                <a:lnTo>
                  <a:pt x="4151" y="2951"/>
                </a:lnTo>
                <a:lnTo>
                  <a:pt x="0" y="2951"/>
                </a:lnTo>
                <a:lnTo>
                  <a:pt x="0" y="3815"/>
                </a:lnTo>
                <a:lnTo>
                  <a:pt x="4490" y="3815"/>
                </a:lnTo>
                <a:lnTo>
                  <a:pt x="4490" y="2969"/>
                </a:lnTo>
                <a:lnTo>
                  <a:pt x="4490" y="2951"/>
                </a:lnTo>
                <a:lnTo>
                  <a:pt x="4490" y="0"/>
                </a:lnTo>
                <a:lnTo>
                  <a:pt x="4151" y="0"/>
                </a:lnTo>
                <a:lnTo>
                  <a:pt x="4151" y="0"/>
                </a:lnTo>
                <a:close/>
              </a:path>
            </a:pathLst>
          </a:custGeom>
          <a:solidFill>
            <a:srgbClr val="4C88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2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" y="2381"/>
            <a:ext cx="11312843" cy="6342021"/>
          </a:xfrm>
          <a:noFill/>
          <a:ln>
            <a:noFill/>
          </a:ln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9" y="274320"/>
            <a:ext cx="11000232" cy="53553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Rectangle 256">
            <a:extLst>
              <a:ext uri="{FF2B5EF4-FFF2-40B4-BE49-F238E27FC236}">
                <a16:creationId xmlns:a16="http://schemas.microsoft.com/office/drawing/2014/main" id="{50787286-CD5D-43D9-B8DA-70C3358DC82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3" y="647700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</a:t>
            </a:r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D938724D-E109-43B4-9560-1552E26DB04A}"/>
              </a:ext>
            </a:extLst>
          </p:cNvPr>
          <p:cNvSpPr>
            <a:spLocks/>
          </p:cNvSpPr>
          <p:nvPr userDrawn="1"/>
        </p:nvSpPr>
        <p:spPr bwMode="auto">
          <a:xfrm>
            <a:off x="6026150" y="0"/>
            <a:ext cx="6165850" cy="6858000"/>
          </a:xfrm>
          <a:custGeom>
            <a:avLst/>
            <a:gdLst>
              <a:gd name="T0" fmla="*/ 3502 w 3884"/>
              <a:gd name="T1" fmla="*/ 0 h 4320"/>
              <a:gd name="T2" fmla="*/ 3502 w 3884"/>
              <a:gd name="T3" fmla="*/ 3998 h 4320"/>
              <a:gd name="T4" fmla="*/ 0 w 3884"/>
              <a:gd name="T5" fmla="*/ 3998 h 4320"/>
              <a:gd name="T6" fmla="*/ 0 w 3884"/>
              <a:gd name="T7" fmla="*/ 4320 h 4320"/>
              <a:gd name="T8" fmla="*/ 3502 w 3884"/>
              <a:gd name="T9" fmla="*/ 4320 h 4320"/>
              <a:gd name="T10" fmla="*/ 3884 w 3884"/>
              <a:gd name="T11" fmla="*/ 4320 h 4320"/>
              <a:gd name="T12" fmla="*/ 3884 w 3884"/>
              <a:gd name="T13" fmla="*/ 3998 h 4320"/>
              <a:gd name="T14" fmla="*/ 3884 w 3884"/>
              <a:gd name="T15" fmla="*/ 0 h 4320"/>
              <a:gd name="T16" fmla="*/ 3502 w 3884"/>
              <a:gd name="T1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84" h="4320">
                <a:moveTo>
                  <a:pt x="3502" y="0"/>
                </a:moveTo>
                <a:lnTo>
                  <a:pt x="3502" y="3998"/>
                </a:lnTo>
                <a:lnTo>
                  <a:pt x="0" y="3998"/>
                </a:lnTo>
                <a:lnTo>
                  <a:pt x="0" y="4320"/>
                </a:lnTo>
                <a:lnTo>
                  <a:pt x="3502" y="4320"/>
                </a:lnTo>
                <a:lnTo>
                  <a:pt x="3884" y="4320"/>
                </a:lnTo>
                <a:lnTo>
                  <a:pt x="3884" y="3998"/>
                </a:lnTo>
                <a:lnTo>
                  <a:pt x="3884" y="0"/>
                </a:lnTo>
                <a:lnTo>
                  <a:pt x="3502" y="0"/>
                </a:lnTo>
                <a:close/>
              </a:path>
            </a:pathLst>
          </a:custGeom>
          <a:solidFill>
            <a:srgbClr val="4087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00E375-D0D6-466C-A383-E914B5C8AE5A}"/>
              </a:ext>
            </a:extLst>
          </p:cNvPr>
          <p:cNvSpPr/>
          <p:nvPr userDrawn="1"/>
        </p:nvSpPr>
        <p:spPr>
          <a:xfrm>
            <a:off x="0" y="6344402"/>
            <a:ext cx="274320" cy="510909"/>
          </a:xfrm>
          <a:prstGeom prst="rect">
            <a:avLst/>
          </a:prstGeom>
          <a:solidFill>
            <a:srgbClr val="397D5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D090841D-81E2-4E83-8067-E18C5C3AF8FF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FCA792B-F3C6-440D-9FAF-B0D8AC4CDC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4" y="6472945"/>
            <a:ext cx="1093661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0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9496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5" y="1653735"/>
            <a:ext cx="11430000" cy="4047778"/>
          </a:xfrm>
        </p:spPr>
        <p:txBody>
          <a:bodyPr/>
          <a:lstStyle>
            <a:lvl1pPr marL="288925" indent="-288925">
              <a:spcBef>
                <a:spcPts val="1800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>
                <a:latin typeface="+mn-lt"/>
                <a:cs typeface="Arial" panose="020B0604020202020204" pitchFamily="34" charset="0"/>
              </a:defRPr>
            </a:lvl2pPr>
            <a:lvl3pPr marL="1031875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85FFDA-509C-4548-B17D-5409853CA429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D9F2534-297B-446C-B822-74E3C23864F7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AE7B96-D2A6-4A16-9C8C-9BA017C834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  <p:sp>
        <p:nvSpPr>
          <p:cNvPr id="8" name="Rectangle 256">
            <a:extLst>
              <a:ext uri="{FF2B5EF4-FFF2-40B4-BE49-F238E27FC236}">
                <a16:creationId xmlns:a16="http://schemas.microsoft.com/office/drawing/2014/main" id="{6349825E-C749-4CDB-BDE4-DDAFE00D2BF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745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7DAB3A-4154-42CC-B73A-07DD412DD1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01" b="-1"/>
          <a:stretch/>
        </p:blipFill>
        <p:spPr>
          <a:xfrm>
            <a:off x="6095998" y="1078992"/>
            <a:ext cx="5535025" cy="42286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79D6E9-7CB6-4816-BA71-A98C108727C8}"/>
              </a:ext>
            </a:extLst>
          </p:cNvPr>
          <p:cNvSpPr/>
          <p:nvPr userDrawn="1"/>
        </p:nvSpPr>
        <p:spPr>
          <a:xfrm>
            <a:off x="274320" y="1078992"/>
            <a:ext cx="5821680" cy="4228673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352479"/>
            <a:ext cx="5413469" cy="1100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068FB31-3CF5-496E-BC0D-61D682234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2217" y="2891883"/>
            <a:ext cx="5431021" cy="2252546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buClr>
                <a:schemeClr val="tx1"/>
              </a:buClr>
              <a:buFont typeface="Century Gothic" panose="020B0502020202020204" pitchFamily="34" charset="0"/>
              <a:buChar char="–"/>
              <a:defRPr sz="1800">
                <a:latin typeface="Century Gothic" panose="020B0502020202020204" pitchFamily="34" charset="0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ACC93F-6123-3F49-8C15-4A811AF8B7BB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756F41-5AD0-C346-AE90-A0206E07D1B9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E79036-1F33-40EB-AB47-F9529E5C3C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2" name="Freeform 7">
            <a:extLst>
              <a:ext uri="{FF2B5EF4-FFF2-40B4-BE49-F238E27FC236}">
                <a16:creationId xmlns:a16="http://schemas.microsoft.com/office/drawing/2014/main" id="{3E861E90-11A2-4A0B-85EB-1A2865C9A48F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67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85FFDA-509C-4548-B17D-5409853CA429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425236" cy="535531"/>
          </a:xfrm>
        </p:spPr>
        <p:txBody>
          <a:bodyPr/>
          <a:lstStyle>
            <a:lvl1pPr>
              <a:lnSpc>
                <a:spcPct val="90000"/>
              </a:lnSpc>
              <a:defRPr sz="3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D9F2534-297B-446C-B822-74E3C23864F7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911F93-34D4-49C9-8A88-C4DDE1F1E0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  <p:sp>
        <p:nvSpPr>
          <p:cNvPr id="7" name="Rectangle 256">
            <a:extLst>
              <a:ext uri="{FF2B5EF4-FFF2-40B4-BE49-F238E27FC236}">
                <a16:creationId xmlns:a16="http://schemas.microsoft.com/office/drawing/2014/main" id="{BF6A1C92-1EE6-4390-85D8-ACD208CF9DB8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758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D6DB211-F94D-644A-8C58-020193A03AAA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010" y="1444752"/>
            <a:ext cx="5507832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010" y="2275467"/>
            <a:ext cx="5507832" cy="3373229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444752"/>
            <a:ext cx="5504688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75467"/>
            <a:ext cx="5504688" cy="3373229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Century Gothic" panose="020B0502020202020204" pitchFamily="34" charset="0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C0632-ACDA-4D24-A2CC-14539B91BC55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EEDC71-13B7-4B76-A967-98C8665C45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6486525"/>
            <a:ext cx="1088136" cy="261860"/>
          </a:xfrm>
          <a:prstGeom prst="rect">
            <a:avLst/>
          </a:prstGeom>
        </p:spPr>
      </p:pic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057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3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7FC5867-1737-E84C-B42D-608A49EBBAA6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696" y="1387602"/>
            <a:ext cx="361047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696" y="2208792"/>
            <a:ext cx="361047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6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3659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3659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514350" lvl="1" indent="-2254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9D91D4C-0C90-4594-94C2-E939B6EF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48562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1A87D9D-30BD-4BC1-AB79-1F900F8718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48562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514350" lvl="1" indent="-2254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4B83B09-CF3A-4A36-84C0-D32086A13DE2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690CFA-BCE4-4BCB-BADE-0862029B12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100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35551"/>
            <a:ext cx="5840756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6351585" y="1435551"/>
            <a:ext cx="5840415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5838672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6351584" y="948037"/>
            <a:ext cx="5840415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80804" y="966165"/>
            <a:ext cx="5815195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80804" y="1517523"/>
            <a:ext cx="5815195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6357344" y="966165"/>
            <a:ext cx="5811876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6357344" y="1517523"/>
            <a:ext cx="5811876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9" y="342737"/>
            <a:ext cx="10332720" cy="457200"/>
          </a:xfrm>
        </p:spPr>
        <p:txBody>
          <a:bodyPr anchor="ctr"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6" name="Rectangle 256">
            <a:extLst>
              <a:ext uri="{FF2B5EF4-FFF2-40B4-BE49-F238E27FC236}">
                <a16:creationId xmlns:a16="http://schemas.microsoft.com/office/drawing/2014/main" id="{7312AC61-61BF-4F96-99DC-555BD73A05FA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1069" y="65460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171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35551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4299090" y="1435551"/>
            <a:ext cx="3867912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8323860" y="1435551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3866758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4299089" y="948037"/>
            <a:ext cx="3867912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8323860" y="948037"/>
            <a:ext cx="3885931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8000" y="966165"/>
            <a:ext cx="3833880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83464" y="1517904"/>
            <a:ext cx="3833880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4312016" y="966165"/>
            <a:ext cx="3831692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4319831" y="1517904"/>
            <a:ext cx="3831692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37939" y="966165"/>
            <a:ext cx="3797323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8345754" y="1517904"/>
            <a:ext cx="3797323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936" y="347472"/>
            <a:ext cx="10332720" cy="457200"/>
          </a:xfrm>
        </p:spPr>
        <p:txBody>
          <a:bodyPr anchor="ctr"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6" name="Rectangle 256">
            <a:extLst>
              <a:ext uri="{FF2B5EF4-FFF2-40B4-BE49-F238E27FC236}">
                <a16:creationId xmlns:a16="http://schemas.microsoft.com/office/drawing/2014/main" id="{7312AC61-61BF-4F96-99DC-555BD73A05FA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1069" y="65460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521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8816" y="966459"/>
            <a:ext cx="2881524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19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328861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3288610" y="948037"/>
            <a:ext cx="2874805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630290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6302901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5F09E4-91A6-437A-BED4-ED7995D473E7}"/>
              </a:ext>
            </a:extLst>
          </p:cNvPr>
          <p:cNvSpPr/>
          <p:nvPr userDrawn="1"/>
        </p:nvSpPr>
        <p:spPr>
          <a:xfrm>
            <a:off x="9317192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92D3D3-2A2D-4482-B3F5-B0CBCD39D93A}"/>
              </a:ext>
            </a:extLst>
          </p:cNvPr>
          <p:cNvSpPr/>
          <p:nvPr userDrawn="1"/>
        </p:nvSpPr>
        <p:spPr>
          <a:xfrm>
            <a:off x="9317193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83464" y="1517904"/>
            <a:ext cx="284378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914400" indent="-227013">
              <a:lnSpc>
                <a:spcPct val="90000"/>
              </a:lnSpc>
              <a:buFont typeface="Century Gothic" panose="020B0502020202020204" pitchFamily="34" charset="0"/>
              <a:buChar char="•"/>
              <a:tabLst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3283916" y="969264"/>
            <a:ext cx="2881524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3305378" y="1517904"/>
            <a:ext cx="284378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630238" indent="-285750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73137" indent="-285750">
              <a:lnSpc>
                <a:spcPct val="90000"/>
              </a:lnSpc>
              <a:buFont typeface="Century Gothic" panose="020B0502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>
              <a:lnSpc>
                <a:spcPct val="90000"/>
              </a:lnSpc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569913" lvl="1" indent="-2254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914400" lvl="2" indent="-227013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tabLst/>
            </a:pPr>
            <a:r>
              <a:rPr lang="en-US" dirty="0"/>
              <a:t>Third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6304922" y="969264"/>
            <a:ext cx="2868091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6312952" y="1517904"/>
            <a:ext cx="284378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630238" indent="-285750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73137" indent="-285750">
              <a:lnSpc>
                <a:spcPct val="90000"/>
              </a:lnSpc>
              <a:buFont typeface="Century Gothic" panose="020B0502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569913" lvl="1" indent="-2254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914400" lvl="2" indent="-227013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tabLst/>
            </a:pPr>
            <a:r>
              <a:rPr lang="en-US" dirty="0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9" y="347472"/>
            <a:ext cx="10332720" cy="457200"/>
          </a:xfrm>
        </p:spPr>
        <p:txBody>
          <a:bodyPr anchor="ctr"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757D323C-D2DD-42C4-81D6-6224EE035EE4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9312498" y="969264"/>
            <a:ext cx="2879502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D6262AB-5413-4C3B-B769-39B07A6E5626}"/>
              </a:ext>
            </a:extLst>
          </p:cNvPr>
          <p:cNvSpPr>
            <a:spLocks noGrp="1"/>
          </p:cNvSpPr>
          <p:nvPr userDrawn="1">
            <p:ph sz="quarter" idx="13"/>
          </p:nvPr>
        </p:nvSpPr>
        <p:spPr>
          <a:xfrm>
            <a:off x="9331938" y="1517904"/>
            <a:ext cx="284378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630238" indent="-285750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73137" indent="-285750">
              <a:lnSpc>
                <a:spcPct val="90000"/>
              </a:lnSpc>
              <a:buFont typeface="Century Gothic" panose="020B0502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569913" lvl="1" indent="-2254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914400" lvl="2" indent="-227013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tabLst/>
            </a:pP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4697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29768" y="274320"/>
            <a:ext cx="114300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1614" y="1650029"/>
            <a:ext cx="11419468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B0D07-6BED-A646-84B4-4749F06D6579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832D77F-AA48-5846-ACCE-C0EB6A92350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16607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AC3F58-DA01-43AC-9BFD-B0FCF242EE72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  <p:sp>
        <p:nvSpPr>
          <p:cNvPr id="10" name="Rectangle 256">
            <a:extLst>
              <a:ext uri="{FF2B5EF4-FFF2-40B4-BE49-F238E27FC236}">
                <a16:creationId xmlns:a16="http://schemas.microsoft.com/office/drawing/2014/main" id="{323F2AC7-81B7-4181-8965-07F2D3F8B684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575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32" r:id="rId2"/>
    <p:sldLayoutId id="2147483716" r:id="rId3"/>
    <p:sldLayoutId id="2147483736" r:id="rId4"/>
    <p:sldLayoutId id="2147483663" r:id="rId5"/>
    <p:sldLayoutId id="2147483685" r:id="rId6"/>
    <p:sldLayoutId id="2147483750" r:id="rId7"/>
    <p:sldLayoutId id="2147483755" r:id="rId8"/>
    <p:sldLayoutId id="2147483754" r:id="rId9"/>
    <p:sldLayoutId id="2147483667" r:id="rId10"/>
    <p:sldLayoutId id="2147483725" r:id="rId11"/>
    <p:sldLayoutId id="2147483756" r:id="rId12"/>
    <p:sldLayoutId id="2147483678" r:id="rId1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87338" indent="-28733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8975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–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030288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mitryLyakh/CUDA_Tutorial.gi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800C1-4BD0-4441-9F02-CABA00D22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736" y="1388962"/>
            <a:ext cx="10048764" cy="978729"/>
          </a:xfrm>
        </p:spPr>
        <p:txBody>
          <a:bodyPr/>
          <a:lstStyle/>
          <a:p>
            <a:r>
              <a:rPr lang="en-US" dirty="0"/>
              <a:t>CUDA C++ Exercise: Basic Linear Algebra Kernels:</a:t>
            </a:r>
            <a:br>
              <a:rPr lang="en-US" dirty="0"/>
            </a:br>
            <a:r>
              <a:rPr lang="en-US" dirty="0"/>
              <a:t>GEMM Optimization Strategies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12E8D-8CA8-4596-914D-BD6FE6956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Dmitry Lyakh</a:t>
            </a:r>
          </a:p>
          <a:p>
            <a:r>
              <a:rPr lang="en-US" dirty="0"/>
              <a:t>Scientific Computing</a:t>
            </a:r>
          </a:p>
          <a:p>
            <a:r>
              <a:rPr lang="en-US" dirty="0"/>
              <a:t>Oak Ridge Leadership Computing Facility</a:t>
            </a:r>
          </a:p>
          <a:p>
            <a:r>
              <a:rPr lang="en-US" dirty="0"/>
              <a:t>Oak Ridge National Laboratory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FE399A-C428-410B-89C8-3AEB97F005C6}"/>
              </a:ext>
            </a:extLst>
          </p:cNvPr>
          <p:cNvSpPr txBox="1"/>
          <p:nvPr/>
        </p:nvSpPr>
        <p:spPr>
          <a:xfrm>
            <a:off x="161362" y="6384249"/>
            <a:ext cx="5934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i="1" dirty="0">
                <a:solidFill>
                  <a:schemeClr val="tx2"/>
                </a:solidFill>
              </a:rPr>
              <a:t>This research used resources of the Oak Ridge Leadership Computing Facility,</a:t>
            </a:r>
            <a:br>
              <a:rPr lang="en-US" sz="1000" b="1" i="1" dirty="0">
                <a:solidFill>
                  <a:schemeClr val="tx2"/>
                </a:solidFill>
              </a:rPr>
            </a:br>
            <a:r>
              <a:rPr lang="en-US" sz="1000" b="1" i="1" dirty="0">
                <a:solidFill>
                  <a:schemeClr val="tx2"/>
                </a:solidFill>
              </a:rPr>
              <a:t>which is a DOE Office of Science User Facility supported under Contract DE-AC05-00OR22725.</a:t>
            </a:r>
            <a:endParaRPr lang="en-US" sz="1000" b="1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3182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D566-82E7-4D99-A523-A86F2AD9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CUDA BLA Library: Naïve GEMM kernel (algorithm 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04C625-5F92-4ED6-9488-1470FDB629F6}"/>
              </a:ext>
            </a:extLst>
          </p:cNvPr>
          <p:cNvSpPr/>
          <p:nvPr/>
        </p:nvSpPr>
        <p:spPr>
          <a:xfrm>
            <a:off x="469899" y="871016"/>
            <a:ext cx="1148230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template &lt;</a:t>
            </a:r>
            <a:r>
              <a:rPr lang="en-US" sz="1400" b="1" dirty="0" err="1">
                <a:solidFill>
                  <a:srgbClr val="FF0000"/>
                </a:solidFill>
              </a:rPr>
              <a:t>typename</a:t>
            </a:r>
            <a:r>
              <a:rPr lang="en-US" sz="1400" b="1" dirty="0">
                <a:solidFill>
                  <a:srgbClr val="FF0000"/>
                </a:solidFill>
              </a:rPr>
              <a:t> T</a:t>
            </a:r>
            <a:r>
              <a:rPr lang="en-US" sz="1400" dirty="0"/>
              <a:t>&gt;</a:t>
            </a:r>
          </a:p>
          <a:p>
            <a:r>
              <a:rPr lang="en-US" sz="1400" dirty="0"/>
              <a:t>__global__ void </a:t>
            </a:r>
            <a:r>
              <a:rPr lang="en-US" sz="1400" b="1" dirty="0" err="1">
                <a:solidFill>
                  <a:srgbClr val="FF0000"/>
                </a:solidFill>
              </a:rPr>
              <a:t>gpu_gemm_nn</a:t>
            </a:r>
            <a:r>
              <a:rPr lang="en-US" sz="1400" dirty="0"/>
              <a:t>(int m, int n, int k, T * __restrict__ </a:t>
            </a:r>
            <a:r>
              <a:rPr lang="en-US" sz="1400" dirty="0" err="1"/>
              <a:t>dest</a:t>
            </a:r>
            <a:r>
              <a:rPr lang="en-US" sz="1400" dirty="0"/>
              <a:t>, const T * __restrict__ left, const T * __restrict__ right)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</a:t>
            </a:r>
            <a:r>
              <a:rPr lang="en-US" sz="1400" dirty="0" err="1"/>
              <a:t>size_t</a:t>
            </a:r>
            <a:r>
              <a:rPr lang="en-US" sz="1400" dirty="0"/>
              <a:t> ty = </a:t>
            </a:r>
            <a:r>
              <a:rPr lang="en-US" sz="1400" dirty="0" err="1"/>
              <a:t>blockIdx.y</a:t>
            </a:r>
            <a:r>
              <a:rPr lang="en-US" sz="1400" dirty="0"/>
              <a:t>*</a:t>
            </a:r>
            <a:r>
              <a:rPr lang="en-US" sz="1400" dirty="0" err="1"/>
              <a:t>blockDim.y</a:t>
            </a:r>
            <a:r>
              <a:rPr lang="en-US" sz="1400" dirty="0"/>
              <a:t> + </a:t>
            </a:r>
            <a:r>
              <a:rPr lang="en-US" sz="1400" dirty="0" err="1"/>
              <a:t>threadIdx.y</a:t>
            </a:r>
            <a:r>
              <a:rPr lang="en-US" sz="1400" dirty="0"/>
              <a:t>;</a:t>
            </a:r>
          </a:p>
          <a:p>
            <a:r>
              <a:rPr lang="en-US" sz="1400" dirty="0"/>
              <a:t> 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tx</a:t>
            </a:r>
            <a:r>
              <a:rPr lang="en-US" sz="1400" dirty="0"/>
              <a:t> = </a:t>
            </a:r>
            <a:r>
              <a:rPr lang="en-US" sz="1400" dirty="0" err="1"/>
              <a:t>blockIdx.x</a:t>
            </a:r>
            <a:r>
              <a:rPr lang="en-US" sz="1400" dirty="0"/>
              <a:t>*</a:t>
            </a:r>
            <a:r>
              <a:rPr lang="en-US" sz="1400" dirty="0" err="1"/>
              <a:t>blockDim.x</a:t>
            </a:r>
            <a:r>
              <a:rPr lang="en-US" sz="1400" dirty="0"/>
              <a:t> + </a:t>
            </a:r>
            <a:r>
              <a:rPr lang="en-US" sz="1400" dirty="0" err="1"/>
              <a:t>threadIdx.x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 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n_pos</a:t>
            </a:r>
            <a:r>
              <a:rPr lang="en-US" sz="1400" dirty="0"/>
              <a:t> = ty;</a:t>
            </a:r>
          </a:p>
          <a:p>
            <a:r>
              <a:rPr lang="en-US" sz="1400" dirty="0"/>
              <a:t> while(</a:t>
            </a:r>
            <a:r>
              <a:rPr lang="en-US" sz="1400" dirty="0" err="1"/>
              <a:t>n_pos</a:t>
            </a:r>
            <a:r>
              <a:rPr lang="en-US" sz="1400" dirty="0"/>
              <a:t> &lt; n){</a:t>
            </a:r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m_pos</a:t>
            </a:r>
            <a:r>
              <a:rPr lang="en-US" sz="1400" dirty="0"/>
              <a:t> = </a:t>
            </a:r>
            <a:r>
              <a:rPr lang="en-US" sz="1400" dirty="0" err="1"/>
              <a:t>tx</a:t>
            </a:r>
            <a:r>
              <a:rPr lang="en-US" sz="1400" dirty="0"/>
              <a:t>;</a:t>
            </a:r>
          </a:p>
          <a:p>
            <a:r>
              <a:rPr lang="en-US" sz="1400" dirty="0"/>
              <a:t>  while(</a:t>
            </a:r>
            <a:r>
              <a:rPr lang="en-US" sz="1400" dirty="0" err="1"/>
              <a:t>m_pos</a:t>
            </a:r>
            <a:r>
              <a:rPr lang="en-US" sz="1400" dirty="0"/>
              <a:t> &lt; m){</a:t>
            </a:r>
          </a:p>
          <a:p>
            <a:endParaRPr lang="en-US" sz="1400" dirty="0"/>
          </a:p>
          <a:p>
            <a:r>
              <a:rPr lang="en-US" sz="1400" dirty="0"/>
              <a:t>   T </a:t>
            </a:r>
            <a:r>
              <a:rPr lang="en-US" sz="1400" dirty="0" err="1"/>
              <a:t>tmp</a:t>
            </a:r>
            <a:r>
              <a:rPr lang="en-US" sz="1400" dirty="0"/>
              <a:t> = </a:t>
            </a:r>
            <a:r>
              <a:rPr lang="en-US" sz="1400" dirty="0" err="1"/>
              <a:t>static_cast</a:t>
            </a:r>
            <a:r>
              <a:rPr lang="en-US" sz="1400" dirty="0"/>
              <a:t>&lt;T&gt;(0.0);</a:t>
            </a:r>
          </a:p>
          <a:p>
            <a:r>
              <a:rPr lang="en-US" sz="1400" dirty="0"/>
              <a:t>   for(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k_pos</a:t>
            </a:r>
            <a:r>
              <a:rPr lang="en-US" sz="1400" dirty="0"/>
              <a:t> = 0; </a:t>
            </a:r>
            <a:r>
              <a:rPr lang="en-US" sz="1400" dirty="0" err="1"/>
              <a:t>k_pos</a:t>
            </a:r>
            <a:r>
              <a:rPr lang="en-US" sz="1400" dirty="0"/>
              <a:t> &lt; k; ++</a:t>
            </a:r>
            <a:r>
              <a:rPr lang="en-US" sz="1400" dirty="0" err="1"/>
              <a:t>k_pos</a:t>
            </a:r>
            <a:r>
              <a:rPr lang="en-US" sz="1400" dirty="0"/>
              <a:t>){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tmp</a:t>
            </a:r>
            <a:r>
              <a:rPr lang="en-US" sz="1400" dirty="0"/>
              <a:t> += left[</a:t>
            </a:r>
            <a:r>
              <a:rPr lang="en-US" sz="1400" dirty="0" err="1"/>
              <a:t>k_pos</a:t>
            </a:r>
            <a:r>
              <a:rPr lang="en-US" sz="1400" dirty="0"/>
              <a:t>*m + </a:t>
            </a:r>
            <a:r>
              <a:rPr lang="en-US" sz="1400" dirty="0" err="1"/>
              <a:t>m_pos</a:t>
            </a:r>
            <a:r>
              <a:rPr lang="en-US" sz="1400" dirty="0"/>
              <a:t>] * right[</a:t>
            </a:r>
            <a:r>
              <a:rPr lang="en-US" sz="1400" dirty="0" err="1"/>
              <a:t>n_pos</a:t>
            </a:r>
            <a:r>
              <a:rPr lang="en-US" sz="1400" dirty="0"/>
              <a:t>*k + </a:t>
            </a:r>
            <a:r>
              <a:rPr lang="en-US" sz="1400" dirty="0" err="1"/>
              <a:t>k_pos</a:t>
            </a:r>
            <a:r>
              <a:rPr lang="en-US" sz="1400" dirty="0"/>
              <a:t>];</a:t>
            </a:r>
          </a:p>
          <a:p>
            <a:r>
              <a:rPr lang="en-US" sz="1400" dirty="0"/>
              <a:t>   }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dest</a:t>
            </a:r>
            <a:r>
              <a:rPr lang="en-US" sz="1400" dirty="0"/>
              <a:t>[</a:t>
            </a:r>
            <a:r>
              <a:rPr lang="en-US" sz="1400" dirty="0" err="1"/>
              <a:t>n_pos</a:t>
            </a:r>
            <a:r>
              <a:rPr lang="en-US" sz="1400" dirty="0"/>
              <a:t>*m + </a:t>
            </a:r>
            <a:r>
              <a:rPr lang="en-US" sz="1400" dirty="0" err="1"/>
              <a:t>m_pos</a:t>
            </a:r>
            <a:r>
              <a:rPr lang="en-US" sz="1400" dirty="0"/>
              <a:t>] += </a:t>
            </a:r>
            <a:r>
              <a:rPr lang="en-US" sz="1400" dirty="0" err="1"/>
              <a:t>tmp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   </a:t>
            </a:r>
            <a:r>
              <a:rPr lang="en-US" sz="1400" dirty="0" err="1"/>
              <a:t>m_pos</a:t>
            </a:r>
            <a:r>
              <a:rPr lang="en-US" sz="1400" dirty="0"/>
              <a:t> += </a:t>
            </a:r>
            <a:r>
              <a:rPr lang="en-US" sz="1400" dirty="0" err="1"/>
              <a:t>gridDim.x</a:t>
            </a:r>
            <a:r>
              <a:rPr lang="en-US" sz="1400" dirty="0"/>
              <a:t>*</a:t>
            </a:r>
            <a:r>
              <a:rPr lang="en-US" sz="1400" dirty="0" err="1"/>
              <a:t>blockDim.x</a:t>
            </a:r>
            <a:r>
              <a:rPr lang="en-US" sz="1400" dirty="0"/>
              <a:t>;</a:t>
            </a:r>
          </a:p>
          <a:p>
            <a:r>
              <a:rPr lang="en-US" sz="1400" dirty="0"/>
              <a:t>  }</a:t>
            </a:r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 err="1"/>
              <a:t>n_pos</a:t>
            </a:r>
            <a:r>
              <a:rPr lang="en-US" sz="1400" dirty="0"/>
              <a:t> += </a:t>
            </a:r>
            <a:r>
              <a:rPr lang="en-US" sz="1400" dirty="0" err="1"/>
              <a:t>gridDim.y</a:t>
            </a:r>
            <a:r>
              <a:rPr lang="en-US" sz="1400" dirty="0"/>
              <a:t>*</a:t>
            </a:r>
            <a:r>
              <a:rPr lang="en-US" sz="1400" dirty="0" err="1"/>
              <a:t>blockDim.y</a:t>
            </a:r>
            <a:r>
              <a:rPr lang="en-US" sz="1400" dirty="0"/>
              <a:t>;</a:t>
            </a:r>
          </a:p>
          <a:p>
            <a:r>
              <a:rPr lang="en-US" sz="1400" dirty="0"/>
              <a:t> }</a:t>
            </a:r>
          </a:p>
          <a:p>
            <a:r>
              <a:rPr lang="en-US" sz="1400" dirty="0"/>
              <a:t> return;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6D984E-C318-4F19-9EB0-841B44931DE5}"/>
              </a:ext>
            </a:extLst>
          </p:cNvPr>
          <p:cNvSpPr/>
          <p:nvPr/>
        </p:nvSpPr>
        <p:spPr>
          <a:xfrm>
            <a:off x="6451600" y="2345267"/>
            <a:ext cx="4995333" cy="388196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7A1F33-7505-48CE-9918-B6459FBD3A19}"/>
              </a:ext>
            </a:extLst>
          </p:cNvPr>
          <p:cNvCxnSpPr>
            <a:stCxn id="8" idx="0"/>
            <a:endCxn id="8" idx="2"/>
          </p:cNvCxnSpPr>
          <p:nvPr/>
        </p:nvCxnSpPr>
        <p:spPr>
          <a:xfrm>
            <a:off x="8949267" y="2345267"/>
            <a:ext cx="0" cy="388196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0F8DD-67E0-46DC-9A22-8B4EB04FFCCE}"/>
              </a:ext>
            </a:extLst>
          </p:cNvPr>
          <p:cNvCxnSpPr>
            <a:stCxn id="8" idx="1"/>
            <a:endCxn id="8" idx="3"/>
          </p:cNvCxnSpPr>
          <p:nvPr/>
        </p:nvCxnSpPr>
        <p:spPr>
          <a:xfrm>
            <a:off x="6451600" y="4286250"/>
            <a:ext cx="499533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7AD878-57C9-4881-81CE-C921845F9B2C}"/>
              </a:ext>
            </a:extLst>
          </p:cNvPr>
          <p:cNvCxnSpPr/>
          <p:nvPr/>
        </p:nvCxnSpPr>
        <p:spPr>
          <a:xfrm flipH="1">
            <a:off x="7641167" y="2379133"/>
            <a:ext cx="42333" cy="38481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B0B56A-0202-4E3D-BFA3-CE00F4F86FB2}"/>
              </a:ext>
            </a:extLst>
          </p:cNvPr>
          <p:cNvCxnSpPr/>
          <p:nvPr/>
        </p:nvCxnSpPr>
        <p:spPr>
          <a:xfrm flipH="1">
            <a:off x="10147286" y="2366436"/>
            <a:ext cx="42333" cy="38481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FC927A9-E159-41FF-809F-12D643A8724C}"/>
              </a:ext>
            </a:extLst>
          </p:cNvPr>
          <p:cNvSpPr txBox="1"/>
          <p:nvPr/>
        </p:nvSpPr>
        <p:spPr>
          <a:xfrm>
            <a:off x="8775696" y="2009351"/>
            <a:ext cx="32573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627582-B6A8-45BE-BA65-B8F741A00193}"/>
              </a:ext>
            </a:extLst>
          </p:cNvPr>
          <p:cNvSpPr txBox="1"/>
          <p:nvPr/>
        </p:nvSpPr>
        <p:spPr>
          <a:xfrm>
            <a:off x="6003105" y="4096380"/>
            <a:ext cx="40107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4F9725-58A0-4D5E-B57F-5BEDAC8F0408}"/>
              </a:ext>
            </a:extLst>
          </p:cNvPr>
          <p:cNvSpPr txBox="1"/>
          <p:nvPr/>
        </p:nvSpPr>
        <p:spPr>
          <a:xfrm>
            <a:off x="6609892" y="28956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F8D6D9-2749-4918-B571-2A394CBA5FD8}"/>
              </a:ext>
            </a:extLst>
          </p:cNvPr>
          <p:cNvSpPr txBox="1"/>
          <p:nvPr/>
        </p:nvSpPr>
        <p:spPr>
          <a:xfrm>
            <a:off x="9096974" y="28956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4FA619-B3B8-4279-A366-53892F0F35F3}"/>
              </a:ext>
            </a:extLst>
          </p:cNvPr>
          <p:cNvSpPr txBox="1"/>
          <p:nvPr/>
        </p:nvSpPr>
        <p:spPr>
          <a:xfrm>
            <a:off x="7831207" y="28956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(0,1)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F5152A-AFEE-4107-B71F-8F8208223048}"/>
              </a:ext>
            </a:extLst>
          </p:cNvPr>
          <p:cNvSpPr txBox="1"/>
          <p:nvPr/>
        </p:nvSpPr>
        <p:spPr>
          <a:xfrm>
            <a:off x="10328874" y="28956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(0,3)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7AF8E-B46F-443D-B4F5-7CB2CAF72080}"/>
              </a:ext>
            </a:extLst>
          </p:cNvPr>
          <p:cNvSpPr txBox="1"/>
          <p:nvPr/>
        </p:nvSpPr>
        <p:spPr>
          <a:xfrm>
            <a:off x="6609892" y="4830911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(1,0)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7F540C-1646-4172-BA51-B9FD46FCE606}"/>
              </a:ext>
            </a:extLst>
          </p:cNvPr>
          <p:cNvSpPr txBox="1"/>
          <p:nvPr/>
        </p:nvSpPr>
        <p:spPr>
          <a:xfrm>
            <a:off x="7831206" y="4830911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86557B-DDF1-4416-B142-203CDF7A64A7}"/>
              </a:ext>
            </a:extLst>
          </p:cNvPr>
          <p:cNvSpPr txBox="1"/>
          <p:nvPr/>
        </p:nvSpPr>
        <p:spPr>
          <a:xfrm>
            <a:off x="9096973" y="4830911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(1,2)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935B75-31D3-41CD-89AA-49274EB84DFA}"/>
              </a:ext>
            </a:extLst>
          </p:cNvPr>
          <p:cNvSpPr txBox="1"/>
          <p:nvPr/>
        </p:nvSpPr>
        <p:spPr>
          <a:xfrm>
            <a:off x="10328873" y="4830911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(1,3)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65B4C4-8EB4-410D-8F69-8794785233AE}"/>
              </a:ext>
            </a:extLst>
          </p:cNvPr>
          <p:cNvSpPr txBox="1"/>
          <p:nvPr/>
        </p:nvSpPr>
        <p:spPr>
          <a:xfrm>
            <a:off x="8098712" y="6349439"/>
            <a:ext cx="170110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Matrix C(</a:t>
            </a:r>
            <a:r>
              <a:rPr lang="en-US" b="1" dirty="0" err="1">
                <a:latin typeface="+mn-lt"/>
              </a:rPr>
              <a:t>m,n</a:t>
            </a:r>
            <a:r>
              <a:rPr lang="en-US" b="1" dirty="0">
                <a:latin typeface="+mn-lt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423D6-0904-4DA7-A2F4-5542BF5F018E}"/>
              </a:ext>
            </a:extLst>
          </p:cNvPr>
          <p:cNvSpPr txBox="1"/>
          <p:nvPr/>
        </p:nvSpPr>
        <p:spPr>
          <a:xfrm>
            <a:off x="5599184" y="1515614"/>
            <a:ext cx="635302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highlight>
                  <a:srgbClr val="00FFFF"/>
                </a:highlight>
                <a:latin typeface="+mn-lt"/>
              </a:rPr>
              <a:t>Each CUDA thread block computes:</a:t>
            </a:r>
          </a:p>
          <a:p>
            <a:pPr algn="l">
              <a:lnSpc>
                <a:spcPct val="90000"/>
              </a:lnSpc>
            </a:pPr>
            <a:r>
              <a:rPr lang="en-US" sz="1500" b="1" dirty="0">
                <a:highlight>
                  <a:srgbClr val="00FFFF"/>
                </a:highlight>
                <a:latin typeface="+mn-lt"/>
              </a:rPr>
              <a:t>C(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blockDim.x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, 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blockDim.y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) += A(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blockDim.x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, k) * B(k, 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blockDim.y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E7DD98-1786-446F-A7D3-F28CD1D5B3A2}"/>
              </a:ext>
            </a:extLst>
          </p:cNvPr>
          <p:cNvSpPr txBox="1"/>
          <p:nvPr/>
        </p:nvSpPr>
        <p:spPr>
          <a:xfrm>
            <a:off x="2476500" y="813816"/>
            <a:ext cx="1842171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solidFill>
                  <a:srgbClr val="00B0F0"/>
                </a:solidFill>
                <a:latin typeface="+mn-lt"/>
              </a:rPr>
              <a:t>float or double</a:t>
            </a:r>
          </a:p>
        </p:txBody>
      </p:sp>
    </p:spTree>
    <p:extLst>
      <p:ext uri="{BB962C8B-B14F-4D97-AF65-F5344CB8AC3E}">
        <p14:creationId xmlns:p14="http://schemas.microsoft.com/office/powerpoint/2010/main" val="4138326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D566-82E7-4D99-A523-A86F2AD9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CUDA BLA Library: Naïve GEMM kernel (algorithm 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04C625-5F92-4ED6-9488-1470FDB629F6}"/>
              </a:ext>
            </a:extLst>
          </p:cNvPr>
          <p:cNvSpPr/>
          <p:nvPr/>
        </p:nvSpPr>
        <p:spPr>
          <a:xfrm>
            <a:off x="469899" y="871016"/>
            <a:ext cx="1148230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template &lt;</a:t>
            </a:r>
            <a:r>
              <a:rPr lang="en-US" sz="1400" dirty="0" err="1"/>
              <a:t>typename</a:t>
            </a:r>
            <a:r>
              <a:rPr lang="en-US" sz="1400" dirty="0"/>
              <a:t> T&gt;</a:t>
            </a:r>
          </a:p>
          <a:p>
            <a:r>
              <a:rPr lang="en-US" sz="1400" dirty="0"/>
              <a:t>__global__ void </a:t>
            </a:r>
            <a:r>
              <a:rPr lang="en-US" sz="1400" dirty="0" err="1"/>
              <a:t>gpu_gemm_nn</a:t>
            </a:r>
            <a:r>
              <a:rPr lang="en-US" sz="1400" dirty="0"/>
              <a:t>(int m, int n, int k, </a:t>
            </a:r>
            <a:r>
              <a:rPr lang="en-US" sz="1400" b="1" dirty="0">
                <a:solidFill>
                  <a:srgbClr val="FF0000"/>
                </a:solidFill>
              </a:rPr>
              <a:t>T * __restrict__ </a:t>
            </a:r>
            <a:r>
              <a:rPr lang="en-US" sz="1400" b="1" dirty="0" err="1">
                <a:solidFill>
                  <a:srgbClr val="FF0000"/>
                </a:solidFill>
              </a:rPr>
              <a:t>dest</a:t>
            </a:r>
            <a:r>
              <a:rPr lang="en-US" sz="1400" dirty="0"/>
              <a:t>, const T * __restrict__ left, const T * __restrict__ right)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</a:t>
            </a:r>
            <a:r>
              <a:rPr lang="en-US" sz="1400" dirty="0" err="1"/>
              <a:t>size_t</a:t>
            </a:r>
            <a:r>
              <a:rPr lang="en-US" sz="1400" dirty="0"/>
              <a:t> ty = </a:t>
            </a:r>
            <a:r>
              <a:rPr lang="en-US" sz="1400" dirty="0" err="1"/>
              <a:t>blockIdx.y</a:t>
            </a:r>
            <a:r>
              <a:rPr lang="en-US" sz="1400" dirty="0"/>
              <a:t>*</a:t>
            </a:r>
            <a:r>
              <a:rPr lang="en-US" sz="1400" dirty="0" err="1"/>
              <a:t>blockDim.y</a:t>
            </a:r>
            <a:r>
              <a:rPr lang="en-US" sz="1400" dirty="0"/>
              <a:t> + </a:t>
            </a:r>
            <a:r>
              <a:rPr lang="en-US" sz="1400" dirty="0" err="1"/>
              <a:t>threadIdx.y</a:t>
            </a:r>
            <a:r>
              <a:rPr lang="en-US" sz="1400" dirty="0"/>
              <a:t>;</a:t>
            </a:r>
          </a:p>
          <a:p>
            <a:r>
              <a:rPr lang="en-US" sz="1400" dirty="0"/>
              <a:t> 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tx</a:t>
            </a:r>
            <a:r>
              <a:rPr lang="en-US" sz="1400" dirty="0"/>
              <a:t> = </a:t>
            </a:r>
            <a:r>
              <a:rPr lang="en-US" sz="1400" dirty="0" err="1"/>
              <a:t>blockIdx.x</a:t>
            </a:r>
            <a:r>
              <a:rPr lang="en-US" sz="1400" dirty="0"/>
              <a:t>*</a:t>
            </a:r>
            <a:r>
              <a:rPr lang="en-US" sz="1400" dirty="0" err="1"/>
              <a:t>blockDim.x</a:t>
            </a:r>
            <a:r>
              <a:rPr lang="en-US" sz="1400" dirty="0"/>
              <a:t> + </a:t>
            </a:r>
            <a:r>
              <a:rPr lang="en-US" sz="1400" dirty="0" err="1"/>
              <a:t>threadIdx.x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 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n_pos</a:t>
            </a:r>
            <a:r>
              <a:rPr lang="en-US" sz="1400" dirty="0"/>
              <a:t> = ty;</a:t>
            </a:r>
          </a:p>
          <a:p>
            <a:r>
              <a:rPr lang="en-US" sz="1400" dirty="0"/>
              <a:t> while(</a:t>
            </a:r>
            <a:r>
              <a:rPr lang="en-US" sz="1400" dirty="0" err="1"/>
              <a:t>n_pos</a:t>
            </a:r>
            <a:r>
              <a:rPr lang="en-US" sz="1400" dirty="0"/>
              <a:t> &lt; n){</a:t>
            </a:r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m_pos</a:t>
            </a:r>
            <a:r>
              <a:rPr lang="en-US" sz="1400" dirty="0"/>
              <a:t> = </a:t>
            </a:r>
            <a:r>
              <a:rPr lang="en-US" sz="1400" dirty="0" err="1"/>
              <a:t>tx</a:t>
            </a:r>
            <a:r>
              <a:rPr lang="en-US" sz="1400" dirty="0"/>
              <a:t>;</a:t>
            </a:r>
          </a:p>
          <a:p>
            <a:r>
              <a:rPr lang="en-US" sz="1400" dirty="0"/>
              <a:t>  while(</a:t>
            </a:r>
            <a:r>
              <a:rPr lang="en-US" sz="1400" dirty="0" err="1"/>
              <a:t>m_pos</a:t>
            </a:r>
            <a:r>
              <a:rPr lang="en-US" sz="1400" dirty="0"/>
              <a:t> &lt; m){</a:t>
            </a:r>
          </a:p>
          <a:p>
            <a:endParaRPr lang="en-US" sz="1400" dirty="0"/>
          </a:p>
          <a:p>
            <a:r>
              <a:rPr lang="en-US" sz="1400" dirty="0"/>
              <a:t>   T </a:t>
            </a:r>
            <a:r>
              <a:rPr lang="en-US" sz="1400" dirty="0" err="1"/>
              <a:t>tmp</a:t>
            </a:r>
            <a:r>
              <a:rPr lang="en-US" sz="1400" dirty="0"/>
              <a:t> = </a:t>
            </a:r>
            <a:r>
              <a:rPr lang="en-US" sz="1400" dirty="0" err="1"/>
              <a:t>static_cast</a:t>
            </a:r>
            <a:r>
              <a:rPr lang="en-US" sz="1400" dirty="0"/>
              <a:t>&lt;T&gt;(0.0);</a:t>
            </a:r>
          </a:p>
          <a:p>
            <a:r>
              <a:rPr lang="en-US" sz="1400" dirty="0"/>
              <a:t>   for(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k_pos</a:t>
            </a:r>
            <a:r>
              <a:rPr lang="en-US" sz="1400" dirty="0"/>
              <a:t> = 0; </a:t>
            </a:r>
            <a:r>
              <a:rPr lang="en-US" sz="1400" dirty="0" err="1"/>
              <a:t>k_pos</a:t>
            </a:r>
            <a:r>
              <a:rPr lang="en-US" sz="1400" dirty="0"/>
              <a:t> &lt; k; ++</a:t>
            </a:r>
            <a:r>
              <a:rPr lang="en-US" sz="1400" dirty="0" err="1"/>
              <a:t>k_pos</a:t>
            </a:r>
            <a:r>
              <a:rPr lang="en-US" sz="1400" dirty="0"/>
              <a:t>){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tmp</a:t>
            </a:r>
            <a:r>
              <a:rPr lang="en-US" sz="1400" dirty="0"/>
              <a:t> += left[</a:t>
            </a:r>
            <a:r>
              <a:rPr lang="en-US" sz="1400" dirty="0" err="1"/>
              <a:t>k_pos</a:t>
            </a:r>
            <a:r>
              <a:rPr lang="en-US" sz="1400" dirty="0"/>
              <a:t>*m + </a:t>
            </a:r>
            <a:r>
              <a:rPr lang="en-US" sz="1400" dirty="0" err="1"/>
              <a:t>m_pos</a:t>
            </a:r>
            <a:r>
              <a:rPr lang="en-US" sz="1400" dirty="0"/>
              <a:t>] * right[</a:t>
            </a:r>
            <a:r>
              <a:rPr lang="en-US" sz="1400" dirty="0" err="1"/>
              <a:t>n_pos</a:t>
            </a:r>
            <a:r>
              <a:rPr lang="en-US" sz="1400" dirty="0"/>
              <a:t>*k + </a:t>
            </a:r>
            <a:r>
              <a:rPr lang="en-US" sz="1400" dirty="0" err="1"/>
              <a:t>k_pos</a:t>
            </a:r>
            <a:r>
              <a:rPr lang="en-US" sz="1400" dirty="0"/>
              <a:t>];</a:t>
            </a:r>
          </a:p>
          <a:p>
            <a:r>
              <a:rPr lang="en-US" sz="1400" dirty="0"/>
              <a:t>   }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dest</a:t>
            </a:r>
            <a:r>
              <a:rPr lang="en-US" sz="1400" dirty="0"/>
              <a:t>[</a:t>
            </a:r>
            <a:r>
              <a:rPr lang="en-US" sz="1400" dirty="0" err="1"/>
              <a:t>n_pos</a:t>
            </a:r>
            <a:r>
              <a:rPr lang="en-US" sz="1400" dirty="0"/>
              <a:t>*m + </a:t>
            </a:r>
            <a:r>
              <a:rPr lang="en-US" sz="1400" dirty="0" err="1"/>
              <a:t>m_pos</a:t>
            </a:r>
            <a:r>
              <a:rPr lang="en-US" sz="1400" dirty="0"/>
              <a:t>] += </a:t>
            </a:r>
            <a:r>
              <a:rPr lang="en-US" sz="1400" dirty="0" err="1"/>
              <a:t>tmp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   </a:t>
            </a:r>
            <a:r>
              <a:rPr lang="en-US" sz="1400" dirty="0" err="1"/>
              <a:t>m_pos</a:t>
            </a:r>
            <a:r>
              <a:rPr lang="en-US" sz="1400" dirty="0"/>
              <a:t> += </a:t>
            </a:r>
            <a:r>
              <a:rPr lang="en-US" sz="1400" dirty="0" err="1"/>
              <a:t>gridDim.x</a:t>
            </a:r>
            <a:r>
              <a:rPr lang="en-US" sz="1400" dirty="0"/>
              <a:t>*</a:t>
            </a:r>
            <a:r>
              <a:rPr lang="en-US" sz="1400" dirty="0" err="1"/>
              <a:t>blockDim.x</a:t>
            </a:r>
            <a:r>
              <a:rPr lang="en-US" sz="1400" dirty="0"/>
              <a:t>;</a:t>
            </a:r>
          </a:p>
          <a:p>
            <a:r>
              <a:rPr lang="en-US" sz="1400" dirty="0"/>
              <a:t>  }</a:t>
            </a:r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 err="1"/>
              <a:t>n_pos</a:t>
            </a:r>
            <a:r>
              <a:rPr lang="en-US" sz="1400" dirty="0"/>
              <a:t> += </a:t>
            </a:r>
            <a:r>
              <a:rPr lang="en-US" sz="1400" dirty="0" err="1"/>
              <a:t>gridDim.y</a:t>
            </a:r>
            <a:r>
              <a:rPr lang="en-US" sz="1400" dirty="0"/>
              <a:t>*</a:t>
            </a:r>
            <a:r>
              <a:rPr lang="en-US" sz="1400" dirty="0" err="1"/>
              <a:t>blockDim.y</a:t>
            </a:r>
            <a:r>
              <a:rPr lang="en-US" sz="1400" dirty="0"/>
              <a:t>;</a:t>
            </a:r>
          </a:p>
          <a:p>
            <a:r>
              <a:rPr lang="en-US" sz="1400" dirty="0"/>
              <a:t> }</a:t>
            </a:r>
          </a:p>
          <a:p>
            <a:r>
              <a:rPr lang="en-US" sz="1400" dirty="0"/>
              <a:t> return;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6D984E-C318-4F19-9EB0-841B44931DE5}"/>
              </a:ext>
            </a:extLst>
          </p:cNvPr>
          <p:cNvSpPr/>
          <p:nvPr/>
        </p:nvSpPr>
        <p:spPr>
          <a:xfrm>
            <a:off x="6451600" y="2345267"/>
            <a:ext cx="4995333" cy="388196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7A1F33-7505-48CE-9918-B6459FBD3A19}"/>
              </a:ext>
            </a:extLst>
          </p:cNvPr>
          <p:cNvCxnSpPr>
            <a:stCxn id="8" idx="0"/>
            <a:endCxn id="8" idx="2"/>
          </p:cNvCxnSpPr>
          <p:nvPr/>
        </p:nvCxnSpPr>
        <p:spPr>
          <a:xfrm>
            <a:off x="8949267" y="2345267"/>
            <a:ext cx="0" cy="388196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0F8DD-67E0-46DC-9A22-8B4EB04FFCCE}"/>
              </a:ext>
            </a:extLst>
          </p:cNvPr>
          <p:cNvCxnSpPr>
            <a:stCxn id="8" idx="1"/>
            <a:endCxn id="8" idx="3"/>
          </p:cNvCxnSpPr>
          <p:nvPr/>
        </p:nvCxnSpPr>
        <p:spPr>
          <a:xfrm>
            <a:off x="6451600" y="4286250"/>
            <a:ext cx="499533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7AD878-57C9-4881-81CE-C921845F9B2C}"/>
              </a:ext>
            </a:extLst>
          </p:cNvPr>
          <p:cNvCxnSpPr/>
          <p:nvPr/>
        </p:nvCxnSpPr>
        <p:spPr>
          <a:xfrm flipH="1">
            <a:off x="7641167" y="2379133"/>
            <a:ext cx="42333" cy="38481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B0B56A-0202-4E3D-BFA3-CE00F4F86FB2}"/>
              </a:ext>
            </a:extLst>
          </p:cNvPr>
          <p:cNvCxnSpPr/>
          <p:nvPr/>
        </p:nvCxnSpPr>
        <p:spPr>
          <a:xfrm flipH="1">
            <a:off x="10147286" y="2366436"/>
            <a:ext cx="42333" cy="38481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FC927A9-E159-41FF-809F-12D643A8724C}"/>
              </a:ext>
            </a:extLst>
          </p:cNvPr>
          <p:cNvSpPr txBox="1"/>
          <p:nvPr/>
        </p:nvSpPr>
        <p:spPr>
          <a:xfrm>
            <a:off x="8775696" y="2009351"/>
            <a:ext cx="32573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627582-B6A8-45BE-BA65-B8F741A00193}"/>
              </a:ext>
            </a:extLst>
          </p:cNvPr>
          <p:cNvSpPr txBox="1"/>
          <p:nvPr/>
        </p:nvSpPr>
        <p:spPr>
          <a:xfrm>
            <a:off x="6003105" y="4096380"/>
            <a:ext cx="40107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4F9725-58A0-4D5E-B57F-5BEDAC8F0408}"/>
              </a:ext>
            </a:extLst>
          </p:cNvPr>
          <p:cNvSpPr txBox="1"/>
          <p:nvPr/>
        </p:nvSpPr>
        <p:spPr>
          <a:xfrm>
            <a:off x="6609892" y="28956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F8D6D9-2749-4918-B571-2A394CBA5FD8}"/>
              </a:ext>
            </a:extLst>
          </p:cNvPr>
          <p:cNvSpPr txBox="1"/>
          <p:nvPr/>
        </p:nvSpPr>
        <p:spPr>
          <a:xfrm>
            <a:off x="9096974" y="28956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4FA619-B3B8-4279-A366-53892F0F35F3}"/>
              </a:ext>
            </a:extLst>
          </p:cNvPr>
          <p:cNvSpPr txBox="1"/>
          <p:nvPr/>
        </p:nvSpPr>
        <p:spPr>
          <a:xfrm>
            <a:off x="7831207" y="28956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(0,1)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F5152A-AFEE-4107-B71F-8F8208223048}"/>
              </a:ext>
            </a:extLst>
          </p:cNvPr>
          <p:cNvSpPr txBox="1"/>
          <p:nvPr/>
        </p:nvSpPr>
        <p:spPr>
          <a:xfrm>
            <a:off x="10328874" y="28956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(0,3)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7AF8E-B46F-443D-B4F5-7CB2CAF72080}"/>
              </a:ext>
            </a:extLst>
          </p:cNvPr>
          <p:cNvSpPr txBox="1"/>
          <p:nvPr/>
        </p:nvSpPr>
        <p:spPr>
          <a:xfrm>
            <a:off x="6609892" y="4830911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(1,0)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7F540C-1646-4172-BA51-B9FD46FCE606}"/>
              </a:ext>
            </a:extLst>
          </p:cNvPr>
          <p:cNvSpPr txBox="1"/>
          <p:nvPr/>
        </p:nvSpPr>
        <p:spPr>
          <a:xfrm>
            <a:off x="7831206" y="4830911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86557B-DDF1-4416-B142-203CDF7A64A7}"/>
              </a:ext>
            </a:extLst>
          </p:cNvPr>
          <p:cNvSpPr txBox="1"/>
          <p:nvPr/>
        </p:nvSpPr>
        <p:spPr>
          <a:xfrm>
            <a:off x="9096973" y="4830911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(1,2)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935B75-31D3-41CD-89AA-49274EB84DFA}"/>
              </a:ext>
            </a:extLst>
          </p:cNvPr>
          <p:cNvSpPr txBox="1"/>
          <p:nvPr/>
        </p:nvSpPr>
        <p:spPr>
          <a:xfrm>
            <a:off x="10328873" y="4830911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(1,3)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65B4C4-8EB4-410D-8F69-8794785233AE}"/>
              </a:ext>
            </a:extLst>
          </p:cNvPr>
          <p:cNvSpPr txBox="1"/>
          <p:nvPr/>
        </p:nvSpPr>
        <p:spPr>
          <a:xfrm>
            <a:off x="8098712" y="6349439"/>
            <a:ext cx="170110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Matrix C(</a:t>
            </a:r>
            <a:r>
              <a:rPr lang="en-US" b="1" dirty="0" err="1">
                <a:latin typeface="+mn-lt"/>
              </a:rPr>
              <a:t>m,n</a:t>
            </a:r>
            <a:r>
              <a:rPr lang="en-US" b="1" dirty="0">
                <a:latin typeface="+mn-lt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423D6-0904-4DA7-A2F4-5542BF5F018E}"/>
              </a:ext>
            </a:extLst>
          </p:cNvPr>
          <p:cNvSpPr txBox="1"/>
          <p:nvPr/>
        </p:nvSpPr>
        <p:spPr>
          <a:xfrm>
            <a:off x="5599184" y="1515614"/>
            <a:ext cx="635302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highlight>
                  <a:srgbClr val="00FFFF"/>
                </a:highlight>
                <a:latin typeface="+mn-lt"/>
              </a:rPr>
              <a:t>Each CUDA thread block computes:</a:t>
            </a:r>
          </a:p>
          <a:p>
            <a:pPr algn="l">
              <a:lnSpc>
                <a:spcPct val="90000"/>
              </a:lnSpc>
            </a:pPr>
            <a:r>
              <a:rPr lang="en-US" sz="1500" b="1" dirty="0">
                <a:highlight>
                  <a:srgbClr val="00FFFF"/>
                </a:highlight>
                <a:latin typeface="+mn-lt"/>
              </a:rPr>
              <a:t>C(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blockDim.x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, 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blockDim.y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) += A(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blockDim.x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, k) * B(k, 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blockDim.y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61C585-BFD2-4FD1-96EB-F35912C7794E}"/>
              </a:ext>
            </a:extLst>
          </p:cNvPr>
          <p:cNvSpPr txBox="1"/>
          <p:nvPr/>
        </p:nvSpPr>
        <p:spPr>
          <a:xfrm>
            <a:off x="4754033" y="813816"/>
            <a:ext cx="226857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solidFill>
                  <a:srgbClr val="00B0F0"/>
                </a:solidFill>
                <a:latin typeface="+mn-lt"/>
              </a:rPr>
              <a:t>No pointer aliasing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D0DEF-744E-4361-A010-6D42A42329B3}"/>
              </a:ext>
            </a:extLst>
          </p:cNvPr>
          <p:cNvSpPr txBox="1"/>
          <p:nvPr/>
        </p:nvSpPr>
        <p:spPr>
          <a:xfrm>
            <a:off x="5754240" y="1265767"/>
            <a:ext cx="3417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solidFill>
                  <a:srgbClr val="00B0F0"/>
                </a:solidFill>
                <a:latin typeface="+mn-lt"/>
              </a:rPr>
              <a:t>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F89CD4-A216-405D-BD6A-0776BD8A8512}"/>
              </a:ext>
            </a:extLst>
          </p:cNvPr>
          <p:cNvSpPr txBox="1"/>
          <p:nvPr/>
        </p:nvSpPr>
        <p:spPr>
          <a:xfrm>
            <a:off x="7896306" y="1265767"/>
            <a:ext cx="32733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solidFill>
                  <a:srgbClr val="00B0F0"/>
                </a:solidFill>
                <a:latin typeface="+mn-lt"/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01A97B-FC96-4C22-AD30-889E3EAD2FA5}"/>
              </a:ext>
            </a:extLst>
          </p:cNvPr>
          <p:cNvSpPr txBox="1"/>
          <p:nvPr/>
        </p:nvSpPr>
        <p:spPr>
          <a:xfrm>
            <a:off x="10056836" y="1270000"/>
            <a:ext cx="29687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solidFill>
                  <a:srgbClr val="00B0F0"/>
                </a:solidFill>
                <a:latin typeface="+mn-lt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07932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D566-82E7-4D99-A523-A86F2AD9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CUDA BLA Library: Naïve GEMM kernel (algorithm 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04C625-5F92-4ED6-9488-1470FDB629F6}"/>
              </a:ext>
            </a:extLst>
          </p:cNvPr>
          <p:cNvSpPr/>
          <p:nvPr/>
        </p:nvSpPr>
        <p:spPr>
          <a:xfrm>
            <a:off x="469899" y="871016"/>
            <a:ext cx="1148230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template &lt;</a:t>
            </a:r>
            <a:r>
              <a:rPr lang="en-US" sz="1400" dirty="0" err="1"/>
              <a:t>typename</a:t>
            </a:r>
            <a:r>
              <a:rPr lang="en-US" sz="1400" dirty="0"/>
              <a:t> T&gt;</a:t>
            </a:r>
          </a:p>
          <a:p>
            <a:r>
              <a:rPr lang="en-US" sz="1400" dirty="0"/>
              <a:t>__global__ void </a:t>
            </a:r>
            <a:r>
              <a:rPr lang="en-US" sz="1400" dirty="0" err="1"/>
              <a:t>gpu_gemm_nn</a:t>
            </a:r>
            <a:r>
              <a:rPr lang="en-US" sz="1400" dirty="0"/>
              <a:t>(int m, int n, int k, T * __restrict__ </a:t>
            </a:r>
            <a:r>
              <a:rPr lang="en-US" sz="1400" dirty="0" err="1"/>
              <a:t>dest</a:t>
            </a:r>
            <a:r>
              <a:rPr lang="en-US" sz="1400" dirty="0"/>
              <a:t>, const T * __restrict__ left, const T * __restrict__ right)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size_t</a:t>
            </a:r>
            <a:r>
              <a:rPr lang="en-US" sz="1400" b="1" dirty="0">
                <a:solidFill>
                  <a:srgbClr val="FF0000"/>
                </a:solidFill>
              </a:rPr>
              <a:t> ty = </a:t>
            </a:r>
            <a:r>
              <a:rPr lang="en-US" sz="1400" b="1" dirty="0" err="1">
                <a:solidFill>
                  <a:srgbClr val="FF0000"/>
                </a:solidFill>
              </a:rPr>
              <a:t>blockIdx.y</a:t>
            </a:r>
            <a:r>
              <a:rPr lang="en-US" sz="1400" b="1" dirty="0">
                <a:solidFill>
                  <a:srgbClr val="FF0000"/>
                </a:solidFill>
              </a:rPr>
              <a:t>*</a:t>
            </a:r>
            <a:r>
              <a:rPr lang="en-US" sz="1400" b="1" dirty="0" err="1">
                <a:solidFill>
                  <a:srgbClr val="FF0000"/>
                </a:solidFill>
              </a:rPr>
              <a:t>blockDim.y</a:t>
            </a:r>
            <a:r>
              <a:rPr lang="en-US" sz="1400" b="1" dirty="0">
                <a:solidFill>
                  <a:srgbClr val="FF0000"/>
                </a:solidFill>
              </a:rPr>
              <a:t> + </a:t>
            </a:r>
            <a:r>
              <a:rPr lang="en-US" sz="1400" b="1" dirty="0" err="1">
                <a:solidFill>
                  <a:srgbClr val="FF0000"/>
                </a:solidFill>
              </a:rPr>
              <a:t>threadIdx.y</a:t>
            </a:r>
            <a:r>
              <a:rPr lang="en-US" sz="1400" b="1" dirty="0">
                <a:solidFill>
                  <a:srgbClr val="FF0000"/>
                </a:solidFill>
              </a:rPr>
              <a:t>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size_t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tx</a:t>
            </a:r>
            <a:r>
              <a:rPr lang="en-US" sz="1400" b="1" dirty="0">
                <a:solidFill>
                  <a:srgbClr val="FF0000"/>
                </a:solidFill>
              </a:rPr>
              <a:t> = </a:t>
            </a:r>
            <a:r>
              <a:rPr lang="en-US" sz="1400" b="1" dirty="0" err="1">
                <a:solidFill>
                  <a:srgbClr val="FF0000"/>
                </a:solidFill>
              </a:rPr>
              <a:t>blockIdx.x</a:t>
            </a:r>
            <a:r>
              <a:rPr lang="en-US" sz="1400" b="1" dirty="0">
                <a:solidFill>
                  <a:srgbClr val="FF0000"/>
                </a:solidFill>
              </a:rPr>
              <a:t>*</a:t>
            </a:r>
            <a:r>
              <a:rPr lang="en-US" sz="1400" b="1" dirty="0" err="1">
                <a:solidFill>
                  <a:srgbClr val="FF0000"/>
                </a:solidFill>
              </a:rPr>
              <a:t>blockDim.x</a:t>
            </a:r>
            <a:r>
              <a:rPr lang="en-US" sz="1400" b="1" dirty="0">
                <a:solidFill>
                  <a:srgbClr val="FF0000"/>
                </a:solidFill>
              </a:rPr>
              <a:t> + </a:t>
            </a:r>
            <a:r>
              <a:rPr lang="en-US" sz="1400" b="1" dirty="0" err="1">
                <a:solidFill>
                  <a:srgbClr val="FF0000"/>
                </a:solidFill>
              </a:rPr>
              <a:t>threadIdx.x</a:t>
            </a:r>
            <a:r>
              <a:rPr lang="en-US" sz="1400" b="1" dirty="0">
                <a:solidFill>
                  <a:srgbClr val="FF0000"/>
                </a:solidFill>
              </a:rPr>
              <a:t>;</a:t>
            </a:r>
          </a:p>
          <a:p>
            <a:endParaRPr lang="en-US" sz="1400" dirty="0"/>
          </a:p>
          <a:p>
            <a:r>
              <a:rPr lang="en-US" sz="1400" dirty="0"/>
              <a:t> 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n_pos</a:t>
            </a:r>
            <a:r>
              <a:rPr lang="en-US" sz="1400" dirty="0"/>
              <a:t> = ty;</a:t>
            </a:r>
          </a:p>
          <a:p>
            <a:r>
              <a:rPr lang="en-US" sz="1400" dirty="0"/>
              <a:t> while(</a:t>
            </a:r>
            <a:r>
              <a:rPr lang="en-US" sz="1400" dirty="0" err="1"/>
              <a:t>n_pos</a:t>
            </a:r>
            <a:r>
              <a:rPr lang="en-US" sz="1400" dirty="0"/>
              <a:t> &lt; n){</a:t>
            </a:r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m_pos</a:t>
            </a:r>
            <a:r>
              <a:rPr lang="en-US" sz="1400" dirty="0"/>
              <a:t> = </a:t>
            </a:r>
            <a:r>
              <a:rPr lang="en-US" sz="1400" dirty="0" err="1"/>
              <a:t>tx</a:t>
            </a:r>
            <a:r>
              <a:rPr lang="en-US" sz="1400" dirty="0"/>
              <a:t>;</a:t>
            </a:r>
          </a:p>
          <a:p>
            <a:r>
              <a:rPr lang="en-US" sz="1400" dirty="0"/>
              <a:t>  while(</a:t>
            </a:r>
            <a:r>
              <a:rPr lang="en-US" sz="1400" dirty="0" err="1"/>
              <a:t>m_pos</a:t>
            </a:r>
            <a:r>
              <a:rPr lang="en-US" sz="1400" dirty="0"/>
              <a:t> &lt; m){</a:t>
            </a:r>
          </a:p>
          <a:p>
            <a:endParaRPr lang="en-US" sz="1400" dirty="0"/>
          </a:p>
          <a:p>
            <a:r>
              <a:rPr lang="en-US" sz="1400" dirty="0"/>
              <a:t>   T </a:t>
            </a:r>
            <a:r>
              <a:rPr lang="en-US" sz="1400" dirty="0" err="1"/>
              <a:t>tmp</a:t>
            </a:r>
            <a:r>
              <a:rPr lang="en-US" sz="1400" dirty="0"/>
              <a:t> = </a:t>
            </a:r>
            <a:r>
              <a:rPr lang="en-US" sz="1400" dirty="0" err="1"/>
              <a:t>static_cast</a:t>
            </a:r>
            <a:r>
              <a:rPr lang="en-US" sz="1400" dirty="0"/>
              <a:t>&lt;T&gt;(0.0);</a:t>
            </a:r>
          </a:p>
          <a:p>
            <a:r>
              <a:rPr lang="en-US" sz="1400" dirty="0"/>
              <a:t>   for(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k_pos</a:t>
            </a:r>
            <a:r>
              <a:rPr lang="en-US" sz="1400" dirty="0"/>
              <a:t> = 0; </a:t>
            </a:r>
            <a:r>
              <a:rPr lang="en-US" sz="1400" dirty="0" err="1"/>
              <a:t>k_pos</a:t>
            </a:r>
            <a:r>
              <a:rPr lang="en-US" sz="1400" dirty="0"/>
              <a:t> &lt; k; ++</a:t>
            </a:r>
            <a:r>
              <a:rPr lang="en-US" sz="1400" dirty="0" err="1"/>
              <a:t>k_pos</a:t>
            </a:r>
            <a:r>
              <a:rPr lang="en-US" sz="1400" dirty="0"/>
              <a:t>){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tmp</a:t>
            </a:r>
            <a:r>
              <a:rPr lang="en-US" sz="1400" dirty="0"/>
              <a:t> += left[</a:t>
            </a:r>
            <a:r>
              <a:rPr lang="en-US" sz="1400" dirty="0" err="1"/>
              <a:t>k_pos</a:t>
            </a:r>
            <a:r>
              <a:rPr lang="en-US" sz="1400" dirty="0"/>
              <a:t>*m + </a:t>
            </a:r>
            <a:r>
              <a:rPr lang="en-US" sz="1400" dirty="0" err="1"/>
              <a:t>m_pos</a:t>
            </a:r>
            <a:r>
              <a:rPr lang="en-US" sz="1400" dirty="0"/>
              <a:t>] * right[</a:t>
            </a:r>
            <a:r>
              <a:rPr lang="en-US" sz="1400" dirty="0" err="1"/>
              <a:t>n_pos</a:t>
            </a:r>
            <a:r>
              <a:rPr lang="en-US" sz="1400" dirty="0"/>
              <a:t>*k + </a:t>
            </a:r>
            <a:r>
              <a:rPr lang="en-US" sz="1400" dirty="0" err="1"/>
              <a:t>k_pos</a:t>
            </a:r>
            <a:r>
              <a:rPr lang="en-US" sz="1400" dirty="0"/>
              <a:t>];</a:t>
            </a:r>
          </a:p>
          <a:p>
            <a:r>
              <a:rPr lang="en-US" sz="1400" dirty="0"/>
              <a:t>   }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dest</a:t>
            </a:r>
            <a:r>
              <a:rPr lang="en-US" sz="1400" dirty="0"/>
              <a:t>[</a:t>
            </a:r>
            <a:r>
              <a:rPr lang="en-US" sz="1400" dirty="0" err="1"/>
              <a:t>n_pos</a:t>
            </a:r>
            <a:r>
              <a:rPr lang="en-US" sz="1400" dirty="0"/>
              <a:t>*m + </a:t>
            </a:r>
            <a:r>
              <a:rPr lang="en-US" sz="1400" dirty="0" err="1"/>
              <a:t>m_pos</a:t>
            </a:r>
            <a:r>
              <a:rPr lang="en-US" sz="1400" dirty="0"/>
              <a:t>] += </a:t>
            </a:r>
            <a:r>
              <a:rPr lang="en-US" sz="1400" dirty="0" err="1"/>
              <a:t>tmp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   </a:t>
            </a:r>
            <a:r>
              <a:rPr lang="en-US" sz="1400" dirty="0" err="1"/>
              <a:t>m_pos</a:t>
            </a:r>
            <a:r>
              <a:rPr lang="en-US" sz="1400" dirty="0"/>
              <a:t> += </a:t>
            </a:r>
            <a:r>
              <a:rPr lang="en-US" sz="1400" dirty="0" err="1"/>
              <a:t>gridDim.x</a:t>
            </a:r>
            <a:r>
              <a:rPr lang="en-US" sz="1400" dirty="0"/>
              <a:t>*</a:t>
            </a:r>
            <a:r>
              <a:rPr lang="en-US" sz="1400" dirty="0" err="1"/>
              <a:t>blockDim.x</a:t>
            </a:r>
            <a:r>
              <a:rPr lang="en-US" sz="1400" dirty="0"/>
              <a:t>;</a:t>
            </a:r>
          </a:p>
          <a:p>
            <a:r>
              <a:rPr lang="en-US" sz="1400" dirty="0"/>
              <a:t>  }</a:t>
            </a:r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 err="1"/>
              <a:t>n_pos</a:t>
            </a:r>
            <a:r>
              <a:rPr lang="en-US" sz="1400" dirty="0"/>
              <a:t> += </a:t>
            </a:r>
            <a:r>
              <a:rPr lang="en-US" sz="1400" dirty="0" err="1"/>
              <a:t>gridDim.y</a:t>
            </a:r>
            <a:r>
              <a:rPr lang="en-US" sz="1400" dirty="0"/>
              <a:t>*</a:t>
            </a:r>
            <a:r>
              <a:rPr lang="en-US" sz="1400" dirty="0" err="1"/>
              <a:t>blockDim.y</a:t>
            </a:r>
            <a:r>
              <a:rPr lang="en-US" sz="1400" dirty="0"/>
              <a:t>;</a:t>
            </a:r>
          </a:p>
          <a:p>
            <a:r>
              <a:rPr lang="en-US" sz="1400" dirty="0"/>
              <a:t> }</a:t>
            </a:r>
          </a:p>
          <a:p>
            <a:r>
              <a:rPr lang="en-US" sz="1400" dirty="0"/>
              <a:t> return;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6D984E-C318-4F19-9EB0-841B44931DE5}"/>
              </a:ext>
            </a:extLst>
          </p:cNvPr>
          <p:cNvSpPr/>
          <p:nvPr/>
        </p:nvSpPr>
        <p:spPr>
          <a:xfrm>
            <a:off x="6451600" y="2345267"/>
            <a:ext cx="4995333" cy="388196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7A1F33-7505-48CE-9918-B6459FBD3A19}"/>
              </a:ext>
            </a:extLst>
          </p:cNvPr>
          <p:cNvCxnSpPr>
            <a:stCxn id="8" idx="0"/>
            <a:endCxn id="8" idx="2"/>
          </p:cNvCxnSpPr>
          <p:nvPr/>
        </p:nvCxnSpPr>
        <p:spPr>
          <a:xfrm>
            <a:off x="8949267" y="2345267"/>
            <a:ext cx="0" cy="388196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0F8DD-67E0-46DC-9A22-8B4EB04FFCCE}"/>
              </a:ext>
            </a:extLst>
          </p:cNvPr>
          <p:cNvCxnSpPr>
            <a:stCxn id="8" idx="1"/>
            <a:endCxn id="8" idx="3"/>
          </p:cNvCxnSpPr>
          <p:nvPr/>
        </p:nvCxnSpPr>
        <p:spPr>
          <a:xfrm>
            <a:off x="6451600" y="4286250"/>
            <a:ext cx="499533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7AD878-57C9-4881-81CE-C921845F9B2C}"/>
              </a:ext>
            </a:extLst>
          </p:cNvPr>
          <p:cNvCxnSpPr/>
          <p:nvPr/>
        </p:nvCxnSpPr>
        <p:spPr>
          <a:xfrm flipH="1">
            <a:off x="7641167" y="2379133"/>
            <a:ext cx="42333" cy="38481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B0B56A-0202-4E3D-BFA3-CE00F4F86FB2}"/>
              </a:ext>
            </a:extLst>
          </p:cNvPr>
          <p:cNvCxnSpPr/>
          <p:nvPr/>
        </p:nvCxnSpPr>
        <p:spPr>
          <a:xfrm flipH="1">
            <a:off x="10147286" y="2366436"/>
            <a:ext cx="42333" cy="38481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FC927A9-E159-41FF-809F-12D643A8724C}"/>
              </a:ext>
            </a:extLst>
          </p:cNvPr>
          <p:cNvSpPr txBox="1"/>
          <p:nvPr/>
        </p:nvSpPr>
        <p:spPr>
          <a:xfrm>
            <a:off x="8775696" y="2009351"/>
            <a:ext cx="32573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627582-B6A8-45BE-BA65-B8F741A00193}"/>
              </a:ext>
            </a:extLst>
          </p:cNvPr>
          <p:cNvSpPr txBox="1"/>
          <p:nvPr/>
        </p:nvSpPr>
        <p:spPr>
          <a:xfrm>
            <a:off x="6003105" y="4096380"/>
            <a:ext cx="40107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4F9725-58A0-4D5E-B57F-5BEDAC8F0408}"/>
              </a:ext>
            </a:extLst>
          </p:cNvPr>
          <p:cNvSpPr txBox="1"/>
          <p:nvPr/>
        </p:nvSpPr>
        <p:spPr>
          <a:xfrm>
            <a:off x="6609892" y="28956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F8D6D9-2749-4918-B571-2A394CBA5FD8}"/>
              </a:ext>
            </a:extLst>
          </p:cNvPr>
          <p:cNvSpPr txBox="1"/>
          <p:nvPr/>
        </p:nvSpPr>
        <p:spPr>
          <a:xfrm>
            <a:off x="9096974" y="28956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4FA619-B3B8-4279-A366-53892F0F35F3}"/>
              </a:ext>
            </a:extLst>
          </p:cNvPr>
          <p:cNvSpPr txBox="1"/>
          <p:nvPr/>
        </p:nvSpPr>
        <p:spPr>
          <a:xfrm>
            <a:off x="7831207" y="28956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(0,1)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F5152A-AFEE-4107-B71F-8F8208223048}"/>
              </a:ext>
            </a:extLst>
          </p:cNvPr>
          <p:cNvSpPr txBox="1"/>
          <p:nvPr/>
        </p:nvSpPr>
        <p:spPr>
          <a:xfrm>
            <a:off x="10328874" y="28956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(0,3)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7AF8E-B46F-443D-B4F5-7CB2CAF72080}"/>
              </a:ext>
            </a:extLst>
          </p:cNvPr>
          <p:cNvSpPr txBox="1"/>
          <p:nvPr/>
        </p:nvSpPr>
        <p:spPr>
          <a:xfrm>
            <a:off x="6609892" y="4830911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(1,0)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7F540C-1646-4172-BA51-B9FD46FCE606}"/>
              </a:ext>
            </a:extLst>
          </p:cNvPr>
          <p:cNvSpPr txBox="1"/>
          <p:nvPr/>
        </p:nvSpPr>
        <p:spPr>
          <a:xfrm>
            <a:off x="7831206" y="4830911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86557B-DDF1-4416-B142-203CDF7A64A7}"/>
              </a:ext>
            </a:extLst>
          </p:cNvPr>
          <p:cNvSpPr txBox="1"/>
          <p:nvPr/>
        </p:nvSpPr>
        <p:spPr>
          <a:xfrm>
            <a:off x="9096973" y="4830911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(1,2)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935B75-31D3-41CD-89AA-49274EB84DFA}"/>
              </a:ext>
            </a:extLst>
          </p:cNvPr>
          <p:cNvSpPr txBox="1"/>
          <p:nvPr/>
        </p:nvSpPr>
        <p:spPr>
          <a:xfrm>
            <a:off x="10328873" y="4830911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(1,3)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65B4C4-8EB4-410D-8F69-8794785233AE}"/>
              </a:ext>
            </a:extLst>
          </p:cNvPr>
          <p:cNvSpPr txBox="1"/>
          <p:nvPr/>
        </p:nvSpPr>
        <p:spPr>
          <a:xfrm>
            <a:off x="8098712" y="6349439"/>
            <a:ext cx="170110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Matrix C(</a:t>
            </a:r>
            <a:r>
              <a:rPr lang="en-US" b="1" dirty="0" err="1">
                <a:latin typeface="+mn-lt"/>
              </a:rPr>
              <a:t>m,n</a:t>
            </a:r>
            <a:r>
              <a:rPr lang="en-US" b="1" dirty="0">
                <a:latin typeface="+mn-lt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423D6-0904-4DA7-A2F4-5542BF5F018E}"/>
              </a:ext>
            </a:extLst>
          </p:cNvPr>
          <p:cNvSpPr txBox="1"/>
          <p:nvPr/>
        </p:nvSpPr>
        <p:spPr>
          <a:xfrm>
            <a:off x="5599184" y="1515614"/>
            <a:ext cx="635302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highlight>
                  <a:srgbClr val="00FFFF"/>
                </a:highlight>
                <a:latin typeface="+mn-lt"/>
              </a:rPr>
              <a:t>Each CUDA thread block computes:</a:t>
            </a:r>
          </a:p>
          <a:p>
            <a:pPr algn="l">
              <a:lnSpc>
                <a:spcPct val="90000"/>
              </a:lnSpc>
            </a:pPr>
            <a:r>
              <a:rPr lang="en-US" sz="1500" b="1" dirty="0">
                <a:highlight>
                  <a:srgbClr val="00FFFF"/>
                </a:highlight>
                <a:latin typeface="+mn-lt"/>
              </a:rPr>
              <a:t>C(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blockDim.x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, 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blockDim.y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) += A(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blockDim.x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, k) * B(k, 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blockDim.y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)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27CD007D-B5B7-45BF-9A90-79EE39A0A888}"/>
              </a:ext>
            </a:extLst>
          </p:cNvPr>
          <p:cNvCxnSpPr/>
          <p:nvPr/>
        </p:nvCxnSpPr>
        <p:spPr>
          <a:xfrm>
            <a:off x="4609243" y="1889553"/>
            <a:ext cx="1803400" cy="1744133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19E9F31-9ABB-4089-82B6-EBBD3DCEC225}"/>
              </a:ext>
            </a:extLst>
          </p:cNvPr>
          <p:cNvCxnSpPr/>
          <p:nvPr/>
        </p:nvCxnSpPr>
        <p:spPr>
          <a:xfrm>
            <a:off x="4600777" y="1676400"/>
            <a:ext cx="99840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6521CD2-3559-4803-A01C-CB06C60082B7}"/>
              </a:ext>
            </a:extLst>
          </p:cNvPr>
          <p:cNvCxnSpPr>
            <a:cxnSpLocks/>
          </p:cNvCxnSpPr>
          <p:nvPr/>
        </p:nvCxnSpPr>
        <p:spPr>
          <a:xfrm>
            <a:off x="5590718" y="1663704"/>
            <a:ext cx="0" cy="49107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7FA777F-730C-42A9-BDBC-3E4A28D52AB9}"/>
              </a:ext>
            </a:extLst>
          </p:cNvPr>
          <p:cNvCxnSpPr/>
          <p:nvPr/>
        </p:nvCxnSpPr>
        <p:spPr>
          <a:xfrm>
            <a:off x="5582252" y="2146308"/>
            <a:ext cx="260924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0DEA2EF-73A5-41ED-8EE2-E48D6DAA2A22}"/>
              </a:ext>
            </a:extLst>
          </p:cNvPr>
          <p:cNvCxnSpPr/>
          <p:nvPr/>
        </p:nvCxnSpPr>
        <p:spPr>
          <a:xfrm>
            <a:off x="8183035" y="2142075"/>
            <a:ext cx="0" cy="19049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4BD66D35-FBD1-409B-9B06-39BA162BFC2C}"/>
              </a:ext>
            </a:extLst>
          </p:cNvPr>
          <p:cNvSpPr/>
          <p:nvPr/>
        </p:nvSpPr>
        <p:spPr>
          <a:xfrm>
            <a:off x="8083541" y="3512582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6EC200-E2A5-4422-948C-5D2F5F69A47B}"/>
              </a:ext>
            </a:extLst>
          </p:cNvPr>
          <p:cNvSpPr txBox="1"/>
          <p:nvPr/>
        </p:nvSpPr>
        <p:spPr>
          <a:xfrm>
            <a:off x="5574246" y="3334384"/>
            <a:ext cx="7088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solidFill>
                  <a:srgbClr val="FF0000"/>
                </a:solidFill>
                <a:latin typeface="+mn-lt"/>
              </a:rPr>
              <a:t>(13,0)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69CDCB-0B32-48E9-89D9-22CC68BF4595}"/>
              </a:ext>
            </a:extLst>
          </p:cNvPr>
          <p:cNvSpPr txBox="1"/>
          <p:nvPr/>
        </p:nvSpPr>
        <p:spPr>
          <a:xfrm>
            <a:off x="5828955" y="2142075"/>
            <a:ext cx="6014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solidFill>
                  <a:srgbClr val="FF0000"/>
                </a:solidFill>
                <a:latin typeface="+mn-lt"/>
              </a:rPr>
              <a:t>(7,1)</a:t>
            </a:r>
          </a:p>
        </p:txBody>
      </p:sp>
    </p:spTree>
    <p:extLst>
      <p:ext uri="{BB962C8B-B14F-4D97-AF65-F5344CB8AC3E}">
        <p14:creationId xmlns:p14="http://schemas.microsoft.com/office/powerpoint/2010/main" val="4261916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D566-82E7-4D99-A523-A86F2AD9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CUDA BLA Library: Naïve GEMM kernel (algorithm 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04C625-5F92-4ED6-9488-1470FDB629F6}"/>
              </a:ext>
            </a:extLst>
          </p:cNvPr>
          <p:cNvSpPr/>
          <p:nvPr/>
        </p:nvSpPr>
        <p:spPr>
          <a:xfrm>
            <a:off x="469899" y="871016"/>
            <a:ext cx="1148230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template &lt;</a:t>
            </a:r>
            <a:r>
              <a:rPr lang="en-US" sz="1400" dirty="0" err="1"/>
              <a:t>typename</a:t>
            </a:r>
            <a:r>
              <a:rPr lang="en-US" sz="1400" dirty="0"/>
              <a:t> T&gt;</a:t>
            </a:r>
          </a:p>
          <a:p>
            <a:r>
              <a:rPr lang="en-US" sz="1400" dirty="0"/>
              <a:t>__global__ void </a:t>
            </a:r>
            <a:r>
              <a:rPr lang="en-US" sz="1400" dirty="0" err="1"/>
              <a:t>gpu_gemm_nn</a:t>
            </a:r>
            <a:r>
              <a:rPr lang="en-US" sz="1400" dirty="0"/>
              <a:t>(int m, int n, int k, T * __restrict__ </a:t>
            </a:r>
            <a:r>
              <a:rPr lang="en-US" sz="1400" dirty="0" err="1"/>
              <a:t>dest</a:t>
            </a:r>
            <a:r>
              <a:rPr lang="en-US" sz="1400" dirty="0"/>
              <a:t>, const T * __restrict__ left, const T * __restrict__ right)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</a:t>
            </a:r>
            <a:r>
              <a:rPr lang="en-US" sz="1400" b="1" dirty="0" err="1"/>
              <a:t>size_t</a:t>
            </a:r>
            <a:r>
              <a:rPr lang="en-US" sz="1400" b="1" dirty="0"/>
              <a:t> ty = </a:t>
            </a:r>
            <a:r>
              <a:rPr lang="en-US" sz="1400" b="1" dirty="0" err="1"/>
              <a:t>blockIdx.y</a:t>
            </a:r>
            <a:r>
              <a:rPr lang="en-US" sz="1400" b="1" dirty="0"/>
              <a:t>*</a:t>
            </a:r>
            <a:r>
              <a:rPr lang="en-US" sz="1400" b="1" dirty="0" err="1"/>
              <a:t>blockDim.y</a:t>
            </a:r>
            <a:r>
              <a:rPr lang="en-US" sz="1400" b="1" dirty="0"/>
              <a:t> + </a:t>
            </a:r>
            <a:r>
              <a:rPr lang="en-US" sz="1400" b="1" dirty="0" err="1"/>
              <a:t>threadIdx.y</a:t>
            </a:r>
            <a:r>
              <a:rPr lang="en-US" sz="1400" b="1" dirty="0"/>
              <a:t>;</a:t>
            </a:r>
          </a:p>
          <a:p>
            <a:r>
              <a:rPr lang="en-US" sz="1400" b="1" dirty="0"/>
              <a:t> </a:t>
            </a:r>
            <a:r>
              <a:rPr lang="en-US" sz="1400" b="1" dirty="0" err="1"/>
              <a:t>size_t</a:t>
            </a:r>
            <a:r>
              <a:rPr lang="en-US" sz="1400" b="1" dirty="0"/>
              <a:t> </a:t>
            </a:r>
            <a:r>
              <a:rPr lang="en-US" sz="1400" b="1" dirty="0" err="1"/>
              <a:t>tx</a:t>
            </a:r>
            <a:r>
              <a:rPr lang="en-US" sz="1400" b="1" dirty="0"/>
              <a:t> = </a:t>
            </a:r>
            <a:r>
              <a:rPr lang="en-US" sz="1400" b="1" dirty="0" err="1"/>
              <a:t>blockIdx.x</a:t>
            </a:r>
            <a:r>
              <a:rPr lang="en-US" sz="1400" b="1" dirty="0"/>
              <a:t>*</a:t>
            </a:r>
            <a:r>
              <a:rPr lang="en-US" sz="1400" b="1" dirty="0" err="1"/>
              <a:t>blockDim.x</a:t>
            </a:r>
            <a:r>
              <a:rPr lang="en-US" sz="1400" b="1" dirty="0"/>
              <a:t> + </a:t>
            </a:r>
            <a:r>
              <a:rPr lang="en-US" sz="1400" b="1" dirty="0" err="1"/>
              <a:t>threadIdx.x</a:t>
            </a:r>
            <a:r>
              <a:rPr lang="en-US" sz="1400" b="1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size_t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n_pos</a:t>
            </a:r>
            <a:r>
              <a:rPr lang="en-US" sz="1400" b="1" dirty="0">
                <a:solidFill>
                  <a:srgbClr val="FF0000"/>
                </a:solidFill>
              </a:rPr>
              <a:t> = ty;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while(</a:t>
            </a:r>
            <a:r>
              <a:rPr lang="en-US" sz="1400" b="1" dirty="0" err="1">
                <a:solidFill>
                  <a:srgbClr val="FF0000"/>
                </a:solidFill>
              </a:rPr>
              <a:t>n_pos</a:t>
            </a:r>
            <a:r>
              <a:rPr lang="en-US" sz="1400" b="1" dirty="0">
                <a:solidFill>
                  <a:srgbClr val="FF0000"/>
                </a:solidFill>
              </a:rPr>
              <a:t> &lt; n){</a:t>
            </a:r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b="1" dirty="0" err="1">
                <a:solidFill>
                  <a:srgbClr val="FF0000"/>
                </a:solidFill>
              </a:rPr>
              <a:t>size_t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m_pos</a:t>
            </a:r>
            <a:r>
              <a:rPr lang="en-US" sz="1400" b="1" dirty="0">
                <a:solidFill>
                  <a:srgbClr val="FF0000"/>
                </a:solidFill>
              </a:rPr>
              <a:t> = </a:t>
            </a:r>
            <a:r>
              <a:rPr lang="en-US" sz="1400" b="1" dirty="0" err="1">
                <a:solidFill>
                  <a:srgbClr val="FF0000"/>
                </a:solidFill>
              </a:rPr>
              <a:t>tx</a:t>
            </a:r>
            <a:r>
              <a:rPr lang="en-US" sz="1400" b="1" dirty="0">
                <a:solidFill>
                  <a:srgbClr val="FF0000"/>
                </a:solidFill>
              </a:rPr>
              <a:t>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while(</a:t>
            </a:r>
            <a:r>
              <a:rPr lang="en-US" sz="1400" b="1" dirty="0" err="1">
                <a:solidFill>
                  <a:srgbClr val="FF0000"/>
                </a:solidFill>
              </a:rPr>
              <a:t>m_pos</a:t>
            </a:r>
            <a:r>
              <a:rPr lang="en-US" sz="1400" b="1" dirty="0">
                <a:solidFill>
                  <a:srgbClr val="FF0000"/>
                </a:solidFill>
              </a:rPr>
              <a:t> &lt; m){</a:t>
            </a:r>
          </a:p>
          <a:p>
            <a:endParaRPr lang="en-US" sz="1400" dirty="0"/>
          </a:p>
          <a:p>
            <a:r>
              <a:rPr lang="en-US" sz="1400" dirty="0"/>
              <a:t>   T </a:t>
            </a:r>
            <a:r>
              <a:rPr lang="en-US" sz="1400" dirty="0" err="1"/>
              <a:t>tmp</a:t>
            </a:r>
            <a:r>
              <a:rPr lang="en-US" sz="1400" dirty="0"/>
              <a:t> = </a:t>
            </a:r>
            <a:r>
              <a:rPr lang="en-US" sz="1400" dirty="0" err="1"/>
              <a:t>static_cast</a:t>
            </a:r>
            <a:r>
              <a:rPr lang="en-US" sz="1400" dirty="0"/>
              <a:t>&lt;T&gt;(0.0);</a:t>
            </a:r>
          </a:p>
          <a:p>
            <a:r>
              <a:rPr lang="en-US" sz="1400" dirty="0"/>
              <a:t>   for(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k_pos</a:t>
            </a:r>
            <a:r>
              <a:rPr lang="en-US" sz="1400" dirty="0"/>
              <a:t> = 0; </a:t>
            </a:r>
            <a:r>
              <a:rPr lang="en-US" sz="1400" dirty="0" err="1"/>
              <a:t>k_pos</a:t>
            </a:r>
            <a:r>
              <a:rPr lang="en-US" sz="1400" dirty="0"/>
              <a:t> &lt; k; ++</a:t>
            </a:r>
            <a:r>
              <a:rPr lang="en-US" sz="1400" dirty="0" err="1"/>
              <a:t>k_pos</a:t>
            </a:r>
            <a:r>
              <a:rPr lang="en-US" sz="1400" dirty="0"/>
              <a:t>){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tmp</a:t>
            </a:r>
            <a:r>
              <a:rPr lang="en-US" sz="1400" dirty="0"/>
              <a:t> += left[</a:t>
            </a:r>
            <a:r>
              <a:rPr lang="en-US" sz="1400" dirty="0" err="1"/>
              <a:t>k_pos</a:t>
            </a:r>
            <a:r>
              <a:rPr lang="en-US" sz="1400" dirty="0"/>
              <a:t>*m + </a:t>
            </a:r>
            <a:r>
              <a:rPr lang="en-US" sz="1400" dirty="0" err="1"/>
              <a:t>m_pos</a:t>
            </a:r>
            <a:r>
              <a:rPr lang="en-US" sz="1400" dirty="0"/>
              <a:t>] * right[</a:t>
            </a:r>
            <a:r>
              <a:rPr lang="en-US" sz="1400" dirty="0" err="1"/>
              <a:t>n_pos</a:t>
            </a:r>
            <a:r>
              <a:rPr lang="en-US" sz="1400" dirty="0"/>
              <a:t>*k + </a:t>
            </a:r>
            <a:r>
              <a:rPr lang="en-US" sz="1400" dirty="0" err="1"/>
              <a:t>k_pos</a:t>
            </a:r>
            <a:r>
              <a:rPr lang="en-US" sz="1400" dirty="0"/>
              <a:t>];</a:t>
            </a:r>
          </a:p>
          <a:p>
            <a:r>
              <a:rPr lang="en-US" sz="1400" dirty="0"/>
              <a:t>   }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dest</a:t>
            </a:r>
            <a:r>
              <a:rPr lang="en-US" sz="1400" dirty="0"/>
              <a:t>[</a:t>
            </a:r>
            <a:r>
              <a:rPr lang="en-US" sz="1400" dirty="0" err="1"/>
              <a:t>n_pos</a:t>
            </a:r>
            <a:r>
              <a:rPr lang="en-US" sz="1400" dirty="0"/>
              <a:t>*m + </a:t>
            </a:r>
            <a:r>
              <a:rPr lang="en-US" sz="1400" dirty="0" err="1"/>
              <a:t>m_pos</a:t>
            </a:r>
            <a:r>
              <a:rPr lang="en-US" sz="1400" dirty="0"/>
              <a:t>] += </a:t>
            </a:r>
            <a:r>
              <a:rPr lang="en-US" sz="1400" dirty="0" err="1"/>
              <a:t>tmp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   </a:t>
            </a:r>
            <a:r>
              <a:rPr lang="en-US" sz="1400" dirty="0" err="1"/>
              <a:t>m_pos</a:t>
            </a:r>
            <a:r>
              <a:rPr lang="en-US" sz="1400" dirty="0"/>
              <a:t> += </a:t>
            </a:r>
            <a:r>
              <a:rPr lang="en-US" sz="1400" dirty="0" err="1"/>
              <a:t>gridDim.x</a:t>
            </a:r>
            <a:r>
              <a:rPr lang="en-US" sz="1400" dirty="0"/>
              <a:t>*</a:t>
            </a:r>
            <a:r>
              <a:rPr lang="en-US" sz="1400" dirty="0" err="1"/>
              <a:t>blockDim.x</a:t>
            </a:r>
            <a:r>
              <a:rPr lang="en-US" sz="1400" dirty="0"/>
              <a:t>;</a:t>
            </a:r>
          </a:p>
          <a:p>
            <a:r>
              <a:rPr lang="en-US" sz="1400" dirty="0"/>
              <a:t>  }</a:t>
            </a:r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 err="1"/>
              <a:t>n_pos</a:t>
            </a:r>
            <a:r>
              <a:rPr lang="en-US" sz="1400" dirty="0"/>
              <a:t> += </a:t>
            </a:r>
            <a:r>
              <a:rPr lang="en-US" sz="1400" dirty="0" err="1"/>
              <a:t>gridDim.y</a:t>
            </a:r>
            <a:r>
              <a:rPr lang="en-US" sz="1400" dirty="0"/>
              <a:t>*</a:t>
            </a:r>
            <a:r>
              <a:rPr lang="en-US" sz="1400" dirty="0" err="1"/>
              <a:t>blockDim.y</a:t>
            </a:r>
            <a:r>
              <a:rPr lang="en-US" sz="1400" dirty="0"/>
              <a:t>;</a:t>
            </a:r>
          </a:p>
          <a:p>
            <a:r>
              <a:rPr lang="en-US" sz="1400" dirty="0"/>
              <a:t> }</a:t>
            </a:r>
          </a:p>
          <a:p>
            <a:r>
              <a:rPr lang="en-US" sz="1400" dirty="0"/>
              <a:t> return;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6D984E-C318-4F19-9EB0-841B44931DE5}"/>
              </a:ext>
            </a:extLst>
          </p:cNvPr>
          <p:cNvSpPr/>
          <p:nvPr/>
        </p:nvSpPr>
        <p:spPr>
          <a:xfrm>
            <a:off x="6451600" y="2345267"/>
            <a:ext cx="4995333" cy="388196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7A1F33-7505-48CE-9918-B6459FBD3A19}"/>
              </a:ext>
            </a:extLst>
          </p:cNvPr>
          <p:cNvCxnSpPr>
            <a:stCxn id="8" idx="0"/>
            <a:endCxn id="8" idx="2"/>
          </p:cNvCxnSpPr>
          <p:nvPr/>
        </p:nvCxnSpPr>
        <p:spPr>
          <a:xfrm>
            <a:off x="8949267" y="2345267"/>
            <a:ext cx="0" cy="388196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0F8DD-67E0-46DC-9A22-8B4EB04FFCCE}"/>
              </a:ext>
            </a:extLst>
          </p:cNvPr>
          <p:cNvCxnSpPr>
            <a:stCxn id="8" idx="1"/>
            <a:endCxn id="8" idx="3"/>
          </p:cNvCxnSpPr>
          <p:nvPr/>
        </p:nvCxnSpPr>
        <p:spPr>
          <a:xfrm>
            <a:off x="6451600" y="4286250"/>
            <a:ext cx="499533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7AD878-57C9-4881-81CE-C921845F9B2C}"/>
              </a:ext>
            </a:extLst>
          </p:cNvPr>
          <p:cNvCxnSpPr/>
          <p:nvPr/>
        </p:nvCxnSpPr>
        <p:spPr>
          <a:xfrm flipH="1">
            <a:off x="7641167" y="2379133"/>
            <a:ext cx="42333" cy="38481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B0B56A-0202-4E3D-BFA3-CE00F4F86FB2}"/>
              </a:ext>
            </a:extLst>
          </p:cNvPr>
          <p:cNvCxnSpPr/>
          <p:nvPr/>
        </p:nvCxnSpPr>
        <p:spPr>
          <a:xfrm flipH="1">
            <a:off x="10147286" y="2366436"/>
            <a:ext cx="42333" cy="38481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FC927A9-E159-41FF-809F-12D643A8724C}"/>
              </a:ext>
            </a:extLst>
          </p:cNvPr>
          <p:cNvSpPr txBox="1"/>
          <p:nvPr/>
        </p:nvSpPr>
        <p:spPr>
          <a:xfrm>
            <a:off x="8775696" y="2009351"/>
            <a:ext cx="32573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627582-B6A8-45BE-BA65-B8F741A00193}"/>
              </a:ext>
            </a:extLst>
          </p:cNvPr>
          <p:cNvSpPr txBox="1"/>
          <p:nvPr/>
        </p:nvSpPr>
        <p:spPr>
          <a:xfrm>
            <a:off x="6003105" y="4096380"/>
            <a:ext cx="40107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4F9725-58A0-4D5E-B57F-5BEDAC8F0408}"/>
              </a:ext>
            </a:extLst>
          </p:cNvPr>
          <p:cNvSpPr txBox="1"/>
          <p:nvPr/>
        </p:nvSpPr>
        <p:spPr>
          <a:xfrm>
            <a:off x="6609892" y="28956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F8D6D9-2749-4918-B571-2A394CBA5FD8}"/>
              </a:ext>
            </a:extLst>
          </p:cNvPr>
          <p:cNvSpPr txBox="1"/>
          <p:nvPr/>
        </p:nvSpPr>
        <p:spPr>
          <a:xfrm>
            <a:off x="9096974" y="28956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4FA619-B3B8-4279-A366-53892F0F35F3}"/>
              </a:ext>
            </a:extLst>
          </p:cNvPr>
          <p:cNvSpPr txBox="1"/>
          <p:nvPr/>
        </p:nvSpPr>
        <p:spPr>
          <a:xfrm>
            <a:off x="7831207" y="28956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(0,1)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F5152A-AFEE-4107-B71F-8F8208223048}"/>
              </a:ext>
            </a:extLst>
          </p:cNvPr>
          <p:cNvSpPr txBox="1"/>
          <p:nvPr/>
        </p:nvSpPr>
        <p:spPr>
          <a:xfrm>
            <a:off x="10328874" y="28956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(0,3)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7AF8E-B46F-443D-B4F5-7CB2CAF72080}"/>
              </a:ext>
            </a:extLst>
          </p:cNvPr>
          <p:cNvSpPr txBox="1"/>
          <p:nvPr/>
        </p:nvSpPr>
        <p:spPr>
          <a:xfrm>
            <a:off x="6609892" y="4830911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(1,0)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7F540C-1646-4172-BA51-B9FD46FCE606}"/>
              </a:ext>
            </a:extLst>
          </p:cNvPr>
          <p:cNvSpPr txBox="1"/>
          <p:nvPr/>
        </p:nvSpPr>
        <p:spPr>
          <a:xfrm>
            <a:off x="7831206" y="4830911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86557B-DDF1-4416-B142-203CDF7A64A7}"/>
              </a:ext>
            </a:extLst>
          </p:cNvPr>
          <p:cNvSpPr txBox="1"/>
          <p:nvPr/>
        </p:nvSpPr>
        <p:spPr>
          <a:xfrm>
            <a:off x="9096973" y="4830911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(1,2)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935B75-31D3-41CD-89AA-49274EB84DFA}"/>
              </a:ext>
            </a:extLst>
          </p:cNvPr>
          <p:cNvSpPr txBox="1"/>
          <p:nvPr/>
        </p:nvSpPr>
        <p:spPr>
          <a:xfrm>
            <a:off x="10328873" y="4830911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(1,3)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65B4C4-8EB4-410D-8F69-8794785233AE}"/>
              </a:ext>
            </a:extLst>
          </p:cNvPr>
          <p:cNvSpPr txBox="1"/>
          <p:nvPr/>
        </p:nvSpPr>
        <p:spPr>
          <a:xfrm>
            <a:off x="8098712" y="6349439"/>
            <a:ext cx="170110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Matrix C(</a:t>
            </a:r>
            <a:r>
              <a:rPr lang="en-US" b="1" dirty="0" err="1">
                <a:latin typeface="+mn-lt"/>
              </a:rPr>
              <a:t>m,n</a:t>
            </a:r>
            <a:r>
              <a:rPr lang="en-US" b="1" dirty="0">
                <a:latin typeface="+mn-lt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423D6-0904-4DA7-A2F4-5542BF5F018E}"/>
              </a:ext>
            </a:extLst>
          </p:cNvPr>
          <p:cNvSpPr txBox="1"/>
          <p:nvPr/>
        </p:nvSpPr>
        <p:spPr>
          <a:xfrm>
            <a:off x="5599184" y="1515614"/>
            <a:ext cx="635302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highlight>
                  <a:srgbClr val="00FFFF"/>
                </a:highlight>
                <a:latin typeface="+mn-lt"/>
              </a:rPr>
              <a:t>Each CUDA thread block computes:</a:t>
            </a:r>
          </a:p>
          <a:p>
            <a:pPr algn="l">
              <a:lnSpc>
                <a:spcPct val="90000"/>
              </a:lnSpc>
            </a:pPr>
            <a:r>
              <a:rPr lang="en-US" sz="1500" b="1" dirty="0">
                <a:highlight>
                  <a:srgbClr val="00FFFF"/>
                </a:highlight>
                <a:latin typeface="+mn-lt"/>
              </a:rPr>
              <a:t>C(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blockDim.x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, 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blockDim.y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) += A(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blockDim.x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, k) * B(k, 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blockDim.y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)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27CD007D-B5B7-45BF-9A90-79EE39A0A888}"/>
              </a:ext>
            </a:extLst>
          </p:cNvPr>
          <p:cNvCxnSpPr/>
          <p:nvPr/>
        </p:nvCxnSpPr>
        <p:spPr>
          <a:xfrm>
            <a:off x="4609243" y="1889553"/>
            <a:ext cx="1803400" cy="1744133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19E9F31-9ABB-4089-82B6-EBBD3DCEC225}"/>
              </a:ext>
            </a:extLst>
          </p:cNvPr>
          <p:cNvCxnSpPr/>
          <p:nvPr/>
        </p:nvCxnSpPr>
        <p:spPr>
          <a:xfrm>
            <a:off x="4600777" y="1676400"/>
            <a:ext cx="99840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6521CD2-3559-4803-A01C-CB06C60082B7}"/>
              </a:ext>
            </a:extLst>
          </p:cNvPr>
          <p:cNvCxnSpPr>
            <a:cxnSpLocks/>
          </p:cNvCxnSpPr>
          <p:nvPr/>
        </p:nvCxnSpPr>
        <p:spPr>
          <a:xfrm>
            <a:off x="5590718" y="1663704"/>
            <a:ext cx="0" cy="49107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7FA777F-730C-42A9-BDBC-3E4A28D52AB9}"/>
              </a:ext>
            </a:extLst>
          </p:cNvPr>
          <p:cNvCxnSpPr/>
          <p:nvPr/>
        </p:nvCxnSpPr>
        <p:spPr>
          <a:xfrm>
            <a:off x="5582252" y="2146308"/>
            <a:ext cx="260924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0DEA2EF-73A5-41ED-8EE2-E48D6DAA2A22}"/>
              </a:ext>
            </a:extLst>
          </p:cNvPr>
          <p:cNvCxnSpPr/>
          <p:nvPr/>
        </p:nvCxnSpPr>
        <p:spPr>
          <a:xfrm>
            <a:off x="8183035" y="2142075"/>
            <a:ext cx="0" cy="19049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4BD66D35-FBD1-409B-9B06-39BA162BFC2C}"/>
              </a:ext>
            </a:extLst>
          </p:cNvPr>
          <p:cNvSpPr/>
          <p:nvPr/>
        </p:nvSpPr>
        <p:spPr>
          <a:xfrm>
            <a:off x="8083541" y="3512582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6EC200-E2A5-4422-948C-5D2F5F69A47B}"/>
              </a:ext>
            </a:extLst>
          </p:cNvPr>
          <p:cNvSpPr txBox="1"/>
          <p:nvPr/>
        </p:nvSpPr>
        <p:spPr>
          <a:xfrm>
            <a:off x="5574246" y="3334384"/>
            <a:ext cx="7088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solidFill>
                  <a:srgbClr val="FF0000"/>
                </a:solidFill>
                <a:latin typeface="+mn-lt"/>
              </a:rPr>
              <a:t>(13,0)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69CDCB-0B32-48E9-89D9-22CC68BF4595}"/>
              </a:ext>
            </a:extLst>
          </p:cNvPr>
          <p:cNvSpPr txBox="1"/>
          <p:nvPr/>
        </p:nvSpPr>
        <p:spPr>
          <a:xfrm>
            <a:off x="5828955" y="2142075"/>
            <a:ext cx="6014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solidFill>
                  <a:srgbClr val="FF0000"/>
                </a:solidFill>
                <a:latin typeface="+mn-lt"/>
              </a:rPr>
              <a:t>(7,1)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F164A-6596-43A6-8115-F8E4985816BD}"/>
              </a:ext>
            </a:extLst>
          </p:cNvPr>
          <p:cNvSpPr txBox="1"/>
          <p:nvPr/>
        </p:nvSpPr>
        <p:spPr>
          <a:xfrm>
            <a:off x="2147012" y="2493433"/>
            <a:ext cx="182934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solidFill>
                  <a:srgbClr val="00B0F0"/>
                </a:solidFill>
                <a:latin typeface="+mn-lt"/>
              </a:rPr>
              <a:t>Bounds guards</a:t>
            </a:r>
          </a:p>
        </p:txBody>
      </p:sp>
    </p:spTree>
    <p:extLst>
      <p:ext uri="{BB962C8B-B14F-4D97-AF65-F5344CB8AC3E}">
        <p14:creationId xmlns:p14="http://schemas.microsoft.com/office/powerpoint/2010/main" val="2175559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D566-82E7-4D99-A523-A86F2AD9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CUDA BLA Library: Naïve GEMM kernel (algorithm 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04C625-5F92-4ED6-9488-1470FDB629F6}"/>
              </a:ext>
            </a:extLst>
          </p:cNvPr>
          <p:cNvSpPr/>
          <p:nvPr/>
        </p:nvSpPr>
        <p:spPr>
          <a:xfrm>
            <a:off x="469899" y="871016"/>
            <a:ext cx="1148230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template &lt;</a:t>
            </a:r>
            <a:r>
              <a:rPr lang="en-US" sz="1400" dirty="0" err="1"/>
              <a:t>typename</a:t>
            </a:r>
            <a:r>
              <a:rPr lang="en-US" sz="1400" dirty="0"/>
              <a:t> T&gt;</a:t>
            </a:r>
          </a:p>
          <a:p>
            <a:r>
              <a:rPr lang="en-US" sz="1400" dirty="0"/>
              <a:t>__global__ void </a:t>
            </a:r>
            <a:r>
              <a:rPr lang="en-US" sz="1400" dirty="0" err="1"/>
              <a:t>gpu_gemm_nn</a:t>
            </a:r>
            <a:r>
              <a:rPr lang="en-US" sz="1400" dirty="0"/>
              <a:t>(int m, int n, int k, T * __restrict__ </a:t>
            </a:r>
            <a:r>
              <a:rPr lang="en-US" sz="1400" dirty="0" err="1"/>
              <a:t>dest</a:t>
            </a:r>
            <a:r>
              <a:rPr lang="en-US" sz="1400" dirty="0"/>
              <a:t>, const T * __restrict__ left, const T * __restrict__ right)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</a:t>
            </a:r>
            <a:r>
              <a:rPr lang="en-US" sz="1400" b="1" dirty="0" err="1"/>
              <a:t>size_t</a:t>
            </a:r>
            <a:r>
              <a:rPr lang="en-US" sz="1400" b="1" dirty="0"/>
              <a:t> ty = </a:t>
            </a:r>
            <a:r>
              <a:rPr lang="en-US" sz="1400" b="1" dirty="0" err="1"/>
              <a:t>blockIdx.y</a:t>
            </a:r>
            <a:r>
              <a:rPr lang="en-US" sz="1400" b="1" dirty="0"/>
              <a:t>*</a:t>
            </a:r>
            <a:r>
              <a:rPr lang="en-US" sz="1400" b="1" dirty="0" err="1"/>
              <a:t>blockDim.y</a:t>
            </a:r>
            <a:r>
              <a:rPr lang="en-US" sz="1400" b="1" dirty="0"/>
              <a:t> + </a:t>
            </a:r>
            <a:r>
              <a:rPr lang="en-US" sz="1400" b="1" dirty="0" err="1"/>
              <a:t>threadIdx.y</a:t>
            </a:r>
            <a:r>
              <a:rPr lang="en-US" sz="1400" b="1" dirty="0"/>
              <a:t>;</a:t>
            </a:r>
          </a:p>
          <a:p>
            <a:r>
              <a:rPr lang="en-US" sz="1400" b="1" dirty="0"/>
              <a:t> </a:t>
            </a:r>
            <a:r>
              <a:rPr lang="en-US" sz="1400" b="1" dirty="0" err="1"/>
              <a:t>size_t</a:t>
            </a:r>
            <a:r>
              <a:rPr lang="en-US" sz="1400" b="1" dirty="0"/>
              <a:t> </a:t>
            </a:r>
            <a:r>
              <a:rPr lang="en-US" sz="1400" b="1" dirty="0" err="1"/>
              <a:t>tx</a:t>
            </a:r>
            <a:r>
              <a:rPr lang="en-US" sz="1400" b="1" dirty="0"/>
              <a:t> = </a:t>
            </a:r>
            <a:r>
              <a:rPr lang="en-US" sz="1400" b="1" dirty="0" err="1"/>
              <a:t>blockIdx.x</a:t>
            </a:r>
            <a:r>
              <a:rPr lang="en-US" sz="1400" b="1" dirty="0"/>
              <a:t>*</a:t>
            </a:r>
            <a:r>
              <a:rPr lang="en-US" sz="1400" b="1" dirty="0" err="1"/>
              <a:t>blockDim.x</a:t>
            </a:r>
            <a:r>
              <a:rPr lang="en-US" sz="1400" b="1" dirty="0"/>
              <a:t> + </a:t>
            </a:r>
            <a:r>
              <a:rPr lang="en-US" sz="1400" b="1" dirty="0" err="1"/>
              <a:t>threadIdx.x</a:t>
            </a:r>
            <a:r>
              <a:rPr lang="en-US" sz="1400" b="1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 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n_pos</a:t>
            </a:r>
            <a:r>
              <a:rPr lang="en-US" sz="1400" dirty="0"/>
              <a:t> = ty;</a:t>
            </a:r>
          </a:p>
          <a:p>
            <a:r>
              <a:rPr lang="en-US" sz="1400" dirty="0"/>
              <a:t> while(</a:t>
            </a:r>
            <a:r>
              <a:rPr lang="en-US" sz="1400" dirty="0" err="1"/>
              <a:t>n_pos</a:t>
            </a:r>
            <a:r>
              <a:rPr lang="en-US" sz="1400" dirty="0"/>
              <a:t> &lt; n){</a:t>
            </a:r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m_pos</a:t>
            </a:r>
            <a:r>
              <a:rPr lang="en-US" sz="1400" dirty="0"/>
              <a:t> = </a:t>
            </a:r>
            <a:r>
              <a:rPr lang="en-US" sz="1400" dirty="0" err="1"/>
              <a:t>tx</a:t>
            </a:r>
            <a:r>
              <a:rPr lang="en-US" sz="1400" dirty="0"/>
              <a:t>;</a:t>
            </a:r>
          </a:p>
          <a:p>
            <a:r>
              <a:rPr lang="en-US" sz="1400" dirty="0"/>
              <a:t>  while(</a:t>
            </a:r>
            <a:r>
              <a:rPr lang="en-US" sz="1400" dirty="0" err="1"/>
              <a:t>m_pos</a:t>
            </a:r>
            <a:r>
              <a:rPr lang="en-US" sz="1400" dirty="0"/>
              <a:t> &lt; m){</a:t>
            </a:r>
          </a:p>
          <a:p>
            <a:endParaRPr lang="en-US" sz="1400" dirty="0"/>
          </a:p>
          <a:p>
            <a:r>
              <a:rPr lang="en-US" sz="1400" dirty="0"/>
              <a:t>   </a:t>
            </a:r>
            <a:r>
              <a:rPr lang="en-US" sz="1400" b="1" dirty="0">
                <a:solidFill>
                  <a:srgbClr val="FF0000"/>
                </a:solidFill>
              </a:rPr>
              <a:t>T </a:t>
            </a:r>
            <a:r>
              <a:rPr lang="en-US" sz="1400" b="1" dirty="0" err="1">
                <a:solidFill>
                  <a:srgbClr val="FF0000"/>
                </a:solidFill>
              </a:rPr>
              <a:t>tmp</a:t>
            </a:r>
            <a:r>
              <a:rPr lang="en-US" sz="1400" b="1" dirty="0">
                <a:solidFill>
                  <a:srgbClr val="FF0000"/>
                </a:solidFill>
              </a:rPr>
              <a:t> = </a:t>
            </a:r>
            <a:r>
              <a:rPr lang="en-US" sz="1400" b="1" dirty="0" err="1">
                <a:solidFill>
                  <a:srgbClr val="FF0000"/>
                </a:solidFill>
              </a:rPr>
              <a:t>static_cast</a:t>
            </a:r>
            <a:r>
              <a:rPr lang="en-US" sz="1400" b="1" dirty="0">
                <a:solidFill>
                  <a:srgbClr val="FF0000"/>
                </a:solidFill>
              </a:rPr>
              <a:t>&lt;T&gt;(0.0);</a:t>
            </a:r>
          </a:p>
          <a:p>
            <a:r>
              <a:rPr lang="en-US" sz="1400" dirty="0"/>
              <a:t>   for(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k_pos</a:t>
            </a:r>
            <a:r>
              <a:rPr lang="en-US" sz="1400" dirty="0"/>
              <a:t> = 0; </a:t>
            </a:r>
            <a:r>
              <a:rPr lang="en-US" sz="1400" dirty="0" err="1"/>
              <a:t>k_pos</a:t>
            </a:r>
            <a:r>
              <a:rPr lang="en-US" sz="1400" dirty="0"/>
              <a:t> &lt; k; ++</a:t>
            </a:r>
            <a:r>
              <a:rPr lang="en-US" sz="1400" dirty="0" err="1"/>
              <a:t>k_pos</a:t>
            </a:r>
            <a:r>
              <a:rPr lang="en-US" sz="1400" dirty="0"/>
              <a:t>){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tmp</a:t>
            </a:r>
            <a:r>
              <a:rPr lang="en-US" sz="1400" dirty="0"/>
              <a:t> += left[</a:t>
            </a:r>
            <a:r>
              <a:rPr lang="en-US" sz="1400" dirty="0" err="1"/>
              <a:t>k_pos</a:t>
            </a:r>
            <a:r>
              <a:rPr lang="en-US" sz="1400" dirty="0"/>
              <a:t>*m + </a:t>
            </a:r>
            <a:r>
              <a:rPr lang="en-US" sz="1400" dirty="0" err="1"/>
              <a:t>m_pos</a:t>
            </a:r>
            <a:r>
              <a:rPr lang="en-US" sz="1400" dirty="0"/>
              <a:t>] * right[</a:t>
            </a:r>
            <a:r>
              <a:rPr lang="en-US" sz="1400" dirty="0" err="1"/>
              <a:t>n_pos</a:t>
            </a:r>
            <a:r>
              <a:rPr lang="en-US" sz="1400" dirty="0"/>
              <a:t>*k + </a:t>
            </a:r>
            <a:r>
              <a:rPr lang="en-US" sz="1400" dirty="0" err="1"/>
              <a:t>k_pos</a:t>
            </a:r>
            <a:r>
              <a:rPr lang="en-US" sz="1400" dirty="0"/>
              <a:t>];</a:t>
            </a:r>
          </a:p>
          <a:p>
            <a:r>
              <a:rPr lang="en-US" sz="1400" dirty="0"/>
              <a:t>   }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dest</a:t>
            </a:r>
            <a:r>
              <a:rPr lang="en-US" sz="1400" dirty="0"/>
              <a:t>[</a:t>
            </a:r>
            <a:r>
              <a:rPr lang="en-US" sz="1400" dirty="0" err="1"/>
              <a:t>n_pos</a:t>
            </a:r>
            <a:r>
              <a:rPr lang="en-US" sz="1400" dirty="0"/>
              <a:t>*m + </a:t>
            </a:r>
            <a:r>
              <a:rPr lang="en-US" sz="1400" dirty="0" err="1"/>
              <a:t>m_pos</a:t>
            </a:r>
            <a:r>
              <a:rPr lang="en-US" sz="1400" dirty="0"/>
              <a:t>] += </a:t>
            </a:r>
            <a:r>
              <a:rPr lang="en-US" sz="1400" dirty="0" err="1"/>
              <a:t>tmp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   </a:t>
            </a:r>
            <a:r>
              <a:rPr lang="en-US" sz="1400" dirty="0" err="1"/>
              <a:t>m_pos</a:t>
            </a:r>
            <a:r>
              <a:rPr lang="en-US" sz="1400" dirty="0"/>
              <a:t> += </a:t>
            </a:r>
            <a:r>
              <a:rPr lang="en-US" sz="1400" dirty="0" err="1"/>
              <a:t>gridDim.x</a:t>
            </a:r>
            <a:r>
              <a:rPr lang="en-US" sz="1400" dirty="0"/>
              <a:t>*</a:t>
            </a:r>
            <a:r>
              <a:rPr lang="en-US" sz="1400" dirty="0" err="1"/>
              <a:t>blockDim.x</a:t>
            </a:r>
            <a:r>
              <a:rPr lang="en-US" sz="1400" dirty="0"/>
              <a:t>;</a:t>
            </a:r>
          </a:p>
          <a:p>
            <a:r>
              <a:rPr lang="en-US" sz="1400" dirty="0"/>
              <a:t>  }</a:t>
            </a:r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 err="1"/>
              <a:t>n_pos</a:t>
            </a:r>
            <a:r>
              <a:rPr lang="en-US" sz="1400" dirty="0"/>
              <a:t> += </a:t>
            </a:r>
            <a:r>
              <a:rPr lang="en-US" sz="1400" dirty="0" err="1"/>
              <a:t>gridDim.y</a:t>
            </a:r>
            <a:r>
              <a:rPr lang="en-US" sz="1400" dirty="0"/>
              <a:t>*</a:t>
            </a:r>
            <a:r>
              <a:rPr lang="en-US" sz="1400" dirty="0" err="1"/>
              <a:t>blockDim.y</a:t>
            </a:r>
            <a:r>
              <a:rPr lang="en-US" sz="1400" dirty="0"/>
              <a:t>;</a:t>
            </a:r>
          </a:p>
          <a:p>
            <a:r>
              <a:rPr lang="en-US" sz="1400" dirty="0"/>
              <a:t> }</a:t>
            </a:r>
          </a:p>
          <a:p>
            <a:r>
              <a:rPr lang="en-US" sz="1400" dirty="0"/>
              <a:t> return;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6D984E-C318-4F19-9EB0-841B44931DE5}"/>
              </a:ext>
            </a:extLst>
          </p:cNvPr>
          <p:cNvSpPr/>
          <p:nvPr/>
        </p:nvSpPr>
        <p:spPr>
          <a:xfrm>
            <a:off x="6451600" y="2345267"/>
            <a:ext cx="4995333" cy="388196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7A1F33-7505-48CE-9918-B6459FBD3A19}"/>
              </a:ext>
            </a:extLst>
          </p:cNvPr>
          <p:cNvCxnSpPr>
            <a:stCxn id="8" idx="0"/>
            <a:endCxn id="8" idx="2"/>
          </p:cNvCxnSpPr>
          <p:nvPr/>
        </p:nvCxnSpPr>
        <p:spPr>
          <a:xfrm>
            <a:off x="8949267" y="2345267"/>
            <a:ext cx="0" cy="388196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0F8DD-67E0-46DC-9A22-8B4EB04FFCCE}"/>
              </a:ext>
            </a:extLst>
          </p:cNvPr>
          <p:cNvCxnSpPr>
            <a:stCxn id="8" idx="1"/>
            <a:endCxn id="8" idx="3"/>
          </p:cNvCxnSpPr>
          <p:nvPr/>
        </p:nvCxnSpPr>
        <p:spPr>
          <a:xfrm>
            <a:off x="6451600" y="4286250"/>
            <a:ext cx="499533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7AD878-57C9-4881-81CE-C921845F9B2C}"/>
              </a:ext>
            </a:extLst>
          </p:cNvPr>
          <p:cNvCxnSpPr/>
          <p:nvPr/>
        </p:nvCxnSpPr>
        <p:spPr>
          <a:xfrm flipH="1">
            <a:off x="7641167" y="2379133"/>
            <a:ext cx="42333" cy="38481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B0B56A-0202-4E3D-BFA3-CE00F4F86FB2}"/>
              </a:ext>
            </a:extLst>
          </p:cNvPr>
          <p:cNvCxnSpPr/>
          <p:nvPr/>
        </p:nvCxnSpPr>
        <p:spPr>
          <a:xfrm flipH="1">
            <a:off x="10147286" y="2366436"/>
            <a:ext cx="42333" cy="38481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FC927A9-E159-41FF-809F-12D643A8724C}"/>
              </a:ext>
            </a:extLst>
          </p:cNvPr>
          <p:cNvSpPr txBox="1"/>
          <p:nvPr/>
        </p:nvSpPr>
        <p:spPr>
          <a:xfrm>
            <a:off x="8775696" y="2009351"/>
            <a:ext cx="32573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627582-B6A8-45BE-BA65-B8F741A00193}"/>
              </a:ext>
            </a:extLst>
          </p:cNvPr>
          <p:cNvSpPr txBox="1"/>
          <p:nvPr/>
        </p:nvSpPr>
        <p:spPr>
          <a:xfrm>
            <a:off x="6003105" y="4096380"/>
            <a:ext cx="40107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4F9725-58A0-4D5E-B57F-5BEDAC8F0408}"/>
              </a:ext>
            </a:extLst>
          </p:cNvPr>
          <p:cNvSpPr txBox="1"/>
          <p:nvPr/>
        </p:nvSpPr>
        <p:spPr>
          <a:xfrm>
            <a:off x="6609892" y="28956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F8D6D9-2749-4918-B571-2A394CBA5FD8}"/>
              </a:ext>
            </a:extLst>
          </p:cNvPr>
          <p:cNvSpPr txBox="1"/>
          <p:nvPr/>
        </p:nvSpPr>
        <p:spPr>
          <a:xfrm>
            <a:off x="9096974" y="28956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4FA619-B3B8-4279-A366-53892F0F35F3}"/>
              </a:ext>
            </a:extLst>
          </p:cNvPr>
          <p:cNvSpPr txBox="1"/>
          <p:nvPr/>
        </p:nvSpPr>
        <p:spPr>
          <a:xfrm>
            <a:off x="7831207" y="28956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(0,1)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F5152A-AFEE-4107-B71F-8F8208223048}"/>
              </a:ext>
            </a:extLst>
          </p:cNvPr>
          <p:cNvSpPr txBox="1"/>
          <p:nvPr/>
        </p:nvSpPr>
        <p:spPr>
          <a:xfrm>
            <a:off x="10328874" y="28956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(0,3)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7AF8E-B46F-443D-B4F5-7CB2CAF72080}"/>
              </a:ext>
            </a:extLst>
          </p:cNvPr>
          <p:cNvSpPr txBox="1"/>
          <p:nvPr/>
        </p:nvSpPr>
        <p:spPr>
          <a:xfrm>
            <a:off x="6609892" y="4830911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(1,0)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7F540C-1646-4172-BA51-B9FD46FCE606}"/>
              </a:ext>
            </a:extLst>
          </p:cNvPr>
          <p:cNvSpPr txBox="1"/>
          <p:nvPr/>
        </p:nvSpPr>
        <p:spPr>
          <a:xfrm>
            <a:off x="7831206" y="4830911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86557B-DDF1-4416-B142-203CDF7A64A7}"/>
              </a:ext>
            </a:extLst>
          </p:cNvPr>
          <p:cNvSpPr txBox="1"/>
          <p:nvPr/>
        </p:nvSpPr>
        <p:spPr>
          <a:xfrm>
            <a:off x="9096973" y="4830911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(1,2)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935B75-31D3-41CD-89AA-49274EB84DFA}"/>
              </a:ext>
            </a:extLst>
          </p:cNvPr>
          <p:cNvSpPr txBox="1"/>
          <p:nvPr/>
        </p:nvSpPr>
        <p:spPr>
          <a:xfrm>
            <a:off x="10328873" y="4830911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(1,3)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65B4C4-8EB4-410D-8F69-8794785233AE}"/>
              </a:ext>
            </a:extLst>
          </p:cNvPr>
          <p:cNvSpPr txBox="1"/>
          <p:nvPr/>
        </p:nvSpPr>
        <p:spPr>
          <a:xfrm>
            <a:off x="8098712" y="6349439"/>
            <a:ext cx="170110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Matrix C(</a:t>
            </a:r>
            <a:r>
              <a:rPr lang="en-US" b="1" dirty="0" err="1">
                <a:latin typeface="+mn-lt"/>
              </a:rPr>
              <a:t>m,n</a:t>
            </a:r>
            <a:r>
              <a:rPr lang="en-US" b="1" dirty="0">
                <a:latin typeface="+mn-lt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423D6-0904-4DA7-A2F4-5542BF5F018E}"/>
              </a:ext>
            </a:extLst>
          </p:cNvPr>
          <p:cNvSpPr txBox="1"/>
          <p:nvPr/>
        </p:nvSpPr>
        <p:spPr>
          <a:xfrm>
            <a:off x="5599184" y="1515614"/>
            <a:ext cx="635302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highlight>
                  <a:srgbClr val="00FFFF"/>
                </a:highlight>
                <a:latin typeface="+mn-lt"/>
              </a:rPr>
              <a:t>Each CUDA thread block computes:</a:t>
            </a:r>
          </a:p>
          <a:p>
            <a:pPr algn="l">
              <a:lnSpc>
                <a:spcPct val="90000"/>
              </a:lnSpc>
            </a:pPr>
            <a:r>
              <a:rPr lang="en-US" sz="1500" b="1" dirty="0">
                <a:highlight>
                  <a:srgbClr val="00FFFF"/>
                </a:highlight>
                <a:latin typeface="+mn-lt"/>
              </a:rPr>
              <a:t>C(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blockDim.x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, 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blockDim.y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) += A(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blockDim.x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, k) * B(k, 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blockDim.y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)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27CD007D-B5B7-45BF-9A90-79EE39A0A888}"/>
              </a:ext>
            </a:extLst>
          </p:cNvPr>
          <p:cNvCxnSpPr/>
          <p:nvPr/>
        </p:nvCxnSpPr>
        <p:spPr>
          <a:xfrm>
            <a:off x="4609243" y="1889553"/>
            <a:ext cx="1803400" cy="1744133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19E9F31-9ABB-4089-82B6-EBBD3DCEC225}"/>
              </a:ext>
            </a:extLst>
          </p:cNvPr>
          <p:cNvCxnSpPr/>
          <p:nvPr/>
        </p:nvCxnSpPr>
        <p:spPr>
          <a:xfrm>
            <a:off x="4600777" y="1676400"/>
            <a:ext cx="99840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6521CD2-3559-4803-A01C-CB06C60082B7}"/>
              </a:ext>
            </a:extLst>
          </p:cNvPr>
          <p:cNvCxnSpPr>
            <a:cxnSpLocks/>
          </p:cNvCxnSpPr>
          <p:nvPr/>
        </p:nvCxnSpPr>
        <p:spPr>
          <a:xfrm>
            <a:off x="5590718" y="1663704"/>
            <a:ext cx="0" cy="49107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7FA777F-730C-42A9-BDBC-3E4A28D52AB9}"/>
              </a:ext>
            </a:extLst>
          </p:cNvPr>
          <p:cNvCxnSpPr/>
          <p:nvPr/>
        </p:nvCxnSpPr>
        <p:spPr>
          <a:xfrm>
            <a:off x="5582252" y="2146308"/>
            <a:ext cx="260924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0DEA2EF-73A5-41ED-8EE2-E48D6DAA2A22}"/>
              </a:ext>
            </a:extLst>
          </p:cNvPr>
          <p:cNvCxnSpPr/>
          <p:nvPr/>
        </p:nvCxnSpPr>
        <p:spPr>
          <a:xfrm>
            <a:off x="8183035" y="2142075"/>
            <a:ext cx="0" cy="19049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4BD66D35-FBD1-409B-9B06-39BA162BFC2C}"/>
              </a:ext>
            </a:extLst>
          </p:cNvPr>
          <p:cNvSpPr/>
          <p:nvPr/>
        </p:nvSpPr>
        <p:spPr>
          <a:xfrm>
            <a:off x="8083541" y="3512582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6EC200-E2A5-4422-948C-5D2F5F69A47B}"/>
              </a:ext>
            </a:extLst>
          </p:cNvPr>
          <p:cNvSpPr txBox="1"/>
          <p:nvPr/>
        </p:nvSpPr>
        <p:spPr>
          <a:xfrm>
            <a:off x="5574246" y="3334384"/>
            <a:ext cx="7088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solidFill>
                  <a:srgbClr val="FF0000"/>
                </a:solidFill>
                <a:latin typeface="+mn-lt"/>
              </a:rPr>
              <a:t>(13,0)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69CDCB-0B32-48E9-89D9-22CC68BF4595}"/>
              </a:ext>
            </a:extLst>
          </p:cNvPr>
          <p:cNvSpPr txBox="1"/>
          <p:nvPr/>
        </p:nvSpPr>
        <p:spPr>
          <a:xfrm>
            <a:off x="5828955" y="2142075"/>
            <a:ext cx="6014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solidFill>
                  <a:srgbClr val="FF0000"/>
                </a:solidFill>
                <a:latin typeface="+mn-lt"/>
              </a:rPr>
              <a:t>(7,1)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A1061-0592-4FA9-B1A1-4A73D99EFE38}"/>
              </a:ext>
            </a:extLst>
          </p:cNvPr>
          <p:cNvSpPr txBox="1"/>
          <p:nvPr/>
        </p:nvSpPr>
        <p:spPr>
          <a:xfrm>
            <a:off x="2386755" y="3212500"/>
            <a:ext cx="24465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solidFill>
                  <a:srgbClr val="00B0F0"/>
                </a:solidFill>
                <a:latin typeface="+mn-lt"/>
              </a:rPr>
              <a:t>Init accumulator register</a:t>
            </a:r>
          </a:p>
        </p:txBody>
      </p:sp>
    </p:spTree>
    <p:extLst>
      <p:ext uri="{BB962C8B-B14F-4D97-AF65-F5344CB8AC3E}">
        <p14:creationId xmlns:p14="http://schemas.microsoft.com/office/powerpoint/2010/main" val="2318527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D566-82E7-4D99-A523-A86F2AD9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CUDA BLA Library: Naïve GEMM kernel (algorithm 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04C625-5F92-4ED6-9488-1470FDB629F6}"/>
              </a:ext>
            </a:extLst>
          </p:cNvPr>
          <p:cNvSpPr/>
          <p:nvPr/>
        </p:nvSpPr>
        <p:spPr>
          <a:xfrm>
            <a:off x="469899" y="871016"/>
            <a:ext cx="1148230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template &lt;</a:t>
            </a:r>
            <a:r>
              <a:rPr lang="en-US" sz="1400" dirty="0" err="1"/>
              <a:t>typename</a:t>
            </a:r>
            <a:r>
              <a:rPr lang="en-US" sz="1400" dirty="0"/>
              <a:t> T&gt;</a:t>
            </a:r>
          </a:p>
          <a:p>
            <a:r>
              <a:rPr lang="en-US" sz="1400" dirty="0"/>
              <a:t>__global__ void </a:t>
            </a:r>
            <a:r>
              <a:rPr lang="en-US" sz="1400" dirty="0" err="1"/>
              <a:t>gpu_gemm_nn</a:t>
            </a:r>
            <a:r>
              <a:rPr lang="en-US" sz="1400" dirty="0"/>
              <a:t>(int m, int n, int k, T * __restrict__ </a:t>
            </a:r>
            <a:r>
              <a:rPr lang="en-US" sz="1400" dirty="0" err="1"/>
              <a:t>dest</a:t>
            </a:r>
            <a:r>
              <a:rPr lang="en-US" sz="1400" dirty="0"/>
              <a:t>, const T * __restrict__ left, const T * __restrict__ right)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</a:t>
            </a:r>
            <a:r>
              <a:rPr lang="en-US" sz="1400" b="1" dirty="0" err="1"/>
              <a:t>size_t</a:t>
            </a:r>
            <a:r>
              <a:rPr lang="en-US" sz="1400" b="1" dirty="0"/>
              <a:t> ty = </a:t>
            </a:r>
            <a:r>
              <a:rPr lang="en-US" sz="1400" b="1" dirty="0" err="1"/>
              <a:t>blockIdx.y</a:t>
            </a:r>
            <a:r>
              <a:rPr lang="en-US" sz="1400" b="1" dirty="0"/>
              <a:t>*</a:t>
            </a:r>
            <a:r>
              <a:rPr lang="en-US" sz="1400" b="1" dirty="0" err="1"/>
              <a:t>blockDim.y</a:t>
            </a:r>
            <a:r>
              <a:rPr lang="en-US" sz="1400" b="1" dirty="0"/>
              <a:t> + </a:t>
            </a:r>
            <a:r>
              <a:rPr lang="en-US" sz="1400" b="1" dirty="0" err="1"/>
              <a:t>threadIdx.y</a:t>
            </a:r>
            <a:r>
              <a:rPr lang="en-US" sz="1400" b="1" dirty="0"/>
              <a:t>;</a:t>
            </a:r>
          </a:p>
          <a:p>
            <a:r>
              <a:rPr lang="en-US" sz="1400" b="1" dirty="0"/>
              <a:t> </a:t>
            </a:r>
            <a:r>
              <a:rPr lang="en-US" sz="1400" b="1" dirty="0" err="1"/>
              <a:t>size_t</a:t>
            </a:r>
            <a:r>
              <a:rPr lang="en-US" sz="1400" b="1" dirty="0"/>
              <a:t> </a:t>
            </a:r>
            <a:r>
              <a:rPr lang="en-US" sz="1400" b="1" dirty="0" err="1"/>
              <a:t>tx</a:t>
            </a:r>
            <a:r>
              <a:rPr lang="en-US" sz="1400" b="1" dirty="0"/>
              <a:t> = </a:t>
            </a:r>
            <a:r>
              <a:rPr lang="en-US" sz="1400" b="1" dirty="0" err="1"/>
              <a:t>blockIdx.x</a:t>
            </a:r>
            <a:r>
              <a:rPr lang="en-US" sz="1400" b="1" dirty="0"/>
              <a:t>*</a:t>
            </a:r>
            <a:r>
              <a:rPr lang="en-US" sz="1400" b="1" dirty="0" err="1"/>
              <a:t>blockDim.x</a:t>
            </a:r>
            <a:r>
              <a:rPr lang="en-US" sz="1400" b="1" dirty="0"/>
              <a:t> + </a:t>
            </a:r>
            <a:r>
              <a:rPr lang="en-US" sz="1400" b="1" dirty="0" err="1"/>
              <a:t>threadIdx.x</a:t>
            </a:r>
            <a:r>
              <a:rPr lang="en-US" sz="1400" b="1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 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n_pos</a:t>
            </a:r>
            <a:r>
              <a:rPr lang="en-US" sz="1400" dirty="0"/>
              <a:t> = ty;</a:t>
            </a:r>
          </a:p>
          <a:p>
            <a:r>
              <a:rPr lang="en-US" sz="1400" dirty="0"/>
              <a:t> while(</a:t>
            </a:r>
            <a:r>
              <a:rPr lang="en-US" sz="1400" dirty="0" err="1"/>
              <a:t>n_pos</a:t>
            </a:r>
            <a:r>
              <a:rPr lang="en-US" sz="1400" dirty="0"/>
              <a:t> &lt; n){</a:t>
            </a:r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m_pos</a:t>
            </a:r>
            <a:r>
              <a:rPr lang="en-US" sz="1400" dirty="0"/>
              <a:t> = </a:t>
            </a:r>
            <a:r>
              <a:rPr lang="en-US" sz="1400" dirty="0" err="1"/>
              <a:t>tx</a:t>
            </a:r>
            <a:r>
              <a:rPr lang="en-US" sz="1400" dirty="0"/>
              <a:t>;</a:t>
            </a:r>
          </a:p>
          <a:p>
            <a:r>
              <a:rPr lang="en-US" sz="1400" dirty="0"/>
              <a:t>  while(</a:t>
            </a:r>
            <a:r>
              <a:rPr lang="en-US" sz="1400" dirty="0" err="1"/>
              <a:t>m_pos</a:t>
            </a:r>
            <a:r>
              <a:rPr lang="en-US" sz="1400" dirty="0"/>
              <a:t> &lt; m){</a:t>
            </a:r>
          </a:p>
          <a:p>
            <a:endParaRPr lang="en-US" sz="1400" dirty="0"/>
          </a:p>
          <a:p>
            <a:r>
              <a:rPr lang="en-US" sz="1400" dirty="0"/>
              <a:t>   T </a:t>
            </a:r>
            <a:r>
              <a:rPr lang="en-US" sz="1400" dirty="0" err="1"/>
              <a:t>tmp</a:t>
            </a:r>
            <a:r>
              <a:rPr lang="en-US" sz="1400" dirty="0"/>
              <a:t> = </a:t>
            </a:r>
            <a:r>
              <a:rPr lang="en-US" sz="1400" dirty="0" err="1"/>
              <a:t>static_cast</a:t>
            </a:r>
            <a:r>
              <a:rPr lang="en-US" sz="1400" dirty="0"/>
              <a:t>&lt;T&gt;(0.0);</a:t>
            </a:r>
          </a:p>
          <a:p>
            <a:r>
              <a:rPr lang="en-US" sz="1400" dirty="0"/>
              <a:t>   </a:t>
            </a:r>
            <a:r>
              <a:rPr lang="en-US" sz="1400" b="1" dirty="0">
                <a:solidFill>
                  <a:srgbClr val="FF0000"/>
                </a:solidFill>
              </a:rPr>
              <a:t>for(</a:t>
            </a:r>
            <a:r>
              <a:rPr lang="en-US" sz="1400" b="1" dirty="0" err="1">
                <a:solidFill>
                  <a:srgbClr val="FF0000"/>
                </a:solidFill>
              </a:rPr>
              <a:t>size_t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k_pos</a:t>
            </a:r>
            <a:r>
              <a:rPr lang="en-US" sz="1400" b="1" dirty="0">
                <a:solidFill>
                  <a:srgbClr val="FF0000"/>
                </a:solidFill>
              </a:rPr>
              <a:t> = 0; </a:t>
            </a:r>
            <a:r>
              <a:rPr lang="en-US" sz="1400" b="1" dirty="0" err="1">
                <a:solidFill>
                  <a:srgbClr val="FF0000"/>
                </a:solidFill>
              </a:rPr>
              <a:t>k_pos</a:t>
            </a:r>
            <a:r>
              <a:rPr lang="en-US" sz="1400" b="1" dirty="0">
                <a:solidFill>
                  <a:srgbClr val="FF0000"/>
                </a:solidFill>
              </a:rPr>
              <a:t> &lt; k; ++</a:t>
            </a:r>
            <a:r>
              <a:rPr lang="en-US" sz="1400" b="1" dirty="0" err="1">
                <a:solidFill>
                  <a:srgbClr val="FF0000"/>
                </a:solidFill>
              </a:rPr>
              <a:t>k_pos</a:t>
            </a:r>
            <a:r>
              <a:rPr lang="en-US" sz="1400" b="1" dirty="0">
                <a:solidFill>
                  <a:srgbClr val="FF0000"/>
                </a:solidFill>
              </a:rPr>
              <a:t>)</a:t>
            </a:r>
            <a:r>
              <a:rPr lang="en-US" sz="1400" dirty="0"/>
              <a:t>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tmp</a:t>
            </a:r>
            <a:r>
              <a:rPr lang="en-US" sz="1400" dirty="0"/>
              <a:t> += left[</a:t>
            </a:r>
            <a:r>
              <a:rPr lang="en-US" sz="1400" dirty="0" err="1"/>
              <a:t>k_pos</a:t>
            </a:r>
            <a:r>
              <a:rPr lang="en-US" sz="1400" dirty="0"/>
              <a:t>*m + </a:t>
            </a:r>
            <a:r>
              <a:rPr lang="en-US" sz="1400" dirty="0" err="1"/>
              <a:t>m_pos</a:t>
            </a:r>
            <a:r>
              <a:rPr lang="en-US" sz="1400" dirty="0"/>
              <a:t>] * right[</a:t>
            </a:r>
            <a:r>
              <a:rPr lang="en-US" sz="1400" dirty="0" err="1"/>
              <a:t>n_pos</a:t>
            </a:r>
            <a:r>
              <a:rPr lang="en-US" sz="1400" dirty="0"/>
              <a:t>*k + </a:t>
            </a:r>
            <a:r>
              <a:rPr lang="en-US" sz="1400" dirty="0" err="1"/>
              <a:t>k_pos</a:t>
            </a:r>
            <a:r>
              <a:rPr lang="en-US" sz="1400" dirty="0"/>
              <a:t>];</a:t>
            </a:r>
          </a:p>
          <a:p>
            <a:r>
              <a:rPr lang="en-US" sz="1400" dirty="0"/>
              <a:t>   }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dest</a:t>
            </a:r>
            <a:r>
              <a:rPr lang="en-US" sz="1400" dirty="0"/>
              <a:t>[</a:t>
            </a:r>
            <a:r>
              <a:rPr lang="en-US" sz="1400" dirty="0" err="1"/>
              <a:t>n_pos</a:t>
            </a:r>
            <a:r>
              <a:rPr lang="en-US" sz="1400" dirty="0"/>
              <a:t>*m + </a:t>
            </a:r>
            <a:r>
              <a:rPr lang="en-US" sz="1400" dirty="0" err="1"/>
              <a:t>m_pos</a:t>
            </a:r>
            <a:r>
              <a:rPr lang="en-US" sz="1400" dirty="0"/>
              <a:t>] += </a:t>
            </a:r>
            <a:r>
              <a:rPr lang="en-US" sz="1400" dirty="0" err="1"/>
              <a:t>tmp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   </a:t>
            </a:r>
            <a:r>
              <a:rPr lang="en-US" sz="1400" dirty="0" err="1"/>
              <a:t>m_pos</a:t>
            </a:r>
            <a:r>
              <a:rPr lang="en-US" sz="1400" dirty="0"/>
              <a:t> += </a:t>
            </a:r>
            <a:r>
              <a:rPr lang="en-US" sz="1400" dirty="0" err="1"/>
              <a:t>gridDim.x</a:t>
            </a:r>
            <a:r>
              <a:rPr lang="en-US" sz="1400" dirty="0"/>
              <a:t>*</a:t>
            </a:r>
            <a:r>
              <a:rPr lang="en-US" sz="1400" dirty="0" err="1"/>
              <a:t>blockDim.x</a:t>
            </a:r>
            <a:r>
              <a:rPr lang="en-US" sz="1400" dirty="0"/>
              <a:t>;</a:t>
            </a:r>
          </a:p>
          <a:p>
            <a:r>
              <a:rPr lang="en-US" sz="1400" dirty="0"/>
              <a:t>  }</a:t>
            </a:r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 err="1"/>
              <a:t>n_pos</a:t>
            </a:r>
            <a:r>
              <a:rPr lang="en-US" sz="1400" dirty="0"/>
              <a:t> += </a:t>
            </a:r>
            <a:r>
              <a:rPr lang="en-US" sz="1400" dirty="0" err="1"/>
              <a:t>gridDim.y</a:t>
            </a:r>
            <a:r>
              <a:rPr lang="en-US" sz="1400" dirty="0"/>
              <a:t>*</a:t>
            </a:r>
            <a:r>
              <a:rPr lang="en-US" sz="1400" dirty="0" err="1"/>
              <a:t>blockDim.y</a:t>
            </a:r>
            <a:r>
              <a:rPr lang="en-US" sz="1400" dirty="0"/>
              <a:t>;</a:t>
            </a:r>
          </a:p>
          <a:p>
            <a:r>
              <a:rPr lang="en-US" sz="1400" dirty="0"/>
              <a:t> }</a:t>
            </a:r>
          </a:p>
          <a:p>
            <a:r>
              <a:rPr lang="en-US" sz="1400" dirty="0"/>
              <a:t> return;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6D984E-C318-4F19-9EB0-841B44931DE5}"/>
              </a:ext>
            </a:extLst>
          </p:cNvPr>
          <p:cNvSpPr/>
          <p:nvPr/>
        </p:nvSpPr>
        <p:spPr>
          <a:xfrm>
            <a:off x="6451600" y="2345267"/>
            <a:ext cx="4995333" cy="388196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7A1F33-7505-48CE-9918-B6459FBD3A19}"/>
              </a:ext>
            </a:extLst>
          </p:cNvPr>
          <p:cNvCxnSpPr>
            <a:stCxn id="8" idx="0"/>
            <a:endCxn id="8" idx="2"/>
          </p:cNvCxnSpPr>
          <p:nvPr/>
        </p:nvCxnSpPr>
        <p:spPr>
          <a:xfrm>
            <a:off x="8949267" y="2345267"/>
            <a:ext cx="0" cy="388196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0F8DD-67E0-46DC-9A22-8B4EB04FFCCE}"/>
              </a:ext>
            </a:extLst>
          </p:cNvPr>
          <p:cNvCxnSpPr>
            <a:stCxn id="8" idx="1"/>
            <a:endCxn id="8" idx="3"/>
          </p:cNvCxnSpPr>
          <p:nvPr/>
        </p:nvCxnSpPr>
        <p:spPr>
          <a:xfrm>
            <a:off x="6451600" y="4286250"/>
            <a:ext cx="499533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7AD878-57C9-4881-81CE-C921845F9B2C}"/>
              </a:ext>
            </a:extLst>
          </p:cNvPr>
          <p:cNvCxnSpPr/>
          <p:nvPr/>
        </p:nvCxnSpPr>
        <p:spPr>
          <a:xfrm flipH="1">
            <a:off x="7641167" y="2379133"/>
            <a:ext cx="42333" cy="38481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B0B56A-0202-4E3D-BFA3-CE00F4F86FB2}"/>
              </a:ext>
            </a:extLst>
          </p:cNvPr>
          <p:cNvCxnSpPr/>
          <p:nvPr/>
        </p:nvCxnSpPr>
        <p:spPr>
          <a:xfrm flipH="1">
            <a:off x="10147286" y="2366436"/>
            <a:ext cx="42333" cy="38481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FC927A9-E159-41FF-809F-12D643A8724C}"/>
              </a:ext>
            </a:extLst>
          </p:cNvPr>
          <p:cNvSpPr txBox="1"/>
          <p:nvPr/>
        </p:nvSpPr>
        <p:spPr>
          <a:xfrm>
            <a:off x="8775696" y="2009351"/>
            <a:ext cx="32573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627582-B6A8-45BE-BA65-B8F741A00193}"/>
              </a:ext>
            </a:extLst>
          </p:cNvPr>
          <p:cNvSpPr txBox="1"/>
          <p:nvPr/>
        </p:nvSpPr>
        <p:spPr>
          <a:xfrm>
            <a:off x="6003105" y="4096380"/>
            <a:ext cx="40107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4F9725-58A0-4D5E-B57F-5BEDAC8F0408}"/>
              </a:ext>
            </a:extLst>
          </p:cNvPr>
          <p:cNvSpPr txBox="1"/>
          <p:nvPr/>
        </p:nvSpPr>
        <p:spPr>
          <a:xfrm>
            <a:off x="6609892" y="28956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F8D6D9-2749-4918-B571-2A394CBA5FD8}"/>
              </a:ext>
            </a:extLst>
          </p:cNvPr>
          <p:cNvSpPr txBox="1"/>
          <p:nvPr/>
        </p:nvSpPr>
        <p:spPr>
          <a:xfrm>
            <a:off x="9096974" y="28956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4FA619-B3B8-4279-A366-53892F0F35F3}"/>
              </a:ext>
            </a:extLst>
          </p:cNvPr>
          <p:cNvSpPr txBox="1"/>
          <p:nvPr/>
        </p:nvSpPr>
        <p:spPr>
          <a:xfrm>
            <a:off x="7831207" y="28956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(0,1)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F5152A-AFEE-4107-B71F-8F8208223048}"/>
              </a:ext>
            </a:extLst>
          </p:cNvPr>
          <p:cNvSpPr txBox="1"/>
          <p:nvPr/>
        </p:nvSpPr>
        <p:spPr>
          <a:xfrm>
            <a:off x="10328874" y="28956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(0,3)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7AF8E-B46F-443D-B4F5-7CB2CAF72080}"/>
              </a:ext>
            </a:extLst>
          </p:cNvPr>
          <p:cNvSpPr txBox="1"/>
          <p:nvPr/>
        </p:nvSpPr>
        <p:spPr>
          <a:xfrm>
            <a:off x="6609892" y="4830911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(1,0)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7F540C-1646-4172-BA51-B9FD46FCE606}"/>
              </a:ext>
            </a:extLst>
          </p:cNvPr>
          <p:cNvSpPr txBox="1"/>
          <p:nvPr/>
        </p:nvSpPr>
        <p:spPr>
          <a:xfrm>
            <a:off x="7831206" y="4830911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86557B-DDF1-4416-B142-203CDF7A64A7}"/>
              </a:ext>
            </a:extLst>
          </p:cNvPr>
          <p:cNvSpPr txBox="1"/>
          <p:nvPr/>
        </p:nvSpPr>
        <p:spPr>
          <a:xfrm>
            <a:off x="9096973" y="4830911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(1,2)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935B75-31D3-41CD-89AA-49274EB84DFA}"/>
              </a:ext>
            </a:extLst>
          </p:cNvPr>
          <p:cNvSpPr txBox="1"/>
          <p:nvPr/>
        </p:nvSpPr>
        <p:spPr>
          <a:xfrm>
            <a:off x="10328873" y="4830911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(1,3)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65B4C4-8EB4-410D-8F69-8794785233AE}"/>
              </a:ext>
            </a:extLst>
          </p:cNvPr>
          <p:cNvSpPr txBox="1"/>
          <p:nvPr/>
        </p:nvSpPr>
        <p:spPr>
          <a:xfrm>
            <a:off x="8098712" y="6349439"/>
            <a:ext cx="170110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Matrix C(</a:t>
            </a:r>
            <a:r>
              <a:rPr lang="en-US" b="1" dirty="0" err="1">
                <a:latin typeface="+mn-lt"/>
              </a:rPr>
              <a:t>m,n</a:t>
            </a:r>
            <a:r>
              <a:rPr lang="en-US" b="1" dirty="0">
                <a:latin typeface="+mn-lt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423D6-0904-4DA7-A2F4-5542BF5F018E}"/>
              </a:ext>
            </a:extLst>
          </p:cNvPr>
          <p:cNvSpPr txBox="1"/>
          <p:nvPr/>
        </p:nvSpPr>
        <p:spPr>
          <a:xfrm>
            <a:off x="5599184" y="1515614"/>
            <a:ext cx="635302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highlight>
                  <a:srgbClr val="00FFFF"/>
                </a:highlight>
                <a:latin typeface="+mn-lt"/>
              </a:rPr>
              <a:t>Each CUDA thread block computes:</a:t>
            </a:r>
          </a:p>
          <a:p>
            <a:pPr algn="l">
              <a:lnSpc>
                <a:spcPct val="90000"/>
              </a:lnSpc>
            </a:pPr>
            <a:r>
              <a:rPr lang="en-US" sz="1500" b="1" dirty="0">
                <a:highlight>
                  <a:srgbClr val="00FFFF"/>
                </a:highlight>
                <a:latin typeface="+mn-lt"/>
              </a:rPr>
              <a:t>C(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blockDim.x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, 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blockDim.y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) += A(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blockDim.x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, k) * B(k, 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blockDim.y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)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27CD007D-B5B7-45BF-9A90-79EE39A0A888}"/>
              </a:ext>
            </a:extLst>
          </p:cNvPr>
          <p:cNvCxnSpPr/>
          <p:nvPr/>
        </p:nvCxnSpPr>
        <p:spPr>
          <a:xfrm>
            <a:off x="4609243" y="1889553"/>
            <a:ext cx="1803400" cy="1744133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19E9F31-9ABB-4089-82B6-EBBD3DCEC225}"/>
              </a:ext>
            </a:extLst>
          </p:cNvPr>
          <p:cNvCxnSpPr/>
          <p:nvPr/>
        </p:nvCxnSpPr>
        <p:spPr>
          <a:xfrm>
            <a:off x="4600777" y="1676400"/>
            <a:ext cx="99840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6521CD2-3559-4803-A01C-CB06C60082B7}"/>
              </a:ext>
            </a:extLst>
          </p:cNvPr>
          <p:cNvCxnSpPr>
            <a:cxnSpLocks/>
          </p:cNvCxnSpPr>
          <p:nvPr/>
        </p:nvCxnSpPr>
        <p:spPr>
          <a:xfrm>
            <a:off x="5590718" y="1663704"/>
            <a:ext cx="0" cy="49107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7FA777F-730C-42A9-BDBC-3E4A28D52AB9}"/>
              </a:ext>
            </a:extLst>
          </p:cNvPr>
          <p:cNvCxnSpPr/>
          <p:nvPr/>
        </p:nvCxnSpPr>
        <p:spPr>
          <a:xfrm>
            <a:off x="5582252" y="2146308"/>
            <a:ext cx="260924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0DEA2EF-73A5-41ED-8EE2-E48D6DAA2A22}"/>
              </a:ext>
            </a:extLst>
          </p:cNvPr>
          <p:cNvCxnSpPr/>
          <p:nvPr/>
        </p:nvCxnSpPr>
        <p:spPr>
          <a:xfrm>
            <a:off x="8183035" y="2142075"/>
            <a:ext cx="0" cy="19049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4BD66D35-FBD1-409B-9B06-39BA162BFC2C}"/>
              </a:ext>
            </a:extLst>
          </p:cNvPr>
          <p:cNvSpPr/>
          <p:nvPr/>
        </p:nvSpPr>
        <p:spPr>
          <a:xfrm>
            <a:off x="8083541" y="3512582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6EC200-E2A5-4422-948C-5D2F5F69A47B}"/>
              </a:ext>
            </a:extLst>
          </p:cNvPr>
          <p:cNvSpPr txBox="1"/>
          <p:nvPr/>
        </p:nvSpPr>
        <p:spPr>
          <a:xfrm>
            <a:off x="5574246" y="3334384"/>
            <a:ext cx="7088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solidFill>
                  <a:srgbClr val="FF0000"/>
                </a:solidFill>
                <a:latin typeface="+mn-lt"/>
              </a:rPr>
              <a:t>(13,0)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69CDCB-0B32-48E9-89D9-22CC68BF4595}"/>
              </a:ext>
            </a:extLst>
          </p:cNvPr>
          <p:cNvSpPr txBox="1"/>
          <p:nvPr/>
        </p:nvSpPr>
        <p:spPr>
          <a:xfrm>
            <a:off x="5828955" y="2142075"/>
            <a:ext cx="6014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solidFill>
                  <a:srgbClr val="FF0000"/>
                </a:solidFill>
                <a:latin typeface="+mn-lt"/>
              </a:rPr>
              <a:t>(7,1)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862544-CB2D-4E03-8C19-7CB35D268C5D}"/>
              </a:ext>
            </a:extLst>
          </p:cNvPr>
          <p:cNvSpPr txBox="1"/>
          <p:nvPr/>
        </p:nvSpPr>
        <p:spPr>
          <a:xfrm>
            <a:off x="2932593" y="3484035"/>
            <a:ext cx="227017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solidFill>
                  <a:srgbClr val="00B0F0"/>
                </a:solidFill>
                <a:latin typeface="+mn-lt"/>
              </a:rPr>
              <a:t>Loop over entire k dim</a:t>
            </a:r>
          </a:p>
        </p:txBody>
      </p:sp>
    </p:spTree>
    <p:extLst>
      <p:ext uri="{BB962C8B-B14F-4D97-AF65-F5344CB8AC3E}">
        <p14:creationId xmlns:p14="http://schemas.microsoft.com/office/powerpoint/2010/main" val="1386070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D566-82E7-4D99-A523-A86F2AD9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CUDA BLA Library: Naïve GEMM kernel (algorithm 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04C625-5F92-4ED6-9488-1470FDB629F6}"/>
              </a:ext>
            </a:extLst>
          </p:cNvPr>
          <p:cNvSpPr/>
          <p:nvPr/>
        </p:nvSpPr>
        <p:spPr>
          <a:xfrm>
            <a:off x="469899" y="871016"/>
            <a:ext cx="1148230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template &lt;</a:t>
            </a:r>
            <a:r>
              <a:rPr lang="en-US" sz="1400" dirty="0" err="1"/>
              <a:t>typename</a:t>
            </a:r>
            <a:r>
              <a:rPr lang="en-US" sz="1400" dirty="0"/>
              <a:t> T&gt;</a:t>
            </a:r>
          </a:p>
          <a:p>
            <a:r>
              <a:rPr lang="en-US" sz="1400" dirty="0"/>
              <a:t>__global__ void </a:t>
            </a:r>
            <a:r>
              <a:rPr lang="en-US" sz="1400" dirty="0" err="1"/>
              <a:t>gpu_gemm_nn</a:t>
            </a:r>
            <a:r>
              <a:rPr lang="en-US" sz="1400" dirty="0"/>
              <a:t>(int m, int n, int k, T * __restrict__ </a:t>
            </a:r>
            <a:r>
              <a:rPr lang="en-US" sz="1400" dirty="0" err="1"/>
              <a:t>dest</a:t>
            </a:r>
            <a:r>
              <a:rPr lang="en-US" sz="1400" dirty="0"/>
              <a:t>, const T * __restrict__ left, const T * __restrict__ right)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</a:t>
            </a:r>
            <a:r>
              <a:rPr lang="en-US" sz="1400" b="1" dirty="0" err="1"/>
              <a:t>size_t</a:t>
            </a:r>
            <a:r>
              <a:rPr lang="en-US" sz="1400" b="1" dirty="0"/>
              <a:t> ty = </a:t>
            </a:r>
            <a:r>
              <a:rPr lang="en-US" sz="1400" b="1" dirty="0" err="1"/>
              <a:t>blockIdx.y</a:t>
            </a:r>
            <a:r>
              <a:rPr lang="en-US" sz="1400" b="1" dirty="0"/>
              <a:t>*</a:t>
            </a:r>
            <a:r>
              <a:rPr lang="en-US" sz="1400" b="1" dirty="0" err="1"/>
              <a:t>blockDim.y</a:t>
            </a:r>
            <a:r>
              <a:rPr lang="en-US" sz="1400" b="1" dirty="0"/>
              <a:t> + </a:t>
            </a:r>
            <a:r>
              <a:rPr lang="en-US" sz="1400" b="1" dirty="0" err="1"/>
              <a:t>threadIdx.y</a:t>
            </a:r>
            <a:r>
              <a:rPr lang="en-US" sz="1400" b="1" dirty="0"/>
              <a:t>;</a:t>
            </a:r>
          </a:p>
          <a:p>
            <a:r>
              <a:rPr lang="en-US" sz="1400" b="1" dirty="0"/>
              <a:t> </a:t>
            </a:r>
            <a:r>
              <a:rPr lang="en-US" sz="1400" b="1" dirty="0" err="1"/>
              <a:t>size_t</a:t>
            </a:r>
            <a:r>
              <a:rPr lang="en-US" sz="1400" b="1" dirty="0"/>
              <a:t> </a:t>
            </a:r>
            <a:r>
              <a:rPr lang="en-US" sz="1400" b="1" dirty="0" err="1"/>
              <a:t>tx</a:t>
            </a:r>
            <a:r>
              <a:rPr lang="en-US" sz="1400" b="1" dirty="0"/>
              <a:t> = </a:t>
            </a:r>
            <a:r>
              <a:rPr lang="en-US" sz="1400" b="1" dirty="0" err="1"/>
              <a:t>blockIdx.x</a:t>
            </a:r>
            <a:r>
              <a:rPr lang="en-US" sz="1400" b="1" dirty="0"/>
              <a:t>*</a:t>
            </a:r>
            <a:r>
              <a:rPr lang="en-US" sz="1400" b="1" dirty="0" err="1"/>
              <a:t>blockDim.x</a:t>
            </a:r>
            <a:r>
              <a:rPr lang="en-US" sz="1400" b="1" dirty="0"/>
              <a:t> + </a:t>
            </a:r>
            <a:r>
              <a:rPr lang="en-US" sz="1400" b="1" dirty="0" err="1"/>
              <a:t>threadIdx.x</a:t>
            </a:r>
            <a:r>
              <a:rPr lang="en-US" sz="1400" b="1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 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n_pos</a:t>
            </a:r>
            <a:r>
              <a:rPr lang="en-US" sz="1400" dirty="0"/>
              <a:t> = ty;</a:t>
            </a:r>
          </a:p>
          <a:p>
            <a:r>
              <a:rPr lang="en-US" sz="1400" dirty="0"/>
              <a:t> while(</a:t>
            </a:r>
            <a:r>
              <a:rPr lang="en-US" sz="1400" dirty="0" err="1"/>
              <a:t>n_pos</a:t>
            </a:r>
            <a:r>
              <a:rPr lang="en-US" sz="1400" dirty="0"/>
              <a:t> &lt; n){</a:t>
            </a:r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m_pos</a:t>
            </a:r>
            <a:r>
              <a:rPr lang="en-US" sz="1400" dirty="0"/>
              <a:t> = </a:t>
            </a:r>
            <a:r>
              <a:rPr lang="en-US" sz="1400" dirty="0" err="1"/>
              <a:t>tx</a:t>
            </a:r>
            <a:r>
              <a:rPr lang="en-US" sz="1400" dirty="0"/>
              <a:t>;</a:t>
            </a:r>
          </a:p>
          <a:p>
            <a:r>
              <a:rPr lang="en-US" sz="1400" dirty="0"/>
              <a:t>  while(</a:t>
            </a:r>
            <a:r>
              <a:rPr lang="en-US" sz="1400" dirty="0" err="1"/>
              <a:t>m_pos</a:t>
            </a:r>
            <a:r>
              <a:rPr lang="en-US" sz="1400" dirty="0"/>
              <a:t> &lt; m){</a:t>
            </a:r>
          </a:p>
          <a:p>
            <a:endParaRPr lang="en-US" sz="1400" dirty="0"/>
          </a:p>
          <a:p>
            <a:r>
              <a:rPr lang="en-US" sz="1400" dirty="0"/>
              <a:t>   T </a:t>
            </a:r>
            <a:r>
              <a:rPr lang="en-US" sz="1400" dirty="0" err="1"/>
              <a:t>tmp</a:t>
            </a:r>
            <a:r>
              <a:rPr lang="en-US" sz="1400" dirty="0"/>
              <a:t> = </a:t>
            </a:r>
            <a:r>
              <a:rPr lang="en-US" sz="1400" dirty="0" err="1"/>
              <a:t>static_cast</a:t>
            </a:r>
            <a:r>
              <a:rPr lang="en-US" sz="1400" dirty="0"/>
              <a:t>&lt;T&gt;(0.0);</a:t>
            </a:r>
          </a:p>
          <a:p>
            <a:r>
              <a:rPr lang="en-US" sz="1400" dirty="0"/>
              <a:t>   for(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k_pos</a:t>
            </a:r>
            <a:r>
              <a:rPr lang="en-US" sz="1400" dirty="0"/>
              <a:t> = 0; </a:t>
            </a:r>
            <a:r>
              <a:rPr lang="en-US" sz="1400" dirty="0" err="1"/>
              <a:t>k_pos</a:t>
            </a:r>
            <a:r>
              <a:rPr lang="en-US" sz="1400" dirty="0"/>
              <a:t> &lt; k; ++</a:t>
            </a:r>
            <a:r>
              <a:rPr lang="en-US" sz="1400" dirty="0" err="1"/>
              <a:t>k_pos</a:t>
            </a:r>
            <a:r>
              <a:rPr lang="en-US" sz="1400" dirty="0"/>
              <a:t>){</a:t>
            </a:r>
          </a:p>
          <a:p>
            <a:r>
              <a:rPr lang="en-US" sz="1400" dirty="0"/>
              <a:t>    </a:t>
            </a:r>
            <a:r>
              <a:rPr lang="en-US" sz="1400" b="1" dirty="0" err="1">
                <a:solidFill>
                  <a:srgbClr val="FF0000"/>
                </a:solidFill>
              </a:rPr>
              <a:t>tmp</a:t>
            </a:r>
            <a:r>
              <a:rPr lang="en-US" sz="1400" b="1" dirty="0">
                <a:solidFill>
                  <a:srgbClr val="FF0000"/>
                </a:solidFill>
              </a:rPr>
              <a:t> += left[</a:t>
            </a:r>
            <a:r>
              <a:rPr lang="en-US" sz="1400" b="1" dirty="0" err="1">
                <a:solidFill>
                  <a:srgbClr val="FF0000"/>
                </a:solidFill>
              </a:rPr>
              <a:t>k_pos</a:t>
            </a:r>
            <a:r>
              <a:rPr lang="en-US" sz="1400" b="1" dirty="0">
                <a:solidFill>
                  <a:srgbClr val="FF0000"/>
                </a:solidFill>
              </a:rPr>
              <a:t>*m + </a:t>
            </a:r>
            <a:r>
              <a:rPr lang="en-US" sz="1400" b="1" dirty="0" err="1">
                <a:solidFill>
                  <a:srgbClr val="FF0000"/>
                </a:solidFill>
              </a:rPr>
              <a:t>m_pos</a:t>
            </a:r>
            <a:r>
              <a:rPr lang="en-US" sz="1400" b="1" dirty="0">
                <a:solidFill>
                  <a:srgbClr val="FF0000"/>
                </a:solidFill>
              </a:rPr>
              <a:t>] * right[</a:t>
            </a:r>
            <a:r>
              <a:rPr lang="en-US" sz="1400" b="1" dirty="0" err="1">
                <a:solidFill>
                  <a:srgbClr val="FF0000"/>
                </a:solidFill>
              </a:rPr>
              <a:t>n_pos</a:t>
            </a:r>
            <a:r>
              <a:rPr lang="en-US" sz="1400" b="1" dirty="0">
                <a:solidFill>
                  <a:srgbClr val="FF0000"/>
                </a:solidFill>
              </a:rPr>
              <a:t>*k + </a:t>
            </a:r>
            <a:r>
              <a:rPr lang="en-US" sz="1400" b="1" dirty="0" err="1">
                <a:solidFill>
                  <a:srgbClr val="FF0000"/>
                </a:solidFill>
              </a:rPr>
              <a:t>k_pos</a:t>
            </a:r>
            <a:r>
              <a:rPr lang="en-US" sz="1400" b="1" dirty="0">
                <a:solidFill>
                  <a:srgbClr val="FF0000"/>
                </a:solidFill>
              </a:rPr>
              <a:t>];</a:t>
            </a:r>
          </a:p>
          <a:p>
            <a:r>
              <a:rPr lang="en-US" sz="1400" dirty="0"/>
              <a:t>   }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dest</a:t>
            </a:r>
            <a:r>
              <a:rPr lang="en-US" sz="1400" dirty="0"/>
              <a:t>[</a:t>
            </a:r>
            <a:r>
              <a:rPr lang="en-US" sz="1400" dirty="0" err="1"/>
              <a:t>n_pos</a:t>
            </a:r>
            <a:r>
              <a:rPr lang="en-US" sz="1400" dirty="0"/>
              <a:t>*m + </a:t>
            </a:r>
            <a:r>
              <a:rPr lang="en-US" sz="1400" dirty="0" err="1"/>
              <a:t>m_pos</a:t>
            </a:r>
            <a:r>
              <a:rPr lang="en-US" sz="1400" dirty="0"/>
              <a:t>] += </a:t>
            </a:r>
            <a:r>
              <a:rPr lang="en-US" sz="1400" dirty="0" err="1"/>
              <a:t>tmp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   </a:t>
            </a:r>
            <a:r>
              <a:rPr lang="en-US" sz="1400" dirty="0" err="1"/>
              <a:t>m_pos</a:t>
            </a:r>
            <a:r>
              <a:rPr lang="en-US" sz="1400" dirty="0"/>
              <a:t> += </a:t>
            </a:r>
            <a:r>
              <a:rPr lang="en-US" sz="1400" dirty="0" err="1"/>
              <a:t>gridDim.x</a:t>
            </a:r>
            <a:r>
              <a:rPr lang="en-US" sz="1400" dirty="0"/>
              <a:t>*</a:t>
            </a:r>
            <a:r>
              <a:rPr lang="en-US" sz="1400" dirty="0" err="1"/>
              <a:t>blockDim.x</a:t>
            </a:r>
            <a:r>
              <a:rPr lang="en-US" sz="1400" dirty="0"/>
              <a:t>;</a:t>
            </a:r>
          </a:p>
          <a:p>
            <a:r>
              <a:rPr lang="en-US" sz="1400" dirty="0"/>
              <a:t>  }</a:t>
            </a:r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 err="1"/>
              <a:t>n_pos</a:t>
            </a:r>
            <a:r>
              <a:rPr lang="en-US" sz="1400" dirty="0"/>
              <a:t> += </a:t>
            </a:r>
            <a:r>
              <a:rPr lang="en-US" sz="1400" dirty="0" err="1"/>
              <a:t>gridDim.y</a:t>
            </a:r>
            <a:r>
              <a:rPr lang="en-US" sz="1400" dirty="0"/>
              <a:t>*</a:t>
            </a:r>
            <a:r>
              <a:rPr lang="en-US" sz="1400" dirty="0" err="1"/>
              <a:t>blockDim.y</a:t>
            </a:r>
            <a:r>
              <a:rPr lang="en-US" sz="1400" dirty="0"/>
              <a:t>;</a:t>
            </a:r>
          </a:p>
          <a:p>
            <a:r>
              <a:rPr lang="en-US" sz="1400" dirty="0"/>
              <a:t> }</a:t>
            </a:r>
          </a:p>
          <a:p>
            <a:r>
              <a:rPr lang="en-US" sz="1400" dirty="0"/>
              <a:t> return;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6D984E-C318-4F19-9EB0-841B44931DE5}"/>
              </a:ext>
            </a:extLst>
          </p:cNvPr>
          <p:cNvSpPr/>
          <p:nvPr/>
        </p:nvSpPr>
        <p:spPr>
          <a:xfrm>
            <a:off x="6451600" y="2345267"/>
            <a:ext cx="4995333" cy="388196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7A1F33-7505-48CE-9918-B6459FBD3A19}"/>
              </a:ext>
            </a:extLst>
          </p:cNvPr>
          <p:cNvCxnSpPr>
            <a:stCxn id="8" idx="0"/>
            <a:endCxn id="8" idx="2"/>
          </p:cNvCxnSpPr>
          <p:nvPr/>
        </p:nvCxnSpPr>
        <p:spPr>
          <a:xfrm>
            <a:off x="8949267" y="2345267"/>
            <a:ext cx="0" cy="388196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0F8DD-67E0-46DC-9A22-8B4EB04FFCCE}"/>
              </a:ext>
            </a:extLst>
          </p:cNvPr>
          <p:cNvCxnSpPr>
            <a:stCxn id="8" idx="1"/>
            <a:endCxn id="8" idx="3"/>
          </p:cNvCxnSpPr>
          <p:nvPr/>
        </p:nvCxnSpPr>
        <p:spPr>
          <a:xfrm>
            <a:off x="6451600" y="4286250"/>
            <a:ext cx="499533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7AD878-57C9-4881-81CE-C921845F9B2C}"/>
              </a:ext>
            </a:extLst>
          </p:cNvPr>
          <p:cNvCxnSpPr/>
          <p:nvPr/>
        </p:nvCxnSpPr>
        <p:spPr>
          <a:xfrm flipH="1">
            <a:off x="7641167" y="2379133"/>
            <a:ext cx="42333" cy="38481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B0B56A-0202-4E3D-BFA3-CE00F4F86FB2}"/>
              </a:ext>
            </a:extLst>
          </p:cNvPr>
          <p:cNvCxnSpPr/>
          <p:nvPr/>
        </p:nvCxnSpPr>
        <p:spPr>
          <a:xfrm flipH="1">
            <a:off x="10147286" y="2366436"/>
            <a:ext cx="42333" cy="38481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FC927A9-E159-41FF-809F-12D643A8724C}"/>
              </a:ext>
            </a:extLst>
          </p:cNvPr>
          <p:cNvSpPr txBox="1"/>
          <p:nvPr/>
        </p:nvSpPr>
        <p:spPr>
          <a:xfrm>
            <a:off x="8775696" y="2009351"/>
            <a:ext cx="32573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627582-B6A8-45BE-BA65-B8F741A00193}"/>
              </a:ext>
            </a:extLst>
          </p:cNvPr>
          <p:cNvSpPr txBox="1"/>
          <p:nvPr/>
        </p:nvSpPr>
        <p:spPr>
          <a:xfrm>
            <a:off x="6003105" y="4096380"/>
            <a:ext cx="40107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4F9725-58A0-4D5E-B57F-5BEDAC8F0408}"/>
              </a:ext>
            </a:extLst>
          </p:cNvPr>
          <p:cNvSpPr txBox="1"/>
          <p:nvPr/>
        </p:nvSpPr>
        <p:spPr>
          <a:xfrm>
            <a:off x="6609892" y="28956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F8D6D9-2749-4918-B571-2A394CBA5FD8}"/>
              </a:ext>
            </a:extLst>
          </p:cNvPr>
          <p:cNvSpPr txBox="1"/>
          <p:nvPr/>
        </p:nvSpPr>
        <p:spPr>
          <a:xfrm>
            <a:off x="9096974" y="28956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4FA619-B3B8-4279-A366-53892F0F35F3}"/>
              </a:ext>
            </a:extLst>
          </p:cNvPr>
          <p:cNvSpPr txBox="1"/>
          <p:nvPr/>
        </p:nvSpPr>
        <p:spPr>
          <a:xfrm>
            <a:off x="7831207" y="28956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(0,1)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F5152A-AFEE-4107-B71F-8F8208223048}"/>
              </a:ext>
            </a:extLst>
          </p:cNvPr>
          <p:cNvSpPr txBox="1"/>
          <p:nvPr/>
        </p:nvSpPr>
        <p:spPr>
          <a:xfrm>
            <a:off x="10328874" y="28956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(0,3)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7AF8E-B46F-443D-B4F5-7CB2CAF72080}"/>
              </a:ext>
            </a:extLst>
          </p:cNvPr>
          <p:cNvSpPr txBox="1"/>
          <p:nvPr/>
        </p:nvSpPr>
        <p:spPr>
          <a:xfrm>
            <a:off x="6609892" y="4830911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(1,0)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7F540C-1646-4172-BA51-B9FD46FCE606}"/>
              </a:ext>
            </a:extLst>
          </p:cNvPr>
          <p:cNvSpPr txBox="1"/>
          <p:nvPr/>
        </p:nvSpPr>
        <p:spPr>
          <a:xfrm>
            <a:off x="7831206" y="4830911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86557B-DDF1-4416-B142-203CDF7A64A7}"/>
              </a:ext>
            </a:extLst>
          </p:cNvPr>
          <p:cNvSpPr txBox="1"/>
          <p:nvPr/>
        </p:nvSpPr>
        <p:spPr>
          <a:xfrm>
            <a:off x="9096973" y="4830911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(1,2)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935B75-31D3-41CD-89AA-49274EB84DFA}"/>
              </a:ext>
            </a:extLst>
          </p:cNvPr>
          <p:cNvSpPr txBox="1"/>
          <p:nvPr/>
        </p:nvSpPr>
        <p:spPr>
          <a:xfrm>
            <a:off x="10328873" y="4830911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(1,3)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65B4C4-8EB4-410D-8F69-8794785233AE}"/>
              </a:ext>
            </a:extLst>
          </p:cNvPr>
          <p:cNvSpPr txBox="1"/>
          <p:nvPr/>
        </p:nvSpPr>
        <p:spPr>
          <a:xfrm>
            <a:off x="8098712" y="6349439"/>
            <a:ext cx="170110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Matrix C(</a:t>
            </a:r>
            <a:r>
              <a:rPr lang="en-US" b="1" dirty="0" err="1">
                <a:latin typeface="+mn-lt"/>
              </a:rPr>
              <a:t>m,n</a:t>
            </a:r>
            <a:r>
              <a:rPr lang="en-US" b="1" dirty="0">
                <a:latin typeface="+mn-lt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423D6-0904-4DA7-A2F4-5542BF5F018E}"/>
              </a:ext>
            </a:extLst>
          </p:cNvPr>
          <p:cNvSpPr txBox="1"/>
          <p:nvPr/>
        </p:nvSpPr>
        <p:spPr>
          <a:xfrm>
            <a:off x="5599184" y="1515614"/>
            <a:ext cx="635302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highlight>
                  <a:srgbClr val="00FFFF"/>
                </a:highlight>
                <a:latin typeface="+mn-lt"/>
              </a:rPr>
              <a:t>Each CUDA thread block computes:</a:t>
            </a:r>
          </a:p>
          <a:p>
            <a:pPr algn="l">
              <a:lnSpc>
                <a:spcPct val="90000"/>
              </a:lnSpc>
            </a:pPr>
            <a:r>
              <a:rPr lang="en-US" sz="1500" b="1" dirty="0">
                <a:highlight>
                  <a:srgbClr val="00FFFF"/>
                </a:highlight>
                <a:latin typeface="+mn-lt"/>
              </a:rPr>
              <a:t>C(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blockDim.x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, 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blockDim.y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) += A(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blockDim.x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, k) * B(k, 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blockDim.y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)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27CD007D-B5B7-45BF-9A90-79EE39A0A888}"/>
              </a:ext>
            </a:extLst>
          </p:cNvPr>
          <p:cNvCxnSpPr/>
          <p:nvPr/>
        </p:nvCxnSpPr>
        <p:spPr>
          <a:xfrm>
            <a:off x="4609243" y="1889553"/>
            <a:ext cx="1803400" cy="1744133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19E9F31-9ABB-4089-82B6-EBBD3DCEC225}"/>
              </a:ext>
            </a:extLst>
          </p:cNvPr>
          <p:cNvCxnSpPr/>
          <p:nvPr/>
        </p:nvCxnSpPr>
        <p:spPr>
          <a:xfrm>
            <a:off x="4600777" y="1676400"/>
            <a:ext cx="99840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6521CD2-3559-4803-A01C-CB06C60082B7}"/>
              </a:ext>
            </a:extLst>
          </p:cNvPr>
          <p:cNvCxnSpPr>
            <a:cxnSpLocks/>
          </p:cNvCxnSpPr>
          <p:nvPr/>
        </p:nvCxnSpPr>
        <p:spPr>
          <a:xfrm>
            <a:off x="5590718" y="1663704"/>
            <a:ext cx="0" cy="49107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7FA777F-730C-42A9-BDBC-3E4A28D52AB9}"/>
              </a:ext>
            </a:extLst>
          </p:cNvPr>
          <p:cNvCxnSpPr/>
          <p:nvPr/>
        </p:nvCxnSpPr>
        <p:spPr>
          <a:xfrm>
            <a:off x="5582252" y="2146308"/>
            <a:ext cx="260924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0DEA2EF-73A5-41ED-8EE2-E48D6DAA2A22}"/>
              </a:ext>
            </a:extLst>
          </p:cNvPr>
          <p:cNvCxnSpPr/>
          <p:nvPr/>
        </p:nvCxnSpPr>
        <p:spPr>
          <a:xfrm>
            <a:off x="8183035" y="2142075"/>
            <a:ext cx="0" cy="19049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4BD66D35-FBD1-409B-9B06-39BA162BFC2C}"/>
              </a:ext>
            </a:extLst>
          </p:cNvPr>
          <p:cNvSpPr/>
          <p:nvPr/>
        </p:nvSpPr>
        <p:spPr>
          <a:xfrm>
            <a:off x="8083541" y="3512582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6EC200-E2A5-4422-948C-5D2F5F69A47B}"/>
              </a:ext>
            </a:extLst>
          </p:cNvPr>
          <p:cNvSpPr txBox="1"/>
          <p:nvPr/>
        </p:nvSpPr>
        <p:spPr>
          <a:xfrm>
            <a:off x="5574246" y="3334384"/>
            <a:ext cx="7088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solidFill>
                  <a:srgbClr val="FF0000"/>
                </a:solidFill>
                <a:latin typeface="+mn-lt"/>
              </a:rPr>
              <a:t>(13,0)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69CDCB-0B32-48E9-89D9-22CC68BF4595}"/>
              </a:ext>
            </a:extLst>
          </p:cNvPr>
          <p:cNvSpPr txBox="1"/>
          <p:nvPr/>
        </p:nvSpPr>
        <p:spPr>
          <a:xfrm>
            <a:off x="5828955" y="2142075"/>
            <a:ext cx="6014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solidFill>
                  <a:srgbClr val="FF0000"/>
                </a:solidFill>
                <a:latin typeface="+mn-lt"/>
              </a:rPr>
              <a:t>(7,1)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F59D1E-74DE-4EDF-9EBF-88D03A27FD32}"/>
              </a:ext>
            </a:extLst>
          </p:cNvPr>
          <p:cNvSpPr txBox="1"/>
          <p:nvPr/>
        </p:nvSpPr>
        <p:spPr>
          <a:xfrm>
            <a:off x="3343512" y="4096380"/>
            <a:ext cx="2531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solidFill>
                  <a:srgbClr val="00B0F0"/>
                </a:solidFill>
                <a:latin typeface="+mn-lt"/>
              </a:rPr>
              <a:t>Load element of A;</a:t>
            </a:r>
          </a:p>
          <a:p>
            <a:pPr algn="l">
              <a:lnSpc>
                <a:spcPct val="90000"/>
              </a:lnSpc>
            </a:pPr>
            <a:r>
              <a:rPr lang="en-US" sz="1500" b="1" dirty="0">
                <a:solidFill>
                  <a:srgbClr val="00B0F0"/>
                </a:solidFill>
                <a:latin typeface="+mn-lt"/>
              </a:rPr>
              <a:t>Load element of B;</a:t>
            </a:r>
          </a:p>
          <a:p>
            <a:pPr algn="l">
              <a:lnSpc>
                <a:spcPct val="90000"/>
              </a:lnSpc>
            </a:pPr>
            <a:r>
              <a:rPr lang="en-US" sz="1500" b="1" dirty="0">
                <a:solidFill>
                  <a:srgbClr val="00B0F0"/>
                </a:solidFill>
                <a:latin typeface="+mn-lt"/>
              </a:rPr>
              <a:t>Multiply;</a:t>
            </a:r>
          </a:p>
          <a:p>
            <a:pPr algn="l">
              <a:lnSpc>
                <a:spcPct val="90000"/>
              </a:lnSpc>
            </a:pPr>
            <a:r>
              <a:rPr lang="en-US" sz="1500" b="1" dirty="0">
                <a:solidFill>
                  <a:srgbClr val="00B0F0"/>
                </a:solidFill>
                <a:latin typeface="+mn-lt"/>
              </a:rPr>
              <a:t>Accumulate into register;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FAA877-79BA-4AA2-B356-E8DBAC2C0C5F}"/>
              </a:ext>
            </a:extLst>
          </p:cNvPr>
          <p:cNvSpPr txBox="1"/>
          <p:nvPr/>
        </p:nvSpPr>
        <p:spPr>
          <a:xfrm>
            <a:off x="2576795" y="2725964"/>
            <a:ext cx="275428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solidFill>
                  <a:srgbClr val="00B0F0"/>
                </a:solidFill>
                <a:latin typeface="+mn-lt"/>
              </a:rPr>
              <a:t>Linear offsets are used for</a:t>
            </a:r>
          </a:p>
          <a:p>
            <a:pPr algn="l">
              <a:lnSpc>
                <a:spcPct val="90000"/>
              </a:lnSpc>
            </a:pPr>
            <a:r>
              <a:rPr lang="en-US" sz="1500" b="1" dirty="0">
                <a:solidFill>
                  <a:srgbClr val="00B0F0"/>
                </a:solidFill>
                <a:latin typeface="+mn-lt"/>
              </a:rPr>
              <a:t>addressing A and B storage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03C10F-46B2-4FD0-9A8E-E1640329136C}"/>
              </a:ext>
            </a:extLst>
          </p:cNvPr>
          <p:cNvCxnSpPr>
            <a:cxnSpLocks/>
          </p:cNvCxnSpPr>
          <p:nvPr/>
        </p:nvCxnSpPr>
        <p:spPr>
          <a:xfrm flipH="1">
            <a:off x="2572562" y="3175000"/>
            <a:ext cx="1158229" cy="79163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1F02A0-8FA4-4D2B-A0F4-24F75B5E78DE}"/>
              </a:ext>
            </a:extLst>
          </p:cNvPr>
          <p:cNvCxnSpPr/>
          <p:nvPr/>
        </p:nvCxnSpPr>
        <p:spPr>
          <a:xfrm>
            <a:off x="4424876" y="3200400"/>
            <a:ext cx="261404" cy="7620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616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D566-82E7-4D99-A523-A86F2AD9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CUDA BLA Library: Naïve GEMM kernel (algorithm 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04C625-5F92-4ED6-9488-1470FDB629F6}"/>
              </a:ext>
            </a:extLst>
          </p:cNvPr>
          <p:cNvSpPr/>
          <p:nvPr/>
        </p:nvSpPr>
        <p:spPr>
          <a:xfrm>
            <a:off x="469899" y="871016"/>
            <a:ext cx="1148230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template &lt;</a:t>
            </a:r>
            <a:r>
              <a:rPr lang="en-US" sz="1400" dirty="0" err="1"/>
              <a:t>typename</a:t>
            </a:r>
            <a:r>
              <a:rPr lang="en-US" sz="1400" dirty="0"/>
              <a:t> T&gt;</a:t>
            </a:r>
          </a:p>
          <a:p>
            <a:r>
              <a:rPr lang="en-US" sz="1400" dirty="0"/>
              <a:t>__global__ void </a:t>
            </a:r>
            <a:r>
              <a:rPr lang="en-US" sz="1400" dirty="0" err="1"/>
              <a:t>gpu_gemm_nn</a:t>
            </a:r>
            <a:r>
              <a:rPr lang="en-US" sz="1400" dirty="0"/>
              <a:t>(int m, int n, int k, T * __restrict__ </a:t>
            </a:r>
            <a:r>
              <a:rPr lang="en-US" sz="1400" dirty="0" err="1"/>
              <a:t>dest</a:t>
            </a:r>
            <a:r>
              <a:rPr lang="en-US" sz="1400" dirty="0"/>
              <a:t>, const T * __restrict__ left, const T * __restrict__ right)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</a:t>
            </a:r>
            <a:r>
              <a:rPr lang="en-US" sz="1400" b="1" dirty="0" err="1"/>
              <a:t>size_t</a:t>
            </a:r>
            <a:r>
              <a:rPr lang="en-US" sz="1400" b="1" dirty="0"/>
              <a:t> ty = </a:t>
            </a:r>
            <a:r>
              <a:rPr lang="en-US" sz="1400" b="1" dirty="0" err="1"/>
              <a:t>blockIdx.y</a:t>
            </a:r>
            <a:r>
              <a:rPr lang="en-US" sz="1400" b="1" dirty="0"/>
              <a:t>*</a:t>
            </a:r>
            <a:r>
              <a:rPr lang="en-US" sz="1400" b="1" dirty="0" err="1"/>
              <a:t>blockDim.y</a:t>
            </a:r>
            <a:r>
              <a:rPr lang="en-US" sz="1400" b="1" dirty="0"/>
              <a:t> + </a:t>
            </a:r>
            <a:r>
              <a:rPr lang="en-US" sz="1400" b="1" dirty="0" err="1"/>
              <a:t>threadIdx.y</a:t>
            </a:r>
            <a:r>
              <a:rPr lang="en-US" sz="1400" b="1" dirty="0"/>
              <a:t>;</a:t>
            </a:r>
          </a:p>
          <a:p>
            <a:r>
              <a:rPr lang="en-US" sz="1400" b="1" dirty="0"/>
              <a:t> </a:t>
            </a:r>
            <a:r>
              <a:rPr lang="en-US" sz="1400" b="1" dirty="0" err="1"/>
              <a:t>size_t</a:t>
            </a:r>
            <a:r>
              <a:rPr lang="en-US" sz="1400" b="1" dirty="0"/>
              <a:t> </a:t>
            </a:r>
            <a:r>
              <a:rPr lang="en-US" sz="1400" b="1" dirty="0" err="1"/>
              <a:t>tx</a:t>
            </a:r>
            <a:r>
              <a:rPr lang="en-US" sz="1400" b="1" dirty="0"/>
              <a:t> = </a:t>
            </a:r>
            <a:r>
              <a:rPr lang="en-US" sz="1400" b="1" dirty="0" err="1"/>
              <a:t>blockIdx.x</a:t>
            </a:r>
            <a:r>
              <a:rPr lang="en-US" sz="1400" b="1" dirty="0"/>
              <a:t>*</a:t>
            </a:r>
            <a:r>
              <a:rPr lang="en-US" sz="1400" b="1" dirty="0" err="1"/>
              <a:t>blockDim.x</a:t>
            </a:r>
            <a:r>
              <a:rPr lang="en-US" sz="1400" b="1" dirty="0"/>
              <a:t> + </a:t>
            </a:r>
            <a:r>
              <a:rPr lang="en-US" sz="1400" b="1" dirty="0" err="1"/>
              <a:t>threadIdx.x</a:t>
            </a:r>
            <a:r>
              <a:rPr lang="en-US" sz="1400" b="1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 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n_pos</a:t>
            </a:r>
            <a:r>
              <a:rPr lang="en-US" sz="1400" dirty="0"/>
              <a:t> = ty;</a:t>
            </a:r>
          </a:p>
          <a:p>
            <a:r>
              <a:rPr lang="en-US" sz="1400" dirty="0"/>
              <a:t> while(</a:t>
            </a:r>
            <a:r>
              <a:rPr lang="en-US" sz="1400" dirty="0" err="1"/>
              <a:t>n_pos</a:t>
            </a:r>
            <a:r>
              <a:rPr lang="en-US" sz="1400" dirty="0"/>
              <a:t> &lt; n){</a:t>
            </a:r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m_pos</a:t>
            </a:r>
            <a:r>
              <a:rPr lang="en-US" sz="1400" dirty="0"/>
              <a:t> = </a:t>
            </a:r>
            <a:r>
              <a:rPr lang="en-US" sz="1400" dirty="0" err="1"/>
              <a:t>tx</a:t>
            </a:r>
            <a:r>
              <a:rPr lang="en-US" sz="1400" dirty="0"/>
              <a:t>;</a:t>
            </a:r>
          </a:p>
          <a:p>
            <a:r>
              <a:rPr lang="en-US" sz="1400" dirty="0"/>
              <a:t>  while(</a:t>
            </a:r>
            <a:r>
              <a:rPr lang="en-US" sz="1400" dirty="0" err="1"/>
              <a:t>m_pos</a:t>
            </a:r>
            <a:r>
              <a:rPr lang="en-US" sz="1400" dirty="0"/>
              <a:t> &lt; m){</a:t>
            </a:r>
          </a:p>
          <a:p>
            <a:endParaRPr lang="en-US" sz="1400" dirty="0"/>
          </a:p>
          <a:p>
            <a:r>
              <a:rPr lang="en-US" sz="1400" dirty="0"/>
              <a:t>   T </a:t>
            </a:r>
            <a:r>
              <a:rPr lang="en-US" sz="1400" dirty="0" err="1"/>
              <a:t>tmp</a:t>
            </a:r>
            <a:r>
              <a:rPr lang="en-US" sz="1400" dirty="0"/>
              <a:t> = </a:t>
            </a:r>
            <a:r>
              <a:rPr lang="en-US" sz="1400" dirty="0" err="1"/>
              <a:t>static_cast</a:t>
            </a:r>
            <a:r>
              <a:rPr lang="en-US" sz="1400" dirty="0"/>
              <a:t>&lt;T&gt;(0.0);</a:t>
            </a:r>
          </a:p>
          <a:p>
            <a:r>
              <a:rPr lang="en-US" sz="1400" dirty="0"/>
              <a:t>   for(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k_pos</a:t>
            </a:r>
            <a:r>
              <a:rPr lang="en-US" sz="1400" dirty="0"/>
              <a:t> = 0; </a:t>
            </a:r>
            <a:r>
              <a:rPr lang="en-US" sz="1400" dirty="0" err="1"/>
              <a:t>k_pos</a:t>
            </a:r>
            <a:r>
              <a:rPr lang="en-US" sz="1400" dirty="0"/>
              <a:t> &lt; k; ++</a:t>
            </a:r>
            <a:r>
              <a:rPr lang="en-US" sz="1400" dirty="0" err="1"/>
              <a:t>k_pos</a:t>
            </a:r>
            <a:r>
              <a:rPr lang="en-US" sz="1400" dirty="0"/>
              <a:t>){</a:t>
            </a:r>
          </a:p>
          <a:p>
            <a:r>
              <a:rPr lang="en-US" sz="1400" dirty="0"/>
              <a:t>    </a:t>
            </a:r>
            <a:r>
              <a:rPr lang="en-US" sz="1400" b="1" dirty="0" err="1">
                <a:solidFill>
                  <a:srgbClr val="FF0000"/>
                </a:solidFill>
              </a:rPr>
              <a:t>tmp</a:t>
            </a:r>
            <a:r>
              <a:rPr lang="en-US" sz="1400" b="1" dirty="0">
                <a:solidFill>
                  <a:srgbClr val="FF0000"/>
                </a:solidFill>
              </a:rPr>
              <a:t> += left[</a:t>
            </a:r>
            <a:r>
              <a:rPr lang="en-US" sz="1400" b="1" dirty="0" err="1">
                <a:solidFill>
                  <a:srgbClr val="FF0000"/>
                </a:solidFill>
              </a:rPr>
              <a:t>k_pos</a:t>
            </a:r>
            <a:r>
              <a:rPr lang="en-US" sz="1400" b="1" dirty="0">
                <a:solidFill>
                  <a:srgbClr val="FF0000"/>
                </a:solidFill>
              </a:rPr>
              <a:t>*m + </a:t>
            </a:r>
            <a:r>
              <a:rPr lang="en-US" sz="1400" b="1" dirty="0" err="1">
                <a:solidFill>
                  <a:srgbClr val="FF0000"/>
                </a:solidFill>
              </a:rPr>
              <a:t>m_pos</a:t>
            </a:r>
            <a:r>
              <a:rPr lang="en-US" sz="1400" b="1" dirty="0">
                <a:solidFill>
                  <a:srgbClr val="FF0000"/>
                </a:solidFill>
              </a:rPr>
              <a:t>] * right[</a:t>
            </a:r>
            <a:r>
              <a:rPr lang="en-US" sz="1400" b="1" dirty="0" err="1">
                <a:solidFill>
                  <a:srgbClr val="FF0000"/>
                </a:solidFill>
              </a:rPr>
              <a:t>n_pos</a:t>
            </a:r>
            <a:r>
              <a:rPr lang="en-US" sz="1400" b="1" dirty="0">
                <a:solidFill>
                  <a:srgbClr val="FF0000"/>
                </a:solidFill>
              </a:rPr>
              <a:t>*k + </a:t>
            </a:r>
            <a:r>
              <a:rPr lang="en-US" sz="1400" b="1" dirty="0" err="1">
                <a:solidFill>
                  <a:srgbClr val="FF0000"/>
                </a:solidFill>
              </a:rPr>
              <a:t>k_pos</a:t>
            </a:r>
            <a:r>
              <a:rPr lang="en-US" sz="1400" b="1" dirty="0">
                <a:solidFill>
                  <a:srgbClr val="FF0000"/>
                </a:solidFill>
              </a:rPr>
              <a:t>];</a:t>
            </a:r>
          </a:p>
          <a:p>
            <a:r>
              <a:rPr lang="en-US" sz="1400" dirty="0"/>
              <a:t>   }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dest</a:t>
            </a:r>
            <a:r>
              <a:rPr lang="en-US" sz="1400" dirty="0"/>
              <a:t>[</a:t>
            </a:r>
            <a:r>
              <a:rPr lang="en-US" sz="1400" dirty="0" err="1"/>
              <a:t>n_pos</a:t>
            </a:r>
            <a:r>
              <a:rPr lang="en-US" sz="1400" dirty="0"/>
              <a:t>*m + </a:t>
            </a:r>
            <a:r>
              <a:rPr lang="en-US" sz="1400" dirty="0" err="1"/>
              <a:t>m_pos</a:t>
            </a:r>
            <a:r>
              <a:rPr lang="en-US" sz="1400" dirty="0"/>
              <a:t>] += </a:t>
            </a:r>
            <a:r>
              <a:rPr lang="en-US" sz="1400" dirty="0" err="1"/>
              <a:t>tmp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   </a:t>
            </a:r>
            <a:r>
              <a:rPr lang="en-US" sz="1400" dirty="0" err="1"/>
              <a:t>m_pos</a:t>
            </a:r>
            <a:r>
              <a:rPr lang="en-US" sz="1400" dirty="0"/>
              <a:t> += </a:t>
            </a:r>
            <a:r>
              <a:rPr lang="en-US" sz="1400" dirty="0" err="1"/>
              <a:t>gridDim.x</a:t>
            </a:r>
            <a:r>
              <a:rPr lang="en-US" sz="1400" dirty="0"/>
              <a:t>*</a:t>
            </a:r>
            <a:r>
              <a:rPr lang="en-US" sz="1400" dirty="0" err="1"/>
              <a:t>blockDim.x</a:t>
            </a:r>
            <a:r>
              <a:rPr lang="en-US" sz="1400" dirty="0"/>
              <a:t>;</a:t>
            </a:r>
          </a:p>
          <a:p>
            <a:r>
              <a:rPr lang="en-US" sz="1400" dirty="0"/>
              <a:t>  }</a:t>
            </a:r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 err="1"/>
              <a:t>n_pos</a:t>
            </a:r>
            <a:r>
              <a:rPr lang="en-US" sz="1400" dirty="0"/>
              <a:t> += </a:t>
            </a:r>
            <a:r>
              <a:rPr lang="en-US" sz="1400" dirty="0" err="1"/>
              <a:t>gridDim.y</a:t>
            </a:r>
            <a:r>
              <a:rPr lang="en-US" sz="1400" dirty="0"/>
              <a:t>*</a:t>
            </a:r>
            <a:r>
              <a:rPr lang="en-US" sz="1400" dirty="0" err="1"/>
              <a:t>blockDim.y</a:t>
            </a:r>
            <a:r>
              <a:rPr lang="en-US" sz="1400" dirty="0"/>
              <a:t>;</a:t>
            </a:r>
          </a:p>
          <a:p>
            <a:r>
              <a:rPr lang="en-US" sz="1400" dirty="0"/>
              <a:t> }</a:t>
            </a:r>
          </a:p>
          <a:p>
            <a:r>
              <a:rPr lang="en-US" sz="1400" dirty="0"/>
              <a:t> return;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6D984E-C318-4F19-9EB0-841B44931DE5}"/>
              </a:ext>
            </a:extLst>
          </p:cNvPr>
          <p:cNvSpPr/>
          <p:nvPr/>
        </p:nvSpPr>
        <p:spPr>
          <a:xfrm>
            <a:off x="6451600" y="2345267"/>
            <a:ext cx="4995333" cy="388196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7A1F33-7505-48CE-9918-B6459FBD3A19}"/>
              </a:ext>
            </a:extLst>
          </p:cNvPr>
          <p:cNvCxnSpPr>
            <a:stCxn id="8" idx="0"/>
            <a:endCxn id="8" idx="2"/>
          </p:cNvCxnSpPr>
          <p:nvPr/>
        </p:nvCxnSpPr>
        <p:spPr>
          <a:xfrm>
            <a:off x="8949267" y="2345267"/>
            <a:ext cx="0" cy="388196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0F8DD-67E0-46DC-9A22-8B4EB04FFCCE}"/>
              </a:ext>
            </a:extLst>
          </p:cNvPr>
          <p:cNvCxnSpPr>
            <a:stCxn id="8" idx="1"/>
            <a:endCxn id="8" idx="3"/>
          </p:cNvCxnSpPr>
          <p:nvPr/>
        </p:nvCxnSpPr>
        <p:spPr>
          <a:xfrm>
            <a:off x="6451600" y="4286250"/>
            <a:ext cx="499533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7AD878-57C9-4881-81CE-C921845F9B2C}"/>
              </a:ext>
            </a:extLst>
          </p:cNvPr>
          <p:cNvCxnSpPr/>
          <p:nvPr/>
        </p:nvCxnSpPr>
        <p:spPr>
          <a:xfrm flipH="1">
            <a:off x="7641167" y="2379133"/>
            <a:ext cx="42333" cy="38481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B0B56A-0202-4E3D-BFA3-CE00F4F86FB2}"/>
              </a:ext>
            </a:extLst>
          </p:cNvPr>
          <p:cNvCxnSpPr/>
          <p:nvPr/>
        </p:nvCxnSpPr>
        <p:spPr>
          <a:xfrm flipH="1">
            <a:off x="10147286" y="2366436"/>
            <a:ext cx="42333" cy="38481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FC927A9-E159-41FF-809F-12D643A8724C}"/>
              </a:ext>
            </a:extLst>
          </p:cNvPr>
          <p:cNvSpPr txBox="1"/>
          <p:nvPr/>
        </p:nvSpPr>
        <p:spPr>
          <a:xfrm>
            <a:off x="8775696" y="2009351"/>
            <a:ext cx="32573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627582-B6A8-45BE-BA65-B8F741A00193}"/>
              </a:ext>
            </a:extLst>
          </p:cNvPr>
          <p:cNvSpPr txBox="1"/>
          <p:nvPr/>
        </p:nvSpPr>
        <p:spPr>
          <a:xfrm>
            <a:off x="6003105" y="4096380"/>
            <a:ext cx="40107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4F9725-58A0-4D5E-B57F-5BEDAC8F0408}"/>
              </a:ext>
            </a:extLst>
          </p:cNvPr>
          <p:cNvSpPr txBox="1"/>
          <p:nvPr/>
        </p:nvSpPr>
        <p:spPr>
          <a:xfrm>
            <a:off x="6609892" y="28956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F8D6D9-2749-4918-B571-2A394CBA5FD8}"/>
              </a:ext>
            </a:extLst>
          </p:cNvPr>
          <p:cNvSpPr txBox="1"/>
          <p:nvPr/>
        </p:nvSpPr>
        <p:spPr>
          <a:xfrm>
            <a:off x="9096974" y="28956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4FA619-B3B8-4279-A366-53892F0F35F3}"/>
              </a:ext>
            </a:extLst>
          </p:cNvPr>
          <p:cNvSpPr txBox="1"/>
          <p:nvPr/>
        </p:nvSpPr>
        <p:spPr>
          <a:xfrm>
            <a:off x="7831207" y="28956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(0,1)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F5152A-AFEE-4107-B71F-8F8208223048}"/>
              </a:ext>
            </a:extLst>
          </p:cNvPr>
          <p:cNvSpPr txBox="1"/>
          <p:nvPr/>
        </p:nvSpPr>
        <p:spPr>
          <a:xfrm>
            <a:off x="10328874" y="28956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(0,3)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7AF8E-B46F-443D-B4F5-7CB2CAF72080}"/>
              </a:ext>
            </a:extLst>
          </p:cNvPr>
          <p:cNvSpPr txBox="1"/>
          <p:nvPr/>
        </p:nvSpPr>
        <p:spPr>
          <a:xfrm>
            <a:off x="6609892" y="4830911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(1,0)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7F540C-1646-4172-BA51-B9FD46FCE606}"/>
              </a:ext>
            </a:extLst>
          </p:cNvPr>
          <p:cNvSpPr txBox="1"/>
          <p:nvPr/>
        </p:nvSpPr>
        <p:spPr>
          <a:xfrm>
            <a:off x="7831206" y="4830911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86557B-DDF1-4416-B142-203CDF7A64A7}"/>
              </a:ext>
            </a:extLst>
          </p:cNvPr>
          <p:cNvSpPr txBox="1"/>
          <p:nvPr/>
        </p:nvSpPr>
        <p:spPr>
          <a:xfrm>
            <a:off x="9096973" y="4830911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(1,2)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935B75-31D3-41CD-89AA-49274EB84DFA}"/>
              </a:ext>
            </a:extLst>
          </p:cNvPr>
          <p:cNvSpPr txBox="1"/>
          <p:nvPr/>
        </p:nvSpPr>
        <p:spPr>
          <a:xfrm>
            <a:off x="10328873" y="4830911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(1,3)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65B4C4-8EB4-410D-8F69-8794785233AE}"/>
              </a:ext>
            </a:extLst>
          </p:cNvPr>
          <p:cNvSpPr txBox="1"/>
          <p:nvPr/>
        </p:nvSpPr>
        <p:spPr>
          <a:xfrm>
            <a:off x="8098712" y="6349439"/>
            <a:ext cx="170110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Matrix C(</a:t>
            </a:r>
            <a:r>
              <a:rPr lang="en-US" b="1" dirty="0" err="1">
                <a:latin typeface="+mn-lt"/>
              </a:rPr>
              <a:t>m,n</a:t>
            </a:r>
            <a:r>
              <a:rPr lang="en-US" b="1" dirty="0">
                <a:latin typeface="+mn-lt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423D6-0904-4DA7-A2F4-5542BF5F018E}"/>
              </a:ext>
            </a:extLst>
          </p:cNvPr>
          <p:cNvSpPr txBox="1"/>
          <p:nvPr/>
        </p:nvSpPr>
        <p:spPr>
          <a:xfrm>
            <a:off x="5599184" y="1515614"/>
            <a:ext cx="635302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highlight>
                  <a:srgbClr val="00FFFF"/>
                </a:highlight>
                <a:latin typeface="+mn-lt"/>
              </a:rPr>
              <a:t>Each CUDA thread block computes:</a:t>
            </a:r>
          </a:p>
          <a:p>
            <a:pPr algn="l">
              <a:lnSpc>
                <a:spcPct val="90000"/>
              </a:lnSpc>
            </a:pPr>
            <a:r>
              <a:rPr lang="en-US" sz="1500" b="1" dirty="0">
                <a:highlight>
                  <a:srgbClr val="00FFFF"/>
                </a:highlight>
                <a:latin typeface="+mn-lt"/>
              </a:rPr>
              <a:t>C(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blockDim.x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, 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blockDim.y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) += A(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blockDim.x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, k) * B(k, 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blockDim.y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)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27CD007D-B5B7-45BF-9A90-79EE39A0A888}"/>
              </a:ext>
            </a:extLst>
          </p:cNvPr>
          <p:cNvCxnSpPr/>
          <p:nvPr/>
        </p:nvCxnSpPr>
        <p:spPr>
          <a:xfrm>
            <a:off x="4609243" y="1889553"/>
            <a:ext cx="1803400" cy="1744133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19E9F31-9ABB-4089-82B6-EBBD3DCEC225}"/>
              </a:ext>
            </a:extLst>
          </p:cNvPr>
          <p:cNvCxnSpPr/>
          <p:nvPr/>
        </p:nvCxnSpPr>
        <p:spPr>
          <a:xfrm>
            <a:off x="4600777" y="1676400"/>
            <a:ext cx="99840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6521CD2-3559-4803-A01C-CB06C60082B7}"/>
              </a:ext>
            </a:extLst>
          </p:cNvPr>
          <p:cNvCxnSpPr>
            <a:cxnSpLocks/>
          </p:cNvCxnSpPr>
          <p:nvPr/>
        </p:nvCxnSpPr>
        <p:spPr>
          <a:xfrm>
            <a:off x="5590718" y="1663704"/>
            <a:ext cx="0" cy="49107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7FA777F-730C-42A9-BDBC-3E4A28D52AB9}"/>
              </a:ext>
            </a:extLst>
          </p:cNvPr>
          <p:cNvCxnSpPr/>
          <p:nvPr/>
        </p:nvCxnSpPr>
        <p:spPr>
          <a:xfrm>
            <a:off x="5582252" y="2146308"/>
            <a:ext cx="260924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0DEA2EF-73A5-41ED-8EE2-E48D6DAA2A22}"/>
              </a:ext>
            </a:extLst>
          </p:cNvPr>
          <p:cNvCxnSpPr/>
          <p:nvPr/>
        </p:nvCxnSpPr>
        <p:spPr>
          <a:xfrm>
            <a:off x="8183035" y="2142075"/>
            <a:ext cx="0" cy="19049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4BD66D35-FBD1-409B-9B06-39BA162BFC2C}"/>
              </a:ext>
            </a:extLst>
          </p:cNvPr>
          <p:cNvSpPr/>
          <p:nvPr/>
        </p:nvSpPr>
        <p:spPr>
          <a:xfrm>
            <a:off x="8083541" y="3512582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6EC200-E2A5-4422-948C-5D2F5F69A47B}"/>
              </a:ext>
            </a:extLst>
          </p:cNvPr>
          <p:cNvSpPr txBox="1"/>
          <p:nvPr/>
        </p:nvSpPr>
        <p:spPr>
          <a:xfrm>
            <a:off x="5574246" y="3334384"/>
            <a:ext cx="7088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solidFill>
                  <a:srgbClr val="FF0000"/>
                </a:solidFill>
                <a:latin typeface="+mn-lt"/>
              </a:rPr>
              <a:t>(13,0)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69CDCB-0B32-48E9-89D9-22CC68BF4595}"/>
              </a:ext>
            </a:extLst>
          </p:cNvPr>
          <p:cNvSpPr txBox="1"/>
          <p:nvPr/>
        </p:nvSpPr>
        <p:spPr>
          <a:xfrm>
            <a:off x="5828955" y="2142075"/>
            <a:ext cx="6014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solidFill>
                  <a:srgbClr val="FF0000"/>
                </a:solidFill>
                <a:latin typeface="+mn-lt"/>
              </a:rPr>
              <a:t>(7,1)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F59D1E-74DE-4EDF-9EBF-88D03A27FD32}"/>
              </a:ext>
            </a:extLst>
          </p:cNvPr>
          <p:cNvSpPr txBox="1"/>
          <p:nvPr/>
        </p:nvSpPr>
        <p:spPr>
          <a:xfrm>
            <a:off x="3343512" y="4096380"/>
            <a:ext cx="2531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solidFill>
                  <a:srgbClr val="00B0F0"/>
                </a:solidFill>
                <a:latin typeface="+mn-lt"/>
              </a:rPr>
              <a:t>Load element of A;</a:t>
            </a:r>
          </a:p>
          <a:p>
            <a:pPr algn="l">
              <a:lnSpc>
                <a:spcPct val="90000"/>
              </a:lnSpc>
            </a:pPr>
            <a:r>
              <a:rPr lang="en-US" sz="1500" b="1" dirty="0">
                <a:solidFill>
                  <a:srgbClr val="00B0F0"/>
                </a:solidFill>
                <a:latin typeface="+mn-lt"/>
              </a:rPr>
              <a:t>Load element of B;</a:t>
            </a:r>
          </a:p>
          <a:p>
            <a:pPr algn="l">
              <a:lnSpc>
                <a:spcPct val="90000"/>
              </a:lnSpc>
            </a:pPr>
            <a:r>
              <a:rPr lang="en-US" sz="1500" b="1" dirty="0">
                <a:solidFill>
                  <a:srgbClr val="00B0F0"/>
                </a:solidFill>
                <a:latin typeface="+mn-lt"/>
              </a:rPr>
              <a:t>Multiply;</a:t>
            </a:r>
          </a:p>
          <a:p>
            <a:pPr algn="l">
              <a:lnSpc>
                <a:spcPct val="90000"/>
              </a:lnSpc>
            </a:pPr>
            <a:r>
              <a:rPr lang="en-US" sz="1500" b="1" dirty="0">
                <a:solidFill>
                  <a:srgbClr val="00B0F0"/>
                </a:solidFill>
                <a:latin typeface="+mn-lt"/>
              </a:rPr>
              <a:t>Accumulate into register;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FAA877-79BA-4AA2-B356-E8DBAC2C0C5F}"/>
              </a:ext>
            </a:extLst>
          </p:cNvPr>
          <p:cNvSpPr txBox="1"/>
          <p:nvPr/>
        </p:nvSpPr>
        <p:spPr>
          <a:xfrm>
            <a:off x="2576795" y="2725964"/>
            <a:ext cx="275428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solidFill>
                  <a:srgbClr val="00B0F0"/>
                </a:solidFill>
                <a:latin typeface="+mn-lt"/>
              </a:rPr>
              <a:t>Linear offsets are used for</a:t>
            </a:r>
          </a:p>
          <a:p>
            <a:pPr algn="l">
              <a:lnSpc>
                <a:spcPct val="90000"/>
              </a:lnSpc>
            </a:pPr>
            <a:r>
              <a:rPr lang="en-US" sz="1500" b="1" dirty="0">
                <a:solidFill>
                  <a:srgbClr val="00B0F0"/>
                </a:solidFill>
                <a:latin typeface="+mn-lt"/>
              </a:rPr>
              <a:t>addressing A and B storage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03C10F-46B2-4FD0-9A8E-E1640329136C}"/>
              </a:ext>
            </a:extLst>
          </p:cNvPr>
          <p:cNvCxnSpPr>
            <a:cxnSpLocks/>
          </p:cNvCxnSpPr>
          <p:nvPr/>
        </p:nvCxnSpPr>
        <p:spPr>
          <a:xfrm flipH="1">
            <a:off x="2572562" y="3175000"/>
            <a:ext cx="1158229" cy="79163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1F02A0-8FA4-4D2B-A0F4-24F75B5E78DE}"/>
              </a:ext>
            </a:extLst>
          </p:cNvPr>
          <p:cNvCxnSpPr/>
          <p:nvPr/>
        </p:nvCxnSpPr>
        <p:spPr>
          <a:xfrm>
            <a:off x="4424876" y="3200400"/>
            <a:ext cx="261404" cy="7620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699AF90-B9BD-4F64-8F9F-2458F316D1BD}"/>
              </a:ext>
            </a:extLst>
          </p:cNvPr>
          <p:cNvSpPr txBox="1"/>
          <p:nvPr/>
        </p:nvSpPr>
        <p:spPr>
          <a:xfrm>
            <a:off x="1336712" y="5818650"/>
            <a:ext cx="498566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solidFill>
                  <a:srgbClr val="00B0F0"/>
                </a:solidFill>
                <a:latin typeface="+mn-lt"/>
              </a:rPr>
              <a:t>Global memory accesses to A and B</a:t>
            </a:r>
            <a:br>
              <a:rPr lang="en-US" sz="1500" b="1" dirty="0">
                <a:solidFill>
                  <a:srgbClr val="00B0F0"/>
                </a:solidFill>
                <a:latin typeface="+mn-lt"/>
              </a:rPr>
            </a:br>
            <a:r>
              <a:rPr lang="en-US" sz="1500" b="1" dirty="0">
                <a:solidFill>
                  <a:srgbClr val="00B0F0"/>
                </a:solidFill>
                <a:latin typeface="+mn-lt"/>
              </a:rPr>
              <a:t>are coalesced: </a:t>
            </a:r>
            <a:r>
              <a:rPr lang="en-US" sz="1500" b="1" dirty="0" err="1">
                <a:solidFill>
                  <a:srgbClr val="00B0F0"/>
                </a:solidFill>
                <a:latin typeface="+mn-lt"/>
              </a:rPr>
              <a:t>threadIdx.x</a:t>
            </a:r>
            <a:r>
              <a:rPr lang="en-US" sz="1500" b="1" dirty="0">
                <a:solidFill>
                  <a:srgbClr val="00B0F0"/>
                </a:solidFill>
                <a:latin typeface="+mn-lt"/>
              </a:rPr>
              <a:t> is the minor component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93EA60-3731-4D09-9438-AE2D13373AA5}"/>
              </a:ext>
            </a:extLst>
          </p:cNvPr>
          <p:cNvCxnSpPr/>
          <p:nvPr/>
        </p:nvCxnSpPr>
        <p:spPr>
          <a:xfrm flipH="1" flipV="1">
            <a:off x="2769577" y="4096380"/>
            <a:ext cx="808892" cy="172227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D7A65C-75C8-4CAF-B126-5E463427AF99}"/>
              </a:ext>
            </a:extLst>
          </p:cNvPr>
          <p:cNvCxnSpPr/>
          <p:nvPr/>
        </p:nvCxnSpPr>
        <p:spPr>
          <a:xfrm flipV="1">
            <a:off x="4424876" y="4096380"/>
            <a:ext cx="718626" cy="172227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581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D566-82E7-4D99-A523-A86F2AD9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CUDA BLA Library: Naïve GEMM kernel (algorithm 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04C625-5F92-4ED6-9488-1470FDB629F6}"/>
              </a:ext>
            </a:extLst>
          </p:cNvPr>
          <p:cNvSpPr/>
          <p:nvPr/>
        </p:nvSpPr>
        <p:spPr>
          <a:xfrm>
            <a:off x="469899" y="871016"/>
            <a:ext cx="1148230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template &lt;</a:t>
            </a:r>
            <a:r>
              <a:rPr lang="en-US" sz="1400" dirty="0" err="1"/>
              <a:t>typename</a:t>
            </a:r>
            <a:r>
              <a:rPr lang="en-US" sz="1400" dirty="0"/>
              <a:t> T&gt;</a:t>
            </a:r>
          </a:p>
          <a:p>
            <a:r>
              <a:rPr lang="en-US" sz="1400" dirty="0"/>
              <a:t>__global__ void </a:t>
            </a:r>
            <a:r>
              <a:rPr lang="en-US" sz="1400" dirty="0" err="1"/>
              <a:t>gpu_gemm_nn</a:t>
            </a:r>
            <a:r>
              <a:rPr lang="en-US" sz="1400" dirty="0"/>
              <a:t>(int m, int n, int k, T * __restrict__ </a:t>
            </a:r>
            <a:r>
              <a:rPr lang="en-US" sz="1400" dirty="0" err="1"/>
              <a:t>dest</a:t>
            </a:r>
            <a:r>
              <a:rPr lang="en-US" sz="1400" dirty="0"/>
              <a:t>, const T * __restrict__ left, const T * __restrict__ right)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</a:t>
            </a:r>
            <a:r>
              <a:rPr lang="en-US" sz="1400" b="1" dirty="0" err="1"/>
              <a:t>size_t</a:t>
            </a:r>
            <a:r>
              <a:rPr lang="en-US" sz="1400" b="1" dirty="0"/>
              <a:t> ty = </a:t>
            </a:r>
            <a:r>
              <a:rPr lang="en-US" sz="1400" b="1" dirty="0" err="1"/>
              <a:t>blockIdx.y</a:t>
            </a:r>
            <a:r>
              <a:rPr lang="en-US" sz="1400" b="1" dirty="0"/>
              <a:t>*</a:t>
            </a:r>
            <a:r>
              <a:rPr lang="en-US" sz="1400" b="1" dirty="0" err="1"/>
              <a:t>blockDim.y</a:t>
            </a:r>
            <a:r>
              <a:rPr lang="en-US" sz="1400" b="1" dirty="0"/>
              <a:t> + </a:t>
            </a:r>
            <a:r>
              <a:rPr lang="en-US" sz="1400" b="1" dirty="0" err="1"/>
              <a:t>threadIdx.y</a:t>
            </a:r>
            <a:r>
              <a:rPr lang="en-US" sz="1400" b="1" dirty="0"/>
              <a:t>;</a:t>
            </a:r>
          </a:p>
          <a:p>
            <a:r>
              <a:rPr lang="en-US" sz="1400" b="1" dirty="0"/>
              <a:t> </a:t>
            </a:r>
            <a:r>
              <a:rPr lang="en-US" sz="1400" b="1" dirty="0" err="1"/>
              <a:t>size_t</a:t>
            </a:r>
            <a:r>
              <a:rPr lang="en-US" sz="1400" b="1" dirty="0"/>
              <a:t> </a:t>
            </a:r>
            <a:r>
              <a:rPr lang="en-US" sz="1400" b="1" dirty="0" err="1"/>
              <a:t>tx</a:t>
            </a:r>
            <a:r>
              <a:rPr lang="en-US" sz="1400" b="1" dirty="0"/>
              <a:t> = </a:t>
            </a:r>
            <a:r>
              <a:rPr lang="en-US" sz="1400" b="1" dirty="0" err="1"/>
              <a:t>blockIdx.x</a:t>
            </a:r>
            <a:r>
              <a:rPr lang="en-US" sz="1400" b="1" dirty="0"/>
              <a:t>*</a:t>
            </a:r>
            <a:r>
              <a:rPr lang="en-US" sz="1400" b="1" dirty="0" err="1"/>
              <a:t>blockDim.x</a:t>
            </a:r>
            <a:r>
              <a:rPr lang="en-US" sz="1400" b="1" dirty="0"/>
              <a:t> + </a:t>
            </a:r>
            <a:r>
              <a:rPr lang="en-US" sz="1400" b="1" dirty="0" err="1"/>
              <a:t>threadIdx.x</a:t>
            </a:r>
            <a:r>
              <a:rPr lang="en-US" sz="1400" b="1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 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n_pos</a:t>
            </a:r>
            <a:r>
              <a:rPr lang="en-US" sz="1400" dirty="0"/>
              <a:t> = ty;</a:t>
            </a:r>
          </a:p>
          <a:p>
            <a:r>
              <a:rPr lang="en-US" sz="1400" dirty="0"/>
              <a:t> while(</a:t>
            </a:r>
            <a:r>
              <a:rPr lang="en-US" sz="1400" dirty="0" err="1"/>
              <a:t>n_pos</a:t>
            </a:r>
            <a:r>
              <a:rPr lang="en-US" sz="1400" dirty="0"/>
              <a:t> &lt; n){</a:t>
            </a:r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m_pos</a:t>
            </a:r>
            <a:r>
              <a:rPr lang="en-US" sz="1400" dirty="0"/>
              <a:t> = </a:t>
            </a:r>
            <a:r>
              <a:rPr lang="en-US" sz="1400" dirty="0" err="1"/>
              <a:t>tx</a:t>
            </a:r>
            <a:r>
              <a:rPr lang="en-US" sz="1400" dirty="0"/>
              <a:t>;</a:t>
            </a:r>
          </a:p>
          <a:p>
            <a:r>
              <a:rPr lang="en-US" sz="1400" dirty="0"/>
              <a:t>  while(</a:t>
            </a:r>
            <a:r>
              <a:rPr lang="en-US" sz="1400" dirty="0" err="1"/>
              <a:t>m_pos</a:t>
            </a:r>
            <a:r>
              <a:rPr lang="en-US" sz="1400" dirty="0"/>
              <a:t> &lt; m){</a:t>
            </a:r>
          </a:p>
          <a:p>
            <a:endParaRPr lang="en-US" sz="1400" dirty="0"/>
          </a:p>
          <a:p>
            <a:r>
              <a:rPr lang="en-US" sz="1400" dirty="0"/>
              <a:t>   T </a:t>
            </a:r>
            <a:r>
              <a:rPr lang="en-US" sz="1400" dirty="0" err="1"/>
              <a:t>tmp</a:t>
            </a:r>
            <a:r>
              <a:rPr lang="en-US" sz="1400" dirty="0"/>
              <a:t> = </a:t>
            </a:r>
            <a:r>
              <a:rPr lang="en-US" sz="1400" dirty="0" err="1"/>
              <a:t>static_cast</a:t>
            </a:r>
            <a:r>
              <a:rPr lang="en-US" sz="1400" dirty="0"/>
              <a:t>&lt;T&gt;(0.0);</a:t>
            </a:r>
          </a:p>
          <a:p>
            <a:r>
              <a:rPr lang="en-US" sz="1400" dirty="0"/>
              <a:t>   for(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k_pos</a:t>
            </a:r>
            <a:r>
              <a:rPr lang="en-US" sz="1400" dirty="0"/>
              <a:t> = 0; </a:t>
            </a:r>
            <a:r>
              <a:rPr lang="en-US" sz="1400" dirty="0" err="1"/>
              <a:t>k_pos</a:t>
            </a:r>
            <a:r>
              <a:rPr lang="en-US" sz="1400" dirty="0"/>
              <a:t> &lt; k; ++</a:t>
            </a:r>
            <a:r>
              <a:rPr lang="en-US" sz="1400" dirty="0" err="1"/>
              <a:t>k_pos</a:t>
            </a:r>
            <a:r>
              <a:rPr lang="en-US" sz="1400" dirty="0"/>
              <a:t>){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tmp</a:t>
            </a:r>
            <a:r>
              <a:rPr lang="en-US" sz="1400" dirty="0"/>
              <a:t> += left[</a:t>
            </a:r>
            <a:r>
              <a:rPr lang="en-US" sz="1400" dirty="0" err="1"/>
              <a:t>k_pos</a:t>
            </a:r>
            <a:r>
              <a:rPr lang="en-US" sz="1400" dirty="0"/>
              <a:t>*m + </a:t>
            </a:r>
            <a:r>
              <a:rPr lang="en-US" sz="1400" dirty="0" err="1"/>
              <a:t>m_pos</a:t>
            </a:r>
            <a:r>
              <a:rPr lang="en-US" sz="1400" dirty="0"/>
              <a:t>] * right[</a:t>
            </a:r>
            <a:r>
              <a:rPr lang="en-US" sz="1400" dirty="0" err="1"/>
              <a:t>n_pos</a:t>
            </a:r>
            <a:r>
              <a:rPr lang="en-US" sz="1400" dirty="0"/>
              <a:t>*k + </a:t>
            </a:r>
            <a:r>
              <a:rPr lang="en-US" sz="1400" dirty="0" err="1"/>
              <a:t>k_pos</a:t>
            </a:r>
            <a:r>
              <a:rPr lang="en-US" sz="1400" dirty="0"/>
              <a:t>];</a:t>
            </a:r>
          </a:p>
          <a:p>
            <a:r>
              <a:rPr lang="en-US" sz="1400" dirty="0"/>
              <a:t>   }</a:t>
            </a:r>
          </a:p>
          <a:p>
            <a:r>
              <a:rPr lang="en-US" sz="1400" dirty="0"/>
              <a:t>   </a:t>
            </a:r>
            <a:r>
              <a:rPr lang="en-US" sz="1400" b="1" dirty="0" err="1">
                <a:solidFill>
                  <a:srgbClr val="FF0000"/>
                </a:solidFill>
              </a:rPr>
              <a:t>dest</a:t>
            </a:r>
            <a:r>
              <a:rPr lang="en-US" sz="1400" b="1" dirty="0">
                <a:solidFill>
                  <a:srgbClr val="FF0000"/>
                </a:solidFill>
              </a:rPr>
              <a:t>[</a:t>
            </a:r>
            <a:r>
              <a:rPr lang="en-US" sz="1400" b="1" dirty="0" err="1">
                <a:solidFill>
                  <a:srgbClr val="FF0000"/>
                </a:solidFill>
              </a:rPr>
              <a:t>n_pos</a:t>
            </a:r>
            <a:r>
              <a:rPr lang="en-US" sz="1400" b="1" dirty="0">
                <a:solidFill>
                  <a:srgbClr val="FF0000"/>
                </a:solidFill>
              </a:rPr>
              <a:t>*m + </a:t>
            </a:r>
            <a:r>
              <a:rPr lang="en-US" sz="1400" b="1" dirty="0" err="1">
                <a:solidFill>
                  <a:srgbClr val="FF0000"/>
                </a:solidFill>
              </a:rPr>
              <a:t>m_pos</a:t>
            </a:r>
            <a:r>
              <a:rPr lang="en-US" sz="1400" b="1" dirty="0">
                <a:solidFill>
                  <a:srgbClr val="FF0000"/>
                </a:solidFill>
              </a:rPr>
              <a:t>] += </a:t>
            </a:r>
            <a:r>
              <a:rPr lang="en-US" sz="1400" b="1" dirty="0" err="1">
                <a:solidFill>
                  <a:srgbClr val="FF0000"/>
                </a:solidFill>
              </a:rPr>
              <a:t>tmp</a:t>
            </a:r>
            <a:r>
              <a:rPr lang="en-US" sz="1400" b="1" dirty="0">
                <a:solidFill>
                  <a:srgbClr val="FF0000"/>
                </a:solidFill>
              </a:rPr>
              <a:t>;</a:t>
            </a:r>
          </a:p>
          <a:p>
            <a:endParaRPr lang="en-US" sz="1400" dirty="0"/>
          </a:p>
          <a:p>
            <a:r>
              <a:rPr lang="en-US" sz="1400" dirty="0"/>
              <a:t>   </a:t>
            </a:r>
            <a:r>
              <a:rPr lang="en-US" sz="1400" dirty="0" err="1"/>
              <a:t>m_pos</a:t>
            </a:r>
            <a:r>
              <a:rPr lang="en-US" sz="1400" dirty="0"/>
              <a:t> += </a:t>
            </a:r>
            <a:r>
              <a:rPr lang="en-US" sz="1400" dirty="0" err="1"/>
              <a:t>gridDim.x</a:t>
            </a:r>
            <a:r>
              <a:rPr lang="en-US" sz="1400" dirty="0"/>
              <a:t>*</a:t>
            </a:r>
            <a:r>
              <a:rPr lang="en-US" sz="1400" dirty="0" err="1"/>
              <a:t>blockDim.x</a:t>
            </a:r>
            <a:r>
              <a:rPr lang="en-US" sz="1400" dirty="0"/>
              <a:t>;</a:t>
            </a:r>
          </a:p>
          <a:p>
            <a:r>
              <a:rPr lang="en-US" sz="1400" dirty="0"/>
              <a:t>  }</a:t>
            </a:r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 err="1"/>
              <a:t>n_pos</a:t>
            </a:r>
            <a:r>
              <a:rPr lang="en-US" sz="1400" dirty="0"/>
              <a:t> += </a:t>
            </a:r>
            <a:r>
              <a:rPr lang="en-US" sz="1400" dirty="0" err="1"/>
              <a:t>gridDim.y</a:t>
            </a:r>
            <a:r>
              <a:rPr lang="en-US" sz="1400" dirty="0"/>
              <a:t>*</a:t>
            </a:r>
            <a:r>
              <a:rPr lang="en-US" sz="1400" dirty="0" err="1"/>
              <a:t>blockDim.y</a:t>
            </a:r>
            <a:r>
              <a:rPr lang="en-US" sz="1400" dirty="0"/>
              <a:t>;</a:t>
            </a:r>
          </a:p>
          <a:p>
            <a:r>
              <a:rPr lang="en-US" sz="1400" dirty="0"/>
              <a:t> }</a:t>
            </a:r>
          </a:p>
          <a:p>
            <a:r>
              <a:rPr lang="en-US" sz="1400" dirty="0"/>
              <a:t> return;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6D984E-C318-4F19-9EB0-841B44931DE5}"/>
              </a:ext>
            </a:extLst>
          </p:cNvPr>
          <p:cNvSpPr/>
          <p:nvPr/>
        </p:nvSpPr>
        <p:spPr>
          <a:xfrm>
            <a:off x="6451600" y="2345267"/>
            <a:ext cx="4995333" cy="388196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7A1F33-7505-48CE-9918-B6459FBD3A19}"/>
              </a:ext>
            </a:extLst>
          </p:cNvPr>
          <p:cNvCxnSpPr>
            <a:stCxn id="8" idx="0"/>
            <a:endCxn id="8" idx="2"/>
          </p:cNvCxnSpPr>
          <p:nvPr/>
        </p:nvCxnSpPr>
        <p:spPr>
          <a:xfrm>
            <a:off x="8949267" y="2345267"/>
            <a:ext cx="0" cy="388196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0F8DD-67E0-46DC-9A22-8B4EB04FFCCE}"/>
              </a:ext>
            </a:extLst>
          </p:cNvPr>
          <p:cNvCxnSpPr>
            <a:stCxn id="8" idx="1"/>
            <a:endCxn id="8" idx="3"/>
          </p:cNvCxnSpPr>
          <p:nvPr/>
        </p:nvCxnSpPr>
        <p:spPr>
          <a:xfrm>
            <a:off x="6451600" y="4286250"/>
            <a:ext cx="499533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7AD878-57C9-4881-81CE-C921845F9B2C}"/>
              </a:ext>
            </a:extLst>
          </p:cNvPr>
          <p:cNvCxnSpPr/>
          <p:nvPr/>
        </p:nvCxnSpPr>
        <p:spPr>
          <a:xfrm flipH="1">
            <a:off x="7641167" y="2379133"/>
            <a:ext cx="42333" cy="38481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B0B56A-0202-4E3D-BFA3-CE00F4F86FB2}"/>
              </a:ext>
            </a:extLst>
          </p:cNvPr>
          <p:cNvCxnSpPr/>
          <p:nvPr/>
        </p:nvCxnSpPr>
        <p:spPr>
          <a:xfrm flipH="1">
            <a:off x="10147286" y="2366436"/>
            <a:ext cx="42333" cy="38481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FC927A9-E159-41FF-809F-12D643A8724C}"/>
              </a:ext>
            </a:extLst>
          </p:cNvPr>
          <p:cNvSpPr txBox="1"/>
          <p:nvPr/>
        </p:nvSpPr>
        <p:spPr>
          <a:xfrm>
            <a:off x="8775696" y="2009351"/>
            <a:ext cx="32573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627582-B6A8-45BE-BA65-B8F741A00193}"/>
              </a:ext>
            </a:extLst>
          </p:cNvPr>
          <p:cNvSpPr txBox="1"/>
          <p:nvPr/>
        </p:nvSpPr>
        <p:spPr>
          <a:xfrm>
            <a:off x="6003105" y="4096380"/>
            <a:ext cx="40107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4F9725-58A0-4D5E-B57F-5BEDAC8F0408}"/>
              </a:ext>
            </a:extLst>
          </p:cNvPr>
          <p:cNvSpPr txBox="1"/>
          <p:nvPr/>
        </p:nvSpPr>
        <p:spPr>
          <a:xfrm>
            <a:off x="6609892" y="28956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F8D6D9-2749-4918-B571-2A394CBA5FD8}"/>
              </a:ext>
            </a:extLst>
          </p:cNvPr>
          <p:cNvSpPr txBox="1"/>
          <p:nvPr/>
        </p:nvSpPr>
        <p:spPr>
          <a:xfrm>
            <a:off x="9096974" y="28956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4FA619-B3B8-4279-A366-53892F0F35F3}"/>
              </a:ext>
            </a:extLst>
          </p:cNvPr>
          <p:cNvSpPr txBox="1"/>
          <p:nvPr/>
        </p:nvSpPr>
        <p:spPr>
          <a:xfrm>
            <a:off x="7831207" y="28956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(0,1)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F5152A-AFEE-4107-B71F-8F8208223048}"/>
              </a:ext>
            </a:extLst>
          </p:cNvPr>
          <p:cNvSpPr txBox="1"/>
          <p:nvPr/>
        </p:nvSpPr>
        <p:spPr>
          <a:xfrm>
            <a:off x="10328874" y="28956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(0,3)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7AF8E-B46F-443D-B4F5-7CB2CAF72080}"/>
              </a:ext>
            </a:extLst>
          </p:cNvPr>
          <p:cNvSpPr txBox="1"/>
          <p:nvPr/>
        </p:nvSpPr>
        <p:spPr>
          <a:xfrm>
            <a:off x="6609892" y="4830911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(1,0)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7F540C-1646-4172-BA51-B9FD46FCE606}"/>
              </a:ext>
            </a:extLst>
          </p:cNvPr>
          <p:cNvSpPr txBox="1"/>
          <p:nvPr/>
        </p:nvSpPr>
        <p:spPr>
          <a:xfrm>
            <a:off x="7831206" y="4830911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86557B-DDF1-4416-B142-203CDF7A64A7}"/>
              </a:ext>
            </a:extLst>
          </p:cNvPr>
          <p:cNvSpPr txBox="1"/>
          <p:nvPr/>
        </p:nvSpPr>
        <p:spPr>
          <a:xfrm>
            <a:off x="9096973" y="4830911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(1,2)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935B75-31D3-41CD-89AA-49274EB84DFA}"/>
              </a:ext>
            </a:extLst>
          </p:cNvPr>
          <p:cNvSpPr txBox="1"/>
          <p:nvPr/>
        </p:nvSpPr>
        <p:spPr>
          <a:xfrm>
            <a:off x="10328873" y="4830911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(1,3)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65B4C4-8EB4-410D-8F69-8794785233AE}"/>
              </a:ext>
            </a:extLst>
          </p:cNvPr>
          <p:cNvSpPr txBox="1"/>
          <p:nvPr/>
        </p:nvSpPr>
        <p:spPr>
          <a:xfrm>
            <a:off x="8098712" y="6349439"/>
            <a:ext cx="170110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Matrix C(</a:t>
            </a:r>
            <a:r>
              <a:rPr lang="en-US" b="1" dirty="0" err="1">
                <a:latin typeface="+mn-lt"/>
              </a:rPr>
              <a:t>m,n</a:t>
            </a:r>
            <a:r>
              <a:rPr lang="en-US" b="1" dirty="0">
                <a:latin typeface="+mn-lt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423D6-0904-4DA7-A2F4-5542BF5F018E}"/>
              </a:ext>
            </a:extLst>
          </p:cNvPr>
          <p:cNvSpPr txBox="1"/>
          <p:nvPr/>
        </p:nvSpPr>
        <p:spPr>
          <a:xfrm>
            <a:off x="5599184" y="1515614"/>
            <a:ext cx="635302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highlight>
                  <a:srgbClr val="00FFFF"/>
                </a:highlight>
                <a:latin typeface="+mn-lt"/>
              </a:rPr>
              <a:t>Each CUDA thread block computes:</a:t>
            </a:r>
          </a:p>
          <a:p>
            <a:pPr algn="l">
              <a:lnSpc>
                <a:spcPct val="90000"/>
              </a:lnSpc>
            </a:pPr>
            <a:r>
              <a:rPr lang="en-US" sz="1500" b="1" dirty="0">
                <a:highlight>
                  <a:srgbClr val="00FFFF"/>
                </a:highlight>
                <a:latin typeface="+mn-lt"/>
              </a:rPr>
              <a:t>C(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blockDim.x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, 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blockDim.y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) += A(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blockDim.x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, k) * B(k, 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blockDim.y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)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27CD007D-B5B7-45BF-9A90-79EE39A0A888}"/>
              </a:ext>
            </a:extLst>
          </p:cNvPr>
          <p:cNvCxnSpPr/>
          <p:nvPr/>
        </p:nvCxnSpPr>
        <p:spPr>
          <a:xfrm>
            <a:off x="4609243" y="1889553"/>
            <a:ext cx="1803400" cy="1744133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19E9F31-9ABB-4089-82B6-EBBD3DCEC225}"/>
              </a:ext>
            </a:extLst>
          </p:cNvPr>
          <p:cNvCxnSpPr/>
          <p:nvPr/>
        </p:nvCxnSpPr>
        <p:spPr>
          <a:xfrm>
            <a:off x="4600777" y="1676400"/>
            <a:ext cx="99840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6521CD2-3559-4803-A01C-CB06C60082B7}"/>
              </a:ext>
            </a:extLst>
          </p:cNvPr>
          <p:cNvCxnSpPr>
            <a:cxnSpLocks/>
          </p:cNvCxnSpPr>
          <p:nvPr/>
        </p:nvCxnSpPr>
        <p:spPr>
          <a:xfrm>
            <a:off x="5590718" y="1663704"/>
            <a:ext cx="0" cy="49107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7FA777F-730C-42A9-BDBC-3E4A28D52AB9}"/>
              </a:ext>
            </a:extLst>
          </p:cNvPr>
          <p:cNvCxnSpPr/>
          <p:nvPr/>
        </p:nvCxnSpPr>
        <p:spPr>
          <a:xfrm>
            <a:off x="5582252" y="2146308"/>
            <a:ext cx="260924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0DEA2EF-73A5-41ED-8EE2-E48D6DAA2A22}"/>
              </a:ext>
            </a:extLst>
          </p:cNvPr>
          <p:cNvCxnSpPr/>
          <p:nvPr/>
        </p:nvCxnSpPr>
        <p:spPr>
          <a:xfrm>
            <a:off x="8183035" y="2142075"/>
            <a:ext cx="0" cy="19049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4BD66D35-FBD1-409B-9B06-39BA162BFC2C}"/>
              </a:ext>
            </a:extLst>
          </p:cNvPr>
          <p:cNvSpPr/>
          <p:nvPr/>
        </p:nvSpPr>
        <p:spPr>
          <a:xfrm>
            <a:off x="8083541" y="3512582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6EC200-E2A5-4422-948C-5D2F5F69A47B}"/>
              </a:ext>
            </a:extLst>
          </p:cNvPr>
          <p:cNvSpPr txBox="1"/>
          <p:nvPr/>
        </p:nvSpPr>
        <p:spPr>
          <a:xfrm>
            <a:off x="5574246" y="3334384"/>
            <a:ext cx="7088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solidFill>
                  <a:srgbClr val="FF0000"/>
                </a:solidFill>
                <a:latin typeface="+mn-lt"/>
              </a:rPr>
              <a:t>(13,0)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69CDCB-0B32-48E9-89D9-22CC68BF4595}"/>
              </a:ext>
            </a:extLst>
          </p:cNvPr>
          <p:cNvSpPr txBox="1"/>
          <p:nvPr/>
        </p:nvSpPr>
        <p:spPr>
          <a:xfrm>
            <a:off x="5828955" y="2142075"/>
            <a:ext cx="6014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solidFill>
                  <a:srgbClr val="FF0000"/>
                </a:solidFill>
                <a:latin typeface="+mn-lt"/>
              </a:rPr>
              <a:t>(7,1)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3C3AB3-41C1-4C9B-9389-5DE61DDB2235}"/>
              </a:ext>
            </a:extLst>
          </p:cNvPr>
          <p:cNvSpPr txBox="1"/>
          <p:nvPr/>
        </p:nvSpPr>
        <p:spPr>
          <a:xfrm>
            <a:off x="2682965" y="4495212"/>
            <a:ext cx="33201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solidFill>
                  <a:srgbClr val="00B0F0"/>
                </a:solidFill>
                <a:latin typeface="+mn-lt"/>
              </a:rPr>
              <a:t>Upload register to global memory</a:t>
            </a:r>
          </a:p>
        </p:txBody>
      </p:sp>
    </p:spTree>
    <p:extLst>
      <p:ext uri="{BB962C8B-B14F-4D97-AF65-F5344CB8AC3E}">
        <p14:creationId xmlns:p14="http://schemas.microsoft.com/office/powerpoint/2010/main" val="2546112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D566-82E7-4D99-A523-A86F2AD9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CUDA BLA Library: Naïve GEMM kernel (algorithm 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04C625-5F92-4ED6-9488-1470FDB629F6}"/>
              </a:ext>
            </a:extLst>
          </p:cNvPr>
          <p:cNvSpPr/>
          <p:nvPr/>
        </p:nvSpPr>
        <p:spPr>
          <a:xfrm>
            <a:off x="469899" y="871016"/>
            <a:ext cx="1148230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template &lt;</a:t>
            </a:r>
            <a:r>
              <a:rPr lang="en-US" sz="1400" dirty="0" err="1"/>
              <a:t>typename</a:t>
            </a:r>
            <a:r>
              <a:rPr lang="en-US" sz="1400" dirty="0"/>
              <a:t> T&gt;</a:t>
            </a:r>
          </a:p>
          <a:p>
            <a:r>
              <a:rPr lang="en-US" sz="1400" dirty="0"/>
              <a:t>__global__ void </a:t>
            </a:r>
            <a:r>
              <a:rPr lang="en-US" sz="1400" dirty="0" err="1"/>
              <a:t>gpu_gemm_nn</a:t>
            </a:r>
            <a:r>
              <a:rPr lang="en-US" sz="1400" dirty="0"/>
              <a:t>(int m, int n, int k, T * __restrict__ </a:t>
            </a:r>
            <a:r>
              <a:rPr lang="en-US" sz="1400" dirty="0" err="1"/>
              <a:t>dest</a:t>
            </a:r>
            <a:r>
              <a:rPr lang="en-US" sz="1400" dirty="0"/>
              <a:t>, const T * __restrict__ left, const T * __restrict__ right)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</a:t>
            </a:r>
            <a:r>
              <a:rPr lang="en-US" sz="1400" b="1" dirty="0" err="1"/>
              <a:t>size_t</a:t>
            </a:r>
            <a:r>
              <a:rPr lang="en-US" sz="1400" b="1" dirty="0"/>
              <a:t> ty = </a:t>
            </a:r>
            <a:r>
              <a:rPr lang="en-US" sz="1400" b="1" dirty="0" err="1"/>
              <a:t>blockIdx.y</a:t>
            </a:r>
            <a:r>
              <a:rPr lang="en-US" sz="1400" b="1" dirty="0"/>
              <a:t>*</a:t>
            </a:r>
            <a:r>
              <a:rPr lang="en-US" sz="1400" b="1" dirty="0" err="1"/>
              <a:t>blockDim.y</a:t>
            </a:r>
            <a:r>
              <a:rPr lang="en-US" sz="1400" b="1" dirty="0"/>
              <a:t> + </a:t>
            </a:r>
            <a:r>
              <a:rPr lang="en-US" sz="1400" b="1" dirty="0" err="1"/>
              <a:t>threadIdx.y</a:t>
            </a:r>
            <a:r>
              <a:rPr lang="en-US" sz="1400" b="1" dirty="0"/>
              <a:t>;</a:t>
            </a:r>
          </a:p>
          <a:p>
            <a:r>
              <a:rPr lang="en-US" sz="1400" b="1" dirty="0"/>
              <a:t> </a:t>
            </a:r>
            <a:r>
              <a:rPr lang="en-US" sz="1400" b="1" dirty="0" err="1"/>
              <a:t>size_t</a:t>
            </a:r>
            <a:r>
              <a:rPr lang="en-US" sz="1400" b="1" dirty="0"/>
              <a:t> </a:t>
            </a:r>
            <a:r>
              <a:rPr lang="en-US" sz="1400" b="1" dirty="0" err="1"/>
              <a:t>tx</a:t>
            </a:r>
            <a:r>
              <a:rPr lang="en-US" sz="1400" b="1" dirty="0"/>
              <a:t> = </a:t>
            </a:r>
            <a:r>
              <a:rPr lang="en-US" sz="1400" b="1" dirty="0" err="1"/>
              <a:t>blockIdx.x</a:t>
            </a:r>
            <a:r>
              <a:rPr lang="en-US" sz="1400" b="1" dirty="0"/>
              <a:t>*</a:t>
            </a:r>
            <a:r>
              <a:rPr lang="en-US" sz="1400" b="1" dirty="0" err="1"/>
              <a:t>blockDim.x</a:t>
            </a:r>
            <a:r>
              <a:rPr lang="en-US" sz="1400" b="1" dirty="0"/>
              <a:t> + </a:t>
            </a:r>
            <a:r>
              <a:rPr lang="en-US" sz="1400" b="1" dirty="0" err="1"/>
              <a:t>threadIdx.x</a:t>
            </a:r>
            <a:r>
              <a:rPr lang="en-US" sz="1400" b="1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 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n_pos</a:t>
            </a:r>
            <a:r>
              <a:rPr lang="en-US" sz="1400" dirty="0"/>
              <a:t> = ty;</a:t>
            </a:r>
          </a:p>
          <a:p>
            <a:r>
              <a:rPr lang="en-US" sz="1400" dirty="0"/>
              <a:t> while(</a:t>
            </a:r>
            <a:r>
              <a:rPr lang="en-US" sz="1400" dirty="0" err="1"/>
              <a:t>n_pos</a:t>
            </a:r>
            <a:r>
              <a:rPr lang="en-US" sz="1400" dirty="0"/>
              <a:t> &lt; n){</a:t>
            </a:r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m_pos</a:t>
            </a:r>
            <a:r>
              <a:rPr lang="en-US" sz="1400" dirty="0"/>
              <a:t> = </a:t>
            </a:r>
            <a:r>
              <a:rPr lang="en-US" sz="1400" dirty="0" err="1"/>
              <a:t>tx</a:t>
            </a:r>
            <a:r>
              <a:rPr lang="en-US" sz="1400" dirty="0"/>
              <a:t>;</a:t>
            </a:r>
          </a:p>
          <a:p>
            <a:r>
              <a:rPr lang="en-US" sz="1400" dirty="0"/>
              <a:t>  while(</a:t>
            </a:r>
            <a:r>
              <a:rPr lang="en-US" sz="1400" dirty="0" err="1"/>
              <a:t>m_pos</a:t>
            </a:r>
            <a:r>
              <a:rPr lang="en-US" sz="1400" dirty="0"/>
              <a:t> &lt; m){</a:t>
            </a:r>
          </a:p>
          <a:p>
            <a:endParaRPr lang="en-US" sz="1400" dirty="0"/>
          </a:p>
          <a:p>
            <a:r>
              <a:rPr lang="en-US" sz="1400" dirty="0"/>
              <a:t>   T </a:t>
            </a:r>
            <a:r>
              <a:rPr lang="en-US" sz="1400" dirty="0" err="1"/>
              <a:t>tmp</a:t>
            </a:r>
            <a:r>
              <a:rPr lang="en-US" sz="1400" dirty="0"/>
              <a:t> = </a:t>
            </a:r>
            <a:r>
              <a:rPr lang="en-US" sz="1400" dirty="0" err="1"/>
              <a:t>static_cast</a:t>
            </a:r>
            <a:r>
              <a:rPr lang="en-US" sz="1400" dirty="0"/>
              <a:t>&lt;T&gt;(0.0);</a:t>
            </a:r>
          </a:p>
          <a:p>
            <a:r>
              <a:rPr lang="en-US" sz="1400" dirty="0"/>
              <a:t>   for(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k_pos</a:t>
            </a:r>
            <a:r>
              <a:rPr lang="en-US" sz="1400" dirty="0"/>
              <a:t> = 0; </a:t>
            </a:r>
            <a:r>
              <a:rPr lang="en-US" sz="1400" dirty="0" err="1"/>
              <a:t>k_pos</a:t>
            </a:r>
            <a:r>
              <a:rPr lang="en-US" sz="1400" dirty="0"/>
              <a:t> &lt; k; ++</a:t>
            </a:r>
            <a:r>
              <a:rPr lang="en-US" sz="1400" dirty="0" err="1"/>
              <a:t>k_pos</a:t>
            </a:r>
            <a:r>
              <a:rPr lang="en-US" sz="1400" dirty="0"/>
              <a:t>){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tmp</a:t>
            </a:r>
            <a:r>
              <a:rPr lang="en-US" sz="1400" dirty="0"/>
              <a:t> += left[</a:t>
            </a:r>
            <a:r>
              <a:rPr lang="en-US" sz="1400" dirty="0" err="1"/>
              <a:t>k_pos</a:t>
            </a:r>
            <a:r>
              <a:rPr lang="en-US" sz="1400" dirty="0"/>
              <a:t>*m + </a:t>
            </a:r>
            <a:r>
              <a:rPr lang="en-US" sz="1400" dirty="0" err="1"/>
              <a:t>m_pos</a:t>
            </a:r>
            <a:r>
              <a:rPr lang="en-US" sz="1400" dirty="0"/>
              <a:t>] * right[</a:t>
            </a:r>
            <a:r>
              <a:rPr lang="en-US" sz="1400" dirty="0" err="1"/>
              <a:t>n_pos</a:t>
            </a:r>
            <a:r>
              <a:rPr lang="en-US" sz="1400" dirty="0"/>
              <a:t>*k + </a:t>
            </a:r>
            <a:r>
              <a:rPr lang="en-US" sz="1400" dirty="0" err="1"/>
              <a:t>k_pos</a:t>
            </a:r>
            <a:r>
              <a:rPr lang="en-US" sz="1400" dirty="0"/>
              <a:t>];</a:t>
            </a:r>
          </a:p>
          <a:p>
            <a:r>
              <a:rPr lang="en-US" sz="1400" dirty="0"/>
              <a:t>   }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dest</a:t>
            </a:r>
            <a:r>
              <a:rPr lang="en-US" sz="1400" dirty="0"/>
              <a:t>[</a:t>
            </a:r>
            <a:r>
              <a:rPr lang="en-US" sz="1400" dirty="0" err="1"/>
              <a:t>n_pos</a:t>
            </a:r>
            <a:r>
              <a:rPr lang="en-US" sz="1400" dirty="0"/>
              <a:t>*m + </a:t>
            </a:r>
            <a:r>
              <a:rPr lang="en-US" sz="1400" dirty="0" err="1"/>
              <a:t>m_pos</a:t>
            </a:r>
            <a:r>
              <a:rPr lang="en-US" sz="1400" dirty="0"/>
              <a:t>] += </a:t>
            </a:r>
            <a:r>
              <a:rPr lang="en-US" sz="1400" dirty="0" err="1"/>
              <a:t>tmp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   </a:t>
            </a:r>
            <a:r>
              <a:rPr lang="en-US" sz="1400" b="1" dirty="0" err="1">
                <a:solidFill>
                  <a:srgbClr val="FF0000"/>
                </a:solidFill>
              </a:rPr>
              <a:t>m_pos</a:t>
            </a:r>
            <a:r>
              <a:rPr lang="en-US" sz="1400" b="1" dirty="0">
                <a:solidFill>
                  <a:srgbClr val="FF0000"/>
                </a:solidFill>
              </a:rPr>
              <a:t> += </a:t>
            </a:r>
            <a:r>
              <a:rPr lang="en-US" sz="1400" b="1" dirty="0" err="1">
                <a:solidFill>
                  <a:srgbClr val="FF0000"/>
                </a:solidFill>
              </a:rPr>
              <a:t>gridDim.x</a:t>
            </a:r>
            <a:r>
              <a:rPr lang="en-US" sz="1400" b="1" dirty="0">
                <a:solidFill>
                  <a:srgbClr val="FF0000"/>
                </a:solidFill>
              </a:rPr>
              <a:t>*</a:t>
            </a:r>
            <a:r>
              <a:rPr lang="en-US" sz="1400" b="1" dirty="0" err="1">
                <a:solidFill>
                  <a:srgbClr val="FF0000"/>
                </a:solidFill>
              </a:rPr>
              <a:t>blockDim.x</a:t>
            </a:r>
            <a:r>
              <a:rPr lang="en-US" sz="1400" b="1" dirty="0">
                <a:solidFill>
                  <a:srgbClr val="FF0000"/>
                </a:solidFill>
              </a:rPr>
              <a:t>;</a:t>
            </a:r>
          </a:p>
          <a:p>
            <a:r>
              <a:rPr lang="en-US" sz="1400" dirty="0"/>
              <a:t>  }</a:t>
            </a:r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b="1" dirty="0" err="1">
                <a:solidFill>
                  <a:srgbClr val="FF0000"/>
                </a:solidFill>
              </a:rPr>
              <a:t>n_pos</a:t>
            </a:r>
            <a:r>
              <a:rPr lang="en-US" sz="1400" b="1" dirty="0">
                <a:solidFill>
                  <a:srgbClr val="FF0000"/>
                </a:solidFill>
              </a:rPr>
              <a:t> += </a:t>
            </a:r>
            <a:r>
              <a:rPr lang="en-US" sz="1400" b="1" dirty="0" err="1">
                <a:solidFill>
                  <a:srgbClr val="FF0000"/>
                </a:solidFill>
              </a:rPr>
              <a:t>gridDim.y</a:t>
            </a:r>
            <a:r>
              <a:rPr lang="en-US" sz="1400" b="1" dirty="0">
                <a:solidFill>
                  <a:srgbClr val="FF0000"/>
                </a:solidFill>
              </a:rPr>
              <a:t>*</a:t>
            </a:r>
            <a:r>
              <a:rPr lang="en-US" sz="1400" b="1" dirty="0" err="1">
                <a:solidFill>
                  <a:srgbClr val="FF0000"/>
                </a:solidFill>
              </a:rPr>
              <a:t>blockDim.y</a:t>
            </a:r>
            <a:r>
              <a:rPr lang="en-US" sz="1400" b="1" dirty="0">
                <a:solidFill>
                  <a:srgbClr val="FF0000"/>
                </a:solidFill>
              </a:rPr>
              <a:t>;</a:t>
            </a:r>
          </a:p>
          <a:p>
            <a:r>
              <a:rPr lang="en-US" sz="1400" dirty="0"/>
              <a:t> }</a:t>
            </a:r>
          </a:p>
          <a:p>
            <a:r>
              <a:rPr lang="en-US" sz="1400" dirty="0"/>
              <a:t> return;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6D984E-C318-4F19-9EB0-841B44931DE5}"/>
              </a:ext>
            </a:extLst>
          </p:cNvPr>
          <p:cNvSpPr/>
          <p:nvPr/>
        </p:nvSpPr>
        <p:spPr>
          <a:xfrm>
            <a:off x="6451600" y="2345267"/>
            <a:ext cx="4995333" cy="388196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7A1F33-7505-48CE-9918-B6459FBD3A19}"/>
              </a:ext>
            </a:extLst>
          </p:cNvPr>
          <p:cNvCxnSpPr>
            <a:stCxn id="8" idx="0"/>
            <a:endCxn id="8" idx="2"/>
          </p:cNvCxnSpPr>
          <p:nvPr/>
        </p:nvCxnSpPr>
        <p:spPr>
          <a:xfrm>
            <a:off x="8949267" y="2345267"/>
            <a:ext cx="0" cy="388196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0F8DD-67E0-46DC-9A22-8B4EB04FFCCE}"/>
              </a:ext>
            </a:extLst>
          </p:cNvPr>
          <p:cNvCxnSpPr>
            <a:stCxn id="8" idx="1"/>
            <a:endCxn id="8" idx="3"/>
          </p:cNvCxnSpPr>
          <p:nvPr/>
        </p:nvCxnSpPr>
        <p:spPr>
          <a:xfrm>
            <a:off x="6451600" y="4286250"/>
            <a:ext cx="499533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7AD878-57C9-4881-81CE-C921845F9B2C}"/>
              </a:ext>
            </a:extLst>
          </p:cNvPr>
          <p:cNvCxnSpPr/>
          <p:nvPr/>
        </p:nvCxnSpPr>
        <p:spPr>
          <a:xfrm flipH="1">
            <a:off x="7641167" y="2379133"/>
            <a:ext cx="42333" cy="38481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B0B56A-0202-4E3D-BFA3-CE00F4F86FB2}"/>
              </a:ext>
            </a:extLst>
          </p:cNvPr>
          <p:cNvCxnSpPr/>
          <p:nvPr/>
        </p:nvCxnSpPr>
        <p:spPr>
          <a:xfrm flipH="1">
            <a:off x="10147286" y="2366436"/>
            <a:ext cx="42333" cy="38481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FC927A9-E159-41FF-809F-12D643A8724C}"/>
              </a:ext>
            </a:extLst>
          </p:cNvPr>
          <p:cNvSpPr txBox="1"/>
          <p:nvPr/>
        </p:nvSpPr>
        <p:spPr>
          <a:xfrm>
            <a:off x="8775696" y="2009351"/>
            <a:ext cx="32573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627582-B6A8-45BE-BA65-B8F741A00193}"/>
              </a:ext>
            </a:extLst>
          </p:cNvPr>
          <p:cNvSpPr txBox="1"/>
          <p:nvPr/>
        </p:nvSpPr>
        <p:spPr>
          <a:xfrm>
            <a:off x="6003105" y="4096380"/>
            <a:ext cx="40107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4F9725-58A0-4D5E-B57F-5BEDAC8F0408}"/>
              </a:ext>
            </a:extLst>
          </p:cNvPr>
          <p:cNvSpPr txBox="1"/>
          <p:nvPr/>
        </p:nvSpPr>
        <p:spPr>
          <a:xfrm>
            <a:off x="6609892" y="28956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F8D6D9-2749-4918-B571-2A394CBA5FD8}"/>
              </a:ext>
            </a:extLst>
          </p:cNvPr>
          <p:cNvSpPr txBox="1"/>
          <p:nvPr/>
        </p:nvSpPr>
        <p:spPr>
          <a:xfrm>
            <a:off x="9096974" y="28956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4FA619-B3B8-4279-A366-53892F0F35F3}"/>
              </a:ext>
            </a:extLst>
          </p:cNvPr>
          <p:cNvSpPr txBox="1"/>
          <p:nvPr/>
        </p:nvSpPr>
        <p:spPr>
          <a:xfrm>
            <a:off x="7831207" y="28956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(0,1)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F5152A-AFEE-4107-B71F-8F8208223048}"/>
              </a:ext>
            </a:extLst>
          </p:cNvPr>
          <p:cNvSpPr txBox="1"/>
          <p:nvPr/>
        </p:nvSpPr>
        <p:spPr>
          <a:xfrm>
            <a:off x="10328874" y="28956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(0,3)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7AF8E-B46F-443D-B4F5-7CB2CAF72080}"/>
              </a:ext>
            </a:extLst>
          </p:cNvPr>
          <p:cNvSpPr txBox="1"/>
          <p:nvPr/>
        </p:nvSpPr>
        <p:spPr>
          <a:xfrm>
            <a:off x="6609892" y="4830911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(1,0)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7F540C-1646-4172-BA51-B9FD46FCE606}"/>
              </a:ext>
            </a:extLst>
          </p:cNvPr>
          <p:cNvSpPr txBox="1"/>
          <p:nvPr/>
        </p:nvSpPr>
        <p:spPr>
          <a:xfrm>
            <a:off x="7831206" y="4830911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86557B-DDF1-4416-B142-203CDF7A64A7}"/>
              </a:ext>
            </a:extLst>
          </p:cNvPr>
          <p:cNvSpPr txBox="1"/>
          <p:nvPr/>
        </p:nvSpPr>
        <p:spPr>
          <a:xfrm>
            <a:off x="9096973" y="4830911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(1,2)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935B75-31D3-41CD-89AA-49274EB84DFA}"/>
              </a:ext>
            </a:extLst>
          </p:cNvPr>
          <p:cNvSpPr txBox="1"/>
          <p:nvPr/>
        </p:nvSpPr>
        <p:spPr>
          <a:xfrm>
            <a:off x="10328873" y="4830911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(1,3)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65B4C4-8EB4-410D-8F69-8794785233AE}"/>
              </a:ext>
            </a:extLst>
          </p:cNvPr>
          <p:cNvSpPr txBox="1"/>
          <p:nvPr/>
        </p:nvSpPr>
        <p:spPr>
          <a:xfrm>
            <a:off x="8098712" y="6349439"/>
            <a:ext cx="170110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Matrix C(</a:t>
            </a:r>
            <a:r>
              <a:rPr lang="en-US" b="1" dirty="0" err="1">
                <a:latin typeface="+mn-lt"/>
              </a:rPr>
              <a:t>m,n</a:t>
            </a:r>
            <a:r>
              <a:rPr lang="en-US" b="1" dirty="0">
                <a:latin typeface="+mn-lt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423D6-0904-4DA7-A2F4-5542BF5F018E}"/>
              </a:ext>
            </a:extLst>
          </p:cNvPr>
          <p:cNvSpPr txBox="1"/>
          <p:nvPr/>
        </p:nvSpPr>
        <p:spPr>
          <a:xfrm>
            <a:off x="5599184" y="1515614"/>
            <a:ext cx="635302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highlight>
                  <a:srgbClr val="00FFFF"/>
                </a:highlight>
                <a:latin typeface="+mn-lt"/>
              </a:rPr>
              <a:t>Each CUDA thread block computes:</a:t>
            </a:r>
          </a:p>
          <a:p>
            <a:pPr algn="l">
              <a:lnSpc>
                <a:spcPct val="90000"/>
              </a:lnSpc>
            </a:pPr>
            <a:r>
              <a:rPr lang="en-US" sz="1500" b="1" dirty="0">
                <a:highlight>
                  <a:srgbClr val="00FFFF"/>
                </a:highlight>
                <a:latin typeface="+mn-lt"/>
              </a:rPr>
              <a:t>C(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blockDim.x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, 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blockDim.y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) += A(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blockDim.x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, k) * B(k, 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blockDim.y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)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27CD007D-B5B7-45BF-9A90-79EE39A0A888}"/>
              </a:ext>
            </a:extLst>
          </p:cNvPr>
          <p:cNvCxnSpPr/>
          <p:nvPr/>
        </p:nvCxnSpPr>
        <p:spPr>
          <a:xfrm>
            <a:off x="4609243" y="1889553"/>
            <a:ext cx="1803400" cy="1744133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19E9F31-9ABB-4089-82B6-EBBD3DCEC225}"/>
              </a:ext>
            </a:extLst>
          </p:cNvPr>
          <p:cNvCxnSpPr/>
          <p:nvPr/>
        </p:nvCxnSpPr>
        <p:spPr>
          <a:xfrm>
            <a:off x="4600777" y="1676400"/>
            <a:ext cx="99840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6521CD2-3559-4803-A01C-CB06C60082B7}"/>
              </a:ext>
            </a:extLst>
          </p:cNvPr>
          <p:cNvCxnSpPr>
            <a:cxnSpLocks/>
          </p:cNvCxnSpPr>
          <p:nvPr/>
        </p:nvCxnSpPr>
        <p:spPr>
          <a:xfrm>
            <a:off x="5590718" y="1663704"/>
            <a:ext cx="0" cy="49107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7FA777F-730C-42A9-BDBC-3E4A28D52AB9}"/>
              </a:ext>
            </a:extLst>
          </p:cNvPr>
          <p:cNvCxnSpPr/>
          <p:nvPr/>
        </p:nvCxnSpPr>
        <p:spPr>
          <a:xfrm>
            <a:off x="5582252" y="2146308"/>
            <a:ext cx="260924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0DEA2EF-73A5-41ED-8EE2-E48D6DAA2A22}"/>
              </a:ext>
            </a:extLst>
          </p:cNvPr>
          <p:cNvCxnSpPr/>
          <p:nvPr/>
        </p:nvCxnSpPr>
        <p:spPr>
          <a:xfrm>
            <a:off x="8183035" y="2142075"/>
            <a:ext cx="0" cy="19049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4BD66D35-FBD1-409B-9B06-39BA162BFC2C}"/>
              </a:ext>
            </a:extLst>
          </p:cNvPr>
          <p:cNvSpPr/>
          <p:nvPr/>
        </p:nvSpPr>
        <p:spPr>
          <a:xfrm>
            <a:off x="8083541" y="3512582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6EC200-E2A5-4422-948C-5D2F5F69A47B}"/>
              </a:ext>
            </a:extLst>
          </p:cNvPr>
          <p:cNvSpPr txBox="1"/>
          <p:nvPr/>
        </p:nvSpPr>
        <p:spPr>
          <a:xfrm>
            <a:off x="5574246" y="3334384"/>
            <a:ext cx="7088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solidFill>
                  <a:srgbClr val="FF0000"/>
                </a:solidFill>
                <a:latin typeface="+mn-lt"/>
              </a:rPr>
              <a:t>(13,0)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69CDCB-0B32-48E9-89D9-22CC68BF4595}"/>
              </a:ext>
            </a:extLst>
          </p:cNvPr>
          <p:cNvSpPr txBox="1"/>
          <p:nvPr/>
        </p:nvSpPr>
        <p:spPr>
          <a:xfrm>
            <a:off x="5828955" y="2142075"/>
            <a:ext cx="6014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solidFill>
                  <a:srgbClr val="FF0000"/>
                </a:solidFill>
                <a:latin typeface="+mn-lt"/>
              </a:rPr>
              <a:t>(7,1)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3AEA9B-267C-49F0-A049-4B299F66BCD4}"/>
              </a:ext>
            </a:extLst>
          </p:cNvPr>
          <p:cNvSpPr txBox="1"/>
          <p:nvPr/>
        </p:nvSpPr>
        <p:spPr>
          <a:xfrm>
            <a:off x="1771261" y="5621158"/>
            <a:ext cx="282641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solidFill>
                  <a:srgbClr val="00B0F0"/>
                </a:solidFill>
                <a:latin typeface="+mn-lt"/>
              </a:rPr>
              <a:t>Loop over X and Y dims of C</a:t>
            </a:r>
            <a:br>
              <a:rPr lang="en-US" sz="1500" b="1" dirty="0">
                <a:solidFill>
                  <a:srgbClr val="00B0F0"/>
                </a:solidFill>
                <a:latin typeface="+mn-lt"/>
              </a:rPr>
            </a:br>
            <a:r>
              <a:rPr lang="en-US" sz="1500" b="1" dirty="0">
                <a:solidFill>
                  <a:srgbClr val="00B0F0"/>
                </a:solidFill>
                <a:latin typeface="+mn-lt"/>
              </a:rPr>
              <a:t>in case CUDA thread blocks</a:t>
            </a:r>
            <a:br>
              <a:rPr lang="en-US" sz="1500" b="1" dirty="0">
                <a:solidFill>
                  <a:srgbClr val="00B0F0"/>
                </a:solidFill>
                <a:latin typeface="+mn-lt"/>
              </a:rPr>
            </a:br>
            <a:r>
              <a:rPr lang="en-US" sz="1500" b="1" dirty="0">
                <a:solidFill>
                  <a:srgbClr val="00B0F0"/>
                </a:solidFill>
                <a:latin typeface="+mn-lt"/>
              </a:rPr>
              <a:t>do not cover full matrix C</a:t>
            </a:r>
          </a:p>
        </p:txBody>
      </p:sp>
    </p:spTree>
    <p:extLst>
      <p:ext uri="{BB962C8B-B14F-4D97-AF65-F5344CB8AC3E}">
        <p14:creationId xmlns:p14="http://schemas.microsoft.com/office/powerpoint/2010/main" val="3257027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D566-82E7-4D99-A523-A86F2AD9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34" y="136652"/>
            <a:ext cx="11430000" cy="539496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Installing CUDA Basic Linear Algebra (BLA)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457D1-D62A-4CA8-87A2-C298EBD8C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610107"/>
            <a:ext cx="11430000" cy="5833025"/>
          </a:xfrm>
        </p:spPr>
        <p:txBody>
          <a:bodyPr/>
          <a:lstStyle/>
          <a:p>
            <a:r>
              <a:rPr lang="en-US" sz="1600" dirty="0"/>
              <a:t>Log in to </a:t>
            </a:r>
            <a:r>
              <a:rPr lang="en-US" sz="1600" dirty="0" err="1"/>
              <a:t>BlueWaters</a:t>
            </a:r>
            <a:r>
              <a:rPr lang="en-US" sz="1600" dirty="0"/>
              <a:t> @ NCSA:</a:t>
            </a:r>
            <a:br>
              <a:rPr lang="en-US" sz="1600" dirty="0"/>
            </a:br>
            <a:r>
              <a:rPr lang="en-US" sz="1600" b="1" dirty="0" err="1"/>
              <a:t>ssh</a:t>
            </a:r>
            <a:r>
              <a:rPr lang="en-US" sz="1600" b="1" dirty="0"/>
              <a:t> &lt;</a:t>
            </a:r>
            <a:r>
              <a:rPr lang="en-US" sz="1600" b="1" dirty="0" err="1"/>
              <a:t>user_id</a:t>
            </a:r>
            <a:r>
              <a:rPr lang="en-US" sz="1600" b="1" dirty="0"/>
              <a:t>&gt;@bwbay.ncsa.illinois.edu</a:t>
            </a:r>
          </a:p>
          <a:p>
            <a:r>
              <a:rPr lang="en-US" sz="1600" dirty="0"/>
              <a:t>Clone the BLA exercise repository (either way):</a:t>
            </a:r>
            <a:br>
              <a:rPr lang="en-US" sz="1600" dirty="0"/>
            </a:br>
            <a:r>
              <a:rPr lang="en-US" sz="1600" b="1" dirty="0"/>
              <a:t>git clone </a:t>
            </a:r>
            <a:r>
              <a:rPr lang="en-US" sz="1600" b="1" dirty="0">
                <a:hlinkClick r:id="rId2"/>
              </a:rPr>
              <a:t>https://github.com/DmitryLyakh/CUDA_Tutorial.git</a:t>
            </a:r>
            <a:br>
              <a:rPr lang="en-US" sz="1600" dirty="0"/>
            </a:br>
            <a:r>
              <a:rPr lang="en-US" sz="1600" dirty="0"/>
              <a:t>or</a:t>
            </a:r>
            <a:br>
              <a:rPr lang="en-US" sz="1600" dirty="0"/>
            </a:br>
            <a:r>
              <a:rPr lang="en-US" sz="1600" b="1" dirty="0"/>
              <a:t>git clone /projects/training/</a:t>
            </a:r>
            <a:r>
              <a:rPr lang="en-US" sz="1600" b="1" dirty="0" err="1"/>
              <a:t>bayr</a:t>
            </a:r>
            <a:r>
              <a:rPr lang="en-US" sz="1600" b="1" dirty="0"/>
              <a:t>/</a:t>
            </a:r>
            <a:r>
              <a:rPr lang="en-US" sz="1600" b="1" dirty="0" err="1"/>
              <a:t>CUDA_Tutorial</a:t>
            </a:r>
            <a:endParaRPr lang="en-US" sz="1600" b="1" dirty="0"/>
          </a:p>
          <a:p>
            <a:r>
              <a:rPr lang="en-US" sz="1600" dirty="0"/>
              <a:t>If already cloned, </a:t>
            </a:r>
            <a:r>
              <a:rPr lang="en-US" sz="1600" b="1" dirty="0"/>
              <a:t>cd </a:t>
            </a:r>
            <a:r>
              <a:rPr lang="en-US" sz="1600" b="1" dirty="0" err="1"/>
              <a:t>CUDA_Tutorial</a:t>
            </a:r>
            <a:r>
              <a:rPr lang="en-US" sz="1600" dirty="0"/>
              <a:t> and </a:t>
            </a:r>
            <a:r>
              <a:rPr lang="en-US" sz="1600" b="1" dirty="0"/>
              <a:t>git pull</a:t>
            </a:r>
          </a:p>
          <a:p>
            <a:r>
              <a:rPr lang="en-US" sz="1600" dirty="0"/>
              <a:t>Adjust Cray environment modules:</a:t>
            </a:r>
            <a:br>
              <a:rPr lang="en-US" sz="1600" dirty="0"/>
            </a:br>
            <a:r>
              <a:rPr lang="en-US" sz="1600" b="1" dirty="0"/>
              <a:t>module swap </a:t>
            </a:r>
            <a:r>
              <a:rPr lang="en-US" sz="1600" b="1" dirty="0" err="1"/>
              <a:t>PrgEnv</a:t>
            </a:r>
            <a:r>
              <a:rPr lang="en-US" sz="1600" b="1" dirty="0"/>
              <a:t>-cray </a:t>
            </a:r>
            <a:r>
              <a:rPr lang="en-US" sz="1600" b="1" dirty="0" err="1"/>
              <a:t>PrgEnv</a:t>
            </a:r>
            <a:r>
              <a:rPr lang="en-US" sz="1600" b="1" dirty="0"/>
              <a:t>-gnu</a:t>
            </a:r>
            <a:br>
              <a:rPr lang="en-US" sz="1600" dirty="0"/>
            </a:br>
            <a:r>
              <a:rPr lang="en-US" sz="1600" b="1" dirty="0"/>
              <a:t>module swap </a:t>
            </a:r>
            <a:r>
              <a:rPr lang="en-US" sz="1600" b="1" dirty="0" err="1"/>
              <a:t>gcc</a:t>
            </a:r>
            <a:r>
              <a:rPr lang="en-US" sz="1600" b="1" dirty="0"/>
              <a:t>/8.2.0</a:t>
            </a:r>
            <a:br>
              <a:rPr lang="en-US" sz="1600" dirty="0"/>
            </a:br>
            <a:r>
              <a:rPr lang="en-US" sz="1600" b="1" dirty="0"/>
              <a:t>module load </a:t>
            </a:r>
            <a:r>
              <a:rPr lang="en-US" sz="1600" b="1" dirty="0" err="1"/>
              <a:t>cudatoolkit</a:t>
            </a:r>
            <a:endParaRPr lang="en-US" sz="1600" b="1" dirty="0"/>
          </a:p>
          <a:p>
            <a:r>
              <a:rPr lang="en-US" sz="1600" dirty="0"/>
              <a:t>Copy </a:t>
            </a:r>
            <a:r>
              <a:rPr lang="en-US" sz="1600" dirty="0" err="1"/>
              <a:t>Makefile</a:t>
            </a:r>
            <a:r>
              <a:rPr lang="en-US" sz="1600" dirty="0"/>
              <a:t>: </a:t>
            </a:r>
            <a:r>
              <a:rPr lang="en-US" sz="1600" b="1" dirty="0"/>
              <a:t>/projects/training/</a:t>
            </a:r>
            <a:r>
              <a:rPr lang="en-US" sz="1600" b="1" dirty="0" err="1"/>
              <a:t>bayr</a:t>
            </a:r>
            <a:r>
              <a:rPr lang="en-US" sz="1600" b="1" dirty="0"/>
              <a:t>/</a:t>
            </a:r>
            <a:r>
              <a:rPr lang="en-US" sz="1600" b="1" dirty="0" err="1"/>
              <a:t>CUDA_Tutorial</a:t>
            </a:r>
            <a:r>
              <a:rPr lang="en-US" sz="1600" b="1" dirty="0"/>
              <a:t>/</a:t>
            </a:r>
            <a:r>
              <a:rPr lang="en-US" sz="1600" b="1" dirty="0" err="1"/>
              <a:t>Makefile</a:t>
            </a:r>
            <a:r>
              <a:rPr lang="en-US" sz="1600" dirty="0"/>
              <a:t> into your </a:t>
            </a:r>
            <a:r>
              <a:rPr lang="en-US" sz="1600" dirty="0" err="1"/>
              <a:t>CUDA_Tutorial</a:t>
            </a:r>
            <a:r>
              <a:rPr lang="en-US" sz="1600" dirty="0"/>
              <a:t> directory</a:t>
            </a:r>
            <a:br>
              <a:rPr lang="en-US" sz="1600" b="1" dirty="0"/>
            </a:br>
            <a:r>
              <a:rPr lang="en-US" sz="1600" dirty="0"/>
              <a:t>or make sure CUDA_HOST, CUDA_INC, CUDA_LIB match in the </a:t>
            </a:r>
            <a:r>
              <a:rPr lang="en-US" sz="1600" dirty="0" err="1"/>
              <a:t>Makefile</a:t>
            </a:r>
            <a:endParaRPr lang="en-US" sz="1600" b="1" dirty="0"/>
          </a:p>
          <a:p>
            <a:r>
              <a:rPr lang="en-US" sz="1600" dirty="0"/>
              <a:t>Run </a:t>
            </a:r>
            <a:r>
              <a:rPr lang="en-US" sz="1600" b="1" dirty="0"/>
              <a:t>make</a:t>
            </a:r>
            <a:r>
              <a:rPr lang="en-US" sz="1600" dirty="0"/>
              <a:t>: Builds binary </a:t>
            </a:r>
            <a:r>
              <a:rPr lang="en-US" sz="1600" b="1" dirty="0" err="1"/>
              <a:t>bla_test.x</a:t>
            </a:r>
            <a:endParaRPr lang="en-US" sz="1600" b="1" dirty="0"/>
          </a:p>
          <a:p>
            <a:r>
              <a:rPr lang="en-US" sz="1600" dirty="0"/>
              <a:t>Running </a:t>
            </a:r>
            <a:r>
              <a:rPr lang="en-US" sz="1600" b="1" dirty="0" err="1"/>
              <a:t>bla_test.x</a:t>
            </a:r>
            <a:r>
              <a:rPr lang="en-US" sz="1600" dirty="0"/>
              <a:t> on </a:t>
            </a:r>
            <a:r>
              <a:rPr lang="en-US" sz="1600" dirty="0" err="1"/>
              <a:t>BlueWaters</a:t>
            </a:r>
            <a:r>
              <a:rPr lang="en-US" sz="1600" dirty="0"/>
              <a:t>:</a:t>
            </a:r>
          </a:p>
          <a:p>
            <a:pPr lvl="1"/>
            <a:r>
              <a:rPr lang="en-US" sz="1200" dirty="0"/>
              <a:t>Open interactive session </a:t>
            </a:r>
            <a:r>
              <a:rPr lang="en-US" sz="1200" b="1" dirty="0"/>
              <a:t>once</a:t>
            </a:r>
            <a:r>
              <a:rPr lang="en-US" sz="1200" dirty="0"/>
              <a:t> (for one hour):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–I –l nodes=1:ppn=16:xk –l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=01:00:00</a:t>
            </a:r>
          </a:p>
          <a:p>
            <a:pPr lvl="1"/>
            <a:r>
              <a:rPr lang="en-US" sz="1200" dirty="0"/>
              <a:t>Adjust Cray modules again as described above (</a:t>
            </a:r>
            <a:r>
              <a:rPr lang="en-US" sz="1200" b="1" dirty="0"/>
              <a:t>once</a:t>
            </a:r>
            <a:r>
              <a:rPr lang="en-US" sz="1200" dirty="0"/>
              <a:t> per interactive session)</a:t>
            </a:r>
          </a:p>
          <a:p>
            <a:pPr lvl="1"/>
            <a:r>
              <a:rPr lang="en-US" sz="1200" b="1" dirty="0"/>
              <a:t>cd </a:t>
            </a:r>
            <a:r>
              <a:rPr lang="en-US" sz="1200" b="1" dirty="0" err="1"/>
              <a:t>CUDA_Tutorial</a:t>
            </a:r>
            <a:r>
              <a:rPr lang="en-US" sz="1200" dirty="0"/>
              <a:t> (enter your </a:t>
            </a:r>
            <a:r>
              <a:rPr lang="en-US" sz="1200" dirty="0" err="1"/>
              <a:t>CUDA_Tutorial</a:t>
            </a:r>
            <a:r>
              <a:rPr lang="en-US" sz="1200" dirty="0"/>
              <a:t> path)</a:t>
            </a:r>
            <a:endParaRPr lang="en-US" sz="1200" b="1" dirty="0"/>
          </a:p>
          <a:p>
            <a:pPr lvl="1"/>
            <a:r>
              <a:rPr lang="en-US" sz="1200" b="1" dirty="0" err="1"/>
              <a:t>aprun</a:t>
            </a:r>
            <a:r>
              <a:rPr lang="en-US" sz="1200" b="1" dirty="0"/>
              <a:t> –n1 –N1 –d16  ./</a:t>
            </a:r>
            <a:r>
              <a:rPr lang="en-US" sz="1200" b="1" dirty="0" err="1"/>
              <a:t>bla_test.x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608819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D566-82E7-4D99-A523-A86F2AD9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CUDA BLA Library: Naïve GEMM kernel (algorithm 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04C625-5F92-4ED6-9488-1470FDB629F6}"/>
              </a:ext>
            </a:extLst>
          </p:cNvPr>
          <p:cNvSpPr/>
          <p:nvPr/>
        </p:nvSpPr>
        <p:spPr>
          <a:xfrm>
            <a:off x="469899" y="871016"/>
            <a:ext cx="1148230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template &lt;</a:t>
            </a:r>
            <a:r>
              <a:rPr lang="en-US" sz="1400" dirty="0" err="1"/>
              <a:t>typename</a:t>
            </a:r>
            <a:r>
              <a:rPr lang="en-US" sz="1400" dirty="0"/>
              <a:t> T&gt;</a:t>
            </a:r>
          </a:p>
          <a:p>
            <a:r>
              <a:rPr lang="en-US" sz="1400" dirty="0"/>
              <a:t>__global__ void </a:t>
            </a:r>
            <a:r>
              <a:rPr lang="en-US" sz="1400" dirty="0" err="1"/>
              <a:t>gpu_gemm_nn</a:t>
            </a:r>
            <a:r>
              <a:rPr lang="en-US" sz="1400" dirty="0"/>
              <a:t>(int m, int n, int k, T * __restrict__ </a:t>
            </a:r>
            <a:r>
              <a:rPr lang="en-US" sz="1400" dirty="0" err="1"/>
              <a:t>dest</a:t>
            </a:r>
            <a:r>
              <a:rPr lang="en-US" sz="1400" dirty="0"/>
              <a:t>, const T * __restrict__ left, const T * __restrict__ right)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</a:t>
            </a:r>
            <a:r>
              <a:rPr lang="en-US" sz="1400" b="1" dirty="0" err="1"/>
              <a:t>size_t</a:t>
            </a:r>
            <a:r>
              <a:rPr lang="en-US" sz="1400" b="1" dirty="0"/>
              <a:t> ty = </a:t>
            </a:r>
            <a:r>
              <a:rPr lang="en-US" sz="1400" b="1" dirty="0" err="1"/>
              <a:t>blockIdx.y</a:t>
            </a:r>
            <a:r>
              <a:rPr lang="en-US" sz="1400" b="1" dirty="0"/>
              <a:t>*</a:t>
            </a:r>
            <a:r>
              <a:rPr lang="en-US" sz="1400" b="1" dirty="0" err="1"/>
              <a:t>blockDim.y</a:t>
            </a:r>
            <a:r>
              <a:rPr lang="en-US" sz="1400" b="1" dirty="0"/>
              <a:t> + </a:t>
            </a:r>
            <a:r>
              <a:rPr lang="en-US" sz="1400" b="1" dirty="0" err="1"/>
              <a:t>threadIdx.y</a:t>
            </a:r>
            <a:r>
              <a:rPr lang="en-US" sz="1400" b="1" dirty="0"/>
              <a:t>;</a:t>
            </a:r>
          </a:p>
          <a:p>
            <a:r>
              <a:rPr lang="en-US" sz="1400" b="1" dirty="0"/>
              <a:t> </a:t>
            </a:r>
            <a:r>
              <a:rPr lang="en-US" sz="1400" b="1" dirty="0" err="1"/>
              <a:t>size_t</a:t>
            </a:r>
            <a:r>
              <a:rPr lang="en-US" sz="1400" b="1" dirty="0"/>
              <a:t> </a:t>
            </a:r>
            <a:r>
              <a:rPr lang="en-US" sz="1400" b="1" dirty="0" err="1"/>
              <a:t>tx</a:t>
            </a:r>
            <a:r>
              <a:rPr lang="en-US" sz="1400" b="1" dirty="0"/>
              <a:t> = </a:t>
            </a:r>
            <a:r>
              <a:rPr lang="en-US" sz="1400" b="1" dirty="0" err="1"/>
              <a:t>blockIdx.x</a:t>
            </a:r>
            <a:r>
              <a:rPr lang="en-US" sz="1400" b="1" dirty="0"/>
              <a:t>*</a:t>
            </a:r>
            <a:r>
              <a:rPr lang="en-US" sz="1400" b="1" dirty="0" err="1"/>
              <a:t>blockDim.x</a:t>
            </a:r>
            <a:r>
              <a:rPr lang="en-US" sz="1400" b="1" dirty="0"/>
              <a:t> + </a:t>
            </a:r>
            <a:r>
              <a:rPr lang="en-US" sz="1400" b="1" dirty="0" err="1"/>
              <a:t>threadIdx.x</a:t>
            </a:r>
            <a:r>
              <a:rPr lang="en-US" sz="1400" b="1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 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n_pos</a:t>
            </a:r>
            <a:r>
              <a:rPr lang="en-US" sz="1400" dirty="0"/>
              <a:t> = ty;</a:t>
            </a:r>
          </a:p>
          <a:p>
            <a:r>
              <a:rPr lang="en-US" sz="1400" dirty="0"/>
              <a:t> while(</a:t>
            </a:r>
            <a:r>
              <a:rPr lang="en-US" sz="1400" dirty="0" err="1"/>
              <a:t>n_pos</a:t>
            </a:r>
            <a:r>
              <a:rPr lang="en-US" sz="1400" dirty="0"/>
              <a:t> &lt; n){</a:t>
            </a:r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m_pos</a:t>
            </a:r>
            <a:r>
              <a:rPr lang="en-US" sz="1400" dirty="0"/>
              <a:t> = </a:t>
            </a:r>
            <a:r>
              <a:rPr lang="en-US" sz="1400" dirty="0" err="1"/>
              <a:t>tx</a:t>
            </a:r>
            <a:r>
              <a:rPr lang="en-US" sz="1400" dirty="0"/>
              <a:t>;</a:t>
            </a:r>
          </a:p>
          <a:p>
            <a:r>
              <a:rPr lang="en-US" sz="1400" dirty="0"/>
              <a:t>  while(</a:t>
            </a:r>
            <a:r>
              <a:rPr lang="en-US" sz="1400" dirty="0" err="1"/>
              <a:t>m_pos</a:t>
            </a:r>
            <a:r>
              <a:rPr lang="en-US" sz="1400" dirty="0"/>
              <a:t> &lt; m){</a:t>
            </a:r>
          </a:p>
          <a:p>
            <a:endParaRPr lang="en-US" sz="1400" dirty="0"/>
          </a:p>
          <a:p>
            <a:r>
              <a:rPr lang="en-US" sz="1400" dirty="0"/>
              <a:t>   T </a:t>
            </a:r>
            <a:r>
              <a:rPr lang="en-US" sz="1400" dirty="0" err="1"/>
              <a:t>tmp</a:t>
            </a:r>
            <a:r>
              <a:rPr lang="en-US" sz="1400" dirty="0"/>
              <a:t> = </a:t>
            </a:r>
            <a:r>
              <a:rPr lang="en-US" sz="1400" dirty="0" err="1"/>
              <a:t>static_cast</a:t>
            </a:r>
            <a:r>
              <a:rPr lang="en-US" sz="1400" dirty="0"/>
              <a:t>&lt;T&gt;(0.0);</a:t>
            </a:r>
          </a:p>
          <a:p>
            <a:r>
              <a:rPr lang="en-US" sz="1400" dirty="0"/>
              <a:t>   for(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k_pos</a:t>
            </a:r>
            <a:r>
              <a:rPr lang="en-US" sz="1400" dirty="0"/>
              <a:t> = 0; </a:t>
            </a:r>
            <a:r>
              <a:rPr lang="en-US" sz="1400" dirty="0" err="1"/>
              <a:t>k_pos</a:t>
            </a:r>
            <a:r>
              <a:rPr lang="en-US" sz="1400" dirty="0"/>
              <a:t> &lt; k; ++</a:t>
            </a:r>
            <a:r>
              <a:rPr lang="en-US" sz="1400" dirty="0" err="1"/>
              <a:t>k_pos</a:t>
            </a:r>
            <a:r>
              <a:rPr lang="en-US" sz="1400" dirty="0"/>
              <a:t>){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tmp</a:t>
            </a:r>
            <a:r>
              <a:rPr lang="en-US" sz="1400" dirty="0"/>
              <a:t> += </a:t>
            </a:r>
            <a:r>
              <a:rPr lang="en-US" sz="1400" b="1" dirty="0">
                <a:solidFill>
                  <a:srgbClr val="FF0000"/>
                </a:solidFill>
              </a:rPr>
              <a:t>left[</a:t>
            </a:r>
            <a:r>
              <a:rPr lang="en-US" sz="1400" b="1" dirty="0" err="1">
                <a:solidFill>
                  <a:srgbClr val="FF0000"/>
                </a:solidFill>
              </a:rPr>
              <a:t>k_pos</a:t>
            </a:r>
            <a:r>
              <a:rPr lang="en-US" sz="1400" b="1" dirty="0">
                <a:solidFill>
                  <a:srgbClr val="FF0000"/>
                </a:solidFill>
              </a:rPr>
              <a:t>*m + </a:t>
            </a:r>
            <a:r>
              <a:rPr lang="en-US" sz="1400" b="1" dirty="0" err="1">
                <a:solidFill>
                  <a:srgbClr val="FF0000"/>
                </a:solidFill>
              </a:rPr>
              <a:t>m_pos</a:t>
            </a:r>
            <a:r>
              <a:rPr lang="en-US" sz="1400" b="1" dirty="0">
                <a:solidFill>
                  <a:srgbClr val="FF0000"/>
                </a:solidFill>
              </a:rPr>
              <a:t>]</a:t>
            </a:r>
            <a:r>
              <a:rPr lang="en-US" sz="1400" dirty="0"/>
              <a:t> * </a:t>
            </a:r>
            <a:r>
              <a:rPr lang="en-US" sz="1400" b="1" dirty="0">
                <a:solidFill>
                  <a:srgbClr val="FF0000"/>
                </a:solidFill>
              </a:rPr>
              <a:t>right[</a:t>
            </a:r>
            <a:r>
              <a:rPr lang="en-US" sz="1400" b="1" dirty="0" err="1">
                <a:solidFill>
                  <a:srgbClr val="FF0000"/>
                </a:solidFill>
              </a:rPr>
              <a:t>n_pos</a:t>
            </a:r>
            <a:r>
              <a:rPr lang="en-US" sz="1400" b="1" dirty="0">
                <a:solidFill>
                  <a:srgbClr val="FF0000"/>
                </a:solidFill>
              </a:rPr>
              <a:t>*k + </a:t>
            </a:r>
            <a:r>
              <a:rPr lang="en-US" sz="1400" b="1" dirty="0" err="1">
                <a:solidFill>
                  <a:srgbClr val="FF0000"/>
                </a:solidFill>
              </a:rPr>
              <a:t>k_pos</a:t>
            </a:r>
            <a:r>
              <a:rPr lang="en-US" sz="1400" b="1" dirty="0">
                <a:solidFill>
                  <a:srgbClr val="FF0000"/>
                </a:solidFill>
              </a:rPr>
              <a:t>]</a:t>
            </a:r>
            <a:r>
              <a:rPr lang="en-US" sz="1400" dirty="0"/>
              <a:t>;</a:t>
            </a:r>
          </a:p>
          <a:p>
            <a:r>
              <a:rPr lang="en-US" sz="1400" dirty="0"/>
              <a:t>   }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dest</a:t>
            </a:r>
            <a:r>
              <a:rPr lang="en-US" sz="1400" dirty="0"/>
              <a:t>[</a:t>
            </a:r>
            <a:r>
              <a:rPr lang="en-US" sz="1400" dirty="0" err="1"/>
              <a:t>n_pos</a:t>
            </a:r>
            <a:r>
              <a:rPr lang="en-US" sz="1400" dirty="0"/>
              <a:t>*m + </a:t>
            </a:r>
            <a:r>
              <a:rPr lang="en-US" sz="1400" dirty="0" err="1"/>
              <a:t>m_pos</a:t>
            </a:r>
            <a:r>
              <a:rPr lang="en-US" sz="1400" dirty="0"/>
              <a:t>] += </a:t>
            </a:r>
            <a:r>
              <a:rPr lang="en-US" sz="1400" dirty="0" err="1"/>
              <a:t>tmp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   </a:t>
            </a:r>
            <a:r>
              <a:rPr lang="en-US" sz="1400" dirty="0" err="1"/>
              <a:t>m_pos</a:t>
            </a:r>
            <a:r>
              <a:rPr lang="en-US" sz="1400" dirty="0"/>
              <a:t> += </a:t>
            </a:r>
            <a:r>
              <a:rPr lang="en-US" sz="1400" dirty="0" err="1"/>
              <a:t>gridDim.x</a:t>
            </a:r>
            <a:r>
              <a:rPr lang="en-US" sz="1400" dirty="0"/>
              <a:t>*</a:t>
            </a:r>
            <a:r>
              <a:rPr lang="en-US" sz="1400" dirty="0" err="1"/>
              <a:t>blockDim.x</a:t>
            </a:r>
            <a:r>
              <a:rPr lang="en-US" sz="1400" dirty="0"/>
              <a:t>;</a:t>
            </a:r>
          </a:p>
          <a:p>
            <a:r>
              <a:rPr lang="en-US" sz="1400" dirty="0"/>
              <a:t>  }</a:t>
            </a:r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 err="1"/>
              <a:t>n_pos</a:t>
            </a:r>
            <a:r>
              <a:rPr lang="en-US" sz="1400" dirty="0"/>
              <a:t> += </a:t>
            </a:r>
            <a:r>
              <a:rPr lang="en-US" sz="1400" dirty="0" err="1"/>
              <a:t>gridDim.y</a:t>
            </a:r>
            <a:r>
              <a:rPr lang="en-US" sz="1400" dirty="0"/>
              <a:t>*</a:t>
            </a:r>
            <a:r>
              <a:rPr lang="en-US" sz="1400" dirty="0" err="1"/>
              <a:t>blockDim.y</a:t>
            </a:r>
            <a:r>
              <a:rPr lang="en-US" sz="1400" dirty="0"/>
              <a:t>;</a:t>
            </a:r>
          </a:p>
          <a:p>
            <a:r>
              <a:rPr lang="en-US" sz="1400" dirty="0"/>
              <a:t> }</a:t>
            </a:r>
          </a:p>
          <a:p>
            <a:r>
              <a:rPr lang="en-US" sz="1400" dirty="0"/>
              <a:t> return;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6D984E-C318-4F19-9EB0-841B44931DE5}"/>
              </a:ext>
            </a:extLst>
          </p:cNvPr>
          <p:cNvSpPr/>
          <p:nvPr/>
        </p:nvSpPr>
        <p:spPr>
          <a:xfrm>
            <a:off x="6451600" y="2345267"/>
            <a:ext cx="4995333" cy="388196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7A1F33-7505-48CE-9918-B6459FBD3A19}"/>
              </a:ext>
            </a:extLst>
          </p:cNvPr>
          <p:cNvCxnSpPr>
            <a:stCxn id="8" idx="0"/>
            <a:endCxn id="8" idx="2"/>
          </p:cNvCxnSpPr>
          <p:nvPr/>
        </p:nvCxnSpPr>
        <p:spPr>
          <a:xfrm>
            <a:off x="8949267" y="2345267"/>
            <a:ext cx="0" cy="388196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0F8DD-67E0-46DC-9A22-8B4EB04FFCCE}"/>
              </a:ext>
            </a:extLst>
          </p:cNvPr>
          <p:cNvCxnSpPr>
            <a:stCxn id="8" idx="1"/>
            <a:endCxn id="8" idx="3"/>
          </p:cNvCxnSpPr>
          <p:nvPr/>
        </p:nvCxnSpPr>
        <p:spPr>
          <a:xfrm>
            <a:off x="6451600" y="4286250"/>
            <a:ext cx="499533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7AD878-57C9-4881-81CE-C921845F9B2C}"/>
              </a:ext>
            </a:extLst>
          </p:cNvPr>
          <p:cNvCxnSpPr/>
          <p:nvPr/>
        </p:nvCxnSpPr>
        <p:spPr>
          <a:xfrm flipH="1">
            <a:off x="7641167" y="2379133"/>
            <a:ext cx="42333" cy="38481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B0B56A-0202-4E3D-BFA3-CE00F4F86FB2}"/>
              </a:ext>
            </a:extLst>
          </p:cNvPr>
          <p:cNvCxnSpPr/>
          <p:nvPr/>
        </p:nvCxnSpPr>
        <p:spPr>
          <a:xfrm flipH="1">
            <a:off x="10147286" y="2366436"/>
            <a:ext cx="42333" cy="38481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FC927A9-E159-41FF-809F-12D643A8724C}"/>
              </a:ext>
            </a:extLst>
          </p:cNvPr>
          <p:cNvSpPr txBox="1"/>
          <p:nvPr/>
        </p:nvSpPr>
        <p:spPr>
          <a:xfrm>
            <a:off x="8775696" y="2009351"/>
            <a:ext cx="32573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627582-B6A8-45BE-BA65-B8F741A00193}"/>
              </a:ext>
            </a:extLst>
          </p:cNvPr>
          <p:cNvSpPr txBox="1"/>
          <p:nvPr/>
        </p:nvSpPr>
        <p:spPr>
          <a:xfrm>
            <a:off x="6003105" y="4096380"/>
            <a:ext cx="40107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4F9725-58A0-4D5E-B57F-5BEDAC8F0408}"/>
              </a:ext>
            </a:extLst>
          </p:cNvPr>
          <p:cNvSpPr txBox="1"/>
          <p:nvPr/>
        </p:nvSpPr>
        <p:spPr>
          <a:xfrm>
            <a:off x="6609892" y="28956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F8D6D9-2749-4918-B571-2A394CBA5FD8}"/>
              </a:ext>
            </a:extLst>
          </p:cNvPr>
          <p:cNvSpPr txBox="1"/>
          <p:nvPr/>
        </p:nvSpPr>
        <p:spPr>
          <a:xfrm>
            <a:off x="9096974" y="28956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4FA619-B3B8-4279-A366-53892F0F35F3}"/>
              </a:ext>
            </a:extLst>
          </p:cNvPr>
          <p:cNvSpPr txBox="1"/>
          <p:nvPr/>
        </p:nvSpPr>
        <p:spPr>
          <a:xfrm>
            <a:off x="7831207" y="28956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(0,1)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F5152A-AFEE-4107-B71F-8F8208223048}"/>
              </a:ext>
            </a:extLst>
          </p:cNvPr>
          <p:cNvSpPr txBox="1"/>
          <p:nvPr/>
        </p:nvSpPr>
        <p:spPr>
          <a:xfrm>
            <a:off x="10328874" y="28956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(0,3)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7AF8E-B46F-443D-B4F5-7CB2CAF72080}"/>
              </a:ext>
            </a:extLst>
          </p:cNvPr>
          <p:cNvSpPr txBox="1"/>
          <p:nvPr/>
        </p:nvSpPr>
        <p:spPr>
          <a:xfrm>
            <a:off x="6609892" y="4830911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(1,0)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7F540C-1646-4172-BA51-B9FD46FCE606}"/>
              </a:ext>
            </a:extLst>
          </p:cNvPr>
          <p:cNvSpPr txBox="1"/>
          <p:nvPr/>
        </p:nvSpPr>
        <p:spPr>
          <a:xfrm>
            <a:off x="7831206" y="4830911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86557B-DDF1-4416-B142-203CDF7A64A7}"/>
              </a:ext>
            </a:extLst>
          </p:cNvPr>
          <p:cNvSpPr txBox="1"/>
          <p:nvPr/>
        </p:nvSpPr>
        <p:spPr>
          <a:xfrm>
            <a:off x="9096973" y="4830911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(1,2)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935B75-31D3-41CD-89AA-49274EB84DFA}"/>
              </a:ext>
            </a:extLst>
          </p:cNvPr>
          <p:cNvSpPr txBox="1"/>
          <p:nvPr/>
        </p:nvSpPr>
        <p:spPr>
          <a:xfrm>
            <a:off x="10328873" y="4830911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(1,3)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65B4C4-8EB4-410D-8F69-8794785233AE}"/>
              </a:ext>
            </a:extLst>
          </p:cNvPr>
          <p:cNvSpPr txBox="1"/>
          <p:nvPr/>
        </p:nvSpPr>
        <p:spPr>
          <a:xfrm>
            <a:off x="8098712" y="6349439"/>
            <a:ext cx="170110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Matrix C(</a:t>
            </a:r>
            <a:r>
              <a:rPr lang="en-US" b="1" dirty="0" err="1">
                <a:latin typeface="+mn-lt"/>
              </a:rPr>
              <a:t>m,n</a:t>
            </a:r>
            <a:r>
              <a:rPr lang="en-US" b="1" dirty="0">
                <a:latin typeface="+mn-lt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423D6-0904-4DA7-A2F4-5542BF5F018E}"/>
              </a:ext>
            </a:extLst>
          </p:cNvPr>
          <p:cNvSpPr txBox="1"/>
          <p:nvPr/>
        </p:nvSpPr>
        <p:spPr>
          <a:xfrm>
            <a:off x="5599184" y="1515614"/>
            <a:ext cx="635302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highlight>
                  <a:srgbClr val="00FFFF"/>
                </a:highlight>
                <a:latin typeface="+mn-lt"/>
              </a:rPr>
              <a:t>Each CUDA thread block computes:</a:t>
            </a:r>
          </a:p>
          <a:p>
            <a:pPr algn="l">
              <a:lnSpc>
                <a:spcPct val="90000"/>
              </a:lnSpc>
            </a:pPr>
            <a:r>
              <a:rPr lang="en-US" sz="1500" b="1" dirty="0">
                <a:highlight>
                  <a:srgbClr val="00FFFF"/>
                </a:highlight>
                <a:latin typeface="+mn-lt"/>
              </a:rPr>
              <a:t>C(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blockDim.x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, 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blockDim.y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) += A(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blockDim.x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, k) * B(k, 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blockDim.y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)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27CD007D-B5B7-45BF-9A90-79EE39A0A888}"/>
              </a:ext>
            </a:extLst>
          </p:cNvPr>
          <p:cNvCxnSpPr/>
          <p:nvPr/>
        </p:nvCxnSpPr>
        <p:spPr>
          <a:xfrm>
            <a:off x="4609243" y="1889553"/>
            <a:ext cx="1803400" cy="1744133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19E9F31-9ABB-4089-82B6-EBBD3DCEC225}"/>
              </a:ext>
            </a:extLst>
          </p:cNvPr>
          <p:cNvCxnSpPr/>
          <p:nvPr/>
        </p:nvCxnSpPr>
        <p:spPr>
          <a:xfrm>
            <a:off x="4600777" y="1676400"/>
            <a:ext cx="99840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6521CD2-3559-4803-A01C-CB06C60082B7}"/>
              </a:ext>
            </a:extLst>
          </p:cNvPr>
          <p:cNvCxnSpPr>
            <a:cxnSpLocks/>
          </p:cNvCxnSpPr>
          <p:nvPr/>
        </p:nvCxnSpPr>
        <p:spPr>
          <a:xfrm>
            <a:off x="5590718" y="1663704"/>
            <a:ext cx="0" cy="49107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7FA777F-730C-42A9-BDBC-3E4A28D52AB9}"/>
              </a:ext>
            </a:extLst>
          </p:cNvPr>
          <p:cNvCxnSpPr/>
          <p:nvPr/>
        </p:nvCxnSpPr>
        <p:spPr>
          <a:xfrm>
            <a:off x="5582252" y="2146308"/>
            <a:ext cx="260924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0DEA2EF-73A5-41ED-8EE2-E48D6DAA2A22}"/>
              </a:ext>
            </a:extLst>
          </p:cNvPr>
          <p:cNvCxnSpPr/>
          <p:nvPr/>
        </p:nvCxnSpPr>
        <p:spPr>
          <a:xfrm>
            <a:off x="8183035" y="2142075"/>
            <a:ext cx="0" cy="19049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4BD66D35-FBD1-409B-9B06-39BA162BFC2C}"/>
              </a:ext>
            </a:extLst>
          </p:cNvPr>
          <p:cNvSpPr/>
          <p:nvPr/>
        </p:nvSpPr>
        <p:spPr>
          <a:xfrm>
            <a:off x="8083541" y="3512582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6EC200-E2A5-4422-948C-5D2F5F69A47B}"/>
              </a:ext>
            </a:extLst>
          </p:cNvPr>
          <p:cNvSpPr txBox="1"/>
          <p:nvPr/>
        </p:nvSpPr>
        <p:spPr>
          <a:xfrm>
            <a:off x="5574246" y="3334384"/>
            <a:ext cx="7088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solidFill>
                  <a:srgbClr val="FF0000"/>
                </a:solidFill>
                <a:latin typeface="+mn-lt"/>
              </a:rPr>
              <a:t>(13,0)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69CDCB-0B32-48E9-89D9-22CC68BF4595}"/>
              </a:ext>
            </a:extLst>
          </p:cNvPr>
          <p:cNvSpPr txBox="1"/>
          <p:nvPr/>
        </p:nvSpPr>
        <p:spPr>
          <a:xfrm>
            <a:off x="5828955" y="2142075"/>
            <a:ext cx="6014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solidFill>
                  <a:srgbClr val="FF0000"/>
                </a:solidFill>
                <a:latin typeface="+mn-lt"/>
              </a:rPr>
              <a:t>(7,1)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61882C-6A85-47F1-9F19-3B43F58FE4EA}"/>
              </a:ext>
            </a:extLst>
          </p:cNvPr>
          <p:cNvSpPr txBox="1"/>
          <p:nvPr/>
        </p:nvSpPr>
        <p:spPr>
          <a:xfrm>
            <a:off x="1993104" y="5919433"/>
            <a:ext cx="4371710" cy="798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700" b="1" dirty="0">
                <a:solidFill>
                  <a:srgbClr val="FF0000"/>
                </a:solidFill>
                <a:latin typeface="+mn-lt"/>
              </a:rPr>
              <a:t>GLOBAL MEMORY ACCESS BOTTLENECK:</a:t>
            </a:r>
          </a:p>
          <a:p>
            <a:pPr algn="l">
              <a:lnSpc>
                <a:spcPct val="90000"/>
              </a:lnSpc>
            </a:pPr>
            <a:r>
              <a:rPr lang="en-US" sz="1700" b="1" dirty="0">
                <a:solidFill>
                  <a:srgbClr val="00B0F0"/>
                </a:solidFill>
                <a:latin typeface="+mn-lt"/>
              </a:rPr>
              <a:t>2*</a:t>
            </a:r>
            <a:r>
              <a:rPr lang="en-US" sz="1700" b="1" dirty="0" err="1">
                <a:solidFill>
                  <a:srgbClr val="00B0F0"/>
                </a:solidFill>
                <a:latin typeface="+mn-lt"/>
              </a:rPr>
              <a:t>bDim.y</a:t>
            </a:r>
            <a:r>
              <a:rPr lang="en-US" sz="1700" b="1" dirty="0">
                <a:solidFill>
                  <a:srgbClr val="00B0F0"/>
                </a:solidFill>
                <a:latin typeface="+mn-lt"/>
              </a:rPr>
              <a:t>*</a:t>
            </a:r>
            <a:r>
              <a:rPr lang="en-US" sz="1700" b="1" dirty="0" err="1">
                <a:solidFill>
                  <a:srgbClr val="00B0F0"/>
                </a:solidFill>
                <a:latin typeface="+mn-lt"/>
              </a:rPr>
              <a:t>bDim.x</a:t>
            </a:r>
            <a:r>
              <a:rPr lang="en-US" sz="1700" b="1" dirty="0">
                <a:solidFill>
                  <a:srgbClr val="00B0F0"/>
                </a:solidFill>
                <a:latin typeface="+mn-lt"/>
              </a:rPr>
              <a:t>*k loads per block</a:t>
            </a:r>
          </a:p>
          <a:p>
            <a:pPr algn="l">
              <a:lnSpc>
                <a:spcPct val="90000"/>
              </a:lnSpc>
            </a:pPr>
            <a:r>
              <a:rPr lang="en-US" sz="1700" b="1" dirty="0">
                <a:solidFill>
                  <a:srgbClr val="00B0F0"/>
                </a:solidFill>
                <a:latin typeface="+mn-lt"/>
              </a:rPr>
              <a:t>2*m*n*k loads per kernel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B24AA7-0469-413C-A4CA-CA7EB64ED1A0}"/>
              </a:ext>
            </a:extLst>
          </p:cNvPr>
          <p:cNvCxnSpPr/>
          <p:nvPr/>
        </p:nvCxnSpPr>
        <p:spPr>
          <a:xfrm flipH="1" flipV="1">
            <a:off x="3331633" y="4135967"/>
            <a:ext cx="1790700" cy="178708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187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D566-82E7-4D99-A523-A86F2AD9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CUDA BLA Library: Shared Memory GEMM need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6D984E-C318-4F19-9EB0-841B44931DE5}"/>
              </a:ext>
            </a:extLst>
          </p:cNvPr>
          <p:cNvSpPr/>
          <p:nvPr/>
        </p:nvSpPr>
        <p:spPr>
          <a:xfrm>
            <a:off x="694266" y="1930400"/>
            <a:ext cx="4995333" cy="388196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7A1F33-7505-48CE-9918-B6459FBD3A19}"/>
              </a:ext>
            </a:extLst>
          </p:cNvPr>
          <p:cNvCxnSpPr>
            <a:stCxn id="8" idx="0"/>
            <a:endCxn id="8" idx="2"/>
          </p:cNvCxnSpPr>
          <p:nvPr/>
        </p:nvCxnSpPr>
        <p:spPr>
          <a:xfrm>
            <a:off x="3191933" y="1930400"/>
            <a:ext cx="0" cy="388196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0F8DD-67E0-46DC-9A22-8B4EB04FFCCE}"/>
              </a:ext>
            </a:extLst>
          </p:cNvPr>
          <p:cNvCxnSpPr>
            <a:stCxn id="8" idx="1"/>
            <a:endCxn id="8" idx="3"/>
          </p:cNvCxnSpPr>
          <p:nvPr/>
        </p:nvCxnSpPr>
        <p:spPr>
          <a:xfrm>
            <a:off x="694266" y="3871383"/>
            <a:ext cx="499533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7AD878-57C9-4881-81CE-C921845F9B2C}"/>
              </a:ext>
            </a:extLst>
          </p:cNvPr>
          <p:cNvCxnSpPr/>
          <p:nvPr/>
        </p:nvCxnSpPr>
        <p:spPr>
          <a:xfrm flipH="1">
            <a:off x="1883833" y="1964266"/>
            <a:ext cx="42333" cy="38481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B0B56A-0202-4E3D-BFA3-CE00F4F86FB2}"/>
              </a:ext>
            </a:extLst>
          </p:cNvPr>
          <p:cNvCxnSpPr/>
          <p:nvPr/>
        </p:nvCxnSpPr>
        <p:spPr>
          <a:xfrm flipH="1">
            <a:off x="4389952" y="1951569"/>
            <a:ext cx="42333" cy="38481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FC927A9-E159-41FF-809F-12D643A8724C}"/>
              </a:ext>
            </a:extLst>
          </p:cNvPr>
          <p:cNvSpPr txBox="1"/>
          <p:nvPr/>
        </p:nvSpPr>
        <p:spPr>
          <a:xfrm>
            <a:off x="3018362" y="1594484"/>
            <a:ext cx="32573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627582-B6A8-45BE-BA65-B8F741A00193}"/>
              </a:ext>
            </a:extLst>
          </p:cNvPr>
          <p:cNvSpPr txBox="1"/>
          <p:nvPr/>
        </p:nvSpPr>
        <p:spPr>
          <a:xfrm>
            <a:off x="245771" y="3681513"/>
            <a:ext cx="40107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4F9725-58A0-4D5E-B57F-5BEDAC8F0408}"/>
              </a:ext>
            </a:extLst>
          </p:cNvPr>
          <p:cNvSpPr txBox="1"/>
          <p:nvPr/>
        </p:nvSpPr>
        <p:spPr>
          <a:xfrm>
            <a:off x="852558" y="2480777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F8D6D9-2749-4918-B571-2A394CBA5FD8}"/>
              </a:ext>
            </a:extLst>
          </p:cNvPr>
          <p:cNvSpPr txBox="1"/>
          <p:nvPr/>
        </p:nvSpPr>
        <p:spPr>
          <a:xfrm>
            <a:off x="3339640" y="2480777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4FA619-B3B8-4279-A366-53892F0F35F3}"/>
              </a:ext>
            </a:extLst>
          </p:cNvPr>
          <p:cNvSpPr txBox="1"/>
          <p:nvPr/>
        </p:nvSpPr>
        <p:spPr>
          <a:xfrm>
            <a:off x="2073873" y="2480777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(0,1)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F5152A-AFEE-4107-B71F-8F8208223048}"/>
              </a:ext>
            </a:extLst>
          </p:cNvPr>
          <p:cNvSpPr txBox="1"/>
          <p:nvPr/>
        </p:nvSpPr>
        <p:spPr>
          <a:xfrm>
            <a:off x="4571540" y="2480777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(0,3)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7AF8E-B46F-443D-B4F5-7CB2CAF72080}"/>
              </a:ext>
            </a:extLst>
          </p:cNvPr>
          <p:cNvSpPr txBox="1"/>
          <p:nvPr/>
        </p:nvSpPr>
        <p:spPr>
          <a:xfrm>
            <a:off x="852558" y="44160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(1,0)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7F540C-1646-4172-BA51-B9FD46FCE606}"/>
              </a:ext>
            </a:extLst>
          </p:cNvPr>
          <p:cNvSpPr txBox="1"/>
          <p:nvPr/>
        </p:nvSpPr>
        <p:spPr>
          <a:xfrm>
            <a:off x="2073872" y="44160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86557B-DDF1-4416-B142-203CDF7A64A7}"/>
              </a:ext>
            </a:extLst>
          </p:cNvPr>
          <p:cNvSpPr txBox="1"/>
          <p:nvPr/>
        </p:nvSpPr>
        <p:spPr>
          <a:xfrm>
            <a:off x="3339639" y="44160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(1,2)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935B75-31D3-41CD-89AA-49274EB84DFA}"/>
              </a:ext>
            </a:extLst>
          </p:cNvPr>
          <p:cNvSpPr txBox="1"/>
          <p:nvPr/>
        </p:nvSpPr>
        <p:spPr>
          <a:xfrm>
            <a:off x="4571539" y="44160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(1,3)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65B4C4-8EB4-410D-8F69-8794785233AE}"/>
              </a:ext>
            </a:extLst>
          </p:cNvPr>
          <p:cNvSpPr txBox="1"/>
          <p:nvPr/>
        </p:nvSpPr>
        <p:spPr>
          <a:xfrm>
            <a:off x="2341378" y="5934572"/>
            <a:ext cx="170110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Matrix C(</a:t>
            </a:r>
            <a:r>
              <a:rPr lang="en-US" b="1" dirty="0" err="1">
                <a:latin typeface="+mn-lt"/>
              </a:rPr>
              <a:t>m,n</a:t>
            </a:r>
            <a:r>
              <a:rPr lang="en-US" b="1" dirty="0">
                <a:latin typeface="+mn-lt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423D6-0904-4DA7-A2F4-5542BF5F018E}"/>
              </a:ext>
            </a:extLst>
          </p:cNvPr>
          <p:cNvSpPr txBox="1"/>
          <p:nvPr/>
        </p:nvSpPr>
        <p:spPr>
          <a:xfrm>
            <a:off x="429767" y="943142"/>
            <a:ext cx="635302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highlight>
                  <a:srgbClr val="00FFFF"/>
                </a:highlight>
                <a:latin typeface="+mn-lt"/>
              </a:rPr>
              <a:t>Each CUDA thread block computes:</a:t>
            </a:r>
          </a:p>
          <a:p>
            <a:pPr algn="l">
              <a:lnSpc>
                <a:spcPct val="90000"/>
              </a:lnSpc>
            </a:pPr>
            <a:r>
              <a:rPr lang="en-US" sz="1500" b="1" dirty="0">
                <a:highlight>
                  <a:srgbClr val="00FFFF"/>
                </a:highlight>
                <a:latin typeface="+mn-lt"/>
              </a:rPr>
              <a:t>C(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blockDim.x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, 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blockDim.y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) += A(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blockDim.x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, k) * B(k, 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blockDim.y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79028B-DD26-44A1-81B1-67DFC8F4B1D6}"/>
              </a:ext>
            </a:extLst>
          </p:cNvPr>
          <p:cNvSpPr/>
          <p:nvPr/>
        </p:nvSpPr>
        <p:spPr>
          <a:xfrm>
            <a:off x="6267569" y="1940943"/>
            <a:ext cx="1189566" cy="163406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1EAA5C-17A6-4B3E-8779-912FF2A2276D}"/>
              </a:ext>
            </a:extLst>
          </p:cNvPr>
          <p:cNvSpPr txBox="1"/>
          <p:nvPr/>
        </p:nvSpPr>
        <p:spPr>
          <a:xfrm>
            <a:off x="6474775" y="2398190"/>
            <a:ext cx="81162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latin typeface="+mn-lt"/>
              </a:rPr>
              <a:t>Thread</a:t>
            </a:r>
            <a:br>
              <a:rPr lang="en-US" sz="1500" b="1" dirty="0">
                <a:latin typeface="+mn-lt"/>
              </a:rPr>
            </a:br>
            <a:r>
              <a:rPr lang="en-US" sz="1500" b="1" dirty="0">
                <a:latin typeface="+mn-lt"/>
              </a:rPr>
              <a:t>Block</a:t>
            </a:r>
            <a:br>
              <a:rPr lang="en-US" sz="1500" b="1" dirty="0">
                <a:latin typeface="+mn-lt"/>
              </a:rPr>
            </a:br>
            <a:r>
              <a:rPr lang="en-US" sz="1500" b="1" dirty="0">
                <a:latin typeface="+mn-lt"/>
              </a:rPr>
              <a:t>(0,1)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19349C-0292-441E-B091-05D60E43AF98}"/>
              </a:ext>
            </a:extLst>
          </p:cNvPr>
          <p:cNvSpPr/>
          <p:nvPr/>
        </p:nvSpPr>
        <p:spPr>
          <a:xfrm>
            <a:off x="7990530" y="1951569"/>
            <a:ext cx="2191091" cy="163406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13BC1E-4543-4B8D-8C47-49888782499E}"/>
              </a:ext>
            </a:extLst>
          </p:cNvPr>
          <p:cNvSpPr/>
          <p:nvPr/>
        </p:nvSpPr>
        <p:spPr>
          <a:xfrm rot="5400000">
            <a:off x="10243896" y="2389477"/>
            <a:ext cx="2191091" cy="1294023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827743-38ED-4692-9382-E7844248D714}"/>
              </a:ext>
            </a:extLst>
          </p:cNvPr>
          <p:cNvSpPr txBox="1"/>
          <p:nvPr/>
        </p:nvSpPr>
        <p:spPr>
          <a:xfrm>
            <a:off x="7550475" y="2569419"/>
            <a:ext cx="32412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6820DC-C367-4E70-933F-064BAABD33B0}"/>
              </a:ext>
            </a:extLst>
          </p:cNvPr>
          <p:cNvSpPr txBox="1"/>
          <p:nvPr/>
        </p:nvSpPr>
        <p:spPr>
          <a:xfrm>
            <a:off x="10279770" y="2559260"/>
            <a:ext cx="31451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EAA08A-AB40-43F2-81F6-1E4B9F7497CC}"/>
              </a:ext>
            </a:extLst>
          </p:cNvPr>
          <p:cNvSpPr txBox="1"/>
          <p:nvPr/>
        </p:nvSpPr>
        <p:spPr>
          <a:xfrm>
            <a:off x="6643697" y="1998751"/>
            <a:ext cx="3722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5BEAE5-6AB4-49DD-82B6-73C55A75D981}"/>
              </a:ext>
            </a:extLst>
          </p:cNvPr>
          <p:cNvSpPr txBox="1"/>
          <p:nvPr/>
        </p:nvSpPr>
        <p:spPr>
          <a:xfrm>
            <a:off x="8907981" y="1998751"/>
            <a:ext cx="35618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42BD47-1DDF-483C-8A63-BD9E6E0B2DC3}"/>
              </a:ext>
            </a:extLst>
          </p:cNvPr>
          <p:cNvSpPr txBox="1"/>
          <p:nvPr/>
        </p:nvSpPr>
        <p:spPr>
          <a:xfrm>
            <a:off x="11180018" y="1976319"/>
            <a:ext cx="31771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940963-1164-42D3-AD0D-DDDAAE7642EE}"/>
              </a:ext>
            </a:extLst>
          </p:cNvPr>
          <p:cNvCxnSpPr>
            <a:cxnSpLocks/>
          </p:cNvCxnSpPr>
          <p:nvPr/>
        </p:nvCxnSpPr>
        <p:spPr>
          <a:xfrm>
            <a:off x="9086075" y="3725333"/>
            <a:ext cx="0" cy="199813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42F939D-C1A2-4BB0-AF0B-5C55A3620A70}"/>
              </a:ext>
            </a:extLst>
          </p:cNvPr>
          <p:cNvSpPr/>
          <p:nvPr/>
        </p:nvSpPr>
        <p:spPr>
          <a:xfrm>
            <a:off x="6235704" y="5813854"/>
            <a:ext cx="5879880" cy="690031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CUDA SM Registers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7B622C-207B-449F-BB77-57F7DBEDBAE6}"/>
              </a:ext>
            </a:extLst>
          </p:cNvPr>
          <p:cNvCxnSpPr/>
          <p:nvPr/>
        </p:nvCxnSpPr>
        <p:spPr>
          <a:xfrm>
            <a:off x="11353800" y="4229100"/>
            <a:ext cx="0" cy="149436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D2380B-1311-4EDC-906F-85A5EA2EF73F}"/>
              </a:ext>
            </a:extLst>
          </p:cNvPr>
          <p:cNvCxnSpPr/>
          <p:nvPr/>
        </p:nvCxnSpPr>
        <p:spPr>
          <a:xfrm flipV="1">
            <a:off x="6862231" y="3632200"/>
            <a:ext cx="0" cy="209126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B4BDDC-9AC9-4899-ABAD-0805AA790993}"/>
              </a:ext>
            </a:extLst>
          </p:cNvPr>
          <p:cNvSpPr txBox="1"/>
          <p:nvPr/>
        </p:nvSpPr>
        <p:spPr>
          <a:xfrm rot="16200000">
            <a:off x="5537084" y="2617616"/>
            <a:ext cx="12410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 err="1">
                <a:latin typeface="+mn-lt"/>
              </a:rPr>
              <a:t>blockDim.x</a:t>
            </a:r>
            <a:endParaRPr lang="en-US" sz="1500" b="1" dirty="0">
              <a:latin typeface="+mn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6A844F-2B89-49EC-ABE9-706255E40512}"/>
              </a:ext>
            </a:extLst>
          </p:cNvPr>
          <p:cNvSpPr txBox="1"/>
          <p:nvPr/>
        </p:nvSpPr>
        <p:spPr>
          <a:xfrm>
            <a:off x="6256239" y="1668291"/>
            <a:ext cx="12458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 err="1">
                <a:latin typeface="+mn-lt"/>
              </a:rPr>
              <a:t>blockDim.y</a:t>
            </a:r>
            <a:endParaRPr lang="en-US" sz="1500" b="1" dirty="0">
              <a:latin typeface="+mn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BE761E-6573-42EC-BBA5-7823D9F3EFC4}"/>
              </a:ext>
            </a:extLst>
          </p:cNvPr>
          <p:cNvSpPr txBox="1"/>
          <p:nvPr/>
        </p:nvSpPr>
        <p:spPr>
          <a:xfrm>
            <a:off x="8402090" y="1681533"/>
            <a:ext cx="13227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latin typeface="+mn-lt"/>
              </a:rPr>
              <a:t>Dimension 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B45C52-9D1C-40BE-9791-4711D883BB5F}"/>
              </a:ext>
            </a:extLst>
          </p:cNvPr>
          <p:cNvSpPr/>
          <p:nvPr/>
        </p:nvSpPr>
        <p:spPr>
          <a:xfrm>
            <a:off x="9311474" y="4720882"/>
            <a:ext cx="1917513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/>
              <a:t>2*</a:t>
            </a:r>
            <a:r>
              <a:rPr lang="en-US" sz="1300" b="1" dirty="0" err="1"/>
              <a:t>bDim.y</a:t>
            </a:r>
            <a:r>
              <a:rPr lang="en-US" sz="1300" b="1" dirty="0"/>
              <a:t>*</a:t>
            </a:r>
            <a:r>
              <a:rPr lang="en-US" sz="1300" b="1" dirty="0" err="1"/>
              <a:t>bDim.x</a:t>
            </a:r>
            <a:r>
              <a:rPr lang="en-US" sz="1300" b="1" dirty="0"/>
              <a:t>*k</a:t>
            </a:r>
            <a:br>
              <a:rPr lang="en-US" sz="1300" b="1" dirty="0"/>
            </a:br>
            <a:r>
              <a:rPr lang="en-US" sz="1300" b="1" dirty="0"/>
              <a:t>elements loaded from</a:t>
            </a:r>
            <a:br>
              <a:rPr lang="en-US" sz="1300" b="1" dirty="0"/>
            </a:br>
            <a:r>
              <a:rPr lang="en-US" sz="1300" b="1" dirty="0"/>
              <a:t>global memory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5E76AC9-A35E-4345-9329-36FE2FEB2DC8}"/>
              </a:ext>
            </a:extLst>
          </p:cNvPr>
          <p:cNvSpPr/>
          <p:nvPr/>
        </p:nvSpPr>
        <p:spPr>
          <a:xfrm>
            <a:off x="6848559" y="3909230"/>
            <a:ext cx="1696298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 err="1"/>
              <a:t>bDim.y</a:t>
            </a:r>
            <a:r>
              <a:rPr lang="en-US" sz="1300" b="1" dirty="0"/>
              <a:t>*</a:t>
            </a:r>
            <a:r>
              <a:rPr lang="en-US" sz="1300" b="1" dirty="0" err="1"/>
              <a:t>bDim.x</a:t>
            </a:r>
            <a:br>
              <a:rPr lang="en-US" sz="1300" b="1" dirty="0"/>
            </a:br>
            <a:r>
              <a:rPr lang="en-US" sz="1300" b="1" dirty="0"/>
              <a:t>elements stored in</a:t>
            </a:r>
          </a:p>
          <a:p>
            <a:r>
              <a:rPr lang="en-US" sz="1300" b="1" dirty="0"/>
              <a:t>global memory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50B6BDB-29B3-447C-B138-41F9E64C4BEE}"/>
              </a:ext>
            </a:extLst>
          </p:cNvPr>
          <p:cNvSpPr/>
          <p:nvPr/>
        </p:nvSpPr>
        <p:spPr>
          <a:xfrm>
            <a:off x="7174878" y="1060977"/>
            <a:ext cx="4602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~2*m*n*k/</a:t>
            </a:r>
            <a:r>
              <a:rPr lang="en-US" b="1" dirty="0" err="1">
                <a:solidFill>
                  <a:srgbClr val="FF0000"/>
                </a:solidFill>
              </a:rPr>
              <a:t>bDim.x</a:t>
            </a:r>
            <a:r>
              <a:rPr lang="en-US" b="1" dirty="0">
                <a:solidFill>
                  <a:srgbClr val="FF0000"/>
                </a:solidFill>
              </a:rPr>
              <a:t> global loads per kernel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233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D566-82E7-4D99-A523-A86F2AD9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CUDA BLA Library: Shared Memory GEMM (algorithm 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6D984E-C318-4F19-9EB0-841B44931DE5}"/>
              </a:ext>
            </a:extLst>
          </p:cNvPr>
          <p:cNvSpPr/>
          <p:nvPr/>
        </p:nvSpPr>
        <p:spPr>
          <a:xfrm>
            <a:off x="694266" y="1930400"/>
            <a:ext cx="4995333" cy="388196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7A1F33-7505-48CE-9918-B6459FBD3A19}"/>
              </a:ext>
            </a:extLst>
          </p:cNvPr>
          <p:cNvCxnSpPr>
            <a:stCxn id="8" idx="0"/>
            <a:endCxn id="8" idx="2"/>
          </p:cNvCxnSpPr>
          <p:nvPr/>
        </p:nvCxnSpPr>
        <p:spPr>
          <a:xfrm>
            <a:off x="3191933" y="1930400"/>
            <a:ext cx="0" cy="388196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0F8DD-67E0-46DC-9A22-8B4EB04FFCCE}"/>
              </a:ext>
            </a:extLst>
          </p:cNvPr>
          <p:cNvCxnSpPr>
            <a:stCxn id="8" idx="1"/>
            <a:endCxn id="8" idx="3"/>
          </p:cNvCxnSpPr>
          <p:nvPr/>
        </p:nvCxnSpPr>
        <p:spPr>
          <a:xfrm>
            <a:off x="694266" y="3871383"/>
            <a:ext cx="499533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7AD878-57C9-4881-81CE-C921845F9B2C}"/>
              </a:ext>
            </a:extLst>
          </p:cNvPr>
          <p:cNvCxnSpPr/>
          <p:nvPr/>
        </p:nvCxnSpPr>
        <p:spPr>
          <a:xfrm flipH="1">
            <a:off x="1883833" y="1964266"/>
            <a:ext cx="42333" cy="38481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B0B56A-0202-4E3D-BFA3-CE00F4F86FB2}"/>
              </a:ext>
            </a:extLst>
          </p:cNvPr>
          <p:cNvCxnSpPr/>
          <p:nvPr/>
        </p:nvCxnSpPr>
        <p:spPr>
          <a:xfrm flipH="1">
            <a:off x="4389952" y="1951569"/>
            <a:ext cx="42333" cy="38481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FC927A9-E159-41FF-809F-12D643A8724C}"/>
              </a:ext>
            </a:extLst>
          </p:cNvPr>
          <p:cNvSpPr txBox="1"/>
          <p:nvPr/>
        </p:nvSpPr>
        <p:spPr>
          <a:xfrm>
            <a:off x="3018362" y="1594484"/>
            <a:ext cx="32573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627582-B6A8-45BE-BA65-B8F741A00193}"/>
              </a:ext>
            </a:extLst>
          </p:cNvPr>
          <p:cNvSpPr txBox="1"/>
          <p:nvPr/>
        </p:nvSpPr>
        <p:spPr>
          <a:xfrm>
            <a:off x="245771" y="3681513"/>
            <a:ext cx="40107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4F9725-58A0-4D5E-B57F-5BEDAC8F0408}"/>
              </a:ext>
            </a:extLst>
          </p:cNvPr>
          <p:cNvSpPr txBox="1"/>
          <p:nvPr/>
        </p:nvSpPr>
        <p:spPr>
          <a:xfrm>
            <a:off x="852558" y="2480777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F8D6D9-2749-4918-B571-2A394CBA5FD8}"/>
              </a:ext>
            </a:extLst>
          </p:cNvPr>
          <p:cNvSpPr txBox="1"/>
          <p:nvPr/>
        </p:nvSpPr>
        <p:spPr>
          <a:xfrm>
            <a:off x="3339640" y="2480777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4FA619-B3B8-4279-A366-53892F0F35F3}"/>
              </a:ext>
            </a:extLst>
          </p:cNvPr>
          <p:cNvSpPr txBox="1"/>
          <p:nvPr/>
        </p:nvSpPr>
        <p:spPr>
          <a:xfrm>
            <a:off x="2073873" y="2480777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(0,1)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F5152A-AFEE-4107-B71F-8F8208223048}"/>
              </a:ext>
            </a:extLst>
          </p:cNvPr>
          <p:cNvSpPr txBox="1"/>
          <p:nvPr/>
        </p:nvSpPr>
        <p:spPr>
          <a:xfrm>
            <a:off x="4571540" y="2480777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(0,3)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7AF8E-B46F-443D-B4F5-7CB2CAF72080}"/>
              </a:ext>
            </a:extLst>
          </p:cNvPr>
          <p:cNvSpPr txBox="1"/>
          <p:nvPr/>
        </p:nvSpPr>
        <p:spPr>
          <a:xfrm>
            <a:off x="852558" y="44160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(1,0)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7F540C-1646-4172-BA51-B9FD46FCE606}"/>
              </a:ext>
            </a:extLst>
          </p:cNvPr>
          <p:cNvSpPr txBox="1"/>
          <p:nvPr/>
        </p:nvSpPr>
        <p:spPr>
          <a:xfrm>
            <a:off x="2073872" y="44160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86557B-DDF1-4416-B142-203CDF7A64A7}"/>
              </a:ext>
            </a:extLst>
          </p:cNvPr>
          <p:cNvSpPr txBox="1"/>
          <p:nvPr/>
        </p:nvSpPr>
        <p:spPr>
          <a:xfrm>
            <a:off x="3339639" y="44160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(1,2)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935B75-31D3-41CD-89AA-49274EB84DFA}"/>
              </a:ext>
            </a:extLst>
          </p:cNvPr>
          <p:cNvSpPr txBox="1"/>
          <p:nvPr/>
        </p:nvSpPr>
        <p:spPr>
          <a:xfrm>
            <a:off x="4571539" y="44160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(1,3)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65B4C4-8EB4-410D-8F69-8794785233AE}"/>
              </a:ext>
            </a:extLst>
          </p:cNvPr>
          <p:cNvSpPr txBox="1"/>
          <p:nvPr/>
        </p:nvSpPr>
        <p:spPr>
          <a:xfrm>
            <a:off x="2341378" y="5934572"/>
            <a:ext cx="170110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Matrix C(</a:t>
            </a:r>
            <a:r>
              <a:rPr lang="en-US" b="1" dirty="0" err="1">
                <a:latin typeface="+mn-lt"/>
              </a:rPr>
              <a:t>m,n</a:t>
            </a:r>
            <a:r>
              <a:rPr lang="en-US" b="1" dirty="0">
                <a:latin typeface="+mn-lt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423D6-0904-4DA7-A2F4-5542BF5F018E}"/>
              </a:ext>
            </a:extLst>
          </p:cNvPr>
          <p:cNvSpPr txBox="1"/>
          <p:nvPr/>
        </p:nvSpPr>
        <p:spPr>
          <a:xfrm>
            <a:off x="429767" y="943142"/>
            <a:ext cx="635302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highlight>
                  <a:srgbClr val="00FFFF"/>
                </a:highlight>
                <a:latin typeface="+mn-lt"/>
              </a:rPr>
              <a:t>Each CUDA thread block computes:</a:t>
            </a:r>
          </a:p>
          <a:p>
            <a:pPr algn="l">
              <a:lnSpc>
                <a:spcPct val="90000"/>
              </a:lnSpc>
            </a:pPr>
            <a:r>
              <a:rPr lang="en-US" sz="1500" b="1" dirty="0">
                <a:highlight>
                  <a:srgbClr val="00FFFF"/>
                </a:highlight>
                <a:latin typeface="+mn-lt"/>
              </a:rPr>
              <a:t>C(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blockDim.x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, 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blockDim.y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) += A(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blockDim.x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, k) * B(k, 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blockDim.y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79028B-DD26-44A1-81B1-67DFC8F4B1D6}"/>
              </a:ext>
            </a:extLst>
          </p:cNvPr>
          <p:cNvSpPr/>
          <p:nvPr/>
        </p:nvSpPr>
        <p:spPr>
          <a:xfrm>
            <a:off x="6267569" y="1940943"/>
            <a:ext cx="1189566" cy="163406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1EAA5C-17A6-4B3E-8779-912FF2A2276D}"/>
              </a:ext>
            </a:extLst>
          </p:cNvPr>
          <p:cNvSpPr txBox="1"/>
          <p:nvPr/>
        </p:nvSpPr>
        <p:spPr>
          <a:xfrm>
            <a:off x="6474775" y="2398190"/>
            <a:ext cx="81162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latin typeface="+mn-lt"/>
              </a:rPr>
              <a:t>Thread</a:t>
            </a:r>
            <a:br>
              <a:rPr lang="en-US" sz="1500" b="1" dirty="0">
                <a:latin typeface="+mn-lt"/>
              </a:rPr>
            </a:br>
            <a:r>
              <a:rPr lang="en-US" sz="1500" b="1" dirty="0">
                <a:latin typeface="+mn-lt"/>
              </a:rPr>
              <a:t>Block</a:t>
            </a:r>
            <a:br>
              <a:rPr lang="en-US" sz="1500" b="1" dirty="0">
                <a:latin typeface="+mn-lt"/>
              </a:rPr>
            </a:br>
            <a:r>
              <a:rPr lang="en-US" sz="1500" b="1" dirty="0">
                <a:latin typeface="+mn-lt"/>
              </a:rPr>
              <a:t>(0,1)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19349C-0292-441E-B091-05D60E43AF98}"/>
              </a:ext>
            </a:extLst>
          </p:cNvPr>
          <p:cNvSpPr/>
          <p:nvPr/>
        </p:nvSpPr>
        <p:spPr>
          <a:xfrm>
            <a:off x="7990530" y="1951569"/>
            <a:ext cx="2191091" cy="163406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13BC1E-4543-4B8D-8C47-49888782499E}"/>
              </a:ext>
            </a:extLst>
          </p:cNvPr>
          <p:cNvSpPr/>
          <p:nvPr/>
        </p:nvSpPr>
        <p:spPr>
          <a:xfrm rot="5400000">
            <a:off x="10243896" y="2389477"/>
            <a:ext cx="2191091" cy="1294023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827743-38ED-4692-9382-E7844248D714}"/>
              </a:ext>
            </a:extLst>
          </p:cNvPr>
          <p:cNvSpPr txBox="1"/>
          <p:nvPr/>
        </p:nvSpPr>
        <p:spPr>
          <a:xfrm>
            <a:off x="7550475" y="2569419"/>
            <a:ext cx="32412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6820DC-C367-4E70-933F-064BAABD33B0}"/>
              </a:ext>
            </a:extLst>
          </p:cNvPr>
          <p:cNvSpPr txBox="1"/>
          <p:nvPr/>
        </p:nvSpPr>
        <p:spPr>
          <a:xfrm>
            <a:off x="10279770" y="2559260"/>
            <a:ext cx="31451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EAA08A-AB40-43F2-81F6-1E4B9F7497CC}"/>
              </a:ext>
            </a:extLst>
          </p:cNvPr>
          <p:cNvSpPr txBox="1"/>
          <p:nvPr/>
        </p:nvSpPr>
        <p:spPr>
          <a:xfrm>
            <a:off x="6643697" y="1998751"/>
            <a:ext cx="3722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5BEAE5-6AB4-49DD-82B6-73C55A75D981}"/>
              </a:ext>
            </a:extLst>
          </p:cNvPr>
          <p:cNvSpPr txBox="1"/>
          <p:nvPr/>
        </p:nvSpPr>
        <p:spPr>
          <a:xfrm>
            <a:off x="8907981" y="1998751"/>
            <a:ext cx="35618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42BD47-1DDF-483C-8A63-BD9E6E0B2DC3}"/>
              </a:ext>
            </a:extLst>
          </p:cNvPr>
          <p:cNvSpPr txBox="1"/>
          <p:nvPr/>
        </p:nvSpPr>
        <p:spPr>
          <a:xfrm>
            <a:off x="11180018" y="1976319"/>
            <a:ext cx="31771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940963-1164-42D3-AD0D-DDDAAE7642EE}"/>
              </a:ext>
            </a:extLst>
          </p:cNvPr>
          <p:cNvCxnSpPr>
            <a:cxnSpLocks/>
          </p:cNvCxnSpPr>
          <p:nvPr/>
        </p:nvCxnSpPr>
        <p:spPr>
          <a:xfrm>
            <a:off x="9086075" y="3725333"/>
            <a:ext cx="0" cy="82126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42F939D-C1A2-4BB0-AF0B-5C55A3620A70}"/>
              </a:ext>
            </a:extLst>
          </p:cNvPr>
          <p:cNvSpPr/>
          <p:nvPr/>
        </p:nvSpPr>
        <p:spPr>
          <a:xfrm>
            <a:off x="6235704" y="5835019"/>
            <a:ext cx="5879880" cy="690031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CUDA SM Registers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7B622C-207B-449F-BB77-57F7DBEDBAE6}"/>
              </a:ext>
            </a:extLst>
          </p:cNvPr>
          <p:cNvCxnSpPr>
            <a:cxnSpLocks/>
          </p:cNvCxnSpPr>
          <p:nvPr/>
        </p:nvCxnSpPr>
        <p:spPr>
          <a:xfrm>
            <a:off x="11353800" y="4229100"/>
            <a:ext cx="0" cy="3175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D2380B-1311-4EDC-906F-85A5EA2EF73F}"/>
              </a:ext>
            </a:extLst>
          </p:cNvPr>
          <p:cNvCxnSpPr/>
          <p:nvPr/>
        </p:nvCxnSpPr>
        <p:spPr>
          <a:xfrm flipV="1">
            <a:off x="6862231" y="3632200"/>
            <a:ext cx="0" cy="209126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B4BDDC-9AC9-4899-ABAD-0805AA790993}"/>
              </a:ext>
            </a:extLst>
          </p:cNvPr>
          <p:cNvSpPr txBox="1"/>
          <p:nvPr/>
        </p:nvSpPr>
        <p:spPr>
          <a:xfrm rot="16200000">
            <a:off x="5537084" y="2617616"/>
            <a:ext cx="12410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 err="1">
                <a:latin typeface="+mn-lt"/>
              </a:rPr>
              <a:t>blockDim.x</a:t>
            </a:r>
            <a:endParaRPr lang="en-US" sz="1500" b="1" dirty="0">
              <a:latin typeface="+mn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6A844F-2B89-49EC-ABE9-706255E40512}"/>
              </a:ext>
            </a:extLst>
          </p:cNvPr>
          <p:cNvSpPr txBox="1"/>
          <p:nvPr/>
        </p:nvSpPr>
        <p:spPr>
          <a:xfrm>
            <a:off x="6256239" y="1668291"/>
            <a:ext cx="12458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 err="1">
                <a:latin typeface="+mn-lt"/>
              </a:rPr>
              <a:t>blockDim.y</a:t>
            </a:r>
            <a:endParaRPr lang="en-US" sz="1500" b="1" dirty="0">
              <a:latin typeface="+mn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BE761E-6573-42EC-BBA5-7823D9F3EFC4}"/>
              </a:ext>
            </a:extLst>
          </p:cNvPr>
          <p:cNvSpPr txBox="1"/>
          <p:nvPr/>
        </p:nvSpPr>
        <p:spPr>
          <a:xfrm>
            <a:off x="8402090" y="1681533"/>
            <a:ext cx="13227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latin typeface="+mn-lt"/>
              </a:rPr>
              <a:t>Dimension k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5E76AC9-A35E-4345-9329-36FE2FEB2DC8}"/>
              </a:ext>
            </a:extLst>
          </p:cNvPr>
          <p:cNvSpPr/>
          <p:nvPr/>
        </p:nvSpPr>
        <p:spPr>
          <a:xfrm>
            <a:off x="6825401" y="3745075"/>
            <a:ext cx="1696298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 err="1"/>
              <a:t>bDim.y</a:t>
            </a:r>
            <a:r>
              <a:rPr lang="en-US" sz="1300" b="1" dirty="0"/>
              <a:t>*</a:t>
            </a:r>
            <a:r>
              <a:rPr lang="en-US" sz="1300" b="1" dirty="0" err="1"/>
              <a:t>bDim.x</a:t>
            </a:r>
            <a:br>
              <a:rPr lang="en-US" sz="1300" b="1" dirty="0"/>
            </a:br>
            <a:r>
              <a:rPr lang="en-US" sz="1300" b="1" dirty="0"/>
              <a:t>elements stored in</a:t>
            </a:r>
          </a:p>
          <a:p>
            <a:r>
              <a:rPr lang="en-US" sz="1300" b="1" dirty="0"/>
              <a:t>global memory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F36D71C-3154-474B-AAC9-3D8B64271160}"/>
              </a:ext>
            </a:extLst>
          </p:cNvPr>
          <p:cNvSpPr/>
          <p:nvPr/>
        </p:nvSpPr>
        <p:spPr>
          <a:xfrm>
            <a:off x="7784420" y="4606904"/>
            <a:ext cx="4338951" cy="690031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CUDA SM Shared Memory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BF45C00-440D-4C57-8255-94743825E5A1}"/>
              </a:ext>
            </a:extLst>
          </p:cNvPr>
          <p:cNvCxnSpPr/>
          <p:nvPr/>
        </p:nvCxnSpPr>
        <p:spPr>
          <a:xfrm>
            <a:off x="9086075" y="5372098"/>
            <a:ext cx="0" cy="37253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8769A3C-154D-410B-A18C-3B2E031330F9}"/>
              </a:ext>
            </a:extLst>
          </p:cNvPr>
          <p:cNvCxnSpPr/>
          <p:nvPr/>
        </p:nvCxnSpPr>
        <p:spPr>
          <a:xfrm>
            <a:off x="11353800" y="5367865"/>
            <a:ext cx="0" cy="37253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825DF05-23F9-4533-9775-001CB0A58264}"/>
              </a:ext>
            </a:extLst>
          </p:cNvPr>
          <p:cNvCxnSpPr/>
          <p:nvPr/>
        </p:nvCxnSpPr>
        <p:spPr>
          <a:xfrm>
            <a:off x="8678331" y="1976319"/>
            <a:ext cx="0" cy="156698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0B45CD-6170-4BED-BF89-4CF75C86B66D}"/>
              </a:ext>
            </a:extLst>
          </p:cNvPr>
          <p:cNvCxnSpPr/>
          <p:nvPr/>
        </p:nvCxnSpPr>
        <p:spPr>
          <a:xfrm>
            <a:off x="9457266" y="1980553"/>
            <a:ext cx="0" cy="156698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2E38526-0355-46D0-8EDF-7304384CD0CD}"/>
              </a:ext>
            </a:extLst>
          </p:cNvPr>
          <p:cNvCxnSpPr/>
          <p:nvPr/>
        </p:nvCxnSpPr>
        <p:spPr>
          <a:xfrm>
            <a:off x="10710335" y="2650067"/>
            <a:ext cx="125918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34D9DD7-C4F5-4112-AFFB-187857DC86C4}"/>
              </a:ext>
            </a:extLst>
          </p:cNvPr>
          <p:cNvCxnSpPr/>
          <p:nvPr/>
        </p:nvCxnSpPr>
        <p:spPr>
          <a:xfrm>
            <a:off x="10710340" y="3382433"/>
            <a:ext cx="125918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6376C0A-FEC4-49D6-9363-D2D0C849367F}"/>
              </a:ext>
            </a:extLst>
          </p:cNvPr>
          <p:cNvSpPr txBox="1"/>
          <p:nvPr/>
        </p:nvSpPr>
        <p:spPr>
          <a:xfrm>
            <a:off x="10374718" y="2143550"/>
            <a:ext cx="4138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latin typeface="+mn-lt"/>
              </a:rPr>
              <a:t>∆k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D436857-87C3-43E2-9F60-DFF85F0255EA}"/>
              </a:ext>
            </a:extLst>
          </p:cNvPr>
          <p:cNvSpPr/>
          <p:nvPr/>
        </p:nvSpPr>
        <p:spPr>
          <a:xfrm>
            <a:off x="9115520" y="3934870"/>
            <a:ext cx="1912703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/>
              <a:t>(</a:t>
            </a:r>
            <a:r>
              <a:rPr lang="en-US" sz="1300" b="1" dirty="0" err="1"/>
              <a:t>bDim.y+bDim.x</a:t>
            </a:r>
            <a:r>
              <a:rPr lang="en-US" sz="1300" b="1" dirty="0"/>
              <a:t>)*k</a:t>
            </a:r>
            <a:br>
              <a:rPr lang="en-US" sz="1300" b="1" dirty="0"/>
            </a:br>
            <a:r>
              <a:rPr lang="en-US" sz="1300" b="1" dirty="0"/>
              <a:t>elements loaded from</a:t>
            </a:r>
          </a:p>
          <a:p>
            <a:r>
              <a:rPr lang="en-US" sz="1300" b="1" dirty="0"/>
              <a:t>global memory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D5DD5E1-0B20-47F6-87C9-9BCA0F068EBA}"/>
              </a:ext>
            </a:extLst>
          </p:cNvPr>
          <p:cNvSpPr/>
          <p:nvPr/>
        </p:nvSpPr>
        <p:spPr>
          <a:xfrm>
            <a:off x="9343732" y="5203130"/>
            <a:ext cx="1912703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 err="1"/>
              <a:t>bDim.y</a:t>
            </a:r>
            <a:r>
              <a:rPr lang="en-US" sz="1300" b="1" dirty="0"/>
              <a:t>*</a:t>
            </a:r>
            <a:r>
              <a:rPr lang="en-US" sz="1300" b="1" dirty="0" err="1"/>
              <a:t>bDim.x</a:t>
            </a:r>
            <a:r>
              <a:rPr lang="en-US" sz="1300" b="1" dirty="0"/>
              <a:t>*k</a:t>
            </a:r>
            <a:br>
              <a:rPr lang="en-US" sz="1300" b="1" dirty="0"/>
            </a:br>
            <a:r>
              <a:rPr lang="en-US" sz="1300" b="1" dirty="0"/>
              <a:t>elements loaded from</a:t>
            </a:r>
          </a:p>
          <a:p>
            <a:r>
              <a:rPr lang="en-US" sz="1300" b="1" dirty="0"/>
              <a:t>shared memory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C25572-BB5D-433E-B4EF-26DCA59C416F}"/>
              </a:ext>
            </a:extLst>
          </p:cNvPr>
          <p:cNvSpPr/>
          <p:nvPr/>
        </p:nvSpPr>
        <p:spPr>
          <a:xfrm>
            <a:off x="7174878" y="1060977"/>
            <a:ext cx="4602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~2*m*n*k/</a:t>
            </a:r>
            <a:r>
              <a:rPr lang="en-US" b="1" dirty="0" err="1">
                <a:solidFill>
                  <a:schemeClr val="accent2"/>
                </a:solidFill>
              </a:rPr>
              <a:t>bDim.x</a:t>
            </a:r>
            <a:r>
              <a:rPr lang="en-US" b="1" dirty="0">
                <a:solidFill>
                  <a:schemeClr val="accent2"/>
                </a:solidFill>
              </a:rPr>
              <a:t> global loads per kernel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722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D566-82E7-4D99-A523-A86F2AD9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CUDA BLA Library: Shared Memory GEMM (algorithm 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423D6-0904-4DA7-A2F4-5542BF5F018E}"/>
              </a:ext>
            </a:extLst>
          </p:cNvPr>
          <p:cNvSpPr txBox="1"/>
          <p:nvPr/>
        </p:nvSpPr>
        <p:spPr>
          <a:xfrm>
            <a:off x="6318474" y="973255"/>
            <a:ext cx="591700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highlight>
                  <a:srgbClr val="00FFFF"/>
                </a:highlight>
                <a:latin typeface="+mn-lt"/>
              </a:rPr>
              <a:t>Each CUDA thread block computes:</a:t>
            </a:r>
          </a:p>
          <a:p>
            <a:pPr algn="l">
              <a:lnSpc>
                <a:spcPct val="90000"/>
              </a:lnSpc>
            </a:pPr>
            <a:r>
              <a:rPr lang="en-US" sz="1400" b="1" dirty="0">
                <a:highlight>
                  <a:srgbClr val="00FFFF"/>
                </a:highlight>
                <a:latin typeface="+mn-lt"/>
              </a:rPr>
              <a:t>C(</a:t>
            </a:r>
            <a:r>
              <a:rPr lang="en-US" sz="1400" b="1" dirty="0" err="1">
                <a:highlight>
                  <a:srgbClr val="00FFFF"/>
                </a:highlight>
                <a:latin typeface="+mn-lt"/>
              </a:rPr>
              <a:t>blockDim.x</a:t>
            </a:r>
            <a:r>
              <a:rPr lang="en-US" sz="1400" b="1" dirty="0">
                <a:highlight>
                  <a:srgbClr val="00FFFF"/>
                </a:highlight>
                <a:latin typeface="+mn-lt"/>
              </a:rPr>
              <a:t>, </a:t>
            </a:r>
            <a:r>
              <a:rPr lang="en-US" sz="1400" b="1" dirty="0" err="1">
                <a:highlight>
                  <a:srgbClr val="00FFFF"/>
                </a:highlight>
                <a:latin typeface="+mn-lt"/>
              </a:rPr>
              <a:t>blockDim.y</a:t>
            </a:r>
            <a:r>
              <a:rPr lang="en-US" sz="1400" b="1" dirty="0">
                <a:highlight>
                  <a:srgbClr val="00FFFF"/>
                </a:highlight>
                <a:latin typeface="+mn-lt"/>
              </a:rPr>
              <a:t>) += A(</a:t>
            </a:r>
            <a:r>
              <a:rPr lang="en-US" sz="1400" b="1" dirty="0" err="1">
                <a:highlight>
                  <a:srgbClr val="00FFFF"/>
                </a:highlight>
                <a:latin typeface="+mn-lt"/>
              </a:rPr>
              <a:t>blockDim.x</a:t>
            </a:r>
            <a:r>
              <a:rPr lang="en-US" sz="1400" b="1" dirty="0">
                <a:highlight>
                  <a:srgbClr val="00FFFF"/>
                </a:highlight>
                <a:latin typeface="+mn-lt"/>
              </a:rPr>
              <a:t>, k) * B(k, </a:t>
            </a:r>
            <a:r>
              <a:rPr lang="en-US" sz="1400" b="1" dirty="0" err="1">
                <a:highlight>
                  <a:srgbClr val="00FFFF"/>
                </a:highlight>
                <a:latin typeface="+mn-lt"/>
              </a:rPr>
              <a:t>blockDim.y</a:t>
            </a:r>
            <a:r>
              <a:rPr lang="en-US" sz="1400" b="1" dirty="0">
                <a:highlight>
                  <a:srgbClr val="00FFFF"/>
                </a:highlight>
                <a:latin typeface="+mn-lt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79028B-DD26-44A1-81B1-67DFC8F4B1D6}"/>
              </a:ext>
            </a:extLst>
          </p:cNvPr>
          <p:cNvSpPr/>
          <p:nvPr/>
        </p:nvSpPr>
        <p:spPr>
          <a:xfrm>
            <a:off x="6326831" y="1940943"/>
            <a:ext cx="1189566" cy="163406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1EAA5C-17A6-4B3E-8779-912FF2A2276D}"/>
              </a:ext>
            </a:extLst>
          </p:cNvPr>
          <p:cNvSpPr txBox="1"/>
          <p:nvPr/>
        </p:nvSpPr>
        <p:spPr>
          <a:xfrm>
            <a:off x="6534037" y="2398190"/>
            <a:ext cx="81162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latin typeface="+mn-lt"/>
              </a:rPr>
              <a:t>Thread</a:t>
            </a:r>
            <a:br>
              <a:rPr lang="en-US" sz="1500" b="1" dirty="0">
                <a:latin typeface="+mn-lt"/>
              </a:rPr>
            </a:br>
            <a:r>
              <a:rPr lang="en-US" sz="1500" b="1" dirty="0">
                <a:latin typeface="+mn-lt"/>
              </a:rPr>
              <a:t>Block</a:t>
            </a:r>
            <a:br>
              <a:rPr lang="en-US" sz="1500" b="1" dirty="0">
                <a:latin typeface="+mn-lt"/>
              </a:rPr>
            </a:br>
            <a:r>
              <a:rPr lang="en-US" sz="1500" b="1" dirty="0">
                <a:latin typeface="+mn-lt"/>
              </a:rPr>
              <a:t>(0,1)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19349C-0292-441E-B091-05D60E43AF98}"/>
              </a:ext>
            </a:extLst>
          </p:cNvPr>
          <p:cNvSpPr/>
          <p:nvPr/>
        </p:nvSpPr>
        <p:spPr>
          <a:xfrm>
            <a:off x="8049792" y="1951569"/>
            <a:ext cx="2191091" cy="163406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13BC1E-4543-4B8D-8C47-49888782499E}"/>
              </a:ext>
            </a:extLst>
          </p:cNvPr>
          <p:cNvSpPr/>
          <p:nvPr/>
        </p:nvSpPr>
        <p:spPr>
          <a:xfrm rot="5400000">
            <a:off x="10303158" y="2389477"/>
            <a:ext cx="2191091" cy="1294023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827743-38ED-4692-9382-E7844248D714}"/>
              </a:ext>
            </a:extLst>
          </p:cNvPr>
          <p:cNvSpPr txBox="1"/>
          <p:nvPr/>
        </p:nvSpPr>
        <p:spPr>
          <a:xfrm>
            <a:off x="7609737" y="2569419"/>
            <a:ext cx="32412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6820DC-C367-4E70-933F-064BAABD33B0}"/>
              </a:ext>
            </a:extLst>
          </p:cNvPr>
          <p:cNvSpPr txBox="1"/>
          <p:nvPr/>
        </p:nvSpPr>
        <p:spPr>
          <a:xfrm>
            <a:off x="10339032" y="2559260"/>
            <a:ext cx="31451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EAA08A-AB40-43F2-81F6-1E4B9F7497CC}"/>
              </a:ext>
            </a:extLst>
          </p:cNvPr>
          <p:cNvSpPr txBox="1"/>
          <p:nvPr/>
        </p:nvSpPr>
        <p:spPr>
          <a:xfrm>
            <a:off x="6702959" y="1998751"/>
            <a:ext cx="3722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5BEAE5-6AB4-49DD-82B6-73C55A75D981}"/>
              </a:ext>
            </a:extLst>
          </p:cNvPr>
          <p:cNvSpPr txBox="1"/>
          <p:nvPr/>
        </p:nvSpPr>
        <p:spPr>
          <a:xfrm>
            <a:off x="8967243" y="1998751"/>
            <a:ext cx="35618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42BD47-1DDF-483C-8A63-BD9E6E0B2DC3}"/>
              </a:ext>
            </a:extLst>
          </p:cNvPr>
          <p:cNvSpPr txBox="1"/>
          <p:nvPr/>
        </p:nvSpPr>
        <p:spPr>
          <a:xfrm>
            <a:off x="11239280" y="1976319"/>
            <a:ext cx="31771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940963-1164-42D3-AD0D-DDDAAE7642EE}"/>
              </a:ext>
            </a:extLst>
          </p:cNvPr>
          <p:cNvCxnSpPr>
            <a:cxnSpLocks/>
          </p:cNvCxnSpPr>
          <p:nvPr/>
        </p:nvCxnSpPr>
        <p:spPr>
          <a:xfrm>
            <a:off x="9145337" y="3725333"/>
            <a:ext cx="0" cy="82126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42F939D-C1A2-4BB0-AF0B-5C55A3620A70}"/>
              </a:ext>
            </a:extLst>
          </p:cNvPr>
          <p:cNvSpPr/>
          <p:nvPr/>
        </p:nvSpPr>
        <p:spPr>
          <a:xfrm>
            <a:off x="6294966" y="5835019"/>
            <a:ext cx="5879880" cy="690031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CUDA SM Registers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7B622C-207B-449F-BB77-57F7DBEDBAE6}"/>
              </a:ext>
            </a:extLst>
          </p:cNvPr>
          <p:cNvCxnSpPr>
            <a:cxnSpLocks/>
          </p:cNvCxnSpPr>
          <p:nvPr/>
        </p:nvCxnSpPr>
        <p:spPr>
          <a:xfrm>
            <a:off x="11413062" y="4229100"/>
            <a:ext cx="0" cy="3175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D2380B-1311-4EDC-906F-85A5EA2EF73F}"/>
              </a:ext>
            </a:extLst>
          </p:cNvPr>
          <p:cNvCxnSpPr/>
          <p:nvPr/>
        </p:nvCxnSpPr>
        <p:spPr>
          <a:xfrm flipV="1">
            <a:off x="6921493" y="3632200"/>
            <a:ext cx="0" cy="209126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B4BDDC-9AC9-4899-ABAD-0805AA790993}"/>
              </a:ext>
            </a:extLst>
          </p:cNvPr>
          <p:cNvSpPr txBox="1"/>
          <p:nvPr/>
        </p:nvSpPr>
        <p:spPr>
          <a:xfrm rot="16200000">
            <a:off x="5397574" y="2617616"/>
            <a:ext cx="16385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 err="1">
                <a:latin typeface="+mn-lt"/>
              </a:rPr>
              <a:t>blockDim.x</a:t>
            </a:r>
            <a:r>
              <a:rPr lang="en-US" sz="1500" b="1" dirty="0">
                <a:latin typeface="+mn-lt"/>
              </a:rPr>
              <a:t> = 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6A844F-2B89-49EC-ABE9-706255E40512}"/>
              </a:ext>
            </a:extLst>
          </p:cNvPr>
          <p:cNvSpPr txBox="1"/>
          <p:nvPr/>
        </p:nvSpPr>
        <p:spPr>
          <a:xfrm>
            <a:off x="6201204" y="1668291"/>
            <a:ext cx="16129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 err="1">
                <a:latin typeface="+mn-lt"/>
              </a:rPr>
              <a:t>blockDim.y</a:t>
            </a:r>
            <a:r>
              <a:rPr lang="en-US" sz="1500" b="1" dirty="0">
                <a:latin typeface="+mn-lt"/>
              </a:rPr>
              <a:t> = 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BE761E-6573-42EC-BBA5-7823D9F3EFC4}"/>
              </a:ext>
            </a:extLst>
          </p:cNvPr>
          <p:cNvSpPr txBox="1"/>
          <p:nvPr/>
        </p:nvSpPr>
        <p:spPr>
          <a:xfrm>
            <a:off x="8461352" y="1681533"/>
            <a:ext cx="13227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latin typeface="+mn-lt"/>
              </a:rPr>
              <a:t>Dimension k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5E76AC9-A35E-4345-9329-36FE2FEB2DC8}"/>
              </a:ext>
            </a:extLst>
          </p:cNvPr>
          <p:cNvSpPr/>
          <p:nvPr/>
        </p:nvSpPr>
        <p:spPr>
          <a:xfrm>
            <a:off x="6884663" y="3745075"/>
            <a:ext cx="1696298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 err="1"/>
              <a:t>bDim.y</a:t>
            </a:r>
            <a:r>
              <a:rPr lang="en-US" sz="1300" b="1" dirty="0"/>
              <a:t>*</a:t>
            </a:r>
            <a:r>
              <a:rPr lang="en-US" sz="1300" b="1" dirty="0" err="1"/>
              <a:t>bDim.x</a:t>
            </a:r>
            <a:br>
              <a:rPr lang="en-US" sz="1300" b="1" dirty="0"/>
            </a:br>
            <a:r>
              <a:rPr lang="en-US" sz="1300" b="1" dirty="0"/>
              <a:t>elements stored in</a:t>
            </a:r>
          </a:p>
          <a:p>
            <a:r>
              <a:rPr lang="en-US" sz="1300" b="1" dirty="0"/>
              <a:t>global memory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F36D71C-3154-474B-AAC9-3D8B64271160}"/>
              </a:ext>
            </a:extLst>
          </p:cNvPr>
          <p:cNvSpPr/>
          <p:nvPr/>
        </p:nvSpPr>
        <p:spPr>
          <a:xfrm>
            <a:off x="7843682" y="4606904"/>
            <a:ext cx="4338951" cy="690031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CUDA SM Shared Memory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BF45C00-440D-4C57-8255-94743825E5A1}"/>
              </a:ext>
            </a:extLst>
          </p:cNvPr>
          <p:cNvCxnSpPr/>
          <p:nvPr/>
        </p:nvCxnSpPr>
        <p:spPr>
          <a:xfrm>
            <a:off x="9145337" y="5372098"/>
            <a:ext cx="0" cy="37253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8769A3C-154D-410B-A18C-3B2E031330F9}"/>
              </a:ext>
            </a:extLst>
          </p:cNvPr>
          <p:cNvCxnSpPr/>
          <p:nvPr/>
        </p:nvCxnSpPr>
        <p:spPr>
          <a:xfrm>
            <a:off x="11413062" y="5367865"/>
            <a:ext cx="0" cy="37253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825DF05-23F9-4533-9775-001CB0A58264}"/>
              </a:ext>
            </a:extLst>
          </p:cNvPr>
          <p:cNvCxnSpPr/>
          <p:nvPr/>
        </p:nvCxnSpPr>
        <p:spPr>
          <a:xfrm>
            <a:off x="8737593" y="1976319"/>
            <a:ext cx="0" cy="156698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0B45CD-6170-4BED-BF89-4CF75C86B66D}"/>
              </a:ext>
            </a:extLst>
          </p:cNvPr>
          <p:cNvCxnSpPr/>
          <p:nvPr/>
        </p:nvCxnSpPr>
        <p:spPr>
          <a:xfrm>
            <a:off x="9516528" y="1980553"/>
            <a:ext cx="0" cy="156698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2E38526-0355-46D0-8EDF-7304384CD0CD}"/>
              </a:ext>
            </a:extLst>
          </p:cNvPr>
          <p:cNvCxnSpPr/>
          <p:nvPr/>
        </p:nvCxnSpPr>
        <p:spPr>
          <a:xfrm>
            <a:off x="10769597" y="2650067"/>
            <a:ext cx="125918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34D9DD7-C4F5-4112-AFFB-187857DC86C4}"/>
              </a:ext>
            </a:extLst>
          </p:cNvPr>
          <p:cNvCxnSpPr/>
          <p:nvPr/>
        </p:nvCxnSpPr>
        <p:spPr>
          <a:xfrm>
            <a:off x="10769602" y="3382433"/>
            <a:ext cx="125918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6376C0A-FEC4-49D6-9363-D2D0C849367F}"/>
              </a:ext>
            </a:extLst>
          </p:cNvPr>
          <p:cNvSpPr txBox="1"/>
          <p:nvPr/>
        </p:nvSpPr>
        <p:spPr>
          <a:xfrm>
            <a:off x="10433980" y="2143550"/>
            <a:ext cx="4138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latin typeface="+mn-lt"/>
              </a:rPr>
              <a:t>∆k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D436857-87C3-43E2-9F60-DFF85F0255EA}"/>
              </a:ext>
            </a:extLst>
          </p:cNvPr>
          <p:cNvSpPr/>
          <p:nvPr/>
        </p:nvSpPr>
        <p:spPr>
          <a:xfrm>
            <a:off x="9174782" y="3934870"/>
            <a:ext cx="1912703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/>
              <a:t>(</a:t>
            </a:r>
            <a:r>
              <a:rPr lang="en-US" sz="1300" b="1" dirty="0" err="1"/>
              <a:t>bDim.y+bDim.x</a:t>
            </a:r>
            <a:r>
              <a:rPr lang="en-US" sz="1300" b="1" dirty="0"/>
              <a:t>)*k</a:t>
            </a:r>
            <a:br>
              <a:rPr lang="en-US" sz="1300" b="1" dirty="0"/>
            </a:br>
            <a:r>
              <a:rPr lang="en-US" sz="1300" b="1" dirty="0"/>
              <a:t>elements loaded from</a:t>
            </a:r>
          </a:p>
          <a:p>
            <a:r>
              <a:rPr lang="en-US" sz="1300" b="1" dirty="0"/>
              <a:t>global memory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D5DD5E1-0B20-47F6-87C9-9BCA0F068EBA}"/>
              </a:ext>
            </a:extLst>
          </p:cNvPr>
          <p:cNvSpPr/>
          <p:nvPr/>
        </p:nvSpPr>
        <p:spPr>
          <a:xfrm>
            <a:off x="9402994" y="5203130"/>
            <a:ext cx="1912703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 err="1"/>
              <a:t>bDim.y</a:t>
            </a:r>
            <a:r>
              <a:rPr lang="en-US" sz="1300" b="1" dirty="0"/>
              <a:t>*</a:t>
            </a:r>
            <a:r>
              <a:rPr lang="en-US" sz="1300" b="1" dirty="0" err="1"/>
              <a:t>bDim.x</a:t>
            </a:r>
            <a:r>
              <a:rPr lang="en-US" sz="1300" b="1" dirty="0"/>
              <a:t>*k</a:t>
            </a:r>
            <a:br>
              <a:rPr lang="en-US" sz="1300" b="1" dirty="0"/>
            </a:br>
            <a:r>
              <a:rPr lang="en-US" sz="1300" b="1" dirty="0"/>
              <a:t>elements loaded from</a:t>
            </a:r>
          </a:p>
          <a:p>
            <a:r>
              <a:rPr lang="en-US" sz="1300" b="1" dirty="0"/>
              <a:t>shared memory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C97128-32D2-4564-83BD-FF55C600DD32}"/>
              </a:ext>
            </a:extLst>
          </p:cNvPr>
          <p:cNvSpPr/>
          <p:nvPr/>
        </p:nvSpPr>
        <p:spPr>
          <a:xfrm>
            <a:off x="201309" y="1050863"/>
            <a:ext cx="6096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template &lt;</a:t>
            </a:r>
            <a:r>
              <a:rPr lang="en-US" sz="1000" b="1" dirty="0" err="1">
                <a:solidFill>
                  <a:srgbClr val="FF0000"/>
                </a:solidFill>
              </a:rPr>
              <a:t>typename</a:t>
            </a:r>
            <a:r>
              <a:rPr lang="en-US" sz="1000" b="1" dirty="0">
                <a:solidFill>
                  <a:srgbClr val="FF0000"/>
                </a:solidFill>
              </a:rPr>
              <a:t> T, int TILE_EXT_N, int TILE_EXT_M, int TILE_EXT_K&gt;</a:t>
            </a:r>
          </a:p>
          <a:p>
            <a:r>
              <a:rPr lang="en-US" sz="1000" dirty="0"/>
              <a:t>__global__ void </a:t>
            </a:r>
            <a:r>
              <a:rPr lang="en-US" sz="1000" b="1" dirty="0" err="1">
                <a:solidFill>
                  <a:srgbClr val="FF0000"/>
                </a:solidFill>
              </a:rPr>
              <a:t>gpu_gemm_sh_nn</a:t>
            </a:r>
            <a:r>
              <a:rPr lang="en-US" sz="1000" dirty="0"/>
              <a:t>(int m, int n, int k,  //in: matrix dimensions: C(</a:t>
            </a:r>
            <a:r>
              <a:rPr lang="en-US" sz="1000" dirty="0" err="1"/>
              <a:t>m,n</a:t>
            </a:r>
            <a:r>
              <a:rPr lang="en-US" sz="1000" dirty="0"/>
              <a:t>)+=A(</a:t>
            </a:r>
            <a:r>
              <a:rPr lang="en-US" sz="1000" dirty="0" err="1"/>
              <a:t>m,k</a:t>
            </a:r>
            <a:r>
              <a:rPr lang="en-US" sz="1000" dirty="0"/>
              <a:t>)*B(</a:t>
            </a:r>
            <a:r>
              <a:rPr lang="en-US" sz="1000" dirty="0" err="1"/>
              <a:t>k,n</a:t>
            </a:r>
            <a:r>
              <a:rPr lang="en-US" sz="1000" dirty="0"/>
              <a:t>)</a:t>
            </a:r>
          </a:p>
          <a:p>
            <a:r>
              <a:rPr lang="en-US" sz="1000" dirty="0"/>
              <a:t>                               T * __restrict__ </a:t>
            </a:r>
            <a:r>
              <a:rPr lang="en-US" sz="1000" dirty="0" err="1"/>
              <a:t>dest</a:t>
            </a:r>
            <a:r>
              <a:rPr lang="en-US" sz="1000" dirty="0"/>
              <a:t>,            //</a:t>
            </a:r>
            <a:r>
              <a:rPr lang="en-US" sz="1000" dirty="0" err="1"/>
              <a:t>inout</a:t>
            </a:r>
            <a:r>
              <a:rPr lang="en-US" sz="1000" dirty="0"/>
              <a:t>: pointer to C matrix data</a:t>
            </a:r>
          </a:p>
          <a:p>
            <a:r>
              <a:rPr lang="en-US" sz="1000" dirty="0"/>
              <a:t>                               const T * __restrict__ left,    //in: pointer to A matrix data</a:t>
            </a:r>
          </a:p>
          <a:p>
            <a:r>
              <a:rPr lang="en-US" sz="1000" dirty="0"/>
              <a:t>                               const T * __restrict__ right) //in: pointer to B matrix data</a:t>
            </a:r>
          </a:p>
          <a:p>
            <a:r>
              <a:rPr lang="en-US" sz="1000" dirty="0"/>
              <a:t>{</a:t>
            </a:r>
          </a:p>
          <a:p>
            <a:r>
              <a:rPr lang="en-US" sz="1000" dirty="0"/>
              <a:t> using </a:t>
            </a:r>
            <a:r>
              <a:rPr lang="en-US" sz="1000" dirty="0" err="1"/>
              <a:t>int_t</a:t>
            </a:r>
            <a:r>
              <a:rPr lang="en-US" sz="1000" dirty="0"/>
              <a:t> = int; //either int or </a:t>
            </a:r>
            <a:r>
              <a:rPr lang="en-US" sz="1000" dirty="0" err="1"/>
              <a:t>size_t</a:t>
            </a:r>
            <a:endParaRPr lang="en-US" sz="1000" dirty="0"/>
          </a:p>
          <a:p>
            <a:r>
              <a:rPr lang="en-US" sz="1000" dirty="0"/>
              <a:t> </a:t>
            </a:r>
            <a:r>
              <a:rPr lang="en-US" sz="1000" b="1" dirty="0">
                <a:solidFill>
                  <a:srgbClr val="FF0000"/>
                </a:solidFill>
              </a:rPr>
              <a:t>__shared__ T </a:t>
            </a:r>
            <a:r>
              <a:rPr lang="en-US" sz="1000" b="1" dirty="0" err="1">
                <a:solidFill>
                  <a:srgbClr val="FF0000"/>
                </a:solidFill>
              </a:rPr>
              <a:t>lbuf</a:t>
            </a:r>
            <a:r>
              <a:rPr lang="en-US" sz="1000" b="1" dirty="0">
                <a:solidFill>
                  <a:srgbClr val="FF0000"/>
                </a:solidFill>
              </a:rPr>
              <a:t>[TILE_EXT_K][TILE_EXT_M], </a:t>
            </a:r>
            <a:r>
              <a:rPr lang="en-US" sz="1000" b="1" dirty="0" err="1">
                <a:solidFill>
                  <a:srgbClr val="FF0000"/>
                </a:solidFill>
              </a:rPr>
              <a:t>rbuf</a:t>
            </a:r>
            <a:r>
              <a:rPr lang="en-US" sz="1000" b="1" dirty="0">
                <a:solidFill>
                  <a:srgbClr val="FF0000"/>
                </a:solidFill>
              </a:rPr>
              <a:t>[TILE_EXT_N][TILE_EXT_K];</a:t>
            </a:r>
          </a:p>
          <a:p>
            <a:endParaRPr lang="en-US" sz="1000" dirty="0"/>
          </a:p>
          <a:p>
            <a:r>
              <a:rPr lang="en-US" sz="1000" dirty="0"/>
              <a:t> for(</a:t>
            </a:r>
            <a:r>
              <a:rPr lang="en-US" sz="1000" dirty="0" err="1"/>
              <a:t>int_t</a:t>
            </a:r>
            <a:r>
              <a:rPr lang="en-US" sz="1000" dirty="0"/>
              <a:t> </a:t>
            </a:r>
            <a:r>
              <a:rPr lang="en-US" sz="1000" dirty="0" err="1"/>
              <a:t>n_pos</a:t>
            </a:r>
            <a:r>
              <a:rPr lang="en-US" sz="1000" dirty="0"/>
              <a:t> = </a:t>
            </a:r>
            <a:r>
              <a:rPr lang="en-US" sz="1000" dirty="0" err="1"/>
              <a:t>blockIdx.y</a:t>
            </a:r>
            <a:r>
              <a:rPr lang="en-US" sz="1000" dirty="0"/>
              <a:t>*</a:t>
            </a:r>
            <a:r>
              <a:rPr lang="en-US" sz="1000" dirty="0" err="1"/>
              <a:t>blockDim.y</a:t>
            </a:r>
            <a:r>
              <a:rPr lang="en-US" sz="1000" dirty="0"/>
              <a:t>; </a:t>
            </a:r>
            <a:r>
              <a:rPr lang="en-US" sz="1000" dirty="0" err="1"/>
              <a:t>n_pos</a:t>
            </a:r>
            <a:r>
              <a:rPr lang="en-US" sz="1000" dirty="0"/>
              <a:t> &lt; n; </a:t>
            </a:r>
            <a:r>
              <a:rPr lang="en-US" sz="1000" dirty="0" err="1"/>
              <a:t>n_pos</a:t>
            </a:r>
            <a:r>
              <a:rPr lang="en-US" sz="1000" dirty="0"/>
              <a:t> += </a:t>
            </a:r>
            <a:r>
              <a:rPr lang="en-US" sz="1000" dirty="0" err="1"/>
              <a:t>gridDim.y</a:t>
            </a:r>
            <a:r>
              <a:rPr lang="en-US" sz="1000" dirty="0"/>
              <a:t>*</a:t>
            </a:r>
            <a:r>
              <a:rPr lang="en-US" sz="1000" dirty="0" err="1"/>
              <a:t>blockDim.y</a:t>
            </a:r>
            <a:r>
              <a:rPr lang="en-US" sz="1000" dirty="0"/>
              <a:t>){ //tile offset in Y</a:t>
            </a:r>
          </a:p>
          <a:p>
            <a:endParaRPr lang="en-US" sz="1000" dirty="0"/>
          </a:p>
          <a:p>
            <a:r>
              <a:rPr lang="en-US" sz="1000" dirty="0"/>
              <a:t>  for(</a:t>
            </a:r>
            <a:r>
              <a:rPr lang="en-US" sz="1000" dirty="0" err="1"/>
              <a:t>int_t</a:t>
            </a:r>
            <a:r>
              <a:rPr lang="en-US" sz="1000" dirty="0"/>
              <a:t> </a:t>
            </a:r>
            <a:r>
              <a:rPr lang="en-US" sz="1000" dirty="0" err="1"/>
              <a:t>m_pos</a:t>
            </a:r>
            <a:r>
              <a:rPr lang="en-US" sz="1000" dirty="0"/>
              <a:t> = </a:t>
            </a:r>
            <a:r>
              <a:rPr lang="en-US" sz="1000" dirty="0" err="1"/>
              <a:t>blockIdx.x</a:t>
            </a:r>
            <a:r>
              <a:rPr lang="en-US" sz="1000" dirty="0"/>
              <a:t>*</a:t>
            </a:r>
            <a:r>
              <a:rPr lang="en-US" sz="1000" dirty="0" err="1"/>
              <a:t>blockDim.x</a:t>
            </a:r>
            <a:r>
              <a:rPr lang="en-US" sz="1000" dirty="0"/>
              <a:t>; </a:t>
            </a:r>
            <a:r>
              <a:rPr lang="en-US" sz="1000" dirty="0" err="1"/>
              <a:t>m_pos</a:t>
            </a:r>
            <a:r>
              <a:rPr lang="en-US" sz="1000" dirty="0"/>
              <a:t> &lt; m; </a:t>
            </a:r>
            <a:r>
              <a:rPr lang="en-US" sz="1000" dirty="0" err="1"/>
              <a:t>m_pos</a:t>
            </a:r>
            <a:r>
              <a:rPr lang="en-US" sz="1000" dirty="0"/>
              <a:t> += </a:t>
            </a:r>
            <a:r>
              <a:rPr lang="en-US" sz="1000" dirty="0" err="1"/>
              <a:t>gridDim.x</a:t>
            </a:r>
            <a:r>
              <a:rPr lang="en-US" sz="1000" dirty="0"/>
              <a:t>*</a:t>
            </a:r>
            <a:r>
              <a:rPr lang="en-US" sz="1000" dirty="0" err="1"/>
              <a:t>blockDim.x</a:t>
            </a:r>
            <a:r>
              <a:rPr lang="en-US" sz="1000" dirty="0"/>
              <a:t>){ //tile offset in X</a:t>
            </a:r>
          </a:p>
          <a:p>
            <a:endParaRPr lang="en-US" sz="1000" dirty="0"/>
          </a:p>
          <a:p>
            <a:r>
              <a:rPr lang="en-US" sz="1000" dirty="0"/>
              <a:t>   T </a:t>
            </a:r>
            <a:r>
              <a:rPr lang="en-US" sz="1000" dirty="0" err="1"/>
              <a:t>tmp</a:t>
            </a:r>
            <a:r>
              <a:rPr lang="en-US" sz="1000" dirty="0"/>
              <a:t> = </a:t>
            </a:r>
            <a:r>
              <a:rPr lang="en-US" sz="1000" dirty="0" err="1"/>
              <a:t>static_cast</a:t>
            </a:r>
            <a:r>
              <a:rPr lang="en-US" sz="1000" dirty="0"/>
              <a:t>&lt;T&gt;(0.0); //accumulator</a:t>
            </a:r>
          </a:p>
          <a:p>
            <a:endParaRPr lang="en-US" sz="1000" dirty="0"/>
          </a:p>
          <a:p>
            <a:r>
              <a:rPr lang="en-US" sz="1000" dirty="0"/>
              <a:t>   for(</a:t>
            </a:r>
            <a:r>
              <a:rPr lang="en-US" sz="1000" dirty="0" err="1"/>
              <a:t>int_t</a:t>
            </a:r>
            <a:r>
              <a:rPr lang="en-US" sz="1000" dirty="0"/>
              <a:t> </a:t>
            </a:r>
            <a:r>
              <a:rPr lang="en-US" sz="1000" dirty="0" err="1"/>
              <a:t>k_pos</a:t>
            </a:r>
            <a:r>
              <a:rPr lang="en-US" sz="1000" dirty="0"/>
              <a:t> = 0; </a:t>
            </a:r>
            <a:r>
              <a:rPr lang="en-US" sz="1000" dirty="0" err="1"/>
              <a:t>k_pos</a:t>
            </a:r>
            <a:r>
              <a:rPr lang="en-US" sz="1000" dirty="0"/>
              <a:t> &lt; k; </a:t>
            </a:r>
            <a:r>
              <a:rPr lang="en-US" sz="1000" dirty="0" err="1"/>
              <a:t>k_pos</a:t>
            </a:r>
            <a:r>
              <a:rPr lang="en-US" sz="1000" dirty="0"/>
              <a:t> += TILE_EXT_K){ //tile begin position along dimension K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int_t</a:t>
            </a:r>
            <a:r>
              <a:rPr lang="en-US" sz="1000" dirty="0"/>
              <a:t> </a:t>
            </a:r>
            <a:r>
              <a:rPr lang="en-US" sz="1000" dirty="0" err="1"/>
              <a:t>k_end</a:t>
            </a:r>
            <a:r>
              <a:rPr lang="en-US" sz="1000" dirty="0"/>
              <a:t> = </a:t>
            </a:r>
            <a:r>
              <a:rPr lang="en-US" sz="1000" dirty="0" err="1"/>
              <a:t>k_pos</a:t>
            </a:r>
            <a:r>
              <a:rPr lang="en-US" sz="1000" dirty="0"/>
              <a:t> + TILE_EXT_K; if(</a:t>
            </a:r>
            <a:r>
              <a:rPr lang="en-US" sz="1000" dirty="0" err="1"/>
              <a:t>k_end</a:t>
            </a:r>
            <a:r>
              <a:rPr lang="en-US" sz="1000" dirty="0"/>
              <a:t> &gt; k) </a:t>
            </a:r>
            <a:r>
              <a:rPr lang="en-US" sz="1000" dirty="0" err="1"/>
              <a:t>k_end</a:t>
            </a:r>
            <a:r>
              <a:rPr lang="en-US" sz="1000" dirty="0"/>
              <a:t> = k;</a:t>
            </a:r>
          </a:p>
          <a:p>
            <a:endParaRPr lang="en-US" sz="1000" dirty="0"/>
          </a:p>
          <a:p>
            <a:r>
              <a:rPr lang="en-US" sz="1000" dirty="0"/>
              <a:t>    //Load a tile of matrix A(</a:t>
            </a:r>
            <a:r>
              <a:rPr lang="en-US" sz="1000" dirty="0" err="1"/>
              <a:t>m_pos:TILE_EXT_M</a:t>
            </a:r>
            <a:r>
              <a:rPr lang="en-US" sz="1000" dirty="0"/>
              <a:t>, </a:t>
            </a:r>
            <a:r>
              <a:rPr lang="en-US" sz="1000" dirty="0" err="1"/>
              <a:t>k_pos:TILE_EXT_K</a:t>
            </a:r>
            <a:r>
              <a:rPr lang="en-US" sz="1000" dirty="0"/>
              <a:t>):</a:t>
            </a:r>
          </a:p>
          <a:p>
            <a:r>
              <a:rPr lang="en-US" sz="1000" dirty="0"/>
              <a:t>    if(</a:t>
            </a:r>
            <a:r>
              <a:rPr lang="en-US" sz="1000" dirty="0" err="1"/>
              <a:t>m_pos</a:t>
            </a:r>
            <a:r>
              <a:rPr lang="en-US" sz="1000" dirty="0"/>
              <a:t> + </a:t>
            </a:r>
            <a:r>
              <a:rPr lang="en-US" sz="1000" dirty="0" err="1"/>
              <a:t>threadIdx.x</a:t>
            </a:r>
            <a:r>
              <a:rPr lang="en-US" sz="1000" dirty="0"/>
              <a:t> &lt; m){</a:t>
            </a:r>
          </a:p>
          <a:p>
            <a:r>
              <a:rPr lang="en-US" sz="1000" dirty="0"/>
              <a:t>     for(</a:t>
            </a:r>
            <a:r>
              <a:rPr lang="en-US" sz="1000" dirty="0" err="1"/>
              <a:t>int_t</a:t>
            </a:r>
            <a:r>
              <a:rPr lang="en-US" sz="1000" dirty="0"/>
              <a:t> </a:t>
            </a:r>
            <a:r>
              <a:rPr lang="en-US" sz="1000" dirty="0" err="1"/>
              <a:t>k_loc</a:t>
            </a:r>
            <a:r>
              <a:rPr lang="en-US" sz="1000" dirty="0"/>
              <a:t> = </a:t>
            </a:r>
            <a:r>
              <a:rPr lang="en-US" sz="1000" dirty="0" err="1"/>
              <a:t>k_pos</a:t>
            </a:r>
            <a:r>
              <a:rPr lang="en-US" sz="1000" dirty="0"/>
              <a:t> + </a:t>
            </a:r>
            <a:r>
              <a:rPr lang="en-US" sz="1000" dirty="0" err="1"/>
              <a:t>threadIdx.y</a:t>
            </a:r>
            <a:r>
              <a:rPr lang="en-US" sz="1000" dirty="0"/>
              <a:t>; </a:t>
            </a:r>
            <a:r>
              <a:rPr lang="en-US" sz="1000" dirty="0" err="1"/>
              <a:t>k_loc</a:t>
            </a:r>
            <a:r>
              <a:rPr lang="en-US" sz="1000" dirty="0"/>
              <a:t> &lt; </a:t>
            </a:r>
            <a:r>
              <a:rPr lang="en-US" sz="1000" dirty="0" err="1"/>
              <a:t>k_end</a:t>
            </a:r>
            <a:r>
              <a:rPr lang="en-US" sz="1000" dirty="0"/>
              <a:t>; </a:t>
            </a:r>
            <a:r>
              <a:rPr lang="en-US" sz="1000" dirty="0" err="1"/>
              <a:t>k_loc</a:t>
            </a:r>
            <a:r>
              <a:rPr lang="en-US" sz="1000" dirty="0"/>
              <a:t> += </a:t>
            </a:r>
            <a:r>
              <a:rPr lang="en-US" sz="1000" dirty="0" err="1"/>
              <a:t>blockDim.y</a:t>
            </a:r>
            <a:r>
              <a:rPr lang="en-US" sz="1000" dirty="0"/>
              <a:t>){</a:t>
            </a:r>
          </a:p>
          <a:p>
            <a:r>
              <a:rPr lang="en-US" sz="1000" dirty="0"/>
              <a:t>      </a:t>
            </a:r>
            <a:r>
              <a:rPr lang="en-US" sz="1000" dirty="0" err="1"/>
              <a:t>lbuf</a:t>
            </a:r>
            <a:r>
              <a:rPr lang="en-US" sz="1000" dirty="0"/>
              <a:t>[</a:t>
            </a:r>
            <a:r>
              <a:rPr lang="en-US" sz="1000" dirty="0" err="1"/>
              <a:t>k_loc-k_pos</a:t>
            </a:r>
            <a:r>
              <a:rPr lang="en-US" sz="1000" dirty="0"/>
              <a:t>][</a:t>
            </a:r>
            <a:r>
              <a:rPr lang="en-US" sz="1000" dirty="0" err="1"/>
              <a:t>threadIdx.x</a:t>
            </a:r>
            <a:r>
              <a:rPr lang="en-US" sz="1000" dirty="0"/>
              <a:t>] = left[</a:t>
            </a:r>
            <a:r>
              <a:rPr lang="en-US" sz="1000" dirty="0" err="1"/>
              <a:t>k_loc</a:t>
            </a:r>
            <a:r>
              <a:rPr lang="en-US" sz="1000" dirty="0"/>
              <a:t>*m + (</a:t>
            </a:r>
            <a:r>
              <a:rPr lang="en-US" sz="1000" dirty="0" err="1"/>
              <a:t>m_pos+threadIdx.x</a:t>
            </a:r>
            <a:r>
              <a:rPr lang="en-US" sz="1000" dirty="0"/>
              <a:t>)];</a:t>
            </a:r>
          </a:p>
          <a:p>
            <a:r>
              <a:rPr lang="en-US" sz="1000" dirty="0"/>
              <a:t>     }</a:t>
            </a:r>
          </a:p>
          <a:p>
            <a:r>
              <a:rPr lang="en-US" sz="1000" dirty="0"/>
              <a:t>    }</a:t>
            </a:r>
          </a:p>
          <a:p>
            <a:endParaRPr lang="en-US" sz="1000" dirty="0"/>
          </a:p>
          <a:p>
            <a:r>
              <a:rPr lang="en-US" sz="1000" dirty="0"/>
              <a:t>    //Load a tile of matrix B(</a:t>
            </a:r>
            <a:r>
              <a:rPr lang="en-US" sz="1000" dirty="0" err="1"/>
              <a:t>k_pos:TILE_EXT_K</a:t>
            </a:r>
            <a:r>
              <a:rPr lang="en-US" sz="1000" dirty="0"/>
              <a:t>, </a:t>
            </a:r>
            <a:r>
              <a:rPr lang="en-US" sz="1000" dirty="0" err="1"/>
              <a:t>n_pos:TILE_EXT_N</a:t>
            </a:r>
            <a:r>
              <a:rPr lang="en-US" sz="1000" dirty="0"/>
              <a:t>):</a:t>
            </a:r>
          </a:p>
          <a:p>
            <a:r>
              <a:rPr lang="en-US" sz="1000" dirty="0"/>
              <a:t>    if(</a:t>
            </a:r>
            <a:r>
              <a:rPr lang="en-US" sz="1000" dirty="0" err="1"/>
              <a:t>n_pos</a:t>
            </a:r>
            <a:r>
              <a:rPr lang="en-US" sz="1000" dirty="0"/>
              <a:t> + </a:t>
            </a:r>
            <a:r>
              <a:rPr lang="en-US" sz="1000" dirty="0" err="1"/>
              <a:t>threadIdx.y</a:t>
            </a:r>
            <a:r>
              <a:rPr lang="en-US" sz="1000" dirty="0"/>
              <a:t> &lt; n){</a:t>
            </a:r>
          </a:p>
          <a:p>
            <a:r>
              <a:rPr lang="en-US" sz="1000" dirty="0"/>
              <a:t>     for(</a:t>
            </a:r>
            <a:r>
              <a:rPr lang="en-US" sz="1000" dirty="0" err="1"/>
              <a:t>int_t</a:t>
            </a:r>
            <a:r>
              <a:rPr lang="en-US" sz="1000" dirty="0"/>
              <a:t> </a:t>
            </a:r>
            <a:r>
              <a:rPr lang="en-US" sz="1000" dirty="0" err="1"/>
              <a:t>k_loc</a:t>
            </a:r>
            <a:r>
              <a:rPr lang="en-US" sz="1000" dirty="0"/>
              <a:t> = </a:t>
            </a:r>
            <a:r>
              <a:rPr lang="en-US" sz="1000" dirty="0" err="1"/>
              <a:t>k_pos</a:t>
            </a:r>
            <a:r>
              <a:rPr lang="en-US" sz="1000" dirty="0"/>
              <a:t> + </a:t>
            </a:r>
            <a:r>
              <a:rPr lang="en-US" sz="1000" dirty="0" err="1"/>
              <a:t>threadIdx.x</a:t>
            </a:r>
            <a:r>
              <a:rPr lang="en-US" sz="1000" dirty="0"/>
              <a:t>; </a:t>
            </a:r>
            <a:r>
              <a:rPr lang="en-US" sz="1000" dirty="0" err="1"/>
              <a:t>k_loc</a:t>
            </a:r>
            <a:r>
              <a:rPr lang="en-US" sz="1000" dirty="0"/>
              <a:t> &lt; </a:t>
            </a:r>
            <a:r>
              <a:rPr lang="en-US" sz="1000" dirty="0" err="1"/>
              <a:t>k_end</a:t>
            </a:r>
            <a:r>
              <a:rPr lang="en-US" sz="1000" dirty="0"/>
              <a:t>; </a:t>
            </a:r>
            <a:r>
              <a:rPr lang="en-US" sz="1000" dirty="0" err="1"/>
              <a:t>k_loc</a:t>
            </a:r>
            <a:r>
              <a:rPr lang="en-US" sz="1000" dirty="0"/>
              <a:t> += </a:t>
            </a:r>
            <a:r>
              <a:rPr lang="en-US" sz="1000" dirty="0" err="1"/>
              <a:t>blockDim.x</a:t>
            </a:r>
            <a:r>
              <a:rPr lang="en-US" sz="1000" dirty="0"/>
              <a:t>){</a:t>
            </a:r>
          </a:p>
          <a:p>
            <a:r>
              <a:rPr lang="en-US" sz="1000" dirty="0"/>
              <a:t>      </a:t>
            </a:r>
            <a:r>
              <a:rPr lang="en-US" sz="1000" dirty="0" err="1"/>
              <a:t>rbuf</a:t>
            </a:r>
            <a:r>
              <a:rPr lang="en-US" sz="1000" dirty="0"/>
              <a:t>[</a:t>
            </a:r>
            <a:r>
              <a:rPr lang="en-US" sz="1000" dirty="0" err="1"/>
              <a:t>threadIdx.y</a:t>
            </a:r>
            <a:r>
              <a:rPr lang="en-US" sz="1000" dirty="0"/>
              <a:t>][</a:t>
            </a:r>
            <a:r>
              <a:rPr lang="en-US" sz="1000" dirty="0" err="1"/>
              <a:t>k_loc-k_pos</a:t>
            </a:r>
            <a:r>
              <a:rPr lang="en-US" sz="1000" dirty="0"/>
              <a:t>] = right[(</a:t>
            </a:r>
            <a:r>
              <a:rPr lang="en-US" sz="1000" dirty="0" err="1"/>
              <a:t>n_pos+threadIdx.y</a:t>
            </a:r>
            <a:r>
              <a:rPr lang="en-US" sz="1000" dirty="0"/>
              <a:t>)*k + </a:t>
            </a:r>
            <a:r>
              <a:rPr lang="en-US" sz="1000" dirty="0" err="1"/>
              <a:t>k_loc</a:t>
            </a:r>
            <a:r>
              <a:rPr lang="en-US" sz="1000" dirty="0"/>
              <a:t>];</a:t>
            </a:r>
          </a:p>
          <a:p>
            <a:r>
              <a:rPr lang="en-US" sz="1000" dirty="0"/>
              <a:t>     }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    __</a:t>
            </a:r>
            <a:r>
              <a:rPr lang="en-US" sz="1000" dirty="0" err="1"/>
              <a:t>syncthreads</a:t>
            </a:r>
            <a:r>
              <a:rPr lang="en-US" sz="1000" dirty="0"/>
              <a:t>();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4739D9-169D-40FB-BA68-812ACC2D804D}"/>
              </a:ext>
            </a:extLst>
          </p:cNvPr>
          <p:cNvSpPr txBox="1"/>
          <p:nvPr/>
        </p:nvSpPr>
        <p:spPr>
          <a:xfrm>
            <a:off x="1972733" y="839484"/>
            <a:ext cx="2771913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300" b="1" dirty="0" err="1">
                <a:solidFill>
                  <a:srgbClr val="00B0F0"/>
                </a:solidFill>
                <a:latin typeface="+mn-lt"/>
              </a:rPr>
              <a:t>TileC</a:t>
            </a:r>
            <a:r>
              <a:rPr lang="en-US" sz="1300" b="1" dirty="0">
                <a:solidFill>
                  <a:srgbClr val="00B0F0"/>
                </a:solidFill>
                <a:latin typeface="+mn-lt"/>
              </a:rPr>
              <a:t>(M,N), </a:t>
            </a:r>
            <a:r>
              <a:rPr lang="en-US" sz="1300" b="1" dirty="0" err="1">
                <a:solidFill>
                  <a:srgbClr val="00B0F0"/>
                </a:solidFill>
                <a:latin typeface="+mn-lt"/>
              </a:rPr>
              <a:t>TileA</a:t>
            </a:r>
            <a:r>
              <a:rPr lang="en-US" sz="1300" b="1" dirty="0">
                <a:solidFill>
                  <a:srgbClr val="00B0F0"/>
                </a:solidFill>
                <a:latin typeface="+mn-lt"/>
              </a:rPr>
              <a:t>(M,K), </a:t>
            </a:r>
            <a:r>
              <a:rPr lang="en-US" sz="1300" b="1" dirty="0" err="1">
                <a:solidFill>
                  <a:srgbClr val="00B0F0"/>
                </a:solidFill>
                <a:latin typeface="+mn-lt"/>
              </a:rPr>
              <a:t>TileB</a:t>
            </a:r>
            <a:r>
              <a:rPr lang="en-US" sz="1300" b="1" dirty="0">
                <a:solidFill>
                  <a:srgbClr val="00B0F0"/>
                </a:solidFill>
                <a:latin typeface="+mn-lt"/>
              </a:rPr>
              <a:t>(K,N)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BC616F-A6DC-4AE9-BBAD-48733B9755DF}"/>
              </a:ext>
            </a:extLst>
          </p:cNvPr>
          <p:cNvSpPr txBox="1"/>
          <p:nvPr/>
        </p:nvSpPr>
        <p:spPr>
          <a:xfrm>
            <a:off x="2354501" y="1940943"/>
            <a:ext cx="3849131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00B0F0"/>
                </a:solidFill>
                <a:latin typeface="+mn-lt"/>
              </a:rPr>
              <a:t>Shared memory buffers (per thread block)</a:t>
            </a:r>
          </a:p>
        </p:txBody>
      </p:sp>
    </p:spTree>
    <p:extLst>
      <p:ext uri="{BB962C8B-B14F-4D97-AF65-F5344CB8AC3E}">
        <p14:creationId xmlns:p14="http://schemas.microsoft.com/office/powerpoint/2010/main" val="3381327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D566-82E7-4D99-A523-A86F2AD9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CUDA BLA Library: Shared Memory GEMM (algorithm 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423D6-0904-4DA7-A2F4-5542BF5F018E}"/>
              </a:ext>
            </a:extLst>
          </p:cNvPr>
          <p:cNvSpPr txBox="1"/>
          <p:nvPr/>
        </p:nvSpPr>
        <p:spPr>
          <a:xfrm>
            <a:off x="6318474" y="973255"/>
            <a:ext cx="591700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highlight>
                  <a:srgbClr val="00FFFF"/>
                </a:highlight>
                <a:latin typeface="+mn-lt"/>
              </a:rPr>
              <a:t>Each CUDA thread block computes:</a:t>
            </a:r>
          </a:p>
          <a:p>
            <a:pPr algn="l">
              <a:lnSpc>
                <a:spcPct val="90000"/>
              </a:lnSpc>
            </a:pPr>
            <a:r>
              <a:rPr lang="en-US" sz="1400" b="1" dirty="0">
                <a:highlight>
                  <a:srgbClr val="00FFFF"/>
                </a:highlight>
                <a:latin typeface="+mn-lt"/>
              </a:rPr>
              <a:t>C(</a:t>
            </a:r>
            <a:r>
              <a:rPr lang="en-US" sz="1400" b="1" dirty="0" err="1">
                <a:highlight>
                  <a:srgbClr val="00FFFF"/>
                </a:highlight>
                <a:latin typeface="+mn-lt"/>
              </a:rPr>
              <a:t>blockDim.x</a:t>
            </a:r>
            <a:r>
              <a:rPr lang="en-US" sz="1400" b="1" dirty="0">
                <a:highlight>
                  <a:srgbClr val="00FFFF"/>
                </a:highlight>
                <a:latin typeface="+mn-lt"/>
              </a:rPr>
              <a:t>, </a:t>
            </a:r>
            <a:r>
              <a:rPr lang="en-US" sz="1400" b="1" dirty="0" err="1">
                <a:highlight>
                  <a:srgbClr val="00FFFF"/>
                </a:highlight>
                <a:latin typeface="+mn-lt"/>
              </a:rPr>
              <a:t>blockDim.y</a:t>
            </a:r>
            <a:r>
              <a:rPr lang="en-US" sz="1400" b="1" dirty="0">
                <a:highlight>
                  <a:srgbClr val="00FFFF"/>
                </a:highlight>
                <a:latin typeface="+mn-lt"/>
              </a:rPr>
              <a:t>) += A(</a:t>
            </a:r>
            <a:r>
              <a:rPr lang="en-US" sz="1400" b="1" dirty="0" err="1">
                <a:highlight>
                  <a:srgbClr val="00FFFF"/>
                </a:highlight>
                <a:latin typeface="+mn-lt"/>
              </a:rPr>
              <a:t>blockDim.x</a:t>
            </a:r>
            <a:r>
              <a:rPr lang="en-US" sz="1400" b="1" dirty="0">
                <a:highlight>
                  <a:srgbClr val="00FFFF"/>
                </a:highlight>
                <a:latin typeface="+mn-lt"/>
              </a:rPr>
              <a:t>, k) * B(k, </a:t>
            </a:r>
            <a:r>
              <a:rPr lang="en-US" sz="1400" b="1" dirty="0" err="1">
                <a:highlight>
                  <a:srgbClr val="00FFFF"/>
                </a:highlight>
                <a:latin typeface="+mn-lt"/>
              </a:rPr>
              <a:t>blockDim.y</a:t>
            </a:r>
            <a:r>
              <a:rPr lang="en-US" sz="1400" b="1" dirty="0">
                <a:highlight>
                  <a:srgbClr val="00FFFF"/>
                </a:highlight>
                <a:latin typeface="+mn-lt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79028B-DD26-44A1-81B1-67DFC8F4B1D6}"/>
              </a:ext>
            </a:extLst>
          </p:cNvPr>
          <p:cNvSpPr/>
          <p:nvPr/>
        </p:nvSpPr>
        <p:spPr>
          <a:xfrm>
            <a:off x="6326831" y="1940943"/>
            <a:ext cx="1189566" cy="163406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1EAA5C-17A6-4B3E-8779-912FF2A2276D}"/>
              </a:ext>
            </a:extLst>
          </p:cNvPr>
          <p:cNvSpPr txBox="1"/>
          <p:nvPr/>
        </p:nvSpPr>
        <p:spPr>
          <a:xfrm>
            <a:off x="6534037" y="2398190"/>
            <a:ext cx="81162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latin typeface="+mn-lt"/>
              </a:rPr>
              <a:t>Thread</a:t>
            </a:r>
            <a:br>
              <a:rPr lang="en-US" sz="1500" b="1" dirty="0">
                <a:latin typeface="+mn-lt"/>
              </a:rPr>
            </a:br>
            <a:r>
              <a:rPr lang="en-US" sz="1500" b="1" dirty="0">
                <a:latin typeface="+mn-lt"/>
              </a:rPr>
              <a:t>Block</a:t>
            </a:r>
            <a:br>
              <a:rPr lang="en-US" sz="1500" b="1" dirty="0">
                <a:latin typeface="+mn-lt"/>
              </a:rPr>
            </a:br>
            <a:r>
              <a:rPr lang="en-US" sz="1500" b="1" dirty="0">
                <a:latin typeface="+mn-lt"/>
              </a:rPr>
              <a:t>(0,1)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19349C-0292-441E-B091-05D60E43AF98}"/>
              </a:ext>
            </a:extLst>
          </p:cNvPr>
          <p:cNvSpPr/>
          <p:nvPr/>
        </p:nvSpPr>
        <p:spPr>
          <a:xfrm>
            <a:off x="8049792" y="1951569"/>
            <a:ext cx="2191091" cy="163406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13BC1E-4543-4B8D-8C47-49888782499E}"/>
              </a:ext>
            </a:extLst>
          </p:cNvPr>
          <p:cNvSpPr/>
          <p:nvPr/>
        </p:nvSpPr>
        <p:spPr>
          <a:xfrm rot="5400000">
            <a:off x="10303158" y="2389477"/>
            <a:ext cx="2191091" cy="1294023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827743-38ED-4692-9382-E7844248D714}"/>
              </a:ext>
            </a:extLst>
          </p:cNvPr>
          <p:cNvSpPr txBox="1"/>
          <p:nvPr/>
        </p:nvSpPr>
        <p:spPr>
          <a:xfrm>
            <a:off x="7609737" y="2569419"/>
            <a:ext cx="32412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6820DC-C367-4E70-933F-064BAABD33B0}"/>
              </a:ext>
            </a:extLst>
          </p:cNvPr>
          <p:cNvSpPr txBox="1"/>
          <p:nvPr/>
        </p:nvSpPr>
        <p:spPr>
          <a:xfrm>
            <a:off x="10339032" y="2559260"/>
            <a:ext cx="31451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EAA08A-AB40-43F2-81F6-1E4B9F7497CC}"/>
              </a:ext>
            </a:extLst>
          </p:cNvPr>
          <p:cNvSpPr txBox="1"/>
          <p:nvPr/>
        </p:nvSpPr>
        <p:spPr>
          <a:xfrm>
            <a:off x="6702959" y="1998751"/>
            <a:ext cx="3722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5BEAE5-6AB4-49DD-82B6-73C55A75D981}"/>
              </a:ext>
            </a:extLst>
          </p:cNvPr>
          <p:cNvSpPr txBox="1"/>
          <p:nvPr/>
        </p:nvSpPr>
        <p:spPr>
          <a:xfrm>
            <a:off x="8967243" y="1998751"/>
            <a:ext cx="35618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42BD47-1DDF-483C-8A63-BD9E6E0B2DC3}"/>
              </a:ext>
            </a:extLst>
          </p:cNvPr>
          <p:cNvSpPr txBox="1"/>
          <p:nvPr/>
        </p:nvSpPr>
        <p:spPr>
          <a:xfrm>
            <a:off x="11239280" y="1976319"/>
            <a:ext cx="31771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940963-1164-42D3-AD0D-DDDAAE7642EE}"/>
              </a:ext>
            </a:extLst>
          </p:cNvPr>
          <p:cNvCxnSpPr>
            <a:cxnSpLocks/>
          </p:cNvCxnSpPr>
          <p:nvPr/>
        </p:nvCxnSpPr>
        <p:spPr>
          <a:xfrm>
            <a:off x="9145337" y="3725333"/>
            <a:ext cx="0" cy="821267"/>
          </a:xfrm>
          <a:prstGeom prst="straightConnector1">
            <a:avLst/>
          </a:prstGeom>
          <a:ln w="28575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42F939D-C1A2-4BB0-AF0B-5C55A3620A70}"/>
              </a:ext>
            </a:extLst>
          </p:cNvPr>
          <p:cNvSpPr/>
          <p:nvPr/>
        </p:nvSpPr>
        <p:spPr>
          <a:xfrm>
            <a:off x="6294966" y="5835019"/>
            <a:ext cx="5879880" cy="690031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CUDA SM Registers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7B622C-207B-449F-BB77-57F7DBEDBAE6}"/>
              </a:ext>
            </a:extLst>
          </p:cNvPr>
          <p:cNvCxnSpPr>
            <a:cxnSpLocks/>
          </p:cNvCxnSpPr>
          <p:nvPr/>
        </p:nvCxnSpPr>
        <p:spPr>
          <a:xfrm>
            <a:off x="11413062" y="4229100"/>
            <a:ext cx="0" cy="317500"/>
          </a:xfrm>
          <a:prstGeom prst="straightConnector1">
            <a:avLst/>
          </a:prstGeom>
          <a:ln w="28575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D2380B-1311-4EDC-906F-85A5EA2EF73F}"/>
              </a:ext>
            </a:extLst>
          </p:cNvPr>
          <p:cNvCxnSpPr/>
          <p:nvPr/>
        </p:nvCxnSpPr>
        <p:spPr>
          <a:xfrm flipV="1">
            <a:off x="6921493" y="3632200"/>
            <a:ext cx="0" cy="209126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B4BDDC-9AC9-4899-ABAD-0805AA790993}"/>
              </a:ext>
            </a:extLst>
          </p:cNvPr>
          <p:cNvSpPr txBox="1"/>
          <p:nvPr/>
        </p:nvSpPr>
        <p:spPr>
          <a:xfrm rot="16200000">
            <a:off x="5397574" y="2617616"/>
            <a:ext cx="16385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 err="1">
                <a:latin typeface="+mn-lt"/>
              </a:rPr>
              <a:t>blockDim.x</a:t>
            </a:r>
            <a:r>
              <a:rPr lang="en-US" sz="1500" b="1" dirty="0">
                <a:latin typeface="+mn-lt"/>
              </a:rPr>
              <a:t> = 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6A844F-2B89-49EC-ABE9-706255E40512}"/>
              </a:ext>
            </a:extLst>
          </p:cNvPr>
          <p:cNvSpPr txBox="1"/>
          <p:nvPr/>
        </p:nvSpPr>
        <p:spPr>
          <a:xfrm>
            <a:off x="6201204" y="1668291"/>
            <a:ext cx="16129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 err="1">
                <a:latin typeface="+mn-lt"/>
              </a:rPr>
              <a:t>blockDim.y</a:t>
            </a:r>
            <a:r>
              <a:rPr lang="en-US" sz="1500" b="1" dirty="0">
                <a:latin typeface="+mn-lt"/>
              </a:rPr>
              <a:t> = 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BE761E-6573-42EC-BBA5-7823D9F3EFC4}"/>
              </a:ext>
            </a:extLst>
          </p:cNvPr>
          <p:cNvSpPr txBox="1"/>
          <p:nvPr/>
        </p:nvSpPr>
        <p:spPr>
          <a:xfrm>
            <a:off x="8461352" y="1681533"/>
            <a:ext cx="13227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latin typeface="+mn-lt"/>
              </a:rPr>
              <a:t>Dimension k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5E76AC9-A35E-4345-9329-36FE2FEB2DC8}"/>
              </a:ext>
            </a:extLst>
          </p:cNvPr>
          <p:cNvSpPr/>
          <p:nvPr/>
        </p:nvSpPr>
        <p:spPr>
          <a:xfrm>
            <a:off x="6884663" y="3745075"/>
            <a:ext cx="1696298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 err="1"/>
              <a:t>bDim.y</a:t>
            </a:r>
            <a:r>
              <a:rPr lang="en-US" sz="1300" b="1" dirty="0"/>
              <a:t>*</a:t>
            </a:r>
            <a:r>
              <a:rPr lang="en-US" sz="1300" b="1" dirty="0" err="1"/>
              <a:t>bDim.x</a:t>
            </a:r>
            <a:br>
              <a:rPr lang="en-US" sz="1300" b="1" dirty="0"/>
            </a:br>
            <a:r>
              <a:rPr lang="en-US" sz="1300" b="1" dirty="0"/>
              <a:t>elements stored in</a:t>
            </a:r>
          </a:p>
          <a:p>
            <a:r>
              <a:rPr lang="en-US" sz="1300" b="1" dirty="0"/>
              <a:t>global memory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F36D71C-3154-474B-AAC9-3D8B64271160}"/>
              </a:ext>
            </a:extLst>
          </p:cNvPr>
          <p:cNvSpPr/>
          <p:nvPr/>
        </p:nvSpPr>
        <p:spPr>
          <a:xfrm>
            <a:off x="7843682" y="4606904"/>
            <a:ext cx="4338951" cy="690031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CUDA SM Shared Memory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BF45C00-440D-4C57-8255-94743825E5A1}"/>
              </a:ext>
            </a:extLst>
          </p:cNvPr>
          <p:cNvCxnSpPr/>
          <p:nvPr/>
        </p:nvCxnSpPr>
        <p:spPr>
          <a:xfrm>
            <a:off x="9145337" y="5372098"/>
            <a:ext cx="0" cy="37253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8769A3C-154D-410B-A18C-3B2E031330F9}"/>
              </a:ext>
            </a:extLst>
          </p:cNvPr>
          <p:cNvCxnSpPr/>
          <p:nvPr/>
        </p:nvCxnSpPr>
        <p:spPr>
          <a:xfrm>
            <a:off x="11413062" y="5367865"/>
            <a:ext cx="0" cy="37253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825DF05-23F9-4533-9775-001CB0A58264}"/>
              </a:ext>
            </a:extLst>
          </p:cNvPr>
          <p:cNvCxnSpPr/>
          <p:nvPr/>
        </p:nvCxnSpPr>
        <p:spPr>
          <a:xfrm>
            <a:off x="8737593" y="1976319"/>
            <a:ext cx="0" cy="156698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0B45CD-6170-4BED-BF89-4CF75C86B66D}"/>
              </a:ext>
            </a:extLst>
          </p:cNvPr>
          <p:cNvCxnSpPr/>
          <p:nvPr/>
        </p:nvCxnSpPr>
        <p:spPr>
          <a:xfrm>
            <a:off x="9516528" y="1980553"/>
            <a:ext cx="0" cy="156698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2E38526-0355-46D0-8EDF-7304384CD0CD}"/>
              </a:ext>
            </a:extLst>
          </p:cNvPr>
          <p:cNvCxnSpPr/>
          <p:nvPr/>
        </p:nvCxnSpPr>
        <p:spPr>
          <a:xfrm>
            <a:off x="10769597" y="2650067"/>
            <a:ext cx="125918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34D9DD7-C4F5-4112-AFFB-187857DC86C4}"/>
              </a:ext>
            </a:extLst>
          </p:cNvPr>
          <p:cNvCxnSpPr/>
          <p:nvPr/>
        </p:nvCxnSpPr>
        <p:spPr>
          <a:xfrm>
            <a:off x="10769602" y="3382433"/>
            <a:ext cx="125918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6376C0A-FEC4-49D6-9363-D2D0C849367F}"/>
              </a:ext>
            </a:extLst>
          </p:cNvPr>
          <p:cNvSpPr txBox="1"/>
          <p:nvPr/>
        </p:nvSpPr>
        <p:spPr>
          <a:xfrm>
            <a:off x="10433980" y="2143550"/>
            <a:ext cx="4138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latin typeface="+mn-lt"/>
              </a:rPr>
              <a:t>∆k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D436857-87C3-43E2-9F60-DFF85F0255EA}"/>
              </a:ext>
            </a:extLst>
          </p:cNvPr>
          <p:cNvSpPr/>
          <p:nvPr/>
        </p:nvSpPr>
        <p:spPr>
          <a:xfrm>
            <a:off x="9174782" y="3934870"/>
            <a:ext cx="1912703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/>
              <a:t>(</a:t>
            </a:r>
            <a:r>
              <a:rPr lang="en-US" sz="1300" b="1" dirty="0" err="1"/>
              <a:t>bDim.y+bDim.x</a:t>
            </a:r>
            <a:r>
              <a:rPr lang="en-US" sz="1300" b="1" dirty="0"/>
              <a:t>)*k</a:t>
            </a:r>
            <a:br>
              <a:rPr lang="en-US" sz="1300" b="1" dirty="0"/>
            </a:br>
            <a:r>
              <a:rPr lang="en-US" sz="1300" b="1" dirty="0"/>
              <a:t>elements loaded from</a:t>
            </a:r>
          </a:p>
          <a:p>
            <a:r>
              <a:rPr lang="en-US" sz="1300" b="1" dirty="0"/>
              <a:t>global memory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D5DD5E1-0B20-47F6-87C9-9BCA0F068EBA}"/>
              </a:ext>
            </a:extLst>
          </p:cNvPr>
          <p:cNvSpPr/>
          <p:nvPr/>
        </p:nvSpPr>
        <p:spPr>
          <a:xfrm>
            <a:off x="9402994" y="5203130"/>
            <a:ext cx="1912703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 err="1"/>
              <a:t>bDim.y</a:t>
            </a:r>
            <a:r>
              <a:rPr lang="en-US" sz="1300" b="1" dirty="0"/>
              <a:t>*</a:t>
            </a:r>
            <a:r>
              <a:rPr lang="en-US" sz="1300" b="1" dirty="0" err="1"/>
              <a:t>bDim.x</a:t>
            </a:r>
            <a:r>
              <a:rPr lang="en-US" sz="1300" b="1" dirty="0"/>
              <a:t>*k</a:t>
            </a:r>
            <a:br>
              <a:rPr lang="en-US" sz="1300" b="1" dirty="0"/>
            </a:br>
            <a:r>
              <a:rPr lang="en-US" sz="1300" b="1" dirty="0"/>
              <a:t>elements loaded from</a:t>
            </a:r>
          </a:p>
          <a:p>
            <a:r>
              <a:rPr lang="en-US" sz="1300" b="1" dirty="0"/>
              <a:t>shared memory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C97128-32D2-4564-83BD-FF55C600DD32}"/>
              </a:ext>
            </a:extLst>
          </p:cNvPr>
          <p:cNvSpPr/>
          <p:nvPr/>
        </p:nvSpPr>
        <p:spPr>
          <a:xfrm>
            <a:off x="201309" y="1050863"/>
            <a:ext cx="6096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template &lt;</a:t>
            </a:r>
            <a:r>
              <a:rPr lang="en-US" sz="1000" dirty="0" err="1"/>
              <a:t>typename</a:t>
            </a:r>
            <a:r>
              <a:rPr lang="en-US" sz="1000" dirty="0"/>
              <a:t> T, int TILE_EXT_N, int TILE_EXT_M, int TILE_EXT_K&gt;</a:t>
            </a:r>
          </a:p>
          <a:p>
            <a:r>
              <a:rPr lang="en-US" sz="1000" dirty="0"/>
              <a:t>__global__ void </a:t>
            </a:r>
            <a:r>
              <a:rPr lang="en-US" sz="1000" dirty="0" err="1"/>
              <a:t>gpu_gemm_sh_nn</a:t>
            </a:r>
            <a:r>
              <a:rPr lang="en-US" sz="1000" dirty="0"/>
              <a:t>(int m, int n, int k,  //in: matrix dimensions: C(</a:t>
            </a:r>
            <a:r>
              <a:rPr lang="en-US" sz="1000" dirty="0" err="1"/>
              <a:t>m,n</a:t>
            </a:r>
            <a:r>
              <a:rPr lang="en-US" sz="1000" dirty="0"/>
              <a:t>)+=A(</a:t>
            </a:r>
            <a:r>
              <a:rPr lang="en-US" sz="1000" dirty="0" err="1"/>
              <a:t>m,k</a:t>
            </a:r>
            <a:r>
              <a:rPr lang="en-US" sz="1000" dirty="0"/>
              <a:t>)*B(</a:t>
            </a:r>
            <a:r>
              <a:rPr lang="en-US" sz="1000" dirty="0" err="1"/>
              <a:t>k,n</a:t>
            </a:r>
            <a:r>
              <a:rPr lang="en-US" sz="1000" dirty="0"/>
              <a:t>)</a:t>
            </a:r>
          </a:p>
          <a:p>
            <a:r>
              <a:rPr lang="en-US" sz="1000" dirty="0"/>
              <a:t>                               T * __restrict__ </a:t>
            </a:r>
            <a:r>
              <a:rPr lang="en-US" sz="1000" dirty="0" err="1"/>
              <a:t>dest</a:t>
            </a:r>
            <a:r>
              <a:rPr lang="en-US" sz="1000" dirty="0"/>
              <a:t>,            //</a:t>
            </a:r>
            <a:r>
              <a:rPr lang="en-US" sz="1000" dirty="0" err="1"/>
              <a:t>inout</a:t>
            </a:r>
            <a:r>
              <a:rPr lang="en-US" sz="1000" dirty="0"/>
              <a:t>: pointer to C matrix data</a:t>
            </a:r>
          </a:p>
          <a:p>
            <a:r>
              <a:rPr lang="en-US" sz="1000" dirty="0"/>
              <a:t>                               const T * __restrict__ left,    //in: pointer to A matrix data</a:t>
            </a:r>
          </a:p>
          <a:p>
            <a:r>
              <a:rPr lang="en-US" sz="1000" dirty="0"/>
              <a:t>                               const T * __restrict__ right) //in: pointer to B matrix data</a:t>
            </a:r>
          </a:p>
          <a:p>
            <a:r>
              <a:rPr lang="en-US" sz="1000" dirty="0"/>
              <a:t>{</a:t>
            </a:r>
          </a:p>
          <a:p>
            <a:r>
              <a:rPr lang="en-US" sz="1000" dirty="0"/>
              <a:t> using </a:t>
            </a:r>
            <a:r>
              <a:rPr lang="en-US" sz="1000" dirty="0" err="1"/>
              <a:t>int_t</a:t>
            </a:r>
            <a:r>
              <a:rPr lang="en-US" sz="1000" dirty="0"/>
              <a:t> = int; //either int or </a:t>
            </a:r>
            <a:r>
              <a:rPr lang="en-US" sz="1000" dirty="0" err="1"/>
              <a:t>size_t</a:t>
            </a:r>
            <a:endParaRPr lang="en-US" sz="1000" dirty="0"/>
          </a:p>
          <a:p>
            <a:r>
              <a:rPr lang="en-US" sz="1000" dirty="0"/>
              <a:t> </a:t>
            </a:r>
            <a:r>
              <a:rPr lang="en-US" sz="1000" b="1" dirty="0">
                <a:solidFill>
                  <a:srgbClr val="FF0000"/>
                </a:solidFill>
              </a:rPr>
              <a:t>__shared__ T </a:t>
            </a:r>
            <a:r>
              <a:rPr lang="en-US" sz="1000" b="1" dirty="0" err="1">
                <a:solidFill>
                  <a:srgbClr val="FF0000"/>
                </a:solidFill>
              </a:rPr>
              <a:t>lbuf</a:t>
            </a:r>
            <a:r>
              <a:rPr lang="en-US" sz="1000" b="1" dirty="0">
                <a:solidFill>
                  <a:srgbClr val="FF0000"/>
                </a:solidFill>
              </a:rPr>
              <a:t>[TILE_EXT_K][TILE_EXT_M], </a:t>
            </a:r>
            <a:r>
              <a:rPr lang="en-US" sz="1000" b="1" dirty="0" err="1">
                <a:solidFill>
                  <a:srgbClr val="FF0000"/>
                </a:solidFill>
              </a:rPr>
              <a:t>rbuf</a:t>
            </a:r>
            <a:r>
              <a:rPr lang="en-US" sz="1000" b="1" dirty="0">
                <a:solidFill>
                  <a:srgbClr val="FF0000"/>
                </a:solidFill>
              </a:rPr>
              <a:t>[TILE_EXT_N][TILE_EXT_K];</a:t>
            </a:r>
          </a:p>
          <a:p>
            <a:endParaRPr lang="en-US" sz="1000" dirty="0"/>
          </a:p>
          <a:p>
            <a:r>
              <a:rPr lang="en-US" sz="1000" dirty="0"/>
              <a:t> for(</a:t>
            </a:r>
            <a:r>
              <a:rPr lang="en-US" sz="1000" dirty="0" err="1"/>
              <a:t>int_t</a:t>
            </a:r>
            <a:r>
              <a:rPr lang="en-US" sz="1000" dirty="0"/>
              <a:t> </a:t>
            </a:r>
            <a:r>
              <a:rPr lang="en-US" sz="1000" dirty="0" err="1"/>
              <a:t>n_pos</a:t>
            </a:r>
            <a:r>
              <a:rPr lang="en-US" sz="1000" dirty="0"/>
              <a:t> = </a:t>
            </a:r>
            <a:r>
              <a:rPr lang="en-US" sz="1000" dirty="0" err="1"/>
              <a:t>blockIdx.y</a:t>
            </a:r>
            <a:r>
              <a:rPr lang="en-US" sz="1000" dirty="0"/>
              <a:t>*</a:t>
            </a:r>
            <a:r>
              <a:rPr lang="en-US" sz="1000" dirty="0" err="1"/>
              <a:t>blockDim.y</a:t>
            </a:r>
            <a:r>
              <a:rPr lang="en-US" sz="1000" dirty="0"/>
              <a:t>; </a:t>
            </a:r>
            <a:r>
              <a:rPr lang="en-US" sz="1000" dirty="0" err="1"/>
              <a:t>n_pos</a:t>
            </a:r>
            <a:r>
              <a:rPr lang="en-US" sz="1000" dirty="0"/>
              <a:t> &lt; n; </a:t>
            </a:r>
            <a:r>
              <a:rPr lang="en-US" sz="1000" dirty="0" err="1"/>
              <a:t>n_pos</a:t>
            </a:r>
            <a:r>
              <a:rPr lang="en-US" sz="1000" dirty="0"/>
              <a:t> += </a:t>
            </a:r>
            <a:r>
              <a:rPr lang="en-US" sz="1000" dirty="0" err="1"/>
              <a:t>gridDim.y</a:t>
            </a:r>
            <a:r>
              <a:rPr lang="en-US" sz="1000" dirty="0"/>
              <a:t>*</a:t>
            </a:r>
            <a:r>
              <a:rPr lang="en-US" sz="1000" dirty="0" err="1"/>
              <a:t>blockDim.y</a:t>
            </a:r>
            <a:r>
              <a:rPr lang="en-US" sz="1000" dirty="0"/>
              <a:t>){ //tile offset in Y</a:t>
            </a:r>
          </a:p>
          <a:p>
            <a:endParaRPr lang="en-US" sz="1000" dirty="0"/>
          </a:p>
          <a:p>
            <a:r>
              <a:rPr lang="en-US" sz="1000" dirty="0"/>
              <a:t>  for(</a:t>
            </a:r>
            <a:r>
              <a:rPr lang="en-US" sz="1000" dirty="0" err="1"/>
              <a:t>int_t</a:t>
            </a:r>
            <a:r>
              <a:rPr lang="en-US" sz="1000" dirty="0"/>
              <a:t> </a:t>
            </a:r>
            <a:r>
              <a:rPr lang="en-US" sz="1000" dirty="0" err="1"/>
              <a:t>m_pos</a:t>
            </a:r>
            <a:r>
              <a:rPr lang="en-US" sz="1000" dirty="0"/>
              <a:t> = </a:t>
            </a:r>
            <a:r>
              <a:rPr lang="en-US" sz="1000" dirty="0" err="1"/>
              <a:t>blockIdx.x</a:t>
            </a:r>
            <a:r>
              <a:rPr lang="en-US" sz="1000" dirty="0"/>
              <a:t>*</a:t>
            </a:r>
            <a:r>
              <a:rPr lang="en-US" sz="1000" dirty="0" err="1"/>
              <a:t>blockDim.x</a:t>
            </a:r>
            <a:r>
              <a:rPr lang="en-US" sz="1000" dirty="0"/>
              <a:t>; </a:t>
            </a:r>
            <a:r>
              <a:rPr lang="en-US" sz="1000" dirty="0" err="1"/>
              <a:t>m_pos</a:t>
            </a:r>
            <a:r>
              <a:rPr lang="en-US" sz="1000" dirty="0"/>
              <a:t> &lt; m; </a:t>
            </a:r>
            <a:r>
              <a:rPr lang="en-US" sz="1000" dirty="0" err="1"/>
              <a:t>m_pos</a:t>
            </a:r>
            <a:r>
              <a:rPr lang="en-US" sz="1000" dirty="0"/>
              <a:t> += </a:t>
            </a:r>
            <a:r>
              <a:rPr lang="en-US" sz="1000" dirty="0" err="1"/>
              <a:t>gridDim.x</a:t>
            </a:r>
            <a:r>
              <a:rPr lang="en-US" sz="1000" dirty="0"/>
              <a:t>*</a:t>
            </a:r>
            <a:r>
              <a:rPr lang="en-US" sz="1000" dirty="0" err="1"/>
              <a:t>blockDim.x</a:t>
            </a:r>
            <a:r>
              <a:rPr lang="en-US" sz="1000" dirty="0"/>
              <a:t>){ //tile offset in X</a:t>
            </a:r>
          </a:p>
          <a:p>
            <a:endParaRPr lang="en-US" sz="1000" dirty="0"/>
          </a:p>
          <a:p>
            <a:r>
              <a:rPr lang="en-US" sz="1000" dirty="0"/>
              <a:t>   T </a:t>
            </a:r>
            <a:r>
              <a:rPr lang="en-US" sz="1000" dirty="0" err="1"/>
              <a:t>tmp</a:t>
            </a:r>
            <a:r>
              <a:rPr lang="en-US" sz="1000" dirty="0"/>
              <a:t> = </a:t>
            </a:r>
            <a:r>
              <a:rPr lang="en-US" sz="1000" dirty="0" err="1"/>
              <a:t>static_cast</a:t>
            </a:r>
            <a:r>
              <a:rPr lang="en-US" sz="1000" dirty="0"/>
              <a:t>&lt;T&gt;(0.0); //accumulator</a:t>
            </a:r>
          </a:p>
          <a:p>
            <a:endParaRPr lang="en-US" sz="1000" dirty="0"/>
          </a:p>
          <a:p>
            <a:r>
              <a:rPr lang="en-US" sz="1000" dirty="0"/>
              <a:t>   for(</a:t>
            </a:r>
            <a:r>
              <a:rPr lang="en-US" sz="1000" dirty="0" err="1"/>
              <a:t>int_t</a:t>
            </a:r>
            <a:r>
              <a:rPr lang="en-US" sz="1000" dirty="0"/>
              <a:t> </a:t>
            </a:r>
            <a:r>
              <a:rPr lang="en-US" sz="1000" dirty="0" err="1"/>
              <a:t>k_pos</a:t>
            </a:r>
            <a:r>
              <a:rPr lang="en-US" sz="1000" dirty="0"/>
              <a:t> = 0; </a:t>
            </a:r>
            <a:r>
              <a:rPr lang="en-US" sz="1000" dirty="0" err="1"/>
              <a:t>k_pos</a:t>
            </a:r>
            <a:r>
              <a:rPr lang="en-US" sz="1000" dirty="0"/>
              <a:t> &lt; k; </a:t>
            </a:r>
            <a:r>
              <a:rPr lang="en-US" sz="1000" dirty="0" err="1"/>
              <a:t>k_pos</a:t>
            </a:r>
            <a:r>
              <a:rPr lang="en-US" sz="1000" dirty="0"/>
              <a:t> += TILE_EXT_K){ //tile begin position along dimension K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int_t</a:t>
            </a:r>
            <a:r>
              <a:rPr lang="en-US" sz="1000" dirty="0"/>
              <a:t> </a:t>
            </a:r>
            <a:r>
              <a:rPr lang="en-US" sz="1000" dirty="0" err="1"/>
              <a:t>k_end</a:t>
            </a:r>
            <a:r>
              <a:rPr lang="en-US" sz="1000" dirty="0"/>
              <a:t> = </a:t>
            </a:r>
            <a:r>
              <a:rPr lang="en-US" sz="1000" dirty="0" err="1"/>
              <a:t>k_pos</a:t>
            </a:r>
            <a:r>
              <a:rPr lang="en-US" sz="1000" dirty="0"/>
              <a:t> + TILE_EXT_K; if(</a:t>
            </a:r>
            <a:r>
              <a:rPr lang="en-US" sz="1000" dirty="0" err="1"/>
              <a:t>k_end</a:t>
            </a:r>
            <a:r>
              <a:rPr lang="en-US" sz="1000" dirty="0"/>
              <a:t> &gt; k) </a:t>
            </a:r>
            <a:r>
              <a:rPr lang="en-US" sz="1000" dirty="0" err="1"/>
              <a:t>k_end</a:t>
            </a:r>
            <a:r>
              <a:rPr lang="en-US" sz="1000" dirty="0"/>
              <a:t> = k;</a:t>
            </a:r>
          </a:p>
          <a:p>
            <a:endParaRPr lang="en-US" sz="1000" dirty="0"/>
          </a:p>
          <a:p>
            <a:r>
              <a:rPr lang="en-US" sz="1000" dirty="0"/>
              <a:t>    //Load a tile of matrix A(</a:t>
            </a:r>
            <a:r>
              <a:rPr lang="en-US" sz="1000" dirty="0" err="1"/>
              <a:t>m_pos:TILE_EXT_M</a:t>
            </a:r>
            <a:r>
              <a:rPr lang="en-US" sz="1000" dirty="0"/>
              <a:t>, </a:t>
            </a:r>
            <a:r>
              <a:rPr lang="en-US" sz="1000" dirty="0" err="1"/>
              <a:t>k_pos:TILE_EXT_K</a:t>
            </a:r>
            <a:r>
              <a:rPr lang="en-US" sz="1000" dirty="0"/>
              <a:t>):</a:t>
            </a:r>
          </a:p>
          <a:p>
            <a:r>
              <a:rPr lang="en-US" sz="1000" dirty="0"/>
              <a:t>    if(</a:t>
            </a:r>
            <a:r>
              <a:rPr lang="en-US" sz="1000" dirty="0" err="1"/>
              <a:t>m_pos</a:t>
            </a:r>
            <a:r>
              <a:rPr lang="en-US" sz="1000" dirty="0"/>
              <a:t> + </a:t>
            </a:r>
            <a:r>
              <a:rPr lang="en-US" sz="1000" dirty="0" err="1"/>
              <a:t>threadIdx.x</a:t>
            </a:r>
            <a:r>
              <a:rPr lang="en-US" sz="1000" dirty="0"/>
              <a:t> &lt; m){</a:t>
            </a:r>
          </a:p>
          <a:p>
            <a:r>
              <a:rPr lang="en-US" sz="1000" dirty="0"/>
              <a:t>     </a:t>
            </a:r>
            <a:r>
              <a:rPr lang="en-US" sz="1000" b="1" dirty="0">
                <a:solidFill>
                  <a:srgbClr val="FF0000"/>
                </a:solidFill>
              </a:rPr>
              <a:t>for(</a:t>
            </a:r>
            <a:r>
              <a:rPr lang="en-US" sz="1000" b="1" dirty="0" err="1">
                <a:solidFill>
                  <a:srgbClr val="FF0000"/>
                </a:solidFill>
              </a:rPr>
              <a:t>int_t</a:t>
            </a:r>
            <a:r>
              <a:rPr lang="en-US" sz="1000" b="1" dirty="0">
                <a:solidFill>
                  <a:srgbClr val="FF0000"/>
                </a:solidFill>
              </a:rPr>
              <a:t> </a:t>
            </a:r>
            <a:r>
              <a:rPr lang="en-US" sz="1000" b="1" dirty="0" err="1">
                <a:solidFill>
                  <a:srgbClr val="FF0000"/>
                </a:solidFill>
              </a:rPr>
              <a:t>k_loc</a:t>
            </a:r>
            <a:r>
              <a:rPr lang="en-US" sz="1000" b="1" dirty="0">
                <a:solidFill>
                  <a:srgbClr val="FF0000"/>
                </a:solidFill>
              </a:rPr>
              <a:t> = </a:t>
            </a:r>
            <a:r>
              <a:rPr lang="en-US" sz="1000" b="1" dirty="0" err="1">
                <a:solidFill>
                  <a:srgbClr val="FF0000"/>
                </a:solidFill>
              </a:rPr>
              <a:t>k_pos</a:t>
            </a:r>
            <a:r>
              <a:rPr lang="en-US" sz="1000" b="1" dirty="0">
                <a:solidFill>
                  <a:srgbClr val="FF0000"/>
                </a:solidFill>
              </a:rPr>
              <a:t> + </a:t>
            </a:r>
            <a:r>
              <a:rPr lang="en-US" sz="1000" b="1" dirty="0" err="1">
                <a:solidFill>
                  <a:srgbClr val="FF0000"/>
                </a:solidFill>
              </a:rPr>
              <a:t>threadIdx.y</a:t>
            </a:r>
            <a:r>
              <a:rPr lang="en-US" sz="1000" b="1" dirty="0">
                <a:solidFill>
                  <a:srgbClr val="FF0000"/>
                </a:solidFill>
              </a:rPr>
              <a:t>; </a:t>
            </a:r>
            <a:r>
              <a:rPr lang="en-US" sz="1000" b="1" dirty="0" err="1">
                <a:solidFill>
                  <a:srgbClr val="FF0000"/>
                </a:solidFill>
              </a:rPr>
              <a:t>k_loc</a:t>
            </a:r>
            <a:r>
              <a:rPr lang="en-US" sz="1000" b="1" dirty="0">
                <a:solidFill>
                  <a:srgbClr val="FF0000"/>
                </a:solidFill>
              </a:rPr>
              <a:t> &lt; </a:t>
            </a:r>
            <a:r>
              <a:rPr lang="en-US" sz="1000" b="1" dirty="0" err="1">
                <a:solidFill>
                  <a:srgbClr val="FF0000"/>
                </a:solidFill>
              </a:rPr>
              <a:t>k_end</a:t>
            </a:r>
            <a:r>
              <a:rPr lang="en-US" sz="1000" b="1" dirty="0">
                <a:solidFill>
                  <a:srgbClr val="FF0000"/>
                </a:solidFill>
              </a:rPr>
              <a:t>; </a:t>
            </a:r>
            <a:r>
              <a:rPr lang="en-US" sz="1000" b="1" dirty="0" err="1">
                <a:solidFill>
                  <a:srgbClr val="FF0000"/>
                </a:solidFill>
              </a:rPr>
              <a:t>k_loc</a:t>
            </a:r>
            <a:r>
              <a:rPr lang="en-US" sz="1000" b="1" dirty="0">
                <a:solidFill>
                  <a:srgbClr val="FF0000"/>
                </a:solidFill>
              </a:rPr>
              <a:t> += </a:t>
            </a:r>
            <a:r>
              <a:rPr lang="en-US" sz="1000" b="1" dirty="0" err="1">
                <a:solidFill>
                  <a:srgbClr val="FF0000"/>
                </a:solidFill>
              </a:rPr>
              <a:t>blockDim.y</a:t>
            </a:r>
            <a:r>
              <a:rPr lang="en-US" sz="1000" b="1" dirty="0">
                <a:solidFill>
                  <a:srgbClr val="FF0000"/>
                </a:solidFill>
              </a:rPr>
              <a:t>){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      </a:t>
            </a:r>
            <a:r>
              <a:rPr lang="en-US" sz="1000" b="1" dirty="0" err="1">
                <a:solidFill>
                  <a:srgbClr val="FF0000"/>
                </a:solidFill>
              </a:rPr>
              <a:t>lbuf</a:t>
            </a:r>
            <a:r>
              <a:rPr lang="en-US" sz="1000" b="1" dirty="0">
                <a:solidFill>
                  <a:srgbClr val="FF0000"/>
                </a:solidFill>
              </a:rPr>
              <a:t>[</a:t>
            </a:r>
            <a:r>
              <a:rPr lang="en-US" sz="1000" b="1" dirty="0" err="1">
                <a:solidFill>
                  <a:srgbClr val="FF0000"/>
                </a:solidFill>
              </a:rPr>
              <a:t>k_loc-k_pos</a:t>
            </a:r>
            <a:r>
              <a:rPr lang="en-US" sz="1000" b="1" dirty="0">
                <a:solidFill>
                  <a:srgbClr val="FF0000"/>
                </a:solidFill>
              </a:rPr>
              <a:t>][</a:t>
            </a:r>
            <a:r>
              <a:rPr lang="en-US" sz="1000" b="1" dirty="0" err="1">
                <a:solidFill>
                  <a:srgbClr val="FF0000"/>
                </a:solidFill>
              </a:rPr>
              <a:t>threadIdx.x</a:t>
            </a:r>
            <a:r>
              <a:rPr lang="en-US" sz="1000" b="1" dirty="0">
                <a:solidFill>
                  <a:srgbClr val="FF0000"/>
                </a:solidFill>
              </a:rPr>
              <a:t>] = left[</a:t>
            </a:r>
            <a:r>
              <a:rPr lang="en-US" sz="1000" b="1" dirty="0" err="1">
                <a:solidFill>
                  <a:srgbClr val="FF0000"/>
                </a:solidFill>
              </a:rPr>
              <a:t>k_loc</a:t>
            </a:r>
            <a:r>
              <a:rPr lang="en-US" sz="1000" b="1" dirty="0">
                <a:solidFill>
                  <a:srgbClr val="FF0000"/>
                </a:solidFill>
              </a:rPr>
              <a:t>*m + (</a:t>
            </a:r>
            <a:r>
              <a:rPr lang="en-US" sz="1000" b="1" dirty="0" err="1">
                <a:solidFill>
                  <a:srgbClr val="FF0000"/>
                </a:solidFill>
              </a:rPr>
              <a:t>m_pos+threadIdx.x</a:t>
            </a:r>
            <a:r>
              <a:rPr lang="en-US" sz="1000" b="1" dirty="0">
                <a:solidFill>
                  <a:srgbClr val="FF0000"/>
                </a:solidFill>
              </a:rPr>
              <a:t>)];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     }</a:t>
            </a:r>
          </a:p>
          <a:p>
            <a:r>
              <a:rPr lang="en-US" sz="1000" dirty="0"/>
              <a:t>    }</a:t>
            </a:r>
          </a:p>
          <a:p>
            <a:endParaRPr lang="en-US" sz="1000" dirty="0"/>
          </a:p>
          <a:p>
            <a:r>
              <a:rPr lang="en-US" sz="1000" dirty="0"/>
              <a:t>    //Load a tile of matrix B(</a:t>
            </a:r>
            <a:r>
              <a:rPr lang="en-US" sz="1000" dirty="0" err="1"/>
              <a:t>k_pos:TILE_EXT_K</a:t>
            </a:r>
            <a:r>
              <a:rPr lang="en-US" sz="1000" dirty="0"/>
              <a:t>, </a:t>
            </a:r>
            <a:r>
              <a:rPr lang="en-US" sz="1000" dirty="0" err="1"/>
              <a:t>n_pos:TILE_EXT_N</a:t>
            </a:r>
            <a:r>
              <a:rPr lang="en-US" sz="1000" dirty="0"/>
              <a:t>):</a:t>
            </a:r>
          </a:p>
          <a:p>
            <a:r>
              <a:rPr lang="en-US" sz="1000" dirty="0"/>
              <a:t>    if(</a:t>
            </a:r>
            <a:r>
              <a:rPr lang="en-US" sz="1000" dirty="0" err="1"/>
              <a:t>n_pos</a:t>
            </a:r>
            <a:r>
              <a:rPr lang="en-US" sz="1000" dirty="0"/>
              <a:t> + </a:t>
            </a:r>
            <a:r>
              <a:rPr lang="en-US" sz="1000" dirty="0" err="1"/>
              <a:t>threadIdx.y</a:t>
            </a:r>
            <a:r>
              <a:rPr lang="en-US" sz="1000" dirty="0"/>
              <a:t> &lt; n){</a:t>
            </a:r>
          </a:p>
          <a:p>
            <a:r>
              <a:rPr lang="en-US" sz="1000" dirty="0"/>
              <a:t>     </a:t>
            </a:r>
            <a:r>
              <a:rPr lang="en-US" sz="1000" b="1" dirty="0">
                <a:solidFill>
                  <a:srgbClr val="FF0000"/>
                </a:solidFill>
              </a:rPr>
              <a:t>for(</a:t>
            </a:r>
            <a:r>
              <a:rPr lang="en-US" sz="1000" b="1" dirty="0" err="1">
                <a:solidFill>
                  <a:srgbClr val="FF0000"/>
                </a:solidFill>
              </a:rPr>
              <a:t>int_t</a:t>
            </a:r>
            <a:r>
              <a:rPr lang="en-US" sz="1000" b="1" dirty="0">
                <a:solidFill>
                  <a:srgbClr val="FF0000"/>
                </a:solidFill>
              </a:rPr>
              <a:t> </a:t>
            </a:r>
            <a:r>
              <a:rPr lang="en-US" sz="1000" b="1" dirty="0" err="1">
                <a:solidFill>
                  <a:srgbClr val="FF0000"/>
                </a:solidFill>
              </a:rPr>
              <a:t>k_loc</a:t>
            </a:r>
            <a:r>
              <a:rPr lang="en-US" sz="1000" b="1" dirty="0">
                <a:solidFill>
                  <a:srgbClr val="FF0000"/>
                </a:solidFill>
              </a:rPr>
              <a:t> = </a:t>
            </a:r>
            <a:r>
              <a:rPr lang="en-US" sz="1000" b="1" dirty="0" err="1">
                <a:solidFill>
                  <a:srgbClr val="FF0000"/>
                </a:solidFill>
              </a:rPr>
              <a:t>k_pos</a:t>
            </a:r>
            <a:r>
              <a:rPr lang="en-US" sz="1000" b="1" dirty="0">
                <a:solidFill>
                  <a:srgbClr val="FF0000"/>
                </a:solidFill>
              </a:rPr>
              <a:t> + </a:t>
            </a:r>
            <a:r>
              <a:rPr lang="en-US" sz="1000" b="1" dirty="0" err="1">
                <a:solidFill>
                  <a:srgbClr val="FF0000"/>
                </a:solidFill>
              </a:rPr>
              <a:t>threadIdx.x</a:t>
            </a:r>
            <a:r>
              <a:rPr lang="en-US" sz="1000" b="1" dirty="0">
                <a:solidFill>
                  <a:srgbClr val="FF0000"/>
                </a:solidFill>
              </a:rPr>
              <a:t>; </a:t>
            </a:r>
            <a:r>
              <a:rPr lang="en-US" sz="1000" b="1" dirty="0" err="1">
                <a:solidFill>
                  <a:srgbClr val="FF0000"/>
                </a:solidFill>
              </a:rPr>
              <a:t>k_loc</a:t>
            </a:r>
            <a:r>
              <a:rPr lang="en-US" sz="1000" b="1" dirty="0">
                <a:solidFill>
                  <a:srgbClr val="FF0000"/>
                </a:solidFill>
              </a:rPr>
              <a:t> &lt; </a:t>
            </a:r>
            <a:r>
              <a:rPr lang="en-US" sz="1000" b="1" dirty="0" err="1">
                <a:solidFill>
                  <a:srgbClr val="FF0000"/>
                </a:solidFill>
              </a:rPr>
              <a:t>k_end</a:t>
            </a:r>
            <a:r>
              <a:rPr lang="en-US" sz="1000" b="1" dirty="0">
                <a:solidFill>
                  <a:srgbClr val="FF0000"/>
                </a:solidFill>
              </a:rPr>
              <a:t>; </a:t>
            </a:r>
            <a:r>
              <a:rPr lang="en-US" sz="1000" b="1" dirty="0" err="1">
                <a:solidFill>
                  <a:srgbClr val="FF0000"/>
                </a:solidFill>
              </a:rPr>
              <a:t>k_loc</a:t>
            </a:r>
            <a:r>
              <a:rPr lang="en-US" sz="1000" b="1" dirty="0">
                <a:solidFill>
                  <a:srgbClr val="FF0000"/>
                </a:solidFill>
              </a:rPr>
              <a:t> += </a:t>
            </a:r>
            <a:r>
              <a:rPr lang="en-US" sz="1000" b="1" dirty="0" err="1">
                <a:solidFill>
                  <a:srgbClr val="FF0000"/>
                </a:solidFill>
              </a:rPr>
              <a:t>blockDim.x</a:t>
            </a:r>
            <a:r>
              <a:rPr lang="en-US" sz="1000" b="1" dirty="0">
                <a:solidFill>
                  <a:srgbClr val="FF0000"/>
                </a:solidFill>
              </a:rPr>
              <a:t>){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      </a:t>
            </a:r>
            <a:r>
              <a:rPr lang="en-US" sz="1000" b="1" dirty="0" err="1">
                <a:solidFill>
                  <a:srgbClr val="FF0000"/>
                </a:solidFill>
              </a:rPr>
              <a:t>rbuf</a:t>
            </a:r>
            <a:r>
              <a:rPr lang="en-US" sz="1000" b="1" dirty="0">
                <a:solidFill>
                  <a:srgbClr val="FF0000"/>
                </a:solidFill>
              </a:rPr>
              <a:t>[</a:t>
            </a:r>
            <a:r>
              <a:rPr lang="en-US" sz="1000" b="1" dirty="0" err="1">
                <a:solidFill>
                  <a:srgbClr val="FF0000"/>
                </a:solidFill>
              </a:rPr>
              <a:t>threadIdx.y</a:t>
            </a:r>
            <a:r>
              <a:rPr lang="en-US" sz="1000" b="1" dirty="0">
                <a:solidFill>
                  <a:srgbClr val="FF0000"/>
                </a:solidFill>
              </a:rPr>
              <a:t>][</a:t>
            </a:r>
            <a:r>
              <a:rPr lang="en-US" sz="1000" b="1" dirty="0" err="1">
                <a:solidFill>
                  <a:srgbClr val="FF0000"/>
                </a:solidFill>
              </a:rPr>
              <a:t>k_loc-k_pos</a:t>
            </a:r>
            <a:r>
              <a:rPr lang="en-US" sz="1000" b="1" dirty="0">
                <a:solidFill>
                  <a:srgbClr val="FF0000"/>
                </a:solidFill>
              </a:rPr>
              <a:t>] = right[(</a:t>
            </a:r>
            <a:r>
              <a:rPr lang="en-US" sz="1000" b="1" dirty="0" err="1">
                <a:solidFill>
                  <a:srgbClr val="FF0000"/>
                </a:solidFill>
              </a:rPr>
              <a:t>n_pos+threadIdx.y</a:t>
            </a:r>
            <a:r>
              <a:rPr lang="en-US" sz="1000" b="1" dirty="0">
                <a:solidFill>
                  <a:srgbClr val="FF0000"/>
                </a:solidFill>
              </a:rPr>
              <a:t>)*k + </a:t>
            </a:r>
            <a:r>
              <a:rPr lang="en-US" sz="1000" b="1" dirty="0" err="1">
                <a:solidFill>
                  <a:srgbClr val="FF0000"/>
                </a:solidFill>
              </a:rPr>
              <a:t>k_loc</a:t>
            </a:r>
            <a:r>
              <a:rPr lang="en-US" sz="1000" b="1" dirty="0">
                <a:solidFill>
                  <a:srgbClr val="FF0000"/>
                </a:solidFill>
              </a:rPr>
              <a:t>];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     }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    </a:t>
            </a:r>
            <a:r>
              <a:rPr lang="en-US" sz="1000" b="1" dirty="0">
                <a:solidFill>
                  <a:srgbClr val="FF0000"/>
                </a:solidFill>
              </a:rPr>
              <a:t>__</a:t>
            </a:r>
            <a:r>
              <a:rPr lang="en-US" sz="1000" b="1" dirty="0" err="1">
                <a:solidFill>
                  <a:srgbClr val="FF0000"/>
                </a:solidFill>
              </a:rPr>
              <a:t>syncthreads</a:t>
            </a:r>
            <a:r>
              <a:rPr lang="en-US" sz="1000" b="1" dirty="0">
                <a:solidFill>
                  <a:srgbClr val="FF0000"/>
                </a:solidFill>
              </a:rPr>
              <a:t>();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4739D9-169D-40FB-BA68-812ACC2D804D}"/>
              </a:ext>
            </a:extLst>
          </p:cNvPr>
          <p:cNvSpPr txBox="1"/>
          <p:nvPr/>
        </p:nvSpPr>
        <p:spPr>
          <a:xfrm>
            <a:off x="1972733" y="839484"/>
            <a:ext cx="2771913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300" b="1" dirty="0" err="1">
                <a:solidFill>
                  <a:srgbClr val="00B0F0"/>
                </a:solidFill>
                <a:latin typeface="+mn-lt"/>
              </a:rPr>
              <a:t>TileC</a:t>
            </a:r>
            <a:r>
              <a:rPr lang="en-US" sz="1300" b="1" dirty="0">
                <a:solidFill>
                  <a:srgbClr val="00B0F0"/>
                </a:solidFill>
                <a:latin typeface="+mn-lt"/>
              </a:rPr>
              <a:t>(M,N), </a:t>
            </a:r>
            <a:r>
              <a:rPr lang="en-US" sz="1300" b="1" dirty="0" err="1">
                <a:solidFill>
                  <a:srgbClr val="00B0F0"/>
                </a:solidFill>
                <a:latin typeface="+mn-lt"/>
              </a:rPr>
              <a:t>TileA</a:t>
            </a:r>
            <a:r>
              <a:rPr lang="en-US" sz="1300" b="1" dirty="0">
                <a:solidFill>
                  <a:srgbClr val="00B0F0"/>
                </a:solidFill>
                <a:latin typeface="+mn-lt"/>
              </a:rPr>
              <a:t>(M,K), </a:t>
            </a:r>
            <a:r>
              <a:rPr lang="en-US" sz="1300" b="1" dirty="0" err="1">
                <a:solidFill>
                  <a:srgbClr val="00B0F0"/>
                </a:solidFill>
                <a:latin typeface="+mn-lt"/>
              </a:rPr>
              <a:t>TileB</a:t>
            </a:r>
            <a:r>
              <a:rPr lang="en-US" sz="1300" b="1" dirty="0">
                <a:solidFill>
                  <a:srgbClr val="00B0F0"/>
                </a:solidFill>
                <a:latin typeface="+mn-lt"/>
              </a:rPr>
              <a:t>(K,N)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624251-A3BB-460B-A063-FC3A5AE8EFBE}"/>
              </a:ext>
            </a:extLst>
          </p:cNvPr>
          <p:cNvSpPr txBox="1"/>
          <p:nvPr/>
        </p:nvSpPr>
        <p:spPr>
          <a:xfrm>
            <a:off x="2852290" y="4523942"/>
            <a:ext cx="31470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solidFill>
                  <a:srgbClr val="00B0F0"/>
                </a:solidFill>
                <a:latin typeface="+mn-lt"/>
              </a:rPr>
              <a:t>Loading shared memory buffers</a:t>
            </a:r>
          </a:p>
        </p:txBody>
      </p:sp>
    </p:spTree>
    <p:extLst>
      <p:ext uri="{BB962C8B-B14F-4D97-AF65-F5344CB8AC3E}">
        <p14:creationId xmlns:p14="http://schemas.microsoft.com/office/powerpoint/2010/main" val="3575613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D566-82E7-4D99-A523-A86F2AD9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CUDA BLA Library: Shared Memory GEMM (algorithm 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423D6-0904-4DA7-A2F4-5542BF5F018E}"/>
              </a:ext>
            </a:extLst>
          </p:cNvPr>
          <p:cNvSpPr txBox="1"/>
          <p:nvPr/>
        </p:nvSpPr>
        <p:spPr>
          <a:xfrm>
            <a:off x="6318474" y="973255"/>
            <a:ext cx="591700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highlight>
                  <a:srgbClr val="00FFFF"/>
                </a:highlight>
                <a:latin typeface="+mn-lt"/>
              </a:rPr>
              <a:t>Each CUDA thread block computes:</a:t>
            </a:r>
          </a:p>
          <a:p>
            <a:pPr algn="l">
              <a:lnSpc>
                <a:spcPct val="90000"/>
              </a:lnSpc>
            </a:pPr>
            <a:r>
              <a:rPr lang="en-US" sz="1400" b="1" dirty="0">
                <a:highlight>
                  <a:srgbClr val="00FFFF"/>
                </a:highlight>
                <a:latin typeface="+mn-lt"/>
              </a:rPr>
              <a:t>C(</a:t>
            </a:r>
            <a:r>
              <a:rPr lang="en-US" sz="1400" b="1" dirty="0" err="1">
                <a:highlight>
                  <a:srgbClr val="00FFFF"/>
                </a:highlight>
                <a:latin typeface="+mn-lt"/>
              </a:rPr>
              <a:t>blockDim.x</a:t>
            </a:r>
            <a:r>
              <a:rPr lang="en-US" sz="1400" b="1" dirty="0">
                <a:highlight>
                  <a:srgbClr val="00FFFF"/>
                </a:highlight>
                <a:latin typeface="+mn-lt"/>
              </a:rPr>
              <a:t>, </a:t>
            </a:r>
            <a:r>
              <a:rPr lang="en-US" sz="1400" b="1" dirty="0" err="1">
                <a:highlight>
                  <a:srgbClr val="00FFFF"/>
                </a:highlight>
                <a:latin typeface="+mn-lt"/>
              </a:rPr>
              <a:t>blockDim.y</a:t>
            </a:r>
            <a:r>
              <a:rPr lang="en-US" sz="1400" b="1" dirty="0">
                <a:highlight>
                  <a:srgbClr val="00FFFF"/>
                </a:highlight>
                <a:latin typeface="+mn-lt"/>
              </a:rPr>
              <a:t>) += A(</a:t>
            </a:r>
            <a:r>
              <a:rPr lang="en-US" sz="1400" b="1" dirty="0" err="1">
                <a:highlight>
                  <a:srgbClr val="00FFFF"/>
                </a:highlight>
                <a:latin typeface="+mn-lt"/>
              </a:rPr>
              <a:t>blockDim.x</a:t>
            </a:r>
            <a:r>
              <a:rPr lang="en-US" sz="1400" b="1" dirty="0">
                <a:highlight>
                  <a:srgbClr val="00FFFF"/>
                </a:highlight>
                <a:latin typeface="+mn-lt"/>
              </a:rPr>
              <a:t>, k) * B(k, </a:t>
            </a:r>
            <a:r>
              <a:rPr lang="en-US" sz="1400" b="1" dirty="0" err="1">
                <a:highlight>
                  <a:srgbClr val="00FFFF"/>
                </a:highlight>
                <a:latin typeface="+mn-lt"/>
              </a:rPr>
              <a:t>blockDim.y</a:t>
            </a:r>
            <a:r>
              <a:rPr lang="en-US" sz="1400" b="1" dirty="0">
                <a:highlight>
                  <a:srgbClr val="00FFFF"/>
                </a:highlight>
                <a:latin typeface="+mn-lt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79028B-DD26-44A1-81B1-67DFC8F4B1D6}"/>
              </a:ext>
            </a:extLst>
          </p:cNvPr>
          <p:cNvSpPr/>
          <p:nvPr/>
        </p:nvSpPr>
        <p:spPr>
          <a:xfrm>
            <a:off x="6326831" y="1940943"/>
            <a:ext cx="1189566" cy="163406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1EAA5C-17A6-4B3E-8779-912FF2A2276D}"/>
              </a:ext>
            </a:extLst>
          </p:cNvPr>
          <p:cNvSpPr txBox="1"/>
          <p:nvPr/>
        </p:nvSpPr>
        <p:spPr>
          <a:xfrm>
            <a:off x="6534037" y="2398190"/>
            <a:ext cx="81162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latin typeface="+mn-lt"/>
              </a:rPr>
              <a:t>Thread</a:t>
            </a:r>
            <a:br>
              <a:rPr lang="en-US" sz="1500" b="1" dirty="0">
                <a:latin typeface="+mn-lt"/>
              </a:rPr>
            </a:br>
            <a:r>
              <a:rPr lang="en-US" sz="1500" b="1" dirty="0">
                <a:latin typeface="+mn-lt"/>
              </a:rPr>
              <a:t>Block</a:t>
            </a:r>
            <a:br>
              <a:rPr lang="en-US" sz="1500" b="1" dirty="0">
                <a:latin typeface="+mn-lt"/>
              </a:rPr>
            </a:br>
            <a:r>
              <a:rPr lang="en-US" sz="1500" b="1" dirty="0">
                <a:latin typeface="+mn-lt"/>
              </a:rPr>
              <a:t>(0,1)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19349C-0292-441E-B091-05D60E43AF98}"/>
              </a:ext>
            </a:extLst>
          </p:cNvPr>
          <p:cNvSpPr/>
          <p:nvPr/>
        </p:nvSpPr>
        <p:spPr>
          <a:xfrm>
            <a:off x="8049792" y="1951569"/>
            <a:ext cx="2191091" cy="163406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13BC1E-4543-4B8D-8C47-49888782499E}"/>
              </a:ext>
            </a:extLst>
          </p:cNvPr>
          <p:cNvSpPr/>
          <p:nvPr/>
        </p:nvSpPr>
        <p:spPr>
          <a:xfrm rot="5400000">
            <a:off x="10303158" y="2389477"/>
            <a:ext cx="2191091" cy="1294023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827743-38ED-4692-9382-E7844248D714}"/>
              </a:ext>
            </a:extLst>
          </p:cNvPr>
          <p:cNvSpPr txBox="1"/>
          <p:nvPr/>
        </p:nvSpPr>
        <p:spPr>
          <a:xfrm>
            <a:off x="7609737" y="2569419"/>
            <a:ext cx="32412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6820DC-C367-4E70-933F-064BAABD33B0}"/>
              </a:ext>
            </a:extLst>
          </p:cNvPr>
          <p:cNvSpPr txBox="1"/>
          <p:nvPr/>
        </p:nvSpPr>
        <p:spPr>
          <a:xfrm>
            <a:off x="10339032" y="2559260"/>
            <a:ext cx="31451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EAA08A-AB40-43F2-81F6-1E4B9F7497CC}"/>
              </a:ext>
            </a:extLst>
          </p:cNvPr>
          <p:cNvSpPr txBox="1"/>
          <p:nvPr/>
        </p:nvSpPr>
        <p:spPr>
          <a:xfrm>
            <a:off x="6702959" y="1998751"/>
            <a:ext cx="3722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5BEAE5-6AB4-49DD-82B6-73C55A75D981}"/>
              </a:ext>
            </a:extLst>
          </p:cNvPr>
          <p:cNvSpPr txBox="1"/>
          <p:nvPr/>
        </p:nvSpPr>
        <p:spPr>
          <a:xfrm>
            <a:off x="8967243" y="1998751"/>
            <a:ext cx="35618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42BD47-1DDF-483C-8A63-BD9E6E0B2DC3}"/>
              </a:ext>
            </a:extLst>
          </p:cNvPr>
          <p:cNvSpPr txBox="1"/>
          <p:nvPr/>
        </p:nvSpPr>
        <p:spPr>
          <a:xfrm>
            <a:off x="11239280" y="1976319"/>
            <a:ext cx="31771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940963-1164-42D3-AD0D-DDDAAE7642EE}"/>
              </a:ext>
            </a:extLst>
          </p:cNvPr>
          <p:cNvCxnSpPr>
            <a:cxnSpLocks/>
          </p:cNvCxnSpPr>
          <p:nvPr/>
        </p:nvCxnSpPr>
        <p:spPr>
          <a:xfrm>
            <a:off x="9145337" y="3725333"/>
            <a:ext cx="0" cy="821267"/>
          </a:xfrm>
          <a:prstGeom prst="straightConnector1">
            <a:avLst/>
          </a:prstGeom>
          <a:ln w="28575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42F939D-C1A2-4BB0-AF0B-5C55A3620A70}"/>
              </a:ext>
            </a:extLst>
          </p:cNvPr>
          <p:cNvSpPr/>
          <p:nvPr/>
        </p:nvSpPr>
        <p:spPr>
          <a:xfrm>
            <a:off x="6294966" y="5835019"/>
            <a:ext cx="5879880" cy="690031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CUDA SM Registers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7B622C-207B-449F-BB77-57F7DBEDBAE6}"/>
              </a:ext>
            </a:extLst>
          </p:cNvPr>
          <p:cNvCxnSpPr>
            <a:cxnSpLocks/>
          </p:cNvCxnSpPr>
          <p:nvPr/>
        </p:nvCxnSpPr>
        <p:spPr>
          <a:xfrm>
            <a:off x="11413062" y="4229100"/>
            <a:ext cx="0" cy="317500"/>
          </a:xfrm>
          <a:prstGeom prst="straightConnector1">
            <a:avLst/>
          </a:prstGeom>
          <a:ln w="28575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D2380B-1311-4EDC-906F-85A5EA2EF73F}"/>
              </a:ext>
            </a:extLst>
          </p:cNvPr>
          <p:cNvCxnSpPr/>
          <p:nvPr/>
        </p:nvCxnSpPr>
        <p:spPr>
          <a:xfrm flipV="1">
            <a:off x="6921493" y="3632200"/>
            <a:ext cx="0" cy="209126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B4BDDC-9AC9-4899-ABAD-0805AA790993}"/>
              </a:ext>
            </a:extLst>
          </p:cNvPr>
          <p:cNvSpPr txBox="1"/>
          <p:nvPr/>
        </p:nvSpPr>
        <p:spPr>
          <a:xfrm rot="16200000">
            <a:off x="5397574" y="2617616"/>
            <a:ext cx="16385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 err="1">
                <a:latin typeface="+mn-lt"/>
              </a:rPr>
              <a:t>blockDim.x</a:t>
            </a:r>
            <a:r>
              <a:rPr lang="en-US" sz="1500" b="1" dirty="0">
                <a:latin typeface="+mn-lt"/>
              </a:rPr>
              <a:t> = 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6A844F-2B89-49EC-ABE9-706255E40512}"/>
              </a:ext>
            </a:extLst>
          </p:cNvPr>
          <p:cNvSpPr txBox="1"/>
          <p:nvPr/>
        </p:nvSpPr>
        <p:spPr>
          <a:xfrm>
            <a:off x="6201204" y="1668291"/>
            <a:ext cx="16129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 err="1">
                <a:latin typeface="+mn-lt"/>
              </a:rPr>
              <a:t>blockDim.y</a:t>
            </a:r>
            <a:r>
              <a:rPr lang="en-US" sz="1500" b="1" dirty="0">
                <a:latin typeface="+mn-lt"/>
              </a:rPr>
              <a:t> = 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BE761E-6573-42EC-BBA5-7823D9F3EFC4}"/>
              </a:ext>
            </a:extLst>
          </p:cNvPr>
          <p:cNvSpPr txBox="1"/>
          <p:nvPr/>
        </p:nvSpPr>
        <p:spPr>
          <a:xfrm>
            <a:off x="8461352" y="1681533"/>
            <a:ext cx="13227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latin typeface="+mn-lt"/>
              </a:rPr>
              <a:t>Dimension k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5E76AC9-A35E-4345-9329-36FE2FEB2DC8}"/>
              </a:ext>
            </a:extLst>
          </p:cNvPr>
          <p:cNvSpPr/>
          <p:nvPr/>
        </p:nvSpPr>
        <p:spPr>
          <a:xfrm>
            <a:off x="6884663" y="3745075"/>
            <a:ext cx="1696298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 err="1"/>
              <a:t>bDim.y</a:t>
            </a:r>
            <a:r>
              <a:rPr lang="en-US" sz="1300" b="1" dirty="0"/>
              <a:t>*</a:t>
            </a:r>
            <a:r>
              <a:rPr lang="en-US" sz="1300" b="1" dirty="0" err="1"/>
              <a:t>bDim.x</a:t>
            </a:r>
            <a:br>
              <a:rPr lang="en-US" sz="1300" b="1" dirty="0"/>
            </a:br>
            <a:r>
              <a:rPr lang="en-US" sz="1300" b="1" dirty="0"/>
              <a:t>elements stored in</a:t>
            </a:r>
          </a:p>
          <a:p>
            <a:r>
              <a:rPr lang="en-US" sz="1300" b="1" dirty="0"/>
              <a:t>global memory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F36D71C-3154-474B-AAC9-3D8B64271160}"/>
              </a:ext>
            </a:extLst>
          </p:cNvPr>
          <p:cNvSpPr/>
          <p:nvPr/>
        </p:nvSpPr>
        <p:spPr>
          <a:xfrm>
            <a:off x="7843682" y="4606904"/>
            <a:ext cx="4338951" cy="690031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CUDA SM Shared Memory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BF45C00-440D-4C57-8255-94743825E5A1}"/>
              </a:ext>
            </a:extLst>
          </p:cNvPr>
          <p:cNvCxnSpPr/>
          <p:nvPr/>
        </p:nvCxnSpPr>
        <p:spPr>
          <a:xfrm>
            <a:off x="9145337" y="5372098"/>
            <a:ext cx="0" cy="37253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8769A3C-154D-410B-A18C-3B2E031330F9}"/>
              </a:ext>
            </a:extLst>
          </p:cNvPr>
          <p:cNvCxnSpPr/>
          <p:nvPr/>
        </p:nvCxnSpPr>
        <p:spPr>
          <a:xfrm>
            <a:off x="11413062" y="5367865"/>
            <a:ext cx="0" cy="37253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825DF05-23F9-4533-9775-001CB0A58264}"/>
              </a:ext>
            </a:extLst>
          </p:cNvPr>
          <p:cNvCxnSpPr/>
          <p:nvPr/>
        </p:nvCxnSpPr>
        <p:spPr>
          <a:xfrm>
            <a:off x="8737593" y="1976319"/>
            <a:ext cx="0" cy="156698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0B45CD-6170-4BED-BF89-4CF75C86B66D}"/>
              </a:ext>
            </a:extLst>
          </p:cNvPr>
          <p:cNvCxnSpPr/>
          <p:nvPr/>
        </p:nvCxnSpPr>
        <p:spPr>
          <a:xfrm>
            <a:off x="9516528" y="1980553"/>
            <a:ext cx="0" cy="156698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2E38526-0355-46D0-8EDF-7304384CD0CD}"/>
              </a:ext>
            </a:extLst>
          </p:cNvPr>
          <p:cNvCxnSpPr/>
          <p:nvPr/>
        </p:nvCxnSpPr>
        <p:spPr>
          <a:xfrm>
            <a:off x="10769597" y="2650067"/>
            <a:ext cx="125918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34D9DD7-C4F5-4112-AFFB-187857DC86C4}"/>
              </a:ext>
            </a:extLst>
          </p:cNvPr>
          <p:cNvCxnSpPr/>
          <p:nvPr/>
        </p:nvCxnSpPr>
        <p:spPr>
          <a:xfrm>
            <a:off x="10769602" y="3382433"/>
            <a:ext cx="125918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6376C0A-FEC4-49D6-9363-D2D0C849367F}"/>
              </a:ext>
            </a:extLst>
          </p:cNvPr>
          <p:cNvSpPr txBox="1"/>
          <p:nvPr/>
        </p:nvSpPr>
        <p:spPr>
          <a:xfrm>
            <a:off x="10433980" y="2143550"/>
            <a:ext cx="4138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latin typeface="+mn-lt"/>
              </a:rPr>
              <a:t>∆k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D436857-87C3-43E2-9F60-DFF85F0255EA}"/>
              </a:ext>
            </a:extLst>
          </p:cNvPr>
          <p:cNvSpPr/>
          <p:nvPr/>
        </p:nvSpPr>
        <p:spPr>
          <a:xfrm>
            <a:off x="9174782" y="3934870"/>
            <a:ext cx="1912703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/>
              <a:t>(</a:t>
            </a:r>
            <a:r>
              <a:rPr lang="en-US" sz="1300" b="1" dirty="0" err="1"/>
              <a:t>bDim.y+bDim.x</a:t>
            </a:r>
            <a:r>
              <a:rPr lang="en-US" sz="1300" b="1" dirty="0"/>
              <a:t>)*k</a:t>
            </a:r>
            <a:br>
              <a:rPr lang="en-US" sz="1300" b="1" dirty="0"/>
            </a:br>
            <a:r>
              <a:rPr lang="en-US" sz="1300" b="1" dirty="0"/>
              <a:t>elements loaded from</a:t>
            </a:r>
          </a:p>
          <a:p>
            <a:r>
              <a:rPr lang="en-US" sz="1300" b="1" dirty="0"/>
              <a:t>global memory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D5DD5E1-0B20-47F6-87C9-9BCA0F068EBA}"/>
              </a:ext>
            </a:extLst>
          </p:cNvPr>
          <p:cNvSpPr/>
          <p:nvPr/>
        </p:nvSpPr>
        <p:spPr>
          <a:xfrm>
            <a:off x="9402994" y="5203130"/>
            <a:ext cx="1912703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 err="1"/>
              <a:t>bDim.y</a:t>
            </a:r>
            <a:r>
              <a:rPr lang="en-US" sz="1300" b="1" dirty="0"/>
              <a:t>*</a:t>
            </a:r>
            <a:r>
              <a:rPr lang="en-US" sz="1300" b="1" dirty="0" err="1"/>
              <a:t>bDim.x</a:t>
            </a:r>
            <a:r>
              <a:rPr lang="en-US" sz="1300" b="1" dirty="0"/>
              <a:t>*k</a:t>
            </a:r>
            <a:br>
              <a:rPr lang="en-US" sz="1300" b="1" dirty="0"/>
            </a:br>
            <a:r>
              <a:rPr lang="en-US" sz="1300" b="1" dirty="0"/>
              <a:t>elements loaded from</a:t>
            </a:r>
          </a:p>
          <a:p>
            <a:r>
              <a:rPr lang="en-US" sz="1300" b="1" dirty="0"/>
              <a:t>shared memory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C97128-32D2-4564-83BD-FF55C600DD32}"/>
              </a:ext>
            </a:extLst>
          </p:cNvPr>
          <p:cNvSpPr/>
          <p:nvPr/>
        </p:nvSpPr>
        <p:spPr>
          <a:xfrm>
            <a:off x="201309" y="1050863"/>
            <a:ext cx="6096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template &lt;</a:t>
            </a:r>
            <a:r>
              <a:rPr lang="en-US" sz="1000" dirty="0" err="1"/>
              <a:t>typename</a:t>
            </a:r>
            <a:r>
              <a:rPr lang="en-US" sz="1000" dirty="0"/>
              <a:t> T, int TILE_EXT_N, int TILE_EXT_M, int TILE_EXT_K&gt;</a:t>
            </a:r>
          </a:p>
          <a:p>
            <a:r>
              <a:rPr lang="en-US" sz="1000" dirty="0"/>
              <a:t>__global__ void </a:t>
            </a:r>
            <a:r>
              <a:rPr lang="en-US" sz="1000" dirty="0" err="1"/>
              <a:t>gpu_gemm_sh_nn</a:t>
            </a:r>
            <a:r>
              <a:rPr lang="en-US" sz="1000" dirty="0"/>
              <a:t>(int m, int n, int k,  //in: matrix dimensions: C(</a:t>
            </a:r>
            <a:r>
              <a:rPr lang="en-US" sz="1000" dirty="0" err="1"/>
              <a:t>m,n</a:t>
            </a:r>
            <a:r>
              <a:rPr lang="en-US" sz="1000" dirty="0"/>
              <a:t>)+=A(</a:t>
            </a:r>
            <a:r>
              <a:rPr lang="en-US" sz="1000" dirty="0" err="1"/>
              <a:t>m,k</a:t>
            </a:r>
            <a:r>
              <a:rPr lang="en-US" sz="1000" dirty="0"/>
              <a:t>)*B(</a:t>
            </a:r>
            <a:r>
              <a:rPr lang="en-US" sz="1000" dirty="0" err="1"/>
              <a:t>k,n</a:t>
            </a:r>
            <a:r>
              <a:rPr lang="en-US" sz="1000" dirty="0"/>
              <a:t>)</a:t>
            </a:r>
          </a:p>
          <a:p>
            <a:r>
              <a:rPr lang="en-US" sz="1000" dirty="0"/>
              <a:t>                               T * __restrict__ </a:t>
            </a:r>
            <a:r>
              <a:rPr lang="en-US" sz="1000" dirty="0" err="1"/>
              <a:t>dest</a:t>
            </a:r>
            <a:r>
              <a:rPr lang="en-US" sz="1000" dirty="0"/>
              <a:t>,            //</a:t>
            </a:r>
            <a:r>
              <a:rPr lang="en-US" sz="1000" dirty="0" err="1"/>
              <a:t>inout</a:t>
            </a:r>
            <a:r>
              <a:rPr lang="en-US" sz="1000" dirty="0"/>
              <a:t>: pointer to C matrix data</a:t>
            </a:r>
          </a:p>
          <a:p>
            <a:r>
              <a:rPr lang="en-US" sz="1000" dirty="0"/>
              <a:t>                               const T * __restrict__ left,    //in: pointer to A matrix data</a:t>
            </a:r>
          </a:p>
          <a:p>
            <a:r>
              <a:rPr lang="en-US" sz="1000" dirty="0"/>
              <a:t>                               const T * __restrict__ right) //in: pointer to B matrix data</a:t>
            </a:r>
          </a:p>
          <a:p>
            <a:r>
              <a:rPr lang="en-US" sz="1000" dirty="0"/>
              <a:t>{</a:t>
            </a:r>
          </a:p>
          <a:p>
            <a:r>
              <a:rPr lang="en-US" sz="1000" dirty="0"/>
              <a:t> using </a:t>
            </a:r>
            <a:r>
              <a:rPr lang="en-US" sz="1000" dirty="0" err="1"/>
              <a:t>int_t</a:t>
            </a:r>
            <a:r>
              <a:rPr lang="en-US" sz="1000" dirty="0"/>
              <a:t> = int; //either int or </a:t>
            </a:r>
            <a:r>
              <a:rPr lang="en-US" sz="1000" dirty="0" err="1"/>
              <a:t>size_t</a:t>
            </a:r>
            <a:endParaRPr lang="en-US" sz="1000" dirty="0"/>
          </a:p>
          <a:p>
            <a:r>
              <a:rPr lang="en-US" sz="1000" dirty="0"/>
              <a:t> </a:t>
            </a:r>
            <a:r>
              <a:rPr lang="en-US" sz="1000" b="1" dirty="0">
                <a:solidFill>
                  <a:srgbClr val="FF0000"/>
                </a:solidFill>
              </a:rPr>
              <a:t>__shared__ T </a:t>
            </a:r>
            <a:r>
              <a:rPr lang="en-US" sz="1000" b="1" dirty="0" err="1">
                <a:solidFill>
                  <a:srgbClr val="FF0000"/>
                </a:solidFill>
              </a:rPr>
              <a:t>lbuf</a:t>
            </a:r>
            <a:r>
              <a:rPr lang="en-US" sz="1000" b="1" dirty="0">
                <a:solidFill>
                  <a:srgbClr val="FF0000"/>
                </a:solidFill>
              </a:rPr>
              <a:t>[TILE_EXT_K][TILE_EXT_M], </a:t>
            </a:r>
            <a:r>
              <a:rPr lang="en-US" sz="1000" b="1" dirty="0" err="1">
                <a:solidFill>
                  <a:srgbClr val="FF0000"/>
                </a:solidFill>
              </a:rPr>
              <a:t>rbuf</a:t>
            </a:r>
            <a:r>
              <a:rPr lang="en-US" sz="1000" b="1" dirty="0">
                <a:solidFill>
                  <a:srgbClr val="FF0000"/>
                </a:solidFill>
              </a:rPr>
              <a:t>[TILE_EXT_N][TILE_EXT_K];</a:t>
            </a:r>
          </a:p>
          <a:p>
            <a:endParaRPr lang="en-US" sz="1000" dirty="0"/>
          </a:p>
          <a:p>
            <a:r>
              <a:rPr lang="en-US" sz="1000" dirty="0"/>
              <a:t> for(</a:t>
            </a:r>
            <a:r>
              <a:rPr lang="en-US" sz="1000" dirty="0" err="1"/>
              <a:t>int_t</a:t>
            </a:r>
            <a:r>
              <a:rPr lang="en-US" sz="1000" dirty="0"/>
              <a:t> </a:t>
            </a:r>
            <a:r>
              <a:rPr lang="en-US" sz="1000" dirty="0" err="1"/>
              <a:t>n_pos</a:t>
            </a:r>
            <a:r>
              <a:rPr lang="en-US" sz="1000" dirty="0"/>
              <a:t> = </a:t>
            </a:r>
            <a:r>
              <a:rPr lang="en-US" sz="1000" dirty="0" err="1"/>
              <a:t>blockIdx.y</a:t>
            </a:r>
            <a:r>
              <a:rPr lang="en-US" sz="1000" dirty="0"/>
              <a:t>*</a:t>
            </a:r>
            <a:r>
              <a:rPr lang="en-US" sz="1000" dirty="0" err="1"/>
              <a:t>blockDim.y</a:t>
            </a:r>
            <a:r>
              <a:rPr lang="en-US" sz="1000" dirty="0"/>
              <a:t>; </a:t>
            </a:r>
            <a:r>
              <a:rPr lang="en-US" sz="1000" dirty="0" err="1"/>
              <a:t>n_pos</a:t>
            </a:r>
            <a:r>
              <a:rPr lang="en-US" sz="1000" dirty="0"/>
              <a:t> &lt; n; </a:t>
            </a:r>
            <a:r>
              <a:rPr lang="en-US" sz="1000" dirty="0" err="1"/>
              <a:t>n_pos</a:t>
            </a:r>
            <a:r>
              <a:rPr lang="en-US" sz="1000" dirty="0"/>
              <a:t> += </a:t>
            </a:r>
            <a:r>
              <a:rPr lang="en-US" sz="1000" dirty="0" err="1"/>
              <a:t>gridDim.y</a:t>
            </a:r>
            <a:r>
              <a:rPr lang="en-US" sz="1000" dirty="0"/>
              <a:t>*</a:t>
            </a:r>
            <a:r>
              <a:rPr lang="en-US" sz="1000" dirty="0" err="1"/>
              <a:t>blockDim.y</a:t>
            </a:r>
            <a:r>
              <a:rPr lang="en-US" sz="1000" dirty="0"/>
              <a:t>){ //tile offset in Y</a:t>
            </a:r>
          </a:p>
          <a:p>
            <a:endParaRPr lang="en-US" sz="1000" dirty="0"/>
          </a:p>
          <a:p>
            <a:r>
              <a:rPr lang="en-US" sz="1000" dirty="0"/>
              <a:t>  for(</a:t>
            </a:r>
            <a:r>
              <a:rPr lang="en-US" sz="1000" dirty="0" err="1"/>
              <a:t>int_t</a:t>
            </a:r>
            <a:r>
              <a:rPr lang="en-US" sz="1000" dirty="0"/>
              <a:t> </a:t>
            </a:r>
            <a:r>
              <a:rPr lang="en-US" sz="1000" dirty="0" err="1"/>
              <a:t>m_pos</a:t>
            </a:r>
            <a:r>
              <a:rPr lang="en-US" sz="1000" dirty="0"/>
              <a:t> = </a:t>
            </a:r>
            <a:r>
              <a:rPr lang="en-US" sz="1000" dirty="0" err="1"/>
              <a:t>blockIdx.x</a:t>
            </a:r>
            <a:r>
              <a:rPr lang="en-US" sz="1000" dirty="0"/>
              <a:t>*</a:t>
            </a:r>
            <a:r>
              <a:rPr lang="en-US" sz="1000" dirty="0" err="1"/>
              <a:t>blockDim.x</a:t>
            </a:r>
            <a:r>
              <a:rPr lang="en-US" sz="1000" dirty="0"/>
              <a:t>; </a:t>
            </a:r>
            <a:r>
              <a:rPr lang="en-US" sz="1000" dirty="0" err="1"/>
              <a:t>m_pos</a:t>
            </a:r>
            <a:r>
              <a:rPr lang="en-US" sz="1000" dirty="0"/>
              <a:t> &lt; m; </a:t>
            </a:r>
            <a:r>
              <a:rPr lang="en-US" sz="1000" dirty="0" err="1"/>
              <a:t>m_pos</a:t>
            </a:r>
            <a:r>
              <a:rPr lang="en-US" sz="1000" dirty="0"/>
              <a:t> += </a:t>
            </a:r>
            <a:r>
              <a:rPr lang="en-US" sz="1000" dirty="0" err="1"/>
              <a:t>gridDim.x</a:t>
            </a:r>
            <a:r>
              <a:rPr lang="en-US" sz="1000" dirty="0"/>
              <a:t>*</a:t>
            </a:r>
            <a:r>
              <a:rPr lang="en-US" sz="1000" dirty="0" err="1"/>
              <a:t>blockDim.x</a:t>
            </a:r>
            <a:r>
              <a:rPr lang="en-US" sz="1000" dirty="0"/>
              <a:t>){ //tile offset in X</a:t>
            </a:r>
          </a:p>
          <a:p>
            <a:endParaRPr lang="en-US" sz="1000" dirty="0"/>
          </a:p>
          <a:p>
            <a:r>
              <a:rPr lang="en-US" sz="1000" dirty="0"/>
              <a:t>   T </a:t>
            </a:r>
            <a:r>
              <a:rPr lang="en-US" sz="1000" dirty="0" err="1"/>
              <a:t>tmp</a:t>
            </a:r>
            <a:r>
              <a:rPr lang="en-US" sz="1000" dirty="0"/>
              <a:t> = </a:t>
            </a:r>
            <a:r>
              <a:rPr lang="en-US" sz="1000" dirty="0" err="1"/>
              <a:t>static_cast</a:t>
            </a:r>
            <a:r>
              <a:rPr lang="en-US" sz="1000" dirty="0"/>
              <a:t>&lt;T&gt;(0.0); //accumulator</a:t>
            </a:r>
          </a:p>
          <a:p>
            <a:endParaRPr lang="en-US" sz="1000" dirty="0"/>
          </a:p>
          <a:p>
            <a:r>
              <a:rPr lang="en-US" sz="1000" dirty="0"/>
              <a:t>   for(</a:t>
            </a:r>
            <a:r>
              <a:rPr lang="en-US" sz="1000" dirty="0" err="1"/>
              <a:t>int_t</a:t>
            </a:r>
            <a:r>
              <a:rPr lang="en-US" sz="1000" dirty="0"/>
              <a:t> </a:t>
            </a:r>
            <a:r>
              <a:rPr lang="en-US" sz="1000" dirty="0" err="1"/>
              <a:t>k_pos</a:t>
            </a:r>
            <a:r>
              <a:rPr lang="en-US" sz="1000" dirty="0"/>
              <a:t> = 0; </a:t>
            </a:r>
            <a:r>
              <a:rPr lang="en-US" sz="1000" dirty="0" err="1"/>
              <a:t>k_pos</a:t>
            </a:r>
            <a:r>
              <a:rPr lang="en-US" sz="1000" dirty="0"/>
              <a:t> &lt; k; </a:t>
            </a:r>
            <a:r>
              <a:rPr lang="en-US" sz="1000" dirty="0" err="1"/>
              <a:t>k_pos</a:t>
            </a:r>
            <a:r>
              <a:rPr lang="en-US" sz="1000" dirty="0"/>
              <a:t> += TILE_EXT_K){ //tile begin position along dimension K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int_t</a:t>
            </a:r>
            <a:r>
              <a:rPr lang="en-US" sz="1000" dirty="0"/>
              <a:t> </a:t>
            </a:r>
            <a:r>
              <a:rPr lang="en-US" sz="1000" dirty="0" err="1"/>
              <a:t>k_end</a:t>
            </a:r>
            <a:r>
              <a:rPr lang="en-US" sz="1000" dirty="0"/>
              <a:t> = </a:t>
            </a:r>
            <a:r>
              <a:rPr lang="en-US" sz="1000" dirty="0" err="1"/>
              <a:t>k_pos</a:t>
            </a:r>
            <a:r>
              <a:rPr lang="en-US" sz="1000" dirty="0"/>
              <a:t> + TILE_EXT_K; if(</a:t>
            </a:r>
            <a:r>
              <a:rPr lang="en-US" sz="1000" dirty="0" err="1"/>
              <a:t>k_end</a:t>
            </a:r>
            <a:r>
              <a:rPr lang="en-US" sz="1000" dirty="0"/>
              <a:t> &gt; k) </a:t>
            </a:r>
            <a:r>
              <a:rPr lang="en-US" sz="1000" dirty="0" err="1"/>
              <a:t>k_end</a:t>
            </a:r>
            <a:r>
              <a:rPr lang="en-US" sz="1000" dirty="0"/>
              <a:t> = k;</a:t>
            </a:r>
          </a:p>
          <a:p>
            <a:endParaRPr lang="en-US" sz="1000" dirty="0"/>
          </a:p>
          <a:p>
            <a:r>
              <a:rPr lang="en-US" sz="1000" dirty="0"/>
              <a:t>    //Load a tile of matrix A(</a:t>
            </a:r>
            <a:r>
              <a:rPr lang="en-US" sz="1000" dirty="0" err="1"/>
              <a:t>m_pos:TILE_EXT_M</a:t>
            </a:r>
            <a:r>
              <a:rPr lang="en-US" sz="1000" dirty="0"/>
              <a:t>, </a:t>
            </a:r>
            <a:r>
              <a:rPr lang="en-US" sz="1000" dirty="0" err="1"/>
              <a:t>k_pos:TILE_EXT_K</a:t>
            </a:r>
            <a:r>
              <a:rPr lang="en-US" sz="1000" dirty="0"/>
              <a:t>):</a:t>
            </a:r>
          </a:p>
          <a:p>
            <a:r>
              <a:rPr lang="en-US" sz="1000" dirty="0"/>
              <a:t>    if(</a:t>
            </a:r>
            <a:r>
              <a:rPr lang="en-US" sz="1000" dirty="0" err="1"/>
              <a:t>m_pos</a:t>
            </a:r>
            <a:r>
              <a:rPr lang="en-US" sz="1000" dirty="0"/>
              <a:t> + </a:t>
            </a:r>
            <a:r>
              <a:rPr lang="en-US" sz="1000" dirty="0" err="1"/>
              <a:t>threadIdx.x</a:t>
            </a:r>
            <a:r>
              <a:rPr lang="en-US" sz="1000" dirty="0"/>
              <a:t> &lt; m){</a:t>
            </a:r>
          </a:p>
          <a:p>
            <a:r>
              <a:rPr lang="en-US" sz="1000" dirty="0"/>
              <a:t>     </a:t>
            </a:r>
            <a:r>
              <a:rPr lang="en-US" sz="1000" b="1" dirty="0">
                <a:solidFill>
                  <a:srgbClr val="FF0000"/>
                </a:solidFill>
              </a:rPr>
              <a:t>for(</a:t>
            </a:r>
            <a:r>
              <a:rPr lang="en-US" sz="1000" b="1" dirty="0" err="1">
                <a:solidFill>
                  <a:srgbClr val="FF0000"/>
                </a:solidFill>
              </a:rPr>
              <a:t>int_t</a:t>
            </a:r>
            <a:r>
              <a:rPr lang="en-US" sz="1000" b="1" dirty="0">
                <a:solidFill>
                  <a:srgbClr val="FF0000"/>
                </a:solidFill>
              </a:rPr>
              <a:t> </a:t>
            </a:r>
            <a:r>
              <a:rPr lang="en-US" sz="1000" b="1" dirty="0" err="1">
                <a:solidFill>
                  <a:srgbClr val="FF0000"/>
                </a:solidFill>
              </a:rPr>
              <a:t>k_loc</a:t>
            </a:r>
            <a:r>
              <a:rPr lang="en-US" sz="1000" b="1" dirty="0">
                <a:solidFill>
                  <a:srgbClr val="FF0000"/>
                </a:solidFill>
              </a:rPr>
              <a:t> = </a:t>
            </a:r>
            <a:r>
              <a:rPr lang="en-US" sz="1000" b="1" dirty="0" err="1">
                <a:solidFill>
                  <a:srgbClr val="FF0000"/>
                </a:solidFill>
              </a:rPr>
              <a:t>k_pos</a:t>
            </a:r>
            <a:r>
              <a:rPr lang="en-US" sz="1000" b="1" dirty="0">
                <a:solidFill>
                  <a:srgbClr val="FF0000"/>
                </a:solidFill>
              </a:rPr>
              <a:t> + </a:t>
            </a:r>
            <a:r>
              <a:rPr lang="en-US" sz="1000" b="1" dirty="0" err="1">
                <a:solidFill>
                  <a:srgbClr val="FF0000"/>
                </a:solidFill>
              </a:rPr>
              <a:t>threadIdx.y</a:t>
            </a:r>
            <a:r>
              <a:rPr lang="en-US" sz="1000" b="1" dirty="0">
                <a:solidFill>
                  <a:srgbClr val="FF0000"/>
                </a:solidFill>
              </a:rPr>
              <a:t>; </a:t>
            </a:r>
            <a:r>
              <a:rPr lang="en-US" sz="1000" b="1" dirty="0" err="1">
                <a:solidFill>
                  <a:srgbClr val="FF0000"/>
                </a:solidFill>
              </a:rPr>
              <a:t>k_loc</a:t>
            </a:r>
            <a:r>
              <a:rPr lang="en-US" sz="1000" b="1" dirty="0">
                <a:solidFill>
                  <a:srgbClr val="FF0000"/>
                </a:solidFill>
              </a:rPr>
              <a:t> &lt; </a:t>
            </a:r>
            <a:r>
              <a:rPr lang="en-US" sz="1000" b="1" dirty="0" err="1">
                <a:solidFill>
                  <a:srgbClr val="FF0000"/>
                </a:solidFill>
              </a:rPr>
              <a:t>k_end</a:t>
            </a:r>
            <a:r>
              <a:rPr lang="en-US" sz="1000" b="1" dirty="0">
                <a:solidFill>
                  <a:srgbClr val="FF0000"/>
                </a:solidFill>
              </a:rPr>
              <a:t>; </a:t>
            </a:r>
            <a:r>
              <a:rPr lang="en-US" sz="1000" b="1" dirty="0" err="1">
                <a:solidFill>
                  <a:srgbClr val="FF0000"/>
                </a:solidFill>
              </a:rPr>
              <a:t>k_loc</a:t>
            </a:r>
            <a:r>
              <a:rPr lang="en-US" sz="1000" b="1" dirty="0">
                <a:solidFill>
                  <a:srgbClr val="FF0000"/>
                </a:solidFill>
              </a:rPr>
              <a:t> += </a:t>
            </a:r>
            <a:r>
              <a:rPr lang="en-US" sz="1000" b="1" dirty="0" err="1">
                <a:solidFill>
                  <a:srgbClr val="FF0000"/>
                </a:solidFill>
              </a:rPr>
              <a:t>blockDim.y</a:t>
            </a:r>
            <a:r>
              <a:rPr lang="en-US" sz="1000" b="1" dirty="0">
                <a:solidFill>
                  <a:srgbClr val="FF0000"/>
                </a:solidFill>
              </a:rPr>
              <a:t>){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      </a:t>
            </a:r>
            <a:r>
              <a:rPr lang="en-US" sz="1000" b="1" dirty="0" err="1">
                <a:solidFill>
                  <a:srgbClr val="FF0000"/>
                </a:solidFill>
              </a:rPr>
              <a:t>lbuf</a:t>
            </a:r>
            <a:r>
              <a:rPr lang="en-US" sz="1000" b="1" dirty="0">
                <a:solidFill>
                  <a:srgbClr val="FF0000"/>
                </a:solidFill>
              </a:rPr>
              <a:t>[</a:t>
            </a:r>
            <a:r>
              <a:rPr lang="en-US" sz="1000" b="1" dirty="0" err="1">
                <a:solidFill>
                  <a:srgbClr val="FF0000"/>
                </a:solidFill>
              </a:rPr>
              <a:t>k_loc-k_pos</a:t>
            </a:r>
            <a:r>
              <a:rPr lang="en-US" sz="1000" b="1" dirty="0">
                <a:solidFill>
                  <a:srgbClr val="FF0000"/>
                </a:solidFill>
              </a:rPr>
              <a:t>][</a:t>
            </a:r>
            <a:r>
              <a:rPr lang="en-US" sz="1000" b="1" dirty="0" err="1">
                <a:solidFill>
                  <a:srgbClr val="FF0000"/>
                </a:solidFill>
              </a:rPr>
              <a:t>threadIdx.x</a:t>
            </a:r>
            <a:r>
              <a:rPr lang="en-US" sz="1000" b="1" dirty="0">
                <a:solidFill>
                  <a:srgbClr val="FF0000"/>
                </a:solidFill>
              </a:rPr>
              <a:t>] = left[</a:t>
            </a:r>
            <a:r>
              <a:rPr lang="en-US" sz="1000" b="1" dirty="0" err="1">
                <a:solidFill>
                  <a:srgbClr val="FF0000"/>
                </a:solidFill>
              </a:rPr>
              <a:t>k_loc</a:t>
            </a:r>
            <a:r>
              <a:rPr lang="en-US" sz="1000" b="1" dirty="0">
                <a:solidFill>
                  <a:srgbClr val="FF0000"/>
                </a:solidFill>
              </a:rPr>
              <a:t>*m + (</a:t>
            </a:r>
            <a:r>
              <a:rPr lang="en-US" sz="1000" b="1" dirty="0" err="1">
                <a:solidFill>
                  <a:srgbClr val="FF0000"/>
                </a:solidFill>
              </a:rPr>
              <a:t>m_pos+threadIdx.x</a:t>
            </a:r>
            <a:r>
              <a:rPr lang="en-US" sz="1000" b="1" dirty="0">
                <a:solidFill>
                  <a:srgbClr val="FF0000"/>
                </a:solidFill>
              </a:rPr>
              <a:t>)];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     }</a:t>
            </a:r>
          </a:p>
          <a:p>
            <a:r>
              <a:rPr lang="en-US" sz="1000" dirty="0"/>
              <a:t>    }</a:t>
            </a:r>
          </a:p>
          <a:p>
            <a:endParaRPr lang="en-US" sz="1000" dirty="0"/>
          </a:p>
          <a:p>
            <a:r>
              <a:rPr lang="en-US" sz="1000" dirty="0"/>
              <a:t>    //Load a tile of matrix B(</a:t>
            </a:r>
            <a:r>
              <a:rPr lang="en-US" sz="1000" dirty="0" err="1"/>
              <a:t>k_pos:TILE_EXT_K</a:t>
            </a:r>
            <a:r>
              <a:rPr lang="en-US" sz="1000" dirty="0"/>
              <a:t>, </a:t>
            </a:r>
            <a:r>
              <a:rPr lang="en-US" sz="1000" dirty="0" err="1"/>
              <a:t>n_pos:TILE_EXT_N</a:t>
            </a:r>
            <a:r>
              <a:rPr lang="en-US" sz="1000" dirty="0"/>
              <a:t>):</a:t>
            </a:r>
          </a:p>
          <a:p>
            <a:r>
              <a:rPr lang="en-US" sz="1000" dirty="0"/>
              <a:t>    if(</a:t>
            </a:r>
            <a:r>
              <a:rPr lang="en-US" sz="1000" dirty="0" err="1"/>
              <a:t>n_pos</a:t>
            </a:r>
            <a:r>
              <a:rPr lang="en-US" sz="1000" dirty="0"/>
              <a:t> + </a:t>
            </a:r>
            <a:r>
              <a:rPr lang="en-US" sz="1000" dirty="0" err="1"/>
              <a:t>threadIdx.y</a:t>
            </a:r>
            <a:r>
              <a:rPr lang="en-US" sz="1000" dirty="0"/>
              <a:t> &lt; n){</a:t>
            </a:r>
          </a:p>
          <a:p>
            <a:r>
              <a:rPr lang="en-US" sz="1000" dirty="0"/>
              <a:t>     </a:t>
            </a:r>
            <a:r>
              <a:rPr lang="en-US" sz="1000" b="1" dirty="0">
                <a:solidFill>
                  <a:srgbClr val="FF0000"/>
                </a:solidFill>
              </a:rPr>
              <a:t>for(</a:t>
            </a:r>
            <a:r>
              <a:rPr lang="en-US" sz="1000" b="1" dirty="0" err="1">
                <a:solidFill>
                  <a:srgbClr val="FF0000"/>
                </a:solidFill>
              </a:rPr>
              <a:t>int_t</a:t>
            </a:r>
            <a:r>
              <a:rPr lang="en-US" sz="1000" b="1" dirty="0">
                <a:solidFill>
                  <a:srgbClr val="FF0000"/>
                </a:solidFill>
              </a:rPr>
              <a:t> </a:t>
            </a:r>
            <a:r>
              <a:rPr lang="en-US" sz="1000" b="1" dirty="0" err="1">
                <a:solidFill>
                  <a:srgbClr val="FF0000"/>
                </a:solidFill>
              </a:rPr>
              <a:t>k_loc</a:t>
            </a:r>
            <a:r>
              <a:rPr lang="en-US" sz="1000" b="1" dirty="0">
                <a:solidFill>
                  <a:srgbClr val="FF0000"/>
                </a:solidFill>
              </a:rPr>
              <a:t> = </a:t>
            </a:r>
            <a:r>
              <a:rPr lang="en-US" sz="1000" b="1" dirty="0" err="1">
                <a:solidFill>
                  <a:srgbClr val="FF0000"/>
                </a:solidFill>
              </a:rPr>
              <a:t>k_pos</a:t>
            </a:r>
            <a:r>
              <a:rPr lang="en-US" sz="1000" b="1" dirty="0">
                <a:solidFill>
                  <a:srgbClr val="FF0000"/>
                </a:solidFill>
              </a:rPr>
              <a:t> + </a:t>
            </a:r>
            <a:r>
              <a:rPr lang="en-US" sz="1000" b="1" dirty="0" err="1">
                <a:solidFill>
                  <a:srgbClr val="FF0000"/>
                </a:solidFill>
              </a:rPr>
              <a:t>threadIdx.x</a:t>
            </a:r>
            <a:r>
              <a:rPr lang="en-US" sz="1000" b="1" dirty="0">
                <a:solidFill>
                  <a:srgbClr val="FF0000"/>
                </a:solidFill>
              </a:rPr>
              <a:t>; </a:t>
            </a:r>
            <a:r>
              <a:rPr lang="en-US" sz="1000" b="1" dirty="0" err="1">
                <a:solidFill>
                  <a:srgbClr val="FF0000"/>
                </a:solidFill>
              </a:rPr>
              <a:t>k_loc</a:t>
            </a:r>
            <a:r>
              <a:rPr lang="en-US" sz="1000" b="1" dirty="0">
                <a:solidFill>
                  <a:srgbClr val="FF0000"/>
                </a:solidFill>
              </a:rPr>
              <a:t> &lt; </a:t>
            </a:r>
            <a:r>
              <a:rPr lang="en-US" sz="1000" b="1" dirty="0" err="1">
                <a:solidFill>
                  <a:srgbClr val="FF0000"/>
                </a:solidFill>
              </a:rPr>
              <a:t>k_end</a:t>
            </a:r>
            <a:r>
              <a:rPr lang="en-US" sz="1000" b="1" dirty="0">
                <a:solidFill>
                  <a:srgbClr val="FF0000"/>
                </a:solidFill>
              </a:rPr>
              <a:t>; </a:t>
            </a:r>
            <a:r>
              <a:rPr lang="en-US" sz="1000" b="1" dirty="0" err="1">
                <a:solidFill>
                  <a:srgbClr val="FF0000"/>
                </a:solidFill>
              </a:rPr>
              <a:t>k_loc</a:t>
            </a:r>
            <a:r>
              <a:rPr lang="en-US" sz="1000" b="1" dirty="0">
                <a:solidFill>
                  <a:srgbClr val="FF0000"/>
                </a:solidFill>
              </a:rPr>
              <a:t> += </a:t>
            </a:r>
            <a:r>
              <a:rPr lang="en-US" sz="1000" b="1" dirty="0" err="1">
                <a:solidFill>
                  <a:srgbClr val="FF0000"/>
                </a:solidFill>
              </a:rPr>
              <a:t>blockDim.x</a:t>
            </a:r>
            <a:r>
              <a:rPr lang="en-US" sz="1000" b="1" dirty="0">
                <a:solidFill>
                  <a:srgbClr val="FF0000"/>
                </a:solidFill>
              </a:rPr>
              <a:t>){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      </a:t>
            </a:r>
            <a:r>
              <a:rPr lang="en-US" sz="1000" b="1" dirty="0" err="1">
                <a:solidFill>
                  <a:srgbClr val="FF0000"/>
                </a:solidFill>
              </a:rPr>
              <a:t>rbuf</a:t>
            </a:r>
            <a:r>
              <a:rPr lang="en-US" sz="1000" b="1" dirty="0">
                <a:solidFill>
                  <a:srgbClr val="FF0000"/>
                </a:solidFill>
              </a:rPr>
              <a:t>[</a:t>
            </a:r>
            <a:r>
              <a:rPr lang="en-US" sz="1000" b="1" dirty="0" err="1">
                <a:solidFill>
                  <a:srgbClr val="FF0000"/>
                </a:solidFill>
              </a:rPr>
              <a:t>threadIdx.y</a:t>
            </a:r>
            <a:r>
              <a:rPr lang="en-US" sz="1000" b="1" dirty="0">
                <a:solidFill>
                  <a:srgbClr val="FF0000"/>
                </a:solidFill>
              </a:rPr>
              <a:t>][</a:t>
            </a:r>
            <a:r>
              <a:rPr lang="en-US" sz="1000" b="1" dirty="0" err="1">
                <a:solidFill>
                  <a:srgbClr val="FF0000"/>
                </a:solidFill>
              </a:rPr>
              <a:t>k_loc-k_pos</a:t>
            </a:r>
            <a:r>
              <a:rPr lang="en-US" sz="1000" b="1" dirty="0">
                <a:solidFill>
                  <a:srgbClr val="FF0000"/>
                </a:solidFill>
              </a:rPr>
              <a:t>] = right[(</a:t>
            </a:r>
            <a:r>
              <a:rPr lang="en-US" sz="1000" b="1" dirty="0" err="1">
                <a:solidFill>
                  <a:srgbClr val="FF0000"/>
                </a:solidFill>
              </a:rPr>
              <a:t>n_pos+threadIdx.y</a:t>
            </a:r>
            <a:r>
              <a:rPr lang="en-US" sz="1000" b="1" dirty="0">
                <a:solidFill>
                  <a:srgbClr val="FF0000"/>
                </a:solidFill>
              </a:rPr>
              <a:t>)*k + </a:t>
            </a:r>
            <a:r>
              <a:rPr lang="en-US" sz="1000" b="1" dirty="0" err="1">
                <a:solidFill>
                  <a:srgbClr val="FF0000"/>
                </a:solidFill>
              </a:rPr>
              <a:t>k_loc</a:t>
            </a:r>
            <a:r>
              <a:rPr lang="en-US" sz="1000" b="1" dirty="0">
                <a:solidFill>
                  <a:srgbClr val="FF0000"/>
                </a:solidFill>
              </a:rPr>
              <a:t>];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     }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    </a:t>
            </a:r>
            <a:r>
              <a:rPr lang="en-US" sz="1000" b="1" dirty="0">
                <a:solidFill>
                  <a:srgbClr val="FF0000"/>
                </a:solidFill>
              </a:rPr>
              <a:t>__</a:t>
            </a:r>
            <a:r>
              <a:rPr lang="en-US" sz="1000" b="1" dirty="0" err="1">
                <a:solidFill>
                  <a:srgbClr val="FF0000"/>
                </a:solidFill>
              </a:rPr>
              <a:t>syncthreads</a:t>
            </a:r>
            <a:r>
              <a:rPr lang="en-US" sz="1000" b="1" dirty="0">
                <a:solidFill>
                  <a:srgbClr val="FF0000"/>
                </a:solidFill>
              </a:rPr>
              <a:t>();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4739D9-169D-40FB-BA68-812ACC2D804D}"/>
              </a:ext>
            </a:extLst>
          </p:cNvPr>
          <p:cNvSpPr txBox="1"/>
          <p:nvPr/>
        </p:nvSpPr>
        <p:spPr>
          <a:xfrm>
            <a:off x="1972733" y="839484"/>
            <a:ext cx="2771913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300" b="1" dirty="0" err="1">
                <a:solidFill>
                  <a:srgbClr val="00B0F0"/>
                </a:solidFill>
                <a:latin typeface="+mn-lt"/>
              </a:rPr>
              <a:t>TileC</a:t>
            </a:r>
            <a:r>
              <a:rPr lang="en-US" sz="1300" b="1" dirty="0">
                <a:solidFill>
                  <a:srgbClr val="00B0F0"/>
                </a:solidFill>
                <a:latin typeface="+mn-lt"/>
              </a:rPr>
              <a:t>(M,N), </a:t>
            </a:r>
            <a:r>
              <a:rPr lang="en-US" sz="1300" b="1" dirty="0" err="1">
                <a:solidFill>
                  <a:srgbClr val="00B0F0"/>
                </a:solidFill>
                <a:latin typeface="+mn-lt"/>
              </a:rPr>
              <a:t>TileA</a:t>
            </a:r>
            <a:r>
              <a:rPr lang="en-US" sz="1300" b="1" dirty="0">
                <a:solidFill>
                  <a:srgbClr val="00B0F0"/>
                </a:solidFill>
                <a:latin typeface="+mn-lt"/>
              </a:rPr>
              <a:t>(M,K), </a:t>
            </a:r>
            <a:r>
              <a:rPr lang="en-US" sz="1300" b="1" dirty="0" err="1">
                <a:solidFill>
                  <a:srgbClr val="00B0F0"/>
                </a:solidFill>
                <a:latin typeface="+mn-lt"/>
              </a:rPr>
              <a:t>TileB</a:t>
            </a:r>
            <a:r>
              <a:rPr lang="en-US" sz="1300" b="1" dirty="0">
                <a:solidFill>
                  <a:srgbClr val="00B0F0"/>
                </a:solidFill>
                <a:latin typeface="+mn-lt"/>
              </a:rPr>
              <a:t>(K,N)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624251-A3BB-460B-A063-FC3A5AE8EFBE}"/>
              </a:ext>
            </a:extLst>
          </p:cNvPr>
          <p:cNvSpPr txBox="1"/>
          <p:nvPr/>
        </p:nvSpPr>
        <p:spPr>
          <a:xfrm>
            <a:off x="2852290" y="4523942"/>
            <a:ext cx="31470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solidFill>
                  <a:srgbClr val="00B0F0"/>
                </a:solidFill>
                <a:latin typeface="+mn-lt"/>
              </a:rPr>
              <a:t>Loading shared memory buffers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9C049B-5C44-499D-83BF-310C9021F9E0}"/>
              </a:ext>
            </a:extLst>
          </p:cNvPr>
          <p:cNvSpPr txBox="1"/>
          <p:nvPr/>
        </p:nvSpPr>
        <p:spPr>
          <a:xfrm>
            <a:off x="1550973" y="5953818"/>
            <a:ext cx="4346062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300" b="1" dirty="0">
                <a:solidFill>
                  <a:srgbClr val="00B0F0"/>
                </a:solidFill>
                <a:latin typeface="+mn-lt"/>
              </a:rPr>
              <a:t>Global memory accesses to A and B</a:t>
            </a:r>
            <a:br>
              <a:rPr lang="en-US" sz="1300" b="1" dirty="0">
                <a:solidFill>
                  <a:srgbClr val="00B0F0"/>
                </a:solidFill>
                <a:latin typeface="+mn-lt"/>
              </a:rPr>
            </a:br>
            <a:r>
              <a:rPr lang="en-US" sz="1300" b="1" dirty="0">
                <a:solidFill>
                  <a:srgbClr val="00B0F0"/>
                </a:solidFill>
                <a:latin typeface="+mn-lt"/>
              </a:rPr>
              <a:t>are coalesced: </a:t>
            </a:r>
            <a:r>
              <a:rPr lang="en-US" sz="1300" b="1" dirty="0" err="1">
                <a:solidFill>
                  <a:srgbClr val="00B0F0"/>
                </a:solidFill>
                <a:latin typeface="+mn-lt"/>
              </a:rPr>
              <a:t>threadIdx.x</a:t>
            </a:r>
            <a:r>
              <a:rPr lang="en-US" sz="1300" b="1" dirty="0">
                <a:solidFill>
                  <a:srgbClr val="00B0F0"/>
                </a:solidFill>
                <a:latin typeface="+mn-lt"/>
              </a:rPr>
              <a:t> is the minor component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CF0744-004B-43A0-B9C3-5E063F819CCA}"/>
              </a:ext>
            </a:extLst>
          </p:cNvPr>
          <p:cNvCxnSpPr/>
          <p:nvPr/>
        </p:nvCxnSpPr>
        <p:spPr>
          <a:xfrm flipV="1">
            <a:off x="4334608" y="5547945"/>
            <a:ext cx="0" cy="43224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101562-F186-4AF0-AFF7-C07FCAA5DB1B}"/>
              </a:ext>
            </a:extLst>
          </p:cNvPr>
          <p:cNvCxnSpPr/>
          <p:nvPr/>
        </p:nvCxnSpPr>
        <p:spPr>
          <a:xfrm flipV="1">
            <a:off x="4106008" y="4437572"/>
            <a:ext cx="0" cy="151624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743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D566-82E7-4D99-A523-A86F2AD9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CUDA BLA Library: Shared Memory GEMM (algorithm 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423D6-0904-4DA7-A2F4-5542BF5F018E}"/>
              </a:ext>
            </a:extLst>
          </p:cNvPr>
          <p:cNvSpPr txBox="1"/>
          <p:nvPr/>
        </p:nvSpPr>
        <p:spPr>
          <a:xfrm>
            <a:off x="6318474" y="973255"/>
            <a:ext cx="591700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highlight>
                  <a:srgbClr val="00FFFF"/>
                </a:highlight>
                <a:latin typeface="+mn-lt"/>
              </a:rPr>
              <a:t>Each CUDA thread block computes:</a:t>
            </a:r>
          </a:p>
          <a:p>
            <a:pPr algn="l">
              <a:lnSpc>
                <a:spcPct val="90000"/>
              </a:lnSpc>
            </a:pPr>
            <a:r>
              <a:rPr lang="en-US" sz="1400" b="1" dirty="0">
                <a:highlight>
                  <a:srgbClr val="00FFFF"/>
                </a:highlight>
                <a:latin typeface="+mn-lt"/>
              </a:rPr>
              <a:t>C(</a:t>
            </a:r>
            <a:r>
              <a:rPr lang="en-US" sz="1400" b="1" dirty="0" err="1">
                <a:highlight>
                  <a:srgbClr val="00FFFF"/>
                </a:highlight>
                <a:latin typeface="+mn-lt"/>
              </a:rPr>
              <a:t>blockDim.x</a:t>
            </a:r>
            <a:r>
              <a:rPr lang="en-US" sz="1400" b="1" dirty="0">
                <a:highlight>
                  <a:srgbClr val="00FFFF"/>
                </a:highlight>
                <a:latin typeface="+mn-lt"/>
              </a:rPr>
              <a:t>, </a:t>
            </a:r>
            <a:r>
              <a:rPr lang="en-US" sz="1400" b="1" dirty="0" err="1">
                <a:highlight>
                  <a:srgbClr val="00FFFF"/>
                </a:highlight>
                <a:latin typeface="+mn-lt"/>
              </a:rPr>
              <a:t>blockDim.y</a:t>
            </a:r>
            <a:r>
              <a:rPr lang="en-US" sz="1400" b="1" dirty="0">
                <a:highlight>
                  <a:srgbClr val="00FFFF"/>
                </a:highlight>
                <a:latin typeface="+mn-lt"/>
              </a:rPr>
              <a:t>) += A(</a:t>
            </a:r>
            <a:r>
              <a:rPr lang="en-US" sz="1400" b="1" dirty="0" err="1">
                <a:highlight>
                  <a:srgbClr val="00FFFF"/>
                </a:highlight>
                <a:latin typeface="+mn-lt"/>
              </a:rPr>
              <a:t>blockDim.x</a:t>
            </a:r>
            <a:r>
              <a:rPr lang="en-US" sz="1400" b="1" dirty="0">
                <a:highlight>
                  <a:srgbClr val="00FFFF"/>
                </a:highlight>
                <a:latin typeface="+mn-lt"/>
              </a:rPr>
              <a:t>, k) * B(k, </a:t>
            </a:r>
            <a:r>
              <a:rPr lang="en-US" sz="1400" b="1" dirty="0" err="1">
                <a:highlight>
                  <a:srgbClr val="00FFFF"/>
                </a:highlight>
                <a:latin typeface="+mn-lt"/>
              </a:rPr>
              <a:t>blockDim.y</a:t>
            </a:r>
            <a:r>
              <a:rPr lang="en-US" sz="1400" b="1" dirty="0">
                <a:highlight>
                  <a:srgbClr val="00FFFF"/>
                </a:highlight>
                <a:latin typeface="+mn-lt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79028B-DD26-44A1-81B1-67DFC8F4B1D6}"/>
              </a:ext>
            </a:extLst>
          </p:cNvPr>
          <p:cNvSpPr/>
          <p:nvPr/>
        </p:nvSpPr>
        <p:spPr>
          <a:xfrm>
            <a:off x="6326831" y="1940943"/>
            <a:ext cx="1189566" cy="163406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1EAA5C-17A6-4B3E-8779-912FF2A2276D}"/>
              </a:ext>
            </a:extLst>
          </p:cNvPr>
          <p:cNvSpPr txBox="1"/>
          <p:nvPr/>
        </p:nvSpPr>
        <p:spPr>
          <a:xfrm>
            <a:off x="6534037" y="2398190"/>
            <a:ext cx="81162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latin typeface="+mn-lt"/>
              </a:rPr>
              <a:t>Thread</a:t>
            </a:r>
            <a:br>
              <a:rPr lang="en-US" sz="1500" b="1" dirty="0">
                <a:latin typeface="+mn-lt"/>
              </a:rPr>
            </a:br>
            <a:r>
              <a:rPr lang="en-US" sz="1500" b="1" dirty="0">
                <a:latin typeface="+mn-lt"/>
              </a:rPr>
              <a:t>Block</a:t>
            </a:r>
            <a:br>
              <a:rPr lang="en-US" sz="1500" b="1" dirty="0">
                <a:latin typeface="+mn-lt"/>
              </a:rPr>
            </a:br>
            <a:r>
              <a:rPr lang="en-US" sz="1500" b="1" dirty="0">
                <a:latin typeface="+mn-lt"/>
              </a:rPr>
              <a:t>(0,1)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19349C-0292-441E-B091-05D60E43AF98}"/>
              </a:ext>
            </a:extLst>
          </p:cNvPr>
          <p:cNvSpPr/>
          <p:nvPr/>
        </p:nvSpPr>
        <p:spPr>
          <a:xfrm>
            <a:off x="8049792" y="1951569"/>
            <a:ext cx="2191091" cy="163406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13BC1E-4543-4B8D-8C47-49888782499E}"/>
              </a:ext>
            </a:extLst>
          </p:cNvPr>
          <p:cNvSpPr/>
          <p:nvPr/>
        </p:nvSpPr>
        <p:spPr>
          <a:xfrm rot="5400000">
            <a:off x="10303158" y="2389477"/>
            <a:ext cx="2191091" cy="1294023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827743-38ED-4692-9382-E7844248D714}"/>
              </a:ext>
            </a:extLst>
          </p:cNvPr>
          <p:cNvSpPr txBox="1"/>
          <p:nvPr/>
        </p:nvSpPr>
        <p:spPr>
          <a:xfrm>
            <a:off x="7609737" y="2569419"/>
            <a:ext cx="32412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6820DC-C367-4E70-933F-064BAABD33B0}"/>
              </a:ext>
            </a:extLst>
          </p:cNvPr>
          <p:cNvSpPr txBox="1"/>
          <p:nvPr/>
        </p:nvSpPr>
        <p:spPr>
          <a:xfrm>
            <a:off x="10339032" y="2559260"/>
            <a:ext cx="31451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EAA08A-AB40-43F2-81F6-1E4B9F7497CC}"/>
              </a:ext>
            </a:extLst>
          </p:cNvPr>
          <p:cNvSpPr txBox="1"/>
          <p:nvPr/>
        </p:nvSpPr>
        <p:spPr>
          <a:xfrm>
            <a:off x="6702959" y="1998751"/>
            <a:ext cx="3722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5BEAE5-6AB4-49DD-82B6-73C55A75D981}"/>
              </a:ext>
            </a:extLst>
          </p:cNvPr>
          <p:cNvSpPr txBox="1"/>
          <p:nvPr/>
        </p:nvSpPr>
        <p:spPr>
          <a:xfrm>
            <a:off x="8967243" y="1998751"/>
            <a:ext cx="35618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42BD47-1DDF-483C-8A63-BD9E6E0B2DC3}"/>
              </a:ext>
            </a:extLst>
          </p:cNvPr>
          <p:cNvSpPr txBox="1"/>
          <p:nvPr/>
        </p:nvSpPr>
        <p:spPr>
          <a:xfrm>
            <a:off x="11239280" y="1976319"/>
            <a:ext cx="31771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940963-1164-42D3-AD0D-DDDAAE7642EE}"/>
              </a:ext>
            </a:extLst>
          </p:cNvPr>
          <p:cNvCxnSpPr>
            <a:cxnSpLocks/>
          </p:cNvCxnSpPr>
          <p:nvPr/>
        </p:nvCxnSpPr>
        <p:spPr>
          <a:xfrm>
            <a:off x="9145337" y="3725333"/>
            <a:ext cx="0" cy="821267"/>
          </a:xfrm>
          <a:prstGeom prst="straightConnector1">
            <a:avLst/>
          </a:prstGeom>
          <a:ln w="28575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42F939D-C1A2-4BB0-AF0B-5C55A3620A70}"/>
              </a:ext>
            </a:extLst>
          </p:cNvPr>
          <p:cNvSpPr/>
          <p:nvPr/>
        </p:nvSpPr>
        <p:spPr>
          <a:xfrm>
            <a:off x="6294966" y="5835019"/>
            <a:ext cx="5879880" cy="690031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CUDA SM Registers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7B622C-207B-449F-BB77-57F7DBEDBAE6}"/>
              </a:ext>
            </a:extLst>
          </p:cNvPr>
          <p:cNvCxnSpPr>
            <a:cxnSpLocks/>
          </p:cNvCxnSpPr>
          <p:nvPr/>
        </p:nvCxnSpPr>
        <p:spPr>
          <a:xfrm>
            <a:off x="11413062" y="4229100"/>
            <a:ext cx="0" cy="317500"/>
          </a:xfrm>
          <a:prstGeom prst="straightConnector1">
            <a:avLst/>
          </a:prstGeom>
          <a:ln w="28575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D2380B-1311-4EDC-906F-85A5EA2EF73F}"/>
              </a:ext>
            </a:extLst>
          </p:cNvPr>
          <p:cNvCxnSpPr/>
          <p:nvPr/>
        </p:nvCxnSpPr>
        <p:spPr>
          <a:xfrm flipV="1">
            <a:off x="6921493" y="3632200"/>
            <a:ext cx="0" cy="209126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B4BDDC-9AC9-4899-ABAD-0805AA790993}"/>
              </a:ext>
            </a:extLst>
          </p:cNvPr>
          <p:cNvSpPr txBox="1"/>
          <p:nvPr/>
        </p:nvSpPr>
        <p:spPr>
          <a:xfrm rot="16200000">
            <a:off x="5397574" y="2617616"/>
            <a:ext cx="16385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 err="1">
                <a:latin typeface="+mn-lt"/>
              </a:rPr>
              <a:t>blockDim.x</a:t>
            </a:r>
            <a:r>
              <a:rPr lang="en-US" sz="1500" b="1" dirty="0">
                <a:latin typeface="+mn-lt"/>
              </a:rPr>
              <a:t> = 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6A844F-2B89-49EC-ABE9-706255E40512}"/>
              </a:ext>
            </a:extLst>
          </p:cNvPr>
          <p:cNvSpPr txBox="1"/>
          <p:nvPr/>
        </p:nvSpPr>
        <p:spPr>
          <a:xfrm>
            <a:off x="6201204" y="1668291"/>
            <a:ext cx="16129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 err="1">
                <a:latin typeface="+mn-lt"/>
              </a:rPr>
              <a:t>blockDim.y</a:t>
            </a:r>
            <a:r>
              <a:rPr lang="en-US" sz="1500" b="1" dirty="0">
                <a:latin typeface="+mn-lt"/>
              </a:rPr>
              <a:t> = 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BE761E-6573-42EC-BBA5-7823D9F3EFC4}"/>
              </a:ext>
            </a:extLst>
          </p:cNvPr>
          <p:cNvSpPr txBox="1"/>
          <p:nvPr/>
        </p:nvSpPr>
        <p:spPr>
          <a:xfrm>
            <a:off x="8461352" y="1681533"/>
            <a:ext cx="13227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latin typeface="+mn-lt"/>
              </a:rPr>
              <a:t>Dimension k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5E76AC9-A35E-4345-9329-36FE2FEB2DC8}"/>
              </a:ext>
            </a:extLst>
          </p:cNvPr>
          <p:cNvSpPr/>
          <p:nvPr/>
        </p:nvSpPr>
        <p:spPr>
          <a:xfrm>
            <a:off x="6884663" y="3745075"/>
            <a:ext cx="1696298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 err="1"/>
              <a:t>bDim.y</a:t>
            </a:r>
            <a:r>
              <a:rPr lang="en-US" sz="1300" b="1" dirty="0"/>
              <a:t>*</a:t>
            </a:r>
            <a:r>
              <a:rPr lang="en-US" sz="1300" b="1" dirty="0" err="1"/>
              <a:t>bDim.x</a:t>
            </a:r>
            <a:br>
              <a:rPr lang="en-US" sz="1300" b="1" dirty="0"/>
            </a:br>
            <a:r>
              <a:rPr lang="en-US" sz="1300" b="1" dirty="0"/>
              <a:t>elements stored in</a:t>
            </a:r>
          </a:p>
          <a:p>
            <a:r>
              <a:rPr lang="en-US" sz="1300" b="1" dirty="0"/>
              <a:t>global memory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F36D71C-3154-474B-AAC9-3D8B64271160}"/>
              </a:ext>
            </a:extLst>
          </p:cNvPr>
          <p:cNvSpPr/>
          <p:nvPr/>
        </p:nvSpPr>
        <p:spPr>
          <a:xfrm>
            <a:off x="7843682" y="4606904"/>
            <a:ext cx="4338951" cy="690031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CUDA SM Shared Memory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BF45C00-440D-4C57-8255-94743825E5A1}"/>
              </a:ext>
            </a:extLst>
          </p:cNvPr>
          <p:cNvCxnSpPr/>
          <p:nvPr/>
        </p:nvCxnSpPr>
        <p:spPr>
          <a:xfrm>
            <a:off x="9145337" y="5372098"/>
            <a:ext cx="0" cy="37253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8769A3C-154D-410B-A18C-3B2E031330F9}"/>
              </a:ext>
            </a:extLst>
          </p:cNvPr>
          <p:cNvCxnSpPr/>
          <p:nvPr/>
        </p:nvCxnSpPr>
        <p:spPr>
          <a:xfrm>
            <a:off x="11413062" y="5367865"/>
            <a:ext cx="0" cy="37253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825DF05-23F9-4533-9775-001CB0A58264}"/>
              </a:ext>
            </a:extLst>
          </p:cNvPr>
          <p:cNvCxnSpPr/>
          <p:nvPr/>
        </p:nvCxnSpPr>
        <p:spPr>
          <a:xfrm>
            <a:off x="8737593" y="1976319"/>
            <a:ext cx="0" cy="156698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0B45CD-6170-4BED-BF89-4CF75C86B66D}"/>
              </a:ext>
            </a:extLst>
          </p:cNvPr>
          <p:cNvCxnSpPr/>
          <p:nvPr/>
        </p:nvCxnSpPr>
        <p:spPr>
          <a:xfrm>
            <a:off x="9516528" y="1980553"/>
            <a:ext cx="0" cy="156698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2E38526-0355-46D0-8EDF-7304384CD0CD}"/>
              </a:ext>
            </a:extLst>
          </p:cNvPr>
          <p:cNvCxnSpPr/>
          <p:nvPr/>
        </p:nvCxnSpPr>
        <p:spPr>
          <a:xfrm>
            <a:off x="10769597" y="2650067"/>
            <a:ext cx="125918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34D9DD7-C4F5-4112-AFFB-187857DC86C4}"/>
              </a:ext>
            </a:extLst>
          </p:cNvPr>
          <p:cNvCxnSpPr/>
          <p:nvPr/>
        </p:nvCxnSpPr>
        <p:spPr>
          <a:xfrm>
            <a:off x="10769602" y="3382433"/>
            <a:ext cx="125918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6376C0A-FEC4-49D6-9363-D2D0C849367F}"/>
              </a:ext>
            </a:extLst>
          </p:cNvPr>
          <p:cNvSpPr txBox="1"/>
          <p:nvPr/>
        </p:nvSpPr>
        <p:spPr>
          <a:xfrm>
            <a:off x="10433980" y="2143550"/>
            <a:ext cx="4138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latin typeface="+mn-lt"/>
              </a:rPr>
              <a:t>∆k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D436857-87C3-43E2-9F60-DFF85F0255EA}"/>
              </a:ext>
            </a:extLst>
          </p:cNvPr>
          <p:cNvSpPr/>
          <p:nvPr/>
        </p:nvSpPr>
        <p:spPr>
          <a:xfrm>
            <a:off x="9174782" y="3934870"/>
            <a:ext cx="1912703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/>
              <a:t>(</a:t>
            </a:r>
            <a:r>
              <a:rPr lang="en-US" sz="1300" b="1" dirty="0" err="1"/>
              <a:t>bDim.y+bDim.x</a:t>
            </a:r>
            <a:r>
              <a:rPr lang="en-US" sz="1300" b="1" dirty="0"/>
              <a:t>)*k</a:t>
            </a:r>
            <a:br>
              <a:rPr lang="en-US" sz="1300" b="1" dirty="0"/>
            </a:br>
            <a:r>
              <a:rPr lang="en-US" sz="1300" b="1" dirty="0"/>
              <a:t>elements loaded from</a:t>
            </a:r>
          </a:p>
          <a:p>
            <a:r>
              <a:rPr lang="en-US" sz="1300" b="1" dirty="0"/>
              <a:t>global memory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D5DD5E1-0B20-47F6-87C9-9BCA0F068EBA}"/>
              </a:ext>
            </a:extLst>
          </p:cNvPr>
          <p:cNvSpPr/>
          <p:nvPr/>
        </p:nvSpPr>
        <p:spPr>
          <a:xfrm>
            <a:off x="9402994" y="5203130"/>
            <a:ext cx="1912703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 err="1"/>
              <a:t>bDim.y</a:t>
            </a:r>
            <a:r>
              <a:rPr lang="en-US" sz="1300" b="1" dirty="0"/>
              <a:t>*</a:t>
            </a:r>
            <a:r>
              <a:rPr lang="en-US" sz="1300" b="1" dirty="0" err="1"/>
              <a:t>bDim.x</a:t>
            </a:r>
            <a:r>
              <a:rPr lang="en-US" sz="1300" b="1" dirty="0"/>
              <a:t>*k</a:t>
            </a:r>
            <a:br>
              <a:rPr lang="en-US" sz="1300" b="1" dirty="0"/>
            </a:br>
            <a:r>
              <a:rPr lang="en-US" sz="1300" b="1" dirty="0"/>
              <a:t>elements loaded from</a:t>
            </a:r>
          </a:p>
          <a:p>
            <a:r>
              <a:rPr lang="en-US" sz="1300" b="1" dirty="0"/>
              <a:t>shared memory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C97128-32D2-4564-83BD-FF55C600DD32}"/>
              </a:ext>
            </a:extLst>
          </p:cNvPr>
          <p:cNvSpPr/>
          <p:nvPr/>
        </p:nvSpPr>
        <p:spPr>
          <a:xfrm>
            <a:off x="201309" y="1050863"/>
            <a:ext cx="6096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template &lt;</a:t>
            </a:r>
            <a:r>
              <a:rPr lang="en-US" sz="1000" dirty="0" err="1"/>
              <a:t>typename</a:t>
            </a:r>
            <a:r>
              <a:rPr lang="en-US" sz="1000" dirty="0"/>
              <a:t> T, int TILE_EXT_N, int TILE_EXT_M, int TILE_EXT_K&gt;</a:t>
            </a:r>
          </a:p>
          <a:p>
            <a:r>
              <a:rPr lang="en-US" sz="1000" dirty="0"/>
              <a:t>__global__ void </a:t>
            </a:r>
            <a:r>
              <a:rPr lang="en-US" sz="1000" dirty="0" err="1"/>
              <a:t>gpu_gemm_sh_nn</a:t>
            </a:r>
            <a:r>
              <a:rPr lang="en-US" sz="1000" dirty="0"/>
              <a:t>(int m, int n, int k,  //in: matrix dimensions: C(</a:t>
            </a:r>
            <a:r>
              <a:rPr lang="en-US" sz="1000" dirty="0" err="1"/>
              <a:t>m,n</a:t>
            </a:r>
            <a:r>
              <a:rPr lang="en-US" sz="1000" dirty="0"/>
              <a:t>)+=A(</a:t>
            </a:r>
            <a:r>
              <a:rPr lang="en-US" sz="1000" dirty="0" err="1"/>
              <a:t>m,k</a:t>
            </a:r>
            <a:r>
              <a:rPr lang="en-US" sz="1000" dirty="0"/>
              <a:t>)*B(</a:t>
            </a:r>
            <a:r>
              <a:rPr lang="en-US" sz="1000" dirty="0" err="1"/>
              <a:t>k,n</a:t>
            </a:r>
            <a:r>
              <a:rPr lang="en-US" sz="1000" dirty="0"/>
              <a:t>)</a:t>
            </a:r>
          </a:p>
          <a:p>
            <a:r>
              <a:rPr lang="en-US" sz="1000" dirty="0"/>
              <a:t>                               T * __restrict__ </a:t>
            </a:r>
            <a:r>
              <a:rPr lang="en-US" sz="1000" dirty="0" err="1"/>
              <a:t>dest</a:t>
            </a:r>
            <a:r>
              <a:rPr lang="en-US" sz="1000" dirty="0"/>
              <a:t>,            //</a:t>
            </a:r>
            <a:r>
              <a:rPr lang="en-US" sz="1000" dirty="0" err="1"/>
              <a:t>inout</a:t>
            </a:r>
            <a:r>
              <a:rPr lang="en-US" sz="1000" dirty="0"/>
              <a:t>: pointer to C matrix data</a:t>
            </a:r>
          </a:p>
          <a:p>
            <a:r>
              <a:rPr lang="en-US" sz="1000" dirty="0"/>
              <a:t>                               const T * __restrict__ left,    //in: pointer to A matrix data</a:t>
            </a:r>
          </a:p>
          <a:p>
            <a:r>
              <a:rPr lang="en-US" sz="1000" dirty="0"/>
              <a:t>                               const T * __restrict__ right) //in: pointer to B matrix data</a:t>
            </a:r>
          </a:p>
          <a:p>
            <a:r>
              <a:rPr lang="en-US" sz="1000" dirty="0"/>
              <a:t>{</a:t>
            </a:r>
          </a:p>
          <a:p>
            <a:r>
              <a:rPr lang="en-US" sz="1000" dirty="0"/>
              <a:t> using </a:t>
            </a:r>
            <a:r>
              <a:rPr lang="en-US" sz="1000" dirty="0" err="1"/>
              <a:t>int_t</a:t>
            </a:r>
            <a:r>
              <a:rPr lang="en-US" sz="1000" dirty="0"/>
              <a:t> = int; //either int or </a:t>
            </a:r>
            <a:r>
              <a:rPr lang="en-US" sz="1000" dirty="0" err="1"/>
              <a:t>size_t</a:t>
            </a:r>
            <a:endParaRPr lang="en-US" sz="1000" dirty="0"/>
          </a:p>
          <a:p>
            <a:r>
              <a:rPr lang="en-US" sz="1000" dirty="0"/>
              <a:t> </a:t>
            </a:r>
            <a:r>
              <a:rPr lang="en-US" sz="1000" b="1" dirty="0">
                <a:solidFill>
                  <a:srgbClr val="FF0000"/>
                </a:solidFill>
              </a:rPr>
              <a:t>__shared__ T </a:t>
            </a:r>
            <a:r>
              <a:rPr lang="en-US" sz="1000" b="1" dirty="0" err="1">
                <a:solidFill>
                  <a:srgbClr val="FF0000"/>
                </a:solidFill>
              </a:rPr>
              <a:t>lbuf</a:t>
            </a:r>
            <a:r>
              <a:rPr lang="en-US" sz="1000" b="1" dirty="0">
                <a:solidFill>
                  <a:srgbClr val="FF0000"/>
                </a:solidFill>
              </a:rPr>
              <a:t>[TILE_EXT_K][TILE_EXT_M], </a:t>
            </a:r>
            <a:r>
              <a:rPr lang="en-US" sz="1000" b="1" dirty="0" err="1">
                <a:solidFill>
                  <a:srgbClr val="FF0000"/>
                </a:solidFill>
              </a:rPr>
              <a:t>rbuf</a:t>
            </a:r>
            <a:r>
              <a:rPr lang="en-US" sz="1000" b="1" dirty="0">
                <a:solidFill>
                  <a:srgbClr val="FF0000"/>
                </a:solidFill>
              </a:rPr>
              <a:t>[TILE_EXT_N][TILE_EXT_K];</a:t>
            </a:r>
          </a:p>
          <a:p>
            <a:endParaRPr lang="en-US" sz="1000" dirty="0"/>
          </a:p>
          <a:p>
            <a:r>
              <a:rPr lang="en-US" sz="1000" dirty="0"/>
              <a:t> for(</a:t>
            </a:r>
            <a:r>
              <a:rPr lang="en-US" sz="1000" dirty="0" err="1"/>
              <a:t>int_t</a:t>
            </a:r>
            <a:r>
              <a:rPr lang="en-US" sz="1000" dirty="0"/>
              <a:t> </a:t>
            </a:r>
            <a:r>
              <a:rPr lang="en-US" sz="1000" dirty="0" err="1"/>
              <a:t>n_pos</a:t>
            </a:r>
            <a:r>
              <a:rPr lang="en-US" sz="1000" dirty="0"/>
              <a:t> = </a:t>
            </a:r>
            <a:r>
              <a:rPr lang="en-US" sz="1000" dirty="0" err="1"/>
              <a:t>blockIdx.y</a:t>
            </a:r>
            <a:r>
              <a:rPr lang="en-US" sz="1000" dirty="0"/>
              <a:t>*</a:t>
            </a:r>
            <a:r>
              <a:rPr lang="en-US" sz="1000" dirty="0" err="1"/>
              <a:t>blockDim.y</a:t>
            </a:r>
            <a:r>
              <a:rPr lang="en-US" sz="1000" dirty="0"/>
              <a:t>; </a:t>
            </a:r>
            <a:r>
              <a:rPr lang="en-US" sz="1000" dirty="0" err="1"/>
              <a:t>n_pos</a:t>
            </a:r>
            <a:r>
              <a:rPr lang="en-US" sz="1000" dirty="0"/>
              <a:t> &lt; n; </a:t>
            </a:r>
            <a:r>
              <a:rPr lang="en-US" sz="1000" dirty="0" err="1"/>
              <a:t>n_pos</a:t>
            </a:r>
            <a:r>
              <a:rPr lang="en-US" sz="1000" dirty="0"/>
              <a:t> += </a:t>
            </a:r>
            <a:r>
              <a:rPr lang="en-US" sz="1000" dirty="0" err="1"/>
              <a:t>gridDim.y</a:t>
            </a:r>
            <a:r>
              <a:rPr lang="en-US" sz="1000" dirty="0"/>
              <a:t>*</a:t>
            </a:r>
            <a:r>
              <a:rPr lang="en-US" sz="1000" dirty="0" err="1"/>
              <a:t>blockDim.y</a:t>
            </a:r>
            <a:r>
              <a:rPr lang="en-US" sz="1000" dirty="0"/>
              <a:t>){ //tile offset in Y</a:t>
            </a:r>
          </a:p>
          <a:p>
            <a:endParaRPr lang="en-US" sz="1000" dirty="0"/>
          </a:p>
          <a:p>
            <a:r>
              <a:rPr lang="en-US" sz="1000" dirty="0"/>
              <a:t>  for(</a:t>
            </a:r>
            <a:r>
              <a:rPr lang="en-US" sz="1000" dirty="0" err="1"/>
              <a:t>int_t</a:t>
            </a:r>
            <a:r>
              <a:rPr lang="en-US" sz="1000" dirty="0"/>
              <a:t> </a:t>
            </a:r>
            <a:r>
              <a:rPr lang="en-US" sz="1000" dirty="0" err="1"/>
              <a:t>m_pos</a:t>
            </a:r>
            <a:r>
              <a:rPr lang="en-US" sz="1000" dirty="0"/>
              <a:t> = </a:t>
            </a:r>
            <a:r>
              <a:rPr lang="en-US" sz="1000" dirty="0" err="1"/>
              <a:t>blockIdx.x</a:t>
            </a:r>
            <a:r>
              <a:rPr lang="en-US" sz="1000" dirty="0"/>
              <a:t>*</a:t>
            </a:r>
            <a:r>
              <a:rPr lang="en-US" sz="1000" dirty="0" err="1"/>
              <a:t>blockDim.x</a:t>
            </a:r>
            <a:r>
              <a:rPr lang="en-US" sz="1000" dirty="0"/>
              <a:t>; </a:t>
            </a:r>
            <a:r>
              <a:rPr lang="en-US" sz="1000" dirty="0" err="1"/>
              <a:t>m_pos</a:t>
            </a:r>
            <a:r>
              <a:rPr lang="en-US" sz="1000" dirty="0"/>
              <a:t> &lt; m; </a:t>
            </a:r>
            <a:r>
              <a:rPr lang="en-US" sz="1000" dirty="0" err="1"/>
              <a:t>m_pos</a:t>
            </a:r>
            <a:r>
              <a:rPr lang="en-US" sz="1000" dirty="0"/>
              <a:t> += </a:t>
            </a:r>
            <a:r>
              <a:rPr lang="en-US" sz="1000" dirty="0" err="1"/>
              <a:t>gridDim.x</a:t>
            </a:r>
            <a:r>
              <a:rPr lang="en-US" sz="1000" dirty="0"/>
              <a:t>*</a:t>
            </a:r>
            <a:r>
              <a:rPr lang="en-US" sz="1000" dirty="0" err="1"/>
              <a:t>blockDim.x</a:t>
            </a:r>
            <a:r>
              <a:rPr lang="en-US" sz="1000" dirty="0"/>
              <a:t>){ //tile offset in X</a:t>
            </a:r>
          </a:p>
          <a:p>
            <a:endParaRPr lang="en-US" sz="1000" dirty="0"/>
          </a:p>
          <a:p>
            <a:r>
              <a:rPr lang="en-US" sz="1000" dirty="0"/>
              <a:t>   T </a:t>
            </a:r>
            <a:r>
              <a:rPr lang="en-US" sz="1000" dirty="0" err="1"/>
              <a:t>tmp</a:t>
            </a:r>
            <a:r>
              <a:rPr lang="en-US" sz="1000" dirty="0"/>
              <a:t> = </a:t>
            </a:r>
            <a:r>
              <a:rPr lang="en-US" sz="1000" dirty="0" err="1"/>
              <a:t>static_cast</a:t>
            </a:r>
            <a:r>
              <a:rPr lang="en-US" sz="1000" dirty="0"/>
              <a:t>&lt;T&gt;(0.0); //accumulator</a:t>
            </a:r>
          </a:p>
          <a:p>
            <a:endParaRPr lang="en-US" sz="1000" dirty="0"/>
          </a:p>
          <a:p>
            <a:r>
              <a:rPr lang="en-US" sz="1000" dirty="0"/>
              <a:t>   for(</a:t>
            </a:r>
            <a:r>
              <a:rPr lang="en-US" sz="1000" dirty="0" err="1"/>
              <a:t>int_t</a:t>
            </a:r>
            <a:r>
              <a:rPr lang="en-US" sz="1000" dirty="0"/>
              <a:t> </a:t>
            </a:r>
            <a:r>
              <a:rPr lang="en-US" sz="1000" dirty="0" err="1"/>
              <a:t>k_pos</a:t>
            </a:r>
            <a:r>
              <a:rPr lang="en-US" sz="1000" dirty="0"/>
              <a:t> = 0; </a:t>
            </a:r>
            <a:r>
              <a:rPr lang="en-US" sz="1000" dirty="0" err="1"/>
              <a:t>k_pos</a:t>
            </a:r>
            <a:r>
              <a:rPr lang="en-US" sz="1000" dirty="0"/>
              <a:t> &lt; k; </a:t>
            </a:r>
            <a:r>
              <a:rPr lang="en-US" sz="1000" dirty="0" err="1"/>
              <a:t>k_pos</a:t>
            </a:r>
            <a:r>
              <a:rPr lang="en-US" sz="1000" dirty="0"/>
              <a:t> += TILE_EXT_K){ //tile begin position along dimension K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int_t</a:t>
            </a:r>
            <a:r>
              <a:rPr lang="en-US" sz="1000" dirty="0"/>
              <a:t> </a:t>
            </a:r>
            <a:r>
              <a:rPr lang="en-US" sz="1000" dirty="0" err="1"/>
              <a:t>k_end</a:t>
            </a:r>
            <a:r>
              <a:rPr lang="en-US" sz="1000" dirty="0"/>
              <a:t> = </a:t>
            </a:r>
            <a:r>
              <a:rPr lang="en-US" sz="1000" dirty="0" err="1"/>
              <a:t>k_pos</a:t>
            </a:r>
            <a:r>
              <a:rPr lang="en-US" sz="1000" dirty="0"/>
              <a:t> + TILE_EXT_K; if(</a:t>
            </a:r>
            <a:r>
              <a:rPr lang="en-US" sz="1000" dirty="0" err="1"/>
              <a:t>k_end</a:t>
            </a:r>
            <a:r>
              <a:rPr lang="en-US" sz="1000" dirty="0"/>
              <a:t> &gt; k) </a:t>
            </a:r>
            <a:r>
              <a:rPr lang="en-US" sz="1000" dirty="0" err="1"/>
              <a:t>k_end</a:t>
            </a:r>
            <a:r>
              <a:rPr lang="en-US" sz="1000" dirty="0"/>
              <a:t> = k;</a:t>
            </a:r>
          </a:p>
          <a:p>
            <a:endParaRPr lang="en-US" sz="1000" dirty="0"/>
          </a:p>
          <a:p>
            <a:r>
              <a:rPr lang="en-US" sz="1000" dirty="0"/>
              <a:t>    //Load a tile of matrix A(</a:t>
            </a:r>
            <a:r>
              <a:rPr lang="en-US" sz="1000" dirty="0" err="1"/>
              <a:t>m_pos:TILE_EXT_M</a:t>
            </a:r>
            <a:r>
              <a:rPr lang="en-US" sz="1000" dirty="0"/>
              <a:t>, </a:t>
            </a:r>
            <a:r>
              <a:rPr lang="en-US" sz="1000" dirty="0" err="1"/>
              <a:t>k_pos:TILE_EXT_K</a:t>
            </a:r>
            <a:r>
              <a:rPr lang="en-US" sz="1000" dirty="0"/>
              <a:t>):</a:t>
            </a:r>
          </a:p>
          <a:p>
            <a:r>
              <a:rPr lang="en-US" sz="1000" dirty="0"/>
              <a:t>    if(</a:t>
            </a:r>
            <a:r>
              <a:rPr lang="en-US" sz="1000" dirty="0" err="1"/>
              <a:t>m_pos</a:t>
            </a:r>
            <a:r>
              <a:rPr lang="en-US" sz="1000" dirty="0"/>
              <a:t> + </a:t>
            </a:r>
            <a:r>
              <a:rPr lang="en-US" sz="1000" dirty="0" err="1"/>
              <a:t>threadIdx.x</a:t>
            </a:r>
            <a:r>
              <a:rPr lang="en-US" sz="1000" dirty="0"/>
              <a:t> &lt; m){</a:t>
            </a:r>
          </a:p>
          <a:p>
            <a:r>
              <a:rPr lang="en-US" sz="1000" dirty="0"/>
              <a:t>     </a:t>
            </a:r>
            <a:r>
              <a:rPr lang="en-US" sz="1000" b="1" dirty="0">
                <a:solidFill>
                  <a:srgbClr val="FF0000"/>
                </a:solidFill>
              </a:rPr>
              <a:t>for(</a:t>
            </a:r>
            <a:r>
              <a:rPr lang="en-US" sz="1000" b="1" dirty="0" err="1">
                <a:solidFill>
                  <a:srgbClr val="FF0000"/>
                </a:solidFill>
              </a:rPr>
              <a:t>int_t</a:t>
            </a:r>
            <a:r>
              <a:rPr lang="en-US" sz="1000" b="1" dirty="0">
                <a:solidFill>
                  <a:srgbClr val="FF0000"/>
                </a:solidFill>
              </a:rPr>
              <a:t> </a:t>
            </a:r>
            <a:r>
              <a:rPr lang="en-US" sz="1000" b="1" dirty="0" err="1">
                <a:solidFill>
                  <a:srgbClr val="FF0000"/>
                </a:solidFill>
              </a:rPr>
              <a:t>k_loc</a:t>
            </a:r>
            <a:r>
              <a:rPr lang="en-US" sz="1000" b="1" dirty="0">
                <a:solidFill>
                  <a:srgbClr val="FF0000"/>
                </a:solidFill>
              </a:rPr>
              <a:t> = </a:t>
            </a:r>
            <a:r>
              <a:rPr lang="en-US" sz="1000" b="1" dirty="0" err="1">
                <a:solidFill>
                  <a:srgbClr val="FF0000"/>
                </a:solidFill>
              </a:rPr>
              <a:t>k_pos</a:t>
            </a:r>
            <a:r>
              <a:rPr lang="en-US" sz="1000" b="1" dirty="0">
                <a:solidFill>
                  <a:srgbClr val="FF0000"/>
                </a:solidFill>
              </a:rPr>
              <a:t> + </a:t>
            </a:r>
            <a:r>
              <a:rPr lang="en-US" sz="1000" b="1" dirty="0" err="1">
                <a:solidFill>
                  <a:srgbClr val="FF0000"/>
                </a:solidFill>
              </a:rPr>
              <a:t>threadIdx.y</a:t>
            </a:r>
            <a:r>
              <a:rPr lang="en-US" sz="1000" b="1" dirty="0">
                <a:solidFill>
                  <a:srgbClr val="FF0000"/>
                </a:solidFill>
              </a:rPr>
              <a:t>; </a:t>
            </a:r>
            <a:r>
              <a:rPr lang="en-US" sz="1000" b="1" dirty="0" err="1">
                <a:solidFill>
                  <a:srgbClr val="FF0000"/>
                </a:solidFill>
              </a:rPr>
              <a:t>k_loc</a:t>
            </a:r>
            <a:r>
              <a:rPr lang="en-US" sz="1000" b="1" dirty="0">
                <a:solidFill>
                  <a:srgbClr val="FF0000"/>
                </a:solidFill>
              </a:rPr>
              <a:t> &lt; </a:t>
            </a:r>
            <a:r>
              <a:rPr lang="en-US" sz="1000" b="1" dirty="0" err="1">
                <a:solidFill>
                  <a:srgbClr val="FF0000"/>
                </a:solidFill>
              </a:rPr>
              <a:t>k_end</a:t>
            </a:r>
            <a:r>
              <a:rPr lang="en-US" sz="1000" b="1" dirty="0">
                <a:solidFill>
                  <a:srgbClr val="FF0000"/>
                </a:solidFill>
              </a:rPr>
              <a:t>; </a:t>
            </a:r>
            <a:r>
              <a:rPr lang="en-US" sz="1000" b="1" dirty="0" err="1">
                <a:solidFill>
                  <a:srgbClr val="FF0000"/>
                </a:solidFill>
              </a:rPr>
              <a:t>k_loc</a:t>
            </a:r>
            <a:r>
              <a:rPr lang="en-US" sz="1000" b="1" dirty="0">
                <a:solidFill>
                  <a:srgbClr val="FF0000"/>
                </a:solidFill>
              </a:rPr>
              <a:t> += </a:t>
            </a:r>
            <a:r>
              <a:rPr lang="en-US" sz="1000" b="1" dirty="0" err="1">
                <a:solidFill>
                  <a:srgbClr val="FF0000"/>
                </a:solidFill>
              </a:rPr>
              <a:t>blockDim.y</a:t>
            </a:r>
            <a:r>
              <a:rPr lang="en-US" sz="1000" b="1" dirty="0">
                <a:solidFill>
                  <a:srgbClr val="FF0000"/>
                </a:solidFill>
              </a:rPr>
              <a:t>){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      </a:t>
            </a:r>
            <a:r>
              <a:rPr lang="en-US" sz="1000" b="1" dirty="0" err="1">
                <a:solidFill>
                  <a:srgbClr val="FF0000"/>
                </a:solidFill>
              </a:rPr>
              <a:t>lbuf</a:t>
            </a:r>
            <a:r>
              <a:rPr lang="en-US" sz="1000" b="1" dirty="0">
                <a:solidFill>
                  <a:srgbClr val="FF0000"/>
                </a:solidFill>
              </a:rPr>
              <a:t>[</a:t>
            </a:r>
            <a:r>
              <a:rPr lang="en-US" sz="1000" b="1" dirty="0" err="1">
                <a:solidFill>
                  <a:srgbClr val="FF0000"/>
                </a:solidFill>
              </a:rPr>
              <a:t>k_loc-k_pos</a:t>
            </a:r>
            <a:r>
              <a:rPr lang="en-US" sz="1000" b="1" dirty="0">
                <a:solidFill>
                  <a:srgbClr val="FF0000"/>
                </a:solidFill>
              </a:rPr>
              <a:t>][</a:t>
            </a:r>
            <a:r>
              <a:rPr lang="en-US" sz="1000" b="1" dirty="0" err="1">
                <a:solidFill>
                  <a:srgbClr val="FF0000"/>
                </a:solidFill>
              </a:rPr>
              <a:t>threadIdx.x</a:t>
            </a:r>
            <a:r>
              <a:rPr lang="en-US" sz="1000" b="1" dirty="0">
                <a:solidFill>
                  <a:srgbClr val="FF0000"/>
                </a:solidFill>
              </a:rPr>
              <a:t>] = left[</a:t>
            </a:r>
            <a:r>
              <a:rPr lang="en-US" sz="1000" b="1" dirty="0" err="1">
                <a:solidFill>
                  <a:srgbClr val="FF0000"/>
                </a:solidFill>
              </a:rPr>
              <a:t>k_loc</a:t>
            </a:r>
            <a:r>
              <a:rPr lang="en-US" sz="1000" b="1" dirty="0">
                <a:solidFill>
                  <a:srgbClr val="FF0000"/>
                </a:solidFill>
              </a:rPr>
              <a:t>*m + (</a:t>
            </a:r>
            <a:r>
              <a:rPr lang="en-US" sz="1000" b="1" dirty="0" err="1">
                <a:solidFill>
                  <a:srgbClr val="FF0000"/>
                </a:solidFill>
              </a:rPr>
              <a:t>m_pos+threadIdx.x</a:t>
            </a:r>
            <a:r>
              <a:rPr lang="en-US" sz="1000" b="1" dirty="0">
                <a:solidFill>
                  <a:srgbClr val="FF0000"/>
                </a:solidFill>
              </a:rPr>
              <a:t>)];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     }</a:t>
            </a:r>
          </a:p>
          <a:p>
            <a:r>
              <a:rPr lang="en-US" sz="1000" dirty="0"/>
              <a:t>    }</a:t>
            </a:r>
          </a:p>
          <a:p>
            <a:endParaRPr lang="en-US" sz="1000" dirty="0"/>
          </a:p>
          <a:p>
            <a:r>
              <a:rPr lang="en-US" sz="1000" dirty="0"/>
              <a:t>    //Load a tile of matrix B(</a:t>
            </a:r>
            <a:r>
              <a:rPr lang="en-US" sz="1000" dirty="0" err="1"/>
              <a:t>k_pos:TILE_EXT_K</a:t>
            </a:r>
            <a:r>
              <a:rPr lang="en-US" sz="1000" dirty="0"/>
              <a:t>, </a:t>
            </a:r>
            <a:r>
              <a:rPr lang="en-US" sz="1000" dirty="0" err="1"/>
              <a:t>n_pos:TILE_EXT_N</a:t>
            </a:r>
            <a:r>
              <a:rPr lang="en-US" sz="1000" dirty="0"/>
              <a:t>):</a:t>
            </a:r>
          </a:p>
          <a:p>
            <a:r>
              <a:rPr lang="en-US" sz="1000" dirty="0"/>
              <a:t>    if(</a:t>
            </a:r>
            <a:r>
              <a:rPr lang="en-US" sz="1000" dirty="0" err="1"/>
              <a:t>n_pos</a:t>
            </a:r>
            <a:r>
              <a:rPr lang="en-US" sz="1000" dirty="0"/>
              <a:t> + </a:t>
            </a:r>
            <a:r>
              <a:rPr lang="en-US" sz="1000" dirty="0" err="1"/>
              <a:t>threadIdx.y</a:t>
            </a:r>
            <a:r>
              <a:rPr lang="en-US" sz="1000" dirty="0"/>
              <a:t> &lt; n){</a:t>
            </a:r>
          </a:p>
          <a:p>
            <a:r>
              <a:rPr lang="en-US" sz="1000" dirty="0"/>
              <a:t>     </a:t>
            </a:r>
            <a:r>
              <a:rPr lang="en-US" sz="1000" b="1" dirty="0">
                <a:solidFill>
                  <a:srgbClr val="FF0000"/>
                </a:solidFill>
              </a:rPr>
              <a:t>for(</a:t>
            </a:r>
            <a:r>
              <a:rPr lang="en-US" sz="1000" b="1" dirty="0" err="1">
                <a:solidFill>
                  <a:srgbClr val="FF0000"/>
                </a:solidFill>
              </a:rPr>
              <a:t>int_t</a:t>
            </a:r>
            <a:r>
              <a:rPr lang="en-US" sz="1000" b="1" dirty="0">
                <a:solidFill>
                  <a:srgbClr val="FF0000"/>
                </a:solidFill>
              </a:rPr>
              <a:t> </a:t>
            </a:r>
            <a:r>
              <a:rPr lang="en-US" sz="1000" b="1" dirty="0" err="1">
                <a:solidFill>
                  <a:srgbClr val="FF0000"/>
                </a:solidFill>
              </a:rPr>
              <a:t>k_loc</a:t>
            </a:r>
            <a:r>
              <a:rPr lang="en-US" sz="1000" b="1" dirty="0">
                <a:solidFill>
                  <a:srgbClr val="FF0000"/>
                </a:solidFill>
              </a:rPr>
              <a:t> = </a:t>
            </a:r>
            <a:r>
              <a:rPr lang="en-US" sz="1000" b="1" dirty="0" err="1">
                <a:solidFill>
                  <a:srgbClr val="FF0000"/>
                </a:solidFill>
              </a:rPr>
              <a:t>k_pos</a:t>
            </a:r>
            <a:r>
              <a:rPr lang="en-US" sz="1000" b="1" dirty="0">
                <a:solidFill>
                  <a:srgbClr val="FF0000"/>
                </a:solidFill>
              </a:rPr>
              <a:t> + </a:t>
            </a:r>
            <a:r>
              <a:rPr lang="en-US" sz="1000" b="1" dirty="0" err="1">
                <a:solidFill>
                  <a:srgbClr val="FF0000"/>
                </a:solidFill>
              </a:rPr>
              <a:t>threadIdx.x</a:t>
            </a:r>
            <a:r>
              <a:rPr lang="en-US" sz="1000" b="1" dirty="0">
                <a:solidFill>
                  <a:srgbClr val="FF0000"/>
                </a:solidFill>
              </a:rPr>
              <a:t>; </a:t>
            </a:r>
            <a:r>
              <a:rPr lang="en-US" sz="1000" b="1" dirty="0" err="1">
                <a:solidFill>
                  <a:srgbClr val="FF0000"/>
                </a:solidFill>
              </a:rPr>
              <a:t>k_loc</a:t>
            </a:r>
            <a:r>
              <a:rPr lang="en-US" sz="1000" b="1" dirty="0">
                <a:solidFill>
                  <a:srgbClr val="FF0000"/>
                </a:solidFill>
              </a:rPr>
              <a:t> &lt; </a:t>
            </a:r>
            <a:r>
              <a:rPr lang="en-US" sz="1000" b="1" dirty="0" err="1">
                <a:solidFill>
                  <a:srgbClr val="FF0000"/>
                </a:solidFill>
              </a:rPr>
              <a:t>k_end</a:t>
            </a:r>
            <a:r>
              <a:rPr lang="en-US" sz="1000" b="1" dirty="0">
                <a:solidFill>
                  <a:srgbClr val="FF0000"/>
                </a:solidFill>
              </a:rPr>
              <a:t>; </a:t>
            </a:r>
            <a:r>
              <a:rPr lang="en-US" sz="1000" b="1" dirty="0" err="1">
                <a:solidFill>
                  <a:srgbClr val="FF0000"/>
                </a:solidFill>
              </a:rPr>
              <a:t>k_loc</a:t>
            </a:r>
            <a:r>
              <a:rPr lang="en-US" sz="1000" b="1" dirty="0">
                <a:solidFill>
                  <a:srgbClr val="FF0000"/>
                </a:solidFill>
              </a:rPr>
              <a:t> += </a:t>
            </a:r>
            <a:r>
              <a:rPr lang="en-US" sz="1000" b="1" dirty="0" err="1">
                <a:solidFill>
                  <a:srgbClr val="FF0000"/>
                </a:solidFill>
              </a:rPr>
              <a:t>blockDim.x</a:t>
            </a:r>
            <a:r>
              <a:rPr lang="en-US" sz="1000" b="1" dirty="0">
                <a:solidFill>
                  <a:srgbClr val="FF0000"/>
                </a:solidFill>
              </a:rPr>
              <a:t>){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      </a:t>
            </a:r>
            <a:r>
              <a:rPr lang="en-US" sz="1000" b="1" dirty="0" err="1">
                <a:solidFill>
                  <a:srgbClr val="FF0000"/>
                </a:solidFill>
              </a:rPr>
              <a:t>rbuf</a:t>
            </a:r>
            <a:r>
              <a:rPr lang="en-US" sz="1000" b="1" dirty="0">
                <a:solidFill>
                  <a:srgbClr val="FF0000"/>
                </a:solidFill>
              </a:rPr>
              <a:t>[</a:t>
            </a:r>
            <a:r>
              <a:rPr lang="en-US" sz="1000" b="1" dirty="0" err="1">
                <a:solidFill>
                  <a:srgbClr val="FF0000"/>
                </a:solidFill>
              </a:rPr>
              <a:t>threadIdx.y</a:t>
            </a:r>
            <a:r>
              <a:rPr lang="en-US" sz="1000" b="1" dirty="0">
                <a:solidFill>
                  <a:srgbClr val="FF0000"/>
                </a:solidFill>
              </a:rPr>
              <a:t>][</a:t>
            </a:r>
            <a:r>
              <a:rPr lang="en-US" sz="1000" b="1" dirty="0" err="1">
                <a:solidFill>
                  <a:srgbClr val="FF0000"/>
                </a:solidFill>
              </a:rPr>
              <a:t>k_loc-k_pos</a:t>
            </a:r>
            <a:r>
              <a:rPr lang="en-US" sz="1000" b="1" dirty="0">
                <a:solidFill>
                  <a:srgbClr val="FF0000"/>
                </a:solidFill>
              </a:rPr>
              <a:t>] = right[(</a:t>
            </a:r>
            <a:r>
              <a:rPr lang="en-US" sz="1000" b="1" dirty="0" err="1">
                <a:solidFill>
                  <a:srgbClr val="FF0000"/>
                </a:solidFill>
              </a:rPr>
              <a:t>n_pos+threadIdx.y</a:t>
            </a:r>
            <a:r>
              <a:rPr lang="en-US" sz="1000" b="1" dirty="0">
                <a:solidFill>
                  <a:srgbClr val="FF0000"/>
                </a:solidFill>
              </a:rPr>
              <a:t>)*k + </a:t>
            </a:r>
            <a:r>
              <a:rPr lang="en-US" sz="1000" b="1" dirty="0" err="1">
                <a:solidFill>
                  <a:srgbClr val="FF0000"/>
                </a:solidFill>
              </a:rPr>
              <a:t>k_loc</a:t>
            </a:r>
            <a:r>
              <a:rPr lang="en-US" sz="1000" b="1" dirty="0">
                <a:solidFill>
                  <a:srgbClr val="FF0000"/>
                </a:solidFill>
              </a:rPr>
              <a:t>];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     }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    </a:t>
            </a:r>
            <a:r>
              <a:rPr lang="en-US" sz="1000" b="1" dirty="0">
                <a:solidFill>
                  <a:srgbClr val="FF0000"/>
                </a:solidFill>
              </a:rPr>
              <a:t>__</a:t>
            </a:r>
            <a:r>
              <a:rPr lang="en-US" sz="1000" b="1" dirty="0" err="1">
                <a:solidFill>
                  <a:srgbClr val="FF0000"/>
                </a:solidFill>
              </a:rPr>
              <a:t>syncthreads</a:t>
            </a:r>
            <a:r>
              <a:rPr lang="en-US" sz="1000" b="1" dirty="0">
                <a:solidFill>
                  <a:srgbClr val="FF0000"/>
                </a:solidFill>
              </a:rPr>
              <a:t>();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4739D9-169D-40FB-BA68-812ACC2D804D}"/>
              </a:ext>
            </a:extLst>
          </p:cNvPr>
          <p:cNvSpPr txBox="1"/>
          <p:nvPr/>
        </p:nvSpPr>
        <p:spPr>
          <a:xfrm>
            <a:off x="1972733" y="839484"/>
            <a:ext cx="2771913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300" b="1" dirty="0" err="1">
                <a:solidFill>
                  <a:srgbClr val="00B0F0"/>
                </a:solidFill>
                <a:latin typeface="+mn-lt"/>
              </a:rPr>
              <a:t>TileC</a:t>
            </a:r>
            <a:r>
              <a:rPr lang="en-US" sz="1300" b="1" dirty="0">
                <a:solidFill>
                  <a:srgbClr val="00B0F0"/>
                </a:solidFill>
                <a:latin typeface="+mn-lt"/>
              </a:rPr>
              <a:t>(M,N), </a:t>
            </a:r>
            <a:r>
              <a:rPr lang="en-US" sz="1300" b="1" dirty="0" err="1">
                <a:solidFill>
                  <a:srgbClr val="00B0F0"/>
                </a:solidFill>
                <a:latin typeface="+mn-lt"/>
              </a:rPr>
              <a:t>TileA</a:t>
            </a:r>
            <a:r>
              <a:rPr lang="en-US" sz="1300" b="1" dirty="0">
                <a:solidFill>
                  <a:srgbClr val="00B0F0"/>
                </a:solidFill>
                <a:latin typeface="+mn-lt"/>
              </a:rPr>
              <a:t>(M,K), </a:t>
            </a:r>
            <a:r>
              <a:rPr lang="en-US" sz="1300" b="1" dirty="0" err="1">
                <a:solidFill>
                  <a:srgbClr val="00B0F0"/>
                </a:solidFill>
                <a:latin typeface="+mn-lt"/>
              </a:rPr>
              <a:t>TileB</a:t>
            </a:r>
            <a:r>
              <a:rPr lang="en-US" sz="1300" b="1" dirty="0">
                <a:solidFill>
                  <a:srgbClr val="00B0F0"/>
                </a:solidFill>
                <a:latin typeface="+mn-lt"/>
              </a:rPr>
              <a:t>(K,N)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2CF1D1-DA95-4752-B4E8-369E9D0D4787}"/>
              </a:ext>
            </a:extLst>
          </p:cNvPr>
          <p:cNvSpPr txBox="1"/>
          <p:nvPr/>
        </p:nvSpPr>
        <p:spPr>
          <a:xfrm>
            <a:off x="342899" y="5956299"/>
            <a:ext cx="37930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solidFill>
                  <a:srgbClr val="00B0F0"/>
                </a:solidFill>
                <a:latin typeface="+mn-lt"/>
              </a:rPr>
              <a:t>Synchronizes threads in a thread block</a:t>
            </a:r>
          </a:p>
        </p:txBody>
      </p:sp>
    </p:spTree>
    <p:extLst>
      <p:ext uri="{BB962C8B-B14F-4D97-AF65-F5344CB8AC3E}">
        <p14:creationId xmlns:p14="http://schemas.microsoft.com/office/powerpoint/2010/main" val="2908186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D566-82E7-4D99-A523-A86F2AD9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CUDA BLA Library: Shared Memory GEMM (algorithm 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423D6-0904-4DA7-A2F4-5542BF5F018E}"/>
              </a:ext>
            </a:extLst>
          </p:cNvPr>
          <p:cNvSpPr txBox="1"/>
          <p:nvPr/>
        </p:nvSpPr>
        <p:spPr>
          <a:xfrm>
            <a:off x="6318474" y="973255"/>
            <a:ext cx="591700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highlight>
                  <a:srgbClr val="00FFFF"/>
                </a:highlight>
                <a:latin typeface="+mn-lt"/>
              </a:rPr>
              <a:t>Each CUDA thread block computes:</a:t>
            </a:r>
          </a:p>
          <a:p>
            <a:pPr algn="l">
              <a:lnSpc>
                <a:spcPct val="90000"/>
              </a:lnSpc>
            </a:pPr>
            <a:r>
              <a:rPr lang="en-US" sz="1400" b="1" dirty="0">
                <a:highlight>
                  <a:srgbClr val="00FFFF"/>
                </a:highlight>
                <a:latin typeface="+mn-lt"/>
              </a:rPr>
              <a:t>C(</a:t>
            </a:r>
            <a:r>
              <a:rPr lang="en-US" sz="1400" b="1" dirty="0" err="1">
                <a:highlight>
                  <a:srgbClr val="00FFFF"/>
                </a:highlight>
                <a:latin typeface="+mn-lt"/>
              </a:rPr>
              <a:t>blockDim.x</a:t>
            </a:r>
            <a:r>
              <a:rPr lang="en-US" sz="1400" b="1" dirty="0">
                <a:highlight>
                  <a:srgbClr val="00FFFF"/>
                </a:highlight>
                <a:latin typeface="+mn-lt"/>
              </a:rPr>
              <a:t>, </a:t>
            </a:r>
            <a:r>
              <a:rPr lang="en-US" sz="1400" b="1" dirty="0" err="1">
                <a:highlight>
                  <a:srgbClr val="00FFFF"/>
                </a:highlight>
                <a:latin typeface="+mn-lt"/>
              </a:rPr>
              <a:t>blockDim.y</a:t>
            </a:r>
            <a:r>
              <a:rPr lang="en-US" sz="1400" b="1" dirty="0">
                <a:highlight>
                  <a:srgbClr val="00FFFF"/>
                </a:highlight>
                <a:latin typeface="+mn-lt"/>
              </a:rPr>
              <a:t>) += A(</a:t>
            </a:r>
            <a:r>
              <a:rPr lang="en-US" sz="1400" b="1" dirty="0" err="1">
                <a:highlight>
                  <a:srgbClr val="00FFFF"/>
                </a:highlight>
                <a:latin typeface="+mn-lt"/>
              </a:rPr>
              <a:t>blockDim.x</a:t>
            </a:r>
            <a:r>
              <a:rPr lang="en-US" sz="1400" b="1" dirty="0">
                <a:highlight>
                  <a:srgbClr val="00FFFF"/>
                </a:highlight>
                <a:latin typeface="+mn-lt"/>
              </a:rPr>
              <a:t>, k) * B(k, </a:t>
            </a:r>
            <a:r>
              <a:rPr lang="en-US" sz="1400" b="1" dirty="0" err="1">
                <a:highlight>
                  <a:srgbClr val="00FFFF"/>
                </a:highlight>
                <a:latin typeface="+mn-lt"/>
              </a:rPr>
              <a:t>blockDim.y</a:t>
            </a:r>
            <a:r>
              <a:rPr lang="en-US" sz="1400" b="1" dirty="0">
                <a:highlight>
                  <a:srgbClr val="00FFFF"/>
                </a:highlight>
                <a:latin typeface="+mn-lt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79028B-DD26-44A1-81B1-67DFC8F4B1D6}"/>
              </a:ext>
            </a:extLst>
          </p:cNvPr>
          <p:cNvSpPr/>
          <p:nvPr/>
        </p:nvSpPr>
        <p:spPr>
          <a:xfrm>
            <a:off x="6326831" y="1940943"/>
            <a:ext cx="1189566" cy="163406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1EAA5C-17A6-4B3E-8779-912FF2A2276D}"/>
              </a:ext>
            </a:extLst>
          </p:cNvPr>
          <p:cNvSpPr txBox="1"/>
          <p:nvPr/>
        </p:nvSpPr>
        <p:spPr>
          <a:xfrm>
            <a:off x="6534037" y="2398190"/>
            <a:ext cx="81162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latin typeface="+mn-lt"/>
              </a:rPr>
              <a:t>Thread</a:t>
            </a:r>
            <a:br>
              <a:rPr lang="en-US" sz="1500" b="1" dirty="0">
                <a:latin typeface="+mn-lt"/>
              </a:rPr>
            </a:br>
            <a:r>
              <a:rPr lang="en-US" sz="1500" b="1" dirty="0">
                <a:latin typeface="+mn-lt"/>
              </a:rPr>
              <a:t>Block</a:t>
            </a:r>
            <a:br>
              <a:rPr lang="en-US" sz="1500" b="1" dirty="0">
                <a:latin typeface="+mn-lt"/>
              </a:rPr>
            </a:br>
            <a:r>
              <a:rPr lang="en-US" sz="1500" b="1" dirty="0">
                <a:latin typeface="+mn-lt"/>
              </a:rPr>
              <a:t>(0,1)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19349C-0292-441E-B091-05D60E43AF98}"/>
              </a:ext>
            </a:extLst>
          </p:cNvPr>
          <p:cNvSpPr/>
          <p:nvPr/>
        </p:nvSpPr>
        <p:spPr>
          <a:xfrm>
            <a:off x="8049792" y="1951569"/>
            <a:ext cx="2191091" cy="163406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13BC1E-4543-4B8D-8C47-49888782499E}"/>
              </a:ext>
            </a:extLst>
          </p:cNvPr>
          <p:cNvSpPr/>
          <p:nvPr/>
        </p:nvSpPr>
        <p:spPr>
          <a:xfrm rot="5400000">
            <a:off x="10303158" y="2389477"/>
            <a:ext cx="2191091" cy="1294023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827743-38ED-4692-9382-E7844248D714}"/>
              </a:ext>
            </a:extLst>
          </p:cNvPr>
          <p:cNvSpPr txBox="1"/>
          <p:nvPr/>
        </p:nvSpPr>
        <p:spPr>
          <a:xfrm>
            <a:off x="7609737" y="2569419"/>
            <a:ext cx="32412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6820DC-C367-4E70-933F-064BAABD33B0}"/>
              </a:ext>
            </a:extLst>
          </p:cNvPr>
          <p:cNvSpPr txBox="1"/>
          <p:nvPr/>
        </p:nvSpPr>
        <p:spPr>
          <a:xfrm>
            <a:off x="10339032" y="2559260"/>
            <a:ext cx="31451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EAA08A-AB40-43F2-81F6-1E4B9F7497CC}"/>
              </a:ext>
            </a:extLst>
          </p:cNvPr>
          <p:cNvSpPr txBox="1"/>
          <p:nvPr/>
        </p:nvSpPr>
        <p:spPr>
          <a:xfrm>
            <a:off x="6702959" y="1998751"/>
            <a:ext cx="3722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5BEAE5-6AB4-49DD-82B6-73C55A75D981}"/>
              </a:ext>
            </a:extLst>
          </p:cNvPr>
          <p:cNvSpPr txBox="1"/>
          <p:nvPr/>
        </p:nvSpPr>
        <p:spPr>
          <a:xfrm>
            <a:off x="8967243" y="1998751"/>
            <a:ext cx="35618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42BD47-1DDF-483C-8A63-BD9E6E0B2DC3}"/>
              </a:ext>
            </a:extLst>
          </p:cNvPr>
          <p:cNvSpPr txBox="1"/>
          <p:nvPr/>
        </p:nvSpPr>
        <p:spPr>
          <a:xfrm>
            <a:off x="11239280" y="1976319"/>
            <a:ext cx="31771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940963-1164-42D3-AD0D-DDDAAE7642EE}"/>
              </a:ext>
            </a:extLst>
          </p:cNvPr>
          <p:cNvCxnSpPr>
            <a:cxnSpLocks/>
          </p:cNvCxnSpPr>
          <p:nvPr/>
        </p:nvCxnSpPr>
        <p:spPr>
          <a:xfrm>
            <a:off x="9145337" y="3725333"/>
            <a:ext cx="0" cy="82126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42F939D-C1A2-4BB0-AF0B-5C55A3620A70}"/>
              </a:ext>
            </a:extLst>
          </p:cNvPr>
          <p:cNvSpPr/>
          <p:nvPr/>
        </p:nvSpPr>
        <p:spPr>
          <a:xfrm>
            <a:off x="6294966" y="5835019"/>
            <a:ext cx="5879880" cy="690031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CUDA SM Registers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7B622C-207B-449F-BB77-57F7DBEDBAE6}"/>
              </a:ext>
            </a:extLst>
          </p:cNvPr>
          <p:cNvCxnSpPr>
            <a:cxnSpLocks/>
          </p:cNvCxnSpPr>
          <p:nvPr/>
        </p:nvCxnSpPr>
        <p:spPr>
          <a:xfrm>
            <a:off x="11413062" y="4229100"/>
            <a:ext cx="0" cy="3175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D2380B-1311-4EDC-906F-85A5EA2EF73F}"/>
              </a:ext>
            </a:extLst>
          </p:cNvPr>
          <p:cNvCxnSpPr/>
          <p:nvPr/>
        </p:nvCxnSpPr>
        <p:spPr>
          <a:xfrm flipV="1">
            <a:off x="6921493" y="3632200"/>
            <a:ext cx="0" cy="209126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B4BDDC-9AC9-4899-ABAD-0805AA790993}"/>
              </a:ext>
            </a:extLst>
          </p:cNvPr>
          <p:cNvSpPr txBox="1"/>
          <p:nvPr/>
        </p:nvSpPr>
        <p:spPr>
          <a:xfrm rot="16200000">
            <a:off x="5397574" y="2617616"/>
            <a:ext cx="16385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 err="1">
                <a:latin typeface="+mn-lt"/>
              </a:rPr>
              <a:t>blockDim.x</a:t>
            </a:r>
            <a:r>
              <a:rPr lang="en-US" sz="1500" b="1" dirty="0">
                <a:latin typeface="+mn-lt"/>
              </a:rPr>
              <a:t> = 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6A844F-2B89-49EC-ABE9-706255E40512}"/>
              </a:ext>
            </a:extLst>
          </p:cNvPr>
          <p:cNvSpPr txBox="1"/>
          <p:nvPr/>
        </p:nvSpPr>
        <p:spPr>
          <a:xfrm>
            <a:off x="6201204" y="1668291"/>
            <a:ext cx="16129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 err="1">
                <a:latin typeface="+mn-lt"/>
              </a:rPr>
              <a:t>blockDim.y</a:t>
            </a:r>
            <a:r>
              <a:rPr lang="en-US" sz="1500" b="1" dirty="0">
                <a:latin typeface="+mn-lt"/>
              </a:rPr>
              <a:t> = 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BE761E-6573-42EC-BBA5-7823D9F3EFC4}"/>
              </a:ext>
            </a:extLst>
          </p:cNvPr>
          <p:cNvSpPr txBox="1"/>
          <p:nvPr/>
        </p:nvSpPr>
        <p:spPr>
          <a:xfrm>
            <a:off x="8461352" y="1681533"/>
            <a:ext cx="13227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latin typeface="+mn-lt"/>
              </a:rPr>
              <a:t>Dimension k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5E76AC9-A35E-4345-9329-36FE2FEB2DC8}"/>
              </a:ext>
            </a:extLst>
          </p:cNvPr>
          <p:cNvSpPr/>
          <p:nvPr/>
        </p:nvSpPr>
        <p:spPr>
          <a:xfrm>
            <a:off x="6884663" y="3745075"/>
            <a:ext cx="1696298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 err="1"/>
              <a:t>bDim.y</a:t>
            </a:r>
            <a:r>
              <a:rPr lang="en-US" sz="1300" b="1" dirty="0"/>
              <a:t>*</a:t>
            </a:r>
            <a:r>
              <a:rPr lang="en-US" sz="1300" b="1" dirty="0" err="1"/>
              <a:t>bDim.x</a:t>
            </a:r>
            <a:br>
              <a:rPr lang="en-US" sz="1300" b="1" dirty="0"/>
            </a:br>
            <a:r>
              <a:rPr lang="en-US" sz="1300" b="1" dirty="0"/>
              <a:t>elements stored in</a:t>
            </a:r>
          </a:p>
          <a:p>
            <a:r>
              <a:rPr lang="en-US" sz="1300" b="1" dirty="0"/>
              <a:t>global memory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F36D71C-3154-474B-AAC9-3D8B64271160}"/>
              </a:ext>
            </a:extLst>
          </p:cNvPr>
          <p:cNvSpPr/>
          <p:nvPr/>
        </p:nvSpPr>
        <p:spPr>
          <a:xfrm>
            <a:off x="7843682" y="4606904"/>
            <a:ext cx="4338951" cy="690031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CUDA SM Shared Memory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BF45C00-440D-4C57-8255-94743825E5A1}"/>
              </a:ext>
            </a:extLst>
          </p:cNvPr>
          <p:cNvCxnSpPr/>
          <p:nvPr/>
        </p:nvCxnSpPr>
        <p:spPr>
          <a:xfrm>
            <a:off x="9145337" y="5372098"/>
            <a:ext cx="0" cy="372534"/>
          </a:xfrm>
          <a:prstGeom prst="straightConnector1">
            <a:avLst/>
          </a:prstGeom>
          <a:ln w="28575">
            <a:solidFill>
              <a:srgbClr val="00B0F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8769A3C-154D-410B-A18C-3B2E031330F9}"/>
              </a:ext>
            </a:extLst>
          </p:cNvPr>
          <p:cNvCxnSpPr/>
          <p:nvPr/>
        </p:nvCxnSpPr>
        <p:spPr>
          <a:xfrm>
            <a:off x="11413062" y="5367865"/>
            <a:ext cx="0" cy="372534"/>
          </a:xfrm>
          <a:prstGeom prst="straightConnector1">
            <a:avLst/>
          </a:prstGeom>
          <a:ln w="28575">
            <a:solidFill>
              <a:srgbClr val="00B0F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825DF05-23F9-4533-9775-001CB0A58264}"/>
              </a:ext>
            </a:extLst>
          </p:cNvPr>
          <p:cNvCxnSpPr/>
          <p:nvPr/>
        </p:nvCxnSpPr>
        <p:spPr>
          <a:xfrm>
            <a:off x="8737593" y="1976319"/>
            <a:ext cx="0" cy="156698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0B45CD-6170-4BED-BF89-4CF75C86B66D}"/>
              </a:ext>
            </a:extLst>
          </p:cNvPr>
          <p:cNvCxnSpPr/>
          <p:nvPr/>
        </p:nvCxnSpPr>
        <p:spPr>
          <a:xfrm>
            <a:off x="9516528" y="1980553"/>
            <a:ext cx="0" cy="156698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2E38526-0355-46D0-8EDF-7304384CD0CD}"/>
              </a:ext>
            </a:extLst>
          </p:cNvPr>
          <p:cNvCxnSpPr/>
          <p:nvPr/>
        </p:nvCxnSpPr>
        <p:spPr>
          <a:xfrm>
            <a:off x="10769597" y="2650067"/>
            <a:ext cx="125918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34D9DD7-C4F5-4112-AFFB-187857DC86C4}"/>
              </a:ext>
            </a:extLst>
          </p:cNvPr>
          <p:cNvCxnSpPr/>
          <p:nvPr/>
        </p:nvCxnSpPr>
        <p:spPr>
          <a:xfrm>
            <a:off x="10769602" y="3382433"/>
            <a:ext cx="125918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6376C0A-FEC4-49D6-9363-D2D0C849367F}"/>
              </a:ext>
            </a:extLst>
          </p:cNvPr>
          <p:cNvSpPr txBox="1"/>
          <p:nvPr/>
        </p:nvSpPr>
        <p:spPr>
          <a:xfrm>
            <a:off x="10433980" y="2143550"/>
            <a:ext cx="4138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latin typeface="+mn-lt"/>
              </a:rPr>
              <a:t>∆k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D436857-87C3-43E2-9F60-DFF85F0255EA}"/>
              </a:ext>
            </a:extLst>
          </p:cNvPr>
          <p:cNvSpPr/>
          <p:nvPr/>
        </p:nvSpPr>
        <p:spPr>
          <a:xfrm>
            <a:off x="9174782" y="3934870"/>
            <a:ext cx="1912703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/>
              <a:t>(</a:t>
            </a:r>
            <a:r>
              <a:rPr lang="en-US" sz="1300" b="1" dirty="0" err="1"/>
              <a:t>bDim.y+bDim.x</a:t>
            </a:r>
            <a:r>
              <a:rPr lang="en-US" sz="1300" b="1" dirty="0"/>
              <a:t>)*k</a:t>
            </a:r>
            <a:br>
              <a:rPr lang="en-US" sz="1300" b="1" dirty="0"/>
            </a:br>
            <a:r>
              <a:rPr lang="en-US" sz="1300" b="1" dirty="0"/>
              <a:t>elements loaded from</a:t>
            </a:r>
          </a:p>
          <a:p>
            <a:r>
              <a:rPr lang="en-US" sz="1300" b="1" dirty="0"/>
              <a:t>global memory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D5DD5E1-0B20-47F6-87C9-9BCA0F068EBA}"/>
              </a:ext>
            </a:extLst>
          </p:cNvPr>
          <p:cNvSpPr/>
          <p:nvPr/>
        </p:nvSpPr>
        <p:spPr>
          <a:xfrm>
            <a:off x="9402994" y="5203130"/>
            <a:ext cx="1912703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 err="1"/>
              <a:t>bDim.y</a:t>
            </a:r>
            <a:r>
              <a:rPr lang="en-US" sz="1300" b="1" dirty="0"/>
              <a:t>*</a:t>
            </a:r>
            <a:r>
              <a:rPr lang="en-US" sz="1300" b="1" dirty="0" err="1"/>
              <a:t>bDim.x</a:t>
            </a:r>
            <a:r>
              <a:rPr lang="en-US" sz="1300" b="1" dirty="0"/>
              <a:t>*k</a:t>
            </a:r>
            <a:br>
              <a:rPr lang="en-US" sz="1300" b="1" dirty="0"/>
            </a:br>
            <a:r>
              <a:rPr lang="en-US" sz="1300" b="1" dirty="0"/>
              <a:t>elements loaded from</a:t>
            </a:r>
          </a:p>
          <a:p>
            <a:r>
              <a:rPr lang="en-US" sz="1300" b="1" dirty="0"/>
              <a:t>shared memory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B021A7-D981-49F1-BA7C-6765870121AD}"/>
              </a:ext>
            </a:extLst>
          </p:cNvPr>
          <p:cNvSpPr/>
          <p:nvPr/>
        </p:nvSpPr>
        <p:spPr>
          <a:xfrm>
            <a:off x="279706" y="1135664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00" dirty="0"/>
              <a:t>//Multiply two loaded tiles to produce a tile of matrix:</a:t>
            </a:r>
          </a:p>
          <a:p>
            <a:r>
              <a:rPr lang="en-US" sz="1300" dirty="0"/>
              <a:t>    if(</a:t>
            </a:r>
            <a:r>
              <a:rPr lang="en-US" sz="1300" dirty="0" err="1"/>
              <a:t>m_pos</a:t>
            </a:r>
            <a:r>
              <a:rPr lang="en-US" sz="1300" dirty="0"/>
              <a:t> + </a:t>
            </a:r>
            <a:r>
              <a:rPr lang="en-US" sz="1300" dirty="0" err="1"/>
              <a:t>threadIdx.x</a:t>
            </a:r>
            <a:r>
              <a:rPr lang="en-US" sz="1300" dirty="0"/>
              <a:t> &lt; m &amp;&amp; </a:t>
            </a:r>
            <a:r>
              <a:rPr lang="en-US" sz="1300" dirty="0" err="1"/>
              <a:t>n_pos</a:t>
            </a:r>
            <a:r>
              <a:rPr lang="en-US" sz="1300" dirty="0"/>
              <a:t> + </a:t>
            </a:r>
            <a:r>
              <a:rPr lang="en-US" sz="1300" dirty="0" err="1"/>
              <a:t>threadIdx.y</a:t>
            </a:r>
            <a:r>
              <a:rPr lang="en-US" sz="1300" dirty="0"/>
              <a:t> &lt; n){</a:t>
            </a:r>
          </a:p>
          <a:p>
            <a:r>
              <a:rPr lang="en-US" sz="1300" dirty="0"/>
              <a:t>     if(</a:t>
            </a:r>
            <a:r>
              <a:rPr lang="en-US" sz="1300" dirty="0" err="1"/>
              <a:t>k_end</a:t>
            </a:r>
            <a:r>
              <a:rPr lang="en-US" sz="1300" dirty="0"/>
              <a:t> - </a:t>
            </a:r>
            <a:r>
              <a:rPr lang="en-US" sz="1300" dirty="0" err="1"/>
              <a:t>k_pos</a:t>
            </a:r>
            <a:r>
              <a:rPr lang="en-US" sz="1300" dirty="0"/>
              <a:t> == TILE_EXT_K){ //known loop count: Unroll</a:t>
            </a:r>
          </a:p>
          <a:p>
            <a:r>
              <a:rPr lang="en-US" sz="1300" dirty="0"/>
              <a:t>#pragma unroll</a:t>
            </a:r>
          </a:p>
          <a:p>
            <a:r>
              <a:rPr lang="en-US" sz="1300" dirty="0"/>
              <a:t>      </a:t>
            </a:r>
            <a:r>
              <a:rPr lang="en-US" sz="1300" b="1" dirty="0">
                <a:solidFill>
                  <a:srgbClr val="FF0000"/>
                </a:solidFill>
              </a:rPr>
              <a:t>for(</a:t>
            </a:r>
            <a:r>
              <a:rPr lang="en-US" sz="1300" b="1" dirty="0" err="1">
                <a:solidFill>
                  <a:srgbClr val="FF0000"/>
                </a:solidFill>
              </a:rPr>
              <a:t>int_t</a:t>
            </a:r>
            <a:r>
              <a:rPr lang="en-US" sz="1300" b="1" dirty="0">
                <a:solidFill>
                  <a:srgbClr val="FF0000"/>
                </a:solidFill>
              </a:rPr>
              <a:t> l = 0; l &lt; TILE_EXT_K; ++l){</a:t>
            </a:r>
          </a:p>
          <a:p>
            <a:r>
              <a:rPr lang="en-US" sz="1300" b="1" dirty="0">
                <a:solidFill>
                  <a:srgbClr val="FF0000"/>
                </a:solidFill>
              </a:rPr>
              <a:t>       </a:t>
            </a:r>
            <a:r>
              <a:rPr lang="en-US" sz="1300" b="1" dirty="0" err="1">
                <a:solidFill>
                  <a:srgbClr val="FF0000"/>
                </a:solidFill>
              </a:rPr>
              <a:t>tmp</a:t>
            </a:r>
            <a:r>
              <a:rPr lang="en-US" sz="1300" b="1" dirty="0">
                <a:solidFill>
                  <a:srgbClr val="FF0000"/>
                </a:solidFill>
              </a:rPr>
              <a:t> += </a:t>
            </a:r>
            <a:r>
              <a:rPr lang="en-US" sz="1300" b="1" dirty="0" err="1">
                <a:solidFill>
                  <a:srgbClr val="FF0000"/>
                </a:solidFill>
              </a:rPr>
              <a:t>lbuf</a:t>
            </a:r>
            <a:r>
              <a:rPr lang="en-US" sz="1300" b="1" dirty="0">
                <a:solidFill>
                  <a:srgbClr val="FF0000"/>
                </a:solidFill>
              </a:rPr>
              <a:t>[l][</a:t>
            </a:r>
            <a:r>
              <a:rPr lang="en-US" sz="1300" b="1" dirty="0" err="1">
                <a:solidFill>
                  <a:srgbClr val="FF0000"/>
                </a:solidFill>
              </a:rPr>
              <a:t>threadIdx.x</a:t>
            </a:r>
            <a:r>
              <a:rPr lang="en-US" sz="1300" b="1" dirty="0">
                <a:solidFill>
                  <a:srgbClr val="FF0000"/>
                </a:solidFill>
              </a:rPr>
              <a:t>] * </a:t>
            </a:r>
            <a:r>
              <a:rPr lang="en-US" sz="1300" b="1" dirty="0" err="1">
                <a:solidFill>
                  <a:srgbClr val="FF0000"/>
                </a:solidFill>
              </a:rPr>
              <a:t>rbuf</a:t>
            </a:r>
            <a:r>
              <a:rPr lang="en-US" sz="1300" b="1" dirty="0">
                <a:solidFill>
                  <a:srgbClr val="FF0000"/>
                </a:solidFill>
              </a:rPr>
              <a:t>[</a:t>
            </a:r>
            <a:r>
              <a:rPr lang="en-US" sz="1300" b="1" dirty="0" err="1">
                <a:solidFill>
                  <a:srgbClr val="FF0000"/>
                </a:solidFill>
              </a:rPr>
              <a:t>threadIdx.y</a:t>
            </a:r>
            <a:r>
              <a:rPr lang="en-US" sz="1300" b="1" dirty="0">
                <a:solidFill>
                  <a:srgbClr val="FF0000"/>
                </a:solidFill>
              </a:rPr>
              <a:t>][l];</a:t>
            </a:r>
          </a:p>
          <a:p>
            <a:r>
              <a:rPr lang="en-US" sz="1300" b="1" dirty="0">
                <a:solidFill>
                  <a:srgbClr val="FF0000"/>
                </a:solidFill>
              </a:rPr>
              <a:t>      }</a:t>
            </a:r>
          </a:p>
          <a:p>
            <a:r>
              <a:rPr lang="en-US" sz="1300" dirty="0"/>
              <a:t>     }else{ //number of loop iterations is not known at compile time</a:t>
            </a:r>
          </a:p>
          <a:p>
            <a:r>
              <a:rPr lang="en-US" sz="1300" dirty="0"/>
              <a:t>      </a:t>
            </a:r>
            <a:r>
              <a:rPr lang="en-US" sz="1300" b="1" dirty="0">
                <a:solidFill>
                  <a:srgbClr val="FF0000"/>
                </a:solidFill>
              </a:rPr>
              <a:t>for(</a:t>
            </a:r>
            <a:r>
              <a:rPr lang="en-US" sz="1300" b="1" dirty="0" err="1">
                <a:solidFill>
                  <a:srgbClr val="FF0000"/>
                </a:solidFill>
              </a:rPr>
              <a:t>int_t</a:t>
            </a:r>
            <a:r>
              <a:rPr lang="en-US" sz="1300" b="1" dirty="0">
                <a:solidFill>
                  <a:srgbClr val="FF0000"/>
                </a:solidFill>
              </a:rPr>
              <a:t> l = 0; l &lt; (</a:t>
            </a:r>
            <a:r>
              <a:rPr lang="en-US" sz="1300" b="1" dirty="0" err="1">
                <a:solidFill>
                  <a:srgbClr val="FF0000"/>
                </a:solidFill>
              </a:rPr>
              <a:t>k_end</a:t>
            </a:r>
            <a:r>
              <a:rPr lang="en-US" sz="1300" b="1" dirty="0">
                <a:solidFill>
                  <a:srgbClr val="FF0000"/>
                </a:solidFill>
              </a:rPr>
              <a:t> - </a:t>
            </a:r>
            <a:r>
              <a:rPr lang="en-US" sz="1300" b="1" dirty="0" err="1">
                <a:solidFill>
                  <a:srgbClr val="FF0000"/>
                </a:solidFill>
              </a:rPr>
              <a:t>k_pos</a:t>
            </a:r>
            <a:r>
              <a:rPr lang="en-US" sz="1300" b="1" dirty="0">
                <a:solidFill>
                  <a:srgbClr val="FF0000"/>
                </a:solidFill>
              </a:rPr>
              <a:t>); ++l){</a:t>
            </a:r>
          </a:p>
          <a:p>
            <a:r>
              <a:rPr lang="en-US" sz="1300" b="1" dirty="0">
                <a:solidFill>
                  <a:srgbClr val="FF0000"/>
                </a:solidFill>
              </a:rPr>
              <a:t>       </a:t>
            </a:r>
            <a:r>
              <a:rPr lang="en-US" sz="1300" b="1" dirty="0" err="1">
                <a:solidFill>
                  <a:srgbClr val="FF0000"/>
                </a:solidFill>
              </a:rPr>
              <a:t>tmp</a:t>
            </a:r>
            <a:r>
              <a:rPr lang="en-US" sz="1300" b="1" dirty="0">
                <a:solidFill>
                  <a:srgbClr val="FF0000"/>
                </a:solidFill>
              </a:rPr>
              <a:t> += </a:t>
            </a:r>
            <a:r>
              <a:rPr lang="en-US" sz="1300" b="1" dirty="0" err="1">
                <a:solidFill>
                  <a:srgbClr val="FF0000"/>
                </a:solidFill>
              </a:rPr>
              <a:t>lbuf</a:t>
            </a:r>
            <a:r>
              <a:rPr lang="en-US" sz="1300" b="1" dirty="0">
                <a:solidFill>
                  <a:srgbClr val="FF0000"/>
                </a:solidFill>
              </a:rPr>
              <a:t>[l][</a:t>
            </a:r>
            <a:r>
              <a:rPr lang="en-US" sz="1300" b="1" dirty="0" err="1">
                <a:solidFill>
                  <a:srgbClr val="FF0000"/>
                </a:solidFill>
              </a:rPr>
              <a:t>threadIdx.x</a:t>
            </a:r>
            <a:r>
              <a:rPr lang="en-US" sz="1300" b="1" dirty="0">
                <a:solidFill>
                  <a:srgbClr val="FF0000"/>
                </a:solidFill>
              </a:rPr>
              <a:t>] * </a:t>
            </a:r>
            <a:r>
              <a:rPr lang="en-US" sz="1300" b="1" dirty="0" err="1">
                <a:solidFill>
                  <a:srgbClr val="FF0000"/>
                </a:solidFill>
              </a:rPr>
              <a:t>rbuf</a:t>
            </a:r>
            <a:r>
              <a:rPr lang="en-US" sz="1300" b="1" dirty="0">
                <a:solidFill>
                  <a:srgbClr val="FF0000"/>
                </a:solidFill>
              </a:rPr>
              <a:t>[</a:t>
            </a:r>
            <a:r>
              <a:rPr lang="en-US" sz="1300" b="1" dirty="0" err="1">
                <a:solidFill>
                  <a:srgbClr val="FF0000"/>
                </a:solidFill>
              </a:rPr>
              <a:t>threadIdx.y</a:t>
            </a:r>
            <a:r>
              <a:rPr lang="en-US" sz="1300" b="1" dirty="0">
                <a:solidFill>
                  <a:srgbClr val="FF0000"/>
                </a:solidFill>
              </a:rPr>
              <a:t>][l];</a:t>
            </a:r>
          </a:p>
          <a:p>
            <a:r>
              <a:rPr lang="en-US" sz="1300" b="1" dirty="0">
                <a:solidFill>
                  <a:srgbClr val="FF0000"/>
                </a:solidFill>
              </a:rPr>
              <a:t>      }</a:t>
            </a:r>
          </a:p>
          <a:p>
            <a:r>
              <a:rPr lang="en-US" sz="1300" dirty="0"/>
              <a:t>     }</a:t>
            </a:r>
          </a:p>
          <a:p>
            <a:r>
              <a:rPr lang="en-US" sz="1300" dirty="0"/>
              <a:t>    }</a:t>
            </a:r>
          </a:p>
          <a:p>
            <a:r>
              <a:rPr lang="en-US" sz="1300" dirty="0"/>
              <a:t>    </a:t>
            </a:r>
            <a:r>
              <a:rPr lang="en-US" sz="1300" b="1" dirty="0">
                <a:solidFill>
                  <a:srgbClr val="FF0000"/>
                </a:solidFill>
              </a:rPr>
              <a:t>__</a:t>
            </a:r>
            <a:r>
              <a:rPr lang="en-US" sz="1300" b="1" dirty="0" err="1">
                <a:solidFill>
                  <a:srgbClr val="FF0000"/>
                </a:solidFill>
              </a:rPr>
              <a:t>syncthreads</a:t>
            </a:r>
            <a:r>
              <a:rPr lang="en-US" sz="1300" b="1" dirty="0">
                <a:solidFill>
                  <a:srgbClr val="FF0000"/>
                </a:solidFill>
              </a:rPr>
              <a:t>();</a:t>
            </a:r>
          </a:p>
          <a:p>
            <a:endParaRPr lang="en-US" sz="1300" dirty="0"/>
          </a:p>
          <a:p>
            <a:r>
              <a:rPr lang="en-US" sz="1300" dirty="0"/>
              <a:t>   } //</a:t>
            </a:r>
            <a:r>
              <a:rPr lang="en-US" sz="1300" dirty="0" err="1"/>
              <a:t>k_pos</a:t>
            </a:r>
            <a:endParaRPr lang="en-US" sz="1300" dirty="0"/>
          </a:p>
          <a:p>
            <a:endParaRPr lang="en-US" sz="1300" dirty="0"/>
          </a:p>
          <a:p>
            <a:r>
              <a:rPr lang="en-US" sz="1300" dirty="0"/>
              <a:t>   //Store element of the C matrix in global memory:</a:t>
            </a:r>
          </a:p>
          <a:p>
            <a:r>
              <a:rPr lang="en-US" sz="1300" dirty="0"/>
              <a:t>   if(</a:t>
            </a:r>
            <a:r>
              <a:rPr lang="en-US" sz="1300" dirty="0" err="1"/>
              <a:t>m_pos</a:t>
            </a:r>
            <a:r>
              <a:rPr lang="en-US" sz="1300" dirty="0"/>
              <a:t> + </a:t>
            </a:r>
            <a:r>
              <a:rPr lang="en-US" sz="1300" dirty="0" err="1"/>
              <a:t>threadIdx.x</a:t>
            </a:r>
            <a:r>
              <a:rPr lang="en-US" sz="1300" dirty="0"/>
              <a:t> &lt; m &amp;&amp; </a:t>
            </a:r>
            <a:r>
              <a:rPr lang="en-US" sz="1300" dirty="0" err="1"/>
              <a:t>n_pos</a:t>
            </a:r>
            <a:r>
              <a:rPr lang="en-US" sz="1300" dirty="0"/>
              <a:t> + </a:t>
            </a:r>
            <a:r>
              <a:rPr lang="en-US" sz="1300" dirty="0" err="1"/>
              <a:t>threadIdx.y</a:t>
            </a:r>
            <a:r>
              <a:rPr lang="en-US" sz="1300" dirty="0"/>
              <a:t> &lt; n)</a:t>
            </a:r>
          </a:p>
          <a:p>
            <a:r>
              <a:rPr lang="en-US" sz="1300" dirty="0"/>
              <a:t>    </a:t>
            </a:r>
            <a:r>
              <a:rPr lang="en-US" sz="1300" b="1" dirty="0" err="1"/>
              <a:t>dest</a:t>
            </a:r>
            <a:r>
              <a:rPr lang="en-US" sz="1300" b="1" dirty="0"/>
              <a:t>[(</a:t>
            </a:r>
            <a:r>
              <a:rPr lang="en-US" sz="1300" b="1" dirty="0" err="1"/>
              <a:t>n_pos+threadIdx.y</a:t>
            </a:r>
            <a:r>
              <a:rPr lang="en-US" sz="1300" b="1" dirty="0"/>
              <a:t>)*m + (</a:t>
            </a:r>
            <a:r>
              <a:rPr lang="en-US" sz="1300" b="1" dirty="0" err="1"/>
              <a:t>m_pos+threadIdx.x</a:t>
            </a:r>
            <a:r>
              <a:rPr lang="en-US" sz="1300" b="1" dirty="0"/>
              <a:t>)] += </a:t>
            </a:r>
            <a:r>
              <a:rPr lang="en-US" sz="1300" b="1" dirty="0" err="1"/>
              <a:t>tmp</a:t>
            </a:r>
            <a:r>
              <a:rPr lang="en-US" sz="1300" b="1" dirty="0"/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ADD60E-0EA6-4F59-9FE2-6D33BD3A2801}"/>
              </a:ext>
            </a:extLst>
          </p:cNvPr>
          <p:cNvSpPr txBox="1"/>
          <p:nvPr/>
        </p:nvSpPr>
        <p:spPr>
          <a:xfrm>
            <a:off x="1857432" y="3149569"/>
            <a:ext cx="313419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solidFill>
                  <a:srgbClr val="00B0F0"/>
                </a:solidFill>
                <a:latin typeface="+mn-lt"/>
              </a:rPr>
              <a:t>Performing matrix multiplication</a:t>
            </a:r>
            <a:br>
              <a:rPr lang="en-US" sz="1500" b="1" dirty="0">
                <a:solidFill>
                  <a:srgbClr val="00B0F0"/>
                </a:solidFill>
                <a:latin typeface="+mn-lt"/>
              </a:rPr>
            </a:br>
            <a:r>
              <a:rPr lang="en-US" sz="1500" b="1" dirty="0">
                <a:solidFill>
                  <a:srgbClr val="00B0F0"/>
                </a:solidFill>
                <a:latin typeface="+mn-lt"/>
              </a:rPr>
              <a:t>from shared memory buffers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4F519-0743-4757-91A1-DBCAA53B4318}"/>
              </a:ext>
            </a:extLst>
          </p:cNvPr>
          <p:cNvSpPr txBox="1"/>
          <p:nvPr/>
        </p:nvSpPr>
        <p:spPr>
          <a:xfrm>
            <a:off x="1423788" y="1748367"/>
            <a:ext cx="27430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solidFill>
                  <a:srgbClr val="00B0F0"/>
                </a:solidFill>
                <a:latin typeface="+mn-lt"/>
              </a:rPr>
              <a:t>Unroll loop for performance</a:t>
            </a:r>
          </a:p>
        </p:txBody>
      </p:sp>
    </p:spTree>
    <p:extLst>
      <p:ext uri="{BB962C8B-B14F-4D97-AF65-F5344CB8AC3E}">
        <p14:creationId xmlns:p14="http://schemas.microsoft.com/office/powerpoint/2010/main" val="1317496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D566-82E7-4D99-A523-A86F2AD9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CUDA BLA Library: Shared Memory GEMM (algorithm 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423D6-0904-4DA7-A2F4-5542BF5F018E}"/>
              </a:ext>
            </a:extLst>
          </p:cNvPr>
          <p:cNvSpPr txBox="1"/>
          <p:nvPr/>
        </p:nvSpPr>
        <p:spPr>
          <a:xfrm>
            <a:off x="6318474" y="973255"/>
            <a:ext cx="591700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highlight>
                  <a:srgbClr val="00FFFF"/>
                </a:highlight>
                <a:latin typeface="+mn-lt"/>
              </a:rPr>
              <a:t>Each CUDA thread block computes:</a:t>
            </a:r>
          </a:p>
          <a:p>
            <a:pPr algn="l">
              <a:lnSpc>
                <a:spcPct val="90000"/>
              </a:lnSpc>
            </a:pPr>
            <a:r>
              <a:rPr lang="en-US" sz="1400" b="1" dirty="0">
                <a:highlight>
                  <a:srgbClr val="00FFFF"/>
                </a:highlight>
                <a:latin typeface="+mn-lt"/>
              </a:rPr>
              <a:t>C(</a:t>
            </a:r>
            <a:r>
              <a:rPr lang="en-US" sz="1400" b="1" dirty="0" err="1">
                <a:highlight>
                  <a:srgbClr val="00FFFF"/>
                </a:highlight>
                <a:latin typeface="+mn-lt"/>
              </a:rPr>
              <a:t>blockDim.x</a:t>
            </a:r>
            <a:r>
              <a:rPr lang="en-US" sz="1400" b="1" dirty="0">
                <a:highlight>
                  <a:srgbClr val="00FFFF"/>
                </a:highlight>
                <a:latin typeface="+mn-lt"/>
              </a:rPr>
              <a:t>, </a:t>
            </a:r>
            <a:r>
              <a:rPr lang="en-US" sz="1400" b="1" dirty="0" err="1">
                <a:highlight>
                  <a:srgbClr val="00FFFF"/>
                </a:highlight>
                <a:latin typeface="+mn-lt"/>
              </a:rPr>
              <a:t>blockDim.y</a:t>
            </a:r>
            <a:r>
              <a:rPr lang="en-US" sz="1400" b="1" dirty="0">
                <a:highlight>
                  <a:srgbClr val="00FFFF"/>
                </a:highlight>
                <a:latin typeface="+mn-lt"/>
              </a:rPr>
              <a:t>) += A(</a:t>
            </a:r>
            <a:r>
              <a:rPr lang="en-US" sz="1400" b="1" dirty="0" err="1">
                <a:highlight>
                  <a:srgbClr val="00FFFF"/>
                </a:highlight>
                <a:latin typeface="+mn-lt"/>
              </a:rPr>
              <a:t>blockDim.x</a:t>
            </a:r>
            <a:r>
              <a:rPr lang="en-US" sz="1400" b="1" dirty="0">
                <a:highlight>
                  <a:srgbClr val="00FFFF"/>
                </a:highlight>
                <a:latin typeface="+mn-lt"/>
              </a:rPr>
              <a:t>, k) * B(k, </a:t>
            </a:r>
            <a:r>
              <a:rPr lang="en-US" sz="1400" b="1" dirty="0" err="1">
                <a:highlight>
                  <a:srgbClr val="00FFFF"/>
                </a:highlight>
                <a:latin typeface="+mn-lt"/>
              </a:rPr>
              <a:t>blockDim.y</a:t>
            </a:r>
            <a:r>
              <a:rPr lang="en-US" sz="1400" b="1" dirty="0">
                <a:highlight>
                  <a:srgbClr val="00FFFF"/>
                </a:highlight>
                <a:latin typeface="+mn-lt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79028B-DD26-44A1-81B1-67DFC8F4B1D6}"/>
              </a:ext>
            </a:extLst>
          </p:cNvPr>
          <p:cNvSpPr/>
          <p:nvPr/>
        </p:nvSpPr>
        <p:spPr>
          <a:xfrm>
            <a:off x="6326831" y="1940943"/>
            <a:ext cx="1189566" cy="163406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1EAA5C-17A6-4B3E-8779-912FF2A2276D}"/>
              </a:ext>
            </a:extLst>
          </p:cNvPr>
          <p:cNvSpPr txBox="1"/>
          <p:nvPr/>
        </p:nvSpPr>
        <p:spPr>
          <a:xfrm>
            <a:off x="6534037" y="2398190"/>
            <a:ext cx="81162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latin typeface="+mn-lt"/>
              </a:rPr>
              <a:t>Thread</a:t>
            </a:r>
            <a:br>
              <a:rPr lang="en-US" sz="1500" b="1" dirty="0">
                <a:latin typeface="+mn-lt"/>
              </a:rPr>
            </a:br>
            <a:r>
              <a:rPr lang="en-US" sz="1500" b="1" dirty="0">
                <a:latin typeface="+mn-lt"/>
              </a:rPr>
              <a:t>Block</a:t>
            </a:r>
            <a:br>
              <a:rPr lang="en-US" sz="1500" b="1" dirty="0">
                <a:latin typeface="+mn-lt"/>
              </a:rPr>
            </a:br>
            <a:r>
              <a:rPr lang="en-US" sz="1500" b="1" dirty="0">
                <a:latin typeface="+mn-lt"/>
              </a:rPr>
              <a:t>(0,1)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19349C-0292-441E-B091-05D60E43AF98}"/>
              </a:ext>
            </a:extLst>
          </p:cNvPr>
          <p:cNvSpPr/>
          <p:nvPr/>
        </p:nvSpPr>
        <p:spPr>
          <a:xfrm>
            <a:off x="8049792" y="1951569"/>
            <a:ext cx="2191091" cy="163406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13BC1E-4543-4B8D-8C47-49888782499E}"/>
              </a:ext>
            </a:extLst>
          </p:cNvPr>
          <p:cNvSpPr/>
          <p:nvPr/>
        </p:nvSpPr>
        <p:spPr>
          <a:xfrm rot="5400000">
            <a:off x="10303158" y="2389477"/>
            <a:ext cx="2191091" cy="1294023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827743-38ED-4692-9382-E7844248D714}"/>
              </a:ext>
            </a:extLst>
          </p:cNvPr>
          <p:cNvSpPr txBox="1"/>
          <p:nvPr/>
        </p:nvSpPr>
        <p:spPr>
          <a:xfrm>
            <a:off x="7609737" y="2569419"/>
            <a:ext cx="32412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6820DC-C367-4E70-933F-064BAABD33B0}"/>
              </a:ext>
            </a:extLst>
          </p:cNvPr>
          <p:cNvSpPr txBox="1"/>
          <p:nvPr/>
        </p:nvSpPr>
        <p:spPr>
          <a:xfrm>
            <a:off x="10339032" y="2559260"/>
            <a:ext cx="31451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EAA08A-AB40-43F2-81F6-1E4B9F7497CC}"/>
              </a:ext>
            </a:extLst>
          </p:cNvPr>
          <p:cNvSpPr txBox="1"/>
          <p:nvPr/>
        </p:nvSpPr>
        <p:spPr>
          <a:xfrm>
            <a:off x="6702959" y="1998751"/>
            <a:ext cx="3722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5BEAE5-6AB4-49DD-82B6-73C55A75D981}"/>
              </a:ext>
            </a:extLst>
          </p:cNvPr>
          <p:cNvSpPr txBox="1"/>
          <p:nvPr/>
        </p:nvSpPr>
        <p:spPr>
          <a:xfrm>
            <a:off x="8967243" y="1998751"/>
            <a:ext cx="35618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42BD47-1DDF-483C-8A63-BD9E6E0B2DC3}"/>
              </a:ext>
            </a:extLst>
          </p:cNvPr>
          <p:cNvSpPr txBox="1"/>
          <p:nvPr/>
        </p:nvSpPr>
        <p:spPr>
          <a:xfrm>
            <a:off x="11239280" y="1976319"/>
            <a:ext cx="31771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940963-1164-42D3-AD0D-DDDAAE7642EE}"/>
              </a:ext>
            </a:extLst>
          </p:cNvPr>
          <p:cNvCxnSpPr>
            <a:cxnSpLocks/>
          </p:cNvCxnSpPr>
          <p:nvPr/>
        </p:nvCxnSpPr>
        <p:spPr>
          <a:xfrm>
            <a:off x="9145337" y="3725333"/>
            <a:ext cx="0" cy="82126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42F939D-C1A2-4BB0-AF0B-5C55A3620A70}"/>
              </a:ext>
            </a:extLst>
          </p:cNvPr>
          <p:cNvSpPr/>
          <p:nvPr/>
        </p:nvSpPr>
        <p:spPr>
          <a:xfrm>
            <a:off x="6294966" y="5835019"/>
            <a:ext cx="5879880" cy="690031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CUDA SM Registers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7B622C-207B-449F-BB77-57F7DBEDBAE6}"/>
              </a:ext>
            </a:extLst>
          </p:cNvPr>
          <p:cNvCxnSpPr>
            <a:cxnSpLocks/>
          </p:cNvCxnSpPr>
          <p:nvPr/>
        </p:nvCxnSpPr>
        <p:spPr>
          <a:xfrm>
            <a:off x="11413062" y="4229100"/>
            <a:ext cx="0" cy="3175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D2380B-1311-4EDC-906F-85A5EA2EF73F}"/>
              </a:ext>
            </a:extLst>
          </p:cNvPr>
          <p:cNvCxnSpPr/>
          <p:nvPr/>
        </p:nvCxnSpPr>
        <p:spPr>
          <a:xfrm flipV="1">
            <a:off x="6921493" y="3632200"/>
            <a:ext cx="0" cy="209126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B4BDDC-9AC9-4899-ABAD-0805AA790993}"/>
              </a:ext>
            </a:extLst>
          </p:cNvPr>
          <p:cNvSpPr txBox="1"/>
          <p:nvPr/>
        </p:nvSpPr>
        <p:spPr>
          <a:xfrm rot="16200000">
            <a:off x="5397574" y="2617616"/>
            <a:ext cx="16385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 err="1">
                <a:latin typeface="+mn-lt"/>
              </a:rPr>
              <a:t>blockDim.x</a:t>
            </a:r>
            <a:r>
              <a:rPr lang="en-US" sz="1500" b="1" dirty="0">
                <a:latin typeface="+mn-lt"/>
              </a:rPr>
              <a:t> = 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6A844F-2B89-49EC-ABE9-706255E40512}"/>
              </a:ext>
            </a:extLst>
          </p:cNvPr>
          <p:cNvSpPr txBox="1"/>
          <p:nvPr/>
        </p:nvSpPr>
        <p:spPr>
          <a:xfrm>
            <a:off x="6201204" y="1668291"/>
            <a:ext cx="16129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 err="1">
                <a:latin typeface="+mn-lt"/>
              </a:rPr>
              <a:t>blockDim.y</a:t>
            </a:r>
            <a:r>
              <a:rPr lang="en-US" sz="1500" b="1" dirty="0">
                <a:latin typeface="+mn-lt"/>
              </a:rPr>
              <a:t> = 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BE761E-6573-42EC-BBA5-7823D9F3EFC4}"/>
              </a:ext>
            </a:extLst>
          </p:cNvPr>
          <p:cNvSpPr txBox="1"/>
          <p:nvPr/>
        </p:nvSpPr>
        <p:spPr>
          <a:xfrm>
            <a:off x="8461352" y="1681533"/>
            <a:ext cx="13227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latin typeface="+mn-lt"/>
              </a:rPr>
              <a:t>Dimension k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5E76AC9-A35E-4345-9329-36FE2FEB2DC8}"/>
              </a:ext>
            </a:extLst>
          </p:cNvPr>
          <p:cNvSpPr/>
          <p:nvPr/>
        </p:nvSpPr>
        <p:spPr>
          <a:xfrm>
            <a:off x="6884663" y="3745075"/>
            <a:ext cx="1696298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 err="1"/>
              <a:t>bDim.y</a:t>
            </a:r>
            <a:r>
              <a:rPr lang="en-US" sz="1300" b="1" dirty="0"/>
              <a:t>*</a:t>
            </a:r>
            <a:r>
              <a:rPr lang="en-US" sz="1300" b="1" dirty="0" err="1"/>
              <a:t>bDim.x</a:t>
            </a:r>
            <a:br>
              <a:rPr lang="en-US" sz="1300" b="1" dirty="0"/>
            </a:br>
            <a:r>
              <a:rPr lang="en-US" sz="1300" b="1" dirty="0"/>
              <a:t>elements stored in</a:t>
            </a:r>
          </a:p>
          <a:p>
            <a:r>
              <a:rPr lang="en-US" sz="1300" b="1" dirty="0"/>
              <a:t>global memory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F36D71C-3154-474B-AAC9-3D8B64271160}"/>
              </a:ext>
            </a:extLst>
          </p:cNvPr>
          <p:cNvSpPr/>
          <p:nvPr/>
        </p:nvSpPr>
        <p:spPr>
          <a:xfrm>
            <a:off x="7843682" y="4606904"/>
            <a:ext cx="4338951" cy="690031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CUDA SM Shared Memory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BF45C00-440D-4C57-8255-94743825E5A1}"/>
              </a:ext>
            </a:extLst>
          </p:cNvPr>
          <p:cNvCxnSpPr/>
          <p:nvPr/>
        </p:nvCxnSpPr>
        <p:spPr>
          <a:xfrm>
            <a:off x="9145337" y="5372098"/>
            <a:ext cx="0" cy="372534"/>
          </a:xfrm>
          <a:prstGeom prst="straightConnector1">
            <a:avLst/>
          </a:prstGeom>
          <a:ln w="28575">
            <a:solidFill>
              <a:srgbClr val="00B0F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8769A3C-154D-410B-A18C-3B2E031330F9}"/>
              </a:ext>
            </a:extLst>
          </p:cNvPr>
          <p:cNvCxnSpPr/>
          <p:nvPr/>
        </p:nvCxnSpPr>
        <p:spPr>
          <a:xfrm>
            <a:off x="11413062" y="5367865"/>
            <a:ext cx="0" cy="372534"/>
          </a:xfrm>
          <a:prstGeom prst="straightConnector1">
            <a:avLst/>
          </a:prstGeom>
          <a:ln w="28575">
            <a:solidFill>
              <a:srgbClr val="00B0F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825DF05-23F9-4533-9775-001CB0A58264}"/>
              </a:ext>
            </a:extLst>
          </p:cNvPr>
          <p:cNvCxnSpPr/>
          <p:nvPr/>
        </p:nvCxnSpPr>
        <p:spPr>
          <a:xfrm>
            <a:off x="8737593" y="1976319"/>
            <a:ext cx="0" cy="156698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0B45CD-6170-4BED-BF89-4CF75C86B66D}"/>
              </a:ext>
            </a:extLst>
          </p:cNvPr>
          <p:cNvCxnSpPr/>
          <p:nvPr/>
        </p:nvCxnSpPr>
        <p:spPr>
          <a:xfrm>
            <a:off x="9516528" y="1980553"/>
            <a:ext cx="0" cy="156698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2E38526-0355-46D0-8EDF-7304384CD0CD}"/>
              </a:ext>
            </a:extLst>
          </p:cNvPr>
          <p:cNvCxnSpPr/>
          <p:nvPr/>
        </p:nvCxnSpPr>
        <p:spPr>
          <a:xfrm>
            <a:off x="10769597" y="2650067"/>
            <a:ext cx="125918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34D9DD7-C4F5-4112-AFFB-187857DC86C4}"/>
              </a:ext>
            </a:extLst>
          </p:cNvPr>
          <p:cNvCxnSpPr/>
          <p:nvPr/>
        </p:nvCxnSpPr>
        <p:spPr>
          <a:xfrm>
            <a:off x="10769602" y="3382433"/>
            <a:ext cx="125918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6376C0A-FEC4-49D6-9363-D2D0C849367F}"/>
              </a:ext>
            </a:extLst>
          </p:cNvPr>
          <p:cNvSpPr txBox="1"/>
          <p:nvPr/>
        </p:nvSpPr>
        <p:spPr>
          <a:xfrm>
            <a:off x="10433980" y="2143550"/>
            <a:ext cx="4138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latin typeface="+mn-lt"/>
              </a:rPr>
              <a:t>∆k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D436857-87C3-43E2-9F60-DFF85F0255EA}"/>
              </a:ext>
            </a:extLst>
          </p:cNvPr>
          <p:cNvSpPr/>
          <p:nvPr/>
        </p:nvSpPr>
        <p:spPr>
          <a:xfrm>
            <a:off x="9174782" y="3934870"/>
            <a:ext cx="1912703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/>
              <a:t>(</a:t>
            </a:r>
            <a:r>
              <a:rPr lang="en-US" sz="1300" b="1" dirty="0" err="1"/>
              <a:t>bDim.y+bDim.x</a:t>
            </a:r>
            <a:r>
              <a:rPr lang="en-US" sz="1300" b="1" dirty="0"/>
              <a:t>)*k</a:t>
            </a:r>
            <a:br>
              <a:rPr lang="en-US" sz="1300" b="1" dirty="0"/>
            </a:br>
            <a:r>
              <a:rPr lang="en-US" sz="1300" b="1" dirty="0"/>
              <a:t>elements loaded from</a:t>
            </a:r>
          </a:p>
          <a:p>
            <a:r>
              <a:rPr lang="en-US" sz="1300" b="1" dirty="0"/>
              <a:t>global memory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D5DD5E1-0B20-47F6-87C9-9BCA0F068EBA}"/>
              </a:ext>
            </a:extLst>
          </p:cNvPr>
          <p:cNvSpPr/>
          <p:nvPr/>
        </p:nvSpPr>
        <p:spPr>
          <a:xfrm>
            <a:off x="9402994" y="5203130"/>
            <a:ext cx="1912703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 err="1"/>
              <a:t>bDim.y</a:t>
            </a:r>
            <a:r>
              <a:rPr lang="en-US" sz="1300" b="1" dirty="0"/>
              <a:t>*</a:t>
            </a:r>
            <a:r>
              <a:rPr lang="en-US" sz="1300" b="1" dirty="0" err="1"/>
              <a:t>bDim.x</a:t>
            </a:r>
            <a:r>
              <a:rPr lang="en-US" sz="1300" b="1" dirty="0"/>
              <a:t>*k</a:t>
            </a:r>
            <a:br>
              <a:rPr lang="en-US" sz="1300" b="1" dirty="0"/>
            </a:br>
            <a:r>
              <a:rPr lang="en-US" sz="1300" b="1" dirty="0"/>
              <a:t>elements loaded from</a:t>
            </a:r>
          </a:p>
          <a:p>
            <a:r>
              <a:rPr lang="en-US" sz="1300" b="1" dirty="0"/>
              <a:t>shared memory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B021A7-D981-49F1-BA7C-6765870121AD}"/>
              </a:ext>
            </a:extLst>
          </p:cNvPr>
          <p:cNvSpPr/>
          <p:nvPr/>
        </p:nvSpPr>
        <p:spPr>
          <a:xfrm>
            <a:off x="279706" y="1135664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00" dirty="0"/>
              <a:t>//Multiply two loaded tiles to produce a tile of matrix:</a:t>
            </a:r>
          </a:p>
          <a:p>
            <a:r>
              <a:rPr lang="en-US" sz="1300" dirty="0"/>
              <a:t>    if(</a:t>
            </a:r>
            <a:r>
              <a:rPr lang="en-US" sz="1300" dirty="0" err="1"/>
              <a:t>m_pos</a:t>
            </a:r>
            <a:r>
              <a:rPr lang="en-US" sz="1300" dirty="0"/>
              <a:t> + </a:t>
            </a:r>
            <a:r>
              <a:rPr lang="en-US" sz="1300" dirty="0" err="1"/>
              <a:t>threadIdx.x</a:t>
            </a:r>
            <a:r>
              <a:rPr lang="en-US" sz="1300" dirty="0"/>
              <a:t> &lt; m &amp;&amp; </a:t>
            </a:r>
            <a:r>
              <a:rPr lang="en-US" sz="1300" dirty="0" err="1"/>
              <a:t>n_pos</a:t>
            </a:r>
            <a:r>
              <a:rPr lang="en-US" sz="1300" dirty="0"/>
              <a:t> + </a:t>
            </a:r>
            <a:r>
              <a:rPr lang="en-US" sz="1300" dirty="0" err="1"/>
              <a:t>threadIdx.y</a:t>
            </a:r>
            <a:r>
              <a:rPr lang="en-US" sz="1300" dirty="0"/>
              <a:t> &lt; n){</a:t>
            </a:r>
          </a:p>
          <a:p>
            <a:r>
              <a:rPr lang="en-US" sz="1300" dirty="0"/>
              <a:t>     if(</a:t>
            </a:r>
            <a:r>
              <a:rPr lang="en-US" sz="1300" dirty="0" err="1"/>
              <a:t>k_end</a:t>
            </a:r>
            <a:r>
              <a:rPr lang="en-US" sz="1300" dirty="0"/>
              <a:t> - </a:t>
            </a:r>
            <a:r>
              <a:rPr lang="en-US" sz="1300" dirty="0" err="1"/>
              <a:t>k_pos</a:t>
            </a:r>
            <a:r>
              <a:rPr lang="en-US" sz="1300" dirty="0"/>
              <a:t> == TILE_EXT_K){ //known loop count: Unroll</a:t>
            </a:r>
          </a:p>
          <a:p>
            <a:r>
              <a:rPr lang="en-US" sz="1300" dirty="0"/>
              <a:t>#pragma unroll</a:t>
            </a:r>
          </a:p>
          <a:p>
            <a:r>
              <a:rPr lang="en-US" sz="1300" dirty="0"/>
              <a:t>      </a:t>
            </a:r>
            <a:r>
              <a:rPr lang="en-US" sz="1300" b="1" dirty="0">
                <a:solidFill>
                  <a:srgbClr val="FF0000"/>
                </a:solidFill>
              </a:rPr>
              <a:t>for(</a:t>
            </a:r>
            <a:r>
              <a:rPr lang="en-US" sz="1300" b="1" dirty="0" err="1">
                <a:solidFill>
                  <a:srgbClr val="FF0000"/>
                </a:solidFill>
              </a:rPr>
              <a:t>int_t</a:t>
            </a:r>
            <a:r>
              <a:rPr lang="en-US" sz="1300" b="1" dirty="0">
                <a:solidFill>
                  <a:srgbClr val="FF0000"/>
                </a:solidFill>
              </a:rPr>
              <a:t> l = 0; l &lt; TILE_EXT_K; ++l){</a:t>
            </a:r>
          </a:p>
          <a:p>
            <a:r>
              <a:rPr lang="en-US" sz="1300" b="1" dirty="0">
                <a:solidFill>
                  <a:srgbClr val="FF0000"/>
                </a:solidFill>
              </a:rPr>
              <a:t>       </a:t>
            </a:r>
            <a:r>
              <a:rPr lang="en-US" sz="1300" b="1" dirty="0" err="1">
                <a:solidFill>
                  <a:srgbClr val="FF0000"/>
                </a:solidFill>
              </a:rPr>
              <a:t>tmp</a:t>
            </a:r>
            <a:r>
              <a:rPr lang="en-US" sz="1300" b="1" dirty="0">
                <a:solidFill>
                  <a:srgbClr val="FF0000"/>
                </a:solidFill>
              </a:rPr>
              <a:t> += </a:t>
            </a:r>
            <a:r>
              <a:rPr lang="en-US" sz="1300" b="1" dirty="0" err="1">
                <a:solidFill>
                  <a:srgbClr val="FF0000"/>
                </a:solidFill>
              </a:rPr>
              <a:t>lbuf</a:t>
            </a:r>
            <a:r>
              <a:rPr lang="en-US" sz="1300" b="1" dirty="0">
                <a:solidFill>
                  <a:srgbClr val="FF0000"/>
                </a:solidFill>
              </a:rPr>
              <a:t>[l][</a:t>
            </a:r>
            <a:r>
              <a:rPr lang="en-US" sz="1300" b="1" dirty="0" err="1">
                <a:solidFill>
                  <a:srgbClr val="FF0000"/>
                </a:solidFill>
              </a:rPr>
              <a:t>threadIdx.x</a:t>
            </a:r>
            <a:r>
              <a:rPr lang="en-US" sz="1300" b="1" dirty="0">
                <a:solidFill>
                  <a:srgbClr val="FF0000"/>
                </a:solidFill>
              </a:rPr>
              <a:t>] * </a:t>
            </a:r>
            <a:r>
              <a:rPr lang="en-US" sz="1300" b="1" dirty="0" err="1">
                <a:solidFill>
                  <a:srgbClr val="FF0000"/>
                </a:solidFill>
              </a:rPr>
              <a:t>rbuf</a:t>
            </a:r>
            <a:r>
              <a:rPr lang="en-US" sz="1300" b="1" dirty="0">
                <a:solidFill>
                  <a:srgbClr val="FF0000"/>
                </a:solidFill>
              </a:rPr>
              <a:t>[</a:t>
            </a:r>
            <a:r>
              <a:rPr lang="en-US" sz="1300" b="1" dirty="0" err="1">
                <a:solidFill>
                  <a:srgbClr val="FF0000"/>
                </a:solidFill>
              </a:rPr>
              <a:t>threadIdx.y</a:t>
            </a:r>
            <a:r>
              <a:rPr lang="en-US" sz="1300" b="1" dirty="0">
                <a:solidFill>
                  <a:srgbClr val="FF0000"/>
                </a:solidFill>
              </a:rPr>
              <a:t>][l];</a:t>
            </a:r>
          </a:p>
          <a:p>
            <a:r>
              <a:rPr lang="en-US" sz="1300" b="1" dirty="0">
                <a:solidFill>
                  <a:srgbClr val="FF0000"/>
                </a:solidFill>
              </a:rPr>
              <a:t>      }</a:t>
            </a:r>
          </a:p>
          <a:p>
            <a:r>
              <a:rPr lang="en-US" sz="1300" dirty="0"/>
              <a:t>     }else{ //number of loop iterations is not known at compile time</a:t>
            </a:r>
          </a:p>
          <a:p>
            <a:r>
              <a:rPr lang="en-US" sz="1300" dirty="0"/>
              <a:t>      </a:t>
            </a:r>
            <a:r>
              <a:rPr lang="en-US" sz="1300" b="1" dirty="0">
                <a:solidFill>
                  <a:srgbClr val="FF0000"/>
                </a:solidFill>
              </a:rPr>
              <a:t>for(</a:t>
            </a:r>
            <a:r>
              <a:rPr lang="en-US" sz="1300" b="1" dirty="0" err="1">
                <a:solidFill>
                  <a:srgbClr val="FF0000"/>
                </a:solidFill>
              </a:rPr>
              <a:t>int_t</a:t>
            </a:r>
            <a:r>
              <a:rPr lang="en-US" sz="1300" b="1" dirty="0">
                <a:solidFill>
                  <a:srgbClr val="FF0000"/>
                </a:solidFill>
              </a:rPr>
              <a:t> l = 0; l &lt; (</a:t>
            </a:r>
            <a:r>
              <a:rPr lang="en-US" sz="1300" b="1" dirty="0" err="1">
                <a:solidFill>
                  <a:srgbClr val="FF0000"/>
                </a:solidFill>
              </a:rPr>
              <a:t>k_end</a:t>
            </a:r>
            <a:r>
              <a:rPr lang="en-US" sz="1300" b="1" dirty="0">
                <a:solidFill>
                  <a:srgbClr val="FF0000"/>
                </a:solidFill>
              </a:rPr>
              <a:t> - </a:t>
            </a:r>
            <a:r>
              <a:rPr lang="en-US" sz="1300" b="1" dirty="0" err="1">
                <a:solidFill>
                  <a:srgbClr val="FF0000"/>
                </a:solidFill>
              </a:rPr>
              <a:t>k_pos</a:t>
            </a:r>
            <a:r>
              <a:rPr lang="en-US" sz="1300" b="1" dirty="0">
                <a:solidFill>
                  <a:srgbClr val="FF0000"/>
                </a:solidFill>
              </a:rPr>
              <a:t>); ++l){</a:t>
            </a:r>
          </a:p>
          <a:p>
            <a:r>
              <a:rPr lang="en-US" sz="1300" b="1" dirty="0">
                <a:solidFill>
                  <a:srgbClr val="FF0000"/>
                </a:solidFill>
              </a:rPr>
              <a:t>       </a:t>
            </a:r>
            <a:r>
              <a:rPr lang="en-US" sz="1300" b="1" dirty="0" err="1">
                <a:solidFill>
                  <a:srgbClr val="FF0000"/>
                </a:solidFill>
              </a:rPr>
              <a:t>tmp</a:t>
            </a:r>
            <a:r>
              <a:rPr lang="en-US" sz="1300" b="1" dirty="0">
                <a:solidFill>
                  <a:srgbClr val="FF0000"/>
                </a:solidFill>
              </a:rPr>
              <a:t> += </a:t>
            </a:r>
            <a:r>
              <a:rPr lang="en-US" sz="1300" b="1" dirty="0" err="1">
                <a:solidFill>
                  <a:srgbClr val="FF0000"/>
                </a:solidFill>
              </a:rPr>
              <a:t>lbuf</a:t>
            </a:r>
            <a:r>
              <a:rPr lang="en-US" sz="1300" b="1" dirty="0">
                <a:solidFill>
                  <a:srgbClr val="FF0000"/>
                </a:solidFill>
              </a:rPr>
              <a:t>[l][</a:t>
            </a:r>
            <a:r>
              <a:rPr lang="en-US" sz="1300" b="1" dirty="0" err="1">
                <a:solidFill>
                  <a:srgbClr val="FF0000"/>
                </a:solidFill>
              </a:rPr>
              <a:t>threadIdx.x</a:t>
            </a:r>
            <a:r>
              <a:rPr lang="en-US" sz="1300" b="1" dirty="0">
                <a:solidFill>
                  <a:srgbClr val="FF0000"/>
                </a:solidFill>
              </a:rPr>
              <a:t>] * </a:t>
            </a:r>
            <a:r>
              <a:rPr lang="en-US" sz="1300" b="1" dirty="0" err="1">
                <a:solidFill>
                  <a:srgbClr val="FF0000"/>
                </a:solidFill>
              </a:rPr>
              <a:t>rbuf</a:t>
            </a:r>
            <a:r>
              <a:rPr lang="en-US" sz="1300" b="1" dirty="0">
                <a:solidFill>
                  <a:srgbClr val="FF0000"/>
                </a:solidFill>
              </a:rPr>
              <a:t>[</a:t>
            </a:r>
            <a:r>
              <a:rPr lang="en-US" sz="1300" b="1" dirty="0" err="1">
                <a:solidFill>
                  <a:srgbClr val="FF0000"/>
                </a:solidFill>
              </a:rPr>
              <a:t>threadIdx.y</a:t>
            </a:r>
            <a:r>
              <a:rPr lang="en-US" sz="1300" b="1" dirty="0">
                <a:solidFill>
                  <a:srgbClr val="FF0000"/>
                </a:solidFill>
              </a:rPr>
              <a:t>][l];</a:t>
            </a:r>
          </a:p>
          <a:p>
            <a:r>
              <a:rPr lang="en-US" sz="1300" b="1" dirty="0">
                <a:solidFill>
                  <a:srgbClr val="FF0000"/>
                </a:solidFill>
              </a:rPr>
              <a:t>      }</a:t>
            </a:r>
          </a:p>
          <a:p>
            <a:r>
              <a:rPr lang="en-US" sz="1300" dirty="0"/>
              <a:t>     }</a:t>
            </a:r>
          </a:p>
          <a:p>
            <a:r>
              <a:rPr lang="en-US" sz="1300" dirty="0"/>
              <a:t>    }</a:t>
            </a:r>
          </a:p>
          <a:p>
            <a:r>
              <a:rPr lang="en-US" sz="1300" dirty="0"/>
              <a:t>    </a:t>
            </a:r>
            <a:r>
              <a:rPr lang="en-US" sz="1300" b="1" dirty="0">
                <a:solidFill>
                  <a:srgbClr val="FF0000"/>
                </a:solidFill>
              </a:rPr>
              <a:t>__</a:t>
            </a:r>
            <a:r>
              <a:rPr lang="en-US" sz="1300" b="1" dirty="0" err="1">
                <a:solidFill>
                  <a:srgbClr val="FF0000"/>
                </a:solidFill>
              </a:rPr>
              <a:t>syncthreads</a:t>
            </a:r>
            <a:r>
              <a:rPr lang="en-US" sz="1300" b="1" dirty="0">
                <a:solidFill>
                  <a:srgbClr val="FF0000"/>
                </a:solidFill>
              </a:rPr>
              <a:t>();</a:t>
            </a:r>
          </a:p>
          <a:p>
            <a:endParaRPr lang="en-US" sz="1300" dirty="0"/>
          </a:p>
          <a:p>
            <a:r>
              <a:rPr lang="en-US" sz="1300" dirty="0"/>
              <a:t>   } //</a:t>
            </a:r>
            <a:r>
              <a:rPr lang="en-US" sz="1300" dirty="0" err="1"/>
              <a:t>k_pos</a:t>
            </a:r>
            <a:endParaRPr lang="en-US" sz="1300" dirty="0"/>
          </a:p>
          <a:p>
            <a:endParaRPr lang="en-US" sz="1300" dirty="0"/>
          </a:p>
          <a:p>
            <a:r>
              <a:rPr lang="en-US" sz="1300" dirty="0"/>
              <a:t>   //Store element of the C matrix in global memory:</a:t>
            </a:r>
          </a:p>
          <a:p>
            <a:r>
              <a:rPr lang="en-US" sz="1300" dirty="0"/>
              <a:t>   if(</a:t>
            </a:r>
            <a:r>
              <a:rPr lang="en-US" sz="1300" dirty="0" err="1"/>
              <a:t>m_pos</a:t>
            </a:r>
            <a:r>
              <a:rPr lang="en-US" sz="1300" dirty="0"/>
              <a:t> + </a:t>
            </a:r>
            <a:r>
              <a:rPr lang="en-US" sz="1300" dirty="0" err="1"/>
              <a:t>threadIdx.x</a:t>
            </a:r>
            <a:r>
              <a:rPr lang="en-US" sz="1300" dirty="0"/>
              <a:t> &lt; m &amp;&amp; </a:t>
            </a:r>
            <a:r>
              <a:rPr lang="en-US" sz="1300" dirty="0" err="1"/>
              <a:t>n_pos</a:t>
            </a:r>
            <a:r>
              <a:rPr lang="en-US" sz="1300" dirty="0"/>
              <a:t> + </a:t>
            </a:r>
            <a:r>
              <a:rPr lang="en-US" sz="1300" dirty="0" err="1"/>
              <a:t>threadIdx.y</a:t>
            </a:r>
            <a:r>
              <a:rPr lang="en-US" sz="1300" dirty="0"/>
              <a:t> &lt; n)</a:t>
            </a:r>
          </a:p>
          <a:p>
            <a:r>
              <a:rPr lang="en-US" sz="1300" dirty="0"/>
              <a:t>    </a:t>
            </a:r>
            <a:r>
              <a:rPr lang="en-US" sz="1300" b="1" dirty="0" err="1"/>
              <a:t>dest</a:t>
            </a:r>
            <a:r>
              <a:rPr lang="en-US" sz="1300" b="1" dirty="0"/>
              <a:t>[(</a:t>
            </a:r>
            <a:r>
              <a:rPr lang="en-US" sz="1300" b="1" dirty="0" err="1"/>
              <a:t>n_pos+threadIdx.y</a:t>
            </a:r>
            <a:r>
              <a:rPr lang="en-US" sz="1300" b="1" dirty="0"/>
              <a:t>)*m + (</a:t>
            </a:r>
            <a:r>
              <a:rPr lang="en-US" sz="1300" b="1" dirty="0" err="1"/>
              <a:t>m_pos+threadIdx.x</a:t>
            </a:r>
            <a:r>
              <a:rPr lang="en-US" sz="1300" b="1" dirty="0"/>
              <a:t>)] += </a:t>
            </a:r>
            <a:r>
              <a:rPr lang="en-US" sz="1300" b="1" dirty="0" err="1"/>
              <a:t>tmp</a:t>
            </a:r>
            <a:r>
              <a:rPr lang="en-US" sz="1300" b="1" dirty="0"/>
              <a:t>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9549AF-25B4-4600-90E3-EEC1C6422A90}"/>
              </a:ext>
            </a:extLst>
          </p:cNvPr>
          <p:cNvSpPr txBox="1"/>
          <p:nvPr/>
        </p:nvSpPr>
        <p:spPr>
          <a:xfrm>
            <a:off x="1857432" y="3725333"/>
            <a:ext cx="37930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solidFill>
                  <a:srgbClr val="00B0F0"/>
                </a:solidFill>
                <a:latin typeface="+mn-lt"/>
              </a:rPr>
              <a:t>Synchronizes threads in a thread block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ADD60E-0EA6-4F59-9FE2-6D33BD3A2801}"/>
              </a:ext>
            </a:extLst>
          </p:cNvPr>
          <p:cNvSpPr txBox="1"/>
          <p:nvPr/>
        </p:nvSpPr>
        <p:spPr>
          <a:xfrm>
            <a:off x="1857432" y="3149569"/>
            <a:ext cx="313419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solidFill>
                  <a:srgbClr val="00B0F0"/>
                </a:solidFill>
                <a:latin typeface="+mn-lt"/>
              </a:rPr>
              <a:t>Performing matrix multiplication</a:t>
            </a:r>
            <a:br>
              <a:rPr lang="en-US" sz="1500" b="1" dirty="0">
                <a:solidFill>
                  <a:srgbClr val="00B0F0"/>
                </a:solidFill>
                <a:latin typeface="+mn-lt"/>
              </a:rPr>
            </a:br>
            <a:r>
              <a:rPr lang="en-US" sz="1500" b="1" dirty="0">
                <a:solidFill>
                  <a:srgbClr val="00B0F0"/>
                </a:solidFill>
                <a:latin typeface="+mn-lt"/>
              </a:rPr>
              <a:t>from shared memory buffers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4F519-0743-4757-91A1-DBCAA53B4318}"/>
              </a:ext>
            </a:extLst>
          </p:cNvPr>
          <p:cNvSpPr txBox="1"/>
          <p:nvPr/>
        </p:nvSpPr>
        <p:spPr>
          <a:xfrm>
            <a:off x="1423788" y="1748367"/>
            <a:ext cx="27430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solidFill>
                  <a:srgbClr val="00B0F0"/>
                </a:solidFill>
                <a:latin typeface="+mn-lt"/>
              </a:rPr>
              <a:t>Unroll loop for performance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0E365D-EC69-4D34-BE41-91C86FA5F8C7}"/>
              </a:ext>
            </a:extLst>
          </p:cNvPr>
          <p:cNvSpPr txBox="1"/>
          <p:nvPr/>
        </p:nvSpPr>
        <p:spPr>
          <a:xfrm>
            <a:off x="708661" y="5113018"/>
            <a:ext cx="44005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solidFill>
                  <a:srgbClr val="00B0F0"/>
                </a:solidFill>
                <a:latin typeface="+mn-lt"/>
              </a:rPr>
              <a:t>Upload register to global memory (as before)</a:t>
            </a:r>
          </a:p>
        </p:txBody>
      </p:sp>
    </p:spTree>
    <p:extLst>
      <p:ext uri="{BB962C8B-B14F-4D97-AF65-F5344CB8AC3E}">
        <p14:creationId xmlns:p14="http://schemas.microsoft.com/office/powerpoint/2010/main" val="3949037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D566-82E7-4D99-A523-A86F2AD9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CUDA BLA Library: +Registers GEMM need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6D984E-C318-4F19-9EB0-841B44931DE5}"/>
              </a:ext>
            </a:extLst>
          </p:cNvPr>
          <p:cNvSpPr/>
          <p:nvPr/>
        </p:nvSpPr>
        <p:spPr>
          <a:xfrm>
            <a:off x="694266" y="1930400"/>
            <a:ext cx="4995333" cy="388196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7A1F33-7505-48CE-9918-B6459FBD3A19}"/>
              </a:ext>
            </a:extLst>
          </p:cNvPr>
          <p:cNvCxnSpPr>
            <a:stCxn id="8" idx="0"/>
            <a:endCxn id="8" idx="2"/>
          </p:cNvCxnSpPr>
          <p:nvPr/>
        </p:nvCxnSpPr>
        <p:spPr>
          <a:xfrm>
            <a:off x="3191933" y="1930400"/>
            <a:ext cx="0" cy="388196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0F8DD-67E0-46DC-9A22-8B4EB04FFCCE}"/>
              </a:ext>
            </a:extLst>
          </p:cNvPr>
          <p:cNvCxnSpPr>
            <a:stCxn id="8" idx="1"/>
            <a:endCxn id="8" idx="3"/>
          </p:cNvCxnSpPr>
          <p:nvPr/>
        </p:nvCxnSpPr>
        <p:spPr>
          <a:xfrm>
            <a:off x="694266" y="3871383"/>
            <a:ext cx="499533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7AD878-57C9-4881-81CE-C921845F9B2C}"/>
              </a:ext>
            </a:extLst>
          </p:cNvPr>
          <p:cNvCxnSpPr/>
          <p:nvPr/>
        </p:nvCxnSpPr>
        <p:spPr>
          <a:xfrm flipH="1">
            <a:off x="1883833" y="1964266"/>
            <a:ext cx="42333" cy="38481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B0B56A-0202-4E3D-BFA3-CE00F4F86FB2}"/>
              </a:ext>
            </a:extLst>
          </p:cNvPr>
          <p:cNvCxnSpPr/>
          <p:nvPr/>
        </p:nvCxnSpPr>
        <p:spPr>
          <a:xfrm flipH="1">
            <a:off x="4389952" y="1951569"/>
            <a:ext cx="42333" cy="38481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FC927A9-E159-41FF-809F-12D643A8724C}"/>
              </a:ext>
            </a:extLst>
          </p:cNvPr>
          <p:cNvSpPr txBox="1"/>
          <p:nvPr/>
        </p:nvSpPr>
        <p:spPr>
          <a:xfrm>
            <a:off x="3018362" y="1594484"/>
            <a:ext cx="32573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627582-B6A8-45BE-BA65-B8F741A00193}"/>
              </a:ext>
            </a:extLst>
          </p:cNvPr>
          <p:cNvSpPr txBox="1"/>
          <p:nvPr/>
        </p:nvSpPr>
        <p:spPr>
          <a:xfrm>
            <a:off x="245771" y="3681513"/>
            <a:ext cx="40107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4F9725-58A0-4D5E-B57F-5BEDAC8F0408}"/>
              </a:ext>
            </a:extLst>
          </p:cNvPr>
          <p:cNvSpPr txBox="1"/>
          <p:nvPr/>
        </p:nvSpPr>
        <p:spPr>
          <a:xfrm>
            <a:off x="852558" y="2480777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F8D6D9-2749-4918-B571-2A394CBA5FD8}"/>
              </a:ext>
            </a:extLst>
          </p:cNvPr>
          <p:cNvSpPr txBox="1"/>
          <p:nvPr/>
        </p:nvSpPr>
        <p:spPr>
          <a:xfrm>
            <a:off x="3339640" y="2480777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4FA619-B3B8-4279-A366-53892F0F35F3}"/>
              </a:ext>
            </a:extLst>
          </p:cNvPr>
          <p:cNvSpPr txBox="1"/>
          <p:nvPr/>
        </p:nvSpPr>
        <p:spPr>
          <a:xfrm>
            <a:off x="2073873" y="2480777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(0,1)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F5152A-AFEE-4107-B71F-8F8208223048}"/>
              </a:ext>
            </a:extLst>
          </p:cNvPr>
          <p:cNvSpPr txBox="1"/>
          <p:nvPr/>
        </p:nvSpPr>
        <p:spPr>
          <a:xfrm>
            <a:off x="4571540" y="2480777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(0,3)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7AF8E-B46F-443D-B4F5-7CB2CAF72080}"/>
              </a:ext>
            </a:extLst>
          </p:cNvPr>
          <p:cNvSpPr txBox="1"/>
          <p:nvPr/>
        </p:nvSpPr>
        <p:spPr>
          <a:xfrm>
            <a:off x="852558" y="44160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(1,0)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7F540C-1646-4172-BA51-B9FD46FCE606}"/>
              </a:ext>
            </a:extLst>
          </p:cNvPr>
          <p:cNvSpPr txBox="1"/>
          <p:nvPr/>
        </p:nvSpPr>
        <p:spPr>
          <a:xfrm>
            <a:off x="2073872" y="44160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86557B-DDF1-4416-B142-203CDF7A64A7}"/>
              </a:ext>
            </a:extLst>
          </p:cNvPr>
          <p:cNvSpPr txBox="1"/>
          <p:nvPr/>
        </p:nvSpPr>
        <p:spPr>
          <a:xfrm>
            <a:off x="3339639" y="44160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(1,2)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935B75-31D3-41CD-89AA-49274EB84DFA}"/>
              </a:ext>
            </a:extLst>
          </p:cNvPr>
          <p:cNvSpPr txBox="1"/>
          <p:nvPr/>
        </p:nvSpPr>
        <p:spPr>
          <a:xfrm>
            <a:off x="4571539" y="44160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(1,3)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65B4C4-8EB4-410D-8F69-8794785233AE}"/>
              </a:ext>
            </a:extLst>
          </p:cNvPr>
          <p:cNvSpPr txBox="1"/>
          <p:nvPr/>
        </p:nvSpPr>
        <p:spPr>
          <a:xfrm>
            <a:off x="2341378" y="5934572"/>
            <a:ext cx="170110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Matrix C(</a:t>
            </a:r>
            <a:r>
              <a:rPr lang="en-US" b="1" dirty="0" err="1">
                <a:latin typeface="+mn-lt"/>
              </a:rPr>
              <a:t>m,n</a:t>
            </a:r>
            <a:r>
              <a:rPr lang="en-US" b="1" dirty="0">
                <a:latin typeface="+mn-lt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423D6-0904-4DA7-A2F4-5542BF5F018E}"/>
              </a:ext>
            </a:extLst>
          </p:cNvPr>
          <p:cNvSpPr txBox="1"/>
          <p:nvPr/>
        </p:nvSpPr>
        <p:spPr>
          <a:xfrm>
            <a:off x="429767" y="943142"/>
            <a:ext cx="635302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highlight>
                  <a:srgbClr val="00FFFF"/>
                </a:highlight>
                <a:latin typeface="+mn-lt"/>
              </a:rPr>
              <a:t>Each CUDA thread block computes:</a:t>
            </a:r>
          </a:p>
          <a:p>
            <a:pPr algn="l">
              <a:lnSpc>
                <a:spcPct val="90000"/>
              </a:lnSpc>
            </a:pPr>
            <a:r>
              <a:rPr lang="en-US" sz="1500" b="1" dirty="0">
                <a:highlight>
                  <a:srgbClr val="00FFFF"/>
                </a:highlight>
                <a:latin typeface="+mn-lt"/>
              </a:rPr>
              <a:t>C(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blockDim.x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, 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blockDim.y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) += A(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blockDim.x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, k) * B(k, 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blockDim.y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79028B-DD26-44A1-81B1-67DFC8F4B1D6}"/>
              </a:ext>
            </a:extLst>
          </p:cNvPr>
          <p:cNvSpPr/>
          <p:nvPr/>
        </p:nvSpPr>
        <p:spPr>
          <a:xfrm>
            <a:off x="6267569" y="1940943"/>
            <a:ext cx="1189566" cy="163406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1EAA5C-17A6-4B3E-8779-912FF2A2276D}"/>
              </a:ext>
            </a:extLst>
          </p:cNvPr>
          <p:cNvSpPr txBox="1"/>
          <p:nvPr/>
        </p:nvSpPr>
        <p:spPr>
          <a:xfrm>
            <a:off x="6474775" y="2398190"/>
            <a:ext cx="81162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latin typeface="+mn-lt"/>
              </a:rPr>
              <a:t>Thread</a:t>
            </a:r>
            <a:br>
              <a:rPr lang="en-US" sz="1500" b="1" dirty="0">
                <a:latin typeface="+mn-lt"/>
              </a:rPr>
            </a:br>
            <a:r>
              <a:rPr lang="en-US" sz="1500" b="1" dirty="0">
                <a:latin typeface="+mn-lt"/>
              </a:rPr>
              <a:t>Block</a:t>
            </a:r>
            <a:br>
              <a:rPr lang="en-US" sz="1500" b="1" dirty="0">
                <a:latin typeface="+mn-lt"/>
              </a:rPr>
            </a:br>
            <a:r>
              <a:rPr lang="en-US" sz="1500" b="1" dirty="0">
                <a:latin typeface="+mn-lt"/>
              </a:rPr>
              <a:t>(0,1)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19349C-0292-441E-B091-05D60E43AF98}"/>
              </a:ext>
            </a:extLst>
          </p:cNvPr>
          <p:cNvSpPr/>
          <p:nvPr/>
        </p:nvSpPr>
        <p:spPr>
          <a:xfrm>
            <a:off x="7990530" y="1951569"/>
            <a:ext cx="2191091" cy="163406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13BC1E-4543-4B8D-8C47-49888782499E}"/>
              </a:ext>
            </a:extLst>
          </p:cNvPr>
          <p:cNvSpPr/>
          <p:nvPr/>
        </p:nvSpPr>
        <p:spPr>
          <a:xfrm rot="5400000">
            <a:off x="10243896" y="2389477"/>
            <a:ext cx="2191091" cy="1294023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827743-38ED-4692-9382-E7844248D714}"/>
              </a:ext>
            </a:extLst>
          </p:cNvPr>
          <p:cNvSpPr txBox="1"/>
          <p:nvPr/>
        </p:nvSpPr>
        <p:spPr>
          <a:xfrm>
            <a:off x="7550475" y="2569419"/>
            <a:ext cx="32412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6820DC-C367-4E70-933F-064BAABD33B0}"/>
              </a:ext>
            </a:extLst>
          </p:cNvPr>
          <p:cNvSpPr txBox="1"/>
          <p:nvPr/>
        </p:nvSpPr>
        <p:spPr>
          <a:xfrm>
            <a:off x="10279770" y="2559260"/>
            <a:ext cx="31451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EAA08A-AB40-43F2-81F6-1E4B9F7497CC}"/>
              </a:ext>
            </a:extLst>
          </p:cNvPr>
          <p:cNvSpPr txBox="1"/>
          <p:nvPr/>
        </p:nvSpPr>
        <p:spPr>
          <a:xfrm>
            <a:off x="6643697" y="1998751"/>
            <a:ext cx="3722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5BEAE5-6AB4-49DD-82B6-73C55A75D981}"/>
              </a:ext>
            </a:extLst>
          </p:cNvPr>
          <p:cNvSpPr txBox="1"/>
          <p:nvPr/>
        </p:nvSpPr>
        <p:spPr>
          <a:xfrm>
            <a:off x="8907981" y="1998751"/>
            <a:ext cx="35618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42BD47-1DDF-483C-8A63-BD9E6E0B2DC3}"/>
              </a:ext>
            </a:extLst>
          </p:cNvPr>
          <p:cNvSpPr txBox="1"/>
          <p:nvPr/>
        </p:nvSpPr>
        <p:spPr>
          <a:xfrm>
            <a:off x="11180018" y="1976319"/>
            <a:ext cx="31771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940963-1164-42D3-AD0D-DDDAAE7642EE}"/>
              </a:ext>
            </a:extLst>
          </p:cNvPr>
          <p:cNvCxnSpPr>
            <a:cxnSpLocks/>
          </p:cNvCxnSpPr>
          <p:nvPr/>
        </p:nvCxnSpPr>
        <p:spPr>
          <a:xfrm>
            <a:off x="9086075" y="3725333"/>
            <a:ext cx="0" cy="82126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42F939D-C1A2-4BB0-AF0B-5C55A3620A70}"/>
              </a:ext>
            </a:extLst>
          </p:cNvPr>
          <p:cNvSpPr/>
          <p:nvPr/>
        </p:nvSpPr>
        <p:spPr>
          <a:xfrm>
            <a:off x="6235704" y="5835019"/>
            <a:ext cx="5879880" cy="690031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CUDA SM Registers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7B622C-207B-449F-BB77-57F7DBEDBAE6}"/>
              </a:ext>
            </a:extLst>
          </p:cNvPr>
          <p:cNvCxnSpPr>
            <a:cxnSpLocks/>
          </p:cNvCxnSpPr>
          <p:nvPr/>
        </p:nvCxnSpPr>
        <p:spPr>
          <a:xfrm>
            <a:off x="11353800" y="4229100"/>
            <a:ext cx="0" cy="3175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D2380B-1311-4EDC-906F-85A5EA2EF73F}"/>
              </a:ext>
            </a:extLst>
          </p:cNvPr>
          <p:cNvCxnSpPr/>
          <p:nvPr/>
        </p:nvCxnSpPr>
        <p:spPr>
          <a:xfrm flipV="1">
            <a:off x="6862231" y="3632200"/>
            <a:ext cx="0" cy="209126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B4BDDC-9AC9-4899-ABAD-0805AA790993}"/>
              </a:ext>
            </a:extLst>
          </p:cNvPr>
          <p:cNvSpPr txBox="1"/>
          <p:nvPr/>
        </p:nvSpPr>
        <p:spPr>
          <a:xfrm rot="16200000">
            <a:off x="5537084" y="2617616"/>
            <a:ext cx="12410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 err="1">
                <a:latin typeface="+mn-lt"/>
              </a:rPr>
              <a:t>blockDim.x</a:t>
            </a:r>
            <a:endParaRPr lang="en-US" sz="1500" b="1" dirty="0">
              <a:latin typeface="+mn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6A844F-2B89-49EC-ABE9-706255E40512}"/>
              </a:ext>
            </a:extLst>
          </p:cNvPr>
          <p:cNvSpPr txBox="1"/>
          <p:nvPr/>
        </p:nvSpPr>
        <p:spPr>
          <a:xfrm>
            <a:off x="6256239" y="1668291"/>
            <a:ext cx="12458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 err="1">
                <a:latin typeface="+mn-lt"/>
              </a:rPr>
              <a:t>blockDim.y</a:t>
            </a:r>
            <a:endParaRPr lang="en-US" sz="1500" b="1" dirty="0">
              <a:latin typeface="+mn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BE761E-6573-42EC-BBA5-7823D9F3EFC4}"/>
              </a:ext>
            </a:extLst>
          </p:cNvPr>
          <p:cNvSpPr txBox="1"/>
          <p:nvPr/>
        </p:nvSpPr>
        <p:spPr>
          <a:xfrm>
            <a:off x="8402090" y="1681533"/>
            <a:ext cx="13227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latin typeface="+mn-lt"/>
              </a:rPr>
              <a:t>Dimension k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5E76AC9-A35E-4345-9329-36FE2FEB2DC8}"/>
              </a:ext>
            </a:extLst>
          </p:cNvPr>
          <p:cNvSpPr/>
          <p:nvPr/>
        </p:nvSpPr>
        <p:spPr>
          <a:xfrm>
            <a:off x="6825401" y="3745075"/>
            <a:ext cx="1696298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 err="1"/>
              <a:t>bDim.y</a:t>
            </a:r>
            <a:r>
              <a:rPr lang="en-US" sz="1300" b="1" dirty="0"/>
              <a:t>*</a:t>
            </a:r>
            <a:r>
              <a:rPr lang="en-US" sz="1300" b="1" dirty="0" err="1"/>
              <a:t>bDim.x</a:t>
            </a:r>
            <a:br>
              <a:rPr lang="en-US" sz="1300" b="1" dirty="0"/>
            </a:br>
            <a:r>
              <a:rPr lang="en-US" sz="1300" b="1" dirty="0"/>
              <a:t>elements stored in</a:t>
            </a:r>
          </a:p>
          <a:p>
            <a:r>
              <a:rPr lang="en-US" sz="1300" b="1" dirty="0"/>
              <a:t>global memory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F36D71C-3154-474B-AAC9-3D8B64271160}"/>
              </a:ext>
            </a:extLst>
          </p:cNvPr>
          <p:cNvSpPr/>
          <p:nvPr/>
        </p:nvSpPr>
        <p:spPr>
          <a:xfrm>
            <a:off x="7784420" y="4606904"/>
            <a:ext cx="4338951" cy="690031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CUDA SM Shared Memory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BF45C00-440D-4C57-8255-94743825E5A1}"/>
              </a:ext>
            </a:extLst>
          </p:cNvPr>
          <p:cNvCxnSpPr/>
          <p:nvPr/>
        </p:nvCxnSpPr>
        <p:spPr>
          <a:xfrm>
            <a:off x="9086075" y="5372098"/>
            <a:ext cx="0" cy="37253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8769A3C-154D-410B-A18C-3B2E031330F9}"/>
              </a:ext>
            </a:extLst>
          </p:cNvPr>
          <p:cNvCxnSpPr/>
          <p:nvPr/>
        </p:nvCxnSpPr>
        <p:spPr>
          <a:xfrm>
            <a:off x="11353800" y="5367865"/>
            <a:ext cx="0" cy="37253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825DF05-23F9-4533-9775-001CB0A58264}"/>
              </a:ext>
            </a:extLst>
          </p:cNvPr>
          <p:cNvCxnSpPr/>
          <p:nvPr/>
        </p:nvCxnSpPr>
        <p:spPr>
          <a:xfrm>
            <a:off x="8678331" y="1976319"/>
            <a:ext cx="0" cy="156698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0B45CD-6170-4BED-BF89-4CF75C86B66D}"/>
              </a:ext>
            </a:extLst>
          </p:cNvPr>
          <p:cNvCxnSpPr/>
          <p:nvPr/>
        </p:nvCxnSpPr>
        <p:spPr>
          <a:xfrm>
            <a:off x="9457266" y="1980553"/>
            <a:ext cx="0" cy="156698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2E38526-0355-46D0-8EDF-7304384CD0CD}"/>
              </a:ext>
            </a:extLst>
          </p:cNvPr>
          <p:cNvCxnSpPr/>
          <p:nvPr/>
        </p:nvCxnSpPr>
        <p:spPr>
          <a:xfrm>
            <a:off x="10710335" y="2650067"/>
            <a:ext cx="125918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34D9DD7-C4F5-4112-AFFB-187857DC86C4}"/>
              </a:ext>
            </a:extLst>
          </p:cNvPr>
          <p:cNvCxnSpPr/>
          <p:nvPr/>
        </p:nvCxnSpPr>
        <p:spPr>
          <a:xfrm>
            <a:off x="10710340" y="3382433"/>
            <a:ext cx="125918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6376C0A-FEC4-49D6-9363-D2D0C849367F}"/>
              </a:ext>
            </a:extLst>
          </p:cNvPr>
          <p:cNvSpPr txBox="1"/>
          <p:nvPr/>
        </p:nvSpPr>
        <p:spPr>
          <a:xfrm>
            <a:off x="10374718" y="2143550"/>
            <a:ext cx="4138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latin typeface="+mn-lt"/>
              </a:rPr>
              <a:t>∆k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D436857-87C3-43E2-9F60-DFF85F0255EA}"/>
              </a:ext>
            </a:extLst>
          </p:cNvPr>
          <p:cNvSpPr/>
          <p:nvPr/>
        </p:nvSpPr>
        <p:spPr>
          <a:xfrm>
            <a:off x="9115520" y="3934870"/>
            <a:ext cx="1912703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/>
              <a:t>(</a:t>
            </a:r>
            <a:r>
              <a:rPr lang="en-US" sz="1300" b="1" dirty="0" err="1"/>
              <a:t>bDim.y+bDim.x</a:t>
            </a:r>
            <a:r>
              <a:rPr lang="en-US" sz="1300" b="1" dirty="0"/>
              <a:t>)*k</a:t>
            </a:r>
            <a:br>
              <a:rPr lang="en-US" sz="1300" b="1" dirty="0"/>
            </a:br>
            <a:r>
              <a:rPr lang="en-US" sz="1300" b="1" dirty="0"/>
              <a:t>elements loaded from</a:t>
            </a:r>
          </a:p>
          <a:p>
            <a:r>
              <a:rPr lang="en-US" sz="1300" b="1" dirty="0"/>
              <a:t>global memory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D5DD5E1-0B20-47F6-87C9-9BCA0F068EBA}"/>
              </a:ext>
            </a:extLst>
          </p:cNvPr>
          <p:cNvSpPr/>
          <p:nvPr/>
        </p:nvSpPr>
        <p:spPr>
          <a:xfrm>
            <a:off x="9343732" y="5203130"/>
            <a:ext cx="1912703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 err="1"/>
              <a:t>bDim.y</a:t>
            </a:r>
            <a:r>
              <a:rPr lang="en-US" sz="1300" b="1" dirty="0"/>
              <a:t>*</a:t>
            </a:r>
            <a:r>
              <a:rPr lang="en-US" sz="1300" b="1" dirty="0" err="1"/>
              <a:t>bDim.x</a:t>
            </a:r>
            <a:r>
              <a:rPr lang="en-US" sz="1300" b="1" dirty="0"/>
              <a:t>*k</a:t>
            </a:r>
            <a:br>
              <a:rPr lang="en-US" sz="1300" b="1" dirty="0"/>
            </a:br>
            <a:r>
              <a:rPr lang="en-US" sz="1300" b="1" dirty="0"/>
              <a:t>elements loaded from</a:t>
            </a:r>
          </a:p>
          <a:p>
            <a:r>
              <a:rPr lang="en-US" sz="1300" b="1" dirty="0"/>
              <a:t>shared memory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C25572-BB5D-433E-B4EF-26DCA59C416F}"/>
              </a:ext>
            </a:extLst>
          </p:cNvPr>
          <p:cNvSpPr/>
          <p:nvPr/>
        </p:nvSpPr>
        <p:spPr>
          <a:xfrm>
            <a:off x="7174878" y="1060977"/>
            <a:ext cx="4602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~2*m*n*k/</a:t>
            </a:r>
            <a:r>
              <a:rPr lang="en-US" b="1" dirty="0" err="1">
                <a:solidFill>
                  <a:schemeClr val="accent2"/>
                </a:solidFill>
              </a:rPr>
              <a:t>bDim.x</a:t>
            </a:r>
            <a:r>
              <a:rPr lang="en-US" b="1" dirty="0">
                <a:solidFill>
                  <a:schemeClr val="accent2"/>
                </a:solidFill>
              </a:rPr>
              <a:t> global loads per kernel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1D35E2E-1A11-4417-80A3-9268A7E0BBB4}"/>
              </a:ext>
            </a:extLst>
          </p:cNvPr>
          <p:cNvSpPr txBox="1"/>
          <p:nvPr/>
        </p:nvSpPr>
        <p:spPr>
          <a:xfrm>
            <a:off x="773208" y="1723251"/>
            <a:ext cx="1103187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300" b="1" dirty="0" err="1">
                <a:latin typeface="+mn-lt"/>
              </a:rPr>
              <a:t>blockDim.y</a:t>
            </a:r>
            <a:endParaRPr lang="en-US" sz="1300" b="1" dirty="0">
              <a:latin typeface="+mn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CF5CF0-6533-4283-9A24-67A10F54145C}"/>
              </a:ext>
            </a:extLst>
          </p:cNvPr>
          <p:cNvSpPr txBox="1"/>
          <p:nvPr/>
        </p:nvSpPr>
        <p:spPr>
          <a:xfrm rot="16200000">
            <a:off x="49586" y="2708447"/>
            <a:ext cx="1099981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300" b="1" dirty="0" err="1">
                <a:latin typeface="+mn-lt"/>
              </a:rPr>
              <a:t>blockDim.x</a:t>
            </a:r>
            <a:endParaRPr lang="en-US" sz="1300" b="1" dirty="0">
              <a:latin typeface="+mn-lt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C0FCA3C-A102-4D68-8CBE-0DB70CDC6EFB}"/>
              </a:ext>
            </a:extLst>
          </p:cNvPr>
          <p:cNvSpPr/>
          <p:nvPr/>
        </p:nvSpPr>
        <p:spPr>
          <a:xfrm>
            <a:off x="6323410" y="282024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5605442-B9B8-44A0-ACA1-2115F3AFDF97}"/>
              </a:ext>
            </a:extLst>
          </p:cNvPr>
          <p:cNvSpPr/>
          <p:nvPr/>
        </p:nvSpPr>
        <p:spPr>
          <a:xfrm>
            <a:off x="8065334" y="282024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A112B8D-9C23-49D1-8775-EBA80B95F9C6}"/>
              </a:ext>
            </a:extLst>
          </p:cNvPr>
          <p:cNvSpPr/>
          <p:nvPr/>
        </p:nvSpPr>
        <p:spPr>
          <a:xfrm>
            <a:off x="10746629" y="2005755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53A5C26-A405-4B08-9F5D-6926ADFD3ECB}"/>
              </a:ext>
            </a:extLst>
          </p:cNvPr>
          <p:cNvSpPr/>
          <p:nvPr/>
        </p:nvSpPr>
        <p:spPr>
          <a:xfrm>
            <a:off x="6779682" y="608256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4334FD3-85FF-45EB-845A-8FD7243530C5}"/>
              </a:ext>
            </a:extLst>
          </p:cNvPr>
          <p:cNvSpPr/>
          <p:nvPr/>
        </p:nvSpPr>
        <p:spPr>
          <a:xfrm>
            <a:off x="7891046" y="608256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6481FA3-D955-4EFE-BD02-476275DD3097}"/>
              </a:ext>
            </a:extLst>
          </p:cNvPr>
          <p:cNvSpPr/>
          <p:nvPr/>
        </p:nvSpPr>
        <p:spPr>
          <a:xfrm>
            <a:off x="10482182" y="608256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48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D566-82E7-4D99-A523-A86F2AD9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CUDA BLA Library Concepts: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457D1-D62A-4CA8-87A2-C298EBD8C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942534"/>
            <a:ext cx="11717867" cy="5387927"/>
          </a:xfrm>
        </p:spPr>
        <p:txBody>
          <a:bodyPr/>
          <a:lstStyle/>
          <a:p>
            <a:r>
              <a:rPr lang="en-US" dirty="0"/>
              <a:t>In file matrix.hpp: </a:t>
            </a:r>
            <a:r>
              <a:rPr lang="en-US" b="1" dirty="0"/>
              <a:t>class Matrix&lt;T&gt;</a:t>
            </a:r>
            <a:r>
              <a:rPr lang="en-US" dirty="0"/>
              <a:t>, </a:t>
            </a:r>
            <a:r>
              <a:rPr lang="en-US" b="1" dirty="0"/>
              <a:t>T</a:t>
            </a:r>
            <a:r>
              <a:rPr lang="en-US" dirty="0"/>
              <a:t> = {</a:t>
            </a:r>
            <a:r>
              <a:rPr lang="en-US" b="1" dirty="0"/>
              <a:t>float</a:t>
            </a:r>
            <a:r>
              <a:rPr lang="en-US" dirty="0"/>
              <a:t>, </a:t>
            </a:r>
            <a:r>
              <a:rPr lang="en-US" b="1" dirty="0"/>
              <a:t>double</a:t>
            </a:r>
            <a:r>
              <a:rPr lang="en-US" dirty="0"/>
              <a:t>}</a:t>
            </a:r>
          </a:p>
          <a:p>
            <a:r>
              <a:rPr lang="en-US" dirty="0"/>
              <a:t>Matrix constructor: </a:t>
            </a:r>
            <a:r>
              <a:rPr lang="en-US" b="1" dirty="0"/>
              <a:t>Matrix(</a:t>
            </a:r>
            <a:r>
              <a:rPr lang="en-US" b="1" dirty="0" err="1"/>
              <a:t>nrows</a:t>
            </a:r>
            <a:r>
              <a:rPr lang="en-US" b="1" dirty="0"/>
              <a:t>, </a:t>
            </a:r>
            <a:r>
              <a:rPr lang="en-US" b="1" dirty="0" err="1"/>
              <a:t>ncols</a:t>
            </a:r>
            <a:r>
              <a:rPr lang="en-US" b="1" dirty="0"/>
              <a:t>)</a:t>
            </a:r>
            <a:r>
              <a:rPr lang="en-US" dirty="0"/>
              <a:t>: No storage yet!</a:t>
            </a:r>
          </a:p>
          <a:p>
            <a:r>
              <a:rPr lang="en-US" dirty="0"/>
              <a:t>Matrix storage: </a:t>
            </a:r>
            <a:r>
              <a:rPr lang="en-US" b="1" dirty="0" err="1"/>
              <a:t>Matrix.allocateBody</a:t>
            </a:r>
            <a:r>
              <a:rPr lang="en-US" b="1" dirty="0"/>
              <a:t>(int device)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CPU Host: device = -1</a:t>
            </a:r>
            <a:br>
              <a:rPr lang="en-US" dirty="0"/>
            </a:br>
            <a:r>
              <a:rPr lang="en-US" dirty="0"/>
              <a:t>NVIDIA GPU: device = 0,1,2,… (only one GPU on </a:t>
            </a:r>
            <a:r>
              <a:rPr lang="en-US" dirty="0" err="1"/>
              <a:t>BlueWaters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May simultaneously reside on Host and GPU: Needs sync (below)!</a:t>
            </a:r>
          </a:p>
          <a:p>
            <a:r>
              <a:rPr lang="en-US" dirty="0"/>
              <a:t>Set to zero on given device: </a:t>
            </a:r>
            <a:r>
              <a:rPr lang="en-US" b="1" dirty="0" err="1"/>
              <a:t>Matrix.zeroBody</a:t>
            </a:r>
            <a:r>
              <a:rPr lang="en-US" b="1" dirty="0"/>
              <a:t>(int device)</a:t>
            </a:r>
          </a:p>
          <a:p>
            <a:r>
              <a:rPr lang="en-US" dirty="0"/>
              <a:t>Set to some random value on Host: </a:t>
            </a:r>
            <a:r>
              <a:rPr lang="en-US" b="1" dirty="0" err="1"/>
              <a:t>Matrix.setBodyHost</a:t>
            </a:r>
            <a:r>
              <a:rPr lang="en-US" b="1" dirty="0"/>
              <a:t>()</a:t>
            </a:r>
          </a:p>
          <a:p>
            <a:r>
              <a:rPr lang="en-US" dirty="0"/>
              <a:t>Synchronize value on multiple devices:</a:t>
            </a:r>
            <a:br>
              <a:rPr lang="en-US" dirty="0"/>
            </a:br>
            <a:r>
              <a:rPr lang="en-US" b="1" dirty="0" err="1"/>
              <a:t>Matrix.syncBody</a:t>
            </a:r>
            <a:r>
              <a:rPr lang="en-US" b="1" dirty="0"/>
              <a:t>(int device, int </a:t>
            </a:r>
            <a:r>
              <a:rPr lang="en-US" b="1" dirty="0" err="1"/>
              <a:t>source_device</a:t>
            </a:r>
            <a:r>
              <a:rPr lang="en-US" b="1" dirty="0"/>
              <a:t>	)</a:t>
            </a:r>
          </a:p>
        </p:txBody>
      </p:sp>
    </p:spTree>
    <p:extLst>
      <p:ext uri="{BB962C8B-B14F-4D97-AF65-F5344CB8AC3E}">
        <p14:creationId xmlns:p14="http://schemas.microsoft.com/office/powerpoint/2010/main" val="3852729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D566-82E7-4D99-A523-A86F2AD9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5531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CUDA BLA Library: +Registers GEMM (algorithm 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6D984E-C318-4F19-9EB0-841B44931DE5}"/>
              </a:ext>
            </a:extLst>
          </p:cNvPr>
          <p:cNvSpPr/>
          <p:nvPr/>
        </p:nvSpPr>
        <p:spPr>
          <a:xfrm>
            <a:off x="694266" y="1930400"/>
            <a:ext cx="4995333" cy="388196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7A1F33-7505-48CE-9918-B6459FBD3A19}"/>
              </a:ext>
            </a:extLst>
          </p:cNvPr>
          <p:cNvCxnSpPr>
            <a:stCxn id="8" idx="0"/>
            <a:endCxn id="8" idx="2"/>
          </p:cNvCxnSpPr>
          <p:nvPr/>
        </p:nvCxnSpPr>
        <p:spPr>
          <a:xfrm>
            <a:off x="3191933" y="1930400"/>
            <a:ext cx="0" cy="388196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0F8DD-67E0-46DC-9A22-8B4EB04FFCCE}"/>
              </a:ext>
            </a:extLst>
          </p:cNvPr>
          <p:cNvCxnSpPr>
            <a:stCxn id="8" idx="1"/>
            <a:endCxn id="8" idx="3"/>
          </p:cNvCxnSpPr>
          <p:nvPr/>
        </p:nvCxnSpPr>
        <p:spPr>
          <a:xfrm>
            <a:off x="694266" y="3871383"/>
            <a:ext cx="499533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7AD878-57C9-4881-81CE-C921845F9B2C}"/>
              </a:ext>
            </a:extLst>
          </p:cNvPr>
          <p:cNvCxnSpPr/>
          <p:nvPr/>
        </p:nvCxnSpPr>
        <p:spPr>
          <a:xfrm flipH="1">
            <a:off x="1883833" y="1964266"/>
            <a:ext cx="42333" cy="38481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B0B56A-0202-4E3D-BFA3-CE00F4F86FB2}"/>
              </a:ext>
            </a:extLst>
          </p:cNvPr>
          <p:cNvCxnSpPr/>
          <p:nvPr/>
        </p:nvCxnSpPr>
        <p:spPr>
          <a:xfrm flipH="1">
            <a:off x="4389952" y="1951569"/>
            <a:ext cx="42333" cy="38481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FC927A9-E159-41FF-809F-12D643A8724C}"/>
              </a:ext>
            </a:extLst>
          </p:cNvPr>
          <p:cNvSpPr txBox="1"/>
          <p:nvPr/>
        </p:nvSpPr>
        <p:spPr>
          <a:xfrm>
            <a:off x="3018362" y="1594484"/>
            <a:ext cx="32573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627582-B6A8-45BE-BA65-B8F741A00193}"/>
              </a:ext>
            </a:extLst>
          </p:cNvPr>
          <p:cNvSpPr txBox="1"/>
          <p:nvPr/>
        </p:nvSpPr>
        <p:spPr>
          <a:xfrm>
            <a:off x="245771" y="3681513"/>
            <a:ext cx="40107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4F9725-58A0-4D5E-B57F-5BEDAC8F0408}"/>
              </a:ext>
            </a:extLst>
          </p:cNvPr>
          <p:cNvSpPr txBox="1"/>
          <p:nvPr/>
        </p:nvSpPr>
        <p:spPr>
          <a:xfrm>
            <a:off x="852558" y="2480777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F8D6D9-2749-4918-B571-2A394CBA5FD8}"/>
              </a:ext>
            </a:extLst>
          </p:cNvPr>
          <p:cNvSpPr txBox="1"/>
          <p:nvPr/>
        </p:nvSpPr>
        <p:spPr>
          <a:xfrm>
            <a:off x="3339640" y="2480777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4FA619-B3B8-4279-A366-53892F0F35F3}"/>
              </a:ext>
            </a:extLst>
          </p:cNvPr>
          <p:cNvSpPr txBox="1"/>
          <p:nvPr/>
        </p:nvSpPr>
        <p:spPr>
          <a:xfrm>
            <a:off x="2073873" y="2480777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(0,1)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F5152A-AFEE-4107-B71F-8F8208223048}"/>
              </a:ext>
            </a:extLst>
          </p:cNvPr>
          <p:cNvSpPr txBox="1"/>
          <p:nvPr/>
        </p:nvSpPr>
        <p:spPr>
          <a:xfrm>
            <a:off x="4571540" y="2480777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(0,3)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7AF8E-B46F-443D-B4F5-7CB2CAF72080}"/>
              </a:ext>
            </a:extLst>
          </p:cNvPr>
          <p:cNvSpPr txBox="1"/>
          <p:nvPr/>
        </p:nvSpPr>
        <p:spPr>
          <a:xfrm>
            <a:off x="852558" y="44160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(1,0)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7F540C-1646-4172-BA51-B9FD46FCE606}"/>
              </a:ext>
            </a:extLst>
          </p:cNvPr>
          <p:cNvSpPr txBox="1"/>
          <p:nvPr/>
        </p:nvSpPr>
        <p:spPr>
          <a:xfrm>
            <a:off x="2073872" y="44160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86557B-DDF1-4416-B142-203CDF7A64A7}"/>
              </a:ext>
            </a:extLst>
          </p:cNvPr>
          <p:cNvSpPr txBox="1"/>
          <p:nvPr/>
        </p:nvSpPr>
        <p:spPr>
          <a:xfrm>
            <a:off x="3339639" y="44160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(1,2)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935B75-31D3-41CD-89AA-49274EB84DFA}"/>
              </a:ext>
            </a:extLst>
          </p:cNvPr>
          <p:cNvSpPr txBox="1"/>
          <p:nvPr/>
        </p:nvSpPr>
        <p:spPr>
          <a:xfrm>
            <a:off x="4571539" y="44160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(1,3)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65B4C4-8EB4-410D-8F69-8794785233AE}"/>
              </a:ext>
            </a:extLst>
          </p:cNvPr>
          <p:cNvSpPr txBox="1"/>
          <p:nvPr/>
        </p:nvSpPr>
        <p:spPr>
          <a:xfrm>
            <a:off x="2341378" y="5934572"/>
            <a:ext cx="170110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Matrix C(</a:t>
            </a:r>
            <a:r>
              <a:rPr lang="en-US" b="1" dirty="0" err="1">
                <a:latin typeface="+mn-lt"/>
              </a:rPr>
              <a:t>m,n</a:t>
            </a:r>
            <a:r>
              <a:rPr lang="en-US" b="1" dirty="0">
                <a:latin typeface="+mn-lt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423D6-0904-4DA7-A2F4-5542BF5F018E}"/>
              </a:ext>
            </a:extLst>
          </p:cNvPr>
          <p:cNvSpPr txBox="1"/>
          <p:nvPr/>
        </p:nvSpPr>
        <p:spPr>
          <a:xfrm>
            <a:off x="429767" y="943142"/>
            <a:ext cx="570060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highlight>
                  <a:srgbClr val="00FFFF"/>
                </a:highlight>
                <a:latin typeface="+mn-lt"/>
              </a:rPr>
              <a:t>Each CUDA thread block computes:</a:t>
            </a:r>
          </a:p>
          <a:p>
            <a:pPr algn="l">
              <a:lnSpc>
                <a:spcPct val="90000"/>
              </a:lnSpc>
            </a:pPr>
            <a:r>
              <a:rPr lang="en-US" sz="1500" b="1" dirty="0">
                <a:highlight>
                  <a:srgbClr val="00FFFF"/>
                </a:highlight>
                <a:latin typeface="+mn-lt"/>
              </a:rPr>
              <a:t>C(</a:t>
            </a:r>
            <a:r>
              <a:rPr lang="en-US" sz="1500" b="1" dirty="0">
                <a:solidFill>
                  <a:srgbClr val="FF0000"/>
                </a:solidFill>
                <a:highlight>
                  <a:srgbClr val="00FFFF"/>
                </a:highlight>
                <a:latin typeface="+mn-lt"/>
              </a:rPr>
              <a:t>M =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 4*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blockDim.x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, </a:t>
            </a:r>
            <a:r>
              <a:rPr lang="en-US" sz="1500" b="1" dirty="0">
                <a:solidFill>
                  <a:srgbClr val="FF0000"/>
                </a:solidFill>
                <a:highlight>
                  <a:srgbClr val="00FFFF"/>
                </a:highlight>
                <a:latin typeface="+mn-lt"/>
              </a:rPr>
              <a:t>N =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 4*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blockDim.y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) += A(M, k) * B(k, 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79028B-DD26-44A1-81B1-67DFC8F4B1D6}"/>
              </a:ext>
            </a:extLst>
          </p:cNvPr>
          <p:cNvSpPr/>
          <p:nvPr/>
        </p:nvSpPr>
        <p:spPr>
          <a:xfrm>
            <a:off x="6267569" y="1940943"/>
            <a:ext cx="1189566" cy="163406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1EAA5C-17A6-4B3E-8779-912FF2A2276D}"/>
              </a:ext>
            </a:extLst>
          </p:cNvPr>
          <p:cNvSpPr txBox="1"/>
          <p:nvPr/>
        </p:nvSpPr>
        <p:spPr>
          <a:xfrm>
            <a:off x="6474775" y="2398190"/>
            <a:ext cx="81162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latin typeface="+mn-lt"/>
              </a:rPr>
              <a:t>Thread</a:t>
            </a:r>
            <a:br>
              <a:rPr lang="en-US" sz="1500" b="1" dirty="0">
                <a:latin typeface="+mn-lt"/>
              </a:rPr>
            </a:br>
            <a:r>
              <a:rPr lang="en-US" sz="1500" b="1" dirty="0">
                <a:latin typeface="+mn-lt"/>
              </a:rPr>
              <a:t>Block</a:t>
            </a:r>
            <a:br>
              <a:rPr lang="en-US" sz="1500" b="1" dirty="0">
                <a:latin typeface="+mn-lt"/>
              </a:rPr>
            </a:br>
            <a:r>
              <a:rPr lang="en-US" sz="1500" b="1" dirty="0">
                <a:latin typeface="+mn-lt"/>
              </a:rPr>
              <a:t>(0,1)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19349C-0292-441E-B091-05D60E43AF98}"/>
              </a:ext>
            </a:extLst>
          </p:cNvPr>
          <p:cNvSpPr/>
          <p:nvPr/>
        </p:nvSpPr>
        <p:spPr>
          <a:xfrm>
            <a:off x="7990530" y="1951569"/>
            <a:ext cx="2191091" cy="163406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13BC1E-4543-4B8D-8C47-49888782499E}"/>
              </a:ext>
            </a:extLst>
          </p:cNvPr>
          <p:cNvSpPr/>
          <p:nvPr/>
        </p:nvSpPr>
        <p:spPr>
          <a:xfrm rot="5400000">
            <a:off x="10243896" y="2389477"/>
            <a:ext cx="2191091" cy="1294023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827743-38ED-4692-9382-E7844248D714}"/>
              </a:ext>
            </a:extLst>
          </p:cNvPr>
          <p:cNvSpPr txBox="1"/>
          <p:nvPr/>
        </p:nvSpPr>
        <p:spPr>
          <a:xfrm>
            <a:off x="7550475" y="2569419"/>
            <a:ext cx="32412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6820DC-C367-4E70-933F-064BAABD33B0}"/>
              </a:ext>
            </a:extLst>
          </p:cNvPr>
          <p:cNvSpPr txBox="1"/>
          <p:nvPr/>
        </p:nvSpPr>
        <p:spPr>
          <a:xfrm>
            <a:off x="10279770" y="2559260"/>
            <a:ext cx="31451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EAA08A-AB40-43F2-81F6-1E4B9F7497CC}"/>
              </a:ext>
            </a:extLst>
          </p:cNvPr>
          <p:cNvSpPr txBox="1"/>
          <p:nvPr/>
        </p:nvSpPr>
        <p:spPr>
          <a:xfrm>
            <a:off x="6643697" y="1998751"/>
            <a:ext cx="3722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5BEAE5-6AB4-49DD-82B6-73C55A75D981}"/>
              </a:ext>
            </a:extLst>
          </p:cNvPr>
          <p:cNvSpPr txBox="1"/>
          <p:nvPr/>
        </p:nvSpPr>
        <p:spPr>
          <a:xfrm>
            <a:off x="8907981" y="1998751"/>
            <a:ext cx="35618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42BD47-1DDF-483C-8A63-BD9E6E0B2DC3}"/>
              </a:ext>
            </a:extLst>
          </p:cNvPr>
          <p:cNvSpPr txBox="1"/>
          <p:nvPr/>
        </p:nvSpPr>
        <p:spPr>
          <a:xfrm>
            <a:off x="11180018" y="1976319"/>
            <a:ext cx="31771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940963-1164-42D3-AD0D-DDDAAE7642EE}"/>
              </a:ext>
            </a:extLst>
          </p:cNvPr>
          <p:cNvCxnSpPr>
            <a:cxnSpLocks/>
          </p:cNvCxnSpPr>
          <p:nvPr/>
        </p:nvCxnSpPr>
        <p:spPr>
          <a:xfrm>
            <a:off x="9086075" y="3725333"/>
            <a:ext cx="0" cy="82126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42F939D-C1A2-4BB0-AF0B-5C55A3620A70}"/>
              </a:ext>
            </a:extLst>
          </p:cNvPr>
          <p:cNvSpPr/>
          <p:nvPr/>
        </p:nvSpPr>
        <p:spPr>
          <a:xfrm>
            <a:off x="6235704" y="5835019"/>
            <a:ext cx="5879880" cy="690031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CUDA SM Registers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7B622C-207B-449F-BB77-57F7DBEDBAE6}"/>
              </a:ext>
            </a:extLst>
          </p:cNvPr>
          <p:cNvCxnSpPr>
            <a:cxnSpLocks/>
          </p:cNvCxnSpPr>
          <p:nvPr/>
        </p:nvCxnSpPr>
        <p:spPr>
          <a:xfrm>
            <a:off x="11353800" y="4229100"/>
            <a:ext cx="0" cy="3175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D2380B-1311-4EDC-906F-85A5EA2EF73F}"/>
              </a:ext>
            </a:extLst>
          </p:cNvPr>
          <p:cNvCxnSpPr/>
          <p:nvPr/>
        </p:nvCxnSpPr>
        <p:spPr>
          <a:xfrm flipV="1">
            <a:off x="6862231" y="3632200"/>
            <a:ext cx="0" cy="209126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B4BDDC-9AC9-4899-ABAD-0805AA790993}"/>
              </a:ext>
            </a:extLst>
          </p:cNvPr>
          <p:cNvSpPr txBox="1"/>
          <p:nvPr/>
        </p:nvSpPr>
        <p:spPr>
          <a:xfrm rot="16200000">
            <a:off x="5292638" y="2635518"/>
            <a:ext cx="17123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latin typeface="+mn-lt"/>
              </a:rPr>
              <a:t>M = 4*</a:t>
            </a:r>
            <a:r>
              <a:rPr lang="en-US" sz="1300" b="1" dirty="0" err="1">
                <a:latin typeface="+mn-lt"/>
              </a:rPr>
              <a:t>blockDim</a:t>
            </a:r>
            <a:r>
              <a:rPr lang="en-US" sz="1500" b="1" dirty="0" err="1">
                <a:latin typeface="+mn-lt"/>
              </a:rPr>
              <a:t>.x</a:t>
            </a:r>
            <a:endParaRPr lang="en-US" sz="1500" b="1" dirty="0">
              <a:latin typeface="+mn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6A844F-2B89-49EC-ABE9-706255E40512}"/>
              </a:ext>
            </a:extLst>
          </p:cNvPr>
          <p:cNvSpPr txBox="1"/>
          <p:nvPr/>
        </p:nvSpPr>
        <p:spPr>
          <a:xfrm>
            <a:off x="6064816" y="1712211"/>
            <a:ext cx="1632178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300" b="1" dirty="0">
                <a:latin typeface="+mn-lt"/>
              </a:rPr>
              <a:t>N = 4*</a:t>
            </a:r>
            <a:r>
              <a:rPr lang="en-US" sz="1300" b="1" dirty="0" err="1">
                <a:latin typeface="+mn-lt"/>
              </a:rPr>
              <a:t>blockDim.y</a:t>
            </a:r>
            <a:endParaRPr lang="en-US" sz="1300" b="1" dirty="0">
              <a:latin typeface="+mn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BE761E-6573-42EC-BBA5-7823D9F3EFC4}"/>
              </a:ext>
            </a:extLst>
          </p:cNvPr>
          <p:cNvSpPr txBox="1"/>
          <p:nvPr/>
        </p:nvSpPr>
        <p:spPr>
          <a:xfrm>
            <a:off x="8501620" y="1558436"/>
            <a:ext cx="1168910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300" b="1" dirty="0">
                <a:latin typeface="+mn-lt"/>
              </a:rPr>
              <a:t>Dimension k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5E76AC9-A35E-4345-9329-36FE2FEB2DC8}"/>
              </a:ext>
            </a:extLst>
          </p:cNvPr>
          <p:cNvSpPr/>
          <p:nvPr/>
        </p:nvSpPr>
        <p:spPr>
          <a:xfrm>
            <a:off x="6825401" y="3745075"/>
            <a:ext cx="183736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/>
              <a:t>M*N elements stored</a:t>
            </a:r>
            <a:br>
              <a:rPr lang="en-US" sz="1300" b="1" dirty="0"/>
            </a:br>
            <a:r>
              <a:rPr lang="en-US" sz="1300" b="1" dirty="0"/>
              <a:t>in global memory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F36D71C-3154-474B-AAC9-3D8B64271160}"/>
              </a:ext>
            </a:extLst>
          </p:cNvPr>
          <p:cNvSpPr/>
          <p:nvPr/>
        </p:nvSpPr>
        <p:spPr>
          <a:xfrm>
            <a:off x="7784420" y="4606904"/>
            <a:ext cx="4338951" cy="690031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CUDA SM Shared Memory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BF45C00-440D-4C57-8255-94743825E5A1}"/>
              </a:ext>
            </a:extLst>
          </p:cNvPr>
          <p:cNvCxnSpPr/>
          <p:nvPr/>
        </p:nvCxnSpPr>
        <p:spPr>
          <a:xfrm>
            <a:off x="9086075" y="5372098"/>
            <a:ext cx="0" cy="37253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8769A3C-154D-410B-A18C-3B2E031330F9}"/>
              </a:ext>
            </a:extLst>
          </p:cNvPr>
          <p:cNvCxnSpPr/>
          <p:nvPr/>
        </p:nvCxnSpPr>
        <p:spPr>
          <a:xfrm>
            <a:off x="11353800" y="5367865"/>
            <a:ext cx="0" cy="37253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825DF05-23F9-4533-9775-001CB0A58264}"/>
              </a:ext>
            </a:extLst>
          </p:cNvPr>
          <p:cNvCxnSpPr/>
          <p:nvPr/>
        </p:nvCxnSpPr>
        <p:spPr>
          <a:xfrm>
            <a:off x="8678331" y="1976319"/>
            <a:ext cx="0" cy="156698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0B45CD-6170-4BED-BF89-4CF75C86B66D}"/>
              </a:ext>
            </a:extLst>
          </p:cNvPr>
          <p:cNvCxnSpPr/>
          <p:nvPr/>
        </p:nvCxnSpPr>
        <p:spPr>
          <a:xfrm>
            <a:off x="9457266" y="1980553"/>
            <a:ext cx="0" cy="156698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2E38526-0355-46D0-8EDF-7304384CD0CD}"/>
              </a:ext>
            </a:extLst>
          </p:cNvPr>
          <p:cNvCxnSpPr/>
          <p:nvPr/>
        </p:nvCxnSpPr>
        <p:spPr>
          <a:xfrm>
            <a:off x="10710335" y="2650067"/>
            <a:ext cx="125918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34D9DD7-C4F5-4112-AFFB-187857DC86C4}"/>
              </a:ext>
            </a:extLst>
          </p:cNvPr>
          <p:cNvCxnSpPr/>
          <p:nvPr/>
        </p:nvCxnSpPr>
        <p:spPr>
          <a:xfrm>
            <a:off x="10710340" y="3382433"/>
            <a:ext cx="125918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6376C0A-FEC4-49D6-9363-D2D0C849367F}"/>
              </a:ext>
            </a:extLst>
          </p:cNvPr>
          <p:cNvSpPr txBox="1"/>
          <p:nvPr/>
        </p:nvSpPr>
        <p:spPr>
          <a:xfrm>
            <a:off x="10374718" y="2143550"/>
            <a:ext cx="4138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latin typeface="+mn-lt"/>
              </a:rPr>
              <a:t>∆k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D436857-87C3-43E2-9F60-DFF85F0255EA}"/>
              </a:ext>
            </a:extLst>
          </p:cNvPr>
          <p:cNvSpPr/>
          <p:nvPr/>
        </p:nvSpPr>
        <p:spPr>
          <a:xfrm>
            <a:off x="9115520" y="3934870"/>
            <a:ext cx="1912703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/>
              <a:t>(M+N)*k</a:t>
            </a:r>
            <a:br>
              <a:rPr lang="en-US" sz="1300" b="1" dirty="0"/>
            </a:br>
            <a:r>
              <a:rPr lang="en-US" sz="1300" b="1" dirty="0"/>
              <a:t>elements loaded from</a:t>
            </a:r>
          </a:p>
          <a:p>
            <a:r>
              <a:rPr lang="en-US" sz="1300" b="1" dirty="0"/>
              <a:t>global memory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C25572-BB5D-433E-B4EF-26DCA59C416F}"/>
              </a:ext>
            </a:extLst>
          </p:cNvPr>
          <p:cNvSpPr/>
          <p:nvPr/>
        </p:nvSpPr>
        <p:spPr>
          <a:xfrm>
            <a:off x="7174878" y="1060977"/>
            <a:ext cx="4025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~2*m*n*k/M global loads per kernel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B518954-2AF4-4110-B80E-629E48290E07}"/>
              </a:ext>
            </a:extLst>
          </p:cNvPr>
          <p:cNvSpPr txBox="1"/>
          <p:nvPr/>
        </p:nvSpPr>
        <p:spPr>
          <a:xfrm>
            <a:off x="581455" y="1734316"/>
            <a:ext cx="1558440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300" b="1" dirty="0">
                <a:latin typeface="+mn-lt"/>
              </a:rPr>
              <a:t>N = 4 </a:t>
            </a:r>
            <a:r>
              <a:rPr lang="en-US" sz="1300" b="1" dirty="0" err="1">
                <a:latin typeface="+mn-lt"/>
              </a:rPr>
              <a:t>blockDim.y</a:t>
            </a:r>
            <a:endParaRPr lang="en-US" sz="1300" b="1" dirty="0">
              <a:latin typeface="+mn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8F84A0-3430-44A1-B1E6-E772269397E0}"/>
              </a:ext>
            </a:extLst>
          </p:cNvPr>
          <p:cNvSpPr txBox="1"/>
          <p:nvPr/>
        </p:nvSpPr>
        <p:spPr>
          <a:xfrm rot="16200000">
            <a:off x="-190434" y="2649367"/>
            <a:ext cx="1582484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300" b="1" dirty="0">
                <a:latin typeface="+mn-lt"/>
              </a:rPr>
              <a:t>M = 4 </a:t>
            </a:r>
            <a:r>
              <a:rPr lang="en-US" sz="1300" b="1" dirty="0" err="1">
                <a:latin typeface="+mn-lt"/>
              </a:rPr>
              <a:t>blockDim.x</a:t>
            </a:r>
            <a:endParaRPr lang="en-US" sz="1300" b="1" dirty="0">
              <a:latin typeface="+mn-lt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96B2C85-020F-4E21-B6E8-4C9B4109A0F2}"/>
              </a:ext>
            </a:extLst>
          </p:cNvPr>
          <p:cNvSpPr txBox="1"/>
          <p:nvPr/>
        </p:nvSpPr>
        <p:spPr>
          <a:xfrm>
            <a:off x="8099070" y="1705353"/>
            <a:ext cx="4138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latin typeface="+mn-lt"/>
              </a:rPr>
              <a:t>∆k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76E7F9-7BFF-4462-B51F-263AF96F68FD}"/>
              </a:ext>
            </a:extLst>
          </p:cNvPr>
          <p:cNvCxnSpPr>
            <a:cxnSpLocks/>
          </p:cNvCxnSpPr>
          <p:nvPr/>
        </p:nvCxnSpPr>
        <p:spPr>
          <a:xfrm>
            <a:off x="6862231" y="1958217"/>
            <a:ext cx="121" cy="159041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540704C-BF1F-453D-918A-D7BE3820BE1D}"/>
              </a:ext>
            </a:extLst>
          </p:cNvPr>
          <p:cNvCxnSpPr/>
          <p:nvPr/>
        </p:nvCxnSpPr>
        <p:spPr>
          <a:xfrm>
            <a:off x="6563131" y="1964266"/>
            <a:ext cx="6386" cy="157903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EFA01E-49DC-42EF-A08D-AAE6602D91CE}"/>
              </a:ext>
            </a:extLst>
          </p:cNvPr>
          <p:cNvCxnSpPr/>
          <p:nvPr/>
        </p:nvCxnSpPr>
        <p:spPr>
          <a:xfrm>
            <a:off x="7148502" y="1964266"/>
            <a:ext cx="0" cy="157903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D9CADDE-B9AB-49D2-BFED-69EC1AA5A5A2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6267569" y="2757977"/>
            <a:ext cx="118956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3EF23CB-DC3D-4124-9084-8341D027DC2C}"/>
              </a:ext>
            </a:extLst>
          </p:cNvPr>
          <p:cNvCxnSpPr>
            <a:cxnSpLocks/>
          </p:cNvCxnSpPr>
          <p:nvPr/>
        </p:nvCxnSpPr>
        <p:spPr>
          <a:xfrm>
            <a:off x="6279294" y="2365249"/>
            <a:ext cx="117784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ACCC3A9-C9A4-4A6E-849A-89AAC4288798}"/>
              </a:ext>
            </a:extLst>
          </p:cNvPr>
          <p:cNvCxnSpPr>
            <a:cxnSpLocks/>
          </p:cNvCxnSpPr>
          <p:nvPr/>
        </p:nvCxnSpPr>
        <p:spPr>
          <a:xfrm>
            <a:off x="6273432" y="3159490"/>
            <a:ext cx="118370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F62B902-38D7-466C-90CD-1C78282E0980}"/>
              </a:ext>
            </a:extLst>
          </p:cNvPr>
          <p:cNvCxnSpPr>
            <a:cxnSpLocks/>
          </p:cNvCxnSpPr>
          <p:nvPr/>
        </p:nvCxnSpPr>
        <p:spPr>
          <a:xfrm>
            <a:off x="7981738" y="2768603"/>
            <a:ext cx="219109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B1AFA40-1F32-45E5-B4E8-420340831B0E}"/>
              </a:ext>
            </a:extLst>
          </p:cNvPr>
          <p:cNvCxnSpPr/>
          <p:nvPr/>
        </p:nvCxnSpPr>
        <p:spPr>
          <a:xfrm>
            <a:off x="7993463" y="2358291"/>
            <a:ext cx="219109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7EF5B3-BF56-4435-ABEF-5B0059D9ED99}"/>
              </a:ext>
            </a:extLst>
          </p:cNvPr>
          <p:cNvCxnSpPr/>
          <p:nvPr/>
        </p:nvCxnSpPr>
        <p:spPr>
          <a:xfrm>
            <a:off x="7987602" y="3170118"/>
            <a:ext cx="219109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13DEC18-BFAE-4ACF-A12A-49087C2E4468}"/>
              </a:ext>
            </a:extLst>
          </p:cNvPr>
          <p:cNvCxnSpPr>
            <a:cxnSpLocks/>
          </p:cNvCxnSpPr>
          <p:nvPr/>
        </p:nvCxnSpPr>
        <p:spPr>
          <a:xfrm>
            <a:off x="11339441" y="1932151"/>
            <a:ext cx="0" cy="219109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82E8D66-4908-4B5D-8044-377528410566}"/>
              </a:ext>
            </a:extLst>
          </p:cNvPr>
          <p:cNvCxnSpPr/>
          <p:nvPr/>
        </p:nvCxnSpPr>
        <p:spPr>
          <a:xfrm>
            <a:off x="11017055" y="1943876"/>
            <a:ext cx="0" cy="219109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01BD01E-3000-4D6F-A2BE-BC2023274DEE}"/>
              </a:ext>
            </a:extLst>
          </p:cNvPr>
          <p:cNvCxnSpPr/>
          <p:nvPr/>
        </p:nvCxnSpPr>
        <p:spPr>
          <a:xfrm>
            <a:off x="11661826" y="1938018"/>
            <a:ext cx="0" cy="219109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6D168353-CD11-41BB-BE3B-DC2DD71CFE04}"/>
              </a:ext>
            </a:extLst>
          </p:cNvPr>
          <p:cNvSpPr/>
          <p:nvPr/>
        </p:nvSpPr>
        <p:spPr>
          <a:xfrm>
            <a:off x="6308039" y="201640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D3A67EC-CC4C-4C05-9683-8EBA513B3CD6}"/>
              </a:ext>
            </a:extLst>
          </p:cNvPr>
          <p:cNvSpPr/>
          <p:nvPr/>
        </p:nvSpPr>
        <p:spPr>
          <a:xfrm>
            <a:off x="6627491" y="201933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3257B7C-1644-4314-8F8E-4203192FA777}"/>
              </a:ext>
            </a:extLst>
          </p:cNvPr>
          <p:cNvSpPr/>
          <p:nvPr/>
        </p:nvSpPr>
        <p:spPr>
          <a:xfrm>
            <a:off x="6911774" y="201347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336F882-595A-4CE6-97D2-1DB43F3AF157}"/>
              </a:ext>
            </a:extLst>
          </p:cNvPr>
          <p:cNvSpPr/>
          <p:nvPr/>
        </p:nvSpPr>
        <p:spPr>
          <a:xfrm>
            <a:off x="7204846" y="200762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EE39FA9-5BF1-420F-922D-3043D00F834B}"/>
              </a:ext>
            </a:extLst>
          </p:cNvPr>
          <p:cNvSpPr/>
          <p:nvPr/>
        </p:nvSpPr>
        <p:spPr>
          <a:xfrm>
            <a:off x="6319762" y="2432576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A73EC8A-B888-46E8-B6F5-527608C3F040}"/>
              </a:ext>
            </a:extLst>
          </p:cNvPr>
          <p:cNvSpPr/>
          <p:nvPr/>
        </p:nvSpPr>
        <p:spPr>
          <a:xfrm>
            <a:off x="6639214" y="243550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B0AE21B-38A0-4D18-A1F3-989B895E006B}"/>
              </a:ext>
            </a:extLst>
          </p:cNvPr>
          <p:cNvSpPr/>
          <p:nvPr/>
        </p:nvSpPr>
        <p:spPr>
          <a:xfrm>
            <a:off x="6923497" y="242964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30AA062-B0DB-4B4C-8C3C-FA2861F9BB8B}"/>
              </a:ext>
            </a:extLst>
          </p:cNvPr>
          <p:cNvSpPr/>
          <p:nvPr/>
        </p:nvSpPr>
        <p:spPr>
          <a:xfrm>
            <a:off x="7216569" y="2432581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F406E0F-D765-4796-94EB-95FB4C1AAA48}"/>
              </a:ext>
            </a:extLst>
          </p:cNvPr>
          <p:cNvSpPr/>
          <p:nvPr/>
        </p:nvSpPr>
        <p:spPr>
          <a:xfrm>
            <a:off x="6313900" y="2831161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EC738DB-0667-4243-A930-7724EAB74304}"/>
              </a:ext>
            </a:extLst>
          </p:cNvPr>
          <p:cNvSpPr/>
          <p:nvPr/>
        </p:nvSpPr>
        <p:spPr>
          <a:xfrm>
            <a:off x="6633352" y="2834092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1072592-F666-4ED3-B957-F2A6B8C56522}"/>
              </a:ext>
            </a:extLst>
          </p:cNvPr>
          <p:cNvSpPr/>
          <p:nvPr/>
        </p:nvSpPr>
        <p:spPr>
          <a:xfrm>
            <a:off x="6917635" y="2828232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455025B-8A1F-4B66-ACFF-88B00C68541E}"/>
              </a:ext>
            </a:extLst>
          </p:cNvPr>
          <p:cNvSpPr/>
          <p:nvPr/>
        </p:nvSpPr>
        <p:spPr>
          <a:xfrm>
            <a:off x="7210707" y="2822374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86BC96E-7E01-45DC-9966-CA764E54A86B}"/>
              </a:ext>
            </a:extLst>
          </p:cNvPr>
          <p:cNvSpPr/>
          <p:nvPr/>
        </p:nvSpPr>
        <p:spPr>
          <a:xfrm>
            <a:off x="6308040" y="3220951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C04F531-AE77-4414-95C3-E1A766DEB45E}"/>
              </a:ext>
            </a:extLst>
          </p:cNvPr>
          <p:cNvSpPr/>
          <p:nvPr/>
        </p:nvSpPr>
        <p:spPr>
          <a:xfrm>
            <a:off x="6627492" y="3223882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8DA0635-B14C-4B3A-8DE2-7C4955351D6A}"/>
              </a:ext>
            </a:extLst>
          </p:cNvPr>
          <p:cNvSpPr/>
          <p:nvPr/>
        </p:nvSpPr>
        <p:spPr>
          <a:xfrm>
            <a:off x="6911775" y="3218022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8A5DF98-9837-4020-9CF7-FE529FA9A1C0}"/>
              </a:ext>
            </a:extLst>
          </p:cNvPr>
          <p:cNvSpPr/>
          <p:nvPr/>
        </p:nvSpPr>
        <p:spPr>
          <a:xfrm>
            <a:off x="7204847" y="3212164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2CD839-9F5D-44C1-ABFC-4CE6EAF55319}"/>
              </a:ext>
            </a:extLst>
          </p:cNvPr>
          <p:cNvSpPr/>
          <p:nvPr/>
        </p:nvSpPr>
        <p:spPr>
          <a:xfrm>
            <a:off x="8034258" y="201934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C6F46B9-E408-4D45-898A-4DB2BACD6A50}"/>
              </a:ext>
            </a:extLst>
          </p:cNvPr>
          <p:cNvSpPr/>
          <p:nvPr/>
        </p:nvSpPr>
        <p:spPr>
          <a:xfrm>
            <a:off x="8037187" y="2426721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9B68FD7-598B-4727-86F9-126D8BC5C99C}"/>
              </a:ext>
            </a:extLst>
          </p:cNvPr>
          <p:cNvSpPr/>
          <p:nvPr/>
        </p:nvSpPr>
        <p:spPr>
          <a:xfrm>
            <a:off x="8040118" y="2834095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F9A5E66-E025-484B-87EB-95441B620CDD}"/>
              </a:ext>
            </a:extLst>
          </p:cNvPr>
          <p:cNvSpPr/>
          <p:nvPr/>
        </p:nvSpPr>
        <p:spPr>
          <a:xfrm>
            <a:off x="8043049" y="3241469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B2AF9A7D-7F06-4A94-BA58-B56F8870558F}"/>
              </a:ext>
            </a:extLst>
          </p:cNvPr>
          <p:cNvSpPr/>
          <p:nvPr/>
        </p:nvSpPr>
        <p:spPr>
          <a:xfrm>
            <a:off x="10745216" y="2013486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CB80BA4-1DF7-490C-BFB1-504D04D022A8}"/>
              </a:ext>
            </a:extLst>
          </p:cNvPr>
          <p:cNvSpPr/>
          <p:nvPr/>
        </p:nvSpPr>
        <p:spPr>
          <a:xfrm>
            <a:off x="11064668" y="200762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F016632-DD64-4C57-B3B5-D62492850CF7}"/>
              </a:ext>
            </a:extLst>
          </p:cNvPr>
          <p:cNvSpPr/>
          <p:nvPr/>
        </p:nvSpPr>
        <p:spPr>
          <a:xfrm>
            <a:off x="11392913" y="201056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13B99CE-F663-4003-802C-C41EF76BC0B6}"/>
              </a:ext>
            </a:extLst>
          </p:cNvPr>
          <p:cNvSpPr/>
          <p:nvPr/>
        </p:nvSpPr>
        <p:spPr>
          <a:xfrm>
            <a:off x="11703574" y="2013494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7F32979-EC14-43F1-B244-3BCBEA180744}"/>
              </a:ext>
            </a:extLst>
          </p:cNvPr>
          <p:cNvSpPr/>
          <p:nvPr/>
        </p:nvSpPr>
        <p:spPr>
          <a:xfrm>
            <a:off x="7903848" y="579864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A0ED52A-40E4-4FCE-BE48-FA1D35E5AAC9}"/>
              </a:ext>
            </a:extLst>
          </p:cNvPr>
          <p:cNvSpPr/>
          <p:nvPr/>
        </p:nvSpPr>
        <p:spPr>
          <a:xfrm>
            <a:off x="7897986" y="6003799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6C4A3F0-B915-47E9-879F-91EC426ED64A}"/>
              </a:ext>
            </a:extLst>
          </p:cNvPr>
          <p:cNvSpPr/>
          <p:nvPr/>
        </p:nvSpPr>
        <p:spPr>
          <a:xfrm>
            <a:off x="7909709" y="619136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8816E24-7BD8-45E6-88D0-5BCE84704204}"/>
              </a:ext>
            </a:extLst>
          </p:cNvPr>
          <p:cNvSpPr/>
          <p:nvPr/>
        </p:nvSpPr>
        <p:spPr>
          <a:xfrm>
            <a:off x="7912640" y="638772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BD5009E-967C-43A7-800F-7D02F002AF7F}"/>
              </a:ext>
            </a:extLst>
          </p:cNvPr>
          <p:cNvSpPr/>
          <p:nvPr/>
        </p:nvSpPr>
        <p:spPr>
          <a:xfrm>
            <a:off x="10646550" y="6084024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3567836-7A62-4DD2-9CF7-360B09B6002F}"/>
              </a:ext>
            </a:extLst>
          </p:cNvPr>
          <p:cNvSpPr/>
          <p:nvPr/>
        </p:nvSpPr>
        <p:spPr>
          <a:xfrm>
            <a:off x="10860495" y="6078165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BD8984BC-2D30-40C6-A19E-00A2FF606F31}"/>
              </a:ext>
            </a:extLst>
          </p:cNvPr>
          <p:cNvSpPr/>
          <p:nvPr/>
        </p:nvSpPr>
        <p:spPr>
          <a:xfrm>
            <a:off x="11074440" y="6081099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D57B608-B583-40BD-97D7-CF1BF781794E}"/>
              </a:ext>
            </a:extLst>
          </p:cNvPr>
          <p:cNvSpPr/>
          <p:nvPr/>
        </p:nvSpPr>
        <p:spPr>
          <a:xfrm>
            <a:off x="11288385" y="6075239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8233A4EC-CE36-46D4-8164-DF06A509900F}"/>
              </a:ext>
            </a:extLst>
          </p:cNvPr>
          <p:cNvSpPr/>
          <p:nvPr/>
        </p:nvSpPr>
        <p:spPr>
          <a:xfrm>
            <a:off x="6332959" y="579278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13E891E-1B6E-4A6E-A63B-F458C8A538AD}"/>
              </a:ext>
            </a:extLst>
          </p:cNvPr>
          <p:cNvSpPr/>
          <p:nvPr/>
        </p:nvSpPr>
        <p:spPr>
          <a:xfrm>
            <a:off x="6327097" y="599794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1D6A8C1-C58F-463B-A737-6540BA77E8CE}"/>
              </a:ext>
            </a:extLst>
          </p:cNvPr>
          <p:cNvSpPr/>
          <p:nvPr/>
        </p:nvSpPr>
        <p:spPr>
          <a:xfrm>
            <a:off x="6338820" y="618550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30FD313-7F28-4F10-BDA9-881C8FBA7C7F}"/>
              </a:ext>
            </a:extLst>
          </p:cNvPr>
          <p:cNvSpPr/>
          <p:nvPr/>
        </p:nvSpPr>
        <p:spPr>
          <a:xfrm>
            <a:off x="6341751" y="638186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BEA31B4F-FE43-4A91-98ED-F1437EC9E0D7}"/>
              </a:ext>
            </a:extLst>
          </p:cNvPr>
          <p:cNvSpPr/>
          <p:nvPr/>
        </p:nvSpPr>
        <p:spPr>
          <a:xfrm>
            <a:off x="6546905" y="578692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275EBDF4-3577-47D3-BFDD-5334F088E2E0}"/>
              </a:ext>
            </a:extLst>
          </p:cNvPr>
          <p:cNvSpPr/>
          <p:nvPr/>
        </p:nvSpPr>
        <p:spPr>
          <a:xfrm>
            <a:off x="6541043" y="599208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FA24E86-63F3-4373-A8C0-0AD7A879B7AB}"/>
              </a:ext>
            </a:extLst>
          </p:cNvPr>
          <p:cNvSpPr/>
          <p:nvPr/>
        </p:nvSpPr>
        <p:spPr>
          <a:xfrm>
            <a:off x="6552766" y="617964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365BD1B-3602-4FDF-90BF-BEBEC1215741}"/>
              </a:ext>
            </a:extLst>
          </p:cNvPr>
          <p:cNvSpPr/>
          <p:nvPr/>
        </p:nvSpPr>
        <p:spPr>
          <a:xfrm>
            <a:off x="6555697" y="637600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17982D9-25C5-4923-A7C6-98B5679C21E1}"/>
              </a:ext>
            </a:extLst>
          </p:cNvPr>
          <p:cNvSpPr/>
          <p:nvPr/>
        </p:nvSpPr>
        <p:spPr>
          <a:xfrm>
            <a:off x="6769643" y="578986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68BE8A3-9C4A-4A34-8071-FA23362AAD55}"/>
              </a:ext>
            </a:extLst>
          </p:cNvPr>
          <p:cNvSpPr/>
          <p:nvPr/>
        </p:nvSpPr>
        <p:spPr>
          <a:xfrm>
            <a:off x="6763781" y="5995012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01AD67B4-E9D7-4D87-86F3-2EA52BF91A0D}"/>
              </a:ext>
            </a:extLst>
          </p:cNvPr>
          <p:cNvSpPr/>
          <p:nvPr/>
        </p:nvSpPr>
        <p:spPr>
          <a:xfrm>
            <a:off x="6775504" y="618258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6DF8C31D-1131-4495-8960-FD723E8220DB}"/>
              </a:ext>
            </a:extLst>
          </p:cNvPr>
          <p:cNvSpPr/>
          <p:nvPr/>
        </p:nvSpPr>
        <p:spPr>
          <a:xfrm>
            <a:off x="6778435" y="637894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7860AB2-3501-4C5E-8F05-9346037DCA9E}"/>
              </a:ext>
            </a:extLst>
          </p:cNvPr>
          <p:cNvSpPr/>
          <p:nvPr/>
        </p:nvSpPr>
        <p:spPr>
          <a:xfrm>
            <a:off x="6983590" y="578400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5C7F250-5E82-424A-9583-15EA404F3E18}"/>
              </a:ext>
            </a:extLst>
          </p:cNvPr>
          <p:cNvSpPr/>
          <p:nvPr/>
        </p:nvSpPr>
        <p:spPr>
          <a:xfrm>
            <a:off x="6977728" y="5989152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A701B582-A580-46CB-A2A2-22F95A1DB049}"/>
              </a:ext>
            </a:extLst>
          </p:cNvPr>
          <p:cNvSpPr/>
          <p:nvPr/>
        </p:nvSpPr>
        <p:spPr>
          <a:xfrm>
            <a:off x="6989451" y="617672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460EF889-50DD-4EAF-8CBA-550B1E4609A3}"/>
              </a:ext>
            </a:extLst>
          </p:cNvPr>
          <p:cNvSpPr/>
          <p:nvPr/>
        </p:nvSpPr>
        <p:spPr>
          <a:xfrm>
            <a:off x="6992382" y="637308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13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D566-82E7-4D99-A523-A86F2AD9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5531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CUDA BLA Library: +Registers GEMM (algorithm 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6D984E-C318-4F19-9EB0-841B44931DE5}"/>
              </a:ext>
            </a:extLst>
          </p:cNvPr>
          <p:cNvSpPr/>
          <p:nvPr/>
        </p:nvSpPr>
        <p:spPr>
          <a:xfrm>
            <a:off x="694266" y="1930400"/>
            <a:ext cx="4995333" cy="388196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7A1F33-7505-48CE-9918-B6459FBD3A19}"/>
              </a:ext>
            </a:extLst>
          </p:cNvPr>
          <p:cNvCxnSpPr>
            <a:stCxn id="8" idx="0"/>
            <a:endCxn id="8" idx="2"/>
          </p:cNvCxnSpPr>
          <p:nvPr/>
        </p:nvCxnSpPr>
        <p:spPr>
          <a:xfrm>
            <a:off x="3191933" y="1930400"/>
            <a:ext cx="0" cy="388196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0F8DD-67E0-46DC-9A22-8B4EB04FFCCE}"/>
              </a:ext>
            </a:extLst>
          </p:cNvPr>
          <p:cNvCxnSpPr>
            <a:stCxn id="8" idx="1"/>
            <a:endCxn id="8" idx="3"/>
          </p:cNvCxnSpPr>
          <p:nvPr/>
        </p:nvCxnSpPr>
        <p:spPr>
          <a:xfrm>
            <a:off x="694266" y="3871383"/>
            <a:ext cx="499533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7AD878-57C9-4881-81CE-C921845F9B2C}"/>
              </a:ext>
            </a:extLst>
          </p:cNvPr>
          <p:cNvCxnSpPr/>
          <p:nvPr/>
        </p:nvCxnSpPr>
        <p:spPr>
          <a:xfrm flipH="1">
            <a:off x="1883833" y="1964266"/>
            <a:ext cx="42333" cy="38481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B0B56A-0202-4E3D-BFA3-CE00F4F86FB2}"/>
              </a:ext>
            </a:extLst>
          </p:cNvPr>
          <p:cNvCxnSpPr/>
          <p:nvPr/>
        </p:nvCxnSpPr>
        <p:spPr>
          <a:xfrm flipH="1">
            <a:off x="4389952" y="1951569"/>
            <a:ext cx="42333" cy="38481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FC927A9-E159-41FF-809F-12D643A8724C}"/>
              </a:ext>
            </a:extLst>
          </p:cNvPr>
          <p:cNvSpPr txBox="1"/>
          <p:nvPr/>
        </p:nvSpPr>
        <p:spPr>
          <a:xfrm>
            <a:off x="3018362" y="1594484"/>
            <a:ext cx="32573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627582-B6A8-45BE-BA65-B8F741A00193}"/>
              </a:ext>
            </a:extLst>
          </p:cNvPr>
          <p:cNvSpPr txBox="1"/>
          <p:nvPr/>
        </p:nvSpPr>
        <p:spPr>
          <a:xfrm>
            <a:off x="245771" y="3681513"/>
            <a:ext cx="40107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4F9725-58A0-4D5E-B57F-5BEDAC8F0408}"/>
              </a:ext>
            </a:extLst>
          </p:cNvPr>
          <p:cNvSpPr txBox="1"/>
          <p:nvPr/>
        </p:nvSpPr>
        <p:spPr>
          <a:xfrm>
            <a:off x="852558" y="2480777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F8D6D9-2749-4918-B571-2A394CBA5FD8}"/>
              </a:ext>
            </a:extLst>
          </p:cNvPr>
          <p:cNvSpPr txBox="1"/>
          <p:nvPr/>
        </p:nvSpPr>
        <p:spPr>
          <a:xfrm>
            <a:off x="3339640" y="2480777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4FA619-B3B8-4279-A366-53892F0F35F3}"/>
              </a:ext>
            </a:extLst>
          </p:cNvPr>
          <p:cNvSpPr txBox="1"/>
          <p:nvPr/>
        </p:nvSpPr>
        <p:spPr>
          <a:xfrm>
            <a:off x="2073873" y="2480777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(0,1)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F5152A-AFEE-4107-B71F-8F8208223048}"/>
              </a:ext>
            </a:extLst>
          </p:cNvPr>
          <p:cNvSpPr txBox="1"/>
          <p:nvPr/>
        </p:nvSpPr>
        <p:spPr>
          <a:xfrm>
            <a:off x="4571540" y="2480777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(0,3)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7AF8E-B46F-443D-B4F5-7CB2CAF72080}"/>
              </a:ext>
            </a:extLst>
          </p:cNvPr>
          <p:cNvSpPr txBox="1"/>
          <p:nvPr/>
        </p:nvSpPr>
        <p:spPr>
          <a:xfrm>
            <a:off x="852558" y="44160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(1,0)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7F540C-1646-4172-BA51-B9FD46FCE606}"/>
              </a:ext>
            </a:extLst>
          </p:cNvPr>
          <p:cNvSpPr txBox="1"/>
          <p:nvPr/>
        </p:nvSpPr>
        <p:spPr>
          <a:xfrm>
            <a:off x="2073872" y="44160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86557B-DDF1-4416-B142-203CDF7A64A7}"/>
              </a:ext>
            </a:extLst>
          </p:cNvPr>
          <p:cNvSpPr txBox="1"/>
          <p:nvPr/>
        </p:nvSpPr>
        <p:spPr>
          <a:xfrm>
            <a:off x="3339639" y="44160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(1,2)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935B75-31D3-41CD-89AA-49274EB84DFA}"/>
              </a:ext>
            </a:extLst>
          </p:cNvPr>
          <p:cNvSpPr txBox="1"/>
          <p:nvPr/>
        </p:nvSpPr>
        <p:spPr>
          <a:xfrm>
            <a:off x="4571539" y="44160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(1,3)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65B4C4-8EB4-410D-8F69-8794785233AE}"/>
              </a:ext>
            </a:extLst>
          </p:cNvPr>
          <p:cNvSpPr txBox="1"/>
          <p:nvPr/>
        </p:nvSpPr>
        <p:spPr>
          <a:xfrm>
            <a:off x="2341378" y="5934572"/>
            <a:ext cx="170110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Matrix C(</a:t>
            </a:r>
            <a:r>
              <a:rPr lang="en-US" b="1" dirty="0" err="1">
                <a:latin typeface="+mn-lt"/>
              </a:rPr>
              <a:t>m,n</a:t>
            </a:r>
            <a:r>
              <a:rPr lang="en-US" b="1" dirty="0">
                <a:latin typeface="+mn-lt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423D6-0904-4DA7-A2F4-5542BF5F018E}"/>
              </a:ext>
            </a:extLst>
          </p:cNvPr>
          <p:cNvSpPr txBox="1"/>
          <p:nvPr/>
        </p:nvSpPr>
        <p:spPr>
          <a:xfrm>
            <a:off x="429767" y="943142"/>
            <a:ext cx="570060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highlight>
                  <a:srgbClr val="00FFFF"/>
                </a:highlight>
                <a:latin typeface="+mn-lt"/>
              </a:rPr>
              <a:t>Each CUDA thread block computes:</a:t>
            </a:r>
          </a:p>
          <a:p>
            <a:pPr algn="l">
              <a:lnSpc>
                <a:spcPct val="90000"/>
              </a:lnSpc>
            </a:pPr>
            <a:r>
              <a:rPr lang="en-US" sz="1500" b="1" dirty="0">
                <a:highlight>
                  <a:srgbClr val="00FFFF"/>
                </a:highlight>
                <a:latin typeface="+mn-lt"/>
              </a:rPr>
              <a:t>C(</a:t>
            </a:r>
            <a:r>
              <a:rPr lang="en-US" sz="1500" b="1" dirty="0">
                <a:solidFill>
                  <a:srgbClr val="FF0000"/>
                </a:solidFill>
                <a:highlight>
                  <a:srgbClr val="00FFFF"/>
                </a:highlight>
                <a:latin typeface="+mn-lt"/>
              </a:rPr>
              <a:t>M =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 4*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blockDim.x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, </a:t>
            </a:r>
            <a:r>
              <a:rPr lang="en-US" sz="1500" b="1" dirty="0">
                <a:solidFill>
                  <a:srgbClr val="FF0000"/>
                </a:solidFill>
                <a:highlight>
                  <a:srgbClr val="00FFFF"/>
                </a:highlight>
                <a:latin typeface="+mn-lt"/>
              </a:rPr>
              <a:t>N =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 4*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blockDim.y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) += A(M, k) * B(k, 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79028B-DD26-44A1-81B1-67DFC8F4B1D6}"/>
              </a:ext>
            </a:extLst>
          </p:cNvPr>
          <p:cNvSpPr/>
          <p:nvPr/>
        </p:nvSpPr>
        <p:spPr>
          <a:xfrm>
            <a:off x="6267569" y="1940943"/>
            <a:ext cx="1189566" cy="163406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1EAA5C-17A6-4B3E-8779-912FF2A2276D}"/>
              </a:ext>
            </a:extLst>
          </p:cNvPr>
          <p:cNvSpPr txBox="1"/>
          <p:nvPr/>
        </p:nvSpPr>
        <p:spPr>
          <a:xfrm>
            <a:off x="6474775" y="2398190"/>
            <a:ext cx="81162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latin typeface="+mn-lt"/>
              </a:rPr>
              <a:t>Thread</a:t>
            </a:r>
            <a:br>
              <a:rPr lang="en-US" sz="1500" b="1" dirty="0">
                <a:latin typeface="+mn-lt"/>
              </a:rPr>
            </a:br>
            <a:r>
              <a:rPr lang="en-US" sz="1500" b="1" dirty="0">
                <a:latin typeface="+mn-lt"/>
              </a:rPr>
              <a:t>Block</a:t>
            </a:r>
            <a:br>
              <a:rPr lang="en-US" sz="1500" b="1" dirty="0">
                <a:latin typeface="+mn-lt"/>
              </a:rPr>
            </a:br>
            <a:r>
              <a:rPr lang="en-US" sz="1500" b="1" dirty="0">
                <a:latin typeface="+mn-lt"/>
              </a:rPr>
              <a:t>(0,1)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19349C-0292-441E-B091-05D60E43AF98}"/>
              </a:ext>
            </a:extLst>
          </p:cNvPr>
          <p:cNvSpPr/>
          <p:nvPr/>
        </p:nvSpPr>
        <p:spPr>
          <a:xfrm>
            <a:off x="7990530" y="1951569"/>
            <a:ext cx="2191091" cy="163406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13BC1E-4543-4B8D-8C47-49888782499E}"/>
              </a:ext>
            </a:extLst>
          </p:cNvPr>
          <p:cNvSpPr/>
          <p:nvPr/>
        </p:nvSpPr>
        <p:spPr>
          <a:xfrm rot="5400000">
            <a:off x="10243896" y="2389477"/>
            <a:ext cx="2191091" cy="1294023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827743-38ED-4692-9382-E7844248D714}"/>
              </a:ext>
            </a:extLst>
          </p:cNvPr>
          <p:cNvSpPr txBox="1"/>
          <p:nvPr/>
        </p:nvSpPr>
        <p:spPr>
          <a:xfrm>
            <a:off x="7550475" y="2569419"/>
            <a:ext cx="32412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6820DC-C367-4E70-933F-064BAABD33B0}"/>
              </a:ext>
            </a:extLst>
          </p:cNvPr>
          <p:cNvSpPr txBox="1"/>
          <p:nvPr/>
        </p:nvSpPr>
        <p:spPr>
          <a:xfrm>
            <a:off x="10279770" y="2559260"/>
            <a:ext cx="31451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EAA08A-AB40-43F2-81F6-1E4B9F7497CC}"/>
              </a:ext>
            </a:extLst>
          </p:cNvPr>
          <p:cNvSpPr txBox="1"/>
          <p:nvPr/>
        </p:nvSpPr>
        <p:spPr>
          <a:xfrm>
            <a:off x="6643697" y="1998751"/>
            <a:ext cx="3722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5BEAE5-6AB4-49DD-82B6-73C55A75D981}"/>
              </a:ext>
            </a:extLst>
          </p:cNvPr>
          <p:cNvSpPr txBox="1"/>
          <p:nvPr/>
        </p:nvSpPr>
        <p:spPr>
          <a:xfrm>
            <a:off x="8907981" y="1998751"/>
            <a:ext cx="35618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42BD47-1DDF-483C-8A63-BD9E6E0B2DC3}"/>
              </a:ext>
            </a:extLst>
          </p:cNvPr>
          <p:cNvSpPr txBox="1"/>
          <p:nvPr/>
        </p:nvSpPr>
        <p:spPr>
          <a:xfrm>
            <a:off x="11180018" y="1976319"/>
            <a:ext cx="31771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940963-1164-42D3-AD0D-DDDAAE7642EE}"/>
              </a:ext>
            </a:extLst>
          </p:cNvPr>
          <p:cNvCxnSpPr>
            <a:cxnSpLocks/>
          </p:cNvCxnSpPr>
          <p:nvPr/>
        </p:nvCxnSpPr>
        <p:spPr>
          <a:xfrm>
            <a:off x="9086075" y="3725333"/>
            <a:ext cx="0" cy="82126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42F939D-C1A2-4BB0-AF0B-5C55A3620A70}"/>
              </a:ext>
            </a:extLst>
          </p:cNvPr>
          <p:cNvSpPr/>
          <p:nvPr/>
        </p:nvSpPr>
        <p:spPr>
          <a:xfrm>
            <a:off x="6235704" y="5835019"/>
            <a:ext cx="5879880" cy="690031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CUDA SM Registers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7B622C-207B-449F-BB77-57F7DBEDBAE6}"/>
              </a:ext>
            </a:extLst>
          </p:cNvPr>
          <p:cNvCxnSpPr>
            <a:cxnSpLocks/>
          </p:cNvCxnSpPr>
          <p:nvPr/>
        </p:nvCxnSpPr>
        <p:spPr>
          <a:xfrm>
            <a:off x="11353800" y="4229100"/>
            <a:ext cx="0" cy="3175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D2380B-1311-4EDC-906F-85A5EA2EF73F}"/>
              </a:ext>
            </a:extLst>
          </p:cNvPr>
          <p:cNvCxnSpPr/>
          <p:nvPr/>
        </p:nvCxnSpPr>
        <p:spPr>
          <a:xfrm flipV="1">
            <a:off x="6862231" y="3632200"/>
            <a:ext cx="0" cy="209126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B4BDDC-9AC9-4899-ABAD-0805AA790993}"/>
              </a:ext>
            </a:extLst>
          </p:cNvPr>
          <p:cNvSpPr txBox="1"/>
          <p:nvPr/>
        </p:nvSpPr>
        <p:spPr>
          <a:xfrm rot="16200000">
            <a:off x="5292638" y="2635518"/>
            <a:ext cx="17123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latin typeface="+mn-lt"/>
              </a:rPr>
              <a:t>M = 4*</a:t>
            </a:r>
            <a:r>
              <a:rPr lang="en-US" sz="1300" b="1" dirty="0" err="1">
                <a:latin typeface="+mn-lt"/>
              </a:rPr>
              <a:t>blockDim</a:t>
            </a:r>
            <a:r>
              <a:rPr lang="en-US" sz="1500" b="1" dirty="0" err="1">
                <a:latin typeface="+mn-lt"/>
              </a:rPr>
              <a:t>.x</a:t>
            </a:r>
            <a:endParaRPr lang="en-US" sz="1500" b="1" dirty="0">
              <a:latin typeface="+mn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6A844F-2B89-49EC-ABE9-706255E40512}"/>
              </a:ext>
            </a:extLst>
          </p:cNvPr>
          <p:cNvSpPr txBox="1"/>
          <p:nvPr/>
        </p:nvSpPr>
        <p:spPr>
          <a:xfrm>
            <a:off x="6064816" y="1712211"/>
            <a:ext cx="1632178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300" b="1" dirty="0">
                <a:latin typeface="+mn-lt"/>
              </a:rPr>
              <a:t>N = 4*</a:t>
            </a:r>
            <a:r>
              <a:rPr lang="en-US" sz="1300" b="1" dirty="0" err="1">
                <a:latin typeface="+mn-lt"/>
              </a:rPr>
              <a:t>blockDim.y</a:t>
            </a:r>
            <a:endParaRPr lang="en-US" sz="1300" b="1" dirty="0">
              <a:latin typeface="+mn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BE761E-6573-42EC-BBA5-7823D9F3EFC4}"/>
              </a:ext>
            </a:extLst>
          </p:cNvPr>
          <p:cNvSpPr txBox="1"/>
          <p:nvPr/>
        </p:nvSpPr>
        <p:spPr>
          <a:xfrm>
            <a:off x="8501620" y="1558436"/>
            <a:ext cx="1168910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300" b="1" dirty="0">
                <a:latin typeface="+mn-lt"/>
              </a:rPr>
              <a:t>Dimension k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5E76AC9-A35E-4345-9329-36FE2FEB2DC8}"/>
              </a:ext>
            </a:extLst>
          </p:cNvPr>
          <p:cNvSpPr/>
          <p:nvPr/>
        </p:nvSpPr>
        <p:spPr>
          <a:xfrm>
            <a:off x="6825401" y="3745075"/>
            <a:ext cx="183736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/>
              <a:t>M*N elements stored</a:t>
            </a:r>
            <a:br>
              <a:rPr lang="en-US" sz="1300" b="1" dirty="0"/>
            </a:br>
            <a:r>
              <a:rPr lang="en-US" sz="1300" b="1" dirty="0"/>
              <a:t>in global memory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F36D71C-3154-474B-AAC9-3D8B64271160}"/>
              </a:ext>
            </a:extLst>
          </p:cNvPr>
          <p:cNvSpPr/>
          <p:nvPr/>
        </p:nvSpPr>
        <p:spPr>
          <a:xfrm>
            <a:off x="7784420" y="4606904"/>
            <a:ext cx="4338951" cy="690031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CUDA SM Shared Memory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BF45C00-440D-4C57-8255-94743825E5A1}"/>
              </a:ext>
            </a:extLst>
          </p:cNvPr>
          <p:cNvCxnSpPr/>
          <p:nvPr/>
        </p:nvCxnSpPr>
        <p:spPr>
          <a:xfrm>
            <a:off x="9086075" y="5372098"/>
            <a:ext cx="0" cy="37253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8769A3C-154D-410B-A18C-3B2E031330F9}"/>
              </a:ext>
            </a:extLst>
          </p:cNvPr>
          <p:cNvCxnSpPr/>
          <p:nvPr/>
        </p:nvCxnSpPr>
        <p:spPr>
          <a:xfrm>
            <a:off x="11353800" y="5367865"/>
            <a:ext cx="0" cy="37253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825DF05-23F9-4533-9775-001CB0A58264}"/>
              </a:ext>
            </a:extLst>
          </p:cNvPr>
          <p:cNvCxnSpPr/>
          <p:nvPr/>
        </p:nvCxnSpPr>
        <p:spPr>
          <a:xfrm>
            <a:off x="8678331" y="1976319"/>
            <a:ext cx="0" cy="156698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0B45CD-6170-4BED-BF89-4CF75C86B66D}"/>
              </a:ext>
            </a:extLst>
          </p:cNvPr>
          <p:cNvCxnSpPr/>
          <p:nvPr/>
        </p:nvCxnSpPr>
        <p:spPr>
          <a:xfrm>
            <a:off x="9457266" y="1980553"/>
            <a:ext cx="0" cy="156698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2E38526-0355-46D0-8EDF-7304384CD0CD}"/>
              </a:ext>
            </a:extLst>
          </p:cNvPr>
          <p:cNvCxnSpPr/>
          <p:nvPr/>
        </p:nvCxnSpPr>
        <p:spPr>
          <a:xfrm>
            <a:off x="10710335" y="2650067"/>
            <a:ext cx="125918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34D9DD7-C4F5-4112-AFFB-187857DC86C4}"/>
              </a:ext>
            </a:extLst>
          </p:cNvPr>
          <p:cNvCxnSpPr/>
          <p:nvPr/>
        </p:nvCxnSpPr>
        <p:spPr>
          <a:xfrm>
            <a:off x="10710340" y="3382433"/>
            <a:ext cx="125918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6376C0A-FEC4-49D6-9363-D2D0C849367F}"/>
              </a:ext>
            </a:extLst>
          </p:cNvPr>
          <p:cNvSpPr txBox="1"/>
          <p:nvPr/>
        </p:nvSpPr>
        <p:spPr>
          <a:xfrm>
            <a:off x="10365295" y="2873364"/>
            <a:ext cx="4138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latin typeface="+mn-lt"/>
              </a:rPr>
              <a:t>∆k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D436857-87C3-43E2-9F60-DFF85F0255EA}"/>
              </a:ext>
            </a:extLst>
          </p:cNvPr>
          <p:cNvSpPr/>
          <p:nvPr/>
        </p:nvSpPr>
        <p:spPr>
          <a:xfrm>
            <a:off x="9115520" y="3934870"/>
            <a:ext cx="1912703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/>
              <a:t>(M+N)*k</a:t>
            </a:r>
            <a:br>
              <a:rPr lang="en-US" sz="1300" b="1" dirty="0"/>
            </a:br>
            <a:r>
              <a:rPr lang="en-US" sz="1300" b="1" dirty="0"/>
              <a:t>elements loaded from</a:t>
            </a:r>
          </a:p>
          <a:p>
            <a:r>
              <a:rPr lang="en-US" sz="1300" b="1" dirty="0"/>
              <a:t>global memory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C25572-BB5D-433E-B4EF-26DCA59C416F}"/>
              </a:ext>
            </a:extLst>
          </p:cNvPr>
          <p:cNvSpPr/>
          <p:nvPr/>
        </p:nvSpPr>
        <p:spPr>
          <a:xfrm>
            <a:off x="7174878" y="1060977"/>
            <a:ext cx="4025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~2*m*n*k/M global loads per kernel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B518954-2AF4-4110-B80E-629E48290E07}"/>
              </a:ext>
            </a:extLst>
          </p:cNvPr>
          <p:cNvSpPr txBox="1"/>
          <p:nvPr/>
        </p:nvSpPr>
        <p:spPr>
          <a:xfrm>
            <a:off x="581455" y="1734316"/>
            <a:ext cx="1558440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300" b="1" dirty="0">
                <a:latin typeface="+mn-lt"/>
              </a:rPr>
              <a:t>N = 4 </a:t>
            </a:r>
            <a:r>
              <a:rPr lang="en-US" sz="1300" b="1" dirty="0" err="1">
                <a:latin typeface="+mn-lt"/>
              </a:rPr>
              <a:t>blockDim.y</a:t>
            </a:r>
            <a:endParaRPr lang="en-US" sz="1300" b="1" dirty="0">
              <a:latin typeface="+mn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8F84A0-3430-44A1-B1E6-E772269397E0}"/>
              </a:ext>
            </a:extLst>
          </p:cNvPr>
          <p:cNvSpPr txBox="1"/>
          <p:nvPr/>
        </p:nvSpPr>
        <p:spPr>
          <a:xfrm rot="16200000">
            <a:off x="-190434" y="2649367"/>
            <a:ext cx="1582484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300" b="1" dirty="0">
                <a:latin typeface="+mn-lt"/>
              </a:rPr>
              <a:t>M = 4 </a:t>
            </a:r>
            <a:r>
              <a:rPr lang="en-US" sz="1300" b="1" dirty="0" err="1">
                <a:latin typeface="+mn-lt"/>
              </a:rPr>
              <a:t>blockDim.x</a:t>
            </a:r>
            <a:endParaRPr lang="en-US" sz="1300" b="1" dirty="0">
              <a:latin typeface="+mn-lt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96B2C85-020F-4E21-B6E8-4C9B4109A0F2}"/>
              </a:ext>
            </a:extLst>
          </p:cNvPr>
          <p:cNvSpPr txBox="1"/>
          <p:nvPr/>
        </p:nvSpPr>
        <p:spPr>
          <a:xfrm>
            <a:off x="8862467" y="1715479"/>
            <a:ext cx="4138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latin typeface="+mn-lt"/>
              </a:rPr>
              <a:t>∆k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76E7F9-7BFF-4462-B51F-263AF96F68FD}"/>
              </a:ext>
            </a:extLst>
          </p:cNvPr>
          <p:cNvCxnSpPr>
            <a:cxnSpLocks/>
          </p:cNvCxnSpPr>
          <p:nvPr/>
        </p:nvCxnSpPr>
        <p:spPr>
          <a:xfrm>
            <a:off x="6862231" y="1958217"/>
            <a:ext cx="121" cy="159041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540704C-BF1F-453D-918A-D7BE3820BE1D}"/>
              </a:ext>
            </a:extLst>
          </p:cNvPr>
          <p:cNvCxnSpPr/>
          <p:nvPr/>
        </p:nvCxnSpPr>
        <p:spPr>
          <a:xfrm>
            <a:off x="6563131" y="1964266"/>
            <a:ext cx="6386" cy="157903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EFA01E-49DC-42EF-A08D-AAE6602D91CE}"/>
              </a:ext>
            </a:extLst>
          </p:cNvPr>
          <p:cNvCxnSpPr/>
          <p:nvPr/>
        </p:nvCxnSpPr>
        <p:spPr>
          <a:xfrm>
            <a:off x="7148502" y="1964266"/>
            <a:ext cx="0" cy="157903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D9CADDE-B9AB-49D2-BFED-69EC1AA5A5A2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6267569" y="2757977"/>
            <a:ext cx="118956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3EF23CB-DC3D-4124-9084-8341D027DC2C}"/>
              </a:ext>
            </a:extLst>
          </p:cNvPr>
          <p:cNvCxnSpPr>
            <a:cxnSpLocks/>
          </p:cNvCxnSpPr>
          <p:nvPr/>
        </p:nvCxnSpPr>
        <p:spPr>
          <a:xfrm>
            <a:off x="6279294" y="2365249"/>
            <a:ext cx="117784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ACCC3A9-C9A4-4A6E-849A-89AAC4288798}"/>
              </a:ext>
            </a:extLst>
          </p:cNvPr>
          <p:cNvCxnSpPr>
            <a:cxnSpLocks/>
          </p:cNvCxnSpPr>
          <p:nvPr/>
        </p:nvCxnSpPr>
        <p:spPr>
          <a:xfrm>
            <a:off x="6273432" y="3159490"/>
            <a:ext cx="118370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F62B902-38D7-466C-90CD-1C78282E0980}"/>
              </a:ext>
            </a:extLst>
          </p:cNvPr>
          <p:cNvCxnSpPr>
            <a:cxnSpLocks/>
          </p:cNvCxnSpPr>
          <p:nvPr/>
        </p:nvCxnSpPr>
        <p:spPr>
          <a:xfrm>
            <a:off x="7981738" y="2768603"/>
            <a:ext cx="219109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B1AFA40-1F32-45E5-B4E8-420340831B0E}"/>
              </a:ext>
            </a:extLst>
          </p:cNvPr>
          <p:cNvCxnSpPr/>
          <p:nvPr/>
        </p:nvCxnSpPr>
        <p:spPr>
          <a:xfrm>
            <a:off x="7993463" y="2358291"/>
            <a:ext cx="219109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7EF5B3-BF56-4435-ABEF-5B0059D9ED99}"/>
              </a:ext>
            </a:extLst>
          </p:cNvPr>
          <p:cNvCxnSpPr/>
          <p:nvPr/>
        </p:nvCxnSpPr>
        <p:spPr>
          <a:xfrm>
            <a:off x="7987602" y="3170118"/>
            <a:ext cx="219109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13DEC18-BFAE-4ACF-A12A-49087C2E4468}"/>
              </a:ext>
            </a:extLst>
          </p:cNvPr>
          <p:cNvCxnSpPr>
            <a:cxnSpLocks/>
          </p:cNvCxnSpPr>
          <p:nvPr/>
        </p:nvCxnSpPr>
        <p:spPr>
          <a:xfrm>
            <a:off x="11339441" y="1932151"/>
            <a:ext cx="0" cy="219109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82E8D66-4908-4B5D-8044-377528410566}"/>
              </a:ext>
            </a:extLst>
          </p:cNvPr>
          <p:cNvCxnSpPr/>
          <p:nvPr/>
        </p:nvCxnSpPr>
        <p:spPr>
          <a:xfrm>
            <a:off x="11017055" y="1943876"/>
            <a:ext cx="0" cy="219109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01BD01E-3000-4D6F-A2BE-BC2023274DEE}"/>
              </a:ext>
            </a:extLst>
          </p:cNvPr>
          <p:cNvCxnSpPr/>
          <p:nvPr/>
        </p:nvCxnSpPr>
        <p:spPr>
          <a:xfrm>
            <a:off x="11661826" y="1938018"/>
            <a:ext cx="0" cy="219109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6D168353-CD11-41BB-BE3B-DC2DD71CFE04}"/>
              </a:ext>
            </a:extLst>
          </p:cNvPr>
          <p:cNvSpPr/>
          <p:nvPr/>
        </p:nvSpPr>
        <p:spPr>
          <a:xfrm>
            <a:off x="6308039" y="201640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D3A67EC-CC4C-4C05-9683-8EBA513B3CD6}"/>
              </a:ext>
            </a:extLst>
          </p:cNvPr>
          <p:cNvSpPr/>
          <p:nvPr/>
        </p:nvSpPr>
        <p:spPr>
          <a:xfrm>
            <a:off x="6627491" y="201933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3257B7C-1644-4314-8F8E-4203192FA777}"/>
              </a:ext>
            </a:extLst>
          </p:cNvPr>
          <p:cNvSpPr/>
          <p:nvPr/>
        </p:nvSpPr>
        <p:spPr>
          <a:xfrm>
            <a:off x="6911774" y="201347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336F882-595A-4CE6-97D2-1DB43F3AF157}"/>
              </a:ext>
            </a:extLst>
          </p:cNvPr>
          <p:cNvSpPr/>
          <p:nvPr/>
        </p:nvSpPr>
        <p:spPr>
          <a:xfrm>
            <a:off x="7204846" y="200762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EE39FA9-5BF1-420F-922D-3043D00F834B}"/>
              </a:ext>
            </a:extLst>
          </p:cNvPr>
          <p:cNvSpPr/>
          <p:nvPr/>
        </p:nvSpPr>
        <p:spPr>
          <a:xfrm>
            <a:off x="6319762" y="2432576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A73EC8A-B888-46E8-B6F5-527608C3F040}"/>
              </a:ext>
            </a:extLst>
          </p:cNvPr>
          <p:cNvSpPr/>
          <p:nvPr/>
        </p:nvSpPr>
        <p:spPr>
          <a:xfrm>
            <a:off x="6639214" y="243550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B0AE21B-38A0-4D18-A1F3-989B895E006B}"/>
              </a:ext>
            </a:extLst>
          </p:cNvPr>
          <p:cNvSpPr/>
          <p:nvPr/>
        </p:nvSpPr>
        <p:spPr>
          <a:xfrm>
            <a:off x="6923497" y="242964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30AA062-B0DB-4B4C-8C3C-FA2861F9BB8B}"/>
              </a:ext>
            </a:extLst>
          </p:cNvPr>
          <p:cNvSpPr/>
          <p:nvPr/>
        </p:nvSpPr>
        <p:spPr>
          <a:xfrm>
            <a:off x="7216569" y="2432581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F406E0F-D765-4796-94EB-95FB4C1AAA48}"/>
              </a:ext>
            </a:extLst>
          </p:cNvPr>
          <p:cNvSpPr/>
          <p:nvPr/>
        </p:nvSpPr>
        <p:spPr>
          <a:xfrm>
            <a:off x="6313900" y="2831161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EC738DB-0667-4243-A930-7724EAB74304}"/>
              </a:ext>
            </a:extLst>
          </p:cNvPr>
          <p:cNvSpPr/>
          <p:nvPr/>
        </p:nvSpPr>
        <p:spPr>
          <a:xfrm>
            <a:off x="6633352" y="2834092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1072592-F666-4ED3-B957-F2A6B8C56522}"/>
              </a:ext>
            </a:extLst>
          </p:cNvPr>
          <p:cNvSpPr/>
          <p:nvPr/>
        </p:nvSpPr>
        <p:spPr>
          <a:xfrm>
            <a:off x="6917635" y="2828232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455025B-8A1F-4B66-ACFF-88B00C68541E}"/>
              </a:ext>
            </a:extLst>
          </p:cNvPr>
          <p:cNvSpPr/>
          <p:nvPr/>
        </p:nvSpPr>
        <p:spPr>
          <a:xfrm>
            <a:off x="7210707" y="2822374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86BC96E-7E01-45DC-9966-CA764E54A86B}"/>
              </a:ext>
            </a:extLst>
          </p:cNvPr>
          <p:cNvSpPr/>
          <p:nvPr/>
        </p:nvSpPr>
        <p:spPr>
          <a:xfrm>
            <a:off x="6308040" y="3220951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C04F531-AE77-4414-95C3-E1A766DEB45E}"/>
              </a:ext>
            </a:extLst>
          </p:cNvPr>
          <p:cNvSpPr/>
          <p:nvPr/>
        </p:nvSpPr>
        <p:spPr>
          <a:xfrm>
            <a:off x="6627492" y="3223882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8DA0635-B14C-4B3A-8DE2-7C4955351D6A}"/>
              </a:ext>
            </a:extLst>
          </p:cNvPr>
          <p:cNvSpPr/>
          <p:nvPr/>
        </p:nvSpPr>
        <p:spPr>
          <a:xfrm>
            <a:off x="6911775" y="3218022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8A5DF98-9837-4020-9CF7-FE529FA9A1C0}"/>
              </a:ext>
            </a:extLst>
          </p:cNvPr>
          <p:cNvSpPr/>
          <p:nvPr/>
        </p:nvSpPr>
        <p:spPr>
          <a:xfrm>
            <a:off x="7204847" y="3212164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2CD839-9F5D-44C1-ABFC-4CE6EAF55319}"/>
              </a:ext>
            </a:extLst>
          </p:cNvPr>
          <p:cNvSpPr/>
          <p:nvPr/>
        </p:nvSpPr>
        <p:spPr>
          <a:xfrm>
            <a:off x="8728851" y="201934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C6F46B9-E408-4D45-898A-4DB2BACD6A50}"/>
              </a:ext>
            </a:extLst>
          </p:cNvPr>
          <p:cNvSpPr/>
          <p:nvPr/>
        </p:nvSpPr>
        <p:spPr>
          <a:xfrm>
            <a:off x="8731780" y="2426721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9B68FD7-598B-4727-86F9-126D8BC5C99C}"/>
              </a:ext>
            </a:extLst>
          </p:cNvPr>
          <p:cNvSpPr/>
          <p:nvPr/>
        </p:nvSpPr>
        <p:spPr>
          <a:xfrm>
            <a:off x="8734711" y="2834095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F9A5E66-E025-484B-87EB-95441B620CDD}"/>
              </a:ext>
            </a:extLst>
          </p:cNvPr>
          <p:cNvSpPr/>
          <p:nvPr/>
        </p:nvSpPr>
        <p:spPr>
          <a:xfrm>
            <a:off x="8737642" y="3241469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B2AF9A7D-7F06-4A94-BA58-B56F8870558F}"/>
              </a:ext>
            </a:extLst>
          </p:cNvPr>
          <p:cNvSpPr/>
          <p:nvPr/>
        </p:nvSpPr>
        <p:spPr>
          <a:xfrm>
            <a:off x="10745216" y="2708079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CB80BA4-1DF7-490C-BFB1-504D04D022A8}"/>
              </a:ext>
            </a:extLst>
          </p:cNvPr>
          <p:cNvSpPr/>
          <p:nvPr/>
        </p:nvSpPr>
        <p:spPr>
          <a:xfrm>
            <a:off x="11064668" y="270222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F016632-DD64-4C57-B3B5-D62492850CF7}"/>
              </a:ext>
            </a:extLst>
          </p:cNvPr>
          <p:cNvSpPr/>
          <p:nvPr/>
        </p:nvSpPr>
        <p:spPr>
          <a:xfrm>
            <a:off x="11392913" y="2705153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13B99CE-F663-4003-802C-C41EF76BC0B6}"/>
              </a:ext>
            </a:extLst>
          </p:cNvPr>
          <p:cNvSpPr/>
          <p:nvPr/>
        </p:nvSpPr>
        <p:spPr>
          <a:xfrm>
            <a:off x="11703574" y="270808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7F32979-EC14-43F1-B244-3BCBEA180744}"/>
              </a:ext>
            </a:extLst>
          </p:cNvPr>
          <p:cNvSpPr/>
          <p:nvPr/>
        </p:nvSpPr>
        <p:spPr>
          <a:xfrm>
            <a:off x="7903848" y="579864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A0ED52A-40E4-4FCE-BE48-FA1D35E5AAC9}"/>
              </a:ext>
            </a:extLst>
          </p:cNvPr>
          <p:cNvSpPr/>
          <p:nvPr/>
        </p:nvSpPr>
        <p:spPr>
          <a:xfrm>
            <a:off x="7897986" y="6003799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6C4A3F0-B915-47E9-879F-91EC426ED64A}"/>
              </a:ext>
            </a:extLst>
          </p:cNvPr>
          <p:cNvSpPr/>
          <p:nvPr/>
        </p:nvSpPr>
        <p:spPr>
          <a:xfrm>
            <a:off x="7909709" y="619136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8816E24-7BD8-45E6-88D0-5BCE84704204}"/>
              </a:ext>
            </a:extLst>
          </p:cNvPr>
          <p:cNvSpPr/>
          <p:nvPr/>
        </p:nvSpPr>
        <p:spPr>
          <a:xfrm>
            <a:off x="7912640" y="638772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BD5009E-967C-43A7-800F-7D02F002AF7F}"/>
              </a:ext>
            </a:extLst>
          </p:cNvPr>
          <p:cNvSpPr/>
          <p:nvPr/>
        </p:nvSpPr>
        <p:spPr>
          <a:xfrm>
            <a:off x="10646550" y="6084024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3567836-7A62-4DD2-9CF7-360B09B6002F}"/>
              </a:ext>
            </a:extLst>
          </p:cNvPr>
          <p:cNvSpPr/>
          <p:nvPr/>
        </p:nvSpPr>
        <p:spPr>
          <a:xfrm>
            <a:off x="10860495" y="6078165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BD8984BC-2D30-40C6-A19E-00A2FF606F31}"/>
              </a:ext>
            </a:extLst>
          </p:cNvPr>
          <p:cNvSpPr/>
          <p:nvPr/>
        </p:nvSpPr>
        <p:spPr>
          <a:xfrm>
            <a:off x="11074440" y="6081099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D57B608-B583-40BD-97D7-CF1BF781794E}"/>
              </a:ext>
            </a:extLst>
          </p:cNvPr>
          <p:cNvSpPr/>
          <p:nvPr/>
        </p:nvSpPr>
        <p:spPr>
          <a:xfrm>
            <a:off x="11288385" y="6075239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8233A4EC-CE36-46D4-8164-DF06A509900F}"/>
              </a:ext>
            </a:extLst>
          </p:cNvPr>
          <p:cNvSpPr/>
          <p:nvPr/>
        </p:nvSpPr>
        <p:spPr>
          <a:xfrm>
            <a:off x="6332959" y="579278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13E891E-1B6E-4A6E-A63B-F458C8A538AD}"/>
              </a:ext>
            </a:extLst>
          </p:cNvPr>
          <p:cNvSpPr/>
          <p:nvPr/>
        </p:nvSpPr>
        <p:spPr>
          <a:xfrm>
            <a:off x="6327097" y="599794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1D6A8C1-C58F-463B-A737-6540BA77E8CE}"/>
              </a:ext>
            </a:extLst>
          </p:cNvPr>
          <p:cNvSpPr/>
          <p:nvPr/>
        </p:nvSpPr>
        <p:spPr>
          <a:xfrm>
            <a:off x="6338820" y="618550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30FD313-7F28-4F10-BDA9-881C8FBA7C7F}"/>
              </a:ext>
            </a:extLst>
          </p:cNvPr>
          <p:cNvSpPr/>
          <p:nvPr/>
        </p:nvSpPr>
        <p:spPr>
          <a:xfrm>
            <a:off x="6341751" y="638186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BEA31B4F-FE43-4A91-98ED-F1437EC9E0D7}"/>
              </a:ext>
            </a:extLst>
          </p:cNvPr>
          <p:cNvSpPr/>
          <p:nvPr/>
        </p:nvSpPr>
        <p:spPr>
          <a:xfrm>
            <a:off x="6546905" y="578692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275EBDF4-3577-47D3-BFDD-5334F088E2E0}"/>
              </a:ext>
            </a:extLst>
          </p:cNvPr>
          <p:cNvSpPr/>
          <p:nvPr/>
        </p:nvSpPr>
        <p:spPr>
          <a:xfrm>
            <a:off x="6541043" y="599208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FA24E86-63F3-4373-A8C0-0AD7A879B7AB}"/>
              </a:ext>
            </a:extLst>
          </p:cNvPr>
          <p:cNvSpPr/>
          <p:nvPr/>
        </p:nvSpPr>
        <p:spPr>
          <a:xfrm>
            <a:off x="6552766" y="617964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365BD1B-3602-4FDF-90BF-BEBEC1215741}"/>
              </a:ext>
            </a:extLst>
          </p:cNvPr>
          <p:cNvSpPr/>
          <p:nvPr/>
        </p:nvSpPr>
        <p:spPr>
          <a:xfrm>
            <a:off x="6555697" y="637600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17982D9-25C5-4923-A7C6-98B5679C21E1}"/>
              </a:ext>
            </a:extLst>
          </p:cNvPr>
          <p:cNvSpPr/>
          <p:nvPr/>
        </p:nvSpPr>
        <p:spPr>
          <a:xfrm>
            <a:off x="6769643" y="578986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68BE8A3-9C4A-4A34-8071-FA23362AAD55}"/>
              </a:ext>
            </a:extLst>
          </p:cNvPr>
          <p:cNvSpPr/>
          <p:nvPr/>
        </p:nvSpPr>
        <p:spPr>
          <a:xfrm>
            <a:off x="6763781" y="5995012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01AD67B4-E9D7-4D87-86F3-2EA52BF91A0D}"/>
              </a:ext>
            </a:extLst>
          </p:cNvPr>
          <p:cNvSpPr/>
          <p:nvPr/>
        </p:nvSpPr>
        <p:spPr>
          <a:xfrm>
            <a:off x="6775504" y="618258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6DF8C31D-1131-4495-8960-FD723E8220DB}"/>
              </a:ext>
            </a:extLst>
          </p:cNvPr>
          <p:cNvSpPr/>
          <p:nvPr/>
        </p:nvSpPr>
        <p:spPr>
          <a:xfrm>
            <a:off x="6778435" y="637894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7860AB2-3501-4C5E-8F05-9346037DCA9E}"/>
              </a:ext>
            </a:extLst>
          </p:cNvPr>
          <p:cNvSpPr/>
          <p:nvPr/>
        </p:nvSpPr>
        <p:spPr>
          <a:xfrm>
            <a:off x="6983590" y="578400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5C7F250-5E82-424A-9583-15EA404F3E18}"/>
              </a:ext>
            </a:extLst>
          </p:cNvPr>
          <p:cNvSpPr/>
          <p:nvPr/>
        </p:nvSpPr>
        <p:spPr>
          <a:xfrm>
            <a:off x="6977728" y="5989152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A701B582-A580-46CB-A2A2-22F95A1DB049}"/>
              </a:ext>
            </a:extLst>
          </p:cNvPr>
          <p:cNvSpPr/>
          <p:nvPr/>
        </p:nvSpPr>
        <p:spPr>
          <a:xfrm>
            <a:off x="6989451" y="617672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460EF889-50DD-4EAF-8CBA-550B1E4609A3}"/>
              </a:ext>
            </a:extLst>
          </p:cNvPr>
          <p:cNvSpPr/>
          <p:nvPr/>
        </p:nvSpPr>
        <p:spPr>
          <a:xfrm>
            <a:off x="6992382" y="637308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3180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D566-82E7-4D99-A523-A86F2AD9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5531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CUDA BLA Library: +Registers GEMM (algorithm 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6D984E-C318-4F19-9EB0-841B44931DE5}"/>
              </a:ext>
            </a:extLst>
          </p:cNvPr>
          <p:cNvSpPr/>
          <p:nvPr/>
        </p:nvSpPr>
        <p:spPr>
          <a:xfrm>
            <a:off x="694266" y="1930400"/>
            <a:ext cx="4995333" cy="388196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7A1F33-7505-48CE-9918-B6459FBD3A19}"/>
              </a:ext>
            </a:extLst>
          </p:cNvPr>
          <p:cNvCxnSpPr>
            <a:stCxn id="8" idx="0"/>
            <a:endCxn id="8" idx="2"/>
          </p:cNvCxnSpPr>
          <p:nvPr/>
        </p:nvCxnSpPr>
        <p:spPr>
          <a:xfrm>
            <a:off x="3191933" y="1930400"/>
            <a:ext cx="0" cy="388196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0F8DD-67E0-46DC-9A22-8B4EB04FFCCE}"/>
              </a:ext>
            </a:extLst>
          </p:cNvPr>
          <p:cNvCxnSpPr>
            <a:stCxn id="8" idx="1"/>
            <a:endCxn id="8" idx="3"/>
          </p:cNvCxnSpPr>
          <p:nvPr/>
        </p:nvCxnSpPr>
        <p:spPr>
          <a:xfrm>
            <a:off x="694266" y="3871383"/>
            <a:ext cx="499533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7AD878-57C9-4881-81CE-C921845F9B2C}"/>
              </a:ext>
            </a:extLst>
          </p:cNvPr>
          <p:cNvCxnSpPr/>
          <p:nvPr/>
        </p:nvCxnSpPr>
        <p:spPr>
          <a:xfrm flipH="1">
            <a:off x="1883833" y="1964266"/>
            <a:ext cx="42333" cy="38481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B0B56A-0202-4E3D-BFA3-CE00F4F86FB2}"/>
              </a:ext>
            </a:extLst>
          </p:cNvPr>
          <p:cNvCxnSpPr/>
          <p:nvPr/>
        </p:nvCxnSpPr>
        <p:spPr>
          <a:xfrm flipH="1">
            <a:off x="4389952" y="1951569"/>
            <a:ext cx="42333" cy="38481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FC927A9-E159-41FF-809F-12D643A8724C}"/>
              </a:ext>
            </a:extLst>
          </p:cNvPr>
          <p:cNvSpPr txBox="1"/>
          <p:nvPr/>
        </p:nvSpPr>
        <p:spPr>
          <a:xfrm>
            <a:off x="3018362" y="1594484"/>
            <a:ext cx="32573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627582-B6A8-45BE-BA65-B8F741A00193}"/>
              </a:ext>
            </a:extLst>
          </p:cNvPr>
          <p:cNvSpPr txBox="1"/>
          <p:nvPr/>
        </p:nvSpPr>
        <p:spPr>
          <a:xfrm>
            <a:off x="245771" y="3681513"/>
            <a:ext cx="40107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4F9725-58A0-4D5E-B57F-5BEDAC8F0408}"/>
              </a:ext>
            </a:extLst>
          </p:cNvPr>
          <p:cNvSpPr txBox="1"/>
          <p:nvPr/>
        </p:nvSpPr>
        <p:spPr>
          <a:xfrm>
            <a:off x="852558" y="2480777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F8D6D9-2749-4918-B571-2A394CBA5FD8}"/>
              </a:ext>
            </a:extLst>
          </p:cNvPr>
          <p:cNvSpPr txBox="1"/>
          <p:nvPr/>
        </p:nvSpPr>
        <p:spPr>
          <a:xfrm>
            <a:off x="3339640" y="2480777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4FA619-B3B8-4279-A366-53892F0F35F3}"/>
              </a:ext>
            </a:extLst>
          </p:cNvPr>
          <p:cNvSpPr txBox="1"/>
          <p:nvPr/>
        </p:nvSpPr>
        <p:spPr>
          <a:xfrm>
            <a:off x="2073873" y="2480777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(0,1)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F5152A-AFEE-4107-B71F-8F8208223048}"/>
              </a:ext>
            </a:extLst>
          </p:cNvPr>
          <p:cNvSpPr txBox="1"/>
          <p:nvPr/>
        </p:nvSpPr>
        <p:spPr>
          <a:xfrm>
            <a:off x="4571540" y="2480777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(0,3)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7AF8E-B46F-443D-B4F5-7CB2CAF72080}"/>
              </a:ext>
            </a:extLst>
          </p:cNvPr>
          <p:cNvSpPr txBox="1"/>
          <p:nvPr/>
        </p:nvSpPr>
        <p:spPr>
          <a:xfrm>
            <a:off x="852558" y="44160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(1,0)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7F540C-1646-4172-BA51-B9FD46FCE606}"/>
              </a:ext>
            </a:extLst>
          </p:cNvPr>
          <p:cNvSpPr txBox="1"/>
          <p:nvPr/>
        </p:nvSpPr>
        <p:spPr>
          <a:xfrm>
            <a:off x="2073872" y="44160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86557B-DDF1-4416-B142-203CDF7A64A7}"/>
              </a:ext>
            </a:extLst>
          </p:cNvPr>
          <p:cNvSpPr txBox="1"/>
          <p:nvPr/>
        </p:nvSpPr>
        <p:spPr>
          <a:xfrm>
            <a:off x="3339639" y="44160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(1,2)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935B75-31D3-41CD-89AA-49274EB84DFA}"/>
              </a:ext>
            </a:extLst>
          </p:cNvPr>
          <p:cNvSpPr txBox="1"/>
          <p:nvPr/>
        </p:nvSpPr>
        <p:spPr>
          <a:xfrm>
            <a:off x="4571539" y="44160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(1,3)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65B4C4-8EB4-410D-8F69-8794785233AE}"/>
              </a:ext>
            </a:extLst>
          </p:cNvPr>
          <p:cNvSpPr txBox="1"/>
          <p:nvPr/>
        </p:nvSpPr>
        <p:spPr>
          <a:xfrm>
            <a:off x="2341378" y="5934572"/>
            <a:ext cx="170110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Matrix C(</a:t>
            </a:r>
            <a:r>
              <a:rPr lang="en-US" b="1" dirty="0" err="1">
                <a:latin typeface="+mn-lt"/>
              </a:rPr>
              <a:t>m,n</a:t>
            </a:r>
            <a:r>
              <a:rPr lang="en-US" b="1" dirty="0">
                <a:latin typeface="+mn-lt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423D6-0904-4DA7-A2F4-5542BF5F018E}"/>
              </a:ext>
            </a:extLst>
          </p:cNvPr>
          <p:cNvSpPr txBox="1"/>
          <p:nvPr/>
        </p:nvSpPr>
        <p:spPr>
          <a:xfrm>
            <a:off x="429767" y="943142"/>
            <a:ext cx="570060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highlight>
                  <a:srgbClr val="00FFFF"/>
                </a:highlight>
                <a:latin typeface="+mn-lt"/>
              </a:rPr>
              <a:t>Each CUDA thread block computes:</a:t>
            </a:r>
          </a:p>
          <a:p>
            <a:pPr algn="l">
              <a:lnSpc>
                <a:spcPct val="90000"/>
              </a:lnSpc>
            </a:pPr>
            <a:r>
              <a:rPr lang="en-US" sz="1500" b="1" dirty="0">
                <a:highlight>
                  <a:srgbClr val="00FFFF"/>
                </a:highlight>
                <a:latin typeface="+mn-lt"/>
              </a:rPr>
              <a:t>C(</a:t>
            </a:r>
            <a:r>
              <a:rPr lang="en-US" sz="1500" b="1" dirty="0">
                <a:solidFill>
                  <a:srgbClr val="FF0000"/>
                </a:solidFill>
                <a:highlight>
                  <a:srgbClr val="00FFFF"/>
                </a:highlight>
                <a:latin typeface="+mn-lt"/>
              </a:rPr>
              <a:t>M =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 4*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blockDim.x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, </a:t>
            </a:r>
            <a:r>
              <a:rPr lang="en-US" sz="1500" b="1" dirty="0">
                <a:solidFill>
                  <a:srgbClr val="FF0000"/>
                </a:solidFill>
                <a:highlight>
                  <a:srgbClr val="00FFFF"/>
                </a:highlight>
                <a:latin typeface="+mn-lt"/>
              </a:rPr>
              <a:t>N =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 4*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blockDim.y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) += A(M, k) * B(k, 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79028B-DD26-44A1-81B1-67DFC8F4B1D6}"/>
              </a:ext>
            </a:extLst>
          </p:cNvPr>
          <p:cNvSpPr/>
          <p:nvPr/>
        </p:nvSpPr>
        <p:spPr>
          <a:xfrm>
            <a:off x="6267569" y="1940943"/>
            <a:ext cx="1189566" cy="163406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1EAA5C-17A6-4B3E-8779-912FF2A2276D}"/>
              </a:ext>
            </a:extLst>
          </p:cNvPr>
          <p:cNvSpPr txBox="1"/>
          <p:nvPr/>
        </p:nvSpPr>
        <p:spPr>
          <a:xfrm>
            <a:off x="6474775" y="2398190"/>
            <a:ext cx="81162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latin typeface="+mn-lt"/>
              </a:rPr>
              <a:t>Thread</a:t>
            </a:r>
            <a:br>
              <a:rPr lang="en-US" sz="1500" b="1" dirty="0">
                <a:latin typeface="+mn-lt"/>
              </a:rPr>
            </a:br>
            <a:r>
              <a:rPr lang="en-US" sz="1500" b="1" dirty="0">
                <a:latin typeface="+mn-lt"/>
              </a:rPr>
              <a:t>Block</a:t>
            </a:r>
            <a:br>
              <a:rPr lang="en-US" sz="1500" b="1" dirty="0">
                <a:latin typeface="+mn-lt"/>
              </a:rPr>
            </a:br>
            <a:r>
              <a:rPr lang="en-US" sz="1500" b="1" dirty="0">
                <a:latin typeface="+mn-lt"/>
              </a:rPr>
              <a:t>(0,1)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19349C-0292-441E-B091-05D60E43AF98}"/>
              </a:ext>
            </a:extLst>
          </p:cNvPr>
          <p:cNvSpPr/>
          <p:nvPr/>
        </p:nvSpPr>
        <p:spPr>
          <a:xfrm>
            <a:off x="7990530" y="1951569"/>
            <a:ext cx="2191091" cy="163406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13BC1E-4543-4B8D-8C47-49888782499E}"/>
              </a:ext>
            </a:extLst>
          </p:cNvPr>
          <p:cNvSpPr/>
          <p:nvPr/>
        </p:nvSpPr>
        <p:spPr>
          <a:xfrm rot="5400000">
            <a:off x="10243896" y="2389477"/>
            <a:ext cx="2191091" cy="1294023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827743-38ED-4692-9382-E7844248D714}"/>
              </a:ext>
            </a:extLst>
          </p:cNvPr>
          <p:cNvSpPr txBox="1"/>
          <p:nvPr/>
        </p:nvSpPr>
        <p:spPr>
          <a:xfrm>
            <a:off x="7550475" y="2569419"/>
            <a:ext cx="32412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6820DC-C367-4E70-933F-064BAABD33B0}"/>
              </a:ext>
            </a:extLst>
          </p:cNvPr>
          <p:cNvSpPr txBox="1"/>
          <p:nvPr/>
        </p:nvSpPr>
        <p:spPr>
          <a:xfrm>
            <a:off x="10279770" y="2559260"/>
            <a:ext cx="31451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EAA08A-AB40-43F2-81F6-1E4B9F7497CC}"/>
              </a:ext>
            </a:extLst>
          </p:cNvPr>
          <p:cNvSpPr txBox="1"/>
          <p:nvPr/>
        </p:nvSpPr>
        <p:spPr>
          <a:xfrm>
            <a:off x="6643697" y="1998751"/>
            <a:ext cx="3722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5BEAE5-6AB4-49DD-82B6-73C55A75D981}"/>
              </a:ext>
            </a:extLst>
          </p:cNvPr>
          <p:cNvSpPr txBox="1"/>
          <p:nvPr/>
        </p:nvSpPr>
        <p:spPr>
          <a:xfrm>
            <a:off x="8907981" y="1998751"/>
            <a:ext cx="35618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42BD47-1DDF-483C-8A63-BD9E6E0B2DC3}"/>
              </a:ext>
            </a:extLst>
          </p:cNvPr>
          <p:cNvSpPr txBox="1"/>
          <p:nvPr/>
        </p:nvSpPr>
        <p:spPr>
          <a:xfrm>
            <a:off x="11180018" y="1976319"/>
            <a:ext cx="31771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940963-1164-42D3-AD0D-DDDAAE7642EE}"/>
              </a:ext>
            </a:extLst>
          </p:cNvPr>
          <p:cNvCxnSpPr>
            <a:cxnSpLocks/>
          </p:cNvCxnSpPr>
          <p:nvPr/>
        </p:nvCxnSpPr>
        <p:spPr>
          <a:xfrm>
            <a:off x="9086075" y="3725333"/>
            <a:ext cx="0" cy="82126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42F939D-C1A2-4BB0-AF0B-5C55A3620A70}"/>
              </a:ext>
            </a:extLst>
          </p:cNvPr>
          <p:cNvSpPr/>
          <p:nvPr/>
        </p:nvSpPr>
        <p:spPr>
          <a:xfrm>
            <a:off x="6235704" y="5835019"/>
            <a:ext cx="5879880" cy="690031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CUDA SM Registers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7B622C-207B-449F-BB77-57F7DBEDBAE6}"/>
              </a:ext>
            </a:extLst>
          </p:cNvPr>
          <p:cNvCxnSpPr>
            <a:cxnSpLocks/>
          </p:cNvCxnSpPr>
          <p:nvPr/>
        </p:nvCxnSpPr>
        <p:spPr>
          <a:xfrm>
            <a:off x="11353800" y="4229100"/>
            <a:ext cx="0" cy="3175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D2380B-1311-4EDC-906F-85A5EA2EF73F}"/>
              </a:ext>
            </a:extLst>
          </p:cNvPr>
          <p:cNvCxnSpPr/>
          <p:nvPr/>
        </p:nvCxnSpPr>
        <p:spPr>
          <a:xfrm flipV="1">
            <a:off x="6862231" y="3632200"/>
            <a:ext cx="0" cy="209126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B4BDDC-9AC9-4899-ABAD-0805AA790993}"/>
              </a:ext>
            </a:extLst>
          </p:cNvPr>
          <p:cNvSpPr txBox="1"/>
          <p:nvPr/>
        </p:nvSpPr>
        <p:spPr>
          <a:xfrm rot="16200000">
            <a:off x="5292638" y="2635518"/>
            <a:ext cx="17123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latin typeface="+mn-lt"/>
              </a:rPr>
              <a:t>M = 4*</a:t>
            </a:r>
            <a:r>
              <a:rPr lang="en-US" sz="1300" b="1" dirty="0" err="1">
                <a:latin typeface="+mn-lt"/>
              </a:rPr>
              <a:t>blockDim</a:t>
            </a:r>
            <a:r>
              <a:rPr lang="en-US" sz="1500" b="1" dirty="0" err="1">
                <a:latin typeface="+mn-lt"/>
              </a:rPr>
              <a:t>.x</a:t>
            </a:r>
            <a:endParaRPr lang="en-US" sz="1500" b="1" dirty="0">
              <a:latin typeface="+mn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6A844F-2B89-49EC-ABE9-706255E40512}"/>
              </a:ext>
            </a:extLst>
          </p:cNvPr>
          <p:cNvSpPr txBox="1"/>
          <p:nvPr/>
        </p:nvSpPr>
        <p:spPr>
          <a:xfrm>
            <a:off x="6064816" y="1712211"/>
            <a:ext cx="1632178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300" b="1" dirty="0">
                <a:latin typeface="+mn-lt"/>
              </a:rPr>
              <a:t>N = 4*</a:t>
            </a:r>
            <a:r>
              <a:rPr lang="en-US" sz="1300" b="1" dirty="0" err="1">
                <a:latin typeface="+mn-lt"/>
              </a:rPr>
              <a:t>blockDim.y</a:t>
            </a:r>
            <a:endParaRPr lang="en-US" sz="1300" b="1" dirty="0">
              <a:latin typeface="+mn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BE761E-6573-42EC-BBA5-7823D9F3EFC4}"/>
              </a:ext>
            </a:extLst>
          </p:cNvPr>
          <p:cNvSpPr txBox="1"/>
          <p:nvPr/>
        </p:nvSpPr>
        <p:spPr>
          <a:xfrm>
            <a:off x="8501620" y="1558436"/>
            <a:ext cx="1168910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300" b="1" dirty="0">
                <a:latin typeface="+mn-lt"/>
              </a:rPr>
              <a:t>Dimension k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5E76AC9-A35E-4345-9329-36FE2FEB2DC8}"/>
              </a:ext>
            </a:extLst>
          </p:cNvPr>
          <p:cNvSpPr/>
          <p:nvPr/>
        </p:nvSpPr>
        <p:spPr>
          <a:xfrm>
            <a:off x="6825401" y="3745075"/>
            <a:ext cx="183736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/>
              <a:t>M*N elements stored</a:t>
            </a:r>
            <a:br>
              <a:rPr lang="en-US" sz="1300" b="1" dirty="0"/>
            </a:br>
            <a:r>
              <a:rPr lang="en-US" sz="1300" b="1" dirty="0"/>
              <a:t>in global memory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F36D71C-3154-474B-AAC9-3D8B64271160}"/>
              </a:ext>
            </a:extLst>
          </p:cNvPr>
          <p:cNvSpPr/>
          <p:nvPr/>
        </p:nvSpPr>
        <p:spPr>
          <a:xfrm>
            <a:off x="7784420" y="4606904"/>
            <a:ext cx="4338951" cy="690031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CUDA SM Shared Memory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BF45C00-440D-4C57-8255-94743825E5A1}"/>
              </a:ext>
            </a:extLst>
          </p:cNvPr>
          <p:cNvCxnSpPr/>
          <p:nvPr/>
        </p:nvCxnSpPr>
        <p:spPr>
          <a:xfrm>
            <a:off x="9086075" y="5372098"/>
            <a:ext cx="0" cy="37253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8769A3C-154D-410B-A18C-3B2E031330F9}"/>
              </a:ext>
            </a:extLst>
          </p:cNvPr>
          <p:cNvCxnSpPr/>
          <p:nvPr/>
        </p:nvCxnSpPr>
        <p:spPr>
          <a:xfrm>
            <a:off x="11353800" y="5367865"/>
            <a:ext cx="0" cy="37253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825DF05-23F9-4533-9775-001CB0A58264}"/>
              </a:ext>
            </a:extLst>
          </p:cNvPr>
          <p:cNvCxnSpPr/>
          <p:nvPr/>
        </p:nvCxnSpPr>
        <p:spPr>
          <a:xfrm>
            <a:off x="8678331" y="1976319"/>
            <a:ext cx="0" cy="156698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0B45CD-6170-4BED-BF89-4CF75C86B66D}"/>
              </a:ext>
            </a:extLst>
          </p:cNvPr>
          <p:cNvCxnSpPr/>
          <p:nvPr/>
        </p:nvCxnSpPr>
        <p:spPr>
          <a:xfrm>
            <a:off x="9457266" y="1980553"/>
            <a:ext cx="0" cy="156698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2E38526-0355-46D0-8EDF-7304384CD0CD}"/>
              </a:ext>
            </a:extLst>
          </p:cNvPr>
          <p:cNvCxnSpPr/>
          <p:nvPr/>
        </p:nvCxnSpPr>
        <p:spPr>
          <a:xfrm>
            <a:off x="10710335" y="2650067"/>
            <a:ext cx="125918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34D9DD7-C4F5-4112-AFFB-187857DC86C4}"/>
              </a:ext>
            </a:extLst>
          </p:cNvPr>
          <p:cNvCxnSpPr/>
          <p:nvPr/>
        </p:nvCxnSpPr>
        <p:spPr>
          <a:xfrm>
            <a:off x="10710340" y="3382433"/>
            <a:ext cx="125918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6376C0A-FEC4-49D6-9363-D2D0C849367F}"/>
              </a:ext>
            </a:extLst>
          </p:cNvPr>
          <p:cNvSpPr txBox="1"/>
          <p:nvPr/>
        </p:nvSpPr>
        <p:spPr>
          <a:xfrm>
            <a:off x="10368095" y="3609985"/>
            <a:ext cx="4138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latin typeface="+mn-lt"/>
              </a:rPr>
              <a:t>∆k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D436857-87C3-43E2-9F60-DFF85F0255EA}"/>
              </a:ext>
            </a:extLst>
          </p:cNvPr>
          <p:cNvSpPr/>
          <p:nvPr/>
        </p:nvSpPr>
        <p:spPr>
          <a:xfrm>
            <a:off x="9115520" y="3934870"/>
            <a:ext cx="1912703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/>
              <a:t>(M+N)*k</a:t>
            </a:r>
            <a:br>
              <a:rPr lang="en-US" sz="1300" b="1" dirty="0"/>
            </a:br>
            <a:r>
              <a:rPr lang="en-US" sz="1300" b="1" dirty="0"/>
              <a:t>elements loaded from</a:t>
            </a:r>
          </a:p>
          <a:p>
            <a:r>
              <a:rPr lang="en-US" sz="1300" b="1" dirty="0"/>
              <a:t>global memory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C25572-BB5D-433E-B4EF-26DCA59C416F}"/>
              </a:ext>
            </a:extLst>
          </p:cNvPr>
          <p:cNvSpPr/>
          <p:nvPr/>
        </p:nvSpPr>
        <p:spPr>
          <a:xfrm>
            <a:off x="7174878" y="1060977"/>
            <a:ext cx="4025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~2*m*n*k/M global loads per kernel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B518954-2AF4-4110-B80E-629E48290E07}"/>
              </a:ext>
            </a:extLst>
          </p:cNvPr>
          <p:cNvSpPr txBox="1"/>
          <p:nvPr/>
        </p:nvSpPr>
        <p:spPr>
          <a:xfrm>
            <a:off x="581455" y="1734316"/>
            <a:ext cx="1558440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300" b="1" dirty="0">
                <a:latin typeface="+mn-lt"/>
              </a:rPr>
              <a:t>N = 4 </a:t>
            </a:r>
            <a:r>
              <a:rPr lang="en-US" sz="1300" b="1" dirty="0" err="1">
                <a:latin typeface="+mn-lt"/>
              </a:rPr>
              <a:t>blockDim.y</a:t>
            </a:r>
            <a:endParaRPr lang="en-US" sz="1300" b="1" dirty="0">
              <a:latin typeface="+mn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8F84A0-3430-44A1-B1E6-E772269397E0}"/>
              </a:ext>
            </a:extLst>
          </p:cNvPr>
          <p:cNvSpPr txBox="1"/>
          <p:nvPr/>
        </p:nvSpPr>
        <p:spPr>
          <a:xfrm rot="16200000">
            <a:off x="-190434" y="2649367"/>
            <a:ext cx="1582484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300" b="1" dirty="0">
                <a:latin typeface="+mn-lt"/>
              </a:rPr>
              <a:t>M = 4 </a:t>
            </a:r>
            <a:r>
              <a:rPr lang="en-US" sz="1300" b="1" dirty="0" err="1">
                <a:latin typeface="+mn-lt"/>
              </a:rPr>
              <a:t>blockDim.x</a:t>
            </a:r>
            <a:endParaRPr lang="en-US" sz="1300" b="1" dirty="0">
              <a:latin typeface="+mn-lt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96B2C85-020F-4E21-B6E8-4C9B4109A0F2}"/>
              </a:ext>
            </a:extLst>
          </p:cNvPr>
          <p:cNvSpPr txBox="1"/>
          <p:nvPr/>
        </p:nvSpPr>
        <p:spPr>
          <a:xfrm>
            <a:off x="9584583" y="1723475"/>
            <a:ext cx="4138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latin typeface="+mn-lt"/>
              </a:rPr>
              <a:t>∆k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76E7F9-7BFF-4462-B51F-263AF96F68FD}"/>
              </a:ext>
            </a:extLst>
          </p:cNvPr>
          <p:cNvCxnSpPr>
            <a:cxnSpLocks/>
          </p:cNvCxnSpPr>
          <p:nvPr/>
        </p:nvCxnSpPr>
        <p:spPr>
          <a:xfrm>
            <a:off x="6862231" y="1958217"/>
            <a:ext cx="121" cy="159041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540704C-BF1F-453D-918A-D7BE3820BE1D}"/>
              </a:ext>
            </a:extLst>
          </p:cNvPr>
          <p:cNvCxnSpPr/>
          <p:nvPr/>
        </p:nvCxnSpPr>
        <p:spPr>
          <a:xfrm>
            <a:off x="6563131" y="1964266"/>
            <a:ext cx="6386" cy="157903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EFA01E-49DC-42EF-A08D-AAE6602D91CE}"/>
              </a:ext>
            </a:extLst>
          </p:cNvPr>
          <p:cNvCxnSpPr/>
          <p:nvPr/>
        </p:nvCxnSpPr>
        <p:spPr>
          <a:xfrm>
            <a:off x="7148502" y="1964266"/>
            <a:ext cx="0" cy="157903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D9CADDE-B9AB-49D2-BFED-69EC1AA5A5A2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6267569" y="2757977"/>
            <a:ext cx="118956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3EF23CB-DC3D-4124-9084-8341D027DC2C}"/>
              </a:ext>
            </a:extLst>
          </p:cNvPr>
          <p:cNvCxnSpPr>
            <a:cxnSpLocks/>
          </p:cNvCxnSpPr>
          <p:nvPr/>
        </p:nvCxnSpPr>
        <p:spPr>
          <a:xfrm>
            <a:off x="6279294" y="2365249"/>
            <a:ext cx="117784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ACCC3A9-C9A4-4A6E-849A-89AAC4288798}"/>
              </a:ext>
            </a:extLst>
          </p:cNvPr>
          <p:cNvCxnSpPr>
            <a:cxnSpLocks/>
          </p:cNvCxnSpPr>
          <p:nvPr/>
        </p:nvCxnSpPr>
        <p:spPr>
          <a:xfrm>
            <a:off x="6273432" y="3159490"/>
            <a:ext cx="118370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F62B902-38D7-466C-90CD-1C78282E0980}"/>
              </a:ext>
            </a:extLst>
          </p:cNvPr>
          <p:cNvCxnSpPr>
            <a:cxnSpLocks/>
          </p:cNvCxnSpPr>
          <p:nvPr/>
        </p:nvCxnSpPr>
        <p:spPr>
          <a:xfrm>
            <a:off x="7981738" y="2768603"/>
            <a:ext cx="219109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B1AFA40-1F32-45E5-B4E8-420340831B0E}"/>
              </a:ext>
            </a:extLst>
          </p:cNvPr>
          <p:cNvCxnSpPr/>
          <p:nvPr/>
        </p:nvCxnSpPr>
        <p:spPr>
          <a:xfrm>
            <a:off x="7993463" y="2358291"/>
            <a:ext cx="219109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7EF5B3-BF56-4435-ABEF-5B0059D9ED99}"/>
              </a:ext>
            </a:extLst>
          </p:cNvPr>
          <p:cNvCxnSpPr/>
          <p:nvPr/>
        </p:nvCxnSpPr>
        <p:spPr>
          <a:xfrm>
            <a:off x="7987602" y="3170118"/>
            <a:ext cx="219109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13DEC18-BFAE-4ACF-A12A-49087C2E4468}"/>
              </a:ext>
            </a:extLst>
          </p:cNvPr>
          <p:cNvCxnSpPr>
            <a:cxnSpLocks/>
          </p:cNvCxnSpPr>
          <p:nvPr/>
        </p:nvCxnSpPr>
        <p:spPr>
          <a:xfrm>
            <a:off x="11339441" y="1932151"/>
            <a:ext cx="0" cy="219109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82E8D66-4908-4B5D-8044-377528410566}"/>
              </a:ext>
            </a:extLst>
          </p:cNvPr>
          <p:cNvCxnSpPr/>
          <p:nvPr/>
        </p:nvCxnSpPr>
        <p:spPr>
          <a:xfrm>
            <a:off x="11017055" y="1943876"/>
            <a:ext cx="0" cy="219109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01BD01E-3000-4D6F-A2BE-BC2023274DEE}"/>
              </a:ext>
            </a:extLst>
          </p:cNvPr>
          <p:cNvCxnSpPr/>
          <p:nvPr/>
        </p:nvCxnSpPr>
        <p:spPr>
          <a:xfrm>
            <a:off x="11661826" y="1938018"/>
            <a:ext cx="0" cy="219109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6D168353-CD11-41BB-BE3B-DC2DD71CFE04}"/>
              </a:ext>
            </a:extLst>
          </p:cNvPr>
          <p:cNvSpPr/>
          <p:nvPr/>
        </p:nvSpPr>
        <p:spPr>
          <a:xfrm>
            <a:off x="6308039" y="201640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D3A67EC-CC4C-4C05-9683-8EBA513B3CD6}"/>
              </a:ext>
            </a:extLst>
          </p:cNvPr>
          <p:cNvSpPr/>
          <p:nvPr/>
        </p:nvSpPr>
        <p:spPr>
          <a:xfrm>
            <a:off x="6627491" y="201933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3257B7C-1644-4314-8F8E-4203192FA777}"/>
              </a:ext>
            </a:extLst>
          </p:cNvPr>
          <p:cNvSpPr/>
          <p:nvPr/>
        </p:nvSpPr>
        <p:spPr>
          <a:xfrm>
            <a:off x="6911774" y="201347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336F882-595A-4CE6-97D2-1DB43F3AF157}"/>
              </a:ext>
            </a:extLst>
          </p:cNvPr>
          <p:cNvSpPr/>
          <p:nvPr/>
        </p:nvSpPr>
        <p:spPr>
          <a:xfrm>
            <a:off x="7204846" y="200762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EE39FA9-5BF1-420F-922D-3043D00F834B}"/>
              </a:ext>
            </a:extLst>
          </p:cNvPr>
          <p:cNvSpPr/>
          <p:nvPr/>
        </p:nvSpPr>
        <p:spPr>
          <a:xfrm>
            <a:off x="6319762" y="2432576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A73EC8A-B888-46E8-B6F5-527608C3F040}"/>
              </a:ext>
            </a:extLst>
          </p:cNvPr>
          <p:cNvSpPr/>
          <p:nvPr/>
        </p:nvSpPr>
        <p:spPr>
          <a:xfrm>
            <a:off x="6639214" y="243550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B0AE21B-38A0-4D18-A1F3-989B895E006B}"/>
              </a:ext>
            </a:extLst>
          </p:cNvPr>
          <p:cNvSpPr/>
          <p:nvPr/>
        </p:nvSpPr>
        <p:spPr>
          <a:xfrm>
            <a:off x="6923497" y="242964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30AA062-B0DB-4B4C-8C3C-FA2861F9BB8B}"/>
              </a:ext>
            </a:extLst>
          </p:cNvPr>
          <p:cNvSpPr/>
          <p:nvPr/>
        </p:nvSpPr>
        <p:spPr>
          <a:xfrm>
            <a:off x="7216569" y="2432581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F406E0F-D765-4796-94EB-95FB4C1AAA48}"/>
              </a:ext>
            </a:extLst>
          </p:cNvPr>
          <p:cNvSpPr/>
          <p:nvPr/>
        </p:nvSpPr>
        <p:spPr>
          <a:xfrm>
            <a:off x="6313900" y="2831161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EC738DB-0667-4243-A930-7724EAB74304}"/>
              </a:ext>
            </a:extLst>
          </p:cNvPr>
          <p:cNvSpPr/>
          <p:nvPr/>
        </p:nvSpPr>
        <p:spPr>
          <a:xfrm>
            <a:off x="6633352" y="2834092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1072592-F666-4ED3-B957-F2A6B8C56522}"/>
              </a:ext>
            </a:extLst>
          </p:cNvPr>
          <p:cNvSpPr/>
          <p:nvPr/>
        </p:nvSpPr>
        <p:spPr>
          <a:xfrm>
            <a:off x="6917635" y="2828232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455025B-8A1F-4B66-ACFF-88B00C68541E}"/>
              </a:ext>
            </a:extLst>
          </p:cNvPr>
          <p:cNvSpPr/>
          <p:nvPr/>
        </p:nvSpPr>
        <p:spPr>
          <a:xfrm>
            <a:off x="7210707" y="2822374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86BC96E-7E01-45DC-9966-CA764E54A86B}"/>
              </a:ext>
            </a:extLst>
          </p:cNvPr>
          <p:cNvSpPr/>
          <p:nvPr/>
        </p:nvSpPr>
        <p:spPr>
          <a:xfrm>
            <a:off x="6308040" y="3220951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C04F531-AE77-4414-95C3-E1A766DEB45E}"/>
              </a:ext>
            </a:extLst>
          </p:cNvPr>
          <p:cNvSpPr/>
          <p:nvPr/>
        </p:nvSpPr>
        <p:spPr>
          <a:xfrm>
            <a:off x="6627492" y="3223882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8DA0635-B14C-4B3A-8DE2-7C4955351D6A}"/>
              </a:ext>
            </a:extLst>
          </p:cNvPr>
          <p:cNvSpPr/>
          <p:nvPr/>
        </p:nvSpPr>
        <p:spPr>
          <a:xfrm>
            <a:off x="6911775" y="3218022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8A5DF98-9837-4020-9CF7-FE529FA9A1C0}"/>
              </a:ext>
            </a:extLst>
          </p:cNvPr>
          <p:cNvSpPr/>
          <p:nvPr/>
        </p:nvSpPr>
        <p:spPr>
          <a:xfrm>
            <a:off x="7204847" y="3212164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2CD839-9F5D-44C1-ABFC-4CE6EAF55319}"/>
              </a:ext>
            </a:extLst>
          </p:cNvPr>
          <p:cNvSpPr/>
          <p:nvPr/>
        </p:nvSpPr>
        <p:spPr>
          <a:xfrm>
            <a:off x="9511368" y="201934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C6F46B9-E408-4D45-898A-4DB2BACD6A50}"/>
              </a:ext>
            </a:extLst>
          </p:cNvPr>
          <p:cNvSpPr/>
          <p:nvPr/>
        </p:nvSpPr>
        <p:spPr>
          <a:xfrm>
            <a:off x="9514297" y="2426721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9B68FD7-598B-4727-86F9-126D8BC5C99C}"/>
              </a:ext>
            </a:extLst>
          </p:cNvPr>
          <p:cNvSpPr/>
          <p:nvPr/>
        </p:nvSpPr>
        <p:spPr>
          <a:xfrm>
            <a:off x="9517228" y="2834095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F9A5E66-E025-484B-87EB-95441B620CDD}"/>
              </a:ext>
            </a:extLst>
          </p:cNvPr>
          <p:cNvSpPr/>
          <p:nvPr/>
        </p:nvSpPr>
        <p:spPr>
          <a:xfrm>
            <a:off x="9520159" y="3241469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B2AF9A7D-7F06-4A94-BA58-B56F8870558F}"/>
              </a:ext>
            </a:extLst>
          </p:cNvPr>
          <p:cNvSpPr/>
          <p:nvPr/>
        </p:nvSpPr>
        <p:spPr>
          <a:xfrm>
            <a:off x="10745216" y="3455424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CB80BA4-1DF7-490C-BFB1-504D04D022A8}"/>
              </a:ext>
            </a:extLst>
          </p:cNvPr>
          <p:cNvSpPr/>
          <p:nvPr/>
        </p:nvSpPr>
        <p:spPr>
          <a:xfrm>
            <a:off x="11064668" y="3449565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F016632-DD64-4C57-B3B5-D62492850CF7}"/>
              </a:ext>
            </a:extLst>
          </p:cNvPr>
          <p:cNvSpPr/>
          <p:nvPr/>
        </p:nvSpPr>
        <p:spPr>
          <a:xfrm>
            <a:off x="11392913" y="345249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13B99CE-F663-4003-802C-C41EF76BC0B6}"/>
              </a:ext>
            </a:extLst>
          </p:cNvPr>
          <p:cNvSpPr/>
          <p:nvPr/>
        </p:nvSpPr>
        <p:spPr>
          <a:xfrm>
            <a:off x="11703574" y="3455432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7F32979-EC14-43F1-B244-3BCBEA180744}"/>
              </a:ext>
            </a:extLst>
          </p:cNvPr>
          <p:cNvSpPr/>
          <p:nvPr/>
        </p:nvSpPr>
        <p:spPr>
          <a:xfrm>
            <a:off x="7903848" y="579864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A0ED52A-40E4-4FCE-BE48-FA1D35E5AAC9}"/>
              </a:ext>
            </a:extLst>
          </p:cNvPr>
          <p:cNvSpPr/>
          <p:nvPr/>
        </p:nvSpPr>
        <p:spPr>
          <a:xfrm>
            <a:off x="7897986" y="6003799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6C4A3F0-B915-47E9-879F-91EC426ED64A}"/>
              </a:ext>
            </a:extLst>
          </p:cNvPr>
          <p:cNvSpPr/>
          <p:nvPr/>
        </p:nvSpPr>
        <p:spPr>
          <a:xfrm>
            <a:off x="7909709" y="619136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8816E24-7BD8-45E6-88D0-5BCE84704204}"/>
              </a:ext>
            </a:extLst>
          </p:cNvPr>
          <p:cNvSpPr/>
          <p:nvPr/>
        </p:nvSpPr>
        <p:spPr>
          <a:xfrm>
            <a:off x="7912640" y="638772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BD5009E-967C-43A7-800F-7D02F002AF7F}"/>
              </a:ext>
            </a:extLst>
          </p:cNvPr>
          <p:cNvSpPr/>
          <p:nvPr/>
        </p:nvSpPr>
        <p:spPr>
          <a:xfrm>
            <a:off x="10646550" y="6084024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3567836-7A62-4DD2-9CF7-360B09B6002F}"/>
              </a:ext>
            </a:extLst>
          </p:cNvPr>
          <p:cNvSpPr/>
          <p:nvPr/>
        </p:nvSpPr>
        <p:spPr>
          <a:xfrm>
            <a:off x="10860495" y="6078165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BD8984BC-2D30-40C6-A19E-00A2FF606F31}"/>
              </a:ext>
            </a:extLst>
          </p:cNvPr>
          <p:cNvSpPr/>
          <p:nvPr/>
        </p:nvSpPr>
        <p:spPr>
          <a:xfrm>
            <a:off x="11074440" y="6081099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D57B608-B583-40BD-97D7-CF1BF781794E}"/>
              </a:ext>
            </a:extLst>
          </p:cNvPr>
          <p:cNvSpPr/>
          <p:nvPr/>
        </p:nvSpPr>
        <p:spPr>
          <a:xfrm>
            <a:off x="11288385" y="6075239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8233A4EC-CE36-46D4-8164-DF06A509900F}"/>
              </a:ext>
            </a:extLst>
          </p:cNvPr>
          <p:cNvSpPr/>
          <p:nvPr/>
        </p:nvSpPr>
        <p:spPr>
          <a:xfrm>
            <a:off x="6332959" y="579278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13E891E-1B6E-4A6E-A63B-F458C8A538AD}"/>
              </a:ext>
            </a:extLst>
          </p:cNvPr>
          <p:cNvSpPr/>
          <p:nvPr/>
        </p:nvSpPr>
        <p:spPr>
          <a:xfrm>
            <a:off x="6327097" y="599794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1D6A8C1-C58F-463B-A737-6540BA77E8CE}"/>
              </a:ext>
            </a:extLst>
          </p:cNvPr>
          <p:cNvSpPr/>
          <p:nvPr/>
        </p:nvSpPr>
        <p:spPr>
          <a:xfrm>
            <a:off x="6338820" y="618550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30FD313-7F28-4F10-BDA9-881C8FBA7C7F}"/>
              </a:ext>
            </a:extLst>
          </p:cNvPr>
          <p:cNvSpPr/>
          <p:nvPr/>
        </p:nvSpPr>
        <p:spPr>
          <a:xfrm>
            <a:off x="6341751" y="638186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BEA31B4F-FE43-4A91-98ED-F1437EC9E0D7}"/>
              </a:ext>
            </a:extLst>
          </p:cNvPr>
          <p:cNvSpPr/>
          <p:nvPr/>
        </p:nvSpPr>
        <p:spPr>
          <a:xfrm>
            <a:off x="6546905" y="578692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275EBDF4-3577-47D3-BFDD-5334F088E2E0}"/>
              </a:ext>
            </a:extLst>
          </p:cNvPr>
          <p:cNvSpPr/>
          <p:nvPr/>
        </p:nvSpPr>
        <p:spPr>
          <a:xfrm>
            <a:off x="6541043" y="599208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FA24E86-63F3-4373-A8C0-0AD7A879B7AB}"/>
              </a:ext>
            </a:extLst>
          </p:cNvPr>
          <p:cNvSpPr/>
          <p:nvPr/>
        </p:nvSpPr>
        <p:spPr>
          <a:xfrm>
            <a:off x="6552766" y="617964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365BD1B-3602-4FDF-90BF-BEBEC1215741}"/>
              </a:ext>
            </a:extLst>
          </p:cNvPr>
          <p:cNvSpPr/>
          <p:nvPr/>
        </p:nvSpPr>
        <p:spPr>
          <a:xfrm>
            <a:off x="6555697" y="637600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17982D9-25C5-4923-A7C6-98B5679C21E1}"/>
              </a:ext>
            </a:extLst>
          </p:cNvPr>
          <p:cNvSpPr/>
          <p:nvPr/>
        </p:nvSpPr>
        <p:spPr>
          <a:xfrm>
            <a:off x="6769643" y="578986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68BE8A3-9C4A-4A34-8071-FA23362AAD55}"/>
              </a:ext>
            </a:extLst>
          </p:cNvPr>
          <p:cNvSpPr/>
          <p:nvPr/>
        </p:nvSpPr>
        <p:spPr>
          <a:xfrm>
            <a:off x="6763781" y="5995012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01AD67B4-E9D7-4D87-86F3-2EA52BF91A0D}"/>
              </a:ext>
            </a:extLst>
          </p:cNvPr>
          <p:cNvSpPr/>
          <p:nvPr/>
        </p:nvSpPr>
        <p:spPr>
          <a:xfrm>
            <a:off x="6775504" y="618258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6DF8C31D-1131-4495-8960-FD723E8220DB}"/>
              </a:ext>
            </a:extLst>
          </p:cNvPr>
          <p:cNvSpPr/>
          <p:nvPr/>
        </p:nvSpPr>
        <p:spPr>
          <a:xfrm>
            <a:off x="6778435" y="637894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7860AB2-3501-4C5E-8F05-9346037DCA9E}"/>
              </a:ext>
            </a:extLst>
          </p:cNvPr>
          <p:cNvSpPr/>
          <p:nvPr/>
        </p:nvSpPr>
        <p:spPr>
          <a:xfrm>
            <a:off x="6983590" y="578400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5C7F250-5E82-424A-9583-15EA404F3E18}"/>
              </a:ext>
            </a:extLst>
          </p:cNvPr>
          <p:cNvSpPr/>
          <p:nvPr/>
        </p:nvSpPr>
        <p:spPr>
          <a:xfrm>
            <a:off x="6977728" y="5989152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A701B582-A580-46CB-A2A2-22F95A1DB049}"/>
              </a:ext>
            </a:extLst>
          </p:cNvPr>
          <p:cNvSpPr/>
          <p:nvPr/>
        </p:nvSpPr>
        <p:spPr>
          <a:xfrm>
            <a:off x="6989451" y="617672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460EF889-50DD-4EAF-8CBA-550B1E4609A3}"/>
              </a:ext>
            </a:extLst>
          </p:cNvPr>
          <p:cNvSpPr/>
          <p:nvPr/>
        </p:nvSpPr>
        <p:spPr>
          <a:xfrm>
            <a:off x="6992382" y="637308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168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D566-82E7-4D99-A523-A86F2AD9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5531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CUDA BLA Library: +Registers GEMM (algorithm 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423D6-0904-4DA7-A2F4-5542BF5F018E}"/>
              </a:ext>
            </a:extLst>
          </p:cNvPr>
          <p:cNvSpPr txBox="1"/>
          <p:nvPr/>
        </p:nvSpPr>
        <p:spPr>
          <a:xfrm>
            <a:off x="6544152" y="942627"/>
            <a:ext cx="570060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highlight>
                  <a:srgbClr val="00FFFF"/>
                </a:highlight>
                <a:latin typeface="+mn-lt"/>
              </a:rPr>
              <a:t>Each CUDA thread block computes:</a:t>
            </a:r>
          </a:p>
          <a:p>
            <a:pPr algn="l">
              <a:lnSpc>
                <a:spcPct val="90000"/>
              </a:lnSpc>
            </a:pPr>
            <a:r>
              <a:rPr lang="en-US" sz="1500" b="1" dirty="0">
                <a:highlight>
                  <a:srgbClr val="00FFFF"/>
                </a:highlight>
                <a:latin typeface="+mn-lt"/>
              </a:rPr>
              <a:t>C(</a:t>
            </a:r>
            <a:r>
              <a:rPr lang="en-US" sz="1500" b="1" dirty="0">
                <a:solidFill>
                  <a:srgbClr val="FF0000"/>
                </a:solidFill>
                <a:highlight>
                  <a:srgbClr val="00FFFF"/>
                </a:highlight>
                <a:latin typeface="+mn-lt"/>
              </a:rPr>
              <a:t>M =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 4*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blockDim.x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, </a:t>
            </a:r>
            <a:r>
              <a:rPr lang="en-US" sz="1500" b="1" dirty="0">
                <a:solidFill>
                  <a:srgbClr val="FF0000"/>
                </a:solidFill>
                <a:highlight>
                  <a:srgbClr val="00FFFF"/>
                </a:highlight>
                <a:latin typeface="+mn-lt"/>
              </a:rPr>
              <a:t>N =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 4*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blockDim.y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) += A(M, k) * B(k, 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79028B-DD26-44A1-81B1-67DFC8F4B1D6}"/>
              </a:ext>
            </a:extLst>
          </p:cNvPr>
          <p:cNvSpPr/>
          <p:nvPr/>
        </p:nvSpPr>
        <p:spPr>
          <a:xfrm>
            <a:off x="6320321" y="1940943"/>
            <a:ext cx="1189566" cy="163406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1EAA5C-17A6-4B3E-8779-912FF2A2276D}"/>
              </a:ext>
            </a:extLst>
          </p:cNvPr>
          <p:cNvSpPr txBox="1"/>
          <p:nvPr/>
        </p:nvSpPr>
        <p:spPr>
          <a:xfrm>
            <a:off x="6527527" y="2398190"/>
            <a:ext cx="81162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latin typeface="+mn-lt"/>
              </a:rPr>
              <a:t>Thread</a:t>
            </a:r>
            <a:br>
              <a:rPr lang="en-US" sz="1500" b="1" dirty="0">
                <a:latin typeface="+mn-lt"/>
              </a:rPr>
            </a:br>
            <a:r>
              <a:rPr lang="en-US" sz="1500" b="1" dirty="0">
                <a:latin typeface="+mn-lt"/>
              </a:rPr>
              <a:t>Block</a:t>
            </a:r>
            <a:br>
              <a:rPr lang="en-US" sz="1500" b="1" dirty="0">
                <a:latin typeface="+mn-lt"/>
              </a:rPr>
            </a:br>
            <a:r>
              <a:rPr lang="en-US" sz="1500" b="1" dirty="0">
                <a:latin typeface="+mn-lt"/>
              </a:rPr>
              <a:t>(0,1)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19349C-0292-441E-B091-05D60E43AF98}"/>
              </a:ext>
            </a:extLst>
          </p:cNvPr>
          <p:cNvSpPr/>
          <p:nvPr/>
        </p:nvSpPr>
        <p:spPr>
          <a:xfrm>
            <a:off x="8043282" y="1951569"/>
            <a:ext cx="2191091" cy="163406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13BC1E-4543-4B8D-8C47-49888782499E}"/>
              </a:ext>
            </a:extLst>
          </p:cNvPr>
          <p:cNvSpPr/>
          <p:nvPr/>
        </p:nvSpPr>
        <p:spPr>
          <a:xfrm rot="5400000">
            <a:off x="10296648" y="2389477"/>
            <a:ext cx="2191091" cy="1294023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827743-38ED-4692-9382-E7844248D714}"/>
              </a:ext>
            </a:extLst>
          </p:cNvPr>
          <p:cNvSpPr txBox="1"/>
          <p:nvPr/>
        </p:nvSpPr>
        <p:spPr>
          <a:xfrm>
            <a:off x="7603227" y="2569419"/>
            <a:ext cx="32412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6820DC-C367-4E70-933F-064BAABD33B0}"/>
              </a:ext>
            </a:extLst>
          </p:cNvPr>
          <p:cNvSpPr txBox="1"/>
          <p:nvPr/>
        </p:nvSpPr>
        <p:spPr>
          <a:xfrm>
            <a:off x="10332522" y="2559260"/>
            <a:ext cx="31451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EAA08A-AB40-43F2-81F6-1E4B9F7497CC}"/>
              </a:ext>
            </a:extLst>
          </p:cNvPr>
          <p:cNvSpPr txBox="1"/>
          <p:nvPr/>
        </p:nvSpPr>
        <p:spPr>
          <a:xfrm>
            <a:off x="6696449" y="1998751"/>
            <a:ext cx="3722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5BEAE5-6AB4-49DD-82B6-73C55A75D981}"/>
              </a:ext>
            </a:extLst>
          </p:cNvPr>
          <p:cNvSpPr txBox="1"/>
          <p:nvPr/>
        </p:nvSpPr>
        <p:spPr>
          <a:xfrm>
            <a:off x="8960733" y="1998751"/>
            <a:ext cx="35618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42BD47-1DDF-483C-8A63-BD9E6E0B2DC3}"/>
              </a:ext>
            </a:extLst>
          </p:cNvPr>
          <p:cNvSpPr txBox="1"/>
          <p:nvPr/>
        </p:nvSpPr>
        <p:spPr>
          <a:xfrm>
            <a:off x="11232770" y="1976319"/>
            <a:ext cx="31771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940963-1164-42D3-AD0D-DDDAAE7642EE}"/>
              </a:ext>
            </a:extLst>
          </p:cNvPr>
          <p:cNvCxnSpPr>
            <a:cxnSpLocks/>
          </p:cNvCxnSpPr>
          <p:nvPr/>
        </p:nvCxnSpPr>
        <p:spPr>
          <a:xfrm>
            <a:off x="9138827" y="3725333"/>
            <a:ext cx="0" cy="82126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42F939D-C1A2-4BB0-AF0B-5C55A3620A70}"/>
              </a:ext>
            </a:extLst>
          </p:cNvPr>
          <p:cNvSpPr/>
          <p:nvPr/>
        </p:nvSpPr>
        <p:spPr>
          <a:xfrm>
            <a:off x="6288456" y="5835019"/>
            <a:ext cx="5879880" cy="690031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CUDA SM Registers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7B622C-207B-449F-BB77-57F7DBEDBAE6}"/>
              </a:ext>
            </a:extLst>
          </p:cNvPr>
          <p:cNvCxnSpPr>
            <a:cxnSpLocks/>
          </p:cNvCxnSpPr>
          <p:nvPr/>
        </p:nvCxnSpPr>
        <p:spPr>
          <a:xfrm>
            <a:off x="11406552" y="4229100"/>
            <a:ext cx="0" cy="3175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D2380B-1311-4EDC-906F-85A5EA2EF73F}"/>
              </a:ext>
            </a:extLst>
          </p:cNvPr>
          <p:cNvCxnSpPr/>
          <p:nvPr/>
        </p:nvCxnSpPr>
        <p:spPr>
          <a:xfrm flipV="1">
            <a:off x="6914983" y="3632200"/>
            <a:ext cx="0" cy="209126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B4BDDC-9AC9-4899-ABAD-0805AA790993}"/>
              </a:ext>
            </a:extLst>
          </p:cNvPr>
          <p:cNvSpPr txBox="1"/>
          <p:nvPr/>
        </p:nvSpPr>
        <p:spPr>
          <a:xfrm rot="16200000">
            <a:off x="5345390" y="2635518"/>
            <a:ext cx="17123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latin typeface="+mn-lt"/>
              </a:rPr>
              <a:t>M = 4*</a:t>
            </a:r>
            <a:r>
              <a:rPr lang="en-US" sz="1300" b="1" dirty="0" err="1">
                <a:latin typeface="+mn-lt"/>
              </a:rPr>
              <a:t>blockDim</a:t>
            </a:r>
            <a:r>
              <a:rPr lang="en-US" sz="1500" b="1" dirty="0" err="1">
                <a:latin typeface="+mn-lt"/>
              </a:rPr>
              <a:t>.x</a:t>
            </a:r>
            <a:endParaRPr lang="en-US" sz="1500" b="1" dirty="0">
              <a:latin typeface="+mn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6A844F-2B89-49EC-ABE9-706255E40512}"/>
              </a:ext>
            </a:extLst>
          </p:cNvPr>
          <p:cNvSpPr txBox="1"/>
          <p:nvPr/>
        </p:nvSpPr>
        <p:spPr>
          <a:xfrm>
            <a:off x="6117568" y="1712211"/>
            <a:ext cx="1632178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300" b="1" dirty="0">
                <a:latin typeface="+mn-lt"/>
              </a:rPr>
              <a:t>N = 4*</a:t>
            </a:r>
            <a:r>
              <a:rPr lang="en-US" sz="1300" b="1" dirty="0" err="1">
                <a:latin typeface="+mn-lt"/>
              </a:rPr>
              <a:t>blockDim.y</a:t>
            </a:r>
            <a:endParaRPr lang="en-US" sz="1300" b="1" dirty="0">
              <a:latin typeface="+mn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BE761E-6573-42EC-BBA5-7823D9F3EFC4}"/>
              </a:ext>
            </a:extLst>
          </p:cNvPr>
          <p:cNvSpPr txBox="1"/>
          <p:nvPr/>
        </p:nvSpPr>
        <p:spPr>
          <a:xfrm>
            <a:off x="8554372" y="1558436"/>
            <a:ext cx="1168910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300" b="1" dirty="0">
                <a:latin typeface="+mn-lt"/>
              </a:rPr>
              <a:t>Dimension k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5E76AC9-A35E-4345-9329-36FE2FEB2DC8}"/>
              </a:ext>
            </a:extLst>
          </p:cNvPr>
          <p:cNvSpPr/>
          <p:nvPr/>
        </p:nvSpPr>
        <p:spPr>
          <a:xfrm>
            <a:off x="6878153" y="3745075"/>
            <a:ext cx="183736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/>
              <a:t>M*N elements stored</a:t>
            </a:r>
            <a:br>
              <a:rPr lang="en-US" sz="1300" b="1" dirty="0"/>
            </a:br>
            <a:r>
              <a:rPr lang="en-US" sz="1300" b="1" dirty="0"/>
              <a:t>in global memory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F36D71C-3154-474B-AAC9-3D8B64271160}"/>
              </a:ext>
            </a:extLst>
          </p:cNvPr>
          <p:cNvSpPr/>
          <p:nvPr/>
        </p:nvSpPr>
        <p:spPr>
          <a:xfrm>
            <a:off x="7837172" y="4606904"/>
            <a:ext cx="4338951" cy="690031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CUDA SM Shared Memory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BF45C00-440D-4C57-8255-94743825E5A1}"/>
              </a:ext>
            </a:extLst>
          </p:cNvPr>
          <p:cNvCxnSpPr/>
          <p:nvPr/>
        </p:nvCxnSpPr>
        <p:spPr>
          <a:xfrm>
            <a:off x="9138827" y="5372098"/>
            <a:ext cx="0" cy="37253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8769A3C-154D-410B-A18C-3B2E031330F9}"/>
              </a:ext>
            </a:extLst>
          </p:cNvPr>
          <p:cNvCxnSpPr/>
          <p:nvPr/>
        </p:nvCxnSpPr>
        <p:spPr>
          <a:xfrm>
            <a:off x="11406552" y="5367865"/>
            <a:ext cx="0" cy="37253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825DF05-23F9-4533-9775-001CB0A58264}"/>
              </a:ext>
            </a:extLst>
          </p:cNvPr>
          <p:cNvCxnSpPr/>
          <p:nvPr/>
        </p:nvCxnSpPr>
        <p:spPr>
          <a:xfrm>
            <a:off x="8731083" y="1976319"/>
            <a:ext cx="0" cy="156698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0B45CD-6170-4BED-BF89-4CF75C86B66D}"/>
              </a:ext>
            </a:extLst>
          </p:cNvPr>
          <p:cNvCxnSpPr/>
          <p:nvPr/>
        </p:nvCxnSpPr>
        <p:spPr>
          <a:xfrm>
            <a:off x="9510018" y="1980553"/>
            <a:ext cx="0" cy="156698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2E38526-0355-46D0-8EDF-7304384CD0CD}"/>
              </a:ext>
            </a:extLst>
          </p:cNvPr>
          <p:cNvCxnSpPr/>
          <p:nvPr/>
        </p:nvCxnSpPr>
        <p:spPr>
          <a:xfrm>
            <a:off x="10763087" y="2650067"/>
            <a:ext cx="125918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34D9DD7-C4F5-4112-AFFB-187857DC86C4}"/>
              </a:ext>
            </a:extLst>
          </p:cNvPr>
          <p:cNvCxnSpPr/>
          <p:nvPr/>
        </p:nvCxnSpPr>
        <p:spPr>
          <a:xfrm>
            <a:off x="10763092" y="3382433"/>
            <a:ext cx="125918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6376C0A-FEC4-49D6-9363-D2D0C849367F}"/>
              </a:ext>
            </a:extLst>
          </p:cNvPr>
          <p:cNvSpPr txBox="1"/>
          <p:nvPr/>
        </p:nvSpPr>
        <p:spPr>
          <a:xfrm>
            <a:off x="10427470" y="2143550"/>
            <a:ext cx="4138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latin typeface="+mn-lt"/>
              </a:rPr>
              <a:t>∆k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D436857-87C3-43E2-9F60-DFF85F0255EA}"/>
              </a:ext>
            </a:extLst>
          </p:cNvPr>
          <p:cNvSpPr/>
          <p:nvPr/>
        </p:nvSpPr>
        <p:spPr>
          <a:xfrm>
            <a:off x="9168272" y="3934870"/>
            <a:ext cx="1912703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/>
              <a:t>(M+N)*k</a:t>
            </a:r>
            <a:br>
              <a:rPr lang="en-US" sz="1300" b="1" dirty="0"/>
            </a:br>
            <a:r>
              <a:rPr lang="en-US" sz="1300" b="1" dirty="0"/>
              <a:t>elements loaded from</a:t>
            </a:r>
          </a:p>
          <a:p>
            <a:r>
              <a:rPr lang="en-US" sz="1300" b="1" dirty="0"/>
              <a:t>global memory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96B2C85-020F-4E21-B6E8-4C9B4109A0F2}"/>
              </a:ext>
            </a:extLst>
          </p:cNvPr>
          <p:cNvSpPr txBox="1"/>
          <p:nvPr/>
        </p:nvSpPr>
        <p:spPr>
          <a:xfrm>
            <a:off x="8151822" y="1705353"/>
            <a:ext cx="4138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latin typeface="+mn-lt"/>
              </a:rPr>
              <a:t>∆k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76E7F9-7BFF-4462-B51F-263AF96F68FD}"/>
              </a:ext>
            </a:extLst>
          </p:cNvPr>
          <p:cNvCxnSpPr>
            <a:cxnSpLocks/>
          </p:cNvCxnSpPr>
          <p:nvPr/>
        </p:nvCxnSpPr>
        <p:spPr>
          <a:xfrm>
            <a:off x="6914983" y="1958217"/>
            <a:ext cx="121" cy="159041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540704C-BF1F-453D-918A-D7BE3820BE1D}"/>
              </a:ext>
            </a:extLst>
          </p:cNvPr>
          <p:cNvCxnSpPr/>
          <p:nvPr/>
        </p:nvCxnSpPr>
        <p:spPr>
          <a:xfrm>
            <a:off x="6615883" y="1964266"/>
            <a:ext cx="6386" cy="157903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EFA01E-49DC-42EF-A08D-AAE6602D91CE}"/>
              </a:ext>
            </a:extLst>
          </p:cNvPr>
          <p:cNvCxnSpPr/>
          <p:nvPr/>
        </p:nvCxnSpPr>
        <p:spPr>
          <a:xfrm>
            <a:off x="7201254" y="1964266"/>
            <a:ext cx="0" cy="157903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D9CADDE-B9AB-49D2-BFED-69EC1AA5A5A2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6320321" y="2757977"/>
            <a:ext cx="118956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3EF23CB-DC3D-4124-9084-8341D027DC2C}"/>
              </a:ext>
            </a:extLst>
          </p:cNvPr>
          <p:cNvCxnSpPr>
            <a:cxnSpLocks/>
          </p:cNvCxnSpPr>
          <p:nvPr/>
        </p:nvCxnSpPr>
        <p:spPr>
          <a:xfrm>
            <a:off x="6332046" y="2365249"/>
            <a:ext cx="117784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ACCC3A9-C9A4-4A6E-849A-89AAC4288798}"/>
              </a:ext>
            </a:extLst>
          </p:cNvPr>
          <p:cNvCxnSpPr>
            <a:cxnSpLocks/>
          </p:cNvCxnSpPr>
          <p:nvPr/>
        </p:nvCxnSpPr>
        <p:spPr>
          <a:xfrm>
            <a:off x="6326184" y="3159490"/>
            <a:ext cx="118370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F62B902-38D7-466C-90CD-1C78282E0980}"/>
              </a:ext>
            </a:extLst>
          </p:cNvPr>
          <p:cNvCxnSpPr>
            <a:cxnSpLocks/>
          </p:cNvCxnSpPr>
          <p:nvPr/>
        </p:nvCxnSpPr>
        <p:spPr>
          <a:xfrm>
            <a:off x="8034490" y="2768603"/>
            <a:ext cx="219109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B1AFA40-1F32-45E5-B4E8-420340831B0E}"/>
              </a:ext>
            </a:extLst>
          </p:cNvPr>
          <p:cNvCxnSpPr/>
          <p:nvPr/>
        </p:nvCxnSpPr>
        <p:spPr>
          <a:xfrm>
            <a:off x="8046215" y="2358291"/>
            <a:ext cx="219109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7EF5B3-BF56-4435-ABEF-5B0059D9ED99}"/>
              </a:ext>
            </a:extLst>
          </p:cNvPr>
          <p:cNvCxnSpPr/>
          <p:nvPr/>
        </p:nvCxnSpPr>
        <p:spPr>
          <a:xfrm>
            <a:off x="8040354" y="3170118"/>
            <a:ext cx="219109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13DEC18-BFAE-4ACF-A12A-49087C2E4468}"/>
              </a:ext>
            </a:extLst>
          </p:cNvPr>
          <p:cNvCxnSpPr>
            <a:cxnSpLocks/>
          </p:cNvCxnSpPr>
          <p:nvPr/>
        </p:nvCxnSpPr>
        <p:spPr>
          <a:xfrm>
            <a:off x="11392193" y="1932151"/>
            <a:ext cx="0" cy="219109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82E8D66-4908-4B5D-8044-377528410566}"/>
              </a:ext>
            </a:extLst>
          </p:cNvPr>
          <p:cNvCxnSpPr/>
          <p:nvPr/>
        </p:nvCxnSpPr>
        <p:spPr>
          <a:xfrm>
            <a:off x="11069807" y="1943876"/>
            <a:ext cx="0" cy="219109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01BD01E-3000-4D6F-A2BE-BC2023274DEE}"/>
              </a:ext>
            </a:extLst>
          </p:cNvPr>
          <p:cNvCxnSpPr/>
          <p:nvPr/>
        </p:nvCxnSpPr>
        <p:spPr>
          <a:xfrm>
            <a:off x="11714578" y="1938018"/>
            <a:ext cx="0" cy="219109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6D168353-CD11-41BB-BE3B-DC2DD71CFE04}"/>
              </a:ext>
            </a:extLst>
          </p:cNvPr>
          <p:cNvSpPr/>
          <p:nvPr/>
        </p:nvSpPr>
        <p:spPr>
          <a:xfrm>
            <a:off x="6360791" y="201640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D3A67EC-CC4C-4C05-9683-8EBA513B3CD6}"/>
              </a:ext>
            </a:extLst>
          </p:cNvPr>
          <p:cNvSpPr/>
          <p:nvPr/>
        </p:nvSpPr>
        <p:spPr>
          <a:xfrm>
            <a:off x="6680243" y="201933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3257B7C-1644-4314-8F8E-4203192FA777}"/>
              </a:ext>
            </a:extLst>
          </p:cNvPr>
          <p:cNvSpPr/>
          <p:nvPr/>
        </p:nvSpPr>
        <p:spPr>
          <a:xfrm>
            <a:off x="6964526" y="201347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336F882-595A-4CE6-97D2-1DB43F3AF157}"/>
              </a:ext>
            </a:extLst>
          </p:cNvPr>
          <p:cNvSpPr/>
          <p:nvPr/>
        </p:nvSpPr>
        <p:spPr>
          <a:xfrm>
            <a:off x="7257598" y="200762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EE39FA9-5BF1-420F-922D-3043D00F834B}"/>
              </a:ext>
            </a:extLst>
          </p:cNvPr>
          <p:cNvSpPr/>
          <p:nvPr/>
        </p:nvSpPr>
        <p:spPr>
          <a:xfrm>
            <a:off x="6372514" y="2432576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A73EC8A-B888-46E8-B6F5-527608C3F040}"/>
              </a:ext>
            </a:extLst>
          </p:cNvPr>
          <p:cNvSpPr/>
          <p:nvPr/>
        </p:nvSpPr>
        <p:spPr>
          <a:xfrm>
            <a:off x="6691966" y="243550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B0AE21B-38A0-4D18-A1F3-989B895E006B}"/>
              </a:ext>
            </a:extLst>
          </p:cNvPr>
          <p:cNvSpPr/>
          <p:nvPr/>
        </p:nvSpPr>
        <p:spPr>
          <a:xfrm>
            <a:off x="6976249" y="242964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30AA062-B0DB-4B4C-8C3C-FA2861F9BB8B}"/>
              </a:ext>
            </a:extLst>
          </p:cNvPr>
          <p:cNvSpPr/>
          <p:nvPr/>
        </p:nvSpPr>
        <p:spPr>
          <a:xfrm>
            <a:off x="7269321" y="2432581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F406E0F-D765-4796-94EB-95FB4C1AAA48}"/>
              </a:ext>
            </a:extLst>
          </p:cNvPr>
          <p:cNvSpPr/>
          <p:nvPr/>
        </p:nvSpPr>
        <p:spPr>
          <a:xfrm>
            <a:off x="6366652" y="2831161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EC738DB-0667-4243-A930-7724EAB74304}"/>
              </a:ext>
            </a:extLst>
          </p:cNvPr>
          <p:cNvSpPr/>
          <p:nvPr/>
        </p:nvSpPr>
        <p:spPr>
          <a:xfrm>
            <a:off x="6686104" y="2834092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1072592-F666-4ED3-B957-F2A6B8C56522}"/>
              </a:ext>
            </a:extLst>
          </p:cNvPr>
          <p:cNvSpPr/>
          <p:nvPr/>
        </p:nvSpPr>
        <p:spPr>
          <a:xfrm>
            <a:off x="6970387" y="2828232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455025B-8A1F-4B66-ACFF-88B00C68541E}"/>
              </a:ext>
            </a:extLst>
          </p:cNvPr>
          <p:cNvSpPr/>
          <p:nvPr/>
        </p:nvSpPr>
        <p:spPr>
          <a:xfrm>
            <a:off x="7263459" y="2822374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86BC96E-7E01-45DC-9966-CA764E54A86B}"/>
              </a:ext>
            </a:extLst>
          </p:cNvPr>
          <p:cNvSpPr/>
          <p:nvPr/>
        </p:nvSpPr>
        <p:spPr>
          <a:xfrm>
            <a:off x="6360792" y="3220951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C04F531-AE77-4414-95C3-E1A766DEB45E}"/>
              </a:ext>
            </a:extLst>
          </p:cNvPr>
          <p:cNvSpPr/>
          <p:nvPr/>
        </p:nvSpPr>
        <p:spPr>
          <a:xfrm>
            <a:off x="6680244" y="3223882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8DA0635-B14C-4B3A-8DE2-7C4955351D6A}"/>
              </a:ext>
            </a:extLst>
          </p:cNvPr>
          <p:cNvSpPr/>
          <p:nvPr/>
        </p:nvSpPr>
        <p:spPr>
          <a:xfrm>
            <a:off x="6964527" y="3218022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8A5DF98-9837-4020-9CF7-FE529FA9A1C0}"/>
              </a:ext>
            </a:extLst>
          </p:cNvPr>
          <p:cNvSpPr/>
          <p:nvPr/>
        </p:nvSpPr>
        <p:spPr>
          <a:xfrm>
            <a:off x="7257599" y="3212164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2CD839-9F5D-44C1-ABFC-4CE6EAF55319}"/>
              </a:ext>
            </a:extLst>
          </p:cNvPr>
          <p:cNvSpPr/>
          <p:nvPr/>
        </p:nvSpPr>
        <p:spPr>
          <a:xfrm>
            <a:off x="8087010" y="201934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C6F46B9-E408-4D45-898A-4DB2BACD6A50}"/>
              </a:ext>
            </a:extLst>
          </p:cNvPr>
          <p:cNvSpPr/>
          <p:nvPr/>
        </p:nvSpPr>
        <p:spPr>
          <a:xfrm>
            <a:off x="8089939" y="2426721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9B68FD7-598B-4727-86F9-126D8BC5C99C}"/>
              </a:ext>
            </a:extLst>
          </p:cNvPr>
          <p:cNvSpPr/>
          <p:nvPr/>
        </p:nvSpPr>
        <p:spPr>
          <a:xfrm>
            <a:off x="8092870" y="2834095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F9A5E66-E025-484B-87EB-95441B620CDD}"/>
              </a:ext>
            </a:extLst>
          </p:cNvPr>
          <p:cNvSpPr/>
          <p:nvPr/>
        </p:nvSpPr>
        <p:spPr>
          <a:xfrm>
            <a:off x="8095801" y="3241469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B2AF9A7D-7F06-4A94-BA58-B56F8870558F}"/>
              </a:ext>
            </a:extLst>
          </p:cNvPr>
          <p:cNvSpPr/>
          <p:nvPr/>
        </p:nvSpPr>
        <p:spPr>
          <a:xfrm>
            <a:off x="10797968" y="2013486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CB80BA4-1DF7-490C-BFB1-504D04D022A8}"/>
              </a:ext>
            </a:extLst>
          </p:cNvPr>
          <p:cNvSpPr/>
          <p:nvPr/>
        </p:nvSpPr>
        <p:spPr>
          <a:xfrm>
            <a:off x="11117420" y="200762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F016632-DD64-4C57-B3B5-D62492850CF7}"/>
              </a:ext>
            </a:extLst>
          </p:cNvPr>
          <p:cNvSpPr/>
          <p:nvPr/>
        </p:nvSpPr>
        <p:spPr>
          <a:xfrm>
            <a:off x="11445665" y="201056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13B99CE-F663-4003-802C-C41EF76BC0B6}"/>
              </a:ext>
            </a:extLst>
          </p:cNvPr>
          <p:cNvSpPr/>
          <p:nvPr/>
        </p:nvSpPr>
        <p:spPr>
          <a:xfrm>
            <a:off x="11756326" y="2013494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7F32979-EC14-43F1-B244-3BCBEA180744}"/>
              </a:ext>
            </a:extLst>
          </p:cNvPr>
          <p:cNvSpPr/>
          <p:nvPr/>
        </p:nvSpPr>
        <p:spPr>
          <a:xfrm>
            <a:off x="7956600" y="579864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A0ED52A-40E4-4FCE-BE48-FA1D35E5AAC9}"/>
              </a:ext>
            </a:extLst>
          </p:cNvPr>
          <p:cNvSpPr/>
          <p:nvPr/>
        </p:nvSpPr>
        <p:spPr>
          <a:xfrm>
            <a:off x="7950738" y="6003799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6C4A3F0-B915-47E9-879F-91EC426ED64A}"/>
              </a:ext>
            </a:extLst>
          </p:cNvPr>
          <p:cNvSpPr/>
          <p:nvPr/>
        </p:nvSpPr>
        <p:spPr>
          <a:xfrm>
            <a:off x="7962461" y="619136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8816E24-7BD8-45E6-88D0-5BCE84704204}"/>
              </a:ext>
            </a:extLst>
          </p:cNvPr>
          <p:cNvSpPr/>
          <p:nvPr/>
        </p:nvSpPr>
        <p:spPr>
          <a:xfrm>
            <a:off x="7965392" y="638772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BD5009E-967C-43A7-800F-7D02F002AF7F}"/>
              </a:ext>
            </a:extLst>
          </p:cNvPr>
          <p:cNvSpPr/>
          <p:nvPr/>
        </p:nvSpPr>
        <p:spPr>
          <a:xfrm>
            <a:off x="10699302" y="6084024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3567836-7A62-4DD2-9CF7-360B09B6002F}"/>
              </a:ext>
            </a:extLst>
          </p:cNvPr>
          <p:cNvSpPr/>
          <p:nvPr/>
        </p:nvSpPr>
        <p:spPr>
          <a:xfrm>
            <a:off x="10913247" y="6078165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BD8984BC-2D30-40C6-A19E-00A2FF606F31}"/>
              </a:ext>
            </a:extLst>
          </p:cNvPr>
          <p:cNvSpPr/>
          <p:nvPr/>
        </p:nvSpPr>
        <p:spPr>
          <a:xfrm>
            <a:off x="11127192" y="6081099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D57B608-B583-40BD-97D7-CF1BF781794E}"/>
              </a:ext>
            </a:extLst>
          </p:cNvPr>
          <p:cNvSpPr/>
          <p:nvPr/>
        </p:nvSpPr>
        <p:spPr>
          <a:xfrm>
            <a:off x="11341137" y="6075239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8233A4EC-CE36-46D4-8164-DF06A509900F}"/>
              </a:ext>
            </a:extLst>
          </p:cNvPr>
          <p:cNvSpPr/>
          <p:nvPr/>
        </p:nvSpPr>
        <p:spPr>
          <a:xfrm>
            <a:off x="6385711" y="579278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13E891E-1B6E-4A6E-A63B-F458C8A538AD}"/>
              </a:ext>
            </a:extLst>
          </p:cNvPr>
          <p:cNvSpPr/>
          <p:nvPr/>
        </p:nvSpPr>
        <p:spPr>
          <a:xfrm>
            <a:off x="6379849" y="599794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1D6A8C1-C58F-463B-A737-6540BA77E8CE}"/>
              </a:ext>
            </a:extLst>
          </p:cNvPr>
          <p:cNvSpPr/>
          <p:nvPr/>
        </p:nvSpPr>
        <p:spPr>
          <a:xfrm>
            <a:off x="6391572" y="618550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30FD313-7F28-4F10-BDA9-881C8FBA7C7F}"/>
              </a:ext>
            </a:extLst>
          </p:cNvPr>
          <p:cNvSpPr/>
          <p:nvPr/>
        </p:nvSpPr>
        <p:spPr>
          <a:xfrm>
            <a:off x="6394503" y="638186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BEA31B4F-FE43-4A91-98ED-F1437EC9E0D7}"/>
              </a:ext>
            </a:extLst>
          </p:cNvPr>
          <p:cNvSpPr/>
          <p:nvPr/>
        </p:nvSpPr>
        <p:spPr>
          <a:xfrm>
            <a:off x="6599657" y="578692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275EBDF4-3577-47D3-BFDD-5334F088E2E0}"/>
              </a:ext>
            </a:extLst>
          </p:cNvPr>
          <p:cNvSpPr/>
          <p:nvPr/>
        </p:nvSpPr>
        <p:spPr>
          <a:xfrm>
            <a:off x="6593795" y="599208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FA24E86-63F3-4373-A8C0-0AD7A879B7AB}"/>
              </a:ext>
            </a:extLst>
          </p:cNvPr>
          <p:cNvSpPr/>
          <p:nvPr/>
        </p:nvSpPr>
        <p:spPr>
          <a:xfrm>
            <a:off x="6605518" y="617964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365BD1B-3602-4FDF-90BF-BEBEC1215741}"/>
              </a:ext>
            </a:extLst>
          </p:cNvPr>
          <p:cNvSpPr/>
          <p:nvPr/>
        </p:nvSpPr>
        <p:spPr>
          <a:xfrm>
            <a:off x="6608449" y="637600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17982D9-25C5-4923-A7C6-98B5679C21E1}"/>
              </a:ext>
            </a:extLst>
          </p:cNvPr>
          <p:cNvSpPr/>
          <p:nvPr/>
        </p:nvSpPr>
        <p:spPr>
          <a:xfrm>
            <a:off x="6822395" y="578986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68BE8A3-9C4A-4A34-8071-FA23362AAD55}"/>
              </a:ext>
            </a:extLst>
          </p:cNvPr>
          <p:cNvSpPr/>
          <p:nvPr/>
        </p:nvSpPr>
        <p:spPr>
          <a:xfrm>
            <a:off x="6816533" y="5995012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01AD67B4-E9D7-4D87-86F3-2EA52BF91A0D}"/>
              </a:ext>
            </a:extLst>
          </p:cNvPr>
          <p:cNvSpPr/>
          <p:nvPr/>
        </p:nvSpPr>
        <p:spPr>
          <a:xfrm>
            <a:off x="6828256" y="618258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6DF8C31D-1131-4495-8960-FD723E8220DB}"/>
              </a:ext>
            </a:extLst>
          </p:cNvPr>
          <p:cNvSpPr/>
          <p:nvPr/>
        </p:nvSpPr>
        <p:spPr>
          <a:xfrm>
            <a:off x="6831187" y="637894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7860AB2-3501-4C5E-8F05-9346037DCA9E}"/>
              </a:ext>
            </a:extLst>
          </p:cNvPr>
          <p:cNvSpPr/>
          <p:nvPr/>
        </p:nvSpPr>
        <p:spPr>
          <a:xfrm>
            <a:off x="7036342" y="578400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5C7F250-5E82-424A-9583-15EA404F3E18}"/>
              </a:ext>
            </a:extLst>
          </p:cNvPr>
          <p:cNvSpPr/>
          <p:nvPr/>
        </p:nvSpPr>
        <p:spPr>
          <a:xfrm>
            <a:off x="7030480" y="5989152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A701B582-A580-46CB-A2A2-22F95A1DB049}"/>
              </a:ext>
            </a:extLst>
          </p:cNvPr>
          <p:cNvSpPr/>
          <p:nvPr/>
        </p:nvSpPr>
        <p:spPr>
          <a:xfrm>
            <a:off x="7042203" y="617672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460EF889-50DD-4EAF-8CBA-550B1E4609A3}"/>
              </a:ext>
            </a:extLst>
          </p:cNvPr>
          <p:cNvSpPr/>
          <p:nvPr/>
        </p:nvSpPr>
        <p:spPr>
          <a:xfrm>
            <a:off x="7045134" y="637308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829EF5-DA6F-4416-94D7-E0EE6C945BCE}"/>
              </a:ext>
            </a:extLst>
          </p:cNvPr>
          <p:cNvSpPr/>
          <p:nvPr/>
        </p:nvSpPr>
        <p:spPr>
          <a:xfrm>
            <a:off x="189855" y="846223"/>
            <a:ext cx="6096000" cy="36471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template &lt;</a:t>
            </a:r>
            <a:r>
              <a:rPr lang="en-US" sz="1100" b="1" dirty="0" err="1">
                <a:solidFill>
                  <a:srgbClr val="FF0000"/>
                </a:solidFill>
              </a:rPr>
              <a:t>typename</a:t>
            </a:r>
            <a:r>
              <a:rPr lang="en-US" sz="1100" b="1" dirty="0">
                <a:solidFill>
                  <a:srgbClr val="FF0000"/>
                </a:solidFill>
              </a:rPr>
              <a:t> T, int TILE_EXT_N, int TILE_EXT_M, int TILE_EXT_K&gt;</a:t>
            </a:r>
          </a:p>
          <a:p>
            <a:r>
              <a:rPr lang="en-US" sz="1100" dirty="0"/>
              <a:t>__global__ void </a:t>
            </a:r>
            <a:r>
              <a:rPr lang="en-US" sz="1100" b="1" dirty="0" err="1">
                <a:solidFill>
                  <a:srgbClr val="FF0000"/>
                </a:solidFill>
              </a:rPr>
              <a:t>gpu_gemm_sh_reg_nn</a:t>
            </a:r>
            <a:r>
              <a:rPr lang="en-US" sz="1100" dirty="0"/>
              <a:t>(int m, int n, int k,</a:t>
            </a:r>
          </a:p>
          <a:p>
            <a:r>
              <a:rPr lang="en-US" sz="1100" dirty="0"/>
              <a:t>                                   T * __restrict__ </a:t>
            </a:r>
            <a:r>
              <a:rPr lang="en-US" sz="1100" dirty="0" err="1"/>
              <a:t>dest</a:t>
            </a:r>
            <a:r>
              <a:rPr lang="en-US" sz="1100" dirty="0"/>
              <a:t>,        //</a:t>
            </a:r>
            <a:r>
              <a:rPr lang="en-US" sz="1100" dirty="0" err="1"/>
              <a:t>inout</a:t>
            </a:r>
            <a:r>
              <a:rPr lang="en-US" sz="1100" dirty="0"/>
              <a:t>: pointer to C matrix data</a:t>
            </a:r>
          </a:p>
          <a:p>
            <a:r>
              <a:rPr lang="en-US" sz="1100" dirty="0"/>
              <a:t>                                   const T * __restrict__ left,  //in: pointer to A matrix data</a:t>
            </a:r>
          </a:p>
          <a:p>
            <a:r>
              <a:rPr lang="en-US" sz="1100" dirty="0"/>
              <a:t>                                   const T * __restrict__ right) //in: pointer to B matrix data</a:t>
            </a:r>
          </a:p>
          <a:p>
            <a:r>
              <a:rPr lang="en-US" sz="1100" dirty="0"/>
              <a:t>{</a:t>
            </a:r>
          </a:p>
          <a:p>
            <a:r>
              <a:rPr lang="en-US" sz="1100" dirty="0"/>
              <a:t> using </a:t>
            </a:r>
            <a:r>
              <a:rPr lang="en-US" sz="1100" dirty="0" err="1"/>
              <a:t>int_t</a:t>
            </a:r>
            <a:r>
              <a:rPr lang="en-US" sz="1100" dirty="0"/>
              <a:t> = int; //either int or </a:t>
            </a:r>
            <a:r>
              <a:rPr lang="en-US" sz="1100" dirty="0" err="1"/>
              <a:t>size_t</a:t>
            </a:r>
            <a:endParaRPr lang="en-US" sz="1100" dirty="0"/>
          </a:p>
          <a:p>
            <a:r>
              <a:rPr lang="en-US" sz="1100" dirty="0"/>
              <a:t> </a:t>
            </a:r>
            <a:r>
              <a:rPr lang="en-US" sz="1100" b="1" dirty="0">
                <a:solidFill>
                  <a:srgbClr val="FF0000"/>
                </a:solidFill>
              </a:rPr>
              <a:t>__shared__ T </a:t>
            </a:r>
            <a:r>
              <a:rPr lang="en-US" sz="1100" b="1" dirty="0" err="1">
                <a:solidFill>
                  <a:srgbClr val="FF0000"/>
                </a:solidFill>
              </a:rPr>
              <a:t>lbuf</a:t>
            </a:r>
            <a:r>
              <a:rPr lang="en-US" sz="1100" b="1" dirty="0">
                <a:solidFill>
                  <a:srgbClr val="FF0000"/>
                </a:solidFill>
              </a:rPr>
              <a:t>[TILE_EXT_K][TILE_EXT_M], </a:t>
            </a:r>
            <a:r>
              <a:rPr lang="en-US" sz="1100" b="1" dirty="0" err="1">
                <a:solidFill>
                  <a:srgbClr val="FF0000"/>
                </a:solidFill>
              </a:rPr>
              <a:t>rbuf</a:t>
            </a:r>
            <a:r>
              <a:rPr lang="en-US" sz="1100" b="1" dirty="0">
                <a:solidFill>
                  <a:srgbClr val="FF0000"/>
                </a:solidFill>
              </a:rPr>
              <a:t>[TILE_EXT_N][TILE_EXT_K];</a:t>
            </a:r>
          </a:p>
          <a:p>
            <a:endParaRPr lang="en-US" sz="1100" dirty="0"/>
          </a:p>
          <a:p>
            <a:r>
              <a:rPr lang="en-US" sz="1100" dirty="0"/>
              <a:t> for(</a:t>
            </a:r>
            <a:r>
              <a:rPr lang="en-US" sz="1100" dirty="0" err="1"/>
              <a:t>int_t</a:t>
            </a:r>
            <a:r>
              <a:rPr lang="en-US" sz="1100" dirty="0"/>
              <a:t> </a:t>
            </a:r>
            <a:r>
              <a:rPr lang="en-US" sz="1100" dirty="0" err="1"/>
              <a:t>n_pos</a:t>
            </a:r>
            <a:r>
              <a:rPr lang="en-US" sz="1100" dirty="0"/>
              <a:t> = </a:t>
            </a:r>
            <a:r>
              <a:rPr lang="en-US" sz="1100" dirty="0" err="1"/>
              <a:t>blockIdx.y</a:t>
            </a:r>
            <a:r>
              <a:rPr lang="en-US" sz="1100" dirty="0"/>
              <a:t>*TILE_EXT_N; </a:t>
            </a:r>
            <a:r>
              <a:rPr lang="en-US" sz="1100" dirty="0" err="1"/>
              <a:t>n_pos</a:t>
            </a:r>
            <a:r>
              <a:rPr lang="en-US" sz="1100" dirty="0"/>
              <a:t> &lt; n; </a:t>
            </a:r>
            <a:r>
              <a:rPr lang="en-US" sz="1100" dirty="0" err="1"/>
              <a:t>n_pos</a:t>
            </a:r>
            <a:r>
              <a:rPr lang="en-US" sz="1100" dirty="0"/>
              <a:t> += </a:t>
            </a:r>
            <a:r>
              <a:rPr lang="en-US" sz="1100" dirty="0" err="1"/>
              <a:t>gridDim.y</a:t>
            </a:r>
            <a:r>
              <a:rPr lang="en-US" sz="1100" dirty="0"/>
              <a:t>*TILE_EXT_N){</a:t>
            </a:r>
          </a:p>
          <a:p>
            <a:r>
              <a:rPr lang="en-US" sz="1100" dirty="0"/>
              <a:t>  </a:t>
            </a:r>
            <a:r>
              <a:rPr lang="en-US" sz="1100" dirty="0" err="1"/>
              <a:t>int_t</a:t>
            </a:r>
            <a:r>
              <a:rPr lang="en-US" sz="1100" dirty="0"/>
              <a:t> </a:t>
            </a:r>
            <a:r>
              <a:rPr lang="en-US" sz="1100" dirty="0" err="1"/>
              <a:t>n_end</a:t>
            </a:r>
            <a:r>
              <a:rPr lang="en-US" sz="1100" dirty="0"/>
              <a:t> = </a:t>
            </a:r>
            <a:r>
              <a:rPr lang="en-US" sz="1100" dirty="0" err="1"/>
              <a:t>n_pos</a:t>
            </a:r>
            <a:r>
              <a:rPr lang="en-US" sz="1100" dirty="0"/>
              <a:t> + TILE_EXT_N; if(</a:t>
            </a:r>
            <a:r>
              <a:rPr lang="en-US" sz="1100" dirty="0" err="1"/>
              <a:t>n_end</a:t>
            </a:r>
            <a:r>
              <a:rPr lang="en-US" sz="1100" dirty="0"/>
              <a:t> &gt; n) </a:t>
            </a:r>
            <a:r>
              <a:rPr lang="en-US" sz="1100" dirty="0" err="1"/>
              <a:t>n_end</a:t>
            </a:r>
            <a:r>
              <a:rPr lang="en-US" sz="1100" dirty="0"/>
              <a:t> = n;</a:t>
            </a:r>
          </a:p>
          <a:p>
            <a:endParaRPr lang="en-US" sz="1100" dirty="0"/>
          </a:p>
          <a:p>
            <a:r>
              <a:rPr lang="en-US" sz="1100" dirty="0"/>
              <a:t>  for(</a:t>
            </a:r>
            <a:r>
              <a:rPr lang="en-US" sz="1100" dirty="0" err="1"/>
              <a:t>int_t</a:t>
            </a:r>
            <a:r>
              <a:rPr lang="en-US" sz="1100" dirty="0"/>
              <a:t> </a:t>
            </a:r>
            <a:r>
              <a:rPr lang="en-US" sz="1100" dirty="0" err="1"/>
              <a:t>m_pos</a:t>
            </a:r>
            <a:r>
              <a:rPr lang="en-US" sz="1100" dirty="0"/>
              <a:t> = </a:t>
            </a:r>
            <a:r>
              <a:rPr lang="en-US" sz="1100" dirty="0" err="1"/>
              <a:t>blockIdx.x</a:t>
            </a:r>
            <a:r>
              <a:rPr lang="en-US" sz="1100" dirty="0"/>
              <a:t>*TILE_EXT_M; </a:t>
            </a:r>
            <a:r>
              <a:rPr lang="en-US" sz="1100" dirty="0" err="1"/>
              <a:t>m_pos</a:t>
            </a:r>
            <a:r>
              <a:rPr lang="en-US" sz="1100" dirty="0"/>
              <a:t> &lt; m; </a:t>
            </a:r>
            <a:r>
              <a:rPr lang="en-US" sz="1100" dirty="0" err="1"/>
              <a:t>m_pos</a:t>
            </a:r>
            <a:r>
              <a:rPr lang="en-US" sz="1100" dirty="0"/>
              <a:t> += </a:t>
            </a:r>
            <a:r>
              <a:rPr lang="en-US" sz="1100" dirty="0" err="1"/>
              <a:t>gridDim.x</a:t>
            </a:r>
            <a:r>
              <a:rPr lang="en-US" sz="1100" dirty="0"/>
              <a:t>*TILE_EXT_M){</a:t>
            </a:r>
          </a:p>
          <a:p>
            <a:r>
              <a:rPr lang="en-US" sz="1100" dirty="0"/>
              <a:t>   </a:t>
            </a:r>
            <a:r>
              <a:rPr lang="en-US" sz="1100" dirty="0" err="1"/>
              <a:t>int_t</a:t>
            </a:r>
            <a:r>
              <a:rPr lang="en-US" sz="1100" dirty="0"/>
              <a:t> </a:t>
            </a:r>
            <a:r>
              <a:rPr lang="en-US" sz="1100" dirty="0" err="1"/>
              <a:t>m_end</a:t>
            </a:r>
            <a:r>
              <a:rPr lang="en-US" sz="1100" dirty="0"/>
              <a:t> = </a:t>
            </a:r>
            <a:r>
              <a:rPr lang="en-US" sz="1100" dirty="0" err="1"/>
              <a:t>m_pos</a:t>
            </a:r>
            <a:r>
              <a:rPr lang="en-US" sz="1100" dirty="0"/>
              <a:t> + TILE_EXT_M; if(</a:t>
            </a:r>
            <a:r>
              <a:rPr lang="en-US" sz="1100" dirty="0" err="1"/>
              <a:t>m_end</a:t>
            </a:r>
            <a:r>
              <a:rPr lang="en-US" sz="1100" dirty="0"/>
              <a:t> &gt; m) </a:t>
            </a:r>
            <a:r>
              <a:rPr lang="en-US" sz="1100" dirty="0" err="1"/>
              <a:t>m_end</a:t>
            </a:r>
            <a:r>
              <a:rPr lang="en-US" sz="1100" dirty="0"/>
              <a:t> = m;</a:t>
            </a:r>
          </a:p>
          <a:p>
            <a:endParaRPr lang="en-US" sz="1100" dirty="0"/>
          </a:p>
          <a:p>
            <a:r>
              <a:rPr lang="en-US" sz="1100" dirty="0"/>
              <a:t>   if((</a:t>
            </a:r>
            <a:r>
              <a:rPr lang="en-US" sz="1100" dirty="0" err="1"/>
              <a:t>m_end</a:t>
            </a:r>
            <a:r>
              <a:rPr lang="en-US" sz="1100" dirty="0"/>
              <a:t> - </a:t>
            </a:r>
            <a:r>
              <a:rPr lang="en-US" sz="1100" dirty="0" err="1"/>
              <a:t>m_pos</a:t>
            </a:r>
            <a:r>
              <a:rPr lang="en-US" sz="1100" dirty="0"/>
              <a:t> == TILE_EXT_M) &amp;&amp; (</a:t>
            </a:r>
            <a:r>
              <a:rPr lang="en-US" sz="1100" dirty="0" err="1"/>
              <a:t>n_end</a:t>
            </a:r>
            <a:r>
              <a:rPr lang="en-US" sz="1100" dirty="0"/>
              <a:t> - </a:t>
            </a:r>
            <a:r>
              <a:rPr lang="en-US" sz="1100" dirty="0" err="1"/>
              <a:t>n_pos</a:t>
            </a:r>
            <a:r>
              <a:rPr lang="en-US" sz="1100" dirty="0"/>
              <a:t> == TILE_EXT_N)){</a:t>
            </a:r>
          </a:p>
          <a:p>
            <a:endParaRPr lang="en-US" sz="1100" dirty="0"/>
          </a:p>
          <a:p>
            <a:r>
              <a:rPr lang="en-US" sz="1100" dirty="0"/>
              <a:t>    //Initialize registers to zero:</a:t>
            </a:r>
          </a:p>
          <a:p>
            <a:r>
              <a:rPr lang="en-US" sz="1100" dirty="0"/>
              <a:t>    </a:t>
            </a:r>
            <a:r>
              <a:rPr lang="en-US" sz="1100" b="1" dirty="0">
                <a:solidFill>
                  <a:srgbClr val="FF0000"/>
                </a:solidFill>
              </a:rPr>
              <a:t>T dreg[4][4] = {</a:t>
            </a:r>
            <a:r>
              <a:rPr lang="en-US" sz="1100" b="1" dirty="0" err="1">
                <a:solidFill>
                  <a:srgbClr val="FF0000"/>
                </a:solidFill>
              </a:rPr>
              <a:t>static_cast</a:t>
            </a:r>
            <a:r>
              <a:rPr lang="en-US" sz="1100" b="1" dirty="0">
                <a:solidFill>
                  <a:srgbClr val="FF0000"/>
                </a:solidFill>
              </a:rPr>
              <a:t>&lt;T&gt;(0.0)};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    T </a:t>
            </a:r>
            <a:r>
              <a:rPr lang="en-US" sz="1100" b="1" dirty="0" err="1">
                <a:solidFill>
                  <a:srgbClr val="FF0000"/>
                </a:solidFill>
              </a:rPr>
              <a:t>rreg</a:t>
            </a:r>
            <a:r>
              <a:rPr lang="en-US" sz="1100" b="1" dirty="0">
                <a:solidFill>
                  <a:srgbClr val="FF0000"/>
                </a:solidFill>
              </a:rPr>
              <a:t>[4] = {</a:t>
            </a:r>
            <a:r>
              <a:rPr lang="en-US" sz="1100" b="1" dirty="0" err="1">
                <a:solidFill>
                  <a:srgbClr val="FF0000"/>
                </a:solidFill>
              </a:rPr>
              <a:t>static_cast</a:t>
            </a:r>
            <a:r>
              <a:rPr lang="en-US" sz="1100" b="1" dirty="0">
                <a:solidFill>
                  <a:srgbClr val="FF0000"/>
                </a:solidFill>
              </a:rPr>
              <a:t>&lt;T&gt;(0.0)};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    T </a:t>
            </a:r>
            <a:r>
              <a:rPr lang="en-US" sz="1100" b="1" dirty="0" err="1">
                <a:solidFill>
                  <a:srgbClr val="FF0000"/>
                </a:solidFill>
              </a:rPr>
              <a:t>lreg</a:t>
            </a:r>
            <a:r>
              <a:rPr lang="en-US" sz="1100" b="1" dirty="0">
                <a:solidFill>
                  <a:srgbClr val="FF0000"/>
                </a:solidFill>
              </a:rPr>
              <a:t>[4] = {</a:t>
            </a:r>
            <a:r>
              <a:rPr lang="en-US" sz="1100" b="1" dirty="0" err="1">
                <a:solidFill>
                  <a:srgbClr val="FF0000"/>
                </a:solidFill>
              </a:rPr>
              <a:t>static_cast</a:t>
            </a:r>
            <a:r>
              <a:rPr lang="en-US" sz="1100" b="1" dirty="0">
                <a:solidFill>
                  <a:srgbClr val="FF0000"/>
                </a:solidFill>
              </a:rPr>
              <a:t>&lt;T&gt;(0.0)};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3A560C8-C1AE-4601-9804-D6098EA2BF72}"/>
              </a:ext>
            </a:extLst>
          </p:cNvPr>
          <p:cNvCxnSpPr>
            <a:cxnSpLocks/>
          </p:cNvCxnSpPr>
          <p:nvPr/>
        </p:nvCxnSpPr>
        <p:spPr>
          <a:xfrm flipH="1" flipV="1">
            <a:off x="2760785" y="4035669"/>
            <a:ext cx="3498694" cy="174832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B2D04AD-526C-4CD3-BE34-8E00E9A9C847}"/>
              </a:ext>
            </a:extLst>
          </p:cNvPr>
          <p:cNvCxnSpPr/>
          <p:nvPr/>
        </p:nvCxnSpPr>
        <p:spPr>
          <a:xfrm flipH="1" flipV="1">
            <a:off x="2558562" y="4352192"/>
            <a:ext cx="5392176" cy="138820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A2036CF-2D8E-4B41-9BD5-9AB254984F9B}"/>
              </a:ext>
            </a:extLst>
          </p:cNvPr>
          <p:cNvCxnSpPr>
            <a:cxnSpLocks/>
          </p:cNvCxnSpPr>
          <p:nvPr/>
        </p:nvCxnSpPr>
        <p:spPr>
          <a:xfrm flipH="1" flipV="1">
            <a:off x="2576146" y="4185140"/>
            <a:ext cx="8169036" cy="160764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434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D566-82E7-4D99-A523-A86F2AD9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5531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CUDA BLA Library: +Registers GEMM (algorithm 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423D6-0904-4DA7-A2F4-5542BF5F018E}"/>
              </a:ext>
            </a:extLst>
          </p:cNvPr>
          <p:cNvSpPr txBox="1"/>
          <p:nvPr/>
        </p:nvSpPr>
        <p:spPr>
          <a:xfrm>
            <a:off x="6544152" y="942627"/>
            <a:ext cx="570060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highlight>
                  <a:srgbClr val="00FFFF"/>
                </a:highlight>
                <a:latin typeface="+mn-lt"/>
              </a:rPr>
              <a:t>Each CUDA thread block computes:</a:t>
            </a:r>
          </a:p>
          <a:p>
            <a:pPr algn="l">
              <a:lnSpc>
                <a:spcPct val="90000"/>
              </a:lnSpc>
            </a:pPr>
            <a:r>
              <a:rPr lang="en-US" sz="1500" b="1" dirty="0">
                <a:highlight>
                  <a:srgbClr val="00FFFF"/>
                </a:highlight>
                <a:latin typeface="+mn-lt"/>
              </a:rPr>
              <a:t>C(</a:t>
            </a:r>
            <a:r>
              <a:rPr lang="en-US" sz="1500" b="1" dirty="0">
                <a:solidFill>
                  <a:srgbClr val="FF0000"/>
                </a:solidFill>
                <a:highlight>
                  <a:srgbClr val="00FFFF"/>
                </a:highlight>
                <a:latin typeface="+mn-lt"/>
              </a:rPr>
              <a:t>M =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 4*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blockDim.x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, </a:t>
            </a:r>
            <a:r>
              <a:rPr lang="en-US" sz="1500" b="1" dirty="0">
                <a:solidFill>
                  <a:srgbClr val="FF0000"/>
                </a:solidFill>
                <a:highlight>
                  <a:srgbClr val="00FFFF"/>
                </a:highlight>
                <a:latin typeface="+mn-lt"/>
              </a:rPr>
              <a:t>N =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 4*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blockDim.y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) += A(M, k) * B(k, 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79028B-DD26-44A1-81B1-67DFC8F4B1D6}"/>
              </a:ext>
            </a:extLst>
          </p:cNvPr>
          <p:cNvSpPr/>
          <p:nvPr/>
        </p:nvSpPr>
        <p:spPr>
          <a:xfrm>
            <a:off x="6320321" y="1940943"/>
            <a:ext cx="1189566" cy="163406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1EAA5C-17A6-4B3E-8779-912FF2A2276D}"/>
              </a:ext>
            </a:extLst>
          </p:cNvPr>
          <p:cNvSpPr txBox="1"/>
          <p:nvPr/>
        </p:nvSpPr>
        <p:spPr>
          <a:xfrm>
            <a:off x="6527527" y="2398190"/>
            <a:ext cx="81162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latin typeface="+mn-lt"/>
              </a:rPr>
              <a:t>Thread</a:t>
            </a:r>
            <a:br>
              <a:rPr lang="en-US" sz="1500" b="1" dirty="0">
                <a:latin typeface="+mn-lt"/>
              </a:rPr>
            </a:br>
            <a:r>
              <a:rPr lang="en-US" sz="1500" b="1" dirty="0">
                <a:latin typeface="+mn-lt"/>
              </a:rPr>
              <a:t>Block</a:t>
            </a:r>
            <a:br>
              <a:rPr lang="en-US" sz="1500" b="1" dirty="0">
                <a:latin typeface="+mn-lt"/>
              </a:rPr>
            </a:br>
            <a:r>
              <a:rPr lang="en-US" sz="1500" b="1" dirty="0">
                <a:latin typeface="+mn-lt"/>
              </a:rPr>
              <a:t>(0,1)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19349C-0292-441E-B091-05D60E43AF98}"/>
              </a:ext>
            </a:extLst>
          </p:cNvPr>
          <p:cNvSpPr/>
          <p:nvPr/>
        </p:nvSpPr>
        <p:spPr>
          <a:xfrm>
            <a:off x="8043282" y="1951569"/>
            <a:ext cx="2191091" cy="163406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13BC1E-4543-4B8D-8C47-49888782499E}"/>
              </a:ext>
            </a:extLst>
          </p:cNvPr>
          <p:cNvSpPr/>
          <p:nvPr/>
        </p:nvSpPr>
        <p:spPr>
          <a:xfrm rot="5400000">
            <a:off x="10296648" y="2389477"/>
            <a:ext cx="2191091" cy="1294023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827743-38ED-4692-9382-E7844248D714}"/>
              </a:ext>
            </a:extLst>
          </p:cNvPr>
          <p:cNvSpPr txBox="1"/>
          <p:nvPr/>
        </p:nvSpPr>
        <p:spPr>
          <a:xfrm>
            <a:off x="7603227" y="2569419"/>
            <a:ext cx="32412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6820DC-C367-4E70-933F-064BAABD33B0}"/>
              </a:ext>
            </a:extLst>
          </p:cNvPr>
          <p:cNvSpPr txBox="1"/>
          <p:nvPr/>
        </p:nvSpPr>
        <p:spPr>
          <a:xfrm>
            <a:off x="10332522" y="2559260"/>
            <a:ext cx="31451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EAA08A-AB40-43F2-81F6-1E4B9F7497CC}"/>
              </a:ext>
            </a:extLst>
          </p:cNvPr>
          <p:cNvSpPr txBox="1"/>
          <p:nvPr/>
        </p:nvSpPr>
        <p:spPr>
          <a:xfrm>
            <a:off x="6696449" y="1998751"/>
            <a:ext cx="3722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5BEAE5-6AB4-49DD-82B6-73C55A75D981}"/>
              </a:ext>
            </a:extLst>
          </p:cNvPr>
          <p:cNvSpPr txBox="1"/>
          <p:nvPr/>
        </p:nvSpPr>
        <p:spPr>
          <a:xfrm>
            <a:off x="8960733" y="1998751"/>
            <a:ext cx="35618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42BD47-1DDF-483C-8A63-BD9E6E0B2DC3}"/>
              </a:ext>
            </a:extLst>
          </p:cNvPr>
          <p:cNvSpPr txBox="1"/>
          <p:nvPr/>
        </p:nvSpPr>
        <p:spPr>
          <a:xfrm>
            <a:off x="11232770" y="1976319"/>
            <a:ext cx="31771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940963-1164-42D3-AD0D-DDDAAE7642EE}"/>
              </a:ext>
            </a:extLst>
          </p:cNvPr>
          <p:cNvCxnSpPr>
            <a:cxnSpLocks/>
          </p:cNvCxnSpPr>
          <p:nvPr/>
        </p:nvCxnSpPr>
        <p:spPr>
          <a:xfrm>
            <a:off x="9138827" y="3725333"/>
            <a:ext cx="0" cy="82126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42F939D-C1A2-4BB0-AF0B-5C55A3620A70}"/>
              </a:ext>
            </a:extLst>
          </p:cNvPr>
          <p:cNvSpPr/>
          <p:nvPr/>
        </p:nvSpPr>
        <p:spPr>
          <a:xfrm>
            <a:off x="6288456" y="5835019"/>
            <a:ext cx="5879880" cy="690031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CUDA SM Registers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7B622C-207B-449F-BB77-57F7DBEDBAE6}"/>
              </a:ext>
            </a:extLst>
          </p:cNvPr>
          <p:cNvCxnSpPr>
            <a:cxnSpLocks/>
          </p:cNvCxnSpPr>
          <p:nvPr/>
        </p:nvCxnSpPr>
        <p:spPr>
          <a:xfrm>
            <a:off x="11406552" y="4229100"/>
            <a:ext cx="0" cy="3175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D2380B-1311-4EDC-906F-85A5EA2EF73F}"/>
              </a:ext>
            </a:extLst>
          </p:cNvPr>
          <p:cNvCxnSpPr/>
          <p:nvPr/>
        </p:nvCxnSpPr>
        <p:spPr>
          <a:xfrm flipV="1">
            <a:off x="6914983" y="3632200"/>
            <a:ext cx="0" cy="209126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B4BDDC-9AC9-4899-ABAD-0805AA790993}"/>
              </a:ext>
            </a:extLst>
          </p:cNvPr>
          <p:cNvSpPr txBox="1"/>
          <p:nvPr/>
        </p:nvSpPr>
        <p:spPr>
          <a:xfrm rot="16200000">
            <a:off x="5345390" y="2635518"/>
            <a:ext cx="17123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latin typeface="+mn-lt"/>
              </a:rPr>
              <a:t>M = 4*</a:t>
            </a:r>
            <a:r>
              <a:rPr lang="en-US" sz="1300" b="1" dirty="0" err="1">
                <a:latin typeface="+mn-lt"/>
              </a:rPr>
              <a:t>blockDim</a:t>
            </a:r>
            <a:r>
              <a:rPr lang="en-US" sz="1500" b="1" dirty="0" err="1">
                <a:latin typeface="+mn-lt"/>
              </a:rPr>
              <a:t>.x</a:t>
            </a:r>
            <a:endParaRPr lang="en-US" sz="1500" b="1" dirty="0">
              <a:latin typeface="+mn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6A844F-2B89-49EC-ABE9-706255E40512}"/>
              </a:ext>
            </a:extLst>
          </p:cNvPr>
          <p:cNvSpPr txBox="1"/>
          <p:nvPr/>
        </p:nvSpPr>
        <p:spPr>
          <a:xfrm>
            <a:off x="6117568" y="1712211"/>
            <a:ext cx="1632178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300" b="1" dirty="0">
                <a:latin typeface="+mn-lt"/>
              </a:rPr>
              <a:t>N = 4*</a:t>
            </a:r>
            <a:r>
              <a:rPr lang="en-US" sz="1300" b="1" dirty="0" err="1">
                <a:latin typeface="+mn-lt"/>
              </a:rPr>
              <a:t>blockDim.y</a:t>
            </a:r>
            <a:endParaRPr lang="en-US" sz="1300" b="1" dirty="0">
              <a:latin typeface="+mn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BE761E-6573-42EC-BBA5-7823D9F3EFC4}"/>
              </a:ext>
            </a:extLst>
          </p:cNvPr>
          <p:cNvSpPr txBox="1"/>
          <p:nvPr/>
        </p:nvSpPr>
        <p:spPr>
          <a:xfrm>
            <a:off x="8554372" y="1558436"/>
            <a:ext cx="1168910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300" b="1" dirty="0">
                <a:latin typeface="+mn-lt"/>
              </a:rPr>
              <a:t>Dimension k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5E76AC9-A35E-4345-9329-36FE2FEB2DC8}"/>
              </a:ext>
            </a:extLst>
          </p:cNvPr>
          <p:cNvSpPr/>
          <p:nvPr/>
        </p:nvSpPr>
        <p:spPr>
          <a:xfrm>
            <a:off x="6878153" y="3745075"/>
            <a:ext cx="183736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/>
              <a:t>M*N elements stored</a:t>
            </a:r>
            <a:br>
              <a:rPr lang="en-US" sz="1300" b="1" dirty="0"/>
            </a:br>
            <a:r>
              <a:rPr lang="en-US" sz="1300" b="1" dirty="0"/>
              <a:t>in global memory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F36D71C-3154-474B-AAC9-3D8B64271160}"/>
              </a:ext>
            </a:extLst>
          </p:cNvPr>
          <p:cNvSpPr/>
          <p:nvPr/>
        </p:nvSpPr>
        <p:spPr>
          <a:xfrm>
            <a:off x="7837172" y="4606904"/>
            <a:ext cx="4338951" cy="690031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CUDA SM Shared Memory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BF45C00-440D-4C57-8255-94743825E5A1}"/>
              </a:ext>
            </a:extLst>
          </p:cNvPr>
          <p:cNvCxnSpPr/>
          <p:nvPr/>
        </p:nvCxnSpPr>
        <p:spPr>
          <a:xfrm>
            <a:off x="9138827" y="5372098"/>
            <a:ext cx="0" cy="37253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8769A3C-154D-410B-A18C-3B2E031330F9}"/>
              </a:ext>
            </a:extLst>
          </p:cNvPr>
          <p:cNvCxnSpPr/>
          <p:nvPr/>
        </p:nvCxnSpPr>
        <p:spPr>
          <a:xfrm>
            <a:off x="11406552" y="5367865"/>
            <a:ext cx="0" cy="37253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825DF05-23F9-4533-9775-001CB0A58264}"/>
              </a:ext>
            </a:extLst>
          </p:cNvPr>
          <p:cNvCxnSpPr/>
          <p:nvPr/>
        </p:nvCxnSpPr>
        <p:spPr>
          <a:xfrm>
            <a:off x="8731083" y="1976319"/>
            <a:ext cx="0" cy="156698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0B45CD-6170-4BED-BF89-4CF75C86B66D}"/>
              </a:ext>
            </a:extLst>
          </p:cNvPr>
          <p:cNvCxnSpPr/>
          <p:nvPr/>
        </p:nvCxnSpPr>
        <p:spPr>
          <a:xfrm>
            <a:off x="9510018" y="1980553"/>
            <a:ext cx="0" cy="156698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2E38526-0355-46D0-8EDF-7304384CD0CD}"/>
              </a:ext>
            </a:extLst>
          </p:cNvPr>
          <p:cNvCxnSpPr/>
          <p:nvPr/>
        </p:nvCxnSpPr>
        <p:spPr>
          <a:xfrm>
            <a:off x="10763087" y="2650067"/>
            <a:ext cx="125918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34D9DD7-C4F5-4112-AFFB-187857DC86C4}"/>
              </a:ext>
            </a:extLst>
          </p:cNvPr>
          <p:cNvCxnSpPr/>
          <p:nvPr/>
        </p:nvCxnSpPr>
        <p:spPr>
          <a:xfrm>
            <a:off x="10763092" y="3382433"/>
            <a:ext cx="125918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6376C0A-FEC4-49D6-9363-D2D0C849367F}"/>
              </a:ext>
            </a:extLst>
          </p:cNvPr>
          <p:cNvSpPr txBox="1"/>
          <p:nvPr/>
        </p:nvSpPr>
        <p:spPr>
          <a:xfrm>
            <a:off x="10427470" y="2143550"/>
            <a:ext cx="4138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latin typeface="+mn-lt"/>
              </a:rPr>
              <a:t>∆k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D436857-87C3-43E2-9F60-DFF85F0255EA}"/>
              </a:ext>
            </a:extLst>
          </p:cNvPr>
          <p:cNvSpPr/>
          <p:nvPr/>
        </p:nvSpPr>
        <p:spPr>
          <a:xfrm>
            <a:off x="9168272" y="3934870"/>
            <a:ext cx="1912703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/>
              <a:t>(M+N)*k</a:t>
            </a:r>
            <a:br>
              <a:rPr lang="en-US" sz="1300" b="1" dirty="0"/>
            </a:br>
            <a:r>
              <a:rPr lang="en-US" sz="1300" b="1" dirty="0"/>
              <a:t>elements loaded from</a:t>
            </a:r>
          </a:p>
          <a:p>
            <a:r>
              <a:rPr lang="en-US" sz="1300" b="1" dirty="0"/>
              <a:t>global memory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96B2C85-020F-4E21-B6E8-4C9B4109A0F2}"/>
              </a:ext>
            </a:extLst>
          </p:cNvPr>
          <p:cNvSpPr txBox="1"/>
          <p:nvPr/>
        </p:nvSpPr>
        <p:spPr>
          <a:xfrm>
            <a:off x="8151822" y="1705353"/>
            <a:ext cx="4138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latin typeface="+mn-lt"/>
              </a:rPr>
              <a:t>∆k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76E7F9-7BFF-4462-B51F-263AF96F68FD}"/>
              </a:ext>
            </a:extLst>
          </p:cNvPr>
          <p:cNvCxnSpPr>
            <a:cxnSpLocks/>
          </p:cNvCxnSpPr>
          <p:nvPr/>
        </p:nvCxnSpPr>
        <p:spPr>
          <a:xfrm>
            <a:off x="6914983" y="1958217"/>
            <a:ext cx="121" cy="159041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540704C-BF1F-453D-918A-D7BE3820BE1D}"/>
              </a:ext>
            </a:extLst>
          </p:cNvPr>
          <p:cNvCxnSpPr/>
          <p:nvPr/>
        </p:nvCxnSpPr>
        <p:spPr>
          <a:xfrm>
            <a:off x="6615883" y="1964266"/>
            <a:ext cx="6386" cy="157903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EFA01E-49DC-42EF-A08D-AAE6602D91CE}"/>
              </a:ext>
            </a:extLst>
          </p:cNvPr>
          <p:cNvCxnSpPr/>
          <p:nvPr/>
        </p:nvCxnSpPr>
        <p:spPr>
          <a:xfrm>
            <a:off x="7201254" y="1964266"/>
            <a:ext cx="0" cy="157903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D9CADDE-B9AB-49D2-BFED-69EC1AA5A5A2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6320321" y="2757977"/>
            <a:ext cx="118956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3EF23CB-DC3D-4124-9084-8341D027DC2C}"/>
              </a:ext>
            </a:extLst>
          </p:cNvPr>
          <p:cNvCxnSpPr>
            <a:cxnSpLocks/>
          </p:cNvCxnSpPr>
          <p:nvPr/>
        </p:nvCxnSpPr>
        <p:spPr>
          <a:xfrm>
            <a:off x="6332046" y="2365249"/>
            <a:ext cx="117784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ACCC3A9-C9A4-4A6E-849A-89AAC4288798}"/>
              </a:ext>
            </a:extLst>
          </p:cNvPr>
          <p:cNvCxnSpPr>
            <a:cxnSpLocks/>
          </p:cNvCxnSpPr>
          <p:nvPr/>
        </p:nvCxnSpPr>
        <p:spPr>
          <a:xfrm>
            <a:off x="6326184" y="3159490"/>
            <a:ext cx="118370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F62B902-38D7-466C-90CD-1C78282E0980}"/>
              </a:ext>
            </a:extLst>
          </p:cNvPr>
          <p:cNvCxnSpPr>
            <a:cxnSpLocks/>
          </p:cNvCxnSpPr>
          <p:nvPr/>
        </p:nvCxnSpPr>
        <p:spPr>
          <a:xfrm>
            <a:off x="8034490" y="2768603"/>
            <a:ext cx="219109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B1AFA40-1F32-45E5-B4E8-420340831B0E}"/>
              </a:ext>
            </a:extLst>
          </p:cNvPr>
          <p:cNvCxnSpPr/>
          <p:nvPr/>
        </p:nvCxnSpPr>
        <p:spPr>
          <a:xfrm>
            <a:off x="8046215" y="2358291"/>
            <a:ext cx="219109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7EF5B3-BF56-4435-ABEF-5B0059D9ED99}"/>
              </a:ext>
            </a:extLst>
          </p:cNvPr>
          <p:cNvCxnSpPr/>
          <p:nvPr/>
        </p:nvCxnSpPr>
        <p:spPr>
          <a:xfrm>
            <a:off x="8040354" y="3170118"/>
            <a:ext cx="219109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13DEC18-BFAE-4ACF-A12A-49087C2E4468}"/>
              </a:ext>
            </a:extLst>
          </p:cNvPr>
          <p:cNvCxnSpPr>
            <a:cxnSpLocks/>
          </p:cNvCxnSpPr>
          <p:nvPr/>
        </p:nvCxnSpPr>
        <p:spPr>
          <a:xfrm>
            <a:off x="11392193" y="1932151"/>
            <a:ext cx="0" cy="219109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82E8D66-4908-4B5D-8044-377528410566}"/>
              </a:ext>
            </a:extLst>
          </p:cNvPr>
          <p:cNvCxnSpPr/>
          <p:nvPr/>
        </p:nvCxnSpPr>
        <p:spPr>
          <a:xfrm>
            <a:off x="11069807" y="1943876"/>
            <a:ext cx="0" cy="219109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01BD01E-3000-4D6F-A2BE-BC2023274DEE}"/>
              </a:ext>
            </a:extLst>
          </p:cNvPr>
          <p:cNvCxnSpPr/>
          <p:nvPr/>
        </p:nvCxnSpPr>
        <p:spPr>
          <a:xfrm>
            <a:off x="11714578" y="1938018"/>
            <a:ext cx="0" cy="219109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6D168353-CD11-41BB-BE3B-DC2DD71CFE04}"/>
              </a:ext>
            </a:extLst>
          </p:cNvPr>
          <p:cNvSpPr/>
          <p:nvPr/>
        </p:nvSpPr>
        <p:spPr>
          <a:xfrm>
            <a:off x="6360791" y="201640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D3A67EC-CC4C-4C05-9683-8EBA513B3CD6}"/>
              </a:ext>
            </a:extLst>
          </p:cNvPr>
          <p:cNvSpPr/>
          <p:nvPr/>
        </p:nvSpPr>
        <p:spPr>
          <a:xfrm>
            <a:off x="6680243" y="201933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3257B7C-1644-4314-8F8E-4203192FA777}"/>
              </a:ext>
            </a:extLst>
          </p:cNvPr>
          <p:cNvSpPr/>
          <p:nvPr/>
        </p:nvSpPr>
        <p:spPr>
          <a:xfrm>
            <a:off x="6964526" y="201347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336F882-595A-4CE6-97D2-1DB43F3AF157}"/>
              </a:ext>
            </a:extLst>
          </p:cNvPr>
          <p:cNvSpPr/>
          <p:nvPr/>
        </p:nvSpPr>
        <p:spPr>
          <a:xfrm>
            <a:off x="7257598" y="200762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EE39FA9-5BF1-420F-922D-3043D00F834B}"/>
              </a:ext>
            </a:extLst>
          </p:cNvPr>
          <p:cNvSpPr/>
          <p:nvPr/>
        </p:nvSpPr>
        <p:spPr>
          <a:xfrm>
            <a:off x="6372514" y="2432576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A73EC8A-B888-46E8-B6F5-527608C3F040}"/>
              </a:ext>
            </a:extLst>
          </p:cNvPr>
          <p:cNvSpPr/>
          <p:nvPr/>
        </p:nvSpPr>
        <p:spPr>
          <a:xfrm>
            <a:off x="6691966" y="243550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B0AE21B-38A0-4D18-A1F3-989B895E006B}"/>
              </a:ext>
            </a:extLst>
          </p:cNvPr>
          <p:cNvSpPr/>
          <p:nvPr/>
        </p:nvSpPr>
        <p:spPr>
          <a:xfrm>
            <a:off x="6976249" y="242964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30AA062-B0DB-4B4C-8C3C-FA2861F9BB8B}"/>
              </a:ext>
            </a:extLst>
          </p:cNvPr>
          <p:cNvSpPr/>
          <p:nvPr/>
        </p:nvSpPr>
        <p:spPr>
          <a:xfrm>
            <a:off x="7269321" y="2432581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F406E0F-D765-4796-94EB-95FB4C1AAA48}"/>
              </a:ext>
            </a:extLst>
          </p:cNvPr>
          <p:cNvSpPr/>
          <p:nvPr/>
        </p:nvSpPr>
        <p:spPr>
          <a:xfrm>
            <a:off x="6366652" y="2831161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EC738DB-0667-4243-A930-7724EAB74304}"/>
              </a:ext>
            </a:extLst>
          </p:cNvPr>
          <p:cNvSpPr/>
          <p:nvPr/>
        </p:nvSpPr>
        <p:spPr>
          <a:xfrm>
            <a:off x="6686104" y="2834092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1072592-F666-4ED3-B957-F2A6B8C56522}"/>
              </a:ext>
            </a:extLst>
          </p:cNvPr>
          <p:cNvSpPr/>
          <p:nvPr/>
        </p:nvSpPr>
        <p:spPr>
          <a:xfrm>
            <a:off x="6970387" y="2828232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455025B-8A1F-4B66-ACFF-88B00C68541E}"/>
              </a:ext>
            </a:extLst>
          </p:cNvPr>
          <p:cNvSpPr/>
          <p:nvPr/>
        </p:nvSpPr>
        <p:spPr>
          <a:xfrm>
            <a:off x="7263459" y="2822374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86BC96E-7E01-45DC-9966-CA764E54A86B}"/>
              </a:ext>
            </a:extLst>
          </p:cNvPr>
          <p:cNvSpPr/>
          <p:nvPr/>
        </p:nvSpPr>
        <p:spPr>
          <a:xfrm>
            <a:off x="6360792" y="3220951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C04F531-AE77-4414-95C3-E1A766DEB45E}"/>
              </a:ext>
            </a:extLst>
          </p:cNvPr>
          <p:cNvSpPr/>
          <p:nvPr/>
        </p:nvSpPr>
        <p:spPr>
          <a:xfrm>
            <a:off x="6680244" y="3223882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8DA0635-B14C-4B3A-8DE2-7C4955351D6A}"/>
              </a:ext>
            </a:extLst>
          </p:cNvPr>
          <p:cNvSpPr/>
          <p:nvPr/>
        </p:nvSpPr>
        <p:spPr>
          <a:xfrm>
            <a:off x="6964527" y="3218022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8A5DF98-9837-4020-9CF7-FE529FA9A1C0}"/>
              </a:ext>
            </a:extLst>
          </p:cNvPr>
          <p:cNvSpPr/>
          <p:nvPr/>
        </p:nvSpPr>
        <p:spPr>
          <a:xfrm>
            <a:off x="7257599" y="3212164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2CD839-9F5D-44C1-ABFC-4CE6EAF55319}"/>
              </a:ext>
            </a:extLst>
          </p:cNvPr>
          <p:cNvSpPr/>
          <p:nvPr/>
        </p:nvSpPr>
        <p:spPr>
          <a:xfrm>
            <a:off x="8087010" y="201934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C6F46B9-E408-4D45-898A-4DB2BACD6A50}"/>
              </a:ext>
            </a:extLst>
          </p:cNvPr>
          <p:cNvSpPr/>
          <p:nvPr/>
        </p:nvSpPr>
        <p:spPr>
          <a:xfrm>
            <a:off x="8089939" y="2426721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9B68FD7-598B-4727-86F9-126D8BC5C99C}"/>
              </a:ext>
            </a:extLst>
          </p:cNvPr>
          <p:cNvSpPr/>
          <p:nvPr/>
        </p:nvSpPr>
        <p:spPr>
          <a:xfrm>
            <a:off x="8092870" y="2834095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F9A5E66-E025-484B-87EB-95441B620CDD}"/>
              </a:ext>
            </a:extLst>
          </p:cNvPr>
          <p:cNvSpPr/>
          <p:nvPr/>
        </p:nvSpPr>
        <p:spPr>
          <a:xfrm>
            <a:off x="8095801" y="3241469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B2AF9A7D-7F06-4A94-BA58-B56F8870558F}"/>
              </a:ext>
            </a:extLst>
          </p:cNvPr>
          <p:cNvSpPr/>
          <p:nvPr/>
        </p:nvSpPr>
        <p:spPr>
          <a:xfrm>
            <a:off x="10797968" y="2013486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CB80BA4-1DF7-490C-BFB1-504D04D022A8}"/>
              </a:ext>
            </a:extLst>
          </p:cNvPr>
          <p:cNvSpPr/>
          <p:nvPr/>
        </p:nvSpPr>
        <p:spPr>
          <a:xfrm>
            <a:off x="11117420" y="200762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F016632-DD64-4C57-B3B5-D62492850CF7}"/>
              </a:ext>
            </a:extLst>
          </p:cNvPr>
          <p:cNvSpPr/>
          <p:nvPr/>
        </p:nvSpPr>
        <p:spPr>
          <a:xfrm>
            <a:off x="11445665" y="201056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13B99CE-F663-4003-802C-C41EF76BC0B6}"/>
              </a:ext>
            </a:extLst>
          </p:cNvPr>
          <p:cNvSpPr/>
          <p:nvPr/>
        </p:nvSpPr>
        <p:spPr>
          <a:xfrm>
            <a:off x="11756326" y="2013494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7F32979-EC14-43F1-B244-3BCBEA180744}"/>
              </a:ext>
            </a:extLst>
          </p:cNvPr>
          <p:cNvSpPr/>
          <p:nvPr/>
        </p:nvSpPr>
        <p:spPr>
          <a:xfrm>
            <a:off x="7956600" y="579864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A0ED52A-40E4-4FCE-BE48-FA1D35E5AAC9}"/>
              </a:ext>
            </a:extLst>
          </p:cNvPr>
          <p:cNvSpPr/>
          <p:nvPr/>
        </p:nvSpPr>
        <p:spPr>
          <a:xfrm>
            <a:off x="7950738" y="6003799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6C4A3F0-B915-47E9-879F-91EC426ED64A}"/>
              </a:ext>
            </a:extLst>
          </p:cNvPr>
          <p:cNvSpPr/>
          <p:nvPr/>
        </p:nvSpPr>
        <p:spPr>
          <a:xfrm>
            <a:off x="7962461" y="619136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8816E24-7BD8-45E6-88D0-5BCE84704204}"/>
              </a:ext>
            </a:extLst>
          </p:cNvPr>
          <p:cNvSpPr/>
          <p:nvPr/>
        </p:nvSpPr>
        <p:spPr>
          <a:xfrm>
            <a:off x="7965392" y="638772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BD5009E-967C-43A7-800F-7D02F002AF7F}"/>
              </a:ext>
            </a:extLst>
          </p:cNvPr>
          <p:cNvSpPr/>
          <p:nvPr/>
        </p:nvSpPr>
        <p:spPr>
          <a:xfrm>
            <a:off x="10699302" y="6084024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3567836-7A62-4DD2-9CF7-360B09B6002F}"/>
              </a:ext>
            </a:extLst>
          </p:cNvPr>
          <p:cNvSpPr/>
          <p:nvPr/>
        </p:nvSpPr>
        <p:spPr>
          <a:xfrm>
            <a:off x="10913247" y="6078165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BD8984BC-2D30-40C6-A19E-00A2FF606F31}"/>
              </a:ext>
            </a:extLst>
          </p:cNvPr>
          <p:cNvSpPr/>
          <p:nvPr/>
        </p:nvSpPr>
        <p:spPr>
          <a:xfrm>
            <a:off x="11127192" y="6081099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D57B608-B583-40BD-97D7-CF1BF781794E}"/>
              </a:ext>
            </a:extLst>
          </p:cNvPr>
          <p:cNvSpPr/>
          <p:nvPr/>
        </p:nvSpPr>
        <p:spPr>
          <a:xfrm>
            <a:off x="11341137" y="6075239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8233A4EC-CE36-46D4-8164-DF06A509900F}"/>
              </a:ext>
            </a:extLst>
          </p:cNvPr>
          <p:cNvSpPr/>
          <p:nvPr/>
        </p:nvSpPr>
        <p:spPr>
          <a:xfrm>
            <a:off x="6385711" y="579278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13E891E-1B6E-4A6E-A63B-F458C8A538AD}"/>
              </a:ext>
            </a:extLst>
          </p:cNvPr>
          <p:cNvSpPr/>
          <p:nvPr/>
        </p:nvSpPr>
        <p:spPr>
          <a:xfrm>
            <a:off x="6379849" y="599794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1D6A8C1-C58F-463B-A737-6540BA77E8CE}"/>
              </a:ext>
            </a:extLst>
          </p:cNvPr>
          <p:cNvSpPr/>
          <p:nvPr/>
        </p:nvSpPr>
        <p:spPr>
          <a:xfrm>
            <a:off x="6391572" y="618550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30FD313-7F28-4F10-BDA9-881C8FBA7C7F}"/>
              </a:ext>
            </a:extLst>
          </p:cNvPr>
          <p:cNvSpPr/>
          <p:nvPr/>
        </p:nvSpPr>
        <p:spPr>
          <a:xfrm>
            <a:off x="6394503" y="638186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BEA31B4F-FE43-4A91-98ED-F1437EC9E0D7}"/>
              </a:ext>
            </a:extLst>
          </p:cNvPr>
          <p:cNvSpPr/>
          <p:nvPr/>
        </p:nvSpPr>
        <p:spPr>
          <a:xfrm>
            <a:off x="6599657" y="578692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275EBDF4-3577-47D3-BFDD-5334F088E2E0}"/>
              </a:ext>
            </a:extLst>
          </p:cNvPr>
          <p:cNvSpPr/>
          <p:nvPr/>
        </p:nvSpPr>
        <p:spPr>
          <a:xfrm>
            <a:off x="6593795" y="599208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FA24E86-63F3-4373-A8C0-0AD7A879B7AB}"/>
              </a:ext>
            </a:extLst>
          </p:cNvPr>
          <p:cNvSpPr/>
          <p:nvPr/>
        </p:nvSpPr>
        <p:spPr>
          <a:xfrm>
            <a:off x="6605518" y="617964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365BD1B-3602-4FDF-90BF-BEBEC1215741}"/>
              </a:ext>
            </a:extLst>
          </p:cNvPr>
          <p:cNvSpPr/>
          <p:nvPr/>
        </p:nvSpPr>
        <p:spPr>
          <a:xfrm>
            <a:off x="6608449" y="637600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17982D9-25C5-4923-A7C6-98B5679C21E1}"/>
              </a:ext>
            </a:extLst>
          </p:cNvPr>
          <p:cNvSpPr/>
          <p:nvPr/>
        </p:nvSpPr>
        <p:spPr>
          <a:xfrm>
            <a:off x="6822395" y="578986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68BE8A3-9C4A-4A34-8071-FA23362AAD55}"/>
              </a:ext>
            </a:extLst>
          </p:cNvPr>
          <p:cNvSpPr/>
          <p:nvPr/>
        </p:nvSpPr>
        <p:spPr>
          <a:xfrm>
            <a:off x="6816533" y="5995012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01AD67B4-E9D7-4D87-86F3-2EA52BF91A0D}"/>
              </a:ext>
            </a:extLst>
          </p:cNvPr>
          <p:cNvSpPr/>
          <p:nvPr/>
        </p:nvSpPr>
        <p:spPr>
          <a:xfrm>
            <a:off x="6828256" y="618258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6DF8C31D-1131-4495-8960-FD723E8220DB}"/>
              </a:ext>
            </a:extLst>
          </p:cNvPr>
          <p:cNvSpPr/>
          <p:nvPr/>
        </p:nvSpPr>
        <p:spPr>
          <a:xfrm>
            <a:off x="6831187" y="637894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7860AB2-3501-4C5E-8F05-9346037DCA9E}"/>
              </a:ext>
            </a:extLst>
          </p:cNvPr>
          <p:cNvSpPr/>
          <p:nvPr/>
        </p:nvSpPr>
        <p:spPr>
          <a:xfrm>
            <a:off x="7036342" y="578400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5C7F250-5E82-424A-9583-15EA404F3E18}"/>
              </a:ext>
            </a:extLst>
          </p:cNvPr>
          <p:cNvSpPr/>
          <p:nvPr/>
        </p:nvSpPr>
        <p:spPr>
          <a:xfrm>
            <a:off x="7030480" y="5989152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A701B582-A580-46CB-A2A2-22F95A1DB049}"/>
              </a:ext>
            </a:extLst>
          </p:cNvPr>
          <p:cNvSpPr/>
          <p:nvPr/>
        </p:nvSpPr>
        <p:spPr>
          <a:xfrm>
            <a:off x="7042203" y="617672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460EF889-50DD-4EAF-8CBA-550B1E4609A3}"/>
              </a:ext>
            </a:extLst>
          </p:cNvPr>
          <p:cNvSpPr/>
          <p:nvPr/>
        </p:nvSpPr>
        <p:spPr>
          <a:xfrm>
            <a:off x="7045134" y="637308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0C37BB-B53F-4A68-A609-B98C8A0584F4}"/>
              </a:ext>
            </a:extLst>
          </p:cNvPr>
          <p:cNvSpPr/>
          <p:nvPr/>
        </p:nvSpPr>
        <p:spPr>
          <a:xfrm>
            <a:off x="279165" y="108977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for(</a:t>
            </a:r>
            <a:r>
              <a:rPr lang="en-US" sz="1100" dirty="0" err="1"/>
              <a:t>int_t</a:t>
            </a:r>
            <a:r>
              <a:rPr lang="en-US" sz="1100" dirty="0"/>
              <a:t> </a:t>
            </a:r>
            <a:r>
              <a:rPr lang="en-US" sz="1100" dirty="0" err="1"/>
              <a:t>k_pos</a:t>
            </a:r>
            <a:r>
              <a:rPr lang="en-US" sz="1100" dirty="0"/>
              <a:t> = 0; </a:t>
            </a:r>
            <a:r>
              <a:rPr lang="en-US" sz="1100" dirty="0" err="1"/>
              <a:t>k_pos</a:t>
            </a:r>
            <a:r>
              <a:rPr lang="en-US" sz="1100" dirty="0"/>
              <a:t> &lt; k; </a:t>
            </a:r>
            <a:r>
              <a:rPr lang="en-US" sz="1100" dirty="0" err="1"/>
              <a:t>k_pos</a:t>
            </a:r>
            <a:r>
              <a:rPr lang="en-US" sz="1100" dirty="0"/>
              <a:t> += TILE_EXT_K){ //</a:t>
            </a:r>
            <a:r>
              <a:rPr lang="en-US" sz="1100" dirty="0" err="1"/>
              <a:t>k_pos</a:t>
            </a:r>
            <a:r>
              <a:rPr lang="en-US" sz="1100" dirty="0"/>
              <a:t> is the position of the CUDA thread along the K dimension</a:t>
            </a:r>
          </a:p>
          <a:p>
            <a:r>
              <a:rPr lang="en-US" sz="1100" dirty="0"/>
              <a:t>     </a:t>
            </a:r>
            <a:r>
              <a:rPr lang="en-US" sz="1100" dirty="0" err="1"/>
              <a:t>int_t</a:t>
            </a:r>
            <a:r>
              <a:rPr lang="en-US" sz="1100" dirty="0"/>
              <a:t> </a:t>
            </a:r>
            <a:r>
              <a:rPr lang="en-US" sz="1100" dirty="0" err="1"/>
              <a:t>k_end</a:t>
            </a:r>
            <a:r>
              <a:rPr lang="en-US" sz="1100" dirty="0"/>
              <a:t> = </a:t>
            </a:r>
            <a:r>
              <a:rPr lang="en-US" sz="1100" dirty="0" err="1"/>
              <a:t>k_pos</a:t>
            </a:r>
            <a:r>
              <a:rPr lang="en-US" sz="1100" dirty="0"/>
              <a:t> + TILE_EXT_K; if(</a:t>
            </a:r>
            <a:r>
              <a:rPr lang="en-US" sz="1100" dirty="0" err="1"/>
              <a:t>k_end</a:t>
            </a:r>
            <a:r>
              <a:rPr lang="en-US" sz="1100" dirty="0"/>
              <a:t> &gt; k) </a:t>
            </a:r>
            <a:r>
              <a:rPr lang="en-US" sz="1100" dirty="0" err="1"/>
              <a:t>k_end</a:t>
            </a:r>
            <a:r>
              <a:rPr lang="en-US" sz="1100" dirty="0"/>
              <a:t> = k;</a:t>
            </a:r>
          </a:p>
          <a:p>
            <a:endParaRPr lang="en-US" sz="1100" dirty="0"/>
          </a:p>
          <a:p>
            <a:r>
              <a:rPr lang="en-US" sz="1100" dirty="0"/>
              <a:t>     //Load a tile of matrix A(</a:t>
            </a:r>
            <a:r>
              <a:rPr lang="en-US" sz="1100" dirty="0" err="1"/>
              <a:t>m_pos:TILE_EXT_M</a:t>
            </a:r>
            <a:r>
              <a:rPr lang="en-US" sz="1100" dirty="0"/>
              <a:t>, </a:t>
            </a:r>
            <a:r>
              <a:rPr lang="en-US" sz="1100" dirty="0" err="1"/>
              <a:t>k_pos:TILE_EXT_K</a:t>
            </a:r>
            <a:r>
              <a:rPr lang="en-US" sz="1100" dirty="0"/>
              <a:t>):</a:t>
            </a:r>
          </a:p>
          <a:p>
            <a:r>
              <a:rPr lang="en-US" sz="1100" dirty="0"/>
              <a:t>     </a:t>
            </a:r>
            <a:r>
              <a:rPr lang="en-US" sz="1100" b="1" dirty="0">
                <a:solidFill>
                  <a:srgbClr val="FF0000"/>
                </a:solidFill>
              </a:rPr>
              <a:t>for(</a:t>
            </a:r>
            <a:r>
              <a:rPr lang="en-US" sz="1100" b="1" dirty="0" err="1">
                <a:solidFill>
                  <a:srgbClr val="FF0000"/>
                </a:solidFill>
              </a:rPr>
              <a:t>int_t</a:t>
            </a:r>
            <a:r>
              <a:rPr lang="en-US" sz="1100" b="1" dirty="0">
                <a:solidFill>
                  <a:srgbClr val="FF0000"/>
                </a:solidFill>
              </a:rPr>
              <a:t> </a:t>
            </a:r>
            <a:r>
              <a:rPr lang="en-US" sz="1100" b="1" dirty="0" err="1">
                <a:solidFill>
                  <a:srgbClr val="FF0000"/>
                </a:solidFill>
              </a:rPr>
              <a:t>m_loc</a:t>
            </a:r>
            <a:r>
              <a:rPr lang="en-US" sz="1100" b="1" dirty="0">
                <a:solidFill>
                  <a:srgbClr val="FF0000"/>
                </a:solidFill>
              </a:rPr>
              <a:t> = </a:t>
            </a:r>
            <a:r>
              <a:rPr lang="en-US" sz="1100" b="1" dirty="0" err="1">
                <a:solidFill>
                  <a:srgbClr val="FF0000"/>
                </a:solidFill>
              </a:rPr>
              <a:t>m_pos</a:t>
            </a:r>
            <a:r>
              <a:rPr lang="en-US" sz="1100" b="1" dirty="0">
                <a:solidFill>
                  <a:srgbClr val="FF0000"/>
                </a:solidFill>
              </a:rPr>
              <a:t> + </a:t>
            </a:r>
            <a:r>
              <a:rPr lang="en-US" sz="1100" b="1" dirty="0" err="1">
                <a:solidFill>
                  <a:srgbClr val="FF0000"/>
                </a:solidFill>
              </a:rPr>
              <a:t>threadIdx.x</a:t>
            </a:r>
            <a:r>
              <a:rPr lang="en-US" sz="1100" b="1" dirty="0">
                <a:solidFill>
                  <a:srgbClr val="FF0000"/>
                </a:solidFill>
              </a:rPr>
              <a:t>; </a:t>
            </a:r>
            <a:r>
              <a:rPr lang="en-US" sz="1100" b="1" dirty="0" err="1">
                <a:solidFill>
                  <a:srgbClr val="FF0000"/>
                </a:solidFill>
              </a:rPr>
              <a:t>m_loc</a:t>
            </a:r>
            <a:r>
              <a:rPr lang="en-US" sz="1100" b="1" dirty="0">
                <a:solidFill>
                  <a:srgbClr val="FF0000"/>
                </a:solidFill>
              </a:rPr>
              <a:t> &lt; </a:t>
            </a:r>
            <a:r>
              <a:rPr lang="en-US" sz="1100" b="1" dirty="0" err="1">
                <a:solidFill>
                  <a:srgbClr val="FF0000"/>
                </a:solidFill>
              </a:rPr>
              <a:t>m_end</a:t>
            </a:r>
            <a:r>
              <a:rPr lang="en-US" sz="1100" b="1" dirty="0">
                <a:solidFill>
                  <a:srgbClr val="FF0000"/>
                </a:solidFill>
              </a:rPr>
              <a:t>; </a:t>
            </a:r>
            <a:r>
              <a:rPr lang="en-US" sz="1100" b="1" dirty="0" err="1">
                <a:solidFill>
                  <a:srgbClr val="FF0000"/>
                </a:solidFill>
              </a:rPr>
              <a:t>m_loc</a:t>
            </a:r>
            <a:r>
              <a:rPr lang="en-US" sz="1100" b="1" dirty="0">
                <a:solidFill>
                  <a:srgbClr val="FF0000"/>
                </a:solidFill>
              </a:rPr>
              <a:t> += </a:t>
            </a:r>
            <a:r>
              <a:rPr lang="en-US" sz="1100" b="1" dirty="0" err="1">
                <a:solidFill>
                  <a:srgbClr val="FF0000"/>
                </a:solidFill>
              </a:rPr>
              <a:t>blockDim.x</a:t>
            </a:r>
            <a:r>
              <a:rPr lang="en-US" sz="1100" b="1" dirty="0">
                <a:solidFill>
                  <a:srgbClr val="FF0000"/>
                </a:solidFill>
              </a:rPr>
              <a:t>)</a:t>
            </a:r>
            <a:r>
              <a:rPr lang="en-US" sz="1100" dirty="0"/>
              <a:t>{</a:t>
            </a:r>
          </a:p>
          <a:p>
            <a:r>
              <a:rPr lang="en-US" sz="1100" dirty="0"/>
              <a:t>      for(</a:t>
            </a:r>
            <a:r>
              <a:rPr lang="en-US" sz="1100" dirty="0" err="1"/>
              <a:t>int_t</a:t>
            </a:r>
            <a:r>
              <a:rPr lang="en-US" sz="1100" dirty="0"/>
              <a:t> </a:t>
            </a:r>
            <a:r>
              <a:rPr lang="en-US" sz="1100" dirty="0" err="1"/>
              <a:t>k_loc</a:t>
            </a:r>
            <a:r>
              <a:rPr lang="en-US" sz="1100" dirty="0"/>
              <a:t> = </a:t>
            </a:r>
            <a:r>
              <a:rPr lang="en-US" sz="1100" dirty="0" err="1"/>
              <a:t>k_pos</a:t>
            </a:r>
            <a:r>
              <a:rPr lang="en-US" sz="1100" dirty="0"/>
              <a:t> + </a:t>
            </a:r>
            <a:r>
              <a:rPr lang="en-US" sz="1100" dirty="0" err="1"/>
              <a:t>threadIdx.y</a:t>
            </a:r>
            <a:r>
              <a:rPr lang="en-US" sz="1100" dirty="0"/>
              <a:t>; </a:t>
            </a:r>
            <a:r>
              <a:rPr lang="en-US" sz="1100" dirty="0" err="1"/>
              <a:t>k_loc</a:t>
            </a:r>
            <a:r>
              <a:rPr lang="en-US" sz="1100" dirty="0"/>
              <a:t> &lt; </a:t>
            </a:r>
            <a:r>
              <a:rPr lang="en-US" sz="1100" dirty="0" err="1"/>
              <a:t>k_end</a:t>
            </a:r>
            <a:r>
              <a:rPr lang="en-US" sz="1100" dirty="0"/>
              <a:t>; </a:t>
            </a:r>
            <a:r>
              <a:rPr lang="en-US" sz="1100" dirty="0" err="1"/>
              <a:t>k_loc</a:t>
            </a:r>
            <a:r>
              <a:rPr lang="en-US" sz="1100" dirty="0"/>
              <a:t> += </a:t>
            </a:r>
            <a:r>
              <a:rPr lang="en-US" sz="1100" dirty="0" err="1"/>
              <a:t>blockDim.y</a:t>
            </a:r>
            <a:r>
              <a:rPr lang="en-US" sz="1100" dirty="0"/>
              <a:t>){</a:t>
            </a:r>
          </a:p>
          <a:p>
            <a:r>
              <a:rPr lang="en-US" sz="1100" dirty="0"/>
              <a:t>       </a:t>
            </a:r>
            <a:r>
              <a:rPr lang="en-US" sz="1100" dirty="0" err="1"/>
              <a:t>lbuf</a:t>
            </a:r>
            <a:r>
              <a:rPr lang="en-US" sz="1100" dirty="0"/>
              <a:t>[</a:t>
            </a:r>
            <a:r>
              <a:rPr lang="en-US" sz="1100" dirty="0" err="1"/>
              <a:t>k_loc</a:t>
            </a:r>
            <a:r>
              <a:rPr lang="en-US" sz="1100" dirty="0"/>
              <a:t> - </a:t>
            </a:r>
            <a:r>
              <a:rPr lang="en-US" sz="1100" dirty="0" err="1"/>
              <a:t>k_pos</a:t>
            </a:r>
            <a:r>
              <a:rPr lang="en-US" sz="1100" dirty="0"/>
              <a:t>][</a:t>
            </a:r>
            <a:r>
              <a:rPr lang="en-US" sz="1100" dirty="0" err="1"/>
              <a:t>m_loc</a:t>
            </a:r>
            <a:r>
              <a:rPr lang="en-US" sz="1100" dirty="0"/>
              <a:t> - </a:t>
            </a:r>
            <a:r>
              <a:rPr lang="en-US" sz="1100" dirty="0" err="1"/>
              <a:t>m_pos</a:t>
            </a:r>
            <a:r>
              <a:rPr lang="en-US" sz="1100" dirty="0"/>
              <a:t>] = left[</a:t>
            </a:r>
            <a:r>
              <a:rPr lang="en-US" sz="1100" dirty="0" err="1"/>
              <a:t>k_loc</a:t>
            </a:r>
            <a:r>
              <a:rPr lang="en-US" sz="1100" dirty="0"/>
              <a:t>*m + </a:t>
            </a:r>
            <a:r>
              <a:rPr lang="en-US" sz="1100" dirty="0" err="1"/>
              <a:t>m_loc</a:t>
            </a:r>
            <a:r>
              <a:rPr lang="en-US" sz="1100" dirty="0"/>
              <a:t>];</a:t>
            </a:r>
          </a:p>
          <a:p>
            <a:r>
              <a:rPr lang="en-US" sz="1100" dirty="0"/>
              <a:t>      }</a:t>
            </a:r>
          </a:p>
          <a:p>
            <a:r>
              <a:rPr lang="en-US" sz="1100" dirty="0"/>
              <a:t>     }</a:t>
            </a:r>
          </a:p>
          <a:p>
            <a:endParaRPr lang="en-US" sz="1100" dirty="0"/>
          </a:p>
          <a:p>
            <a:r>
              <a:rPr lang="en-US" sz="1100" dirty="0"/>
              <a:t>     //Load a tile of matrix B(</a:t>
            </a:r>
            <a:r>
              <a:rPr lang="en-US" sz="1100" dirty="0" err="1"/>
              <a:t>k_pos:TILE_EXT_K</a:t>
            </a:r>
            <a:r>
              <a:rPr lang="en-US" sz="1100" dirty="0"/>
              <a:t>, </a:t>
            </a:r>
            <a:r>
              <a:rPr lang="en-US" sz="1100" dirty="0" err="1"/>
              <a:t>n_pos:TILE_EXT_N</a:t>
            </a:r>
            <a:r>
              <a:rPr lang="en-US" sz="1100" dirty="0"/>
              <a:t>):</a:t>
            </a:r>
          </a:p>
          <a:p>
            <a:r>
              <a:rPr lang="en-US" sz="1100" dirty="0"/>
              <a:t>     </a:t>
            </a:r>
            <a:r>
              <a:rPr lang="en-US" sz="1100" b="1" dirty="0">
                <a:solidFill>
                  <a:srgbClr val="FF0000"/>
                </a:solidFill>
              </a:rPr>
              <a:t>for(</a:t>
            </a:r>
            <a:r>
              <a:rPr lang="en-US" sz="1100" b="1" dirty="0" err="1">
                <a:solidFill>
                  <a:srgbClr val="FF0000"/>
                </a:solidFill>
              </a:rPr>
              <a:t>int_t</a:t>
            </a:r>
            <a:r>
              <a:rPr lang="en-US" sz="1100" b="1" dirty="0">
                <a:solidFill>
                  <a:srgbClr val="FF0000"/>
                </a:solidFill>
              </a:rPr>
              <a:t> </a:t>
            </a:r>
            <a:r>
              <a:rPr lang="en-US" sz="1100" b="1" dirty="0" err="1">
                <a:solidFill>
                  <a:srgbClr val="FF0000"/>
                </a:solidFill>
              </a:rPr>
              <a:t>n_loc</a:t>
            </a:r>
            <a:r>
              <a:rPr lang="en-US" sz="1100" b="1" dirty="0">
                <a:solidFill>
                  <a:srgbClr val="FF0000"/>
                </a:solidFill>
              </a:rPr>
              <a:t> = </a:t>
            </a:r>
            <a:r>
              <a:rPr lang="en-US" sz="1100" b="1" dirty="0" err="1">
                <a:solidFill>
                  <a:srgbClr val="FF0000"/>
                </a:solidFill>
              </a:rPr>
              <a:t>n_pos</a:t>
            </a:r>
            <a:r>
              <a:rPr lang="en-US" sz="1100" b="1" dirty="0">
                <a:solidFill>
                  <a:srgbClr val="FF0000"/>
                </a:solidFill>
              </a:rPr>
              <a:t> + </a:t>
            </a:r>
            <a:r>
              <a:rPr lang="en-US" sz="1100" b="1" dirty="0" err="1">
                <a:solidFill>
                  <a:srgbClr val="FF0000"/>
                </a:solidFill>
              </a:rPr>
              <a:t>threadIdx.y</a:t>
            </a:r>
            <a:r>
              <a:rPr lang="en-US" sz="1100" b="1" dirty="0">
                <a:solidFill>
                  <a:srgbClr val="FF0000"/>
                </a:solidFill>
              </a:rPr>
              <a:t>; </a:t>
            </a:r>
            <a:r>
              <a:rPr lang="en-US" sz="1100" b="1" dirty="0" err="1">
                <a:solidFill>
                  <a:srgbClr val="FF0000"/>
                </a:solidFill>
              </a:rPr>
              <a:t>n_loc</a:t>
            </a:r>
            <a:r>
              <a:rPr lang="en-US" sz="1100" b="1" dirty="0">
                <a:solidFill>
                  <a:srgbClr val="FF0000"/>
                </a:solidFill>
              </a:rPr>
              <a:t> &lt; </a:t>
            </a:r>
            <a:r>
              <a:rPr lang="en-US" sz="1100" b="1" dirty="0" err="1">
                <a:solidFill>
                  <a:srgbClr val="FF0000"/>
                </a:solidFill>
              </a:rPr>
              <a:t>n_end</a:t>
            </a:r>
            <a:r>
              <a:rPr lang="en-US" sz="1100" b="1" dirty="0">
                <a:solidFill>
                  <a:srgbClr val="FF0000"/>
                </a:solidFill>
              </a:rPr>
              <a:t>; </a:t>
            </a:r>
            <a:r>
              <a:rPr lang="en-US" sz="1100" b="1" dirty="0" err="1">
                <a:solidFill>
                  <a:srgbClr val="FF0000"/>
                </a:solidFill>
              </a:rPr>
              <a:t>n_loc</a:t>
            </a:r>
            <a:r>
              <a:rPr lang="en-US" sz="1100" b="1" dirty="0">
                <a:solidFill>
                  <a:srgbClr val="FF0000"/>
                </a:solidFill>
              </a:rPr>
              <a:t> += </a:t>
            </a:r>
            <a:r>
              <a:rPr lang="en-US" sz="1100" b="1" dirty="0" err="1">
                <a:solidFill>
                  <a:srgbClr val="FF0000"/>
                </a:solidFill>
              </a:rPr>
              <a:t>blockDim.y</a:t>
            </a:r>
            <a:r>
              <a:rPr lang="en-US" sz="1100" b="1" dirty="0">
                <a:solidFill>
                  <a:srgbClr val="FF0000"/>
                </a:solidFill>
              </a:rPr>
              <a:t>)</a:t>
            </a:r>
            <a:r>
              <a:rPr lang="en-US" sz="1100" dirty="0"/>
              <a:t>{</a:t>
            </a:r>
          </a:p>
          <a:p>
            <a:r>
              <a:rPr lang="en-US" sz="1100" dirty="0"/>
              <a:t>      for(</a:t>
            </a:r>
            <a:r>
              <a:rPr lang="en-US" sz="1100" dirty="0" err="1"/>
              <a:t>int_t</a:t>
            </a:r>
            <a:r>
              <a:rPr lang="en-US" sz="1100" dirty="0"/>
              <a:t> </a:t>
            </a:r>
            <a:r>
              <a:rPr lang="en-US" sz="1100" dirty="0" err="1"/>
              <a:t>k_loc</a:t>
            </a:r>
            <a:r>
              <a:rPr lang="en-US" sz="1100" dirty="0"/>
              <a:t> = </a:t>
            </a:r>
            <a:r>
              <a:rPr lang="en-US" sz="1100" dirty="0" err="1"/>
              <a:t>k_pos</a:t>
            </a:r>
            <a:r>
              <a:rPr lang="en-US" sz="1100" dirty="0"/>
              <a:t> + </a:t>
            </a:r>
            <a:r>
              <a:rPr lang="en-US" sz="1100" dirty="0" err="1"/>
              <a:t>threadIdx.x</a:t>
            </a:r>
            <a:r>
              <a:rPr lang="en-US" sz="1100" dirty="0"/>
              <a:t>; </a:t>
            </a:r>
            <a:r>
              <a:rPr lang="en-US" sz="1100" dirty="0" err="1"/>
              <a:t>k_loc</a:t>
            </a:r>
            <a:r>
              <a:rPr lang="en-US" sz="1100" dirty="0"/>
              <a:t> &lt; </a:t>
            </a:r>
            <a:r>
              <a:rPr lang="en-US" sz="1100" dirty="0" err="1"/>
              <a:t>k_end</a:t>
            </a:r>
            <a:r>
              <a:rPr lang="en-US" sz="1100" dirty="0"/>
              <a:t>; </a:t>
            </a:r>
            <a:r>
              <a:rPr lang="en-US" sz="1100" dirty="0" err="1"/>
              <a:t>k_loc</a:t>
            </a:r>
            <a:r>
              <a:rPr lang="en-US" sz="1100" dirty="0"/>
              <a:t> += </a:t>
            </a:r>
            <a:r>
              <a:rPr lang="en-US" sz="1100" dirty="0" err="1"/>
              <a:t>blockDim.x</a:t>
            </a:r>
            <a:r>
              <a:rPr lang="en-US" sz="1100" dirty="0"/>
              <a:t>){</a:t>
            </a:r>
          </a:p>
          <a:p>
            <a:r>
              <a:rPr lang="en-US" sz="1100" dirty="0"/>
              <a:t>       </a:t>
            </a:r>
            <a:r>
              <a:rPr lang="en-US" sz="1100" dirty="0" err="1"/>
              <a:t>rbuf</a:t>
            </a:r>
            <a:r>
              <a:rPr lang="en-US" sz="1100" dirty="0"/>
              <a:t>[</a:t>
            </a:r>
            <a:r>
              <a:rPr lang="en-US" sz="1100" dirty="0" err="1"/>
              <a:t>n_loc</a:t>
            </a:r>
            <a:r>
              <a:rPr lang="en-US" sz="1100" dirty="0"/>
              <a:t> - </a:t>
            </a:r>
            <a:r>
              <a:rPr lang="en-US" sz="1100" dirty="0" err="1"/>
              <a:t>n_pos</a:t>
            </a:r>
            <a:r>
              <a:rPr lang="en-US" sz="1100" dirty="0"/>
              <a:t>][</a:t>
            </a:r>
            <a:r>
              <a:rPr lang="en-US" sz="1100" dirty="0" err="1"/>
              <a:t>k_loc</a:t>
            </a:r>
            <a:r>
              <a:rPr lang="en-US" sz="1100" dirty="0"/>
              <a:t> - </a:t>
            </a:r>
            <a:r>
              <a:rPr lang="en-US" sz="1100" dirty="0" err="1"/>
              <a:t>k_pos</a:t>
            </a:r>
            <a:r>
              <a:rPr lang="en-US" sz="1100" dirty="0"/>
              <a:t>] = right[</a:t>
            </a:r>
            <a:r>
              <a:rPr lang="en-US" sz="1100" dirty="0" err="1"/>
              <a:t>n_loc</a:t>
            </a:r>
            <a:r>
              <a:rPr lang="en-US" sz="1100" dirty="0"/>
              <a:t>*k + </a:t>
            </a:r>
            <a:r>
              <a:rPr lang="en-US" sz="1100" dirty="0" err="1"/>
              <a:t>k_loc</a:t>
            </a:r>
            <a:r>
              <a:rPr lang="en-US" sz="1100" dirty="0"/>
              <a:t>];</a:t>
            </a:r>
          </a:p>
          <a:p>
            <a:r>
              <a:rPr lang="en-US" sz="1100" dirty="0"/>
              <a:t>      }</a:t>
            </a:r>
          </a:p>
          <a:p>
            <a:r>
              <a:rPr lang="en-US" sz="1100" dirty="0"/>
              <a:t>     }</a:t>
            </a:r>
          </a:p>
          <a:p>
            <a:r>
              <a:rPr lang="en-US" sz="1100" dirty="0"/>
              <a:t>     __</a:t>
            </a:r>
            <a:r>
              <a:rPr lang="en-US" sz="1100" dirty="0" err="1"/>
              <a:t>syncthreads</a:t>
            </a:r>
            <a:r>
              <a:rPr lang="en-US" sz="1100" dirty="0"/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F4E00-26CA-4158-ADF9-28482784DEC0}"/>
              </a:ext>
            </a:extLst>
          </p:cNvPr>
          <p:cNvSpPr txBox="1"/>
          <p:nvPr/>
        </p:nvSpPr>
        <p:spPr>
          <a:xfrm>
            <a:off x="2751646" y="2486319"/>
            <a:ext cx="224131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solidFill>
                  <a:srgbClr val="00B0F0"/>
                </a:solidFill>
                <a:latin typeface="+mn-lt"/>
              </a:rPr>
              <a:t>Loop: M &gt; </a:t>
            </a:r>
            <a:r>
              <a:rPr lang="en-US" sz="1500" b="1" dirty="0" err="1">
                <a:solidFill>
                  <a:srgbClr val="00B0F0"/>
                </a:solidFill>
                <a:latin typeface="+mn-lt"/>
              </a:rPr>
              <a:t>blockDim.x</a:t>
            </a:r>
            <a:r>
              <a:rPr lang="en-US" sz="1500" b="1" dirty="0">
                <a:solidFill>
                  <a:srgbClr val="00B0F0"/>
                </a:solidFill>
                <a:latin typeface="+mn-lt"/>
              </a:rPr>
              <a:t>;</a:t>
            </a:r>
          </a:p>
          <a:p>
            <a:pPr algn="l">
              <a:lnSpc>
                <a:spcPct val="90000"/>
              </a:lnSpc>
            </a:pPr>
            <a:r>
              <a:rPr lang="en-US" sz="1500" b="1" dirty="0">
                <a:solidFill>
                  <a:srgbClr val="00B0F0"/>
                </a:solidFill>
                <a:latin typeface="+mn-lt"/>
              </a:rPr>
              <a:t>Loop: N &gt; </a:t>
            </a:r>
            <a:r>
              <a:rPr lang="en-US" sz="1500" b="1" dirty="0" err="1">
                <a:solidFill>
                  <a:srgbClr val="00B0F0"/>
                </a:solidFill>
                <a:latin typeface="+mn-lt"/>
              </a:rPr>
              <a:t>blockDim.y</a:t>
            </a:r>
            <a:r>
              <a:rPr lang="en-US" sz="1500" b="1" dirty="0">
                <a:solidFill>
                  <a:srgbClr val="00B0F0"/>
                </a:solidFill>
                <a:latin typeface="+mn-lt"/>
              </a:rPr>
              <a:t>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02C249-D930-46FA-9A9D-E16E20B793BB}"/>
              </a:ext>
            </a:extLst>
          </p:cNvPr>
          <p:cNvCxnSpPr/>
          <p:nvPr/>
        </p:nvCxnSpPr>
        <p:spPr>
          <a:xfrm flipH="1" flipV="1">
            <a:off x="808892" y="3641723"/>
            <a:ext cx="7028280" cy="115887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268D9F-5DCD-470B-8F86-97A54D5CF95A}"/>
              </a:ext>
            </a:extLst>
          </p:cNvPr>
          <p:cNvCxnSpPr/>
          <p:nvPr/>
        </p:nvCxnSpPr>
        <p:spPr>
          <a:xfrm flipH="1" flipV="1">
            <a:off x="747346" y="2486319"/>
            <a:ext cx="7339664" cy="206028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984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D566-82E7-4D99-A523-A86F2AD9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5531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CUDA BLA Library: +Registers GEMM (algorithm 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423D6-0904-4DA7-A2F4-5542BF5F018E}"/>
              </a:ext>
            </a:extLst>
          </p:cNvPr>
          <p:cNvSpPr txBox="1"/>
          <p:nvPr/>
        </p:nvSpPr>
        <p:spPr>
          <a:xfrm>
            <a:off x="6544152" y="942627"/>
            <a:ext cx="570060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highlight>
                  <a:srgbClr val="00FFFF"/>
                </a:highlight>
                <a:latin typeface="+mn-lt"/>
              </a:rPr>
              <a:t>Each CUDA thread block computes:</a:t>
            </a:r>
          </a:p>
          <a:p>
            <a:pPr algn="l">
              <a:lnSpc>
                <a:spcPct val="90000"/>
              </a:lnSpc>
            </a:pPr>
            <a:r>
              <a:rPr lang="en-US" sz="1500" b="1" dirty="0">
                <a:highlight>
                  <a:srgbClr val="00FFFF"/>
                </a:highlight>
                <a:latin typeface="+mn-lt"/>
              </a:rPr>
              <a:t>C(</a:t>
            </a:r>
            <a:r>
              <a:rPr lang="en-US" sz="1500" b="1" dirty="0">
                <a:solidFill>
                  <a:srgbClr val="FF0000"/>
                </a:solidFill>
                <a:highlight>
                  <a:srgbClr val="00FFFF"/>
                </a:highlight>
                <a:latin typeface="+mn-lt"/>
              </a:rPr>
              <a:t>M =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 4*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blockDim.x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, </a:t>
            </a:r>
            <a:r>
              <a:rPr lang="en-US" sz="1500" b="1" dirty="0">
                <a:solidFill>
                  <a:srgbClr val="FF0000"/>
                </a:solidFill>
                <a:highlight>
                  <a:srgbClr val="00FFFF"/>
                </a:highlight>
                <a:latin typeface="+mn-lt"/>
              </a:rPr>
              <a:t>N =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 4*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blockDim.y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) += A(M, k) * B(k, 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79028B-DD26-44A1-81B1-67DFC8F4B1D6}"/>
              </a:ext>
            </a:extLst>
          </p:cNvPr>
          <p:cNvSpPr/>
          <p:nvPr/>
        </p:nvSpPr>
        <p:spPr>
          <a:xfrm>
            <a:off x="6320321" y="1940943"/>
            <a:ext cx="1189566" cy="163406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1EAA5C-17A6-4B3E-8779-912FF2A2276D}"/>
              </a:ext>
            </a:extLst>
          </p:cNvPr>
          <p:cNvSpPr txBox="1"/>
          <p:nvPr/>
        </p:nvSpPr>
        <p:spPr>
          <a:xfrm>
            <a:off x="6527527" y="2398190"/>
            <a:ext cx="81162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latin typeface="+mn-lt"/>
              </a:rPr>
              <a:t>Thread</a:t>
            </a:r>
            <a:br>
              <a:rPr lang="en-US" sz="1500" b="1" dirty="0">
                <a:latin typeface="+mn-lt"/>
              </a:rPr>
            </a:br>
            <a:r>
              <a:rPr lang="en-US" sz="1500" b="1" dirty="0">
                <a:latin typeface="+mn-lt"/>
              </a:rPr>
              <a:t>Block</a:t>
            </a:r>
            <a:br>
              <a:rPr lang="en-US" sz="1500" b="1" dirty="0">
                <a:latin typeface="+mn-lt"/>
              </a:rPr>
            </a:br>
            <a:r>
              <a:rPr lang="en-US" sz="1500" b="1" dirty="0">
                <a:latin typeface="+mn-lt"/>
              </a:rPr>
              <a:t>(0,1)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19349C-0292-441E-B091-05D60E43AF98}"/>
              </a:ext>
            </a:extLst>
          </p:cNvPr>
          <p:cNvSpPr/>
          <p:nvPr/>
        </p:nvSpPr>
        <p:spPr>
          <a:xfrm>
            <a:off x="8043282" y="1951569"/>
            <a:ext cx="2191091" cy="163406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13BC1E-4543-4B8D-8C47-49888782499E}"/>
              </a:ext>
            </a:extLst>
          </p:cNvPr>
          <p:cNvSpPr/>
          <p:nvPr/>
        </p:nvSpPr>
        <p:spPr>
          <a:xfrm rot="5400000">
            <a:off x="10296648" y="2389477"/>
            <a:ext cx="2191091" cy="1294023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827743-38ED-4692-9382-E7844248D714}"/>
              </a:ext>
            </a:extLst>
          </p:cNvPr>
          <p:cNvSpPr txBox="1"/>
          <p:nvPr/>
        </p:nvSpPr>
        <p:spPr>
          <a:xfrm>
            <a:off x="7603227" y="2569419"/>
            <a:ext cx="32412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6820DC-C367-4E70-933F-064BAABD33B0}"/>
              </a:ext>
            </a:extLst>
          </p:cNvPr>
          <p:cNvSpPr txBox="1"/>
          <p:nvPr/>
        </p:nvSpPr>
        <p:spPr>
          <a:xfrm>
            <a:off x="10332522" y="2559260"/>
            <a:ext cx="31451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EAA08A-AB40-43F2-81F6-1E4B9F7497CC}"/>
              </a:ext>
            </a:extLst>
          </p:cNvPr>
          <p:cNvSpPr txBox="1"/>
          <p:nvPr/>
        </p:nvSpPr>
        <p:spPr>
          <a:xfrm>
            <a:off x="6696449" y="1998751"/>
            <a:ext cx="3722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5BEAE5-6AB4-49DD-82B6-73C55A75D981}"/>
              </a:ext>
            </a:extLst>
          </p:cNvPr>
          <p:cNvSpPr txBox="1"/>
          <p:nvPr/>
        </p:nvSpPr>
        <p:spPr>
          <a:xfrm>
            <a:off x="8960733" y="1998751"/>
            <a:ext cx="35618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42BD47-1DDF-483C-8A63-BD9E6E0B2DC3}"/>
              </a:ext>
            </a:extLst>
          </p:cNvPr>
          <p:cNvSpPr txBox="1"/>
          <p:nvPr/>
        </p:nvSpPr>
        <p:spPr>
          <a:xfrm>
            <a:off x="11232770" y="1976319"/>
            <a:ext cx="31771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940963-1164-42D3-AD0D-DDDAAE7642EE}"/>
              </a:ext>
            </a:extLst>
          </p:cNvPr>
          <p:cNvCxnSpPr>
            <a:cxnSpLocks/>
          </p:cNvCxnSpPr>
          <p:nvPr/>
        </p:nvCxnSpPr>
        <p:spPr>
          <a:xfrm>
            <a:off x="9138827" y="3725333"/>
            <a:ext cx="0" cy="82126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42F939D-C1A2-4BB0-AF0B-5C55A3620A70}"/>
              </a:ext>
            </a:extLst>
          </p:cNvPr>
          <p:cNvSpPr/>
          <p:nvPr/>
        </p:nvSpPr>
        <p:spPr>
          <a:xfrm>
            <a:off x="6288456" y="5835019"/>
            <a:ext cx="5879880" cy="690031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CUDA SM Registers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7B622C-207B-449F-BB77-57F7DBEDBAE6}"/>
              </a:ext>
            </a:extLst>
          </p:cNvPr>
          <p:cNvCxnSpPr>
            <a:cxnSpLocks/>
          </p:cNvCxnSpPr>
          <p:nvPr/>
        </p:nvCxnSpPr>
        <p:spPr>
          <a:xfrm>
            <a:off x="11406552" y="4229100"/>
            <a:ext cx="0" cy="3175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D2380B-1311-4EDC-906F-85A5EA2EF73F}"/>
              </a:ext>
            </a:extLst>
          </p:cNvPr>
          <p:cNvCxnSpPr/>
          <p:nvPr/>
        </p:nvCxnSpPr>
        <p:spPr>
          <a:xfrm flipV="1">
            <a:off x="6914983" y="3632200"/>
            <a:ext cx="0" cy="209126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B4BDDC-9AC9-4899-ABAD-0805AA790993}"/>
              </a:ext>
            </a:extLst>
          </p:cNvPr>
          <p:cNvSpPr txBox="1"/>
          <p:nvPr/>
        </p:nvSpPr>
        <p:spPr>
          <a:xfrm rot="16200000">
            <a:off x="5345390" y="2635518"/>
            <a:ext cx="17123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latin typeface="+mn-lt"/>
              </a:rPr>
              <a:t>M = 4*</a:t>
            </a:r>
            <a:r>
              <a:rPr lang="en-US" sz="1300" b="1" dirty="0" err="1">
                <a:latin typeface="+mn-lt"/>
              </a:rPr>
              <a:t>blockDim</a:t>
            </a:r>
            <a:r>
              <a:rPr lang="en-US" sz="1500" b="1" dirty="0" err="1">
                <a:latin typeface="+mn-lt"/>
              </a:rPr>
              <a:t>.x</a:t>
            </a:r>
            <a:endParaRPr lang="en-US" sz="1500" b="1" dirty="0">
              <a:latin typeface="+mn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6A844F-2B89-49EC-ABE9-706255E40512}"/>
              </a:ext>
            </a:extLst>
          </p:cNvPr>
          <p:cNvSpPr txBox="1"/>
          <p:nvPr/>
        </p:nvSpPr>
        <p:spPr>
          <a:xfrm>
            <a:off x="6117568" y="1712211"/>
            <a:ext cx="1632178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300" b="1" dirty="0">
                <a:latin typeface="+mn-lt"/>
              </a:rPr>
              <a:t>N = 4*</a:t>
            </a:r>
            <a:r>
              <a:rPr lang="en-US" sz="1300" b="1" dirty="0" err="1">
                <a:latin typeface="+mn-lt"/>
              </a:rPr>
              <a:t>blockDim.y</a:t>
            </a:r>
            <a:endParaRPr lang="en-US" sz="1300" b="1" dirty="0">
              <a:latin typeface="+mn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BE761E-6573-42EC-BBA5-7823D9F3EFC4}"/>
              </a:ext>
            </a:extLst>
          </p:cNvPr>
          <p:cNvSpPr txBox="1"/>
          <p:nvPr/>
        </p:nvSpPr>
        <p:spPr>
          <a:xfrm>
            <a:off x="8554372" y="1558436"/>
            <a:ext cx="1168910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300" b="1" dirty="0">
                <a:latin typeface="+mn-lt"/>
              </a:rPr>
              <a:t>Dimension k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5E76AC9-A35E-4345-9329-36FE2FEB2DC8}"/>
              </a:ext>
            </a:extLst>
          </p:cNvPr>
          <p:cNvSpPr/>
          <p:nvPr/>
        </p:nvSpPr>
        <p:spPr>
          <a:xfrm>
            <a:off x="6878153" y="3745075"/>
            <a:ext cx="183736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/>
              <a:t>M*N elements stored</a:t>
            </a:r>
            <a:br>
              <a:rPr lang="en-US" sz="1300" b="1" dirty="0"/>
            </a:br>
            <a:r>
              <a:rPr lang="en-US" sz="1300" b="1" dirty="0"/>
              <a:t>in global memory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F36D71C-3154-474B-AAC9-3D8B64271160}"/>
              </a:ext>
            </a:extLst>
          </p:cNvPr>
          <p:cNvSpPr/>
          <p:nvPr/>
        </p:nvSpPr>
        <p:spPr>
          <a:xfrm>
            <a:off x="7837172" y="4606904"/>
            <a:ext cx="4338951" cy="690031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CUDA SM Shared Memory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BF45C00-440D-4C57-8255-94743825E5A1}"/>
              </a:ext>
            </a:extLst>
          </p:cNvPr>
          <p:cNvCxnSpPr/>
          <p:nvPr/>
        </p:nvCxnSpPr>
        <p:spPr>
          <a:xfrm>
            <a:off x="9138827" y="5372098"/>
            <a:ext cx="0" cy="37253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8769A3C-154D-410B-A18C-3B2E031330F9}"/>
              </a:ext>
            </a:extLst>
          </p:cNvPr>
          <p:cNvCxnSpPr/>
          <p:nvPr/>
        </p:nvCxnSpPr>
        <p:spPr>
          <a:xfrm>
            <a:off x="11406552" y="5367865"/>
            <a:ext cx="0" cy="37253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825DF05-23F9-4533-9775-001CB0A58264}"/>
              </a:ext>
            </a:extLst>
          </p:cNvPr>
          <p:cNvCxnSpPr/>
          <p:nvPr/>
        </p:nvCxnSpPr>
        <p:spPr>
          <a:xfrm>
            <a:off x="8731083" y="1976319"/>
            <a:ext cx="0" cy="156698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0B45CD-6170-4BED-BF89-4CF75C86B66D}"/>
              </a:ext>
            </a:extLst>
          </p:cNvPr>
          <p:cNvCxnSpPr/>
          <p:nvPr/>
        </p:nvCxnSpPr>
        <p:spPr>
          <a:xfrm>
            <a:off x="9510018" y="1980553"/>
            <a:ext cx="0" cy="156698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2E38526-0355-46D0-8EDF-7304384CD0CD}"/>
              </a:ext>
            </a:extLst>
          </p:cNvPr>
          <p:cNvCxnSpPr/>
          <p:nvPr/>
        </p:nvCxnSpPr>
        <p:spPr>
          <a:xfrm>
            <a:off x="10763087" y="2650067"/>
            <a:ext cx="125918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34D9DD7-C4F5-4112-AFFB-187857DC86C4}"/>
              </a:ext>
            </a:extLst>
          </p:cNvPr>
          <p:cNvCxnSpPr/>
          <p:nvPr/>
        </p:nvCxnSpPr>
        <p:spPr>
          <a:xfrm>
            <a:off x="10763092" y="3382433"/>
            <a:ext cx="125918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6376C0A-FEC4-49D6-9363-D2D0C849367F}"/>
              </a:ext>
            </a:extLst>
          </p:cNvPr>
          <p:cNvSpPr txBox="1"/>
          <p:nvPr/>
        </p:nvSpPr>
        <p:spPr>
          <a:xfrm>
            <a:off x="10427470" y="2143550"/>
            <a:ext cx="4138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latin typeface="+mn-lt"/>
              </a:rPr>
              <a:t>∆k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D436857-87C3-43E2-9F60-DFF85F0255EA}"/>
              </a:ext>
            </a:extLst>
          </p:cNvPr>
          <p:cNvSpPr/>
          <p:nvPr/>
        </p:nvSpPr>
        <p:spPr>
          <a:xfrm>
            <a:off x="9168272" y="3934870"/>
            <a:ext cx="1912703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/>
              <a:t>(M+N)*k</a:t>
            </a:r>
            <a:br>
              <a:rPr lang="en-US" sz="1300" b="1" dirty="0"/>
            </a:br>
            <a:r>
              <a:rPr lang="en-US" sz="1300" b="1" dirty="0"/>
              <a:t>elements loaded from</a:t>
            </a:r>
          </a:p>
          <a:p>
            <a:r>
              <a:rPr lang="en-US" sz="1300" b="1" dirty="0"/>
              <a:t>global memory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96B2C85-020F-4E21-B6E8-4C9B4109A0F2}"/>
              </a:ext>
            </a:extLst>
          </p:cNvPr>
          <p:cNvSpPr txBox="1"/>
          <p:nvPr/>
        </p:nvSpPr>
        <p:spPr>
          <a:xfrm>
            <a:off x="8151822" y="1705353"/>
            <a:ext cx="4138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latin typeface="+mn-lt"/>
              </a:rPr>
              <a:t>∆k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76E7F9-7BFF-4462-B51F-263AF96F68FD}"/>
              </a:ext>
            </a:extLst>
          </p:cNvPr>
          <p:cNvCxnSpPr>
            <a:cxnSpLocks/>
          </p:cNvCxnSpPr>
          <p:nvPr/>
        </p:nvCxnSpPr>
        <p:spPr>
          <a:xfrm>
            <a:off x="6914983" y="1958217"/>
            <a:ext cx="121" cy="159041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540704C-BF1F-453D-918A-D7BE3820BE1D}"/>
              </a:ext>
            </a:extLst>
          </p:cNvPr>
          <p:cNvCxnSpPr/>
          <p:nvPr/>
        </p:nvCxnSpPr>
        <p:spPr>
          <a:xfrm>
            <a:off x="6615883" y="1964266"/>
            <a:ext cx="6386" cy="157903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EFA01E-49DC-42EF-A08D-AAE6602D91CE}"/>
              </a:ext>
            </a:extLst>
          </p:cNvPr>
          <p:cNvCxnSpPr/>
          <p:nvPr/>
        </p:nvCxnSpPr>
        <p:spPr>
          <a:xfrm>
            <a:off x="7201254" y="1964266"/>
            <a:ext cx="0" cy="157903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D9CADDE-B9AB-49D2-BFED-69EC1AA5A5A2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6320321" y="2757977"/>
            <a:ext cx="118956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3EF23CB-DC3D-4124-9084-8341D027DC2C}"/>
              </a:ext>
            </a:extLst>
          </p:cNvPr>
          <p:cNvCxnSpPr>
            <a:cxnSpLocks/>
          </p:cNvCxnSpPr>
          <p:nvPr/>
        </p:nvCxnSpPr>
        <p:spPr>
          <a:xfrm>
            <a:off x="6332046" y="2365249"/>
            <a:ext cx="117784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ACCC3A9-C9A4-4A6E-849A-89AAC4288798}"/>
              </a:ext>
            </a:extLst>
          </p:cNvPr>
          <p:cNvCxnSpPr>
            <a:cxnSpLocks/>
          </p:cNvCxnSpPr>
          <p:nvPr/>
        </p:nvCxnSpPr>
        <p:spPr>
          <a:xfrm>
            <a:off x="6326184" y="3159490"/>
            <a:ext cx="118370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F62B902-38D7-466C-90CD-1C78282E0980}"/>
              </a:ext>
            </a:extLst>
          </p:cNvPr>
          <p:cNvCxnSpPr>
            <a:cxnSpLocks/>
          </p:cNvCxnSpPr>
          <p:nvPr/>
        </p:nvCxnSpPr>
        <p:spPr>
          <a:xfrm>
            <a:off x="8034490" y="2768603"/>
            <a:ext cx="219109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B1AFA40-1F32-45E5-B4E8-420340831B0E}"/>
              </a:ext>
            </a:extLst>
          </p:cNvPr>
          <p:cNvCxnSpPr/>
          <p:nvPr/>
        </p:nvCxnSpPr>
        <p:spPr>
          <a:xfrm>
            <a:off x="8046215" y="2358291"/>
            <a:ext cx="219109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7EF5B3-BF56-4435-ABEF-5B0059D9ED99}"/>
              </a:ext>
            </a:extLst>
          </p:cNvPr>
          <p:cNvCxnSpPr/>
          <p:nvPr/>
        </p:nvCxnSpPr>
        <p:spPr>
          <a:xfrm>
            <a:off x="8040354" y="3170118"/>
            <a:ext cx="219109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13DEC18-BFAE-4ACF-A12A-49087C2E4468}"/>
              </a:ext>
            </a:extLst>
          </p:cNvPr>
          <p:cNvCxnSpPr>
            <a:cxnSpLocks/>
          </p:cNvCxnSpPr>
          <p:nvPr/>
        </p:nvCxnSpPr>
        <p:spPr>
          <a:xfrm>
            <a:off x="11392193" y="1932151"/>
            <a:ext cx="0" cy="219109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82E8D66-4908-4B5D-8044-377528410566}"/>
              </a:ext>
            </a:extLst>
          </p:cNvPr>
          <p:cNvCxnSpPr/>
          <p:nvPr/>
        </p:nvCxnSpPr>
        <p:spPr>
          <a:xfrm>
            <a:off x="11069807" y="1943876"/>
            <a:ext cx="0" cy="219109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01BD01E-3000-4D6F-A2BE-BC2023274DEE}"/>
              </a:ext>
            </a:extLst>
          </p:cNvPr>
          <p:cNvCxnSpPr/>
          <p:nvPr/>
        </p:nvCxnSpPr>
        <p:spPr>
          <a:xfrm>
            <a:off x="11714578" y="1938018"/>
            <a:ext cx="0" cy="219109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6D168353-CD11-41BB-BE3B-DC2DD71CFE04}"/>
              </a:ext>
            </a:extLst>
          </p:cNvPr>
          <p:cNvSpPr/>
          <p:nvPr/>
        </p:nvSpPr>
        <p:spPr>
          <a:xfrm>
            <a:off x="6360791" y="201640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D3A67EC-CC4C-4C05-9683-8EBA513B3CD6}"/>
              </a:ext>
            </a:extLst>
          </p:cNvPr>
          <p:cNvSpPr/>
          <p:nvPr/>
        </p:nvSpPr>
        <p:spPr>
          <a:xfrm>
            <a:off x="6680243" y="201933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3257B7C-1644-4314-8F8E-4203192FA777}"/>
              </a:ext>
            </a:extLst>
          </p:cNvPr>
          <p:cNvSpPr/>
          <p:nvPr/>
        </p:nvSpPr>
        <p:spPr>
          <a:xfrm>
            <a:off x="6964526" y="201347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336F882-595A-4CE6-97D2-1DB43F3AF157}"/>
              </a:ext>
            </a:extLst>
          </p:cNvPr>
          <p:cNvSpPr/>
          <p:nvPr/>
        </p:nvSpPr>
        <p:spPr>
          <a:xfrm>
            <a:off x="7257598" y="200762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EE39FA9-5BF1-420F-922D-3043D00F834B}"/>
              </a:ext>
            </a:extLst>
          </p:cNvPr>
          <p:cNvSpPr/>
          <p:nvPr/>
        </p:nvSpPr>
        <p:spPr>
          <a:xfrm>
            <a:off x="6372514" y="2432576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A73EC8A-B888-46E8-B6F5-527608C3F040}"/>
              </a:ext>
            </a:extLst>
          </p:cNvPr>
          <p:cNvSpPr/>
          <p:nvPr/>
        </p:nvSpPr>
        <p:spPr>
          <a:xfrm>
            <a:off x="6691966" y="243550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B0AE21B-38A0-4D18-A1F3-989B895E006B}"/>
              </a:ext>
            </a:extLst>
          </p:cNvPr>
          <p:cNvSpPr/>
          <p:nvPr/>
        </p:nvSpPr>
        <p:spPr>
          <a:xfrm>
            <a:off x="6976249" y="242964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30AA062-B0DB-4B4C-8C3C-FA2861F9BB8B}"/>
              </a:ext>
            </a:extLst>
          </p:cNvPr>
          <p:cNvSpPr/>
          <p:nvPr/>
        </p:nvSpPr>
        <p:spPr>
          <a:xfrm>
            <a:off x="7269321" y="2432581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F406E0F-D765-4796-94EB-95FB4C1AAA48}"/>
              </a:ext>
            </a:extLst>
          </p:cNvPr>
          <p:cNvSpPr/>
          <p:nvPr/>
        </p:nvSpPr>
        <p:spPr>
          <a:xfrm>
            <a:off x="6366652" y="2831161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EC738DB-0667-4243-A930-7724EAB74304}"/>
              </a:ext>
            </a:extLst>
          </p:cNvPr>
          <p:cNvSpPr/>
          <p:nvPr/>
        </p:nvSpPr>
        <p:spPr>
          <a:xfrm>
            <a:off x="6686104" y="2834092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1072592-F666-4ED3-B957-F2A6B8C56522}"/>
              </a:ext>
            </a:extLst>
          </p:cNvPr>
          <p:cNvSpPr/>
          <p:nvPr/>
        </p:nvSpPr>
        <p:spPr>
          <a:xfrm>
            <a:off x="6970387" y="2828232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455025B-8A1F-4B66-ACFF-88B00C68541E}"/>
              </a:ext>
            </a:extLst>
          </p:cNvPr>
          <p:cNvSpPr/>
          <p:nvPr/>
        </p:nvSpPr>
        <p:spPr>
          <a:xfrm>
            <a:off x="7263459" y="2822374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86BC96E-7E01-45DC-9966-CA764E54A86B}"/>
              </a:ext>
            </a:extLst>
          </p:cNvPr>
          <p:cNvSpPr/>
          <p:nvPr/>
        </p:nvSpPr>
        <p:spPr>
          <a:xfrm>
            <a:off x="6360792" y="3220951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C04F531-AE77-4414-95C3-E1A766DEB45E}"/>
              </a:ext>
            </a:extLst>
          </p:cNvPr>
          <p:cNvSpPr/>
          <p:nvPr/>
        </p:nvSpPr>
        <p:spPr>
          <a:xfrm>
            <a:off x="6680244" y="3223882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8DA0635-B14C-4B3A-8DE2-7C4955351D6A}"/>
              </a:ext>
            </a:extLst>
          </p:cNvPr>
          <p:cNvSpPr/>
          <p:nvPr/>
        </p:nvSpPr>
        <p:spPr>
          <a:xfrm>
            <a:off x="6964527" y="3218022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8A5DF98-9837-4020-9CF7-FE529FA9A1C0}"/>
              </a:ext>
            </a:extLst>
          </p:cNvPr>
          <p:cNvSpPr/>
          <p:nvPr/>
        </p:nvSpPr>
        <p:spPr>
          <a:xfrm>
            <a:off x="7257599" y="3212164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2CD839-9F5D-44C1-ABFC-4CE6EAF55319}"/>
              </a:ext>
            </a:extLst>
          </p:cNvPr>
          <p:cNvSpPr/>
          <p:nvPr/>
        </p:nvSpPr>
        <p:spPr>
          <a:xfrm>
            <a:off x="8087010" y="201934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C6F46B9-E408-4D45-898A-4DB2BACD6A50}"/>
              </a:ext>
            </a:extLst>
          </p:cNvPr>
          <p:cNvSpPr/>
          <p:nvPr/>
        </p:nvSpPr>
        <p:spPr>
          <a:xfrm>
            <a:off x="8089939" y="2426721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9B68FD7-598B-4727-86F9-126D8BC5C99C}"/>
              </a:ext>
            </a:extLst>
          </p:cNvPr>
          <p:cNvSpPr/>
          <p:nvPr/>
        </p:nvSpPr>
        <p:spPr>
          <a:xfrm>
            <a:off x="8092870" y="2834095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F9A5E66-E025-484B-87EB-95441B620CDD}"/>
              </a:ext>
            </a:extLst>
          </p:cNvPr>
          <p:cNvSpPr/>
          <p:nvPr/>
        </p:nvSpPr>
        <p:spPr>
          <a:xfrm>
            <a:off x="8095801" y="3241469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B2AF9A7D-7F06-4A94-BA58-B56F8870558F}"/>
              </a:ext>
            </a:extLst>
          </p:cNvPr>
          <p:cNvSpPr/>
          <p:nvPr/>
        </p:nvSpPr>
        <p:spPr>
          <a:xfrm>
            <a:off x="10797968" y="2013486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CB80BA4-1DF7-490C-BFB1-504D04D022A8}"/>
              </a:ext>
            </a:extLst>
          </p:cNvPr>
          <p:cNvSpPr/>
          <p:nvPr/>
        </p:nvSpPr>
        <p:spPr>
          <a:xfrm>
            <a:off x="11117420" y="200762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F016632-DD64-4C57-B3B5-D62492850CF7}"/>
              </a:ext>
            </a:extLst>
          </p:cNvPr>
          <p:cNvSpPr/>
          <p:nvPr/>
        </p:nvSpPr>
        <p:spPr>
          <a:xfrm>
            <a:off x="11445665" y="201056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13B99CE-F663-4003-802C-C41EF76BC0B6}"/>
              </a:ext>
            </a:extLst>
          </p:cNvPr>
          <p:cNvSpPr/>
          <p:nvPr/>
        </p:nvSpPr>
        <p:spPr>
          <a:xfrm>
            <a:off x="11756326" y="2013494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7F32979-EC14-43F1-B244-3BCBEA180744}"/>
              </a:ext>
            </a:extLst>
          </p:cNvPr>
          <p:cNvSpPr/>
          <p:nvPr/>
        </p:nvSpPr>
        <p:spPr>
          <a:xfrm>
            <a:off x="7956600" y="579864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A0ED52A-40E4-4FCE-BE48-FA1D35E5AAC9}"/>
              </a:ext>
            </a:extLst>
          </p:cNvPr>
          <p:cNvSpPr/>
          <p:nvPr/>
        </p:nvSpPr>
        <p:spPr>
          <a:xfrm>
            <a:off x="7950738" y="6003799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6C4A3F0-B915-47E9-879F-91EC426ED64A}"/>
              </a:ext>
            </a:extLst>
          </p:cNvPr>
          <p:cNvSpPr/>
          <p:nvPr/>
        </p:nvSpPr>
        <p:spPr>
          <a:xfrm>
            <a:off x="7962461" y="619136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8816E24-7BD8-45E6-88D0-5BCE84704204}"/>
              </a:ext>
            </a:extLst>
          </p:cNvPr>
          <p:cNvSpPr/>
          <p:nvPr/>
        </p:nvSpPr>
        <p:spPr>
          <a:xfrm>
            <a:off x="7965392" y="638772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BD5009E-967C-43A7-800F-7D02F002AF7F}"/>
              </a:ext>
            </a:extLst>
          </p:cNvPr>
          <p:cNvSpPr/>
          <p:nvPr/>
        </p:nvSpPr>
        <p:spPr>
          <a:xfrm>
            <a:off x="10699302" y="6084024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3567836-7A62-4DD2-9CF7-360B09B6002F}"/>
              </a:ext>
            </a:extLst>
          </p:cNvPr>
          <p:cNvSpPr/>
          <p:nvPr/>
        </p:nvSpPr>
        <p:spPr>
          <a:xfrm>
            <a:off x="10913247" y="6078165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BD8984BC-2D30-40C6-A19E-00A2FF606F31}"/>
              </a:ext>
            </a:extLst>
          </p:cNvPr>
          <p:cNvSpPr/>
          <p:nvPr/>
        </p:nvSpPr>
        <p:spPr>
          <a:xfrm>
            <a:off x="11127192" y="6081099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D57B608-B583-40BD-97D7-CF1BF781794E}"/>
              </a:ext>
            </a:extLst>
          </p:cNvPr>
          <p:cNvSpPr/>
          <p:nvPr/>
        </p:nvSpPr>
        <p:spPr>
          <a:xfrm>
            <a:off x="11341137" y="6075239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8233A4EC-CE36-46D4-8164-DF06A509900F}"/>
              </a:ext>
            </a:extLst>
          </p:cNvPr>
          <p:cNvSpPr/>
          <p:nvPr/>
        </p:nvSpPr>
        <p:spPr>
          <a:xfrm>
            <a:off x="6385711" y="579278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13E891E-1B6E-4A6E-A63B-F458C8A538AD}"/>
              </a:ext>
            </a:extLst>
          </p:cNvPr>
          <p:cNvSpPr/>
          <p:nvPr/>
        </p:nvSpPr>
        <p:spPr>
          <a:xfrm>
            <a:off x="6379849" y="599794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1D6A8C1-C58F-463B-A737-6540BA77E8CE}"/>
              </a:ext>
            </a:extLst>
          </p:cNvPr>
          <p:cNvSpPr/>
          <p:nvPr/>
        </p:nvSpPr>
        <p:spPr>
          <a:xfrm>
            <a:off x="6391572" y="618550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30FD313-7F28-4F10-BDA9-881C8FBA7C7F}"/>
              </a:ext>
            </a:extLst>
          </p:cNvPr>
          <p:cNvSpPr/>
          <p:nvPr/>
        </p:nvSpPr>
        <p:spPr>
          <a:xfrm>
            <a:off x="6394503" y="638186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BEA31B4F-FE43-4A91-98ED-F1437EC9E0D7}"/>
              </a:ext>
            </a:extLst>
          </p:cNvPr>
          <p:cNvSpPr/>
          <p:nvPr/>
        </p:nvSpPr>
        <p:spPr>
          <a:xfrm>
            <a:off x="6599657" y="578692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275EBDF4-3577-47D3-BFDD-5334F088E2E0}"/>
              </a:ext>
            </a:extLst>
          </p:cNvPr>
          <p:cNvSpPr/>
          <p:nvPr/>
        </p:nvSpPr>
        <p:spPr>
          <a:xfrm>
            <a:off x="6593795" y="599208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FA24E86-63F3-4373-A8C0-0AD7A879B7AB}"/>
              </a:ext>
            </a:extLst>
          </p:cNvPr>
          <p:cNvSpPr/>
          <p:nvPr/>
        </p:nvSpPr>
        <p:spPr>
          <a:xfrm>
            <a:off x="6605518" y="617964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365BD1B-3602-4FDF-90BF-BEBEC1215741}"/>
              </a:ext>
            </a:extLst>
          </p:cNvPr>
          <p:cNvSpPr/>
          <p:nvPr/>
        </p:nvSpPr>
        <p:spPr>
          <a:xfrm>
            <a:off x="6608449" y="637600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17982D9-25C5-4923-A7C6-98B5679C21E1}"/>
              </a:ext>
            </a:extLst>
          </p:cNvPr>
          <p:cNvSpPr/>
          <p:nvPr/>
        </p:nvSpPr>
        <p:spPr>
          <a:xfrm>
            <a:off x="6822395" y="578986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68BE8A3-9C4A-4A34-8071-FA23362AAD55}"/>
              </a:ext>
            </a:extLst>
          </p:cNvPr>
          <p:cNvSpPr/>
          <p:nvPr/>
        </p:nvSpPr>
        <p:spPr>
          <a:xfrm>
            <a:off x="6816533" y="5995012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01AD67B4-E9D7-4D87-86F3-2EA52BF91A0D}"/>
              </a:ext>
            </a:extLst>
          </p:cNvPr>
          <p:cNvSpPr/>
          <p:nvPr/>
        </p:nvSpPr>
        <p:spPr>
          <a:xfrm>
            <a:off x="6828256" y="618258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6DF8C31D-1131-4495-8960-FD723E8220DB}"/>
              </a:ext>
            </a:extLst>
          </p:cNvPr>
          <p:cNvSpPr/>
          <p:nvPr/>
        </p:nvSpPr>
        <p:spPr>
          <a:xfrm>
            <a:off x="6831187" y="637894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7860AB2-3501-4C5E-8F05-9346037DCA9E}"/>
              </a:ext>
            </a:extLst>
          </p:cNvPr>
          <p:cNvSpPr/>
          <p:nvPr/>
        </p:nvSpPr>
        <p:spPr>
          <a:xfrm>
            <a:off x="7036342" y="578400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5C7F250-5E82-424A-9583-15EA404F3E18}"/>
              </a:ext>
            </a:extLst>
          </p:cNvPr>
          <p:cNvSpPr/>
          <p:nvPr/>
        </p:nvSpPr>
        <p:spPr>
          <a:xfrm>
            <a:off x="7030480" y="5989152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A701B582-A580-46CB-A2A2-22F95A1DB049}"/>
              </a:ext>
            </a:extLst>
          </p:cNvPr>
          <p:cNvSpPr/>
          <p:nvPr/>
        </p:nvSpPr>
        <p:spPr>
          <a:xfrm>
            <a:off x="7042203" y="617672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460EF889-50DD-4EAF-8CBA-550B1E4609A3}"/>
              </a:ext>
            </a:extLst>
          </p:cNvPr>
          <p:cNvSpPr/>
          <p:nvPr/>
        </p:nvSpPr>
        <p:spPr>
          <a:xfrm>
            <a:off x="7045134" y="637308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B75F85-445F-4E68-B3F9-1309671B2304}"/>
              </a:ext>
            </a:extLst>
          </p:cNvPr>
          <p:cNvSpPr/>
          <p:nvPr/>
        </p:nvSpPr>
        <p:spPr>
          <a:xfrm>
            <a:off x="311174" y="809851"/>
            <a:ext cx="6096000" cy="567847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//Multiply two loaded tiles to produce a tile of matrix</a:t>
            </a:r>
          </a:p>
          <a:p>
            <a:r>
              <a:rPr lang="en-US" sz="1100" dirty="0"/>
              <a:t>     if(</a:t>
            </a:r>
            <a:r>
              <a:rPr lang="en-US" sz="1100" dirty="0" err="1"/>
              <a:t>k_end</a:t>
            </a:r>
            <a:r>
              <a:rPr lang="en-US" sz="1100" dirty="0"/>
              <a:t> - </a:t>
            </a:r>
            <a:r>
              <a:rPr lang="en-US" sz="1100" dirty="0" err="1"/>
              <a:t>k_pos</a:t>
            </a:r>
            <a:r>
              <a:rPr lang="en-US" sz="1100" dirty="0"/>
              <a:t> == TILE_EXT_K){</a:t>
            </a:r>
          </a:p>
          <a:p>
            <a:r>
              <a:rPr lang="en-US" sz="1100" dirty="0"/>
              <a:t>#pragma unroll</a:t>
            </a:r>
          </a:p>
          <a:p>
            <a:r>
              <a:rPr lang="en-US" sz="1100" dirty="0"/>
              <a:t>      for(</a:t>
            </a:r>
            <a:r>
              <a:rPr lang="en-US" sz="1100" dirty="0" err="1"/>
              <a:t>int_t</a:t>
            </a:r>
            <a:r>
              <a:rPr lang="en-US" sz="1100" dirty="0"/>
              <a:t> l = 0; l &lt; TILE_EXT_K; ++l){</a:t>
            </a:r>
          </a:p>
          <a:p>
            <a:r>
              <a:rPr lang="en-US" sz="1100" dirty="0"/>
              <a:t>#pragma unroll</a:t>
            </a:r>
          </a:p>
          <a:p>
            <a:r>
              <a:rPr lang="en-US" sz="1100" dirty="0"/>
              <a:t>       for(</a:t>
            </a:r>
            <a:r>
              <a:rPr lang="en-US" sz="1100" dirty="0" err="1"/>
              <a:t>int_t</a:t>
            </a:r>
            <a:r>
              <a:rPr lang="en-US" sz="1100" dirty="0"/>
              <a:t> j = 0; j &lt; 4; ++j) </a:t>
            </a:r>
            <a:r>
              <a:rPr lang="en-US" sz="1100" b="1" dirty="0" err="1">
                <a:solidFill>
                  <a:srgbClr val="FF0000"/>
                </a:solidFill>
              </a:rPr>
              <a:t>rreg</a:t>
            </a:r>
            <a:r>
              <a:rPr lang="en-US" sz="1100" b="1" dirty="0">
                <a:solidFill>
                  <a:srgbClr val="FF0000"/>
                </a:solidFill>
              </a:rPr>
              <a:t>[j] = </a:t>
            </a:r>
            <a:r>
              <a:rPr lang="en-US" sz="1100" b="1" dirty="0" err="1">
                <a:solidFill>
                  <a:srgbClr val="FF0000"/>
                </a:solidFill>
              </a:rPr>
              <a:t>rbuf</a:t>
            </a:r>
            <a:r>
              <a:rPr lang="en-US" sz="1100" b="1" dirty="0">
                <a:solidFill>
                  <a:srgbClr val="FF0000"/>
                </a:solidFill>
              </a:rPr>
              <a:t>[</a:t>
            </a:r>
            <a:r>
              <a:rPr lang="en-US" sz="1100" b="1" dirty="0" err="1">
                <a:solidFill>
                  <a:srgbClr val="FF0000"/>
                </a:solidFill>
              </a:rPr>
              <a:t>threadIdx.y</a:t>
            </a:r>
            <a:r>
              <a:rPr lang="en-US" sz="1100" b="1" dirty="0">
                <a:solidFill>
                  <a:srgbClr val="FF0000"/>
                </a:solidFill>
              </a:rPr>
              <a:t> + </a:t>
            </a:r>
            <a:r>
              <a:rPr lang="en-US" sz="1100" b="1" dirty="0" err="1">
                <a:solidFill>
                  <a:srgbClr val="FF0000"/>
                </a:solidFill>
              </a:rPr>
              <a:t>blockDim.y</a:t>
            </a:r>
            <a:r>
              <a:rPr lang="en-US" sz="1100" b="1" dirty="0">
                <a:solidFill>
                  <a:srgbClr val="FF0000"/>
                </a:solidFill>
              </a:rPr>
              <a:t>*j][l];</a:t>
            </a:r>
          </a:p>
          <a:p>
            <a:r>
              <a:rPr lang="en-US" sz="1100" dirty="0"/>
              <a:t>#pragma unroll</a:t>
            </a:r>
          </a:p>
          <a:p>
            <a:r>
              <a:rPr lang="en-US" sz="1100" dirty="0"/>
              <a:t>       for(</a:t>
            </a:r>
            <a:r>
              <a:rPr lang="en-US" sz="1100" dirty="0" err="1"/>
              <a:t>int_t</a:t>
            </a:r>
            <a:r>
              <a:rPr lang="en-US" sz="1100" dirty="0"/>
              <a:t> j = 0; j &lt; 4; ++j) </a:t>
            </a:r>
            <a:r>
              <a:rPr lang="en-US" sz="1100" b="1" dirty="0" err="1">
                <a:solidFill>
                  <a:srgbClr val="FF0000"/>
                </a:solidFill>
              </a:rPr>
              <a:t>lreg</a:t>
            </a:r>
            <a:r>
              <a:rPr lang="en-US" sz="1100" b="1" dirty="0">
                <a:solidFill>
                  <a:srgbClr val="FF0000"/>
                </a:solidFill>
              </a:rPr>
              <a:t>[j] = </a:t>
            </a:r>
            <a:r>
              <a:rPr lang="en-US" sz="1100" b="1" dirty="0" err="1">
                <a:solidFill>
                  <a:srgbClr val="FF0000"/>
                </a:solidFill>
              </a:rPr>
              <a:t>lbuf</a:t>
            </a:r>
            <a:r>
              <a:rPr lang="en-US" sz="1100" b="1" dirty="0">
                <a:solidFill>
                  <a:srgbClr val="FF0000"/>
                </a:solidFill>
              </a:rPr>
              <a:t>[l][</a:t>
            </a:r>
            <a:r>
              <a:rPr lang="en-US" sz="1100" b="1" dirty="0" err="1">
                <a:solidFill>
                  <a:srgbClr val="FF0000"/>
                </a:solidFill>
              </a:rPr>
              <a:t>threadIdx.x</a:t>
            </a:r>
            <a:r>
              <a:rPr lang="en-US" sz="1100" b="1" dirty="0">
                <a:solidFill>
                  <a:srgbClr val="FF0000"/>
                </a:solidFill>
              </a:rPr>
              <a:t> + </a:t>
            </a:r>
            <a:r>
              <a:rPr lang="en-US" sz="1100" b="1" dirty="0" err="1">
                <a:solidFill>
                  <a:srgbClr val="FF0000"/>
                </a:solidFill>
              </a:rPr>
              <a:t>blockDim.x</a:t>
            </a:r>
            <a:r>
              <a:rPr lang="en-US" sz="1100" b="1" dirty="0">
                <a:solidFill>
                  <a:srgbClr val="FF0000"/>
                </a:solidFill>
              </a:rPr>
              <a:t>*j];</a:t>
            </a:r>
          </a:p>
          <a:p>
            <a:r>
              <a:rPr lang="en-US" sz="1100" dirty="0"/>
              <a:t>#pragma unroll</a:t>
            </a:r>
          </a:p>
          <a:p>
            <a:r>
              <a:rPr lang="en-US" sz="1100" dirty="0"/>
              <a:t>       for(</a:t>
            </a:r>
            <a:r>
              <a:rPr lang="en-US" sz="1100" dirty="0" err="1"/>
              <a:t>int_t</a:t>
            </a:r>
            <a:r>
              <a:rPr lang="en-US" sz="1100" dirty="0"/>
              <a:t> j = 0; j &lt; 4; ++j){</a:t>
            </a:r>
          </a:p>
          <a:p>
            <a:r>
              <a:rPr lang="en-US" sz="1100" dirty="0"/>
              <a:t>#pragma unroll</a:t>
            </a:r>
          </a:p>
          <a:p>
            <a:r>
              <a:rPr lang="en-US" sz="1100" dirty="0"/>
              <a:t>        for(</a:t>
            </a:r>
            <a:r>
              <a:rPr lang="en-US" sz="1100" dirty="0" err="1"/>
              <a:t>int_t</a:t>
            </a:r>
            <a:r>
              <a:rPr lang="en-US" sz="1100" dirty="0"/>
              <a:t> </a:t>
            </a:r>
            <a:r>
              <a:rPr lang="en-US" sz="1100" dirty="0" err="1"/>
              <a:t>i</a:t>
            </a:r>
            <a:r>
              <a:rPr lang="en-US" sz="1100" dirty="0"/>
              <a:t> = 0; </a:t>
            </a:r>
            <a:r>
              <a:rPr lang="en-US" sz="1100" dirty="0" err="1"/>
              <a:t>i</a:t>
            </a:r>
            <a:r>
              <a:rPr lang="en-US" sz="1100" dirty="0"/>
              <a:t> &lt; 4; ++</a:t>
            </a:r>
            <a:r>
              <a:rPr lang="en-US" sz="1100" dirty="0" err="1"/>
              <a:t>i</a:t>
            </a:r>
            <a:r>
              <a:rPr lang="en-US" sz="1100" dirty="0"/>
              <a:t>){</a:t>
            </a:r>
          </a:p>
          <a:p>
            <a:r>
              <a:rPr lang="en-US" sz="1100" dirty="0"/>
              <a:t>         dreg[j][</a:t>
            </a:r>
            <a:r>
              <a:rPr lang="en-US" sz="1100" dirty="0" err="1"/>
              <a:t>i</a:t>
            </a:r>
            <a:r>
              <a:rPr lang="en-US" sz="1100" dirty="0"/>
              <a:t>] += </a:t>
            </a:r>
            <a:r>
              <a:rPr lang="en-US" sz="1100" dirty="0" err="1"/>
              <a:t>lreg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 * </a:t>
            </a:r>
            <a:r>
              <a:rPr lang="en-US" sz="1100" dirty="0" err="1"/>
              <a:t>rreg</a:t>
            </a:r>
            <a:r>
              <a:rPr lang="en-US" sz="1100" dirty="0"/>
              <a:t>[j];</a:t>
            </a:r>
          </a:p>
          <a:p>
            <a:r>
              <a:rPr lang="en-US" sz="1100" dirty="0"/>
              <a:t>        }</a:t>
            </a:r>
          </a:p>
          <a:p>
            <a:r>
              <a:rPr lang="en-US" sz="1100" dirty="0"/>
              <a:t>       }</a:t>
            </a:r>
          </a:p>
          <a:p>
            <a:r>
              <a:rPr lang="en-US" sz="1100" dirty="0"/>
              <a:t>      }</a:t>
            </a:r>
          </a:p>
          <a:p>
            <a:r>
              <a:rPr lang="en-US" sz="1100" dirty="0"/>
              <a:t>     }else{</a:t>
            </a:r>
          </a:p>
          <a:p>
            <a:r>
              <a:rPr lang="en-US" sz="1100" dirty="0"/>
              <a:t>      for(</a:t>
            </a:r>
            <a:r>
              <a:rPr lang="en-US" sz="1100" dirty="0" err="1"/>
              <a:t>int_t</a:t>
            </a:r>
            <a:r>
              <a:rPr lang="en-US" sz="1100" dirty="0"/>
              <a:t> l = 0; l &lt; (</a:t>
            </a:r>
            <a:r>
              <a:rPr lang="en-US" sz="1100" dirty="0" err="1"/>
              <a:t>k_end</a:t>
            </a:r>
            <a:r>
              <a:rPr lang="en-US" sz="1100" dirty="0"/>
              <a:t> - </a:t>
            </a:r>
            <a:r>
              <a:rPr lang="en-US" sz="1100" dirty="0" err="1"/>
              <a:t>k_pos</a:t>
            </a:r>
            <a:r>
              <a:rPr lang="en-US" sz="1100" dirty="0"/>
              <a:t>); ++l){</a:t>
            </a:r>
          </a:p>
          <a:p>
            <a:r>
              <a:rPr lang="en-US" sz="1100" dirty="0"/>
              <a:t>#pragma unroll</a:t>
            </a:r>
          </a:p>
          <a:p>
            <a:r>
              <a:rPr lang="en-US" sz="1100" dirty="0"/>
              <a:t>       for(</a:t>
            </a:r>
            <a:r>
              <a:rPr lang="en-US" sz="1100" dirty="0" err="1"/>
              <a:t>int_t</a:t>
            </a:r>
            <a:r>
              <a:rPr lang="en-US" sz="1100" dirty="0"/>
              <a:t> j = 0; j &lt; 4; ++j) </a:t>
            </a:r>
            <a:r>
              <a:rPr lang="en-US" sz="1100" b="1" dirty="0" err="1">
                <a:solidFill>
                  <a:srgbClr val="FF0000"/>
                </a:solidFill>
              </a:rPr>
              <a:t>rreg</a:t>
            </a:r>
            <a:r>
              <a:rPr lang="en-US" sz="1100" b="1" dirty="0">
                <a:solidFill>
                  <a:srgbClr val="FF0000"/>
                </a:solidFill>
              </a:rPr>
              <a:t>[j] = </a:t>
            </a:r>
            <a:r>
              <a:rPr lang="en-US" sz="1100" b="1" dirty="0" err="1">
                <a:solidFill>
                  <a:srgbClr val="FF0000"/>
                </a:solidFill>
              </a:rPr>
              <a:t>rbuf</a:t>
            </a:r>
            <a:r>
              <a:rPr lang="en-US" sz="1100" b="1" dirty="0">
                <a:solidFill>
                  <a:srgbClr val="FF0000"/>
                </a:solidFill>
              </a:rPr>
              <a:t>[</a:t>
            </a:r>
            <a:r>
              <a:rPr lang="en-US" sz="1100" b="1" dirty="0" err="1">
                <a:solidFill>
                  <a:srgbClr val="FF0000"/>
                </a:solidFill>
              </a:rPr>
              <a:t>threadIdx.y</a:t>
            </a:r>
            <a:r>
              <a:rPr lang="en-US" sz="1100" b="1" dirty="0">
                <a:solidFill>
                  <a:srgbClr val="FF0000"/>
                </a:solidFill>
              </a:rPr>
              <a:t> + </a:t>
            </a:r>
            <a:r>
              <a:rPr lang="en-US" sz="1100" b="1" dirty="0" err="1">
                <a:solidFill>
                  <a:srgbClr val="FF0000"/>
                </a:solidFill>
              </a:rPr>
              <a:t>blockDim.y</a:t>
            </a:r>
            <a:r>
              <a:rPr lang="en-US" sz="1100" b="1" dirty="0">
                <a:solidFill>
                  <a:srgbClr val="FF0000"/>
                </a:solidFill>
              </a:rPr>
              <a:t>*j][l];</a:t>
            </a:r>
          </a:p>
          <a:p>
            <a:r>
              <a:rPr lang="en-US" sz="1100" dirty="0"/>
              <a:t>#pragma unroll</a:t>
            </a:r>
          </a:p>
          <a:p>
            <a:r>
              <a:rPr lang="en-US" sz="1100" dirty="0"/>
              <a:t>       for(</a:t>
            </a:r>
            <a:r>
              <a:rPr lang="en-US" sz="1100" dirty="0" err="1"/>
              <a:t>int_t</a:t>
            </a:r>
            <a:r>
              <a:rPr lang="en-US" sz="1100" dirty="0"/>
              <a:t> j = 0; j &lt; 4; ++j) </a:t>
            </a:r>
            <a:r>
              <a:rPr lang="en-US" sz="1100" b="1" dirty="0" err="1">
                <a:solidFill>
                  <a:srgbClr val="FF0000"/>
                </a:solidFill>
              </a:rPr>
              <a:t>lreg</a:t>
            </a:r>
            <a:r>
              <a:rPr lang="en-US" sz="1100" b="1" dirty="0">
                <a:solidFill>
                  <a:srgbClr val="FF0000"/>
                </a:solidFill>
              </a:rPr>
              <a:t>[j] = </a:t>
            </a:r>
            <a:r>
              <a:rPr lang="en-US" sz="1100" b="1" dirty="0" err="1">
                <a:solidFill>
                  <a:srgbClr val="FF0000"/>
                </a:solidFill>
              </a:rPr>
              <a:t>lbuf</a:t>
            </a:r>
            <a:r>
              <a:rPr lang="en-US" sz="1100" b="1" dirty="0">
                <a:solidFill>
                  <a:srgbClr val="FF0000"/>
                </a:solidFill>
              </a:rPr>
              <a:t>[l][</a:t>
            </a:r>
            <a:r>
              <a:rPr lang="en-US" sz="1100" b="1" dirty="0" err="1">
                <a:solidFill>
                  <a:srgbClr val="FF0000"/>
                </a:solidFill>
              </a:rPr>
              <a:t>threadIdx.x</a:t>
            </a:r>
            <a:r>
              <a:rPr lang="en-US" sz="1100" b="1" dirty="0">
                <a:solidFill>
                  <a:srgbClr val="FF0000"/>
                </a:solidFill>
              </a:rPr>
              <a:t> + </a:t>
            </a:r>
            <a:r>
              <a:rPr lang="en-US" sz="1100" b="1" dirty="0" err="1">
                <a:solidFill>
                  <a:srgbClr val="FF0000"/>
                </a:solidFill>
              </a:rPr>
              <a:t>blockDim.x</a:t>
            </a:r>
            <a:r>
              <a:rPr lang="en-US" sz="1100" b="1" dirty="0">
                <a:solidFill>
                  <a:srgbClr val="FF0000"/>
                </a:solidFill>
              </a:rPr>
              <a:t>*j];</a:t>
            </a:r>
          </a:p>
          <a:p>
            <a:r>
              <a:rPr lang="en-US" sz="1100" dirty="0"/>
              <a:t>#pragma unroll</a:t>
            </a:r>
          </a:p>
          <a:p>
            <a:r>
              <a:rPr lang="en-US" sz="1100" dirty="0"/>
              <a:t>       for(</a:t>
            </a:r>
            <a:r>
              <a:rPr lang="en-US" sz="1100" dirty="0" err="1"/>
              <a:t>int_t</a:t>
            </a:r>
            <a:r>
              <a:rPr lang="en-US" sz="1100" dirty="0"/>
              <a:t> j = 0; j &lt; 4; ++j){</a:t>
            </a:r>
          </a:p>
          <a:p>
            <a:r>
              <a:rPr lang="en-US" sz="1100" dirty="0"/>
              <a:t>#pragma unroll</a:t>
            </a:r>
          </a:p>
          <a:p>
            <a:r>
              <a:rPr lang="en-US" sz="1100" dirty="0"/>
              <a:t>        for(</a:t>
            </a:r>
            <a:r>
              <a:rPr lang="en-US" sz="1100" dirty="0" err="1"/>
              <a:t>int_t</a:t>
            </a:r>
            <a:r>
              <a:rPr lang="en-US" sz="1100" dirty="0"/>
              <a:t> </a:t>
            </a:r>
            <a:r>
              <a:rPr lang="en-US" sz="1100" dirty="0" err="1"/>
              <a:t>i</a:t>
            </a:r>
            <a:r>
              <a:rPr lang="en-US" sz="1100" dirty="0"/>
              <a:t> = 0; </a:t>
            </a:r>
            <a:r>
              <a:rPr lang="en-US" sz="1100" dirty="0" err="1"/>
              <a:t>i</a:t>
            </a:r>
            <a:r>
              <a:rPr lang="en-US" sz="1100" dirty="0"/>
              <a:t> &lt; 4; ++</a:t>
            </a:r>
            <a:r>
              <a:rPr lang="en-US" sz="1100" dirty="0" err="1"/>
              <a:t>i</a:t>
            </a:r>
            <a:r>
              <a:rPr lang="en-US" sz="1100" dirty="0"/>
              <a:t>){</a:t>
            </a:r>
          </a:p>
          <a:p>
            <a:r>
              <a:rPr lang="en-US" sz="1100" dirty="0"/>
              <a:t>         dreg[j][</a:t>
            </a:r>
            <a:r>
              <a:rPr lang="en-US" sz="1100" dirty="0" err="1"/>
              <a:t>i</a:t>
            </a:r>
            <a:r>
              <a:rPr lang="en-US" sz="1100" dirty="0"/>
              <a:t>] += </a:t>
            </a:r>
            <a:r>
              <a:rPr lang="en-US" sz="1100" dirty="0" err="1"/>
              <a:t>lreg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 * </a:t>
            </a:r>
            <a:r>
              <a:rPr lang="en-US" sz="1100" dirty="0" err="1"/>
              <a:t>rreg</a:t>
            </a:r>
            <a:r>
              <a:rPr lang="en-US" sz="1100" dirty="0"/>
              <a:t>[j];</a:t>
            </a:r>
          </a:p>
          <a:p>
            <a:r>
              <a:rPr lang="en-US" sz="1100" dirty="0"/>
              <a:t>        }</a:t>
            </a:r>
          </a:p>
          <a:p>
            <a:r>
              <a:rPr lang="en-US" sz="1100" dirty="0"/>
              <a:t>       }</a:t>
            </a:r>
          </a:p>
          <a:p>
            <a:r>
              <a:rPr lang="en-US" sz="1100" dirty="0"/>
              <a:t>      }</a:t>
            </a:r>
          </a:p>
          <a:p>
            <a:r>
              <a:rPr lang="en-US" sz="1100" dirty="0"/>
              <a:t>     }</a:t>
            </a:r>
          </a:p>
          <a:p>
            <a:r>
              <a:rPr lang="en-US" sz="1100" dirty="0"/>
              <a:t>     __</a:t>
            </a:r>
            <a:r>
              <a:rPr lang="en-US" sz="1100" dirty="0" err="1"/>
              <a:t>syncthreads</a:t>
            </a:r>
            <a:r>
              <a:rPr lang="en-US" sz="1100" dirty="0"/>
              <a:t>();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44BC7C-6BDA-4F65-B786-141E7F218609}"/>
              </a:ext>
            </a:extLst>
          </p:cNvPr>
          <p:cNvSpPr txBox="1"/>
          <p:nvPr/>
        </p:nvSpPr>
        <p:spPr>
          <a:xfrm>
            <a:off x="3147372" y="2208250"/>
            <a:ext cx="14702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solidFill>
                  <a:srgbClr val="00B0F0"/>
                </a:solidFill>
                <a:latin typeface="+mn-lt"/>
              </a:rPr>
              <a:t>Load registers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75E340-CB12-4D0A-A10A-C3E0B83407E2}"/>
              </a:ext>
            </a:extLst>
          </p:cNvPr>
          <p:cNvCxnSpPr>
            <a:cxnSpLocks/>
          </p:cNvCxnSpPr>
          <p:nvPr/>
        </p:nvCxnSpPr>
        <p:spPr>
          <a:xfrm flipH="1" flipV="1">
            <a:off x="2373923" y="1900639"/>
            <a:ext cx="8707052" cy="406878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146B6E-FD21-460D-AC3A-84D861292619}"/>
              </a:ext>
            </a:extLst>
          </p:cNvPr>
          <p:cNvCxnSpPr>
            <a:cxnSpLocks/>
          </p:cNvCxnSpPr>
          <p:nvPr/>
        </p:nvCxnSpPr>
        <p:spPr>
          <a:xfrm flipH="1" flipV="1">
            <a:off x="2312377" y="2208250"/>
            <a:ext cx="5589609" cy="355694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E45F6EB-97D8-4043-AE14-334BB7258F11}"/>
              </a:ext>
            </a:extLst>
          </p:cNvPr>
          <p:cNvSpPr txBox="1"/>
          <p:nvPr/>
        </p:nvSpPr>
        <p:spPr>
          <a:xfrm>
            <a:off x="3141512" y="4541146"/>
            <a:ext cx="14702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solidFill>
                  <a:srgbClr val="00B0F0"/>
                </a:solidFill>
                <a:latin typeface="+mn-lt"/>
              </a:rPr>
              <a:t>Load registers</a:t>
            </a:r>
          </a:p>
        </p:txBody>
      </p:sp>
    </p:spTree>
    <p:extLst>
      <p:ext uri="{BB962C8B-B14F-4D97-AF65-F5344CB8AC3E}">
        <p14:creationId xmlns:p14="http://schemas.microsoft.com/office/powerpoint/2010/main" val="41787021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D566-82E7-4D99-A523-A86F2AD9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5531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CUDA BLA Library: +Registers GEMM (algorithm 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423D6-0904-4DA7-A2F4-5542BF5F018E}"/>
              </a:ext>
            </a:extLst>
          </p:cNvPr>
          <p:cNvSpPr txBox="1"/>
          <p:nvPr/>
        </p:nvSpPr>
        <p:spPr>
          <a:xfrm>
            <a:off x="6544152" y="942627"/>
            <a:ext cx="570060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highlight>
                  <a:srgbClr val="00FFFF"/>
                </a:highlight>
                <a:latin typeface="+mn-lt"/>
              </a:rPr>
              <a:t>Each CUDA thread block computes:</a:t>
            </a:r>
          </a:p>
          <a:p>
            <a:pPr algn="l">
              <a:lnSpc>
                <a:spcPct val="90000"/>
              </a:lnSpc>
            </a:pPr>
            <a:r>
              <a:rPr lang="en-US" sz="1500" b="1" dirty="0">
                <a:highlight>
                  <a:srgbClr val="00FFFF"/>
                </a:highlight>
                <a:latin typeface="+mn-lt"/>
              </a:rPr>
              <a:t>C(</a:t>
            </a:r>
            <a:r>
              <a:rPr lang="en-US" sz="1500" b="1" dirty="0">
                <a:solidFill>
                  <a:srgbClr val="FF0000"/>
                </a:solidFill>
                <a:highlight>
                  <a:srgbClr val="00FFFF"/>
                </a:highlight>
                <a:latin typeface="+mn-lt"/>
              </a:rPr>
              <a:t>M =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 4*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blockDim.x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, </a:t>
            </a:r>
            <a:r>
              <a:rPr lang="en-US" sz="1500" b="1" dirty="0">
                <a:solidFill>
                  <a:srgbClr val="FF0000"/>
                </a:solidFill>
                <a:highlight>
                  <a:srgbClr val="00FFFF"/>
                </a:highlight>
                <a:latin typeface="+mn-lt"/>
              </a:rPr>
              <a:t>N =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 4*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blockDim.y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) += A(M, k) * B(k, 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79028B-DD26-44A1-81B1-67DFC8F4B1D6}"/>
              </a:ext>
            </a:extLst>
          </p:cNvPr>
          <p:cNvSpPr/>
          <p:nvPr/>
        </p:nvSpPr>
        <p:spPr>
          <a:xfrm>
            <a:off x="6320321" y="1940943"/>
            <a:ext cx="1189566" cy="163406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1EAA5C-17A6-4B3E-8779-912FF2A2276D}"/>
              </a:ext>
            </a:extLst>
          </p:cNvPr>
          <p:cNvSpPr txBox="1"/>
          <p:nvPr/>
        </p:nvSpPr>
        <p:spPr>
          <a:xfrm>
            <a:off x="6527527" y="2398190"/>
            <a:ext cx="81162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latin typeface="+mn-lt"/>
              </a:rPr>
              <a:t>Thread</a:t>
            </a:r>
            <a:br>
              <a:rPr lang="en-US" sz="1500" b="1" dirty="0">
                <a:latin typeface="+mn-lt"/>
              </a:rPr>
            </a:br>
            <a:r>
              <a:rPr lang="en-US" sz="1500" b="1" dirty="0">
                <a:latin typeface="+mn-lt"/>
              </a:rPr>
              <a:t>Block</a:t>
            </a:r>
            <a:br>
              <a:rPr lang="en-US" sz="1500" b="1" dirty="0">
                <a:latin typeface="+mn-lt"/>
              </a:rPr>
            </a:br>
            <a:r>
              <a:rPr lang="en-US" sz="1500" b="1" dirty="0">
                <a:latin typeface="+mn-lt"/>
              </a:rPr>
              <a:t>(0,1)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19349C-0292-441E-B091-05D60E43AF98}"/>
              </a:ext>
            </a:extLst>
          </p:cNvPr>
          <p:cNvSpPr/>
          <p:nvPr/>
        </p:nvSpPr>
        <p:spPr>
          <a:xfrm>
            <a:off x="8043282" y="1951569"/>
            <a:ext cx="2191091" cy="163406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13BC1E-4543-4B8D-8C47-49888782499E}"/>
              </a:ext>
            </a:extLst>
          </p:cNvPr>
          <p:cNvSpPr/>
          <p:nvPr/>
        </p:nvSpPr>
        <p:spPr>
          <a:xfrm rot="5400000">
            <a:off x="10296648" y="2389477"/>
            <a:ext cx="2191091" cy="1294023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827743-38ED-4692-9382-E7844248D714}"/>
              </a:ext>
            </a:extLst>
          </p:cNvPr>
          <p:cNvSpPr txBox="1"/>
          <p:nvPr/>
        </p:nvSpPr>
        <p:spPr>
          <a:xfrm>
            <a:off x="7603227" y="2569419"/>
            <a:ext cx="32412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6820DC-C367-4E70-933F-064BAABD33B0}"/>
              </a:ext>
            </a:extLst>
          </p:cNvPr>
          <p:cNvSpPr txBox="1"/>
          <p:nvPr/>
        </p:nvSpPr>
        <p:spPr>
          <a:xfrm>
            <a:off x="10332522" y="2559260"/>
            <a:ext cx="31451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EAA08A-AB40-43F2-81F6-1E4B9F7497CC}"/>
              </a:ext>
            </a:extLst>
          </p:cNvPr>
          <p:cNvSpPr txBox="1"/>
          <p:nvPr/>
        </p:nvSpPr>
        <p:spPr>
          <a:xfrm>
            <a:off x="6696449" y="1998751"/>
            <a:ext cx="3722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5BEAE5-6AB4-49DD-82B6-73C55A75D981}"/>
              </a:ext>
            </a:extLst>
          </p:cNvPr>
          <p:cNvSpPr txBox="1"/>
          <p:nvPr/>
        </p:nvSpPr>
        <p:spPr>
          <a:xfrm>
            <a:off x="8960733" y="1998751"/>
            <a:ext cx="35618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42BD47-1DDF-483C-8A63-BD9E6E0B2DC3}"/>
              </a:ext>
            </a:extLst>
          </p:cNvPr>
          <p:cNvSpPr txBox="1"/>
          <p:nvPr/>
        </p:nvSpPr>
        <p:spPr>
          <a:xfrm>
            <a:off x="11232770" y="1976319"/>
            <a:ext cx="31771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940963-1164-42D3-AD0D-DDDAAE7642EE}"/>
              </a:ext>
            </a:extLst>
          </p:cNvPr>
          <p:cNvCxnSpPr>
            <a:cxnSpLocks/>
          </p:cNvCxnSpPr>
          <p:nvPr/>
        </p:nvCxnSpPr>
        <p:spPr>
          <a:xfrm>
            <a:off x="9138827" y="3725333"/>
            <a:ext cx="0" cy="82126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42F939D-C1A2-4BB0-AF0B-5C55A3620A70}"/>
              </a:ext>
            </a:extLst>
          </p:cNvPr>
          <p:cNvSpPr/>
          <p:nvPr/>
        </p:nvSpPr>
        <p:spPr>
          <a:xfrm>
            <a:off x="6288456" y="5835019"/>
            <a:ext cx="5879880" cy="690031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CUDA SM Registers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7B622C-207B-449F-BB77-57F7DBEDBAE6}"/>
              </a:ext>
            </a:extLst>
          </p:cNvPr>
          <p:cNvCxnSpPr>
            <a:cxnSpLocks/>
          </p:cNvCxnSpPr>
          <p:nvPr/>
        </p:nvCxnSpPr>
        <p:spPr>
          <a:xfrm>
            <a:off x="11406552" y="4229100"/>
            <a:ext cx="0" cy="3175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D2380B-1311-4EDC-906F-85A5EA2EF73F}"/>
              </a:ext>
            </a:extLst>
          </p:cNvPr>
          <p:cNvCxnSpPr/>
          <p:nvPr/>
        </p:nvCxnSpPr>
        <p:spPr>
          <a:xfrm flipV="1">
            <a:off x="6914983" y="3632200"/>
            <a:ext cx="0" cy="209126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B4BDDC-9AC9-4899-ABAD-0805AA790993}"/>
              </a:ext>
            </a:extLst>
          </p:cNvPr>
          <p:cNvSpPr txBox="1"/>
          <p:nvPr/>
        </p:nvSpPr>
        <p:spPr>
          <a:xfrm rot="16200000">
            <a:off x="5345390" y="2635518"/>
            <a:ext cx="17123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latin typeface="+mn-lt"/>
              </a:rPr>
              <a:t>M = 4*</a:t>
            </a:r>
            <a:r>
              <a:rPr lang="en-US" sz="1300" b="1" dirty="0" err="1">
                <a:latin typeface="+mn-lt"/>
              </a:rPr>
              <a:t>blockDim</a:t>
            </a:r>
            <a:r>
              <a:rPr lang="en-US" sz="1500" b="1" dirty="0" err="1">
                <a:latin typeface="+mn-lt"/>
              </a:rPr>
              <a:t>.x</a:t>
            </a:r>
            <a:endParaRPr lang="en-US" sz="1500" b="1" dirty="0">
              <a:latin typeface="+mn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6A844F-2B89-49EC-ABE9-706255E40512}"/>
              </a:ext>
            </a:extLst>
          </p:cNvPr>
          <p:cNvSpPr txBox="1"/>
          <p:nvPr/>
        </p:nvSpPr>
        <p:spPr>
          <a:xfrm>
            <a:off x="6117568" y="1712211"/>
            <a:ext cx="1632178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300" b="1" dirty="0">
                <a:latin typeface="+mn-lt"/>
              </a:rPr>
              <a:t>N = 4*</a:t>
            </a:r>
            <a:r>
              <a:rPr lang="en-US" sz="1300" b="1" dirty="0" err="1">
                <a:latin typeface="+mn-lt"/>
              </a:rPr>
              <a:t>blockDim.y</a:t>
            </a:r>
            <a:endParaRPr lang="en-US" sz="1300" b="1" dirty="0">
              <a:latin typeface="+mn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BE761E-6573-42EC-BBA5-7823D9F3EFC4}"/>
              </a:ext>
            </a:extLst>
          </p:cNvPr>
          <p:cNvSpPr txBox="1"/>
          <p:nvPr/>
        </p:nvSpPr>
        <p:spPr>
          <a:xfrm>
            <a:off x="8554372" y="1558436"/>
            <a:ext cx="1168910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300" b="1" dirty="0">
                <a:latin typeface="+mn-lt"/>
              </a:rPr>
              <a:t>Dimension k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5E76AC9-A35E-4345-9329-36FE2FEB2DC8}"/>
              </a:ext>
            </a:extLst>
          </p:cNvPr>
          <p:cNvSpPr/>
          <p:nvPr/>
        </p:nvSpPr>
        <p:spPr>
          <a:xfrm>
            <a:off x="6878153" y="3745075"/>
            <a:ext cx="183736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/>
              <a:t>M*N elements stored</a:t>
            </a:r>
            <a:br>
              <a:rPr lang="en-US" sz="1300" b="1" dirty="0"/>
            </a:br>
            <a:r>
              <a:rPr lang="en-US" sz="1300" b="1" dirty="0"/>
              <a:t>in global memory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F36D71C-3154-474B-AAC9-3D8B64271160}"/>
              </a:ext>
            </a:extLst>
          </p:cNvPr>
          <p:cNvSpPr/>
          <p:nvPr/>
        </p:nvSpPr>
        <p:spPr>
          <a:xfrm>
            <a:off x="7837172" y="4606904"/>
            <a:ext cx="4338951" cy="690031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CUDA SM Shared Memory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BF45C00-440D-4C57-8255-94743825E5A1}"/>
              </a:ext>
            </a:extLst>
          </p:cNvPr>
          <p:cNvCxnSpPr/>
          <p:nvPr/>
        </p:nvCxnSpPr>
        <p:spPr>
          <a:xfrm>
            <a:off x="9138827" y="5372098"/>
            <a:ext cx="0" cy="37253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8769A3C-154D-410B-A18C-3B2E031330F9}"/>
              </a:ext>
            </a:extLst>
          </p:cNvPr>
          <p:cNvCxnSpPr/>
          <p:nvPr/>
        </p:nvCxnSpPr>
        <p:spPr>
          <a:xfrm>
            <a:off x="11406552" y="5367865"/>
            <a:ext cx="0" cy="37253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825DF05-23F9-4533-9775-001CB0A58264}"/>
              </a:ext>
            </a:extLst>
          </p:cNvPr>
          <p:cNvCxnSpPr/>
          <p:nvPr/>
        </p:nvCxnSpPr>
        <p:spPr>
          <a:xfrm>
            <a:off x="8731083" y="1976319"/>
            <a:ext cx="0" cy="156698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0B45CD-6170-4BED-BF89-4CF75C86B66D}"/>
              </a:ext>
            </a:extLst>
          </p:cNvPr>
          <p:cNvCxnSpPr/>
          <p:nvPr/>
        </p:nvCxnSpPr>
        <p:spPr>
          <a:xfrm>
            <a:off x="9510018" y="1980553"/>
            <a:ext cx="0" cy="156698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2E38526-0355-46D0-8EDF-7304384CD0CD}"/>
              </a:ext>
            </a:extLst>
          </p:cNvPr>
          <p:cNvCxnSpPr/>
          <p:nvPr/>
        </p:nvCxnSpPr>
        <p:spPr>
          <a:xfrm>
            <a:off x="10763087" y="2650067"/>
            <a:ext cx="125918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34D9DD7-C4F5-4112-AFFB-187857DC86C4}"/>
              </a:ext>
            </a:extLst>
          </p:cNvPr>
          <p:cNvCxnSpPr/>
          <p:nvPr/>
        </p:nvCxnSpPr>
        <p:spPr>
          <a:xfrm>
            <a:off x="10763092" y="3382433"/>
            <a:ext cx="125918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6376C0A-FEC4-49D6-9363-D2D0C849367F}"/>
              </a:ext>
            </a:extLst>
          </p:cNvPr>
          <p:cNvSpPr txBox="1"/>
          <p:nvPr/>
        </p:nvSpPr>
        <p:spPr>
          <a:xfrm>
            <a:off x="10427470" y="2143550"/>
            <a:ext cx="4138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latin typeface="+mn-lt"/>
              </a:rPr>
              <a:t>∆k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D436857-87C3-43E2-9F60-DFF85F0255EA}"/>
              </a:ext>
            </a:extLst>
          </p:cNvPr>
          <p:cNvSpPr/>
          <p:nvPr/>
        </p:nvSpPr>
        <p:spPr>
          <a:xfrm>
            <a:off x="9168272" y="3934870"/>
            <a:ext cx="1912703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/>
              <a:t>(M+N)*k</a:t>
            </a:r>
            <a:br>
              <a:rPr lang="en-US" sz="1300" b="1" dirty="0"/>
            </a:br>
            <a:r>
              <a:rPr lang="en-US" sz="1300" b="1" dirty="0"/>
              <a:t>elements loaded from</a:t>
            </a:r>
          </a:p>
          <a:p>
            <a:r>
              <a:rPr lang="en-US" sz="1300" b="1" dirty="0"/>
              <a:t>global memory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96B2C85-020F-4E21-B6E8-4C9B4109A0F2}"/>
              </a:ext>
            </a:extLst>
          </p:cNvPr>
          <p:cNvSpPr txBox="1"/>
          <p:nvPr/>
        </p:nvSpPr>
        <p:spPr>
          <a:xfrm>
            <a:off x="8151822" y="1705353"/>
            <a:ext cx="4138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latin typeface="+mn-lt"/>
              </a:rPr>
              <a:t>∆k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76E7F9-7BFF-4462-B51F-263AF96F68FD}"/>
              </a:ext>
            </a:extLst>
          </p:cNvPr>
          <p:cNvCxnSpPr>
            <a:cxnSpLocks/>
          </p:cNvCxnSpPr>
          <p:nvPr/>
        </p:nvCxnSpPr>
        <p:spPr>
          <a:xfrm>
            <a:off x="6914983" y="1958217"/>
            <a:ext cx="121" cy="159041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540704C-BF1F-453D-918A-D7BE3820BE1D}"/>
              </a:ext>
            </a:extLst>
          </p:cNvPr>
          <p:cNvCxnSpPr/>
          <p:nvPr/>
        </p:nvCxnSpPr>
        <p:spPr>
          <a:xfrm>
            <a:off x="6615883" y="1964266"/>
            <a:ext cx="6386" cy="157903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EFA01E-49DC-42EF-A08D-AAE6602D91CE}"/>
              </a:ext>
            </a:extLst>
          </p:cNvPr>
          <p:cNvCxnSpPr/>
          <p:nvPr/>
        </p:nvCxnSpPr>
        <p:spPr>
          <a:xfrm>
            <a:off x="7201254" y="1964266"/>
            <a:ext cx="0" cy="157903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D9CADDE-B9AB-49D2-BFED-69EC1AA5A5A2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6320321" y="2757977"/>
            <a:ext cx="118956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3EF23CB-DC3D-4124-9084-8341D027DC2C}"/>
              </a:ext>
            </a:extLst>
          </p:cNvPr>
          <p:cNvCxnSpPr>
            <a:cxnSpLocks/>
          </p:cNvCxnSpPr>
          <p:nvPr/>
        </p:nvCxnSpPr>
        <p:spPr>
          <a:xfrm>
            <a:off x="6332046" y="2365249"/>
            <a:ext cx="117784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ACCC3A9-C9A4-4A6E-849A-89AAC4288798}"/>
              </a:ext>
            </a:extLst>
          </p:cNvPr>
          <p:cNvCxnSpPr>
            <a:cxnSpLocks/>
          </p:cNvCxnSpPr>
          <p:nvPr/>
        </p:nvCxnSpPr>
        <p:spPr>
          <a:xfrm>
            <a:off x="6326184" y="3159490"/>
            <a:ext cx="118370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F62B902-38D7-466C-90CD-1C78282E0980}"/>
              </a:ext>
            </a:extLst>
          </p:cNvPr>
          <p:cNvCxnSpPr>
            <a:cxnSpLocks/>
          </p:cNvCxnSpPr>
          <p:nvPr/>
        </p:nvCxnSpPr>
        <p:spPr>
          <a:xfrm>
            <a:off x="8034490" y="2768603"/>
            <a:ext cx="219109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B1AFA40-1F32-45E5-B4E8-420340831B0E}"/>
              </a:ext>
            </a:extLst>
          </p:cNvPr>
          <p:cNvCxnSpPr/>
          <p:nvPr/>
        </p:nvCxnSpPr>
        <p:spPr>
          <a:xfrm>
            <a:off x="8046215" y="2358291"/>
            <a:ext cx="219109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7EF5B3-BF56-4435-ABEF-5B0059D9ED99}"/>
              </a:ext>
            </a:extLst>
          </p:cNvPr>
          <p:cNvCxnSpPr/>
          <p:nvPr/>
        </p:nvCxnSpPr>
        <p:spPr>
          <a:xfrm>
            <a:off x="8040354" y="3170118"/>
            <a:ext cx="219109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13DEC18-BFAE-4ACF-A12A-49087C2E4468}"/>
              </a:ext>
            </a:extLst>
          </p:cNvPr>
          <p:cNvCxnSpPr>
            <a:cxnSpLocks/>
          </p:cNvCxnSpPr>
          <p:nvPr/>
        </p:nvCxnSpPr>
        <p:spPr>
          <a:xfrm>
            <a:off x="11392193" y="1932151"/>
            <a:ext cx="0" cy="219109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82E8D66-4908-4B5D-8044-377528410566}"/>
              </a:ext>
            </a:extLst>
          </p:cNvPr>
          <p:cNvCxnSpPr/>
          <p:nvPr/>
        </p:nvCxnSpPr>
        <p:spPr>
          <a:xfrm>
            <a:off x="11069807" y="1943876"/>
            <a:ext cx="0" cy="219109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01BD01E-3000-4D6F-A2BE-BC2023274DEE}"/>
              </a:ext>
            </a:extLst>
          </p:cNvPr>
          <p:cNvCxnSpPr/>
          <p:nvPr/>
        </p:nvCxnSpPr>
        <p:spPr>
          <a:xfrm>
            <a:off x="11714578" y="1938018"/>
            <a:ext cx="0" cy="219109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6D168353-CD11-41BB-BE3B-DC2DD71CFE04}"/>
              </a:ext>
            </a:extLst>
          </p:cNvPr>
          <p:cNvSpPr/>
          <p:nvPr/>
        </p:nvSpPr>
        <p:spPr>
          <a:xfrm>
            <a:off x="6360791" y="201640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D3A67EC-CC4C-4C05-9683-8EBA513B3CD6}"/>
              </a:ext>
            </a:extLst>
          </p:cNvPr>
          <p:cNvSpPr/>
          <p:nvPr/>
        </p:nvSpPr>
        <p:spPr>
          <a:xfrm>
            <a:off x="6680243" y="201933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3257B7C-1644-4314-8F8E-4203192FA777}"/>
              </a:ext>
            </a:extLst>
          </p:cNvPr>
          <p:cNvSpPr/>
          <p:nvPr/>
        </p:nvSpPr>
        <p:spPr>
          <a:xfrm>
            <a:off x="6964526" y="201347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336F882-595A-4CE6-97D2-1DB43F3AF157}"/>
              </a:ext>
            </a:extLst>
          </p:cNvPr>
          <p:cNvSpPr/>
          <p:nvPr/>
        </p:nvSpPr>
        <p:spPr>
          <a:xfrm>
            <a:off x="7257598" y="200762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EE39FA9-5BF1-420F-922D-3043D00F834B}"/>
              </a:ext>
            </a:extLst>
          </p:cNvPr>
          <p:cNvSpPr/>
          <p:nvPr/>
        </p:nvSpPr>
        <p:spPr>
          <a:xfrm>
            <a:off x="6372514" y="2432576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A73EC8A-B888-46E8-B6F5-527608C3F040}"/>
              </a:ext>
            </a:extLst>
          </p:cNvPr>
          <p:cNvSpPr/>
          <p:nvPr/>
        </p:nvSpPr>
        <p:spPr>
          <a:xfrm>
            <a:off x="6691966" y="243550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B0AE21B-38A0-4D18-A1F3-989B895E006B}"/>
              </a:ext>
            </a:extLst>
          </p:cNvPr>
          <p:cNvSpPr/>
          <p:nvPr/>
        </p:nvSpPr>
        <p:spPr>
          <a:xfrm>
            <a:off x="6976249" y="242964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30AA062-B0DB-4B4C-8C3C-FA2861F9BB8B}"/>
              </a:ext>
            </a:extLst>
          </p:cNvPr>
          <p:cNvSpPr/>
          <p:nvPr/>
        </p:nvSpPr>
        <p:spPr>
          <a:xfrm>
            <a:off x="7269321" y="2432581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F406E0F-D765-4796-94EB-95FB4C1AAA48}"/>
              </a:ext>
            </a:extLst>
          </p:cNvPr>
          <p:cNvSpPr/>
          <p:nvPr/>
        </p:nvSpPr>
        <p:spPr>
          <a:xfrm>
            <a:off x="6366652" y="2831161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EC738DB-0667-4243-A930-7724EAB74304}"/>
              </a:ext>
            </a:extLst>
          </p:cNvPr>
          <p:cNvSpPr/>
          <p:nvPr/>
        </p:nvSpPr>
        <p:spPr>
          <a:xfrm>
            <a:off x="6686104" y="2834092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1072592-F666-4ED3-B957-F2A6B8C56522}"/>
              </a:ext>
            </a:extLst>
          </p:cNvPr>
          <p:cNvSpPr/>
          <p:nvPr/>
        </p:nvSpPr>
        <p:spPr>
          <a:xfrm>
            <a:off x="6970387" y="2828232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455025B-8A1F-4B66-ACFF-88B00C68541E}"/>
              </a:ext>
            </a:extLst>
          </p:cNvPr>
          <p:cNvSpPr/>
          <p:nvPr/>
        </p:nvSpPr>
        <p:spPr>
          <a:xfrm>
            <a:off x="7263459" y="2822374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86BC96E-7E01-45DC-9966-CA764E54A86B}"/>
              </a:ext>
            </a:extLst>
          </p:cNvPr>
          <p:cNvSpPr/>
          <p:nvPr/>
        </p:nvSpPr>
        <p:spPr>
          <a:xfrm>
            <a:off x="6360792" y="3220951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C04F531-AE77-4414-95C3-E1A766DEB45E}"/>
              </a:ext>
            </a:extLst>
          </p:cNvPr>
          <p:cNvSpPr/>
          <p:nvPr/>
        </p:nvSpPr>
        <p:spPr>
          <a:xfrm>
            <a:off x="6680244" y="3223882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8DA0635-B14C-4B3A-8DE2-7C4955351D6A}"/>
              </a:ext>
            </a:extLst>
          </p:cNvPr>
          <p:cNvSpPr/>
          <p:nvPr/>
        </p:nvSpPr>
        <p:spPr>
          <a:xfrm>
            <a:off x="6964527" y="3218022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8A5DF98-9837-4020-9CF7-FE529FA9A1C0}"/>
              </a:ext>
            </a:extLst>
          </p:cNvPr>
          <p:cNvSpPr/>
          <p:nvPr/>
        </p:nvSpPr>
        <p:spPr>
          <a:xfrm>
            <a:off x="7257599" y="3212164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2CD839-9F5D-44C1-ABFC-4CE6EAF55319}"/>
              </a:ext>
            </a:extLst>
          </p:cNvPr>
          <p:cNvSpPr/>
          <p:nvPr/>
        </p:nvSpPr>
        <p:spPr>
          <a:xfrm>
            <a:off x="8087010" y="201934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C6F46B9-E408-4D45-898A-4DB2BACD6A50}"/>
              </a:ext>
            </a:extLst>
          </p:cNvPr>
          <p:cNvSpPr/>
          <p:nvPr/>
        </p:nvSpPr>
        <p:spPr>
          <a:xfrm>
            <a:off x="8089939" y="2426721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9B68FD7-598B-4727-86F9-126D8BC5C99C}"/>
              </a:ext>
            </a:extLst>
          </p:cNvPr>
          <p:cNvSpPr/>
          <p:nvPr/>
        </p:nvSpPr>
        <p:spPr>
          <a:xfrm>
            <a:off x="8092870" y="2834095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F9A5E66-E025-484B-87EB-95441B620CDD}"/>
              </a:ext>
            </a:extLst>
          </p:cNvPr>
          <p:cNvSpPr/>
          <p:nvPr/>
        </p:nvSpPr>
        <p:spPr>
          <a:xfrm>
            <a:off x="8095801" y="3241469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B2AF9A7D-7F06-4A94-BA58-B56F8870558F}"/>
              </a:ext>
            </a:extLst>
          </p:cNvPr>
          <p:cNvSpPr/>
          <p:nvPr/>
        </p:nvSpPr>
        <p:spPr>
          <a:xfrm>
            <a:off x="10797968" y="2013486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CB80BA4-1DF7-490C-BFB1-504D04D022A8}"/>
              </a:ext>
            </a:extLst>
          </p:cNvPr>
          <p:cNvSpPr/>
          <p:nvPr/>
        </p:nvSpPr>
        <p:spPr>
          <a:xfrm>
            <a:off x="11117420" y="200762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F016632-DD64-4C57-B3B5-D62492850CF7}"/>
              </a:ext>
            </a:extLst>
          </p:cNvPr>
          <p:cNvSpPr/>
          <p:nvPr/>
        </p:nvSpPr>
        <p:spPr>
          <a:xfrm>
            <a:off x="11445665" y="201056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13B99CE-F663-4003-802C-C41EF76BC0B6}"/>
              </a:ext>
            </a:extLst>
          </p:cNvPr>
          <p:cNvSpPr/>
          <p:nvPr/>
        </p:nvSpPr>
        <p:spPr>
          <a:xfrm>
            <a:off x="11756326" y="2013494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7F32979-EC14-43F1-B244-3BCBEA180744}"/>
              </a:ext>
            </a:extLst>
          </p:cNvPr>
          <p:cNvSpPr/>
          <p:nvPr/>
        </p:nvSpPr>
        <p:spPr>
          <a:xfrm>
            <a:off x="7956600" y="579864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A0ED52A-40E4-4FCE-BE48-FA1D35E5AAC9}"/>
              </a:ext>
            </a:extLst>
          </p:cNvPr>
          <p:cNvSpPr/>
          <p:nvPr/>
        </p:nvSpPr>
        <p:spPr>
          <a:xfrm>
            <a:off x="7950738" y="6003799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6C4A3F0-B915-47E9-879F-91EC426ED64A}"/>
              </a:ext>
            </a:extLst>
          </p:cNvPr>
          <p:cNvSpPr/>
          <p:nvPr/>
        </p:nvSpPr>
        <p:spPr>
          <a:xfrm>
            <a:off x="7962461" y="619136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8816E24-7BD8-45E6-88D0-5BCE84704204}"/>
              </a:ext>
            </a:extLst>
          </p:cNvPr>
          <p:cNvSpPr/>
          <p:nvPr/>
        </p:nvSpPr>
        <p:spPr>
          <a:xfrm>
            <a:off x="7965392" y="638772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BD5009E-967C-43A7-800F-7D02F002AF7F}"/>
              </a:ext>
            </a:extLst>
          </p:cNvPr>
          <p:cNvSpPr/>
          <p:nvPr/>
        </p:nvSpPr>
        <p:spPr>
          <a:xfrm>
            <a:off x="10699302" y="6084024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3567836-7A62-4DD2-9CF7-360B09B6002F}"/>
              </a:ext>
            </a:extLst>
          </p:cNvPr>
          <p:cNvSpPr/>
          <p:nvPr/>
        </p:nvSpPr>
        <p:spPr>
          <a:xfrm>
            <a:off x="10913247" y="6078165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BD8984BC-2D30-40C6-A19E-00A2FF606F31}"/>
              </a:ext>
            </a:extLst>
          </p:cNvPr>
          <p:cNvSpPr/>
          <p:nvPr/>
        </p:nvSpPr>
        <p:spPr>
          <a:xfrm>
            <a:off x="11127192" y="6081099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D57B608-B583-40BD-97D7-CF1BF781794E}"/>
              </a:ext>
            </a:extLst>
          </p:cNvPr>
          <p:cNvSpPr/>
          <p:nvPr/>
        </p:nvSpPr>
        <p:spPr>
          <a:xfrm>
            <a:off x="11341137" y="6075239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8233A4EC-CE36-46D4-8164-DF06A509900F}"/>
              </a:ext>
            </a:extLst>
          </p:cNvPr>
          <p:cNvSpPr/>
          <p:nvPr/>
        </p:nvSpPr>
        <p:spPr>
          <a:xfrm>
            <a:off x="6385711" y="579278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13E891E-1B6E-4A6E-A63B-F458C8A538AD}"/>
              </a:ext>
            </a:extLst>
          </p:cNvPr>
          <p:cNvSpPr/>
          <p:nvPr/>
        </p:nvSpPr>
        <p:spPr>
          <a:xfrm>
            <a:off x="6379849" y="599794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1D6A8C1-C58F-463B-A737-6540BA77E8CE}"/>
              </a:ext>
            </a:extLst>
          </p:cNvPr>
          <p:cNvSpPr/>
          <p:nvPr/>
        </p:nvSpPr>
        <p:spPr>
          <a:xfrm>
            <a:off x="6391572" y="618550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30FD313-7F28-4F10-BDA9-881C8FBA7C7F}"/>
              </a:ext>
            </a:extLst>
          </p:cNvPr>
          <p:cNvSpPr/>
          <p:nvPr/>
        </p:nvSpPr>
        <p:spPr>
          <a:xfrm>
            <a:off x="6394503" y="638186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BEA31B4F-FE43-4A91-98ED-F1437EC9E0D7}"/>
              </a:ext>
            </a:extLst>
          </p:cNvPr>
          <p:cNvSpPr/>
          <p:nvPr/>
        </p:nvSpPr>
        <p:spPr>
          <a:xfrm>
            <a:off x="6599657" y="578692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275EBDF4-3577-47D3-BFDD-5334F088E2E0}"/>
              </a:ext>
            </a:extLst>
          </p:cNvPr>
          <p:cNvSpPr/>
          <p:nvPr/>
        </p:nvSpPr>
        <p:spPr>
          <a:xfrm>
            <a:off x="6593795" y="599208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FA24E86-63F3-4373-A8C0-0AD7A879B7AB}"/>
              </a:ext>
            </a:extLst>
          </p:cNvPr>
          <p:cNvSpPr/>
          <p:nvPr/>
        </p:nvSpPr>
        <p:spPr>
          <a:xfrm>
            <a:off x="6605518" y="617964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365BD1B-3602-4FDF-90BF-BEBEC1215741}"/>
              </a:ext>
            </a:extLst>
          </p:cNvPr>
          <p:cNvSpPr/>
          <p:nvPr/>
        </p:nvSpPr>
        <p:spPr>
          <a:xfrm>
            <a:off x="6608449" y="637600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17982D9-25C5-4923-A7C6-98B5679C21E1}"/>
              </a:ext>
            </a:extLst>
          </p:cNvPr>
          <p:cNvSpPr/>
          <p:nvPr/>
        </p:nvSpPr>
        <p:spPr>
          <a:xfrm>
            <a:off x="6822395" y="578986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68BE8A3-9C4A-4A34-8071-FA23362AAD55}"/>
              </a:ext>
            </a:extLst>
          </p:cNvPr>
          <p:cNvSpPr/>
          <p:nvPr/>
        </p:nvSpPr>
        <p:spPr>
          <a:xfrm>
            <a:off x="6816533" y="5995012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01AD67B4-E9D7-4D87-86F3-2EA52BF91A0D}"/>
              </a:ext>
            </a:extLst>
          </p:cNvPr>
          <p:cNvSpPr/>
          <p:nvPr/>
        </p:nvSpPr>
        <p:spPr>
          <a:xfrm>
            <a:off x="6828256" y="618258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6DF8C31D-1131-4495-8960-FD723E8220DB}"/>
              </a:ext>
            </a:extLst>
          </p:cNvPr>
          <p:cNvSpPr/>
          <p:nvPr/>
        </p:nvSpPr>
        <p:spPr>
          <a:xfrm>
            <a:off x="6831187" y="637894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7860AB2-3501-4C5E-8F05-9346037DCA9E}"/>
              </a:ext>
            </a:extLst>
          </p:cNvPr>
          <p:cNvSpPr/>
          <p:nvPr/>
        </p:nvSpPr>
        <p:spPr>
          <a:xfrm>
            <a:off x="7036342" y="578400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5C7F250-5E82-424A-9583-15EA404F3E18}"/>
              </a:ext>
            </a:extLst>
          </p:cNvPr>
          <p:cNvSpPr/>
          <p:nvPr/>
        </p:nvSpPr>
        <p:spPr>
          <a:xfrm>
            <a:off x="7030480" y="5989152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A701B582-A580-46CB-A2A2-22F95A1DB049}"/>
              </a:ext>
            </a:extLst>
          </p:cNvPr>
          <p:cNvSpPr/>
          <p:nvPr/>
        </p:nvSpPr>
        <p:spPr>
          <a:xfrm>
            <a:off x="7042203" y="617672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460EF889-50DD-4EAF-8CBA-550B1E4609A3}"/>
              </a:ext>
            </a:extLst>
          </p:cNvPr>
          <p:cNvSpPr/>
          <p:nvPr/>
        </p:nvSpPr>
        <p:spPr>
          <a:xfrm>
            <a:off x="7045134" y="637308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B75F85-445F-4E68-B3F9-1309671B2304}"/>
              </a:ext>
            </a:extLst>
          </p:cNvPr>
          <p:cNvSpPr/>
          <p:nvPr/>
        </p:nvSpPr>
        <p:spPr>
          <a:xfrm>
            <a:off x="311174" y="809851"/>
            <a:ext cx="6096000" cy="567847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//Multiply two loaded tiles to produce a tile of matrix</a:t>
            </a:r>
          </a:p>
          <a:p>
            <a:r>
              <a:rPr lang="en-US" sz="1100" dirty="0"/>
              <a:t>     if(</a:t>
            </a:r>
            <a:r>
              <a:rPr lang="en-US" sz="1100" dirty="0" err="1"/>
              <a:t>k_end</a:t>
            </a:r>
            <a:r>
              <a:rPr lang="en-US" sz="1100" dirty="0"/>
              <a:t> - </a:t>
            </a:r>
            <a:r>
              <a:rPr lang="en-US" sz="1100" dirty="0" err="1"/>
              <a:t>k_pos</a:t>
            </a:r>
            <a:r>
              <a:rPr lang="en-US" sz="1100" dirty="0"/>
              <a:t> == TILE_EXT_K){</a:t>
            </a:r>
          </a:p>
          <a:p>
            <a:r>
              <a:rPr lang="en-US" sz="1100" dirty="0"/>
              <a:t>#pragma unroll</a:t>
            </a:r>
          </a:p>
          <a:p>
            <a:r>
              <a:rPr lang="en-US" sz="1100" dirty="0"/>
              <a:t>      for(</a:t>
            </a:r>
            <a:r>
              <a:rPr lang="en-US" sz="1100" dirty="0" err="1"/>
              <a:t>int_t</a:t>
            </a:r>
            <a:r>
              <a:rPr lang="en-US" sz="1100" dirty="0"/>
              <a:t> l = 0; l &lt; TILE_EXT_K; ++l){</a:t>
            </a:r>
          </a:p>
          <a:p>
            <a:r>
              <a:rPr lang="en-US" sz="1100" dirty="0"/>
              <a:t>#pragma unroll</a:t>
            </a:r>
          </a:p>
          <a:p>
            <a:r>
              <a:rPr lang="en-US" sz="1100" dirty="0"/>
              <a:t>       for(</a:t>
            </a:r>
            <a:r>
              <a:rPr lang="en-US" sz="1100" dirty="0" err="1"/>
              <a:t>int_t</a:t>
            </a:r>
            <a:r>
              <a:rPr lang="en-US" sz="1100" dirty="0"/>
              <a:t> j = 0; j &lt; 4; ++j) </a:t>
            </a:r>
            <a:r>
              <a:rPr lang="en-US" sz="1100" dirty="0" err="1"/>
              <a:t>rreg</a:t>
            </a:r>
            <a:r>
              <a:rPr lang="en-US" sz="1100" dirty="0"/>
              <a:t>[j] = </a:t>
            </a:r>
            <a:r>
              <a:rPr lang="en-US" sz="1100" dirty="0" err="1"/>
              <a:t>rbuf</a:t>
            </a:r>
            <a:r>
              <a:rPr lang="en-US" sz="1100" dirty="0"/>
              <a:t>[</a:t>
            </a:r>
            <a:r>
              <a:rPr lang="en-US" sz="1100" dirty="0" err="1"/>
              <a:t>threadIdx.y</a:t>
            </a:r>
            <a:r>
              <a:rPr lang="en-US" sz="1100" dirty="0"/>
              <a:t> + </a:t>
            </a:r>
            <a:r>
              <a:rPr lang="en-US" sz="1100" dirty="0" err="1"/>
              <a:t>blockDim.y</a:t>
            </a:r>
            <a:r>
              <a:rPr lang="en-US" sz="1100" dirty="0"/>
              <a:t>*j][l];</a:t>
            </a:r>
          </a:p>
          <a:p>
            <a:r>
              <a:rPr lang="en-US" sz="1100" dirty="0"/>
              <a:t>#pragma unroll</a:t>
            </a:r>
          </a:p>
          <a:p>
            <a:r>
              <a:rPr lang="en-US" sz="1100" dirty="0"/>
              <a:t>       for(</a:t>
            </a:r>
            <a:r>
              <a:rPr lang="en-US" sz="1100" dirty="0" err="1"/>
              <a:t>int_t</a:t>
            </a:r>
            <a:r>
              <a:rPr lang="en-US" sz="1100" dirty="0"/>
              <a:t> j = 0; j &lt; 4; ++j) </a:t>
            </a:r>
            <a:r>
              <a:rPr lang="en-US" sz="1100" dirty="0" err="1"/>
              <a:t>lreg</a:t>
            </a:r>
            <a:r>
              <a:rPr lang="en-US" sz="1100" dirty="0"/>
              <a:t>[j] = </a:t>
            </a:r>
            <a:r>
              <a:rPr lang="en-US" sz="1100" dirty="0" err="1"/>
              <a:t>lbuf</a:t>
            </a:r>
            <a:r>
              <a:rPr lang="en-US" sz="1100" dirty="0"/>
              <a:t>[l][</a:t>
            </a:r>
            <a:r>
              <a:rPr lang="en-US" sz="1100" dirty="0" err="1"/>
              <a:t>threadIdx.x</a:t>
            </a:r>
            <a:r>
              <a:rPr lang="en-US" sz="1100" dirty="0"/>
              <a:t> + </a:t>
            </a:r>
            <a:r>
              <a:rPr lang="en-US" sz="1100" dirty="0" err="1"/>
              <a:t>blockDim.x</a:t>
            </a:r>
            <a:r>
              <a:rPr lang="en-US" sz="1100" dirty="0"/>
              <a:t>*j];</a:t>
            </a:r>
          </a:p>
          <a:p>
            <a:r>
              <a:rPr lang="en-US" sz="1100" dirty="0"/>
              <a:t>#pragma unroll</a:t>
            </a:r>
          </a:p>
          <a:p>
            <a:r>
              <a:rPr lang="en-US" sz="1100" dirty="0"/>
              <a:t>       for(</a:t>
            </a:r>
            <a:r>
              <a:rPr lang="en-US" sz="1100" dirty="0" err="1"/>
              <a:t>int_t</a:t>
            </a:r>
            <a:r>
              <a:rPr lang="en-US" sz="1100" dirty="0"/>
              <a:t> j = 0; j &lt; 4; ++j){</a:t>
            </a:r>
          </a:p>
          <a:p>
            <a:r>
              <a:rPr lang="en-US" sz="1100" dirty="0"/>
              <a:t>#pragma unroll</a:t>
            </a:r>
          </a:p>
          <a:p>
            <a:r>
              <a:rPr lang="en-US" sz="1100" dirty="0"/>
              <a:t>        for(</a:t>
            </a:r>
            <a:r>
              <a:rPr lang="en-US" sz="1100" dirty="0" err="1"/>
              <a:t>int_t</a:t>
            </a:r>
            <a:r>
              <a:rPr lang="en-US" sz="1100" dirty="0"/>
              <a:t> </a:t>
            </a:r>
            <a:r>
              <a:rPr lang="en-US" sz="1100" dirty="0" err="1"/>
              <a:t>i</a:t>
            </a:r>
            <a:r>
              <a:rPr lang="en-US" sz="1100" dirty="0"/>
              <a:t> = 0; </a:t>
            </a:r>
            <a:r>
              <a:rPr lang="en-US" sz="1100" dirty="0" err="1"/>
              <a:t>i</a:t>
            </a:r>
            <a:r>
              <a:rPr lang="en-US" sz="1100" dirty="0"/>
              <a:t> &lt; 4; ++</a:t>
            </a:r>
            <a:r>
              <a:rPr lang="en-US" sz="1100" dirty="0" err="1"/>
              <a:t>i</a:t>
            </a:r>
            <a:r>
              <a:rPr lang="en-US" sz="1100" dirty="0"/>
              <a:t>){</a:t>
            </a:r>
          </a:p>
          <a:p>
            <a:r>
              <a:rPr lang="en-US" sz="1100" dirty="0"/>
              <a:t>         </a:t>
            </a:r>
            <a:r>
              <a:rPr lang="en-US" sz="1100" b="1" dirty="0">
                <a:solidFill>
                  <a:srgbClr val="FF0000"/>
                </a:solidFill>
              </a:rPr>
              <a:t>dreg[j][</a:t>
            </a:r>
            <a:r>
              <a:rPr lang="en-US" sz="1100" b="1" dirty="0" err="1">
                <a:solidFill>
                  <a:srgbClr val="FF0000"/>
                </a:solidFill>
              </a:rPr>
              <a:t>i</a:t>
            </a:r>
            <a:r>
              <a:rPr lang="en-US" sz="1100" b="1" dirty="0">
                <a:solidFill>
                  <a:srgbClr val="FF0000"/>
                </a:solidFill>
              </a:rPr>
              <a:t>] += </a:t>
            </a:r>
            <a:r>
              <a:rPr lang="en-US" sz="1100" b="1" dirty="0" err="1">
                <a:solidFill>
                  <a:srgbClr val="FF0000"/>
                </a:solidFill>
              </a:rPr>
              <a:t>lreg</a:t>
            </a:r>
            <a:r>
              <a:rPr lang="en-US" sz="1100" b="1" dirty="0">
                <a:solidFill>
                  <a:srgbClr val="FF0000"/>
                </a:solidFill>
              </a:rPr>
              <a:t>[</a:t>
            </a:r>
            <a:r>
              <a:rPr lang="en-US" sz="1100" b="1" dirty="0" err="1">
                <a:solidFill>
                  <a:srgbClr val="FF0000"/>
                </a:solidFill>
              </a:rPr>
              <a:t>i</a:t>
            </a:r>
            <a:r>
              <a:rPr lang="en-US" sz="1100" b="1" dirty="0">
                <a:solidFill>
                  <a:srgbClr val="FF0000"/>
                </a:solidFill>
              </a:rPr>
              <a:t>] * </a:t>
            </a:r>
            <a:r>
              <a:rPr lang="en-US" sz="1100" b="1" dirty="0" err="1">
                <a:solidFill>
                  <a:srgbClr val="FF0000"/>
                </a:solidFill>
              </a:rPr>
              <a:t>rreg</a:t>
            </a:r>
            <a:r>
              <a:rPr lang="en-US" sz="1100" b="1" dirty="0">
                <a:solidFill>
                  <a:srgbClr val="FF0000"/>
                </a:solidFill>
              </a:rPr>
              <a:t>[j];</a:t>
            </a:r>
          </a:p>
          <a:p>
            <a:r>
              <a:rPr lang="en-US" sz="1100" dirty="0"/>
              <a:t>        }</a:t>
            </a:r>
          </a:p>
          <a:p>
            <a:r>
              <a:rPr lang="en-US" sz="1100" dirty="0"/>
              <a:t>       }</a:t>
            </a:r>
          </a:p>
          <a:p>
            <a:r>
              <a:rPr lang="en-US" sz="1100" dirty="0"/>
              <a:t>      }</a:t>
            </a:r>
          </a:p>
          <a:p>
            <a:r>
              <a:rPr lang="en-US" sz="1100" dirty="0"/>
              <a:t>     }else{</a:t>
            </a:r>
          </a:p>
          <a:p>
            <a:r>
              <a:rPr lang="en-US" sz="1100" dirty="0"/>
              <a:t>      for(</a:t>
            </a:r>
            <a:r>
              <a:rPr lang="en-US" sz="1100" dirty="0" err="1"/>
              <a:t>int_t</a:t>
            </a:r>
            <a:r>
              <a:rPr lang="en-US" sz="1100" dirty="0"/>
              <a:t> l = 0; l &lt; (</a:t>
            </a:r>
            <a:r>
              <a:rPr lang="en-US" sz="1100" dirty="0" err="1"/>
              <a:t>k_end</a:t>
            </a:r>
            <a:r>
              <a:rPr lang="en-US" sz="1100" dirty="0"/>
              <a:t> - </a:t>
            </a:r>
            <a:r>
              <a:rPr lang="en-US" sz="1100" dirty="0" err="1"/>
              <a:t>k_pos</a:t>
            </a:r>
            <a:r>
              <a:rPr lang="en-US" sz="1100" dirty="0"/>
              <a:t>); ++l){</a:t>
            </a:r>
          </a:p>
          <a:p>
            <a:r>
              <a:rPr lang="en-US" sz="1100" dirty="0"/>
              <a:t>#pragma unroll</a:t>
            </a:r>
          </a:p>
          <a:p>
            <a:r>
              <a:rPr lang="en-US" sz="1100" dirty="0"/>
              <a:t>       for(</a:t>
            </a:r>
            <a:r>
              <a:rPr lang="en-US" sz="1100" dirty="0" err="1"/>
              <a:t>int_t</a:t>
            </a:r>
            <a:r>
              <a:rPr lang="en-US" sz="1100" dirty="0"/>
              <a:t> j = 0; j &lt; 4; ++j) </a:t>
            </a:r>
            <a:r>
              <a:rPr lang="en-US" sz="1100" dirty="0" err="1"/>
              <a:t>rreg</a:t>
            </a:r>
            <a:r>
              <a:rPr lang="en-US" sz="1100" dirty="0"/>
              <a:t>[j] = </a:t>
            </a:r>
            <a:r>
              <a:rPr lang="en-US" sz="1100" dirty="0" err="1"/>
              <a:t>rbuf</a:t>
            </a:r>
            <a:r>
              <a:rPr lang="en-US" sz="1100" dirty="0"/>
              <a:t>[</a:t>
            </a:r>
            <a:r>
              <a:rPr lang="en-US" sz="1100" dirty="0" err="1"/>
              <a:t>threadIdx.y</a:t>
            </a:r>
            <a:r>
              <a:rPr lang="en-US" sz="1100" dirty="0"/>
              <a:t> + </a:t>
            </a:r>
            <a:r>
              <a:rPr lang="en-US" sz="1100" dirty="0" err="1"/>
              <a:t>blockDim.y</a:t>
            </a:r>
            <a:r>
              <a:rPr lang="en-US" sz="1100" dirty="0"/>
              <a:t>*j][l];</a:t>
            </a:r>
          </a:p>
          <a:p>
            <a:r>
              <a:rPr lang="en-US" sz="1100" dirty="0"/>
              <a:t>#pragma unroll</a:t>
            </a:r>
          </a:p>
          <a:p>
            <a:r>
              <a:rPr lang="en-US" sz="1100" dirty="0"/>
              <a:t>       for(</a:t>
            </a:r>
            <a:r>
              <a:rPr lang="en-US" sz="1100" dirty="0" err="1"/>
              <a:t>int_t</a:t>
            </a:r>
            <a:r>
              <a:rPr lang="en-US" sz="1100" dirty="0"/>
              <a:t> j = 0; j &lt; 4; ++j) </a:t>
            </a:r>
            <a:r>
              <a:rPr lang="en-US" sz="1100" dirty="0" err="1"/>
              <a:t>lreg</a:t>
            </a:r>
            <a:r>
              <a:rPr lang="en-US" sz="1100" dirty="0"/>
              <a:t>[j] = </a:t>
            </a:r>
            <a:r>
              <a:rPr lang="en-US" sz="1100" dirty="0" err="1"/>
              <a:t>lbuf</a:t>
            </a:r>
            <a:r>
              <a:rPr lang="en-US" sz="1100" dirty="0"/>
              <a:t>[l][</a:t>
            </a:r>
            <a:r>
              <a:rPr lang="en-US" sz="1100" dirty="0" err="1"/>
              <a:t>threadIdx.x</a:t>
            </a:r>
            <a:r>
              <a:rPr lang="en-US" sz="1100" dirty="0"/>
              <a:t> + </a:t>
            </a:r>
            <a:r>
              <a:rPr lang="en-US" sz="1100" dirty="0" err="1"/>
              <a:t>blockDim.x</a:t>
            </a:r>
            <a:r>
              <a:rPr lang="en-US" sz="1100" dirty="0"/>
              <a:t>*j];</a:t>
            </a:r>
          </a:p>
          <a:p>
            <a:r>
              <a:rPr lang="en-US" sz="1100" dirty="0"/>
              <a:t>#pragma unroll</a:t>
            </a:r>
          </a:p>
          <a:p>
            <a:r>
              <a:rPr lang="en-US" sz="1100" dirty="0"/>
              <a:t>       for(</a:t>
            </a:r>
            <a:r>
              <a:rPr lang="en-US" sz="1100" dirty="0" err="1"/>
              <a:t>int_t</a:t>
            </a:r>
            <a:r>
              <a:rPr lang="en-US" sz="1100" dirty="0"/>
              <a:t> j = 0; j &lt; 4; ++j){</a:t>
            </a:r>
          </a:p>
          <a:p>
            <a:r>
              <a:rPr lang="en-US" sz="1100" dirty="0"/>
              <a:t>#pragma unroll</a:t>
            </a:r>
          </a:p>
          <a:p>
            <a:r>
              <a:rPr lang="en-US" sz="1100" dirty="0"/>
              <a:t>        for(</a:t>
            </a:r>
            <a:r>
              <a:rPr lang="en-US" sz="1100" dirty="0" err="1"/>
              <a:t>int_t</a:t>
            </a:r>
            <a:r>
              <a:rPr lang="en-US" sz="1100" dirty="0"/>
              <a:t> </a:t>
            </a:r>
            <a:r>
              <a:rPr lang="en-US" sz="1100" dirty="0" err="1"/>
              <a:t>i</a:t>
            </a:r>
            <a:r>
              <a:rPr lang="en-US" sz="1100" dirty="0"/>
              <a:t> = 0; </a:t>
            </a:r>
            <a:r>
              <a:rPr lang="en-US" sz="1100" dirty="0" err="1"/>
              <a:t>i</a:t>
            </a:r>
            <a:r>
              <a:rPr lang="en-US" sz="1100" dirty="0"/>
              <a:t> &lt; 4; ++</a:t>
            </a:r>
            <a:r>
              <a:rPr lang="en-US" sz="1100" dirty="0" err="1"/>
              <a:t>i</a:t>
            </a:r>
            <a:r>
              <a:rPr lang="en-US" sz="1100" dirty="0"/>
              <a:t>){</a:t>
            </a:r>
          </a:p>
          <a:p>
            <a:r>
              <a:rPr lang="en-US" sz="1100" dirty="0"/>
              <a:t>         </a:t>
            </a:r>
            <a:r>
              <a:rPr lang="en-US" sz="1100" b="1" dirty="0">
                <a:solidFill>
                  <a:srgbClr val="FF0000"/>
                </a:solidFill>
              </a:rPr>
              <a:t>dreg[j][</a:t>
            </a:r>
            <a:r>
              <a:rPr lang="en-US" sz="1100" b="1" dirty="0" err="1">
                <a:solidFill>
                  <a:srgbClr val="FF0000"/>
                </a:solidFill>
              </a:rPr>
              <a:t>i</a:t>
            </a:r>
            <a:r>
              <a:rPr lang="en-US" sz="1100" b="1" dirty="0">
                <a:solidFill>
                  <a:srgbClr val="FF0000"/>
                </a:solidFill>
              </a:rPr>
              <a:t>] += </a:t>
            </a:r>
            <a:r>
              <a:rPr lang="en-US" sz="1100" b="1" dirty="0" err="1">
                <a:solidFill>
                  <a:srgbClr val="FF0000"/>
                </a:solidFill>
              </a:rPr>
              <a:t>lreg</a:t>
            </a:r>
            <a:r>
              <a:rPr lang="en-US" sz="1100" b="1" dirty="0">
                <a:solidFill>
                  <a:srgbClr val="FF0000"/>
                </a:solidFill>
              </a:rPr>
              <a:t>[</a:t>
            </a:r>
            <a:r>
              <a:rPr lang="en-US" sz="1100" b="1" dirty="0" err="1">
                <a:solidFill>
                  <a:srgbClr val="FF0000"/>
                </a:solidFill>
              </a:rPr>
              <a:t>i</a:t>
            </a:r>
            <a:r>
              <a:rPr lang="en-US" sz="1100" b="1" dirty="0">
                <a:solidFill>
                  <a:srgbClr val="FF0000"/>
                </a:solidFill>
              </a:rPr>
              <a:t>] * </a:t>
            </a:r>
            <a:r>
              <a:rPr lang="en-US" sz="1100" b="1" dirty="0" err="1">
                <a:solidFill>
                  <a:srgbClr val="FF0000"/>
                </a:solidFill>
              </a:rPr>
              <a:t>rreg</a:t>
            </a:r>
            <a:r>
              <a:rPr lang="en-US" sz="1100" b="1" dirty="0">
                <a:solidFill>
                  <a:srgbClr val="FF0000"/>
                </a:solidFill>
              </a:rPr>
              <a:t>[j];</a:t>
            </a:r>
          </a:p>
          <a:p>
            <a:r>
              <a:rPr lang="en-US" sz="1100" dirty="0"/>
              <a:t>        }</a:t>
            </a:r>
          </a:p>
          <a:p>
            <a:r>
              <a:rPr lang="en-US" sz="1100" dirty="0"/>
              <a:t>       }</a:t>
            </a:r>
          </a:p>
          <a:p>
            <a:r>
              <a:rPr lang="en-US" sz="1100" dirty="0"/>
              <a:t>      }</a:t>
            </a:r>
          </a:p>
          <a:p>
            <a:r>
              <a:rPr lang="en-US" sz="1100" dirty="0"/>
              <a:t>     }</a:t>
            </a:r>
          </a:p>
          <a:p>
            <a:r>
              <a:rPr lang="en-US" sz="1100" dirty="0"/>
              <a:t>     __</a:t>
            </a:r>
            <a:r>
              <a:rPr lang="en-US" sz="1100" dirty="0" err="1"/>
              <a:t>syncthreads</a:t>
            </a:r>
            <a:r>
              <a:rPr lang="en-US" sz="1100" dirty="0"/>
              <a:t>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198243-1027-401F-8C0B-BAE0A7D9E5B8}"/>
              </a:ext>
            </a:extLst>
          </p:cNvPr>
          <p:cNvSpPr txBox="1"/>
          <p:nvPr/>
        </p:nvSpPr>
        <p:spPr>
          <a:xfrm>
            <a:off x="2584893" y="2730076"/>
            <a:ext cx="293061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solidFill>
                  <a:schemeClr val="accent1"/>
                </a:solidFill>
                <a:latin typeface="+mn-lt"/>
              </a:rPr>
              <a:t>4x4 matrix outer product</a:t>
            </a:r>
            <a:br>
              <a:rPr lang="en-US" sz="1500" b="1" dirty="0">
                <a:solidFill>
                  <a:schemeClr val="accent1"/>
                </a:solidFill>
                <a:latin typeface="+mn-lt"/>
              </a:rPr>
            </a:br>
            <a:r>
              <a:rPr lang="en-US" sz="1500" b="1" dirty="0">
                <a:solidFill>
                  <a:schemeClr val="accent1"/>
                </a:solidFill>
                <a:latin typeface="+mn-lt"/>
              </a:rPr>
              <a:t>from registers by each thread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388F8A-1145-4AAD-AD32-92166AFE8F9C}"/>
              </a:ext>
            </a:extLst>
          </p:cNvPr>
          <p:cNvCxnSpPr>
            <a:cxnSpLocks/>
          </p:cNvCxnSpPr>
          <p:nvPr/>
        </p:nvCxnSpPr>
        <p:spPr>
          <a:xfrm flipH="1" flipV="1">
            <a:off x="1122192" y="3069860"/>
            <a:ext cx="5166265" cy="271414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586B3E-470D-4CB6-AA48-E651648A6914}"/>
              </a:ext>
            </a:extLst>
          </p:cNvPr>
          <p:cNvCxnSpPr/>
          <p:nvPr/>
        </p:nvCxnSpPr>
        <p:spPr>
          <a:xfrm flipH="1" flipV="1">
            <a:off x="1846385" y="3069860"/>
            <a:ext cx="6080970" cy="271414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5BA6A4-2D14-4315-8498-52682E527055}"/>
              </a:ext>
            </a:extLst>
          </p:cNvPr>
          <p:cNvCxnSpPr/>
          <p:nvPr/>
        </p:nvCxnSpPr>
        <p:spPr>
          <a:xfrm flipH="1" flipV="1">
            <a:off x="2424431" y="3058811"/>
            <a:ext cx="8416935" cy="273948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6091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D566-82E7-4D99-A523-A86F2AD9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5531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CUDA BLA Library: +Registers GEMM (algorithm 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423D6-0904-4DA7-A2F4-5542BF5F018E}"/>
              </a:ext>
            </a:extLst>
          </p:cNvPr>
          <p:cNvSpPr txBox="1"/>
          <p:nvPr/>
        </p:nvSpPr>
        <p:spPr>
          <a:xfrm>
            <a:off x="6544152" y="942627"/>
            <a:ext cx="570060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highlight>
                  <a:srgbClr val="00FFFF"/>
                </a:highlight>
                <a:latin typeface="+mn-lt"/>
              </a:rPr>
              <a:t>Each CUDA thread block computes:</a:t>
            </a:r>
          </a:p>
          <a:p>
            <a:pPr algn="l">
              <a:lnSpc>
                <a:spcPct val="90000"/>
              </a:lnSpc>
            </a:pPr>
            <a:r>
              <a:rPr lang="en-US" sz="1500" b="1" dirty="0">
                <a:highlight>
                  <a:srgbClr val="00FFFF"/>
                </a:highlight>
                <a:latin typeface="+mn-lt"/>
              </a:rPr>
              <a:t>C(</a:t>
            </a:r>
            <a:r>
              <a:rPr lang="en-US" sz="1500" b="1" dirty="0">
                <a:solidFill>
                  <a:srgbClr val="FF0000"/>
                </a:solidFill>
                <a:highlight>
                  <a:srgbClr val="00FFFF"/>
                </a:highlight>
                <a:latin typeface="+mn-lt"/>
              </a:rPr>
              <a:t>M =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 4*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blockDim.x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, </a:t>
            </a:r>
            <a:r>
              <a:rPr lang="en-US" sz="1500" b="1" dirty="0">
                <a:solidFill>
                  <a:srgbClr val="FF0000"/>
                </a:solidFill>
                <a:highlight>
                  <a:srgbClr val="00FFFF"/>
                </a:highlight>
                <a:latin typeface="+mn-lt"/>
              </a:rPr>
              <a:t>N =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 4*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blockDim.y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) += A(M, k) * B(k, 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79028B-DD26-44A1-81B1-67DFC8F4B1D6}"/>
              </a:ext>
            </a:extLst>
          </p:cNvPr>
          <p:cNvSpPr/>
          <p:nvPr/>
        </p:nvSpPr>
        <p:spPr>
          <a:xfrm>
            <a:off x="6320321" y="1940943"/>
            <a:ext cx="1189566" cy="163406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1EAA5C-17A6-4B3E-8779-912FF2A2276D}"/>
              </a:ext>
            </a:extLst>
          </p:cNvPr>
          <p:cNvSpPr txBox="1"/>
          <p:nvPr/>
        </p:nvSpPr>
        <p:spPr>
          <a:xfrm>
            <a:off x="6527527" y="2398190"/>
            <a:ext cx="81162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latin typeface="+mn-lt"/>
              </a:rPr>
              <a:t>Thread</a:t>
            </a:r>
            <a:br>
              <a:rPr lang="en-US" sz="1500" b="1" dirty="0">
                <a:latin typeface="+mn-lt"/>
              </a:rPr>
            </a:br>
            <a:r>
              <a:rPr lang="en-US" sz="1500" b="1" dirty="0">
                <a:latin typeface="+mn-lt"/>
              </a:rPr>
              <a:t>Block</a:t>
            </a:r>
            <a:br>
              <a:rPr lang="en-US" sz="1500" b="1" dirty="0">
                <a:latin typeface="+mn-lt"/>
              </a:rPr>
            </a:br>
            <a:r>
              <a:rPr lang="en-US" sz="1500" b="1" dirty="0">
                <a:latin typeface="+mn-lt"/>
              </a:rPr>
              <a:t>(0,1)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19349C-0292-441E-B091-05D60E43AF98}"/>
              </a:ext>
            </a:extLst>
          </p:cNvPr>
          <p:cNvSpPr/>
          <p:nvPr/>
        </p:nvSpPr>
        <p:spPr>
          <a:xfrm>
            <a:off x="8043282" y="1951569"/>
            <a:ext cx="2191091" cy="163406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13BC1E-4543-4B8D-8C47-49888782499E}"/>
              </a:ext>
            </a:extLst>
          </p:cNvPr>
          <p:cNvSpPr/>
          <p:nvPr/>
        </p:nvSpPr>
        <p:spPr>
          <a:xfrm rot="5400000">
            <a:off x="10296648" y="2389477"/>
            <a:ext cx="2191091" cy="1294023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827743-38ED-4692-9382-E7844248D714}"/>
              </a:ext>
            </a:extLst>
          </p:cNvPr>
          <p:cNvSpPr txBox="1"/>
          <p:nvPr/>
        </p:nvSpPr>
        <p:spPr>
          <a:xfrm>
            <a:off x="7603227" y="2569419"/>
            <a:ext cx="32412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6820DC-C367-4E70-933F-064BAABD33B0}"/>
              </a:ext>
            </a:extLst>
          </p:cNvPr>
          <p:cNvSpPr txBox="1"/>
          <p:nvPr/>
        </p:nvSpPr>
        <p:spPr>
          <a:xfrm>
            <a:off x="10332522" y="2559260"/>
            <a:ext cx="31451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EAA08A-AB40-43F2-81F6-1E4B9F7497CC}"/>
              </a:ext>
            </a:extLst>
          </p:cNvPr>
          <p:cNvSpPr txBox="1"/>
          <p:nvPr/>
        </p:nvSpPr>
        <p:spPr>
          <a:xfrm>
            <a:off x="6696449" y="1998751"/>
            <a:ext cx="3722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5BEAE5-6AB4-49DD-82B6-73C55A75D981}"/>
              </a:ext>
            </a:extLst>
          </p:cNvPr>
          <p:cNvSpPr txBox="1"/>
          <p:nvPr/>
        </p:nvSpPr>
        <p:spPr>
          <a:xfrm>
            <a:off x="8960733" y="1998751"/>
            <a:ext cx="35618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42BD47-1DDF-483C-8A63-BD9E6E0B2DC3}"/>
              </a:ext>
            </a:extLst>
          </p:cNvPr>
          <p:cNvSpPr txBox="1"/>
          <p:nvPr/>
        </p:nvSpPr>
        <p:spPr>
          <a:xfrm>
            <a:off x="11232770" y="1976319"/>
            <a:ext cx="31771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940963-1164-42D3-AD0D-DDDAAE7642EE}"/>
              </a:ext>
            </a:extLst>
          </p:cNvPr>
          <p:cNvCxnSpPr>
            <a:cxnSpLocks/>
          </p:cNvCxnSpPr>
          <p:nvPr/>
        </p:nvCxnSpPr>
        <p:spPr>
          <a:xfrm>
            <a:off x="9138827" y="3725333"/>
            <a:ext cx="0" cy="82126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42F939D-C1A2-4BB0-AF0B-5C55A3620A70}"/>
              </a:ext>
            </a:extLst>
          </p:cNvPr>
          <p:cNvSpPr/>
          <p:nvPr/>
        </p:nvSpPr>
        <p:spPr>
          <a:xfrm>
            <a:off x="6288456" y="5835019"/>
            <a:ext cx="5879880" cy="690031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CUDA SM Registers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7B622C-207B-449F-BB77-57F7DBEDBAE6}"/>
              </a:ext>
            </a:extLst>
          </p:cNvPr>
          <p:cNvCxnSpPr>
            <a:cxnSpLocks/>
          </p:cNvCxnSpPr>
          <p:nvPr/>
        </p:nvCxnSpPr>
        <p:spPr>
          <a:xfrm>
            <a:off x="11406552" y="4229100"/>
            <a:ext cx="0" cy="3175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D2380B-1311-4EDC-906F-85A5EA2EF73F}"/>
              </a:ext>
            </a:extLst>
          </p:cNvPr>
          <p:cNvCxnSpPr/>
          <p:nvPr/>
        </p:nvCxnSpPr>
        <p:spPr>
          <a:xfrm flipV="1">
            <a:off x="6914983" y="3632200"/>
            <a:ext cx="0" cy="209126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B4BDDC-9AC9-4899-ABAD-0805AA790993}"/>
              </a:ext>
            </a:extLst>
          </p:cNvPr>
          <p:cNvSpPr txBox="1"/>
          <p:nvPr/>
        </p:nvSpPr>
        <p:spPr>
          <a:xfrm rot="16200000">
            <a:off x="5345390" y="2635518"/>
            <a:ext cx="17123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latin typeface="+mn-lt"/>
              </a:rPr>
              <a:t>M = 4*</a:t>
            </a:r>
            <a:r>
              <a:rPr lang="en-US" sz="1300" b="1" dirty="0" err="1">
                <a:latin typeface="+mn-lt"/>
              </a:rPr>
              <a:t>blockDim</a:t>
            </a:r>
            <a:r>
              <a:rPr lang="en-US" sz="1500" b="1" dirty="0" err="1">
                <a:latin typeface="+mn-lt"/>
              </a:rPr>
              <a:t>.x</a:t>
            </a:r>
            <a:endParaRPr lang="en-US" sz="1500" b="1" dirty="0">
              <a:latin typeface="+mn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6A844F-2B89-49EC-ABE9-706255E40512}"/>
              </a:ext>
            </a:extLst>
          </p:cNvPr>
          <p:cNvSpPr txBox="1"/>
          <p:nvPr/>
        </p:nvSpPr>
        <p:spPr>
          <a:xfrm>
            <a:off x="6117568" y="1712211"/>
            <a:ext cx="1632178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300" b="1" dirty="0">
                <a:latin typeface="+mn-lt"/>
              </a:rPr>
              <a:t>N = 4*</a:t>
            </a:r>
            <a:r>
              <a:rPr lang="en-US" sz="1300" b="1" dirty="0" err="1">
                <a:latin typeface="+mn-lt"/>
              </a:rPr>
              <a:t>blockDim.y</a:t>
            </a:r>
            <a:endParaRPr lang="en-US" sz="1300" b="1" dirty="0">
              <a:latin typeface="+mn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BE761E-6573-42EC-BBA5-7823D9F3EFC4}"/>
              </a:ext>
            </a:extLst>
          </p:cNvPr>
          <p:cNvSpPr txBox="1"/>
          <p:nvPr/>
        </p:nvSpPr>
        <p:spPr>
          <a:xfrm>
            <a:off x="8554372" y="1558436"/>
            <a:ext cx="1168910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300" b="1" dirty="0">
                <a:latin typeface="+mn-lt"/>
              </a:rPr>
              <a:t>Dimension k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5E76AC9-A35E-4345-9329-36FE2FEB2DC8}"/>
              </a:ext>
            </a:extLst>
          </p:cNvPr>
          <p:cNvSpPr/>
          <p:nvPr/>
        </p:nvSpPr>
        <p:spPr>
          <a:xfrm>
            <a:off x="6878153" y="3745075"/>
            <a:ext cx="183736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/>
              <a:t>M*N elements stored</a:t>
            </a:r>
            <a:br>
              <a:rPr lang="en-US" sz="1300" b="1" dirty="0"/>
            </a:br>
            <a:r>
              <a:rPr lang="en-US" sz="1300" b="1" dirty="0"/>
              <a:t>in global memory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F36D71C-3154-474B-AAC9-3D8B64271160}"/>
              </a:ext>
            </a:extLst>
          </p:cNvPr>
          <p:cNvSpPr/>
          <p:nvPr/>
        </p:nvSpPr>
        <p:spPr>
          <a:xfrm>
            <a:off x="7837172" y="4606904"/>
            <a:ext cx="4338951" cy="690031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CUDA SM Shared Memory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BF45C00-440D-4C57-8255-94743825E5A1}"/>
              </a:ext>
            </a:extLst>
          </p:cNvPr>
          <p:cNvCxnSpPr/>
          <p:nvPr/>
        </p:nvCxnSpPr>
        <p:spPr>
          <a:xfrm>
            <a:off x="9138827" y="5372098"/>
            <a:ext cx="0" cy="37253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8769A3C-154D-410B-A18C-3B2E031330F9}"/>
              </a:ext>
            </a:extLst>
          </p:cNvPr>
          <p:cNvCxnSpPr/>
          <p:nvPr/>
        </p:nvCxnSpPr>
        <p:spPr>
          <a:xfrm>
            <a:off x="11406552" y="5367865"/>
            <a:ext cx="0" cy="37253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825DF05-23F9-4533-9775-001CB0A58264}"/>
              </a:ext>
            </a:extLst>
          </p:cNvPr>
          <p:cNvCxnSpPr/>
          <p:nvPr/>
        </p:nvCxnSpPr>
        <p:spPr>
          <a:xfrm>
            <a:off x="8731083" y="1976319"/>
            <a:ext cx="0" cy="156698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0B45CD-6170-4BED-BF89-4CF75C86B66D}"/>
              </a:ext>
            </a:extLst>
          </p:cNvPr>
          <p:cNvCxnSpPr/>
          <p:nvPr/>
        </p:nvCxnSpPr>
        <p:spPr>
          <a:xfrm>
            <a:off x="9510018" y="1980553"/>
            <a:ext cx="0" cy="156698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2E38526-0355-46D0-8EDF-7304384CD0CD}"/>
              </a:ext>
            </a:extLst>
          </p:cNvPr>
          <p:cNvCxnSpPr/>
          <p:nvPr/>
        </p:nvCxnSpPr>
        <p:spPr>
          <a:xfrm>
            <a:off x="10763087" y="2650067"/>
            <a:ext cx="125918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34D9DD7-C4F5-4112-AFFB-187857DC86C4}"/>
              </a:ext>
            </a:extLst>
          </p:cNvPr>
          <p:cNvCxnSpPr/>
          <p:nvPr/>
        </p:nvCxnSpPr>
        <p:spPr>
          <a:xfrm>
            <a:off x="10763092" y="3382433"/>
            <a:ext cx="125918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6376C0A-FEC4-49D6-9363-D2D0C849367F}"/>
              </a:ext>
            </a:extLst>
          </p:cNvPr>
          <p:cNvSpPr txBox="1"/>
          <p:nvPr/>
        </p:nvSpPr>
        <p:spPr>
          <a:xfrm>
            <a:off x="10427470" y="2143550"/>
            <a:ext cx="4138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latin typeface="+mn-lt"/>
              </a:rPr>
              <a:t>∆k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D436857-87C3-43E2-9F60-DFF85F0255EA}"/>
              </a:ext>
            </a:extLst>
          </p:cNvPr>
          <p:cNvSpPr/>
          <p:nvPr/>
        </p:nvSpPr>
        <p:spPr>
          <a:xfrm>
            <a:off x="9168272" y="3934870"/>
            <a:ext cx="1912703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/>
              <a:t>(M+N)*k</a:t>
            </a:r>
            <a:br>
              <a:rPr lang="en-US" sz="1300" b="1" dirty="0"/>
            </a:br>
            <a:r>
              <a:rPr lang="en-US" sz="1300" b="1" dirty="0"/>
              <a:t>elements loaded from</a:t>
            </a:r>
          </a:p>
          <a:p>
            <a:r>
              <a:rPr lang="en-US" sz="1300" b="1" dirty="0"/>
              <a:t>global memory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96B2C85-020F-4E21-B6E8-4C9B4109A0F2}"/>
              </a:ext>
            </a:extLst>
          </p:cNvPr>
          <p:cNvSpPr txBox="1"/>
          <p:nvPr/>
        </p:nvSpPr>
        <p:spPr>
          <a:xfrm>
            <a:off x="8151822" y="1705353"/>
            <a:ext cx="4138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latin typeface="+mn-lt"/>
              </a:rPr>
              <a:t>∆k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76E7F9-7BFF-4462-B51F-263AF96F68FD}"/>
              </a:ext>
            </a:extLst>
          </p:cNvPr>
          <p:cNvCxnSpPr>
            <a:cxnSpLocks/>
          </p:cNvCxnSpPr>
          <p:nvPr/>
        </p:nvCxnSpPr>
        <p:spPr>
          <a:xfrm>
            <a:off x="6914983" y="1958217"/>
            <a:ext cx="121" cy="159041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540704C-BF1F-453D-918A-D7BE3820BE1D}"/>
              </a:ext>
            </a:extLst>
          </p:cNvPr>
          <p:cNvCxnSpPr/>
          <p:nvPr/>
        </p:nvCxnSpPr>
        <p:spPr>
          <a:xfrm>
            <a:off x="6615883" y="1964266"/>
            <a:ext cx="6386" cy="157903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EFA01E-49DC-42EF-A08D-AAE6602D91CE}"/>
              </a:ext>
            </a:extLst>
          </p:cNvPr>
          <p:cNvCxnSpPr/>
          <p:nvPr/>
        </p:nvCxnSpPr>
        <p:spPr>
          <a:xfrm>
            <a:off x="7201254" y="1964266"/>
            <a:ext cx="0" cy="157903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D9CADDE-B9AB-49D2-BFED-69EC1AA5A5A2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6320321" y="2757977"/>
            <a:ext cx="118956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3EF23CB-DC3D-4124-9084-8341D027DC2C}"/>
              </a:ext>
            </a:extLst>
          </p:cNvPr>
          <p:cNvCxnSpPr>
            <a:cxnSpLocks/>
          </p:cNvCxnSpPr>
          <p:nvPr/>
        </p:nvCxnSpPr>
        <p:spPr>
          <a:xfrm>
            <a:off x="6332046" y="2365249"/>
            <a:ext cx="117784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ACCC3A9-C9A4-4A6E-849A-89AAC4288798}"/>
              </a:ext>
            </a:extLst>
          </p:cNvPr>
          <p:cNvCxnSpPr>
            <a:cxnSpLocks/>
          </p:cNvCxnSpPr>
          <p:nvPr/>
        </p:nvCxnSpPr>
        <p:spPr>
          <a:xfrm>
            <a:off x="6326184" y="3159490"/>
            <a:ext cx="118370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F62B902-38D7-466C-90CD-1C78282E0980}"/>
              </a:ext>
            </a:extLst>
          </p:cNvPr>
          <p:cNvCxnSpPr>
            <a:cxnSpLocks/>
          </p:cNvCxnSpPr>
          <p:nvPr/>
        </p:nvCxnSpPr>
        <p:spPr>
          <a:xfrm>
            <a:off x="8034490" y="2768603"/>
            <a:ext cx="219109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B1AFA40-1F32-45E5-B4E8-420340831B0E}"/>
              </a:ext>
            </a:extLst>
          </p:cNvPr>
          <p:cNvCxnSpPr/>
          <p:nvPr/>
        </p:nvCxnSpPr>
        <p:spPr>
          <a:xfrm>
            <a:off x="8046215" y="2358291"/>
            <a:ext cx="219109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7EF5B3-BF56-4435-ABEF-5B0059D9ED99}"/>
              </a:ext>
            </a:extLst>
          </p:cNvPr>
          <p:cNvCxnSpPr/>
          <p:nvPr/>
        </p:nvCxnSpPr>
        <p:spPr>
          <a:xfrm>
            <a:off x="8040354" y="3170118"/>
            <a:ext cx="219109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13DEC18-BFAE-4ACF-A12A-49087C2E4468}"/>
              </a:ext>
            </a:extLst>
          </p:cNvPr>
          <p:cNvCxnSpPr>
            <a:cxnSpLocks/>
          </p:cNvCxnSpPr>
          <p:nvPr/>
        </p:nvCxnSpPr>
        <p:spPr>
          <a:xfrm>
            <a:off x="11392193" y="1932151"/>
            <a:ext cx="0" cy="219109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82E8D66-4908-4B5D-8044-377528410566}"/>
              </a:ext>
            </a:extLst>
          </p:cNvPr>
          <p:cNvCxnSpPr/>
          <p:nvPr/>
        </p:nvCxnSpPr>
        <p:spPr>
          <a:xfrm>
            <a:off x="11069807" y="1943876"/>
            <a:ext cx="0" cy="219109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01BD01E-3000-4D6F-A2BE-BC2023274DEE}"/>
              </a:ext>
            </a:extLst>
          </p:cNvPr>
          <p:cNvCxnSpPr/>
          <p:nvPr/>
        </p:nvCxnSpPr>
        <p:spPr>
          <a:xfrm>
            <a:off x="11714578" y="1938018"/>
            <a:ext cx="0" cy="219109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6D168353-CD11-41BB-BE3B-DC2DD71CFE04}"/>
              </a:ext>
            </a:extLst>
          </p:cNvPr>
          <p:cNvSpPr/>
          <p:nvPr/>
        </p:nvSpPr>
        <p:spPr>
          <a:xfrm>
            <a:off x="6360791" y="201640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D3A67EC-CC4C-4C05-9683-8EBA513B3CD6}"/>
              </a:ext>
            </a:extLst>
          </p:cNvPr>
          <p:cNvSpPr/>
          <p:nvPr/>
        </p:nvSpPr>
        <p:spPr>
          <a:xfrm>
            <a:off x="6680243" y="201933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3257B7C-1644-4314-8F8E-4203192FA777}"/>
              </a:ext>
            </a:extLst>
          </p:cNvPr>
          <p:cNvSpPr/>
          <p:nvPr/>
        </p:nvSpPr>
        <p:spPr>
          <a:xfrm>
            <a:off x="6964526" y="201347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336F882-595A-4CE6-97D2-1DB43F3AF157}"/>
              </a:ext>
            </a:extLst>
          </p:cNvPr>
          <p:cNvSpPr/>
          <p:nvPr/>
        </p:nvSpPr>
        <p:spPr>
          <a:xfrm>
            <a:off x="7257598" y="200762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EE39FA9-5BF1-420F-922D-3043D00F834B}"/>
              </a:ext>
            </a:extLst>
          </p:cNvPr>
          <p:cNvSpPr/>
          <p:nvPr/>
        </p:nvSpPr>
        <p:spPr>
          <a:xfrm>
            <a:off x="6372514" y="2432576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A73EC8A-B888-46E8-B6F5-527608C3F040}"/>
              </a:ext>
            </a:extLst>
          </p:cNvPr>
          <p:cNvSpPr/>
          <p:nvPr/>
        </p:nvSpPr>
        <p:spPr>
          <a:xfrm>
            <a:off x="6691966" y="243550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B0AE21B-38A0-4D18-A1F3-989B895E006B}"/>
              </a:ext>
            </a:extLst>
          </p:cNvPr>
          <p:cNvSpPr/>
          <p:nvPr/>
        </p:nvSpPr>
        <p:spPr>
          <a:xfrm>
            <a:off x="6976249" y="242964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30AA062-B0DB-4B4C-8C3C-FA2861F9BB8B}"/>
              </a:ext>
            </a:extLst>
          </p:cNvPr>
          <p:cNvSpPr/>
          <p:nvPr/>
        </p:nvSpPr>
        <p:spPr>
          <a:xfrm>
            <a:off x="7269321" y="2432581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F406E0F-D765-4796-94EB-95FB4C1AAA48}"/>
              </a:ext>
            </a:extLst>
          </p:cNvPr>
          <p:cNvSpPr/>
          <p:nvPr/>
        </p:nvSpPr>
        <p:spPr>
          <a:xfrm>
            <a:off x="6366652" y="2831161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EC738DB-0667-4243-A930-7724EAB74304}"/>
              </a:ext>
            </a:extLst>
          </p:cNvPr>
          <p:cNvSpPr/>
          <p:nvPr/>
        </p:nvSpPr>
        <p:spPr>
          <a:xfrm>
            <a:off x="6686104" y="2834092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1072592-F666-4ED3-B957-F2A6B8C56522}"/>
              </a:ext>
            </a:extLst>
          </p:cNvPr>
          <p:cNvSpPr/>
          <p:nvPr/>
        </p:nvSpPr>
        <p:spPr>
          <a:xfrm>
            <a:off x="6970387" y="2828232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455025B-8A1F-4B66-ACFF-88B00C68541E}"/>
              </a:ext>
            </a:extLst>
          </p:cNvPr>
          <p:cNvSpPr/>
          <p:nvPr/>
        </p:nvSpPr>
        <p:spPr>
          <a:xfrm>
            <a:off x="7263459" y="2822374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86BC96E-7E01-45DC-9966-CA764E54A86B}"/>
              </a:ext>
            </a:extLst>
          </p:cNvPr>
          <p:cNvSpPr/>
          <p:nvPr/>
        </p:nvSpPr>
        <p:spPr>
          <a:xfrm>
            <a:off x="6360792" y="3220951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C04F531-AE77-4414-95C3-E1A766DEB45E}"/>
              </a:ext>
            </a:extLst>
          </p:cNvPr>
          <p:cNvSpPr/>
          <p:nvPr/>
        </p:nvSpPr>
        <p:spPr>
          <a:xfrm>
            <a:off x="6680244" y="3223882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8DA0635-B14C-4B3A-8DE2-7C4955351D6A}"/>
              </a:ext>
            </a:extLst>
          </p:cNvPr>
          <p:cNvSpPr/>
          <p:nvPr/>
        </p:nvSpPr>
        <p:spPr>
          <a:xfrm>
            <a:off x="6964527" y="3218022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8A5DF98-9837-4020-9CF7-FE529FA9A1C0}"/>
              </a:ext>
            </a:extLst>
          </p:cNvPr>
          <p:cNvSpPr/>
          <p:nvPr/>
        </p:nvSpPr>
        <p:spPr>
          <a:xfrm>
            <a:off x="7257599" y="3212164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2CD839-9F5D-44C1-ABFC-4CE6EAF55319}"/>
              </a:ext>
            </a:extLst>
          </p:cNvPr>
          <p:cNvSpPr/>
          <p:nvPr/>
        </p:nvSpPr>
        <p:spPr>
          <a:xfrm>
            <a:off x="8087010" y="201934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C6F46B9-E408-4D45-898A-4DB2BACD6A50}"/>
              </a:ext>
            </a:extLst>
          </p:cNvPr>
          <p:cNvSpPr/>
          <p:nvPr/>
        </p:nvSpPr>
        <p:spPr>
          <a:xfrm>
            <a:off x="8089939" y="2426721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9B68FD7-598B-4727-86F9-126D8BC5C99C}"/>
              </a:ext>
            </a:extLst>
          </p:cNvPr>
          <p:cNvSpPr/>
          <p:nvPr/>
        </p:nvSpPr>
        <p:spPr>
          <a:xfrm>
            <a:off x="8092870" y="2834095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F9A5E66-E025-484B-87EB-95441B620CDD}"/>
              </a:ext>
            </a:extLst>
          </p:cNvPr>
          <p:cNvSpPr/>
          <p:nvPr/>
        </p:nvSpPr>
        <p:spPr>
          <a:xfrm>
            <a:off x="8095801" y="3241469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B2AF9A7D-7F06-4A94-BA58-B56F8870558F}"/>
              </a:ext>
            </a:extLst>
          </p:cNvPr>
          <p:cNvSpPr/>
          <p:nvPr/>
        </p:nvSpPr>
        <p:spPr>
          <a:xfrm>
            <a:off x="10797968" y="2013486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CB80BA4-1DF7-490C-BFB1-504D04D022A8}"/>
              </a:ext>
            </a:extLst>
          </p:cNvPr>
          <p:cNvSpPr/>
          <p:nvPr/>
        </p:nvSpPr>
        <p:spPr>
          <a:xfrm>
            <a:off x="11117420" y="200762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F016632-DD64-4C57-B3B5-D62492850CF7}"/>
              </a:ext>
            </a:extLst>
          </p:cNvPr>
          <p:cNvSpPr/>
          <p:nvPr/>
        </p:nvSpPr>
        <p:spPr>
          <a:xfrm>
            <a:off x="11445665" y="201056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13B99CE-F663-4003-802C-C41EF76BC0B6}"/>
              </a:ext>
            </a:extLst>
          </p:cNvPr>
          <p:cNvSpPr/>
          <p:nvPr/>
        </p:nvSpPr>
        <p:spPr>
          <a:xfrm>
            <a:off x="11756326" y="2013494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7F32979-EC14-43F1-B244-3BCBEA180744}"/>
              </a:ext>
            </a:extLst>
          </p:cNvPr>
          <p:cNvSpPr/>
          <p:nvPr/>
        </p:nvSpPr>
        <p:spPr>
          <a:xfrm>
            <a:off x="7956600" y="579864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A0ED52A-40E4-4FCE-BE48-FA1D35E5AAC9}"/>
              </a:ext>
            </a:extLst>
          </p:cNvPr>
          <p:cNvSpPr/>
          <p:nvPr/>
        </p:nvSpPr>
        <p:spPr>
          <a:xfrm>
            <a:off x="7950738" y="6003799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6C4A3F0-B915-47E9-879F-91EC426ED64A}"/>
              </a:ext>
            </a:extLst>
          </p:cNvPr>
          <p:cNvSpPr/>
          <p:nvPr/>
        </p:nvSpPr>
        <p:spPr>
          <a:xfrm>
            <a:off x="7962461" y="619136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8816E24-7BD8-45E6-88D0-5BCE84704204}"/>
              </a:ext>
            </a:extLst>
          </p:cNvPr>
          <p:cNvSpPr/>
          <p:nvPr/>
        </p:nvSpPr>
        <p:spPr>
          <a:xfrm>
            <a:off x="7965392" y="6387727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BD5009E-967C-43A7-800F-7D02F002AF7F}"/>
              </a:ext>
            </a:extLst>
          </p:cNvPr>
          <p:cNvSpPr/>
          <p:nvPr/>
        </p:nvSpPr>
        <p:spPr>
          <a:xfrm>
            <a:off x="10699302" y="6084024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3567836-7A62-4DD2-9CF7-360B09B6002F}"/>
              </a:ext>
            </a:extLst>
          </p:cNvPr>
          <p:cNvSpPr/>
          <p:nvPr/>
        </p:nvSpPr>
        <p:spPr>
          <a:xfrm>
            <a:off x="10913247" y="6078165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BD8984BC-2D30-40C6-A19E-00A2FF606F31}"/>
              </a:ext>
            </a:extLst>
          </p:cNvPr>
          <p:cNvSpPr/>
          <p:nvPr/>
        </p:nvSpPr>
        <p:spPr>
          <a:xfrm>
            <a:off x="11127192" y="6081099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D57B608-B583-40BD-97D7-CF1BF781794E}"/>
              </a:ext>
            </a:extLst>
          </p:cNvPr>
          <p:cNvSpPr/>
          <p:nvPr/>
        </p:nvSpPr>
        <p:spPr>
          <a:xfrm>
            <a:off x="11341137" y="6075239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8233A4EC-CE36-46D4-8164-DF06A509900F}"/>
              </a:ext>
            </a:extLst>
          </p:cNvPr>
          <p:cNvSpPr/>
          <p:nvPr/>
        </p:nvSpPr>
        <p:spPr>
          <a:xfrm>
            <a:off x="6385711" y="579278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13E891E-1B6E-4A6E-A63B-F458C8A538AD}"/>
              </a:ext>
            </a:extLst>
          </p:cNvPr>
          <p:cNvSpPr/>
          <p:nvPr/>
        </p:nvSpPr>
        <p:spPr>
          <a:xfrm>
            <a:off x="6379849" y="599794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1D6A8C1-C58F-463B-A737-6540BA77E8CE}"/>
              </a:ext>
            </a:extLst>
          </p:cNvPr>
          <p:cNvSpPr/>
          <p:nvPr/>
        </p:nvSpPr>
        <p:spPr>
          <a:xfrm>
            <a:off x="6391572" y="618550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30FD313-7F28-4F10-BDA9-881C8FBA7C7F}"/>
              </a:ext>
            </a:extLst>
          </p:cNvPr>
          <p:cNvSpPr/>
          <p:nvPr/>
        </p:nvSpPr>
        <p:spPr>
          <a:xfrm>
            <a:off x="6394503" y="638186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BEA31B4F-FE43-4A91-98ED-F1437EC9E0D7}"/>
              </a:ext>
            </a:extLst>
          </p:cNvPr>
          <p:cNvSpPr/>
          <p:nvPr/>
        </p:nvSpPr>
        <p:spPr>
          <a:xfrm>
            <a:off x="6599657" y="578692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275EBDF4-3577-47D3-BFDD-5334F088E2E0}"/>
              </a:ext>
            </a:extLst>
          </p:cNvPr>
          <p:cNvSpPr/>
          <p:nvPr/>
        </p:nvSpPr>
        <p:spPr>
          <a:xfrm>
            <a:off x="6593795" y="599208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FA24E86-63F3-4373-A8C0-0AD7A879B7AB}"/>
              </a:ext>
            </a:extLst>
          </p:cNvPr>
          <p:cNvSpPr/>
          <p:nvPr/>
        </p:nvSpPr>
        <p:spPr>
          <a:xfrm>
            <a:off x="6605518" y="617964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365BD1B-3602-4FDF-90BF-BEBEC1215741}"/>
              </a:ext>
            </a:extLst>
          </p:cNvPr>
          <p:cNvSpPr/>
          <p:nvPr/>
        </p:nvSpPr>
        <p:spPr>
          <a:xfrm>
            <a:off x="6608449" y="6376008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17982D9-25C5-4923-A7C6-98B5679C21E1}"/>
              </a:ext>
            </a:extLst>
          </p:cNvPr>
          <p:cNvSpPr/>
          <p:nvPr/>
        </p:nvSpPr>
        <p:spPr>
          <a:xfrm>
            <a:off x="6822395" y="578986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68BE8A3-9C4A-4A34-8071-FA23362AAD55}"/>
              </a:ext>
            </a:extLst>
          </p:cNvPr>
          <p:cNvSpPr/>
          <p:nvPr/>
        </p:nvSpPr>
        <p:spPr>
          <a:xfrm>
            <a:off x="6816533" y="5995012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01AD67B4-E9D7-4D87-86F3-2EA52BF91A0D}"/>
              </a:ext>
            </a:extLst>
          </p:cNvPr>
          <p:cNvSpPr/>
          <p:nvPr/>
        </p:nvSpPr>
        <p:spPr>
          <a:xfrm>
            <a:off x="6828256" y="618258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6DF8C31D-1131-4495-8960-FD723E8220DB}"/>
              </a:ext>
            </a:extLst>
          </p:cNvPr>
          <p:cNvSpPr/>
          <p:nvPr/>
        </p:nvSpPr>
        <p:spPr>
          <a:xfrm>
            <a:off x="6831187" y="637894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7860AB2-3501-4C5E-8F05-9346037DCA9E}"/>
              </a:ext>
            </a:extLst>
          </p:cNvPr>
          <p:cNvSpPr/>
          <p:nvPr/>
        </p:nvSpPr>
        <p:spPr>
          <a:xfrm>
            <a:off x="7036342" y="578400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5C7F250-5E82-424A-9583-15EA404F3E18}"/>
              </a:ext>
            </a:extLst>
          </p:cNvPr>
          <p:cNvSpPr/>
          <p:nvPr/>
        </p:nvSpPr>
        <p:spPr>
          <a:xfrm>
            <a:off x="7030480" y="5989152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A701B582-A580-46CB-A2A2-22F95A1DB049}"/>
              </a:ext>
            </a:extLst>
          </p:cNvPr>
          <p:cNvSpPr/>
          <p:nvPr/>
        </p:nvSpPr>
        <p:spPr>
          <a:xfrm>
            <a:off x="7042203" y="617672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460EF889-50DD-4EAF-8CBA-550B1E4609A3}"/>
              </a:ext>
            </a:extLst>
          </p:cNvPr>
          <p:cNvSpPr/>
          <p:nvPr/>
        </p:nvSpPr>
        <p:spPr>
          <a:xfrm>
            <a:off x="7045134" y="6373080"/>
            <a:ext cx="198967" cy="1854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C26A2B-58C0-4E56-B8EA-D932A949282B}"/>
              </a:ext>
            </a:extLst>
          </p:cNvPr>
          <p:cNvSpPr/>
          <p:nvPr/>
        </p:nvSpPr>
        <p:spPr>
          <a:xfrm>
            <a:off x="310247" y="3745114"/>
            <a:ext cx="648251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//Store elements of the C matrix in global memory:</a:t>
            </a:r>
          </a:p>
          <a:p>
            <a:r>
              <a:rPr lang="en-US" sz="1100" dirty="0"/>
              <a:t>#pragma unroll</a:t>
            </a:r>
          </a:p>
          <a:p>
            <a:r>
              <a:rPr lang="en-US" sz="1100" dirty="0"/>
              <a:t>    for(</a:t>
            </a:r>
            <a:r>
              <a:rPr lang="en-US" sz="1100" dirty="0" err="1"/>
              <a:t>int_t</a:t>
            </a:r>
            <a:r>
              <a:rPr lang="en-US" sz="1100" dirty="0"/>
              <a:t> j = 0; j &lt; 4; ++j){</a:t>
            </a:r>
          </a:p>
          <a:p>
            <a:r>
              <a:rPr lang="en-US" sz="1100" dirty="0"/>
              <a:t>#pragma unroll</a:t>
            </a:r>
          </a:p>
          <a:p>
            <a:r>
              <a:rPr lang="en-US" sz="1100" dirty="0"/>
              <a:t>     for(</a:t>
            </a:r>
            <a:r>
              <a:rPr lang="en-US" sz="1100" dirty="0" err="1"/>
              <a:t>int_t</a:t>
            </a:r>
            <a:r>
              <a:rPr lang="en-US" sz="1100" dirty="0"/>
              <a:t> </a:t>
            </a:r>
            <a:r>
              <a:rPr lang="en-US" sz="1100" dirty="0" err="1"/>
              <a:t>i</a:t>
            </a:r>
            <a:r>
              <a:rPr lang="en-US" sz="1100" dirty="0"/>
              <a:t> = 0; </a:t>
            </a:r>
            <a:r>
              <a:rPr lang="en-US" sz="1100" dirty="0" err="1"/>
              <a:t>i</a:t>
            </a:r>
            <a:r>
              <a:rPr lang="en-US" sz="1100" dirty="0"/>
              <a:t> &lt; 4; ++</a:t>
            </a:r>
            <a:r>
              <a:rPr lang="en-US" sz="1100" dirty="0" err="1"/>
              <a:t>i</a:t>
            </a:r>
            <a:r>
              <a:rPr lang="en-US" sz="1100" dirty="0"/>
              <a:t>){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    </a:t>
            </a:r>
            <a:r>
              <a:rPr lang="en-US" sz="1100" dirty="0" err="1">
                <a:solidFill>
                  <a:srgbClr val="FF0000"/>
                </a:solidFill>
              </a:rPr>
              <a:t>dest</a:t>
            </a:r>
            <a:r>
              <a:rPr lang="en-US" sz="1100" dirty="0">
                <a:solidFill>
                  <a:srgbClr val="FF0000"/>
                </a:solidFill>
              </a:rPr>
              <a:t>[(</a:t>
            </a:r>
            <a:r>
              <a:rPr lang="en-US" sz="1100" dirty="0" err="1">
                <a:solidFill>
                  <a:srgbClr val="FF0000"/>
                </a:solidFill>
              </a:rPr>
              <a:t>n_pos</a:t>
            </a:r>
            <a:r>
              <a:rPr lang="en-US" sz="1100" dirty="0">
                <a:solidFill>
                  <a:srgbClr val="FF0000"/>
                </a:solidFill>
              </a:rPr>
              <a:t> + </a:t>
            </a:r>
            <a:r>
              <a:rPr lang="en-US" sz="1100" dirty="0" err="1">
                <a:solidFill>
                  <a:srgbClr val="FF0000"/>
                </a:solidFill>
              </a:rPr>
              <a:t>threadIdx.y</a:t>
            </a:r>
            <a:r>
              <a:rPr lang="en-US" sz="1100" dirty="0">
                <a:solidFill>
                  <a:srgbClr val="FF0000"/>
                </a:solidFill>
              </a:rPr>
              <a:t> + </a:t>
            </a:r>
            <a:r>
              <a:rPr lang="en-US" sz="1100" dirty="0" err="1">
                <a:solidFill>
                  <a:srgbClr val="FF0000"/>
                </a:solidFill>
              </a:rPr>
              <a:t>blockDim.y</a:t>
            </a:r>
            <a:r>
              <a:rPr lang="en-US" sz="1100" dirty="0">
                <a:solidFill>
                  <a:srgbClr val="FF0000"/>
                </a:solidFill>
              </a:rPr>
              <a:t>*j)*m + (</a:t>
            </a:r>
            <a:r>
              <a:rPr lang="en-US" sz="1100" dirty="0" err="1">
                <a:solidFill>
                  <a:srgbClr val="FF0000"/>
                </a:solidFill>
              </a:rPr>
              <a:t>m_pos</a:t>
            </a:r>
            <a:r>
              <a:rPr lang="en-US" sz="1100" dirty="0">
                <a:solidFill>
                  <a:srgbClr val="FF0000"/>
                </a:solidFill>
              </a:rPr>
              <a:t> + </a:t>
            </a:r>
            <a:r>
              <a:rPr lang="en-US" sz="1100" dirty="0" err="1">
                <a:solidFill>
                  <a:srgbClr val="FF0000"/>
                </a:solidFill>
              </a:rPr>
              <a:t>threadIdx.x</a:t>
            </a:r>
            <a:r>
              <a:rPr lang="en-US" sz="1100" dirty="0">
                <a:solidFill>
                  <a:srgbClr val="FF0000"/>
                </a:solidFill>
              </a:rPr>
              <a:t> + </a:t>
            </a:r>
            <a:r>
              <a:rPr lang="en-US" sz="1100" dirty="0" err="1">
                <a:solidFill>
                  <a:srgbClr val="FF0000"/>
                </a:solidFill>
              </a:rPr>
              <a:t>blockDim.x</a:t>
            </a:r>
            <a:r>
              <a:rPr lang="en-US" sz="1100" dirty="0">
                <a:solidFill>
                  <a:srgbClr val="FF0000"/>
                </a:solidFill>
              </a:rPr>
              <a:t>*</a:t>
            </a:r>
            <a:r>
              <a:rPr lang="en-US" sz="1100" dirty="0" err="1">
                <a:solidFill>
                  <a:srgbClr val="FF0000"/>
                </a:solidFill>
              </a:rPr>
              <a:t>i</a:t>
            </a:r>
            <a:r>
              <a:rPr lang="en-US" sz="1100" dirty="0">
                <a:solidFill>
                  <a:srgbClr val="FF0000"/>
                </a:solidFill>
              </a:rPr>
              <a:t>)] += dreg[j][</a:t>
            </a:r>
            <a:r>
              <a:rPr lang="en-US" sz="1100" dirty="0" err="1">
                <a:solidFill>
                  <a:srgbClr val="FF0000"/>
                </a:solidFill>
              </a:rPr>
              <a:t>i</a:t>
            </a:r>
            <a:r>
              <a:rPr lang="en-US" sz="1100" dirty="0">
                <a:solidFill>
                  <a:srgbClr val="FF0000"/>
                </a:solidFill>
              </a:rPr>
              <a:t>];</a:t>
            </a:r>
          </a:p>
          <a:p>
            <a:r>
              <a:rPr lang="en-US" sz="1100" dirty="0"/>
              <a:t>     }</a:t>
            </a:r>
          </a:p>
          <a:p>
            <a:r>
              <a:rPr lang="en-US" sz="1100" dirty="0"/>
              <a:t>    }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09F7962-DF56-4C48-88AD-1501E57F7504}"/>
              </a:ext>
            </a:extLst>
          </p:cNvPr>
          <p:cNvSpPr txBox="1"/>
          <p:nvPr/>
        </p:nvSpPr>
        <p:spPr>
          <a:xfrm>
            <a:off x="1579778" y="4801878"/>
            <a:ext cx="40575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solidFill>
                  <a:srgbClr val="00B0F0"/>
                </a:solidFill>
                <a:latin typeface="+mn-lt"/>
              </a:rPr>
              <a:t>Upload (4x4) registers to global memory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AE92F3-C729-4FE6-B245-A5F2D4F6788C}"/>
              </a:ext>
            </a:extLst>
          </p:cNvPr>
          <p:cNvCxnSpPr/>
          <p:nvPr/>
        </p:nvCxnSpPr>
        <p:spPr>
          <a:xfrm flipV="1">
            <a:off x="6391572" y="4862147"/>
            <a:ext cx="0" cy="86066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4E2E17-9AB2-4E33-9FFE-B4D69AD06F75}"/>
              </a:ext>
            </a:extLst>
          </p:cNvPr>
          <p:cNvCxnSpPr/>
          <p:nvPr/>
        </p:nvCxnSpPr>
        <p:spPr>
          <a:xfrm flipV="1">
            <a:off x="6391572" y="3641723"/>
            <a:ext cx="436684" cy="90487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8651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D566-82E7-4D99-A523-A86F2AD9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CUDA BLA Library: Implement Your GEMM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457D1-D62A-4CA8-87A2-C298EBD8C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951331"/>
            <a:ext cx="11717867" cy="5194497"/>
          </a:xfrm>
        </p:spPr>
        <p:txBody>
          <a:bodyPr/>
          <a:lstStyle/>
          <a:p>
            <a:r>
              <a:rPr lang="en-US" sz="2000" dirty="0"/>
              <a:t>You will work inside </a:t>
            </a:r>
            <a:r>
              <a:rPr lang="en-US" sz="2000" b="1" dirty="0"/>
              <a:t>bla_lib.cu</a:t>
            </a:r>
            <a:r>
              <a:rPr lang="en-US" sz="2000" dirty="0"/>
              <a:t> source file directly with CUDA GEMM kernels</a:t>
            </a:r>
          </a:p>
          <a:p>
            <a:r>
              <a:rPr lang="en-US" sz="2000" dirty="0"/>
              <a:t>Matrix multiplication {</a:t>
            </a:r>
            <a:r>
              <a:rPr lang="en-US" sz="2000" b="1" dirty="0" err="1"/>
              <a:t>false</a:t>
            </a:r>
            <a:r>
              <a:rPr lang="en-US" sz="2000" dirty="0" err="1"/>
              <a:t>,</a:t>
            </a:r>
            <a:r>
              <a:rPr lang="en-US" sz="2000" b="1" dirty="0" err="1"/>
              <a:t>false</a:t>
            </a:r>
            <a:r>
              <a:rPr lang="en-US" sz="2000" dirty="0"/>
              <a:t>} case (</a:t>
            </a:r>
            <a:r>
              <a:rPr lang="en-US" sz="2000" dirty="0">
                <a:solidFill>
                  <a:schemeClr val="tx2"/>
                </a:solidFill>
              </a:rPr>
              <a:t>already implemented</a:t>
            </a:r>
            <a:r>
              <a:rPr lang="en-US" sz="2000" dirty="0"/>
              <a:t>):</a:t>
            </a:r>
          </a:p>
          <a:p>
            <a:pPr lvl="1"/>
            <a:r>
              <a:rPr lang="en-US" sz="1800" b="1" dirty="0"/>
              <a:t>C(</a:t>
            </a:r>
            <a:r>
              <a:rPr lang="en-US" sz="1800" b="1" dirty="0" err="1"/>
              <a:t>m,n</a:t>
            </a:r>
            <a:r>
              <a:rPr lang="en-US" sz="1800" b="1" dirty="0"/>
              <a:t>) += A(</a:t>
            </a:r>
            <a:r>
              <a:rPr lang="en-US" sz="1800" b="1" dirty="0" err="1"/>
              <a:t>m,k</a:t>
            </a:r>
            <a:r>
              <a:rPr lang="en-US" sz="1800" b="1" dirty="0"/>
              <a:t>) * B(</a:t>
            </a:r>
            <a:r>
              <a:rPr lang="en-US" sz="1800" b="1" dirty="0" err="1"/>
              <a:t>k,n</a:t>
            </a:r>
            <a:r>
              <a:rPr lang="en-US" sz="1800" b="1" dirty="0"/>
              <a:t>)</a:t>
            </a:r>
          </a:p>
          <a:p>
            <a:pPr lvl="1"/>
            <a:r>
              <a:rPr lang="en-US" sz="1800" b="1" dirty="0"/>
              <a:t>CUDA kernels: </a:t>
            </a:r>
            <a:r>
              <a:rPr lang="en-US" sz="1800" b="1" dirty="0" err="1">
                <a:solidFill>
                  <a:schemeClr val="tx2"/>
                </a:solidFill>
              </a:rPr>
              <a:t>gpu_gemm_nn</a:t>
            </a:r>
            <a:r>
              <a:rPr lang="en-US" sz="1800" b="1" dirty="0">
                <a:solidFill>
                  <a:schemeClr val="tx2"/>
                </a:solidFill>
              </a:rPr>
              <a:t>, </a:t>
            </a:r>
            <a:r>
              <a:rPr lang="en-US" sz="1800" b="1" dirty="0" err="1">
                <a:solidFill>
                  <a:schemeClr val="tx2"/>
                </a:solidFill>
              </a:rPr>
              <a:t>gpu_gemm_sh_nn</a:t>
            </a:r>
            <a:r>
              <a:rPr lang="en-US" sz="1800" b="1" dirty="0">
                <a:solidFill>
                  <a:schemeClr val="tx2"/>
                </a:solidFill>
              </a:rPr>
              <a:t>, </a:t>
            </a:r>
            <a:r>
              <a:rPr lang="en-US" sz="1800" b="1" dirty="0" err="1">
                <a:solidFill>
                  <a:schemeClr val="tx2"/>
                </a:solidFill>
              </a:rPr>
              <a:t>gpu_gemm_sh_reg_nn</a:t>
            </a:r>
            <a:endParaRPr lang="en-US" sz="1800" b="1" dirty="0">
              <a:solidFill>
                <a:schemeClr val="tx2"/>
              </a:solidFill>
            </a:endParaRPr>
          </a:p>
          <a:p>
            <a:r>
              <a:rPr lang="en-US" sz="2000" dirty="0"/>
              <a:t>Matrix multiplication {</a:t>
            </a:r>
            <a:r>
              <a:rPr lang="en-US" sz="2000" b="1" dirty="0" err="1"/>
              <a:t>false</a:t>
            </a:r>
            <a:r>
              <a:rPr lang="en-US" sz="2000" dirty="0" err="1"/>
              <a:t>,</a:t>
            </a:r>
            <a:r>
              <a:rPr lang="en-US" sz="2000" b="1" dirty="0" err="1"/>
              <a:t>true</a:t>
            </a:r>
            <a:r>
              <a:rPr lang="en-US" sz="2000" dirty="0"/>
              <a:t>} case (</a:t>
            </a:r>
            <a:r>
              <a:rPr lang="en-US" sz="2000" dirty="0">
                <a:solidFill>
                  <a:srgbClr val="FF0000"/>
                </a:solidFill>
              </a:rPr>
              <a:t>your exercise</a:t>
            </a:r>
            <a:r>
              <a:rPr lang="en-US" sz="2000" dirty="0"/>
              <a:t>):</a:t>
            </a:r>
          </a:p>
          <a:p>
            <a:pPr lvl="1"/>
            <a:r>
              <a:rPr lang="en-US" sz="1800" b="1" dirty="0"/>
              <a:t>C(</a:t>
            </a:r>
            <a:r>
              <a:rPr lang="en-US" sz="1800" b="1" dirty="0" err="1"/>
              <a:t>m,n</a:t>
            </a:r>
            <a:r>
              <a:rPr lang="en-US" sz="1800" b="1" dirty="0"/>
              <a:t>) += A(</a:t>
            </a:r>
            <a:r>
              <a:rPr lang="en-US" sz="1800" b="1" dirty="0" err="1"/>
              <a:t>m,k</a:t>
            </a:r>
            <a:r>
              <a:rPr lang="en-US" sz="1800" b="1" dirty="0"/>
              <a:t>) * B(</a:t>
            </a:r>
            <a:r>
              <a:rPr lang="en-US" sz="1800" b="1" dirty="0" err="1"/>
              <a:t>n,k</a:t>
            </a:r>
            <a:r>
              <a:rPr lang="en-US" sz="1800" b="1" dirty="0"/>
              <a:t>)</a:t>
            </a:r>
          </a:p>
          <a:p>
            <a:pPr lvl="1"/>
            <a:r>
              <a:rPr lang="en-US" sz="1800" b="1" dirty="0"/>
              <a:t>CUDA kernels: </a:t>
            </a:r>
            <a:r>
              <a:rPr lang="en-US" sz="1800" b="1" dirty="0" err="1">
                <a:solidFill>
                  <a:srgbClr val="FF0000"/>
                </a:solidFill>
              </a:rPr>
              <a:t>gpu_gemm_nt</a:t>
            </a:r>
            <a:r>
              <a:rPr lang="en-US" sz="1800" b="1" dirty="0">
                <a:solidFill>
                  <a:srgbClr val="FF0000"/>
                </a:solidFill>
              </a:rPr>
              <a:t>, </a:t>
            </a:r>
            <a:r>
              <a:rPr lang="en-US" sz="1800" b="1" dirty="0" err="1">
                <a:solidFill>
                  <a:srgbClr val="FF0000"/>
                </a:solidFill>
              </a:rPr>
              <a:t>gpu_gemm_sh_nt</a:t>
            </a:r>
            <a:r>
              <a:rPr lang="en-US" sz="1800" b="1" dirty="0">
                <a:solidFill>
                  <a:srgbClr val="FF0000"/>
                </a:solidFill>
              </a:rPr>
              <a:t>, </a:t>
            </a:r>
            <a:r>
              <a:rPr lang="en-US" sz="1800" b="1" dirty="0" err="1">
                <a:solidFill>
                  <a:srgbClr val="FF0000"/>
                </a:solidFill>
              </a:rPr>
              <a:t>gpu_gemm_sh_reg_nt</a:t>
            </a:r>
            <a:endParaRPr lang="en-US" sz="1800" b="1" dirty="0">
              <a:solidFill>
                <a:srgbClr val="FF0000"/>
              </a:solidFill>
            </a:endParaRPr>
          </a:p>
          <a:p>
            <a:r>
              <a:rPr lang="en-US" sz="2000" dirty="0"/>
              <a:t>Matrix multiplication {</a:t>
            </a:r>
            <a:r>
              <a:rPr lang="en-US" sz="2000" b="1" dirty="0" err="1"/>
              <a:t>true</a:t>
            </a:r>
            <a:r>
              <a:rPr lang="en-US" sz="2000" dirty="0" err="1"/>
              <a:t>,</a:t>
            </a:r>
            <a:r>
              <a:rPr lang="en-US" sz="2000" b="1" dirty="0" err="1"/>
              <a:t>false</a:t>
            </a:r>
            <a:r>
              <a:rPr lang="en-US" sz="2000" dirty="0"/>
              <a:t>} case (</a:t>
            </a:r>
            <a:r>
              <a:rPr lang="en-US" sz="2000" dirty="0">
                <a:solidFill>
                  <a:srgbClr val="FF0000"/>
                </a:solidFill>
              </a:rPr>
              <a:t>your exercise</a:t>
            </a:r>
            <a:r>
              <a:rPr lang="en-US" sz="2000" dirty="0"/>
              <a:t>):</a:t>
            </a:r>
          </a:p>
          <a:p>
            <a:pPr lvl="1"/>
            <a:r>
              <a:rPr lang="en-US" sz="1800" b="1" dirty="0"/>
              <a:t>C(</a:t>
            </a:r>
            <a:r>
              <a:rPr lang="en-US" sz="1800" b="1" dirty="0" err="1"/>
              <a:t>m,n</a:t>
            </a:r>
            <a:r>
              <a:rPr lang="en-US" sz="1800" b="1" dirty="0"/>
              <a:t>) += A(</a:t>
            </a:r>
            <a:r>
              <a:rPr lang="en-US" sz="1800" b="1" dirty="0" err="1"/>
              <a:t>k,m</a:t>
            </a:r>
            <a:r>
              <a:rPr lang="en-US" sz="1800" b="1" dirty="0"/>
              <a:t>) * B(</a:t>
            </a:r>
            <a:r>
              <a:rPr lang="en-US" sz="1800" b="1" dirty="0" err="1"/>
              <a:t>k,n</a:t>
            </a:r>
            <a:r>
              <a:rPr lang="en-US" sz="1800" b="1" dirty="0"/>
              <a:t>)</a:t>
            </a:r>
          </a:p>
          <a:p>
            <a:pPr lvl="1"/>
            <a:r>
              <a:rPr lang="en-US" sz="1800" b="1" dirty="0"/>
              <a:t>CUDA kernels: </a:t>
            </a:r>
            <a:r>
              <a:rPr lang="en-US" sz="1800" b="1" dirty="0" err="1">
                <a:solidFill>
                  <a:srgbClr val="FF0000"/>
                </a:solidFill>
              </a:rPr>
              <a:t>gpu_gemm_tn</a:t>
            </a:r>
            <a:r>
              <a:rPr lang="en-US" sz="1800" b="1" dirty="0">
                <a:solidFill>
                  <a:srgbClr val="FF0000"/>
                </a:solidFill>
              </a:rPr>
              <a:t>, </a:t>
            </a:r>
            <a:r>
              <a:rPr lang="en-US" sz="1800" b="1" dirty="0" err="1">
                <a:solidFill>
                  <a:srgbClr val="FF0000"/>
                </a:solidFill>
              </a:rPr>
              <a:t>gpu_gemm_sh_tn</a:t>
            </a:r>
            <a:r>
              <a:rPr lang="en-US" sz="1800" b="1" dirty="0">
                <a:solidFill>
                  <a:srgbClr val="FF0000"/>
                </a:solidFill>
              </a:rPr>
              <a:t>, </a:t>
            </a:r>
            <a:r>
              <a:rPr lang="en-US" sz="1800" b="1" dirty="0" err="1">
                <a:solidFill>
                  <a:srgbClr val="FF0000"/>
                </a:solidFill>
              </a:rPr>
              <a:t>gpu_gemm_sh_reg_tn</a:t>
            </a:r>
            <a:endParaRPr lang="en-US" sz="1800" b="1" dirty="0">
              <a:solidFill>
                <a:srgbClr val="FF0000"/>
              </a:solidFill>
            </a:endParaRPr>
          </a:p>
          <a:p>
            <a:r>
              <a:rPr lang="en-US" sz="2000" dirty="0"/>
              <a:t>Matrix multiplication {</a:t>
            </a:r>
            <a:r>
              <a:rPr lang="en-US" sz="2000" b="1" dirty="0" err="1"/>
              <a:t>true</a:t>
            </a:r>
            <a:r>
              <a:rPr lang="en-US" sz="2000" dirty="0" err="1"/>
              <a:t>,</a:t>
            </a:r>
            <a:r>
              <a:rPr lang="en-US" sz="2000" b="1" dirty="0" err="1"/>
              <a:t>true</a:t>
            </a:r>
            <a:r>
              <a:rPr lang="en-US" sz="2000" dirty="0"/>
              <a:t>} case (</a:t>
            </a:r>
            <a:r>
              <a:rPr lang="en-US" sz="2000" dirty="0">
                <a:solidFill>
                  <a:srgbClr val="FF0000"/>
                </a:solidFill>
              </a:rPr>
              <a:t>your exercise</a:t>
            </a:r>
            <a:r>
              <a:rPr lang="en-US" sz="2000" dirty="0"/>
              <a:t>):</a:t>
            </a:r>
          </a:p>
          <a:p>
            <a:pPr lvl="1"/>
            <a:r>
              <a:rPr lang="en-US" sz="1800" b="1" dirty="0"/>
              <a:t>C(</a:t>
            </a:r>
            <a:r>
              <a:rPr lang="en-US" sz="1800" b="1" dirty="0" err="1"/>
              <a:t>m,n</a:t>
            </a:r>
            <a:r>
              <a:rPr lang="en-US" sz="1800" b="1" dirty="0"/>
              <a:t>) += A(</a:t>
            </a:r>
            <a:r>
              <a:rPr lang="en-US" sz="1800" b="1" dirty="0" err="1"/>
              <a:t>k,m</a:t>
            </a:r>
            <a:r>
              <a:rPr lang="en-US" sz="1800" b="1" dirty="0"/>
              <a:t>) * B(</a:t>
            </a:r>
            <a:r>
              <a:rPr lang="en-US" sz="1800" b="1" dirty="0" err="1"/>
              <a:t>n,k</a:t>
            </a:r>
            <a:r>
              <a:rPr lang="en-US" sz="1800" b="1" dirty="0"/>
              <a:t>)</a:t>
            </a:r>
          </a:p>
          <a:p>
            <a:pPr lvl="1"/>
            <a:r>
              <a:rPr lang="en-US" sz="1800" b="1" dirty="0"/>
              <a:t>CUDA kernels: </a:t>
            </a:r>
            <a:r>
              <a:rPr lang="en-US" sz="1800" b="1" dirty="0" err="1">
                <a:solidFill>
                  <a:srgbClr val="FF0000"/>
                </a:solidFill>
              </a:rPr>
              <a:t>gpu_gemm_tt</a:t>
            </a:r>
            <a:r>
              <a:rPr lang="en-US" sz="1800" b="1" dirty="0">
                <a:solidFill>
                  <a:srgbClr val="FF0000"/>
                </a:solidFill>
              </a:rPr>
              <a:t>, </a:t>
            </a:r>
            <a:r>
              <a:rPr lang="en-US" sz="1800" b="1" dirty="0" err="1">
                <a:solidFill>
                  <a:srgbClr val="FF0000"/>
                </a:solidFill>
              </a:rPr>
              <a:t>gpu_gemm_sh_tt</a:t>
            </a:r>
            <a:r>
              <a:rPr lang="en-US" sz="1800" b="1" dirty="0">
                <a:solidFill>
                  <a:srgbClr val="FF0000"/>
                </a:solidFill>
              </a:rPr>
              <a:t>, </a:t>
            </a:r>
            <a:r>
              <a:rPr lang="en-US" sz="1800" b="1" dirty="0" err="1">
                <a:solidFill>
                  <a:srgbClr val="FF0000"/>
                </a:solidFill>
              </a:rPr>
              <a:t>gpu_gemm_sh_reg_tt</a:t>
            </a:r>
            <a:endParaRPr lang="en-US" sz="1800" b="1" dirty="0">
              <a:solidFill>
                <a:srgbClr val="FF0000"/>
              </a:solidFill>
            </a:endParaRPr>
          </a:p>
          <a:p>
            <a:pPr lvl="1"/>
            <a:endParaRPr lang="en-US" b="1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63243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D566-82E7-4D99-A523-A86F2AD9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134627"/>
            <a:ext cx="11430000" cy="539496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CUDA BLA Library Implementation Benchmark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814693-EA93-417D-82D0-BC127883481C}"/>
              </a:ext>
            </a:extLst>
          </p:cNvPr>
          <p:cNvSpPr/>
          <p:nvPr/>
        </p:nvSpPr>
        <p:spPr>
          <a:xfrm>
            <a:off x="429767" y="940794"/>
            <a:ext cx="11325548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dirty="0"/>
              <a:t> for(int repeat = 0; repeat &lt; 2; ++repeat){ </a:t>
            </a:r>
            <a:r>
              <a:rPr lang="en-US" sz="1400" dirty="0">
                <a:solidFill>
                  <a:srgbClr val="0070C0"/>
                </a:solidFill>
              </a:rPr>
              <a:t>//repeat experiment twice</a:t>
            </a:r>
          </a:p>
          <a:p>
            <a:pPr>
              <a:spcAft>
                <a:spcPts val="300"/>
              </a:spcAft>
            </a:pPr>
            <a:r>
              <a:rPr lang="en-US" sz="1400" dirty="0"/>
              <a:t>  </a:t>
            </a:r>
            <a:r>
              <a:rPr lang="en-US" sz="1400" b="1" dirty="0" err="1"/>
              <a:t>C.zeroBody</a:t>
            </a:r>
            <a:r>
              <a:rPr lang="en-US" sz="1400" b="1" dirty="0"/>
              <a:t>(0);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70C0"/>
                </a:solidFill>
              </a:rPr>
              <a:t>//set matrix C body to zero on GPU#0</a:t>
            </a:r>
          </a:p>
          <a:p>
            <a:pPr>
              <a:spcAft>
                <a:spcPts val="300"/>
              </a:spcAft>
            </a:pPr>
            <a:r>
              <a:rPr lang="en-US" sz="1400" dirty="0"/>
              <a:t>  </a:t>
            </a:r>
            <a:r>
              <a:rPr lang="en-US" sz="1400" b="1" dirty="0" err="1"/>
              <a:t>bla</a:t>
            </a:r>
            <a:r>
              <a:rPr lang="en-US" sz="1400" b="1" dirty="0"/>
              <a:t>::</a:t>
            </a:r>
            <a:r>
              <a:rPr lang="en-US" sz="1400" b="1" dirty="0" err="1"/>
              <a:t>reset_gemm_algorithm</a:t>
            </a:r>
            <a:r>
              <a:rPr lang="en-US" sz="1400" b="1" dirty="0"/>
              <a:t>(0); </a:t>
            </a:r>
            <a:r>
              <a:rPr lang="en-US" sz="1400" dirty="0">
                <a:solidFill>
                  <a:srgbClr val="0070C0"/>
                </a:solidFill>
              </a:rPr>
              <a:t>//choose your algorithm:</a:t>
            </a:r>
            <a:r>
              <a:rPr lang="en-US" sz="1400" b="1" dirty="0">
                <a:solidFill>
                  <a:srgbClr val="0070C0"/>
                </a:solidFill>
              </a:rPr>
              <a:t> {0,1,2,7}</a:t>
            </a:r>
          </a:p>
          <a:p>
            <a:pPr>
              <a:spcAft>
                <a:spcPts val="300"/>
              </a:spcAft>
            </a:pPr>
            <a:r>
              <a:rPr lang="en-US" sz="1400" dirty="0"/>
              <a:t>  std::</a:t>
            </a:r>
            <a:r>
              <a:rPr lang="en-US" sz="1400" dirty="0" err="1"/>
              <a:t>cout</a:t>
            </a:r>
            <a:r>
              <a:rPr lang="en-US" sz="1400" dirty="0"/>
              <a:t> &lt;&lt; "Performing matrix multiplication C+=A*B with BLA GEMM brute-force ... ";</a:t>
            </a:r>
          </a:p>
          <a:p>
            <a:pPr>
              <a:spcAft>
                <a:spcPts val="300"/>
              </a:spcAft>
            </a:pPr>
            <a:r>
              <a:rPr lang="en-US" sz="1400" dirty="0"/>
              <a:t>  double </a:t>
            </a:r>
            <a:r>
              <a:rPr lang="en-US" sz="1400" dirty="0" err="1"/>
              <a:t>tms</a:t>
            </a:r>
            <a:r>
              <a:rPr lang="en-US" sz="1400" dirty="0"/>
              <a:t> = </a:t>
            </a:r>
            <a:r>
              <a:rPr lang="en-US" sz="1400" dirty="0" err="1"/>
              <a:t>bla</a:t>
            </a:r>
            <a:r>
              <a:rPr lang="en-US" sz="1400" dirty="0"/>
              <a:t>::</a:t>
            </a:r>
            <a:r>
              <a:rPr lang="en-US" sz="1400" dirty="0" err="1"/>
              <a:t>time_sys_sec</a:t>
            </a:r>
            <a:r>
              <a:rPr lang="en-US" sz="1400" dirty="0"/>
              <a:t>(); </a:t>
            </a:r>
            <a:r>
              <a:rPr lang="en-US" sz="1400" dirty="0">
                <a:solidFill>
                  <a:srgbClr val="0070C0"/>
                </a:solidFill>
              </a:rPr>
              <a:t>//timer start</a:t>
            </a:r>
          </a:p>
          <a:p>
            <a:pPr>
              <a:spcAft>
                <a:spcPts val="300"/>
              </a:spcAft>
            </a:pPr>
            <a:r>
              <a:rPr lang="en-US" sz="1400" dirty="0"/>
              <a:t>  </a:t>
            </a:r>
            <a:r>
              <a:rPr lang="en-US" sz="1400" b="1" dirty="0" err="1"/>
              <a:t>C.multiplyAdd</a:t>
            </a:r>
            <a:r>
              <a:rPr lang="en-US" sz="1400" b="1" dirty="0"/>
              <a:t>(</a:t>
            </a:r>
            <a:r>
              <a:rPr lang="en-US" sz="1400" b="1" dirty="0">
                <a:solidFill>
                  <a:srgbClr val="FF0000"/>
                </a:solidFill>
              </a:rPr>
              <a:t>false</a:t>
            </a:r>
            <a:r>
              <a:rPr lang="en-US" sz="1400" b="1" dirty="0"/>
              <a:t>,</a:t>
            </a:r>
            <a:r>
              <a:rPr lang="en-US" sz="1400" b="1" dirty="0">
                <a:solidFill>
                  <a:srgbClr val="FF0000"/>
                </a:solidFill>
              </a:rPr>
              <a:t>false</a:t>
            </a:r>
            <a:r>
              <a:rPr lang="en-US" sz="1400" b="1" dirty="0"/>
              <a:t>,A,B,0);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70C0"/>
                </a:solidFill>
              </a:rPr>
              <a:t>//default case {</a:t>
            </a:r>
            <a:r>
              <a:rPr lang="en-US" sz="1400" dirty="0" err="1">
                <a:solidFill>
                  <a:srgbClr val="FF0000"/>
                </a:solidFill>
              </a:rPr>
              <a:t>false</a:t>
            </a:r>
            <a:r>
              <a:rPr lang="en-US" sz="1400" dirty="0" err="1">
                <a:solidFill>
                  <a:srgbClr val="0070C0"/>
                </a:solidFill>
              </a:rPr>
              <a:t>,</a:t>
            </a:r>
            <a:r>
              <a:rPr lang="en-US" sz="1400" dirty="0" err="1">
                <a:solidFill>
                  <a:srgbClr val="FF0000"/>
                </a:solidFill>
              </a:rPr>
              <a:t>false</a:t>
            </a:r>
            <a:r>
              <a:rPr lang="en-US" sz="1400" dirty="0">
                <a:solidFill>
                  <a:srgbClr val="0070C0"/>
                </a:solidFill>
              </a:rPr>
              <a:t>}:</a:t>
            </a:r>
            <a:r>
              <a:rPr lang="en-US" sz="1400" b="1" dirty="0">
                <a:solidFill>
                  <a:srgbClr val="0070C0"/>
                </a:solidFill>
              </a:rPr>
              <a:t> You goal is {</a:t>
            </a:r>
            <a:r>
              <a:rPr lang="en-US" sz="1400" b="1" dirty="0" err="1">
                <a:solidFill>
                  <a:schemeClr val="tx2"/>
                </a:solidFill>
              </a:rPr>
              <a:t>false</a:t>
            </a:r>
            <a:r>
              <a:rPr lang="en-US" sz="1400" b="1" dirty="0" err="1">
                <a:solidFill>
                  <a:srgbClr val="0070C0"/>
                </a:solidFill>
              </a:rPr>
              <a:t>,</a:t>
            </a:r>
            <a:r>
              <a:rPr lang="en-US" sz="1400" b="1" dirty="0" err="1">
                <a:solidFill>
                  <a:schemeClr val="tx2"/>
                </a:solidFill>
              </a:rPr>
              <a:t>true</a:t>
            </a:r>
            <a:r>
              <a:rPr lang="en-US" sz="1400" b="1" dirty="0">
                <a:solidFill>
                  <a:srgbClr val="0070C0"/>
                </a:solidFill>
              </a:rPr>
              <a:t>}, {</a:t>
            </a:r>
            <a:r>
              <a:rPr lang="en-US" sz="1400" b="1" dirty="0" err="1">
                <a:solidFill>
                  <a:schemeClr val="tx2"/>
                </a:solidFill>
              </a:rPr>
              <a:t>true</a:t>
            </a:r>
            <a:r>
              <a:rPr lang="en-US" sz="1400" b="1" dirty="0" err="1">
                <a:solidFill>
                  <a:srgbClr val="0070C0"/>
                </a:solidFill>
              </a:rPr>
              <a:t>,</a:t>
            </a:r>
            <a:r>
              <a:rPr lang="en-US" sz="1400" b="1" dirty="0" err="1">
                <a:solidFill>
                  <a:schemeClr val="tx2"/>
                </a:solidFill>
              </a:rPr>
              <a:t>false</a:t>
            </a:r>
            <a:r>
              <a:rPr lang="en-US" sz="1400" b="1" dirty="0">
                <a:solidFill>
                  <a:srgbClr val="0070C0"/>
                </a:solidFill>
              </a:rPr>
              <a:t>}, {</a:t>
            </a:r>
            <a:r>
              <a:rPr lang="en-US" sz="1400" b="1" dirty="0" err="1">
                <a:solidFill>
                  <a:schemeClr val="tx2"/>
                </a:solidFill>
              </a:rPr>
              <a:t>true</a:t>
            </a:r>
            <a:r>
              <a:rPr lang="en-US" sz="1400" b="1" dirty="0" err="1">
                <a:solidFill>
                  <a:srgbClr val="0070C0"/>
                </a:solidFill>
              </a:rPr>
              <a:t>,</a:t>
            </a:r>
            <a:r>
              <a:rPr lang="en-US" sz="1400" b="1" dirty="0" err="1">
                <a:solidFill>
                  <a:schemeClr val="tx2"/>
                </a:solidFill>
              </a:rPr>
              <a:t>true</a:t>
            </a:r>
            <a:r>
              <a:rPr lang="en-US" sz="1400" b="1" dirty="0">
                <a:solidFill>
                  <a:srgbClr val="0070C0"/>
                </a:solidFill>
              </a:rPr>
              <a:t>}</a:t>
            </a:r>
          </a:p>
          <a:p>
            <a:pPr>
              <a:spcAft>
                <a:spcPts val="300"/>
              </a:spcAft>
            </a:pPr>
            <a:r>
              <a:rPr lang="en-US" sz="1400" dirty="0"/>
              <a:t>  double </a:t>
            </a:r>
            <a:r>
              <a:rPr lang="en-US" sz="1400" dirty="0" err="1"/>
              <a:t>tmf</a:t>
            </a:r>
            <a:r>
              <a:rPr lang="en-US" sz="1400" dirty="0"/>
              <a:t> = </a:t>
            </a:r>
            <a:r>
              <a:rPr lang="en-US" sz="1400" dirty="0" err="1"/>
              <a:t>bla</a:t>
            </a:r>
            <a:r>
              <a:rPr lang="en-US" sz="1400" dirty="0"/>
              <a:t>::</a:t>
            </a:r>
            <a:r>
              <a:rPr lang="en-US" sz="1400" dirty="0" err="1"/>
              <a:t>time_sys_sec</a:t>
            </a:r>
            <a:r>
              <a:rPr lang="en-US" sz="1400" dirty="0"/>
              <a:t>(); </a:t>
            </a:r>
            <a:r>
              <a:rPr lang="en-US" sz="1400" dirty="0">
                <a:solidFill>
                  <a:srgbClr val="0070C0"/>
                </a:solidFill>
              </a:rPr>
              <a:t>//timer stop</a:t>
            </a:r>
          </a:p>
          <a:p>
            <a:pPr>
              <a:spcAft>
                <a:spcPts val="300"/>
              </a:spcAft>
            </a:pPr>
            <a:r>
              <a:rPr lang="en-US" sz="1400" dirty="0"/>
              <a:t>  std::</a:t>
            </a:r>
            <a:r>
              <a:rPr lang="en-US" sz="1400" dirty="0" err="1"/>
              <a:t>cout</a:t>
            </a:r>
            <a:r>
              <a:rPr lang="en-US" sz="1400" dirty="0"/>
              <a:t> &lt;&lt; "Done: Time = " &lt;&lt; </a:t>
            </a:r>
            <a:r>
              <a:rPr lang="en-US" sz="1400" dirty="0" err="1"/>
              <a:t>tmf-tms</a:t>
            </a:r>
            <a:r>
              <a:rPr lang="en-US" sz="1400" dirty="0"/>
              <a:t> &lt;&lt; " s: </a:t>
            </a:r>
            <a:r>
              <a:rPr lang="en-US" sz="1400" b="1" dirty="0" err="1">
                <a:solidFill>
                  <a:srgbClr val="FF0000"/>
                </a:solidFill>
              </a:rPr>
              <a:t>Gflop</a:t>
            </a:r>
            <a:r>
              <a:rPr lang="en-US" sz="1400" b="1" dirty="0">
                <a:solidFill>
                  <a:srgbClr val="FF0000"/>
                </a:solidFill>
              </a:rPr>
              <a:t>/s</a:t>
            </a:r>
            <a:r>
              <a:rPr lang="en-US" sz="1400" dirty="0"/>
              <a:t> = " &lt;&lt; flops/(</a:t>
            </a:r>
            <a:r>
              <a:rPr lang="en-US" sz="1400" dirty="0" err="1"/>
              <a:t>tmf-tms</a:t>
            </a:r>
            <a:r>
              <a:rPr lang="en-US" sz="1400" dirty="0"/>
              <a:t>)/1e9 &lt;&lt; std::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pPr>
              <a:spcAft>
                <a:spcPts val="300"/>
              </a:spcAft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70C0"/>
                </a:solidFill>
              </a:rPr>
              <a:t>//Check correctness on GPU#0:</a:t>
            </a:r>
          </a:p>
          <a:p>
            <a:pPr>
              <a:spcAft>
                <a:spcPts val="300"/>
              </a:spcAft>
            </a:pPr>
            <a:r>
              <a:rPr lang="en-US" sz="1400" dirty="0"/>
              <a:t>  </a:t>
            </a:r>
            <a:r>
              <a:rPr lang="en-US" sz="1400" b="1" dirty="0" err="1"/>
              <a:t>C.add</a:t>
            </a:r>
            <a:r>
              <a:rPr lang="en-US" sz="1400" b="1" dirty="0"/>
              <a:t>(D,1.0f,0);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70C0"/>
                </a:solidFill>
              </a:rPr>
              <a:t>//adding the correct result with a minus sign (matrix D) should give you zero matrix</a:t>
            </a:r>
          </a:p>
          <a:p>
            <a:pPr>
              <a:spcAft>
                <a:spcPts val="300"/>
              </a:spcAft>
            </a:pPr>
            <a:r>
              <a:rPr lang="en-US" sz="1400" dirty="0"/>
              <a:t>  </a:t>
            </a:r>
            <a:r>
              <a:rPr lang="en-US" sz="1400" b="1" dirty="0"/>
              <a:t>auto </a:t>
            </a:r>
            <a:r>
              <a:rPr lang="en-US" sz="1400" b="1" dirty="0" err="1"/>
              <a:t>norm_diff</a:t>
            </a:r>
            <a:r>
              <a:rPr lang="en-US" sz="1400" b="1" dirty="0"/>
              <a:t> = </a:t>
            </a:r>
            <a:r>
              <a:rPr lang="en-US" sz="1400" b="1" dirty="0" err="1"/>
              <a:t>C.computeNorm</a:t>
            </a:r>
            <a:r>
              <a:rPr lang="en-US" sz="1400" b="1" dirty="0"/>
              <a:t>(0);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70C0"/>
                </a:solidFill>
              </a:rPr>
              <a:t>//check its norm</a:t>
            </a:r>
          </a:p>
          <a:p>
            <a:pPr>
              <a:spcAft>
                <a:spcPts val="300"/>
              </a:spcAft>
            </a:pPr>
            <a:r>
              <a:rPr lang="en-US" sz="1400" dirty="0"/>
              <a:t>  std::</a:t>
            </a:r>
            <a:r>
              <a:rPr lang="en-US" sz="1400" dirty="0" err="1"/>
              <a:t>cout</a:t>
            </a:r>
            <a:r>
              <a:rPr lang="en-US" sz="1400" dirty="0"/>
              <a:t> &lt;&lt; "Norm of the matrix C deviation from correct = " &lt;&lt; </a:t>
            </a:r>
            <a:r>
              <a:rPr lang="en-US" sz="1400" dirty="0" err="1"/>
              <a:t>norm_diff</a:t>
            </a:r>
            <a:r>
              <a:rPr lang="en-US" sz="1400" dirty="0"/>
              <a:t> &lt;&lt; std::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pPr>
              <a:spcAft>
                <a:spcPts val="300"/>
              </a:spcAft>
            </a:pPr>
            <a:r>
              <a:rPr lang="en-US" sz="1400" dirty="0"/>
              <a:t>  if(std::abs(</a:t>
            </a:r>
            <a:r>
              <a:rPr lang="en-US" sz="1400" dirty="0" err="1"/>
              <a:t>norm_diff</a:t>
            </a:r>
            <a:r>
              <a:rPr lang="en-US" sz="1400" dirty="0"/>
              <a:t>) &gt; 1e-7){ </a:t>
            </a:r>
            <a:r>
              <a:rPr lang="en-US" sz="1400" dirty="0">
                <a:solidFill>
                  <a:srgbClr val="FF0000"/>
                </a:solidFill>
              </a:rPr>
              <a:t>//report if norm is not zero enough</a:t>
            </a:r>
          </a:p>
          <a:p>
            <a:pPr>
              <a:spcAft>
                <a:spcPts val="300"/>
              </a:spcAft>
            </a:pPr>
            <a:r>
              <a:rPr lang="en-US" sz="1400" dirty="0"/>
              <a:t>   std::</a:t>
            </a:r>
            <a:r>
              <a:rPr lang="en-US" sz="1400" dirty="0" err="1"/>
              <a:t>cout</a:t>
            </a:r>
            <a:r>
              <a:rPr lang="en-US" sz="1400" dirty="0"/>
              <a:t> &lt;&lt; "#FATAL: Matrix C is incorrect, fix your GPU kernel implementation!" &lt;&lt; std::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pPr>
              <a:spcAft>
                <a:spcPts val="300"/>
              </a:spcAft>
            </a:pPr>
            <a:r>
              <a:rPr lang="en-US" sz="1400" dirty="0"/>
              <a:t>   std::exit(1);</a:t>
            </a:r>
          </a:p>
          <a:p>
            <a:pPr>
              <a:spcAft>
                <a:spcPts val="300"/>
              </a:spcAft>
            </a:pPr>
            <a:r>
              <a:rPr lang="en-US" sz="1400" dirty="0"/>
              <a:t>  }</a:t>
            </a:r>
          </a:p>
          <a:p>
            <a:pPr>
              <a:spcAft>
                <a:spcPts val="300"/>
              </a:spcAft>
            </a:pPr>
            <a:r>
              <a:rPr lang="en-US" sz="1400" dirty="0"/>
              <a:t>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97FCCC-49B6-43D4-B0FC-06F2ED66AE82}"/>
              </a:ext>
            </a:extLst>
          </p:cNvPr>
          <p:cNvSpPr txBox="1"/>
          <p:nvPr/>
        </p:nvSpPr>
        <p:spPr>
          <a:xfrm>
            <a:off x="429767" y="662525"/>
            <a:ext cx="860844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  <a:latin typeface="+mn-lt"/>
              </a:rPr>
              <a:t>Testing your BLA GPU kernel implementation (main.cpp: </a:t>
            </a:r>
            <a:r>
              <a:rPr lang="en-US" b="1" dirty="0" err="1">
                <a:solidFill>
                  <a:schemeClr val="tx2"/>
                </a:solidFill>
                <a:latin typeface="+mn-lt"/>
              </a:rPr>
              <a:t>use_bla</a:t>
            </a:r>
            <a:r>
              <a:rPr lang="en-US" b="1" dirty="0">
                <a:solidFill>
                  <a:schemeClr val="tx2"/>
                </a:solidFill>
                <a:latin typeface="+mn-lt"/>
              </a:rPr>
              <a:t>() function):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ADE43D-E16F-4356-B90E-25E48A7BE0A2}"/>
              </a:ext>
            </a:extLst>
          </p:cNvPr>
          <p:cNvSpPr txBox="1"/>
          <p:nvPr/>
        </p:nvSpPr>
        <p:spPr>
          <a:xfrm>
            <a:off x="429767" y="5277130"/>
            <a:ext cx="10668305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  <a:latin typeface="+mn-lt"/>
              </a:rPr>
              <a:t>This benchmark is run for all available BLA GEMM algorithms: 0, 1, 2, 7 for the {</a:t>
            </a:r>
            <a:r>
              <a:rPr lang="en-US" b="1" dirty="0" err="1">
                <a:solidFill>
                  <a:schemeClr val="tx2"/>
                </a:solidFill>
                <a:latin typeface="+mn-lt"/>
              </a:rPr>
              <a:t>false,false</a:t>
            </a:r>
            <a:r>
              <a:rPr lang="en-US" b="1" dirty="0">
                <a:solidFill>
                  <a:schemeClr val="tx2"/>
                </a:solidFill>
                <a:latin typeface="+mn-lt"/>
              </a:rPr>
              <a:t>} case.</a:t>
            </a:r>
          </a:p>
          <a:p>
            <a:pPr algn="l"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  <a:latin typeface="+mn-lt"/>
              </a:rPr>
              <a:t>Your goal is to implement and run other cases: {</a:t>
            </a:r>
            <a:r>
              <a:rPr lang="en-US" b="1" dirty="0" err="1">
                <a:solidFill>
                  <a:schemeClr val="tx2"/>
                </a:solidFill>
                <a:latin typeface="+mn-lt"/>
              </a:rPr>
              <a:t>false,true</a:t>
            </a:r>
            <a:r>
              <a:rPr lang="en-US" b="1" dirty="0">
                <a:solidFill>
                  <a:schemeClr val="tx2"/>
                </a:solidFill>
                <a:latin typeface="+mn-lt"/>
              </a:rPr>
              <a:t>}, {</a:t>
            </a:r>
            <a:r>
              <a:rPr lang="en-US" b="1" dirty="0" err="1">
                <a:solidFill>
                  <a:schemeClr val="tx2"/>
                </a:solidFill>
                <a:latin typeface="+mn-lt"/>
              </a:rPr>
              <a:t>true,false</a:t>
            </a:r>
            <a:r>
              <a:rPr lang="en-US" b="1" dirty="0">
                <a:solidFill>
                  <a:schemeClr val="tx2"/>
                </a:solidFill>
                <a:latin typeface="+mn-lt"/>
              </a:rPr>
              <a:t>}, {</a:t>
            </a:r>
            <a:r>
              <a:rPr lang="en-US" b="1" dirty="0" err="1">
                <a:solidFill>
                  <a:schemeClr val="tx2"/>
                </a:solidFill>
                <a:latin typeface="+mn-lt"/>
              </a:rPr>
              <a:t>true,true</a:t>
            </a:r>
            <a:r>
              <a:rPr lang="en-US" b="1" dirty="0">
                <a:solidFill>
                  <a:schemeClr val="tx2"/>
                </a:solidFill>
                <a:latin typeface="+mn-lt"/>
              </a:rPr>
              <a:t>}!</a:t>
            </a:r>
          </a:p>
          <a:p>
            <a:pPr algn="l"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  <a:latin typeface="+mn-lt"/>
              </a:rPr>
              <a:t>Use TEST_BLA_GEMM_BRUTE, TEST_BLA_GEMM_SHARED, TEST_BLA_GEMM_REGISTER switches</a:t>
            </a:r>
            <a:br>
              <a:rPr lang="en-US" b="1" dirty="0">
                <a:solidFill>
                  <a:schemeClr val="tx2"/>
                </a:solidFill>
                <a:latin typeface="+mn-lt"/>
              </a:rPr>
            </a:br>
            <a:r>
              <a:rPr lang="en-US" b="1" dirty="0">
                <a:solidFill>
                  <a:schemeClr val="tx2"/>
                </a:solidFill>
                <a:latin typeface="+mn-lt"/>
              </a:rPr>
              <a:t>in </a:t>
            </a:r>
            <a:r>
              <a:rPr lang="en-US" b="1" dirty="0" err="1">
                <a:solidFill>
                  <a:schemeClr val="tx2"/>
                </a:solidFill>
                <a:latin typeface="+mn-lt"/>
              </a:rPr>
              <a:t>main.cpp:use_bla</a:t>
            </a:r>
            <a:r>
              <a:rPr lang="en-US" b="1" dirty="0">
                <a:solidFill>
                  <a:schemeClr val="tx2"/>
                </a:solidFill>
                <a:latin typeface="+mn-lt"/>
              </a:rPr>
              <a:t>() to turn on/off specific GEMM algorithms (0,1,2, respectively).</a:t>
            </a:r>
          </a:p>
        </p:txBody>
      </p:sp>
    </p:spTree>
    <p:extLst>
      <p:ext uri="{BB962C8B-B14F-4D97-AF65-F5344CB8AC3E}">
        <p14:creationId xmlns:p14="http://schemas.microsoft.com/office/powerpoint/2010/main" val="1030823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D566-82E7-4D99-A523-A86F2AD9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CUDA BLA Library Concepts: Matrix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457D1-D62A-4CA8-87A2-C298EBD8C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942535"/>
            <a:ext cx="11717867" cy="5379134"/>
          </a:xfrm>
        </p:spPr>
        <p:txBody>
          <a:bodyPr/>
          <a:lstStyle/>
          <a:p>
            <a:r>
              <a:rPr lang="en-US" dirty="0"/>
              <a:t>Compute sum of the squares of all elements (on given device):</a:t>
            </a:r>
            <a:br>
              <a:rPr lang="en-US" dirty="0"/>
            </a:br>
            <a:r>
              <a:rPr lang="en-US" b="1" dirty="0"/>
              <a:t>double </a:t>
            </a:r>
            <a:r>
              <a:rPr lang="en-US" b="1" dirty="0" err="1"/>
              <a:t>Matrix.computeNorm</a:t>
            </a:r>
            <a:r>
              <a:rPr lang="en-US" b="1" dirty="0"/>
              <a:t>(int device)</a:t>
            </a:r>
          </a:p>
          <a:p>
            <a:r>
              <a:rPr lang="en-US" dirty="0"/>
              <a:t>Add one matrix to another matrix (on given device):</a:t>
            </a:r>
            <a:br>
              <a:rPr lang="en-US" dirty="0"/>
            </a:br>
            <a:r>
              <a:rPr lang="en-US" b="1" dirty="0" err="1"/>
              <a:t>Matrix.add</a:t>
            </a:r>
            <a:r>
              <a:rPr lang="en-US" b="1" dirty="0"/>
              <a:t>(Matrix &amp; </a:t>
            </a:r>
            <a:r>
              <a:rPr lang="en-US" b="1" dirty="0" err="1"/>
              <a:t>Amat</a:t>
            </a:r>
            <a:r>
              <a:rPr lang="en-US" b="1" dirty="0"/>
              <a:t>, T alpha, int device)</a:t>
            </a:r>
          </a:p>
          <a:p>
            <a:r>
              <a:rPr lang="en-US" dirty="0"/>
              <a:t>Multiply two matrices and add the result to another matrix:</a:t>
            </a:r>
            <a:br>
              <a:rPr lang="en-US" dirty="0"/>
            </a:br>
            <a:r>
              <a:rPr lang="en-US" b="1" dirty="0" err="1"/>
              <a:t>Matrix.multiplyAdd</a:t>
            </a:r>
            <a:r>
              <a:rPr lang="en-US" b="1" dirty="0"/>
              <a:t>(bool </a:t>
            </a:r>
            <a:r>
              <a:rPr lang="en-US" b="1" dirty="0" err="1"/>
              <a:t>left_transp</a:t>
            </a:r>
            <a:r>
              <a:rPr lang="en-US" b="1" dirty="0"/>
              <a:t>, bool </a:t>
            </a:r>
            <a:r>
              <a:rPr lang="en-US" b="1" dirty="0" err="1"/>
              <a:t>right_transp</a:t>
            </a:r>
            <a:r>
              <a:rPr lang="en-US" b="1" dirty="0"/>
              <a:t>,</a:t>
            </a:r>
            <a:br>
              <a:rPr lang="en-US" dirty="0"/>
            </a:br>
            <a:r>
              <a:rPr lang="en-US" dirty="0"/>
              <a:t>                                  </a:t>
            </a:r>
            <a:r>
              <a:rPr lang="en-US" b="1" dirty="0"/>
              <a:t>Matrix &amp; </a:t>
            </a:r>
            <a:r>
              <a:rPr lang="en-US" b="1" dirty="0" err="1"/>
              <a:t>Amat</a:t>
            </a:r>
            <a:r>
              <a:rPr lang="en-US" b="1" dirty="0"/>
              <a:t>, Matrix &amp; </a:t>
            </a:r>
            <a:r>
              <a:rPr lang="en-US" b="1" dirty="0" err="1"/>
              <a:t>Bmat</a:t>
            </a:r>
            <a:r>
              <a:rPr lang="en-US" b="1" dirty="0"/>
              <a:t>, int device)</a:t>
            </a:r>
          </a:p>
          <a:p>
            <a:r>
              <a:rPr lang="en-US" dirty="0"/>
              <a:t>Default </a:t>
            </a:r>
            <a:r>
              <a:rPr lang="en-US" dirty="0" err="1"/>
              <a:t>Matrix.multiplyAdd</a:t>
            </a:r>
            <a:r>
              <a:rPr lang="en-US" dirty="0"/>
              <a:t> GPU implementation expects:</a:t>
            </a:r>
            <a:br>
              <a:rPr lang="en-US" dirty="0"/>
            </a:br>
            <a:r>
              <a:rPr lang="en-US" dirty="0" err="1"/>
              <a:t>left_transp</a:t>
            </a:r>
            <a:r>
              <a:rPr lang="en-US" dirty="0"/>
              <a:t> = </a:t>
            </a:r>
            <a:r>
              <a:rPr lang="en-US" b="1" dirty="0"/>
              <a:t>false</a:t>
            </a:r>
            <a:r>
              <a:rPr lang="en-US" dirty="0"/>
              <a:t>, </a:t>
            </a:r>
            <a:r>
              <a:rPr lang="en-US" dirty="0" err="1"/>
              <a:t>right_transp</a:t>
            </a:r>
            <a:r>
              <a:rPr lang="en-US" dirty="0"/>
              <a:t> = </a:t>
            </a:r>
            <a:r>
              <a:rPr lang="en-US" b="1" dirty="0"/>
              <a:t>false</a:t>
            </a:r>
          </a:p>
          <a:p>
            <a:r>
              <a:rPr lang="en-US" b="1" dirty="0">
                <a:solidFill>
                  <a:schemeClr val="accent6"/>
                </a:solidFill>
              </a:rPr>
              <a:t>Your exercise is to implement GPU kernels for all transposition cases: </a:t>
            </a:r>
            <a:r>
              <a:rPr lang="en-US" b="1" dirty="0" err="1">
                <a:solidFill>
                  <a:schemeClr val="accent6"/>
                </a:solidFill>
              </a:rPr>
              <a:t>FalseTrue</a:t>
            </a:r>
            <a:r>
              <a:rPr lang="en-US" b="1" dirty="0">
                <a:solidFill>
                  <a:schemeClr val="accent6"/>
                </a:solidFill>
              </a:rPr>
              <a:t>, </a:t>
            </a:r>
            <a:r>
              <a:rPr lang="en-US" b="1" dirty="0" err="1">
                <a:solidFill>
                  <a:schemeClr val="accent6"/>
                </a:solidFill>
              </a:rPr>
              <a:t>TrueFalse</a:t>
            </a:r>
            <a:r>
              <a:rPr lang="en-US" b="1" dirty="0">
                <a:solidFill>
                  <a:schemeClr val="accent6"/>
                </a:solidFill>
              </a:rPr>
              <a:t>, </a:t>
            </a:r>
            <a:r>
              <a:rPr lang="en-US" b="1" dirty="0" err="1">
                <a:solidFill>
                  <a:schemeClr val="accent6"/>
                </a:solidFill>
              </a:rPr>
              <a:t>TrueTrue</a:t>
            </a:r>
            <a:endParaRPr lang="en-US" b="1" dirty="0">
              <a:solidFill>
                <a:schemeClr val="accent6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37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D566-82E7-4D99-A523-A86F2AD9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CUDA BLA Library Implementation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457D1-D62A-4CA8-87A2-C298EBD8C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942534"/>
            <a:ext cx="11717867" cy="5449473"/>
          </a:xfrm>
        </p:spPr>
        <p:txBody>
          <a:bodyPr/>
          <a:lstStyle/>
          <a:p>
            <a:r>
              <a:rPr lang="en-US" dirty="0"/>
              <a:t>Our test driver code: main.cpp: Function </a:t>
            </a:r>
            <a:r>
              <a:rPr lang="en-US" b="1" dirty="0" err="1"/>
              <a:t>use_bla</a:t>
            </a:r>
            <a:r>
              <a:rPr lang="en-US" b="1" dirty="0"/>
              <a:t>()</a:t>
            </a:r>
          </a:p>
          <a:p>
            <a:r>
              <a:rPr lang="en-US" dirty="0"/>
              <a:t>Creates matrices </a:t>
            </a:r>
            <a:r>
              <a:rPr lang="en-US" b="1" dirty="0"/>
              <a:t>A(</a:t>
            </a:r>
            <a:r>
              <a:rPr lang="en-US" b="1" dirty="0" err="1"/>
              <a:t>m,k</a:t>
            </a:r>
            <a:r>
              <a:rPr lang="en-US" b="1" dirty="0"/>
              <a:t>)</a:t>
            </a:r>
            <a:r>
              <a:rPr lang="en-US" dirty="0"/>
              <a:t>, </a:t>
            </a:r>
            <a:r>
              <a:rPr lang="en-US" b="1" dirty="0"/>
              <a:t>B(</a:t>
            </a:r>
            <a:r>
              <a:rPr lang="en-US" b="1" dirty="0" err="1"/>
              <a:t>k,n</a:t>
            </a:r>
            <a:r>
              <a:rPr lang="en-US" b="1" dirty="0"/>
              <a:t>)</a:t>
            </a:r>
            <a:r>
              <a:rPr lang="en-US" dirty="0"/>
              <a:t>, </a:t>
            </a:r>
            <a:r>
              <a:rPr lang="en-US" b="1" dirty="0"/>
              <a:t>C(</a:t>
            </a:r>
            <a:r>
              <a:rPr lang="en-US" b="1" dirty="0" err="1"/>
              <a:t>m,n</a:t>
            </a:r>
            <a:r>
              <a:rPr lang="en-US" b="1" dirty="0"/>
              <a:t>)</a:t>
            </a:r>
            <a:r>
              <a:rPr lang="en-US" dirty="0"/>
              <a:t> with some </a:t>
            </a:r>
            <a:r>
              <a:rPr lang="en-US" b="1" dirty="0"/>
              <a:t>m</a:t>
            </a:r>
            <a:r>
              <a:rPr lang="en-US" dirty="0"/>
              <a:t>, </a:t>
            </a:r>
            <a:r>
              <a:rPr lang="en-US" b="1" dirty="0"/>
              <a:t>n</a:t>
            </a:r>
            <a:r>
              <a:rPr lang="en-US" dirty="0"/>
              <a:t>, </a:t>
            </a:r>
            <a:r>
              <a:rPr lang="en-US" b="1" dirty="0"/>
              <a:t>k</a:t>
            </a:r>
          </a:p>
          <a:p>
            <a:r>
              <a:rPr lang="en-US" dirty="0"/>
              <a:t>Computes the total </a:t>
            </a:r>
            <a:r>
              <a:rPr lang="en-US" b="1" dirty="0"/>
              <a:t>flop count</a:t>
            </a:r>
            <a:r>
              <a:rPr lang="en-US" dirty="0"/>
              <a:t> for matrix multiplication:</a:t>
            </a:r>
            <a:br>
              <a:rPr lang="en-US" dirty="0"/>
            </a:br>
            <a:r>
              <a:rPr lang="en-US" b="1" dirty="0"/>
              <a:t>Flop = 2*m*n*k</a:t>
            </a:r>
            <a:r>
              <a:rPr lang="en-US" dirty="0"/>
              <a:t>, where factor of 2 is (multiply + add) = 2 Flop</a:t>
            </a:r>
          </a:p>
          <a:p>
            <a:r>
              <a:rPr lang="en-US" dirty="0"/>
              <a:t>Executes matrix multiplication/accumulation (</a:t>
            </a:r>
            <a:r>
              <a:rPr lang="en-US" b="1" dirty="0" err="1"/>
              <a:t>C.multiplyAdd</a:t>
            </a:r>
            <a:r>
              <a:rPr lang="en-US" dirty="0"/>
              <a:t>):</a:t>
            </a:r>
            <a:br>
              <a:rPr lang="en-US" dirty="0"/>
            </a:br>
            <a:r>
              <a:rPr lang="en-US" b="1" dirty="0"/>
              <a:t>C(</a:t>
            </a:r>
            <a:r>
              <a:rPr lang="en-US" b="1" dirty="0" err="1"/>
              <a:t>m,n</a:t>
            </a:r>
            <a:r>
              <a:rPr lang="en-US" b="1" dirty="0"/>
              <a:t>) += A(</a:t>
            </a:r>
            <a:r>
              <a:rPr lang="en-US" b="1" dirty="0" err="1"/>
              <a:t>m,k</a:t>
            </a:r>
            <a:r>
              <a:rPr lang="en-US" b="1" dirty="0"/>
              <a:t>) * B(</a:t>
            </a:r>
            <a:r>
              <a:rPr lang="en-US" b="1" dirty="0" err="1"/>
              <a:t>k,n</a:t>
            </a:r>
            <a:r>
              <a:rPr lang="en-US" b="1" dirty="0"/>
              <a:t>)</a:t>
            </a:r>
          </a:p>
          <a:p>
            <a:r>
              <a:rPr lang="en-US" dirty="0"/>
              <a:t>Function </a:t>
            </a:r>
            <a:r>
              <a:rPr lang="en-US" b="1" dirty="0" err="1"/>
              <a:t>bla</a:t>
            </a:r>
            <a:r>
              <a:rPr lang="en-US" b="1" dirty="0"/>
              <a:t>::</a:t>
            </a:r>
            <a:r>
              <a:rPr lang="en-US" b="1" dirty="0" err="1"/>
              <a:t>reset_gemm_algorithm</a:t>
            </a:r>
            <a:r>
              <a:rPr lang="en-US" b="1" dirty="0"/>
              <a:t>(int)</a:t>
            </a:r>
            <a:r>
              <a:rPr lang="en-US" dirty="0"/>
              <a:t> chooses between:</a:t>
            </a:r>
          </a:p>
          <a:p>
            <a:pPr lvl="1"/>
            <a:r>
              <a:rPr lang="en-US" sz="2000" dirty="0"/>
              <a:t>7: Highly optimized </a:t>
            </a:r>
            <a:r>
              <a:rPr lang="en-US" sz="2000" dirty="0" err="1"/>
              <a:t>cuBLAS</a:t>
            </a:r>
            <a:r>
              <a:rPr lang="en-US" sz="2000" dirty="0"/>
              <a:t> GEMM implementation</a:t>
            </a:r>
          </a:p>
          <a:p>
            <a:pPr lvl="1"/>
            <a:r>
              <a:rPr lang="en-US" sz="2000" dirty="0"/>
              <a:t>2: Shared memory + registers based BLA GEMM (bla_lib.cu: </a:t>
            </a:r>
            <a:r>
              <a:rPr lang="en-US" sz="2000" b="1" dirty="0" err="1"/>
              <a:t>gpu_gemm_sh_reg_nn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1: Shared memory based BLA GEMM (bla_lib.cu: </a:t>
            </a:r>
            <a:r>
              <a:rPr lang="en-US" sz="2000" b="1" dirty="0" err="1"/>
              <a:t>gpu_gemm_sh_nn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0: Naïve BLA GEMM implementation (bla_lib.cu: </a:t>
            </a:r>
            <a:r>
              <a:rPr lang="en-US" sz="2000" b="1" dirty="0" err="1"/>
              <a:t>gpu_gemm_nn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462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D566-82E7-4D99-A523-A86F2AD9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CUDA BLA Library Implementation Benchmark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814693-EA93-417D-82D0-BC127883481C}"/>
              </a:ext>
            </a:extLst>
          </p:cNvPr>
          <p:cNvSpPr/>
          <p:nvPr/>
        </p:nvSpPr>
        <p:spPr>
          <a:xfrm>
            <a:off x="429767" y="1296389"/>
            <a:ext cx="11325548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dirty="0"/>
              <a:t> for(int repeat = 0; repeat &lt; 2; ++repeat){ </a:t>
            </a:r>
            <a:r>
              <a:rPr lang="en-US" sz="1400" dirty="0">
                <a:solidFill>
                  <a:srgbClr val="0070C0"/>
                </a:solidFill>
              </a:rPr>
              <a:t>//repeat experiment twice</a:t>
            </a:r>
          </a:p>
          <a:p>
            <a:pPr>
              <a:spcAft>
                <a:spcPts val="300"/>
              </a:spcAft>
            </a:pPr>
            <a:r>
              <a:rPr lang="en-US" sz="1400" dirty="0"/>
              <a:t>  </a:t>
            </a:r>
            <a:r>
              <a:rPr lang="en-US" sz="1400" b="1" dirty="0" err="1"/>
              <a:t>C.zeroBody</a:t>
            </a:r>
            <a:r>
              <a:rPr lang="en-US" sz="1400" b="1" dirty="0"/>
              <a:t>(0);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70C0"/>
                </a:solidFill>
              </a:rPr>
              <a:t>//set matrix C body to zero on GPU#0</a:t>
            </a:r>
          </a:p>
          <a:p>
            <a:pPr>
              <a:spcAft>
                <a:spcPts val="300"/>
              </a:spcAft>
            </a:pPr>
            <a:r>
              <a:rPr lang="en-US" sz="1400" dirty="0"/>
              <a:t>  </a:t>
            </a:r>
            <a:r>
              <a:rPr lang="en-US" sz="1400" b="1" dirty="0" err="1"/>
              <a:t>bla</a:t>
            </a:r>
            <a:r>
              <a:rPr lang="en-US" sz="1400" b="1" dirty="0"/>
              <a:t>::</a:t>
            </a:r>
            <a:r>
              <a:rPr lang="en-US" sz="1400" b="1" dirty="0" err="1"/>
              <a:t>reset_gemm_algorithm</a:t>
            </a:r>
            <a:r>
              <a:rPr lang="en-US" sz="1400" b="1" dirty="0"/>
              <a:t>(0); </a:t>
            </a:r>
            <a:r>
              <a:rPr lang="en-US" sz="1400" dirty="0">
                <a:solidFill>
                  <a:srgbClr val="0070C0"/>
                </a:solidFill>
              </a:rPr>
              <a:t>//choose your algorithm:</a:t>
            </a:r>
            <a:r>
              <a:rPr lang="en-US" sz="1400" b="1" dirty="0">
                <a:solidFill>
                  <a:srgbClr val="0070C0"/>
                </a:solidFill>
              </a:rPr>
              <a:t> {0,1,2,7}</a:t>
            </a:r>
          </a:p>
          <a:p>
            <a:pPr>
              <a:spcAft>
                <a:spcPts val="300"/>
              </a:spcAft>
            </a:pPr>
            <a:r>
              <a:rPr lang="en-US" sz="1400" dirty="0"/>
              <a:t>  std::</a:t>
            </a:r>
            <a:r>
              <a:rPr lang="en-US" sz="1400" dirty="0" err="1"/>
              <a:t>cout</a:t>
            </a:r>
            <a:r>
              <a:rPr lang="en-US" sz="1400" dirty="0"/>
              <a:t> &lt;&lt; "Performing matrix multiplication C+=A*B with BLA GEMM brute-force ... ";</a:t>
            </a:r>
          </a:p>
          <a:p>
            <a:pPr>
              <a:spcAft>
                <a:spcPts val="300"/>
              </a:spcAft>
            </a:pPr>
            <a:r>
              <a:rPr lang="en-US" sz="1400" dirty="0"/>
              <a:t>  double </a:t>
            </a:r>
            <a:r>
              <a:rPr lang="en-US" sz="1400" dirty="0" err="1"/>
              <a:t>tms</a:t>
            </a:r>
            <a:r>
              <a:rPr lang="en-US" sz="1400" dirty="0"/>
              <a:t> = </a:t>
            </a:r>
            <a:r>
              <a:rPr lang="en-US" sz="1400" dirty="0" err="1"/>
              <a:t>bla</a:t>
            </a:r>
            <a:r>
              <a:rPr lang="en-US" sz="1400" dirty="0"/>
              <a:t>::</a:t>
            </a:r>
            <a:r>
              <a:rPr lang="en-US" sz="1400" dirty="0" err="1"/>
              <a:t>time_sys_sec</a:t>
            </a:r>
            <a:r>
              <a:rPr lang="en-US" sz="1400" dirty="0"/>
              <a:t>(); </a:t>
            </a:r>
            <a:r>
              <a:rPr lang="en-US" sz="1400" dirty="0">
                <a:solidFill>
                  <a:srgbClr val="0070C0"/>
                </a:solidFill>
              </a:rPr>
              <a:t>//timer start</a:t>
            </a:r>
          </a:p>
          <a:p>
            <a:pPr>
              <a:spcAft>
                <a:spcPts val="300"/>
              </a:spcAft>
            </a:pPr>
            <a:r>
              <a:rPr lang="en-US" sz="1400" dirty="0"/>
              <a:t>  </a:t>
            </a:r>
            <a:r>
              <a:rPr lang="en-US" sz="1400" b="1" dirty="0" err="1"/>
              <a:t>C.multiplyAdd</a:t>
            </a:r>
            <a:r>
              <a:rPr lang="en-US" sz="1400" b="1" dirty="0"/>
              <a:t>(</a:t>
            </a:r>
            <a:r>
              <a:rPr lang="en-US" sz="1400" b="1" dirty="0">
                <a:solidFill>
                  <a:srgbClr val="FF0000"/>
                </a:solidFill>
              </a:rPr>
              <a:t>false</a:t>
            </a:r>
            <a:r>
              <a:rPr lang="en-US" sz="1400" b="1" dirty="0"/>
              <a:t>,</a:t>
            </a:r>
            <a:r>
              <a:rPr lang="en-US" sz="1400" b="1" dirty="0">
                <a:solidFill>
                  <a:srgbClr val="FF0000"/>
                </a:solidFill>
              </a:rPr>
              <a:t>false</a:t>
            </a:r>
            <a:r>
              <a:rPr lang="en-US" sz="1400" b="1" dirty="0"/>
              <a:t>,A,B,0);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70C0"/>
                </a:solidFill>
              </a:rPr>
              <a:t>//default case {</a:t>
            </a:r>
            <a:r>
              <a:rPr lang="en-US" sz="1400" dirty="0" err="1">
                <a:solidFill>
                  <a:srgbClr val="FF0000"/>
                </a:solidFill>
              </a:rPr>
              <a:t>false</a:t>
            </a:r>
            <a:r>
              <a:rPr lang="en-US" sz="1400" dirty="0" err="1">
                <a:solidFill>
                  <a:srgbClr val="0070C0"/>
                </a:solidFill>
              </a:rPr>
              <a:t>,</a:t>
            </a:r>
            <a:r>
              <a:rPr lang="en-US" sz="1400" dirty="0" err="1">
                <a:solidFill>
                  <a:srgbClr val="FF0000"/>
                </a:solidFill>
              </a:rPr>
              <a:t>false</a:t>
            </a:r>
            <a:r>
              <a:rPr lang="en-US" sz="1400" dirty="0">
                <a:solidFill>
                  <a:srgbClr val="0070C0"/>
                </a:solidFill>
              </a:rPr>
              <a:t>}:</a:t>
            </a:r>
            <a:r>
              <a:rPr lang="en-US" sz="1400" b="1" dirty="0">
                <a:solidFill>
                  <a:srgbClr val="0070C0"/>
                </a:solidFill>
              </a:rPr>
              <a:t> You goal is {</a:t>
            </a:r>
            <a:r>
              <a:rPr lang="en-US" sz="1400" b="1" dirty="0" err="1">
                <a:solidFill>
                  <a:schemeClr val="tx2"/>
                </a:solidFill>
              </a:rPr>
              <a:t>false</a:t>
            </a:r>
            <a:r>
              <a:rPr lang="en-US" sz="1400" b="1" dirty="0" err="1">
                <a:solidFill>
                  <a:srgbClr val="0070C0"/>
                </a:solidFill>
              </a:rPr>
              <a:t>,</a:t>
            </a:r>
            <a:r>
              <a:rPr lang="en-US" sz="1400" b="1" dirty="0" err="1">
                <a:solidFill>
                  <a:schemeClr val="tx2"/>
                </a:solidFill>
              </a:rPr>
              <a:t>true</a:t>
            </a:r>
            <a:r>
              <a:rPr lang="en-US" sz="1400" b="1" dirty="0">
                <a:solidFill>
                  <a:srgbClr val="0070C0"/>
                </a:solidFill>
              </a:rPr>
              <a:t>}, {</a:t>
            </a:r>
            <a:r>
              <a:rPr lang="en-US" sz="1400" b="1" dirty="0" err="1">
                <a:solidFill>
                  <a:schemeClr val="tx2"/>
                </a:solidFill>
              </a:rPr>
              <a:t>true</a:t>
            </a:r>
            <a:r>
              <a:rPr lang="en-US" sz="1400" b="1" dirty="0" err="1">
                <a:solidFill>
                  <a:srgbClr val="0070C0"/>
                </a:solidFill>
              </a:rPr>
              <a:t>,</a:t>
            </a:r>
            <a:r>
              <a:rPr lang="en-US" sz="1400" b="1" dirty="0" err="1">
                <a:solidFill>
                  <a:schemeClr val="tx2"/>
                </a:solidFill>
              </a:rPr>
              <a:t>false</a:t>
            </a:r>
            <a:r>
              <a:rPr lang="en-US" sz="1400" b="1" dirty="0">
                <a:solidFill>
                  <a:srgbClr val="0070C0"/>
                </a:solidFill>
              </a:rPr>
              <a:t>}, {</a:t>
            </a:r>
            <a:r>
              <a:rPr lang="en-US" sz="1400" b="1" dirty="0" err="1">
                <a:solidFill>
                  <a:schemeClr val="tx2"/>
                </a:solidFill>
              </a:rPr>
              <a:t>true</a:t>
            </a:r>
            <a:r>
              <a:rPr lang="en-US" sz="1400" b="1" dirty="0" err="1">
                <a:solidFill>
                  <a:srgbClr val="0070C0"/>
                </a:solidFill>
              </a:rPr>
              <a:t>,</a:t>
            </a:r>
            <a:r>
              <a:rPr lang="en-US" sz="1400" b="1" dirty="0" err="1">
                <a:solidFill>
                  <a:schemeClr val="tx2"/>
                </a:solidFill>
              </a:rPr>
              <a:t>true</a:t>
            </a:r>
            <a:r>
              <a:rPr lang="en-US" sz="1400" b="1" dirty="0">
                <a:solidFill>
                  <a:srgbClr val="0070C0"/>
                </a:solidFill>
              </a:rPr>
              <a:t>}</a:t>
            </a:r>
          </a:p>
          <a:p>
            <a:pPr>
              <a:spcAft>
                <a:spcPts val="300"/>
              </a:spcAft>
            </a:pPr>
            <a:r>
              <a:rPr lang="en-US" sz="1400" dirty="0"/>
              <a:t>  double </a:t>
            </a:r>
            <a:r>
              <a:rPr lang="en-US" sz="1400" dirty="0" err="1"/>
              <a:t>tmf</a:t>
            </a:r>
            <a:r>
              <a:rPr lang="en-US" sz="1400" dirty="0"/>
              <a:t> = </a:t>
            </a:r>
            <a:r>
              <a:rPr lang="en-US" sz="1400" dirty="0" err="1"/>
              <a:t>bla</a:t>
            </a:r>
            <a:r>
              <a:rPr lang="en-US" sz="1400" dirty="0"/>
              <a:t>::</a:t>
            </a:r>
            <a:r>
              <a:rPr lang="en-US" sz="1400" dirty="0" err="1"/>
              <a:t>time_sys_sec</a:t>
            </a:r>
            <a:r>
              <a:rPr lang="en-US" sz="1400" dirty="0"/>
              <a:t>(); </a:t>
            </a:r>
            <a:r>
              <a:rPr lang="en-US" sz="1400" dirty="0">
                <a:solidFill>
                  <a:srgbClr val="0070C0"/>
                </a:solidFill>
              </a:rPr>
              <a:t>//timer stop</a:t>
            </a:r>
          </a:p>
          <a:p>
            <a:pPr>
              <a:spcAft>
                <a:spcPts val="300"/>
              </a:spcAft>
            </a:pPr>
            <a:r>
              <a:rPr lang="en-US" sz="1400" dirty="0"/>
              <a:t>  std::</a:t>
            </a:r>
            <a:r>
              <a:rPr lang="en-US" sz="1400" dirty="0" err="1"/>
              <a:t>cout</a:t>
            </a:r>
            <a:r>
              <a:rPr lang="en-US" sz="1400" dirty="0"/>
              <a:t> &lt;&lt; "Done: Time = " &lt;&lt; </a:t>
            </a:r>
            <a:r>
              <a:rPr lang="en-US" sz="1400" dirty="0" err="1"/>
              <a:t>tmf-tms</a:t>
            </a:r>
            <a:r>
              <a:rPr lang="en-US" sz="1400" dirty="0"/>
              <a:t> &lt;&lt; " s: </a:t>
            </a:r>
            <a:r>
              <a:rPr lang="en-US" sz="1400" b="1" dirty="0" err="1">
                <a:solidFill>
                  <a:srgbClr val="FF0000"/>
                </a:solidFill>
              </a:rPr>
              <a:t>Gflop</a:t>
            </a:r>
            <a:r>
              <a:rPr lang="en-US" sz="1400" b="1" dirty="0">
                <a:solidFill>
                  <a:srgbClr val="FF0000"/>
                </a:solidFill>
              </a:rPr>
              <a:t>/s</a:t>
            </a:r>
            <a:r>
              <a:rPr lang="en-US" sz="1400" dirty="0"/>
              <a:t> = " &lt;&lt; flops/(</a:t>
            </a:r>
            <a:r>
              <a:rPr lang="en-US" sz="1400" dirty="0" err="1"/>
              <a:t>tmf-tms</a:t>
            </a:r>
            <a:r>
              <a:rPr lang="en-US" sz="1400" dirty="0"/>
              <a:t>)/1e9 &lt;&lt; std::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pPr>
              <a:spcAft>
                <a:spcPts val="300"/>
              </a:spcAft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70C0"/>
                </a:solidFill>
              </a:rPr>
              <a:t>//Check correctness on GPU#0:</a:t>
            </a:r>
          </a:p>
          <a:p>
            <a:pPr>
              <a:spcAft>
                <a:spcPts val="300"/>
              </a:spcAft>
            </a:pPr>
            <a:r>
              <a:rPr lang="en-US" sz="1400" dirty="0"/>
              <a:t>  </a:t>
            </a:r>
            <a:r>
              <a:rPr lang="en-US" sz="1400" b="1" dirty="0" err="1"/>
              <a:t>C.add</a:t>
            </a:r>
            <a:r>
              <a:rPr lang="en-US" sz="1400" b="1" dirty="0"/>
              <a:t>(D,1.0f,0);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70C0"/>
                </a:solidFill>
              </a:rPr>
              <a:t>//adding the correct result with a minus sign (matrix D) should give you zero matrix</a:t>
            </a:r>
          </a:p>
          <a:p>
            <a:pPr>
              <a:spcAft>
                <a:spcPts val="300"/>
              </a:spcAft>
            </a:pPr>
            <a:r>
              <a:rPr lang="en-US" sz="1400" dirty="0"/>
              <a:t>  </a:t>
            </a:r>
            <a:r>
              <a:rPr lang="en-US" sz="1400" b="1" dirty="0"/>
              <a:t>auto </a:t>
            </a:r>
            <a:r>
              <a:rPr lang="en-US" sz="1400" b="1" dirty="0" err="1"/>
              <a:t>norm_diff</a:t>
            </a:r>
            <a:r>
              <a:rPr lang="en-US" sz="1400" b="1" dirty="0"/>
              <a:t> = </a:t>
            </a:r>
            <a:r>
              <a:rPr lang="en-US" sz="1400" b="1" dirty="0" err="1"/>
              <a:t>C.computeNorm</a:t>
            </a:r>
            <a:r>
              <a:rPr lang="en-US" sz="1400" b="1" dirty="0"/>
              <a:t>(0);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70C0"/>
                </a:solidFill>
              </a:rPr>
              <a:t>//check its norm</a:t>
            </a:r>
          </a:p>
          <a:p>
            <a:pPr>
              <a:spcAft>
                <a:spcPts val="300"/>
              </a:spcAft>
            </a:pPr>
            <a:r>
              <a:rPr lang="en-US" sz="1400" dirty="0"/>
              <a:t>  std::</a:t>
            </a:r>
            <a:r>
              <a:rPr lang="en-US" sz="1400" dirty="0" err="1"/>
              <a:t>cout</a:t>
            </a:r>
            <a:r>
              <a:rPr lang="en-US" sz="1400" dirty="0"/>
              <a:t> &lt;&lt; "Norm of the matrix C deviation from correct = " &lt;&lt; </a:t>
            </a:r>
            <a:r>
              <a:rPr lang="en-US" sz="1400" dirty="0" err="1"/>
              <a:t>norm_diff</a:t>
            </a:r>
            <a:r>
              <a:rPr lang="en-US" sz="1400" dirty="0"/>
              <a:t> &lt;&lt; std::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pPr>
              <a:spcAft>
                <a:spcPts val="300"/>
              </a:spcAft>
            </a:pPr>
            <a:r>
              <a:rPr lang="en-US" sz="1400" dirty="0"/>
              <a:t>  if(std::abs(</a:t>
            </a:r>
            <a:r>
              <a:rPr lang="en-US" sz="1400" dirty="0" err="1"/>
              <a:t>norm_diff</a:t>
            </a:r>
            <a:r>
              <a:rPr lang="en-US" sz="1400" dirty="0"/>
              <a:t>) &gt; 1e-7){ </a:t>
            </a:r>
            <a:r>
              <a:rPr lang="en-US" sz="1400" dirty="0">
                <a:solidFill>
                  <a:srgbClr val="FF0000"/>
                </a:solidFill>
              </a:rPr>
              <a:t>//report if norm is not zero enough</a:t>
            </a:r>
          </a:p>
          <a:p>
            <a:pPr>
              <a:spcAft>
                <a:spcPts val="300"/>
              </a:spcAft>
            </a:pPr>
            <a:r>
              <a:rPr lang="en-US" sz="1400" dirty="0"/>
              <a:t>   std::</a:t>
            </a:r>
            <a:r>
              <a:rPr lang="en-US" sz="1400" dirty="0" err="1"/>
              <a:t>cout</a:t>
            </a:r>
            <a:r>
              <a:rPr lang="en-US" sz="1400" dirty="0"/>
              <a:t> &lt;&lt; "#FATAL: Matrix C is incorrect, fix your GPU kernel implementation!" &lt;&lt; std::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pPr>
              <a:spcAft>
                <a:spcPts val="300"/>
              </a:spcAft>
            </a:pPr>
            <a:r>
              <a:rPr lang="en-US" sz="1400" dirty="0"/>
              <a:t>   std::exit(1);</a:t>
            </a:r>
          </a:p>
          <a:p>
            <a:pPr>
              <a:spcAft>
                <a:spcPts val="300"/>
              </a:spcAft>
            </a:pPr>
            <a:r>
              <a:rPr lang="en-US" sz="1400" dirty="0"/>
              <a:t>  }</a:t>
            </a:r>
          </a:p>
          <a:p>
            <a:pPr>
              <a:spcAft>
                <a:spcPts val="300"/>
              </a:spcAft>
            </a:pPr>
            <a:r>
              <a:rPr lang="en-US" sz="1400" dirty="0"/>
              <a:t>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97FCCC-49B6-43D4-B0FC-06F2ED66AE82}"/>
              </a:ext>
            </a:extLst>
          </p:cNvPr>
          <p:cNvSpPr txBox="1"/>
          <p:nvPr/>
        </p:nvSpPr>
        <p:spPr>
          <a:xfrm>
            <a:off x="429767" y="954625"/>
            <a:ext cx="860844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  <a:latin typeface="+mn-lt"/>
              </a:rPr>
              <a:t>Testing your BLA GPU kernel implementation (main.cpp: </a:t>
            </a:r>
            <a:r>
              <a:rPr lang="en-US" b="1" dirty="0" err="1">
                <a:solidFill>
                  <a:schemeClr val="tx2"/>
                </a:solidFill>
                <a:latin typeface="+mn-lt"/>
              </a:rPr>
              <a:t>use_bla</a:t>
            </a:r>
            <a:r>
              <a:rPr lang="en-US" b="1" dirty="0">
                <a:solidFill>
                  <a:schemeClr val="tx2"/>
                </a:solidFill>
                <a:latin typeface="+mn-lt"/>
              </a:rPr>
              <a:t>() function):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ADE43D-E16F-4356-B90E-25E48A7BE0A2}"/>
              </a:ext>
            </a:extLst>
          </p:cNvPr>
          <p:cNvSpPr txBox="1"/>
          <p:nvPr/>
        </p:nvSpPr>
        <p:spPr>
          <a:xfrm>
            <a:off x="429767" y="5691986"/>
            <a:ext cx="10604185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  <a:latin typeface="+mn-lt"/>
              </a:rPr>
              <a:t>This benchmark is run for all available BLA GEMM algorithms: 0, 1, 2, 7 for the {</a:t>
            </a:r>
            <a:r>
              <a:rPr lang="en-US" b="1" dirty="0" err="1">
                <a:solidFill>
                  <a:schemeClr val="tx2"/>
                </a:solidFill>
                <a:latin typeface="+mn-lt"/>
              </a:rPr>
              <a:t>false,false</a:t>
            </a:r>
            <a:r>
              <a:rPr lang="en-US" b="1" dirty="0">
                <a:solidFill>
                  <a:schemeClr val="tx2"/>
                </a:solidFill>
                <a:latin typeface="+mn-lt"/>
              </a:rPr>
              <a:t>} case.</a:t>
            </a:r>
          </a:p>
          <a:p>
            <a:pPr algn="l"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  <a:latin typeface="+mn-lt"/>
              </a:rPr>
              <a:t>Your goal is to implement and run other cases: {</a:t>
            </a:r>
            <a:r>
              <a:rPr lang="en-US" b="1" dirty="0" err="1">
                <a:solidFill>
                  <a:schemeClr val="tx2"/>
                </a:solidFill>
                <a:latin typeface="+mn-lt"/>
              </a:rPr>
              <a:t>false,true</a:t>
            </a:r>
            <a:r>
              <a:rPr lang="en-US" b="1" dirty="0">
                <a:solidFill>
                  <a:schemeClr val="tx2"/>
                </a:solidFill>
                <a:latin typeface="+mn-lt"/>
              </a:rPr>
              <a:t>}, {</a:t>
            </a:r>
            <a:r>
              <a:rPr lang="en-US" b="1" dirty="0" err="1">
                <a:solidFill>
                  <a:schemeClr val="tx2"/>
                </a:solidFill>
                <a:latin typeface="+mn-lt"/>
              </a:rPr>
              <a:t>true,false</a:t>
            </a:r>
            <a:r>
              <a:rPr lang="en-US" b="1" dirty="0">
                <a:solidFill>
                  <a:schemeClr val="tx2"/>
                </a:solidFill>
                <a:latin typeface="+mn-lt"/>
              </a:rPr>
              <a:t>}, {</a:t>
            </a:r>
            <a:r>
              <a:rPr lang="en-US" b="1" dirty="0" err="1">
                <a:solidFill>
                  <a:schemeClr val="tx2"/>
                </a:solidFill>
                <a:latin typeface="+mn-lt"/>
              </a:rPr>
              <a:t>true,true</a:t>
            </a:r>
            <a:r>
              <a:rPr lang="en-US" b="1" dirty="0">
                <a:solidFill>
                  <a:schemeClr val="tx2"/>
                </a:solidFill>
                <a:latin typeface="+mn-lt"/>
              </a:rPr>
              <a:t>}!</a:t>
            </a:r>
          </a:p>
        </p:txBody>
      </p:sp>
    </p:spTree>
    <p:extLst>
      <p:ext uri="{BB962C8B-B14F-4D97-AF65-F5344CB8AC3E}">
        <p14:creationId xmlns:p14="http://schemas.microsoft.com/office/powerpoint/2010/main" val="2378310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D566-82E7-4D99-A523-A86F2AD9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CUDA BLA Library: GEMM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457D1-D62A-4CA8-87A2-C298EBD8C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942534"/>
            <a:ext cx="11717867" cy="5449473"/>
          </a:xfrm>
        </p:spPr>
        <p:txBody>
          <a:bodyPr/>
          <a:lstStyle/>
          <a:p>
            <a:r>
              <a:rPr lang="en-US" sz="2400" b="1" dirty="0"/>
              <a:t>Matrix</a:t>
            </a:r>
            <a:r>
              <a:rPr lang="en-US" sz="2400" dirty="0"/>
              <a:t> </a:t>
            </a:r>
            <a:r>
              <a:rPr lang="en-US" sz="2400" b="1" dirty="0"/>
              <a:t>A(</a:t>
            </a:r>
            <a:r>
              <a:rPr lang="en-US" sz="2400" b="1" dirty="0" err="1"/>
              <a:t>m,n</a:t>
            </a:r>
            <a:r>
              <a:rPr lang="en-US" sz="2400" b="1" dirty="0"/>
              <a:t>)</a:t>
            </a:r>
            <a:r>
              <a:rPr lang="en-US" sz="2400" dirty="0"/>
              <a:t> employs column-wise storage (standard BLAS):</a:t>
            </a:r>
          </a:p>
          <a:p>
            <a:pPr lvl="1"/>
            <a:r>
              <a:rPr lang="en-US" sz="2000" b="1" dirty="0"/>
              <a:t>A(0,0), A(1,0), A(2,0), …, A(m-1,0), A(0,1), A(1,1), A(2,1), …, A(m-1,n-1)</a:t>
            </a:r>
          </a:p>
          <a:p>
            <a:pPr lvl="1"/>
            <a:r>
              <a:rPr lang="en-US" sz="2000" b="1" dirty="0"/>
              <a:t>Linear offset</a:t>
            </a:r>
            <a:r>
              <a:rPr lang="en-US" sz="2000" dirty="0"/>
              <a:t> of element (</a:t>
            </a:r>
            <a:r>
              <a:rPr lang="en-US" sz="2000" dirty="0" err="1"/>
              <a:t>j,k</a:t>
            </a:r>
            <a:r>
              <a:rPr lang="en-US" sz="2000" dirty="0"/>
              <a:t>) in storage is </a:t>
            </a:r>
            <a:r>
              <a:rPr lang="en-US" sz="2000" b="1" dirty="0"/>
              <a:t>L(</a:t>
            </a:r>
            <a:r>
              <a:rPr lang="en-US" sz="2000" b="1" dirty="0" err="1"/>
              <a:t>j,k</a:t>
            </a:r>
            <a:r>
              <a:rPr lang="en-US" sz="2000" b="1" dirty="0"/>
              <a:t>) = (j + k*m)</a:t>
            </a:r>
          </a:p>
          <a:p>
            <a:pPr lvl="1"/>
            <a:r>
              <a:rPr lang="en-US" sz="2000" b="1" dirty="0"/>
              <a:t>m</a:t>
            </a:r>
            <a:r>
              <a:rPr lang="en-US" sz="2000" dirty="0"/>
              <a:t> is the leading dimension extent in this case</a:t>
            </a:r>
            <a:endParaRPr lang="en-US" sz="2000" b="1" dirty="0"/>
          </a:p>
          <a:p>
            <a:r>
              <a:rPr lang="en-US" sz="2400" dirty="0"/>
              <a:t>Matrix multiplication {</a:t>
            </a:r>
            <a:r>
              <a:rPr lang="en-US" sz="2400" b="1" dirty="0" err="1"/>
              <a:t>false</a:t>
            </a:r>
            <a:r>
              <a:rPr lang="en-US" sz="2400" dirty="0" err="1"/>
              <a:t>,</a:t>
            </a:r>
            <a:r>
              <a:rPr lang="en-US" sz="2400" b="1" dirty="0" err="1"/>
              <a:t>false</a:t>
            </a:r>
            <a:r>
              <a:rPr lang="en-US" sz="2400" dirty="0"/>
              <a:t>} case (</a:t>
            </a:r>
            <a:r>
              <a:rPr lang="en-US" sz="2400" dirty="0">
                <a:solidFill>
                  <a:schemeClr val="tx2"/>
                </a:solidFill>
              </a:rPr>
              <a:t>implemented</a:t>
            </a:r>
            <a:r>
              <a:rPr lang="en-US" sz="2400" dirty="0"/>
              <a:t>):</a:t>
            </a:r>
          </a:p>
          <a:p>
            <a:pPr lvl="1"/>
            <a:r>
              <a:rPr lang="en-US" sz="2000" b="1" dirty="0"/>
              <a:t>C(</a:t>
            </a:r>
            <a:r>
              <a:rPr lang="en-US" sz="2000" b="1" dirty="0" err="1"/>
              <a:t>m,n</a:t>
            </a:r>
            <a:r>
              <a:rPr lang="en-US" sz="2000" b="1" dirty="0"/>
              <a:t>) += A(</a:t>
            </a:r>
            <a:r>
              <a:rPr lang="en-US" sz="2000" b="1" dirty="0" err="1"/>
              <a:t>m,k</a:t>
            </a:r>
            <a:r>
              <a:rPr lang="en-US" sz="2000" b="1" dirty="0"/>
              <a:t>) * B(</a:t>
            </a:r>
            <a:r>
              <a:rPr lang="en-US" sz="2000" b="1" dirty="0" err="1"/>
              <a:t>k,n</a:t>
            </a:r>
            <a:r>
              <a:rPr lang="en-US" sz="2000" b="1" dirty="0"/>
              <a:t>)</a:t>
            </a:r>
          </a:p>
          <a:p>
            <a:r>
              <a:rPr lang="en-US" sz="2400" dirty="0"/>
              <a:t>Matrix multiplication {</a:t>
            </a:r>
            <a:r>
              <a:rPr lang="en-US" sz="2400" b="1" dirty="0" err="1"/>
              <a:t>false</a:t>
            </a:r>
            <a:r>
              <a:rPr lang="en-US" sz="2400" dirty="0" err="1"/>
              <a:t>,</a:t>
            </a:r>
            <a:r>
              <a:rPr lang="en-US" sz="2400" b="1" dirty="0" err="1"/>
              <a:t>true</a:t>
            </a:r>
            <a:r>
              <a:rPr lang="en-US" sz="2400" dirty="0"/>
              <a:t>} case (</a:t>
            </a:r>
            <a:r>
              <a:rPr lang="en-US" sz="2400" dirty="0">
                <a:solidFill>
                  <a:srgbClr val="FF0000"/>
                </a:solidFill>
              </a:rPr>
              <a:t>your exercise</a:t>
            </a:r>
            <a:r>
              <a:rPr lang="en-US" sz="2400" dirty="0"/>
              <a:t>):</a:t>
            </a:r>
          </a:p>
          <a:p>
            <a:pPr lvl="1"/>
            <a:r>
              <a:rPr lang="en-US" sz="2000" b="1" dirty="0"/>
              <a:t>C(</a:t>
            </a:r>
            <a:r>
              <a:rPr lang="en-US" sz="2000" b="1" dirty="0" err="1"/>
              <a:t>m,n</a:t>
            </a:r>
            <a:r>
              <a:rPr lang="en-US" sz="2000" b="1" dirty="0"/>
              <a:t>) += A(</a:t>
            </a:r>
            <a:r>
              <a:rPr lang="en-US" sz="2000" b="1" dirty="0" err="1"/>
              <a:t>m,k</a:t>
            </a:r>
            <a:r>
              <a:rPr lang="en-US" sz="2000" b="1" dirty="0"/>
              <a:t>) * B(</a:t>
            </a:r>
            <a:r>
              <a:rPr lang="en-US" sz="2000" b="1" dirty="0" err="1"/>
              <a:t>n,k</a:t>
            </a:r>
            <a:r>
              <a:rPr lang="en-US" sz="2000" b="1" dirty="0"/>
              <a:t>)</a:t>
            </a:r>
          </a:p>
          <a:p>
            <a:r>
              <a:rPr lang="en-US" sz="2400" dirty="0"/>
              <a:t>Matrix multiplication {</a:t>
            </a:r>
            <a:r>
              <a:rPr lang="en-US" sz="2400" b="1" dirty="0" err="1"/>
              <a:t>true</a:t>
            </a:r>
            <a:r>
              <a:rPr lang="en-US" sz="2400" dirty="0" err="1"/>
              <a:t>,</a:t>
            </a:r>
            <a:r>
              <a:rPr lang="en-US" sz="2400" b="1" dirty="0" err="1"/>
              <a:t>false</a:t>
            </a:r>
            <a:r>
              <a:rPr lang="en-US" sz="2400" dirty="0"/>
              <a:t>} case (</a:t>
            </a:r>
            <a:r>
              <a:rPr lang="en-US" sz="2400" dirty="0">
                <a:solidFill>
                  <a:srgbClr val="FF0000"/>
                </a:solidFill>
              </a:rPr>
              <a:t>your exercise</a:t>
            </a:r>
            <a:r>
              <a:rPr lang="en-US" sz="2400" dirty="0"/>
              <a:t>):</a:t>
            </a:r>
          </a:p>
          <a:p>
            <a:pPr lvl="1"/>
            <a:r>
              <a:rPr lang="en-US" sz="2000" b="1" dirty="0"/>
              <a:t>C(</a:t>
            </a:r>
            <a:r>
              <a:rPr lang="en-US" sz="2000" b="1" dirty="0" err="1"/>
              <a:t>m,n</a:t>
            </a:r>
            <a:r>
              <a:rPr lang="en-US" sz="2000" b="1" dirty="0"/>
              <a:t>) += A(</a:t>
            </a:r>
            <a:r>
              <a:rPr lang="en-US" sz="2000" b="1" dirty="0" err="1"/>
              <a:t>k,m</a:t>
            </a:r>
            <a:r>
              <a:rPr lang="en-US" sz="2000" b="1" dirty="0"/>
              <a:t>) * B(</a:t>
            </a:r>
            <a:r>
              <a:rPr lang="en-US" sz="2000" b="1" dirty="0" err="1"/>
              <a:t>k,n</a:t>
            </a:r>
            <a:r>
              <a:rPr lang="en-US" sz="2000" b="1" dirty="0"/>
              <a:t>)</a:t>
            </a:r>
          </a:p>
          <a:p>
            <a:r>
              <a:rPr lang="en-US" sz="2400" dirty="0"/>
              <a:t>Matrix multiplication {</a:t>
            </a:r>
            <a:r>
              <a:rPr lang="en-US" sz="2400" b="1" dirty="0" err="1"/>
              <a:t>true</a:t>
            </a:r>
            <a:r>
              <a:rPr lang="en-US" sz="2400" dirty="0" err="1"/>
              <a:t>,</a:t>
            </a:r>
            <a:r>
              <a:rPr lang="en-US" sz="2400" b="1" dirty="0" err="1"/>
              <a:t>true</a:t>
            </a:r>
            <a:r>
              <a:rPr lang="en-US" sz="2400" dirty="0"/>
              <a:t>} case (</a:t>
            </a:r>
            <a:r>
              <a:rPr lang="en-US" sz="2400" dirty="0">
                <a:solidFill>
                  <a:srgbClr val="FF0000"/>
                </a:solidFill>
              </a:rPr>
              <a:t>your exercise</a:t>
            </a:r>
            <a:r>
              <a:rPr lang="en-US" sz="2400" dirty="0"/>
              <a:t>):</a:t>
            </a:r>
          </a:p>
          <a:p>
            <a:pPr lvl="1"/>
            <a:r>
              <a:rPr lang="en-US" sz="2000" b="1" dirty="0"/>
              <a:t>C(</a:t>
            </a:r>
            <a:r>
              <a:rPr lang="en-US" sz="2000" b="1" dirty="0" err="1"/>
              <a:t>m,n</a:t>
            </a:r>
            <a:r>
              <a:rPr lang="en-US" sz="2000" b="1" dirty="0"/>
              <a:t>) += A(</a:t>
            </a:r>
            <a:r>
              <a:rPr lang="en-US" sz="2000" b="1" dirty="0" err="1"/>
              <a:t>k,m</a:t>
            </a:r>
            <a:r>
              <a:rPr lang="en-US" sz="2000" b="1" dirty="0"/>
              <a:t>) * B(</a:t>
            </a:r>
            <a:r>
              <a:rPr lang="en-US" sz="2000" b="1" dirty="0" err="1"/>
              <a:t>n,k</a:t>
            </a:r>
            <a:r>
              <a:rPr lang="en-US" sz="2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8057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D566-82E7-4D99-A523-A86F2AD9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CUDA BLA Library: GEMM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457D1-D62A-4CA8-87A2-C298EBD8C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942534"/>
            <a:ext cx="11717867" cy="5449473"/>
          </a:xfrm>
        </p:spPr>
        <p:txBody>
          <a:bodyPr/>
          <a:lstStyle/>
          <a:p>
            <a:r>
              <a:rPr lang="en-US" sz="2000" dirty="0"/>
              <a:t>You will work inside </a:t>
            </a:r>
            <a:r>
              <a:rPr lang="en-US" sz="2000" b="1" dirty="0"/>
              <a:t>bla_lib.cu</a:t>
            </a:r>
            <a:r>
              <a:rPr lang="en-US" sz="2000" dirty="0"/>
              <a:t> source file directly with CUDA GEMM kernels</a:t>
            </a:r>
          </a:p>
          <a:p>
            <a:r>
              <a:rPr lang="en-US" sz="2000" dirty="0"/>
              <a:t>Matrix multiplication {</a:t>
            </a:r>
            <a:r>
              <a:rPr lang="en-US" sz="2000" b="1" dirty="0" err="1"/>
              <a:t>false</a:t>
            </a:r>
            <a:r>
              <a:rPr lang="en-US" sz="2000" dirty="0" err="1"/>
              <a:t>,</a:t>
            </a:r>
            <a:r>
              <a:rPr lang="en-US" sz="2000" b="1" dirty="0" err="1"/>
              <a:t>false</a:t>
            </a:r>
            <a:r>
              <a:rPr lang="en-US" sz="2000" dirty="0"/>
              <a:t>} case (</a:t>
            </a:r>
            <a:r>
              <a:rPr lang="en-US" sz="2000" dirty="0">
                <a:solidFill>
                  <a:schemeClr val="tx2"/>
                </a:solidFill>
              </a:rPr>
              <a:t>implemented</a:t>
            </a:r>
            <a:r>
              <a:rPr lang="en-US" sz="2000" dirty="0"/>
              <a:t>):</a:t>
            </a:r>
          </a:p>
          <a:p>
            <a:pPr lvl="1"/>
            <a:r>
              <a:rPr lang="en-US" sz="1800" b="1" dirty="0"/>
              <a:t>C(</a:t>
            </a:r>
            <a:r>
              <a:rPr lang="en-US" sz="1800" b="1" dirty="0" err="1"/>
              <a:t>m,n</a:t>
            </a:r>
            <a:r>
              <a:rPr lang="en-US" sz="1800" b="1" dirty="0"/>
              <a:t>) += A(</a:t>
            </a:r>
            <a:r>
              <a:rPr lang="en-US" sz="1800" b="1" dirty="0" err="1"/>
              <a:t>m,k</a:t>
            </a:r>
            <a:r>
              <a:rPr lang="en-US" sz="1800" b="1" dirty="0"/>
              <a:t>) * B(</a:t>
            </a:r>
            <a:r>
              <a:rPr lang="en-US" sz="1800" b="1" dirty="0" err="1"/>
              <a:t>k,n</a:t>
            </a:r>
            <a:r>
              <a:rPr lang="en-US" sz="1800" b="1" dirty="0"/>
              <a:t>)</a:t>
            </a:r>
          </a:p>
          <a:p>
            <a:pPr lvl="1"/>
            <a:r>
              <a:rPr lang="en-US" sz="1800" b="1" dirty="0"/>
              <a:t>CUDA kernels: </a:t>
            </a:r>
            <a:r>
              <a:rPr lang="en-US" sz="1800" b="1" dirty="0" err="1">
                <a:solidFill>
                  <a:schemeClr val="tx2"/>
                </a:solidFill>
              </a:rPr>
              <a:t>gpu_gemm_nn</a:t>
            </a:r>
            <a:r>
              <a:rPr lang="en-US" sz="1800" b="1" dirty="0">
                <a:solidFill>
                  <a:schemeClr val="tx2"/>
                </a:solidFill>
              </a:rPr>
              <a:t>, </a:t>
            </a:r>
            <a:r>
              <a:rPr lang="en-US" sz="1800" b="1" dirty="0" err="1">
                <a:solidFill>
                  <a:schemeClr val="tx2"/>
                </a:solidFill>
              </a:rPr>
              <a:t>gpu_gemm_sh_nn</a:t>
            </a:r>
            <a:r>
              <a:rPr lang="en-US" sz="1800" b="1" dirty="0">
                <a:solidFill>
                  <a:schemeClr val="tx2"/>
                </a:solidFill>
              </a:rPr>
              <a:t>, </a:t>
            </a:r>
            <a:r>
              <a:rPr lang="en-US" sz="1800" b="1" dirty="0" err="1">
                <a:solidFill>
                  <a:schemeClr val="tx2"/>
                </a:solidFill>
              </a:rPr>
              <a:t>gpu_gemm_sh_reg_nn</a:t>
            </a:r>
            <a:endParaRPr lang="en-US" sz="1800" b="1" dirty="0">
              <a:solidFill>
                <a:schemeClr val="tx2"/>
              </a:solidFill>
            </a:endParaRPr>
          </a:p>
          <a:p>
            <a:r>
              <a:rPr lang="en-US" sz="2000" dirty="0"/>
              <a:t>Matrix multiplication {</a:t>
            </a:r>
            <a:r>
              <a:rPr lang="en-US" sz="2000" b="1" dirty="0" err="1"/>
              <a:t>false</a:t>
            </a:r>
            <a:r>
              <a:rPr lang="en-US" sz="2000" dirty="0" err="1"/>
              <a:t>,</a:t>
            </a:r>
            <a:r>
              <a:rPr lang="en-US" sz="2000" b="1" dirty="0" err="1"/>
              <a:t>true</a:t>
            </a:r>
            <a:r>
              <a:rPr lang="en-US" sz="2000" dirty="0"/>
              <a:t>} case (</a:t>
            </a:r>
            <a:r>
              <a:rPr lang="en-US" sz="2000" dirty="0">
                <a:solidFill>
                  <a:srgbClr val="FF0000"/>
                </a:solidFill>
              </a:rPr>
              <a:t>your exercise</a:t>
            </a:r>
            <a:r>
              <a:rPr lang="en-US" sz="2000" dirty="0"/>
              <a:t>):</a:t>
            </a:r>
          </a:p>
          <a:p>
            <a:pPr lvl="1"/>
            <a:r>
              <a:rPr lang="en-US" sz="1800" b="1" dirty="0"/>
              <a:t>C(</a:t>
            </a:r>
            <a:r>
              <a:rPr lang="en-US" sz="1800" b="1" dirty="0" err="1"/>
              <a:t>m,n</a:t>
            </a:r>
            <a:r>
              <a:rPr lang="en-US" sz="1800" b="1" dirty="0"/>
              <a:t>) += A(</a:t>
            </a:r>
            <a:r>
              <a:rPr lang="en-US" sz="1800" b="1" dirty="0" err="1"/>
              <a:t>m,k</a:t>
            </a:r>
            <a:r>
              <a:rPr lang="en-US" sz="1800" b="1" dirty="0"/>
              <a:t>) * B(</a:t>
            </a:r>
            <a:r>
              <a:rPr lang="en-US" sz="1800" b="1" dirty="0" err="1"/>
              <a:t>n,k</a:t>
            </a:r>
            <a:r>
              <a:rPr lang="en-US" sz="1800" b="1" dirty="0"/>
              <a:t>)</a:t>
            </a:r>
          </a:p>
          <a:p>
            <a:pPr lvl="1"/>
            <a:r>
              <a:rPr lang="en-US" sz="1800" b="1" dirty="0"/>
              <a:t>CUDA kernels: </a:t>
            </a:r>
            <a:r>
              <a:rPr lang="en-US" sz="1800" b="1" dirty="0" err="1">
                <a:solidFill>
                  <a:srgbClr val="FF0000"/>
                </a:solidFill>
              </a:rPr>
              <a:t>gpu_gemm_nt</a:t>
            </a:r>
            <a:r>
              <a:rPr lang="en-US" sz="1800" b="1" dirty="0">
                <a:solidFill>
                  <a:srgbClr val="FF0000"/>
                </a:solidFill>
              </a:rPr>
              <a:t>, </a:t>
            </a:r>
            <a:r>
              <a:rPr lang="en-US" sz="1800" b="1" dirty="0" err="1">
                <a:solidFill>
                  <a:srgbClr val="FF0000"/>
                </a:solidFill>
              </a:rPr>
              <a:t>gpu_gemm_sh_nt</a:t>
            </a:r>
            <a:r>
              <a:rPr lang="en-US" sz="1800" b="1" dirty="0">
                <a:solidFill>
                  <a:srgbClr val="FF0000"/>
                </a:solidFill>
              </a:rPr>
              <a:t>, </a:t>
            </a:r>
            <a:r>
              <a:rPr lang="en-US" sz="1800" b="1" dirty="0" err="1">
                <a:solidFill>
                  <a:srgbClr val="FF0000"/>
                </a:solidFill>
              </a:rPr>
              <a:t>gpu_gemm_sh_reg_nt</a:t>
            </a:r>
            <a:endParaRPr lang="en-US" sz="1800" b="1" dirty="0">
              <a:solidFill>
                <a:srgbClr val="FF0000"/>
              </a:solidFill>
            </a:endParaRPr>
          </a:p>
          <a:p>
            <a:r>
              <a:rPr lang="en-US" sz="2000" dirty="0"/>
              <a:t>Matrix multiplication {</a:t>
            </a:r>
            <a:r>
              <a:rPr lang="en-US" sz="2000" b="1" dirty="0" err="1"/>
              <a:t>true</a:t>
            </a:r>
            <a:r>
              <a:rPr lang="en-US" sz="2000" dirty="0" err="1"/>
              <a:t>,</a:t>
            </a:r>
            <a:r>
              <a:rPr lang="en-US" sz="2000" b="1" dirty="0" err="1"/>
              <a:t>false</a:t>
            </a:r>
            <a:r>
              <a:rPr lang="en-US" sz="2000" dirty="0"/>
              <a:t>} case (</a:t>
            </a:r>
            <a:r>
              <a:rPr lang="en-US" sz="2000" dirty="0">
                <a:solidFill>
                  <a:srgbClr val="FF0000"/>
                </a:solidFill>
              </a:rPr>
              <a:t>your exercise</a:t>
            </a:r>
            <a:r>
              <a:rPr lang="en-US" sz="2000" dirty="0"/>
              <a:t>):</a:t>
            </a:r>
          </a:p>
          <a:p>
            <a:pPr lvl="1"/>
            <a:r>
              <a:rPr lang="en-US" sz="1800" b="1" dirty="0"/>
              <a:t>C(</a:t>
            </a:r>
            <a:r>
              <a:rPr lang="en-US" sz="1800" b="1" dirty="0" err="1"/>
              <a:t>m,n</a:t>
            </a:r>
            <a:r>
              <a:rPr lang="en-US" sz="1800" b="1" dirty="0"/>
              <a:t>) += A(</a:t>
            </a:r>
            <a:r>
              <a:rPr lang="en-US" sz="1800" b="1" dirty="0" err="1"/>
              <a:t>k,m</a:t>
            </a:r>
            <a:r>
              <a:rPr lang="en-US" sz="1800" b="1" dirty="0"/>
              <a:t>) * B(</a:t>
            </a:r>
            <a:r>
              <a:rPr lang="en-US" sz="1800" b="1" dirty="0" err="1"/>
              <a:t>k,n</a:t>
            </a:r>
            <a:r>
              <a:rPr lang="en-US" sz="1800" b="1" dirty="0"/>
              <a:t>)</a:t>
            </a:r>
          </a:p>
          <a:p>
            <a:pPr lvl="1"/>
            <a:r>
              <a:rPr lang="en-US" sz="1800" b="1" dirty="0"/>
              <a:t>CUDA kernels: </a:t>
            </a:r>
            <a:r>
              <a:rPr lang="en-US" sz="1800" b="1" dirty="0" err="1">
                <a:solidFill>
                  <a:srgbClr val="FF0000"/>
                </a:solidFill>
              </a:rPr>
              <a:t>gpu_gemm_tn</a:t>
            </a:r>
            <a:r>
              <a:rPr lang="en-US" sz="1800" b="1" dirty="0">
                <a:solidFill>
                  <a:srgbClr val="FF0000"/>
                </a:solidFill>
              </a:rPr>
              <a:t>, </a:t>
            </a:r>
            <a:r>
              <a:rPr lang="en-US" sz="1800" b="1" dirty="0" err="1">
                <a:solidFill>
                  <a:srgbClr val="FF0000"/>
                </a:solidFill>
              </a:rPr>
              <a:t>gpu_gemm_sh_tn</a:t>
            </a:r>
            <a:r>
              <a:rPr lang="en-US" sz="1800" b="1" dirty="0">
                <a:solidFill>
                  <a:srgbClr val="FF0000"/>
                </a:solidFill>
              </a:rPr>
              <a:t>, </a:t>
            </a:r>
            <a:r>
              <a:rPr lang="en-US" sz="1800" b="1" dirty="0" err="1">
                <a:solidFill>
                  <a:srgbClr val="FF0000"/>
                </a:solidFill>
              </a:rPr>
              <a:t>gpu_gemm_sh_reg_tn</a:t>
            </a:r>
            <a:endParaRPr lang="en-US" sz="1800" b="1" dirty="0">
              <a:solidFill>
                <a:srgbClr val="FF0000"/>
              </a:solidFill>
            </a:endParaRPr>
          </a:p>
          <a:p>
            <a:r>
              <a:rPr lang="en-US" sz="2000" dirty="0"/>
              <a:t>Matrix multiplication {</a:t>
            </a:r>
            <a:r>
              <a:rPr lang="en-US" sz="2000" b="1" dirty="0" err="1"/>
              <a:t>true</a:t>
            </a:r>
            <a:r>
              <a:rPr lang="en-US" sz="2000" dirty="0" err="1"/>
              <a:t>,</a:t>
            </a:r>
            <a:r>
              <a:rPr lang="en-US" sz="2000" b="1" dirty="0" err="1"/>
              <a:t>true</a:t>
            </a:r>
            <a:r>
              <a:rPr lang="en-US" sz="2000" dirty="0"/>
              <a:t>} case (</a:t>
            </a:r>
            <a:r>
              <a:rPr lang="en-US" sz="2000" dirty="0">
                <a:solidFill>
                  <a:srgbClr val="FF0000"/>
                </a:solidFill>
              </a:rPr>
              <a:t>your exercise</a:t>
            </a:r>
            <a:r>
              <a:rPr lang="en-US" sz="2000" dirty="0"/>
              <a:t>):</a:t>
            </a:r>
          </a:p>
          <a:p>
            <a:pPr lvl="1"/>
            <a:r>
              <a:rPr lang="en-US" sz="1800" b="1" dirty="0"/>
              <a:t>C(</a:t>
            </a:r>
            <a:r>
              <a:rPr lang="en-US" sz="1800" b="1" dirty="0" err="1"/>
              <a:t>m,n</a:t>
            </a:r>
            <a:r>
              <a:rPr lang="en-US" sz="1800" b="1" dirty="0"/>
              <a:t>) += A(</a:t>
            </a:r>
            <a:r>
              <a:rPr lang="en-US" sz="1800" b="1" dirty="0" err="1"/>
              <a:t>k,m</a:t>
            </a:r>
            <a:r>
              <a:rPr lang="en-US" sz="1800" b="1" dirty="0"/>
              <a:t>) * B(</a:t>
            </a:r>
            <a:r>
              <a:rPr lang="en-US" sz="1800" b="1" dirty="0" err="1"/>
              <a:t>n,k</a:t>
            </a:r>
            <a:r>
              <a:rPr lang="en-US" sz="1800" b="1" dirty="0"/>
              <a:t>)</a:t>
            </a:r>
          </a:p>
          <a:p>
            <a:pPr lvl="1"/>
            <a:r>
              <a:rPr lang="en-US" sz="1800" b="1" dirty="0"/>
              <a:t>CUDA kernels: </a:t>
            </a:r>
            <a:r>
              <a:rPr lang="en-US" sz="1800" b="1" dirty="0" err="1">
                <a:solidFill>
                  <a:srgbClr val="FF0000"/>
                </a:solidFill>
              </a:rPr>
              <a:t>gpu_gemm_tt</a:t>
            </a:r>
            <a:r>
              <a:rPr lang="en-US" sz="1800" b="1" dirty="0">
                <a:solidFill>
                  <a:srgbClr val="FF0000"/>
                </a:solidFill>
              </a:rPr>
              <a:t>, </a:t>
            </a:r>
            <a:r>
              <a:rPr lang="en-US" sz="1800" b="1" dirty="0" err="1">
                <a:solidFill>
                  <a:srgbClr val="FF0000"/>
                </a:solidFill>
              </a:rPr>
              <a:t>gpu_gemm_sh_tt</a:t>
            </a:r>
            <a:r>
              <a:rPr lang="en-US" sz="1800" b="1" dirty="0">
                <a:solidFill>
                  <a:srgbClr val="FF0000"/>
                </a:solidFill>
              </a:rPr>
              <a:t>, </a:t>
            </a:r>
            <a:r>
              <a:rPr lang="en-US" sz="1800" b="1" dirty="0" err="1">
                <a:solidFill>
                  <a:srgbClr val="FF0000"/>
                </a:solidFill>
              </a:rPr>
              <a:t>gpu_gemm_sh_reg_tt</a:t>
            </a:r>
            <a:endParaRPr lang="en-US" sz="1800" b="1" dirty="0">
              <a:solidFill>
                <a:srgbClr val="FF0000"/>
              </a:solidFill>
            </a:endParaRPr>
          </a:p>
          <a:p>
            <a:pPr lvl="1"/>
            <a:endParaRPr lang="en-US" b="1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8100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D566-82E7-4D99-A523-A86F2AD9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CUDA BLA Library: Naïve GEMM kernel (algorithm 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04C625-5F92-4ED6-9488-1470FDB629F6}"/>
              </a:ext>
            </a:extLst>
          </p:cNvPr>
          <p:cNvSpPr/>
          <p:nvPr/>
        </p:nvSpPr>
        <p:spPr>
          <a:xfrm>
            <a:off x="469899" y="871016"/>
            <a:ext cx="1148230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template &lt;</a:t>
            </a:r>
            <a:r>
              <a:rPr lang="en-US" sz="1400" dirty="0" err="1"/>
              <a:t>typename</a:t>
            </a:r>
            <a:r>
              <a:rPr lang="en-US" sz="1400" dirty="0"/>
              <a:t> T&gt;</a:t>
            </a:r>
          </a:p>
          <a:p>
            <a:r>
              <a:rPr lang="en-US" sz="1400" dirty="0"/>
              <a:t>__global__ void </a:t>
            </a:r>
            <a:r>
              <a:rPr lang="en-US" sz="1400" dirty="0" err="1"/>
              <a:t>gpu_gemm_nn</a:t>
            </a:r>
            <a:r>
              <a:rPr lang="en-US" sz="1400" dirty="0"/>
              <a:t>(int m, int n, int k, T * __restrict__ </a:t>
            </a:r>
            <a:r>
              <a:rPr lang="en-US" sz="1400" dirty="0" err="1"/>
              <a:t>dest</a:t>
            </a:r>
            <a:r>
              <a:rPr lang="en-US" sz="1400" dirty="0"/>
              <a:t>, const T * __restrict__ left, const T * __restrict__ right)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</a:t>
            </a:r>
            <a:r>
              <a:rPr lang="en-US" sz="1400" dirty="0" err="1"/>
              <a:t>size_t</a:t>
            </a:r>
            <a:r>
              <a:rPr lang="en-US" sz="1400" dirty="0"/>
              <a:t> ty = </a:t>
            </a:r>
            <a:r>
              <a:rPr lang="en-US" sz="1400" dirty="0" err="1"/>
              <a:t>blockIdx.y</a:t>
            </a:r>
            <a:r>
              <a:rPr lang="en-US" sz="1400" dirty="0"/>
              <a:t>*</a:t>
            </a:r>
            <a:r>
              <a:rPr lang="en-US" sz="1400" dirty="0" err="1"/>
              <a:t>blockDim.y</a:t>
            </a:r>
            <a:r>
              <a:rPr lang="en-US" sz="1400" dirty="0"/>
              <a:t> + </a:t>
            </a:r>
            <a:r>
              <a:rPr lang="en-US" sz="1400" dirty="0" err="1"/>
              <a:t>threadIdx.y</a:t>
            </a:r>
            <a:r>
              <a:rPr lang="en-US" sz="1400" dirty="0"/>
              <a:t>;</a:t>
            </a:r>
          </a:p>
          <a:p>
            <a:r>
              <a:rPr lang="en-US" sz="1400" dirty="0"/>
              <a:t> 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tx</a:t>
            </a:r>
            <a:r>
              <a:rPr lang="en-US" sz="1400" dirty="0"/>
              <a:t> = </a:t>
            </a:r>
            <a:r>
              <a:rPr lang="en-US" sz="1400" dirty="0" err="1"/>
              <a:t>blockIdx.x</a:t>
            </a:r>
            <a:r>
              <a:rPr lang="en-US" sz="1400" dirty="0"/>
              <a:t>*</a:t>
            </a:r>
            <a:r>
              <a:rPr lang="en-US" sz="1400" dirty="0" err="1"/>
              <a:t>blockDim.x</a:t>
            </a:r>
            <a:r>
              <a:rPr lang="en-US" sz="1400" dirty="0"/>
              <a:t> + </a:t>
            </a:r>
            <a:r>
              <a:rPr lang="en-US" sz="1400" dirty="0" err="1"/>
              <a:t>threadIdx.x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 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n_pos</a:t>
            </a:r>
            <a:r>
              <a:rPr lang="en-US" sz="1400" dirty="0"/>
              <a:t> = ty;</a:t>
            </a:r>
          </a:p>
          <a:p>
            <a:r>
              <a:rPr lang="en-US" sz="1400" dirty="0"/>
              <a:t> while(</a:t>
            </a:r>
            <a:r>
              <a:rPr lang="en-US" sz="1400" dirty="0" err="1"/>
              <a:t>n_pos</a:t>
            </a:r>
            <a:r>
              <a:rPr lang="en-US" sz="1400" dirty="0"/>
              <a:t> &lt; n){</a:t>
            </a:r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m_pos</a:t>
            </a:r>
            <a:r>
              <a:rPr lang="en-US" sz="1400" dirty="0"/>
              <a:t> = </a:t>
            </a:r>
            <a:r>
              <a:rPr lang="en-US" sz="1400" dirty="0" err="1"/>
              <a:t>tx</a:t>
            </a:r>
            <a:r>
              <a:rPr lang="en-US" sz="1400" dirty="0"/>
              <a:t>;</a:t>
            </a:r>
          </a:p>
          <a:p>
            <a:r>
              <a:rPr lang="en-US" sz="1400" dirty="0"/>
              <a:t>  while(</a:t>
            </a:r>
            <a:r>
              <a:rPr lang="en-US" sz="1400" dirty="0" err="1"/>
              <a:t>m_pos</a:t>
            </a:r>
            <a:r>
              <a:rPr lang="en-US" sz="1400" dirty="0"/>
              <a:t> &lt; m){</a:t>
            </a:r>
          </a:p>
          <a:p>
            <a:endParaRPr lang="en-US" sz="1400" dirty="0"/>
          </a:p>
          <a:p>
            <a:r>
              <a:rPr lang="en-US" sz="1400" dirty="0"/>
              <a:t>   T </a:t>
            </a:r>
            <a:r>
              <a:rPr lang="en-US" sz="1400" dirty="0" err="1"/>
              <a:t>tmp</a:t>
            </a:r>
            <a:r>
              <a:rPr lang="en-US" sz="1400" dirty="0"/>
              <a:t> = </a:t>
            </a:r>
            <a:r>
              <a:rPr lang="en-US" sz="1400" dirty="0" err="1"/>
              <a:t>static_cast</a:t>
            </a:r>
            <a:r>
              <a:rPr lang="en-US" sz="1400" dirty="0"/>
              <a:t>&lt;T&gt;(0.0);</a:t>
            </a:r>
          </a:p>
          <a:p>
            <a:r>
              <a:rPr lang="en-US" sz="1400" dirty="0"/>
              <a:t>   for(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k_pos</a:t>
            </a:r>
            <a:r>
              <a:rPr lang="en-US" sz="1400" dirty="0"/>
              <a:t> = 0; </a:t>
            </a:r>
            <a:r>
              <a:rPr lang="en-US" sz="1400" dirty="0" err="1"/>
              <a:t>k_pos</a:t>
            </a:r>
            <a:r>
              <a:rPr lang="en-US" sz="1400" dirty="0"/>
              <a:t> &lt; k; ++</a:t>
            </a:r>
            <a:r>
              <a:rPr lang="en-US" sz="1400" dirty="0" err="1"/>
              <a:t>k_pos</a:t>
            </a:r>
            <a:r>
              <a:rPr lang="en-US" sz="1400" dirty="0"/>
              <a:t>){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tmp</a:t>
            </a:r>
            <a:r>
              <a:rPr lang="en-US" sz="1400" dirty="0"/>
              <a:t> += left[</a:t>
            </a:r>
            <a:r>
              <a:rPr lang="en-US" sz="1400" dirty="0" err="1"/>
              <a:t>k_pos</a:t>
            </a:r>
            <a:r>
              <a:rPr lang="en-US" sz="1400" dirty="0"/>
              <a:t>*m + </a:t>
            </a:r>
            <a:r>
              <a:rPr lang="en-US" sz="1400" dirty="0" err="1"/>
              <a:t>m_pos</a:t>
            </a:r>
            <a:r>
              <a:rPr lang="en-US" sz="1400" dirty="0"/>
              <a:t>] * right[</a:t>
            </a:r>
            <a:r>
              <a:rPr lang="en-US" sz="1400" dirty="0" err="1"/>
              <a:t>n_pos</a:t>
            </a:r>
            <a:r>
              <a:rPr lang="en-US" sz="1400" dirty="0"/>
              <a:t>*k + </a:t>
            </a:r>
            <a:r>
              <a:rPr lang="en-US" sz="1400" dirty="0" err="1"/>
              <a:t>k_pos</a:t>
            </a:r>
            <a:r>
              <a:rPr lang="en-US" sz="1400" dirty="0"/>
              <a:t>];</a:t>
            </a:r>
          </a:p>
          <a:p>
            <a:r>
              <a:rPr lang="en-US" sz="1400" dirty="0"/>
              <a:t>   }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dest</a:t>
            </a:r>
            <a:r>
              <a:rPr lang="en-US" sz="1400" dirty="0"/>
              <a:t>[</a:t>
            </a:r>
            <a:r>
              <a:rPr lang="en-US" sz="1400" dirty="0" err="1"/>
              <a:t>n_pos</a:t>
            </a:r>
            <a:r>
              <a:rPr lang="en-US" sz="1400" dirty="0"/>
              <a:t>*m + </a:t>
            </a:r>
            <a:r>
              <a:rPr lang="en-US" sz="1400" dirty="0" err="1"/>
              <a:t>m_pos</a:t>
            </a:r>
            <a:r>
              <a:rPr lang="en-US" sz="1400" dirty="0"/>
              <a:t>] += </a:t>
            </a:r>
            <a:r>
              <a:rPr lang="en-US" sz="1400" dirty="0" err="1"/>
              <a:t>tmp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   </a:t>
            </a:r>
            <a:r>
              <a:rPr lang="en-US" sz="1400" dirty="0" err="1"/>
              <a:t>m_pos</a:t>
            </a:r>
            <a:r>
              <a:rPr lang="en-US" sz="1400" dirty="0"/>
              <a:t> += </a:t>
            </a:r>
            <a:r>
              <a:rPr lang="en-US" sz="1400" dirty="0" err="1"/>
              <a:t>gridDim.x</a:t>
            </a:r>
            <a:r>
              <a:rPr lang="en-US" sz="1400" dirty="0"/>
              <a:t>*</a:t>
            </a:r>
            <a:r>
              <a:rPr lang="en-US" sz="1400" dirty="0" err="1"/>
              <a:t>blockDim.x</a:t>
            </a:r>
            <a:r>
              <a:rPr lang="en-US" sz="1400" dirty="0"/>
              <a:t>;</a:t>
            </a:r>
          </a:p>
          <a:p>
            <a:r>
              <a:rPr lang="en-US" sz="1400" dirty="0"/>
              <a:t>  }</a:t>
            </a:r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 err="1"/>
              <a:t>n_pos</a:t>
            </a:r>
            <a:r>
              <a:rPr lang="en-US" sz="1400" dirty="0"/>
              <a:t> += </a:t>
            </a:r>
            <a:r>
              <a:rPr lang="en-US" sz="1400" dirty="0" err="1"/>
              <a:t>gridDim.y</a:t>
            </a:r>
            <a:r>
              <a:rPr lang="en-US" sz="1400" dirty="0"/>
              <a:t>*</a:t>
            </a:r>
            <a:r>
              <a:rPr lang="en-US" sz="1400" dirty="0" err="1"/>
              <a:t>blockDim.y</a:t>
            </a:r>
            <a:r>
              <a:rPr lang="en-US" sz="1400" dirty="0"/>
              <a:t>;</a:t>
            </a:r>
          </a:p>
          <a:p>
            <a:r>
              <a:rPr lang="en-US" sz="1400" dirty="0"/>
              <a:t> }</a:t>
            </a:r>
          </a:p>
          <a:p>
            <a:r>
              <a:rPr lang="en-US" sz="1400" dirty="0"/>
              <a:t> return;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6D984E-C318-4F19-9EB0-841B44931DE5}"/>
              </a:ext>
            </a:extLst>
          </p:cNvPr>
          <p:cNvSpPr/>
          <p:nvPr/>
        </p:nvSpPr>
        <p:spPr>
          <a:xfrm>
            <a:off x="6451600" y="2345267"/>
            <a:ext cx="4995333" cy="388196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7A1F33-7505-48CE-9918-B6459FBD3A19}"/>
              </a:ext>
            </a:extLst>
          </p:cNvPr>
          <p:cNvCxnSpPr>
            <a:stCxn id="8" idx="0"/>
            <a:endCxn id="8" idx="2"/>
          </p:cNvCxnSpPr>
          <p:nvPr/>
        </p:nvCxnSpPr>
        <p:spPr>
          <a:xfrm>
            <a:off x="8949267" y="2345267"/>
            <a:ext cx="0" cy="388196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0F8DD-67E0-46DC-9A22-8B4EB04FFCCE}"/>
              </a:ext>
            </a:extLst>
          </p:cNvPr>
          <p:cNvCxnSpPr>
            <a:stCxn id="8" idx="1"/>
            <a:endCxn id="8" idx="3"/>
          </p:cNvCxnSpPr>
          <p:nvPr/>
        </p:nvCxnSpPr>
        <p:spPr>
          <a:xfrm>
            <a:off x="6451600" y="4286250"/>
            <a:ext cx="499533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7AD878-57C9-4881-81CE-C921845F9B2C}"/>
              </a:ext>
            </a:extLst>
          </p:cNvPr>
          <p:cNvCxnSpPr/>
          <p:nvPr/>
        </p:nvCxnSpPr>
        <p:spPr>
          <a:xfrm flipH="1">
            <a:off x="7641167" y="2379133"/>
            <a:ext cx="42333" cy="38481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B0B56A-0202-4E3D-BFA3-CE00F4F86FB2}"/>
              </a:ext>
            </a:extLst>
          </p:cNvPr>
          <p:cNvCxnSpPr/>
          <p:nvPr/>
        </p:nvCxnSpPr>
        <p:spPr>
          <a:xfrm flipH="1">
            <a:off x="10147286" y="2366436"/>
            <a:ext cx="42333" cy="38481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FC927A9-E159-41FF-809F-12D643A8724C}"/>
              </a:ext>
            </a:extLst>
          </p:cNvPr>
          <p:cNvSpPr txBox="1"/>
          <p:nvPr/>
        </p:nvSpPr>
        <p:spPr>
          <a:xfrm>
            <a:off x="8775696" y="2009351"/>
            <a:ext cx="32573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627582-B6A8-45BE-BA65-B8F741A00193}"/>
              </a:ext>
            </a:extLst>
          </p:cNvPr>
          <p:cNvSpPr txBox="1"/>
          <p:nvPr/>
        </p:nvSpPr>
        <p:spPr>
          <a:xfrm>
            <a:off x="6003105" y="4096380"/>
            <a:ext cx="40107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4F9725-58A0-4D5E-B57F-5BEDAC8F0408}"/>
              </a:ext>
            </a:extLst>
          </p:cNvPr>
          <p:cNvSpPr txBox="1"/>
          <p:nvPr/>
        </p:nvSpPr>
        <p:spPr>
          <a:xfrm>
            <a:off x="6609892" y="28956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F8D6D9-2749-4918-B571-2A394CBA5FD8}"/>
              </a:ext>
            </a:extLst>
          </p:cNvPr>
          <p:cNvSpPr txBox="1"/>
          <p:nvPr/>
        </p:nvSpPr>
        <p:spPr>
          <a:xfrm>
            <a:off x="9096974" y="28956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4FA619-B3B8-4279-A366-53892F0F35F3}"/>
              </a:ext>
            </a:extLst>
          </p:cNvPr>
          <p:cNvSpPr txBox="1"/>
          <p:nvPr/>
        </p:nvSpPr>
        <p:spPr>
          <a:xfrm>
            <a:off x="7831207" y="28956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(0,1)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F5152A-AFEE-4107-B71F-8F8208223048}"/>
              </a:ext>
            </a:extLst>
          </p:cNvPr>
          <p:cNvSpPr txBox="1"/>
          <p:nvPr/>
        </p:nvSpPr>
        <p:spPr>
          <a:xfrm>
            <a:off x="10328874" y="2895644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(0,3)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7AF8E-B46F-443D-B4F5-7CB2CAF72080}"/>
              </a:ext>
            </a:extLst>
          </p:cNvPr>
          <p:cNvSpPr txBox="1"/>
          <p:nvPr/>
        </p:nvSpPr>
        <p:spPr>
          <a:xfrm>
            <a:off x="6609892" y="4830911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(1,0)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7F540C-1646-4172-BA51-B9FD46FCE606}"/>
              </a:ext>
            </a:extLst>
          </p:cNvPr>
          <p:cNvSpPr txBox="1"/>
          <p:nvPr/>
        </p:nvSpPr>
        <p:spPr>
          <a:xfrm>
            <a:off x="7831206" y="4830911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86557B-DDF1-4416-B142-203CDF7A64A7}"/>
              </a:ext>
            </a:extLst>
          </p:cNvPr>
          <p:cNvSpPr txBox="1"/>
          <p:nvPr/>
        </p:nvSpPr>
        <p:spPr>
          <a:xfrm>
            <a:off x="9096973" y="4830911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(1,2)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935B75-31D3-41CD-89AA-49274EB84DFA}"/>
              </a:ext>
            </a:extLst>
          </p:cNvPr>
          <p:cNvSpPr txBox="1"/>
          <p:nvPr/>
        </p:nvSpPr>
        <p:spPr>
          <a:xfrm>
            <a:off x="10328873" y="4830911"/>
            <a:ext cx="94448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Thread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Block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(1,3)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65B4C4-8EB4-410D-8F69-8794785233AE}"/>
              </a:ext>
            </a:extLst>
          </p:cNvPr>
          <p:cNvSpPr txBox="1"/>
          <p:nvPr/>
        </p:nvSpPr>
        <p:spPr>
          <a:xfrm>
            <a:off x="8098712" y="6349439"/>
            <a:ext cx="170110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latin typeface="+mn-lt"/>
              </a:rPr>
              <a:t>Matrix C(</a:t>
            </a:r>
            <a:r>
              <a:rPr lang="en-US" b="1" dirty="0" err="1">
                <a:latin typeface="+mn-lt"/>
              </a:rPr>
              <a:t>m,n</a:t>
            </a:r>
            <a:r>
              <a:rPr lang="en-US" b="1" dirty="0">
                <a:latin typeface="+mn-lt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423D6-0904-4DA7-A2F4-5542BF5F018E}"/>
              </a:ext>
            </a:extLst>
          </p:cNvPr>
          <p:cNvSpPr txBox="1"/>
          <p:nvPr/>
        </p:nvSpPr>
        <p:spPr>
          <a:xfrm>
            <a:off x="5599184" y="1515614"/>
            <a:ext cx="635302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500" b="1" dirty="0">
                <a:highlight>
                  <a:srgbClr val="00FFFF"/>
                </a:highlight>
                <a:latin typeface="+mn-lt"/>
              </a:rPr>
              <a:t>Each CUDA thread block computes:</a:t>
            </a:r>
          </a:p>
          <a:p>
            <a:pPr algn="l">
              <a:lnSpc>
                <a:spcPct val="90000"/>
              </a:lnSpc>
            </a:pPr>
            <a:r>
              <a:rPr lang="en-US" sz="1500" b="1" dirty="0">
                <a:highlight>
                  <a:srgbClr val="00FFFF"/>
                </a:highlight>
                <a:latin typeface="+mn-lt"/>
              </a:rPr>
              <a:t>C(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blockDim.x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, 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blockDim.y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) += A(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blockDim.x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, k) * B(k, </a:t>
            </a:r>
            <a:r>
              <a:rPr lang="en-US" sz="1500" b="1" dirty="0" err="1">
                <a:highlight>
                  <a:srgbClr val="00FFFF"/>
                </a:highlight>
                <a:latin typeface="+mn-lt"/>
              </a:rPr>
              <a:t>blockDim.y</a:t>
            </a:r>
            <a:r>
              <a:rPr lang="en-US" sz="1500" b="1" dirty="0">
                <a:highlight>
                  <a:srgbClr val="00FFFF"/>
                </a:highlight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0033275"/>
      </p:ext>
    </p:extLst>
  </p:cSld>
  <p:clrMapOvr>
    <a:masterClrMapping/>
  </p:clrMapOvr>
</p:sld>
</file>

<file path=ppt/theme/theme1.xml><?xml version="1.0" encoding="utf-8"?>
<a:theme xmlns:a="http://schemas.openxmlformats.org/drawingml/2006/main" name="ORNL">
  <a:themeElements>
    <a:clrScheme name="ORNL theme colors 180717 final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3BA2AD"/>
      </a:accent1>
      <a:accent2>
        <a:srgbClr val="8FBB55"/>
      </a:accent2>
      <a:accent3>
        <a:srgbClr val="5785B7"/>
      </a:accent3>
      <a:accent4>
        <a:srgbClr val="E5A940"/>
      </a:accent4>
      <a:accent5>
        <a:srgbClr val="919785"/>
      </a:accent5>
      <a:accent6>
        <a:srgbClr val="CB4D3D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38100">
          <a:solidFill>
            <a:schemeClr val="bg2"/>
          </a:solidFill>
          <a:miter lim="800000"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NL 16x9 template 180719" id="{91F5A9DE-0FF5-42D2-8B71-414341298470}" vid="{19B61368-BE15-4FF9-B836-7A1A3976FBB8}"/>
    </a:ext>
  </a:extLst>
</a:theme>
</file>

<file path=ppt/theme/theme2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75B17BC858B94FAA5409F11FF9B884" ma:contentTypeVersion="0" ma:contentTypeDescription="Create a new document." ma:contentTypeScope="" ma:versionID="ba30602e445ba7bd833ef2f532e4a5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A20C22-D077-412B-81BA-8B2541026FAD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AF6B0504-AE38-4B68-B5E7-89AA94502C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14FB6BD-000C-41AF-9DE8-4264F777F3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11725</Words>
  <Application>Microsoft Macintosh PowerPoint</Application>
  <PresentationFormat>Widescreen</PresentationFormat>
  <Paragraphs>1352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Arial Black</vt:lpstr>
      <vt:lpstr>Century Gothic</vt:lpstr>
      <vt:lpstr>Courier New</vt:lpstr>
      <vt:lpstr>ORNL</vt:lpstr>
      <vt:lpstr>CUDA C++ Exercise: Basic Linear Algebra Kernels: GEMM Optimization Strategies</vt:lpstr>
      <vt:lpstr>Installing CUDA Basic Linear Algebra (BLA) Library</vt:lpstr>
      <vt:lpstr>CUDA BLA Library Concepts: Matrix</vt:lpstr>
      <vt:lpstr>CUDA BLA Library Concepts: Matrix Operations</vt:lpstr>
      <vt:lpstr>CUDA BLA Library Implementation Benchmark</vt:lpstr>
      <vt:lpstr>CUDA BLA Library Implementation Benchmark</vt:lpstr>
      <vt:lpstr>CUDA BLA Library: GEMM cases</vt:lpstr>
      <vt:lpstr>CUDA BLA Library: GEMM algorithms</vt:lpstr>
      <vt:lpstr>CUDA BLA Library: Naïve GEMM kernel (algorithm 0)</vt:lpstr>
      <vt:lpstr>CUDA BLA Library: Naïve GEMM kernel (algorithm 0)</vt:lpstr>
      <vt:lpstr>CUDA BLA Library: Naïve GEMM kernel (algorithm 0)</vt:lpstr>
      <vt:lpstr>CUDA BLA Library: Naïve GEMM kernel (algorithm 0)</vt:lpstr>
      <vt:lpstr>CUDA BLA Library: Naïve GEMM kernel (algorithm 0)</vt:lpstr>
      <vt:lpstr>CUDA BLA Library: Naïve GEMM kernel (algorithm 0)</vt:lpstr>
      <vt:lpstr>CUDA BLA Library: Naïve GEMM kernel (algorithm 0)</vt:lpstr>
      <vt:lpstr>CUDA BLA Library: Naïve GEMM kernel (algorithm 0)</vt:lpstr>
      <vt:lpstr>CUDA BLA Library: Naïve GEMM kernel (algorithm 0)</vt:lpstr>
      <vt:lpstr>CUDA BLA Library: Naïve GEMM kernel (algorithm 0)</vt:lpstr>
      <vt:lpstr>CUDA BLA Library: Naïve GEMM kernel (algorithm 0)</vt:lpstr>
      <vt:lpstr>CUDA BLA Library: Naïve GEMM kernel (algorithm 0)</vt:lpstr>
      <vt:lpstr>CUDA BLA Library: Shared Memory GEMM need</vt:lpstr>
      <vt:lpstr>CUDA BLA Library: Shared Memory GEMM (algorithm 1)</vt:lpstr>
      <vt:lpstr>CUDA BLA Library: Shared Memory GEMM (algorithm 1)</vt:lpstr>
      <vt:lpstr>CUDA BLA Library: Shared Memory GEMM (algorithm 1)</vt:lpstr>
      <vt:lpstr>CUDA BLA Library: Shared Memory GEMM (algorithm 1)</vt:lpstr>
      <vt:lpstr>CUDA BLA Library: Shared Memory GEMM (algorithm 1)</vt:lpstr>
      <vt:lpstr>CUDA BLA Library: Shared Memory GEMM (algorithm 1)</vt:lpstr>
      <vt:lpstr>CUDA BLA Library: Shared Memory GEMM (algorithm 1)</vt:lpstr>
      <vt:lpstr>CUDA BLA Library: +Registers GEMM need</vt:lpstr>
      <vt:lpstr>CUDA BLA Library: +Registers GEMM (algorithm 2)</vt:lpstr>
      <vt:lpstr>CUDA BLA Library: +Registers GEMM (algorithm 2)</vt:lpstr>
      <vt:lpstr>CUDA BLA Library: +Registers GEMM (algorithm 2)</vt:lpstr>
      <vt:lpstr>CUDA BLA Library: +Registers GEMM (algorithm 2)</vt:lpstr>
      <vt:lpstr>CUDA BLA Library: +Registers GEMM (algorithm 2)</vt:lpstr>
      <vt:lpstr>CUDA BLA Library: +Registers GEMM (algorithm 2)</vt:lpstr>
      <vt:lpstr>CUDA BLA Library: +Registers GEMM (algorithm 2)</vt:lpstr>
      <vt:lpstr>CUDA BLA Library: +Registers GEMM (algorithm 2)</vt:lpstr>
      <vt:lpstr>CUDA BLA Library: Implement Your GEMM Algorithms</vt:lpstr>
      <vt:lpstr>CUDA BLA Library Implementation Benchmark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2018-07-12T19:30:01Z</dcterms:created>
  <dcterms:modified xsi:type="dcterms:W3CDTF">2019-08-21T13:42:45Z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0x0101003975B17BC858B94FAA5409F11FF9B884</vt:lpwstr>
  </property>
</Properties>
</file>