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2" r:id="rId2"/>
    <p:sldMasterId id="2147483674" r:id="rId3"/>
    <p:sldMasterId id="2147483686" r:id="rId4"/>
    <p:sldMasterId id="2147483698" r:id="rId5"/>
  </p:sldMasterIdLst>
  <p:notesMasterIdLst>
    <p:notesMasterId r:id="rId99"/>
  </p:notesMasterIdLst>
  <p:handoutMasterIdLst>
    <p:handoutMasterId r:id="rId100"/>
  </p:handoutMasterIdLst>
  <p:sldIdLst>
    <p:sldId id="702" r:id="rId6"/>
    <p:sldId id="703" r:id="rId7"/>
    <p:sldId id="704" r:id="rId8"/>
    <p:sldId id="745" r:id="rId9"/>
    <p:sldId id="768" r:id="rId10"/>
    <p:sldId id="705" r:id="rId11"/>
    <p:sldId id="706" r:id="rId12"/>
    <p:sldId id="707" r:id="rId13"/>
    <p:sldId id="708" r:id="rId14"/>
    <p:sldId id="709" r:id="rId15"/>
    <p:sldId id="710" r:id="rId16"/>
    <p:sldId id="711" r:id="rId17"/>
    <p:sldId id="712" r:id="rId18"/>
    <p:sldId id="713" r:id="rId19"/>
    <p:sldId id="714" r:id="rId20"/>
    <p:sldId id="715" r:id="rId21"/>
    <p:sldId id="716" r:id="rId22"/>
    <p:sldId id="717" r:id="rId23"/>
    <p:sldId id="718" r:id="rId24"/>
    <p:sldId id="719" r:id="rId25"/>
    <p:sldId id="720" r:id="rId26"/>
    <p:sldId id="807" r:id="rId27"/>
    <p:sldId id="750" r:id="rId28"/>
    <p:sldId id="751" r:id="rId29"/>
    <p:sldId id="752" r:id="rId30"/>
    <p:sldId id="753" r:id="rId31"/>
    <p:sldId id="754" r:id="rId32"/>
    <p:sldId id="755" r:id="rId33"/>
    <p:sldId id="756" r:id="rId34"/>
    <p:sldId id="757" r:id="rId35"/>
    <p:sldId id="758" r:id="rId36"/>
    <p:sldId id="759" r:id="rId37"/>
    <p:sldId id="760" r:id="rId38"/>
    <p:sldId id="761" r:id="rId39"/>
    <p:sldId id="762" r:id="rId40"/>
    <p:sldId id="763" r:id="rId41"/>
    <p:sldId id="764" r:id="rId42"/>
    <p:sldId id="765" r:id="rId43"/>
    <p:sldId id="766" r:id="rId44"/>
    <p:sldId id="767" r:id="rId45"/>
    <p:sldId id="806" r:id="rId46"/>
    <p:sldId id="685" r:id="rId47"/>
    <p:sldId id="656" r:id="rId48"/>
    <p:sldId id="696" r:id="rId49"/>
    <p:sldId id="594" r:id="rId50"/>
    <p:sldId id="628" r:id="rId51"/>
    <p:sldId id="640" r:id="rId52"/>
    <p:sldId id="618" r:id="rId53"/>
    <p:sldId id="689" r:id="rId54"/>
    <p:sldId id="690" r:id="rId55"/>
    <p:sldId id="645" r:id="rId56"/>
    <p:sldId id="589" r:id="rId57"/>
    <p:sldId id="591" r:id="rId58"/>
    <p:sldId id="627" r:id="rId59"/>
    <p:sldId id="701" r:id="rId60"/>
    <p:sldId id="700" r:id="rId61"/>
    <p:sldId id="595" r:id="rId62"/>
    <p:sldId id="433" r:id="rId63"/>
    <p:sldId id="649" r:id="rId64"/>
    <p:sldId id="619" r:id="rId65"/>
    <p:sldId id="626" r:id="rId66"/>
    <p:sldId id="621" r:id="rId67"/>
    <p:sldId id="620" r:id="rId68"/>
    <p:sldId id="531" r:id="rId69"/>
    <p:sldId id="532" r:id="rId70"/>
    <p:sldId id="533" r:id="rId71"/>
    <p:sldId id="805" r:id="rId72"/>
    <p:sldId id="695" r:id="rId73"/>
    <p:sldId id="783" r:id="rId74"/>
    <p:sldId id="791" r:id="rId75"/>
    <p:sldId id="792" r:id="rId76"/>
    <p:sldId id="793" r:id="rId77"/>
    <p:sldId id="794" r:id="rId78"/>
    <p:sldId id="795" r:id="rId79"/>
    <p:sldId id="796" r:id="rId80"/>
    <p:sldId id="816" r:id="rId81"/>
    <p:sldId id="802" r:id="rId82"/>
    <p:sldId id="817" r:id="rId83"/>
    <p:sldId id="818" r:id="rId84"/>
    <p:sldId id="808" r:id="rId85"/>
    <p:sldId id="809" r:id="rId86"/>
    <p:sldId id="810" r:id="rId87"/>
    <p:sldId id="811" r:id="rId88"/>
    <p:sldId id="812" r:id="rId89"/>
    <p:sldId id="813" r:id="rId90"/>
    <p:sldId id="737" r:id="rId91"/>
    <p:sldId id="738" r:id="rId92"/>
    <p:sldId id="741" r:id="rId93"/>
    <p:sldId id="742" r:id="rId94"/>
    <p:sldId id="743" r:id="rId95"/>
    <p:sldId id="672" r:id="rId96"/>
    <p:sldId id="675" r:id="rId97"/>
    <p:sldId id="676" r:id="rId98"/>
  </p:sldIdLst>
  <p:sldSz cx="9144000" cy="6858000" type="screen4x3"/>
  <p:notesSz cx="6858000" cy="9144000"/>
  <p:defaultTextStyle>
    <a:defPPr>
      <a:defRPr lang="en-US"/>
    </a:defPPr>
    <a:lvl1pPr algn="ctr" rtl="0" fontAlgn="base">
      <a:lnSpc>
        <a:spcPct val="90000"/>
      </a:lnSpc>
      <a:spcBef>
        <a:spcPts val="8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Gothic" charset="0"/>
        <a:cs typeface="Gothic" charset="0"/>
      </a:defRPr>
    </a:lvl1pPr>
    <a:lvl2pPr marL="457200" algn="ctr" rtl="0" fontAlgn="base">
      <a:lnSpc>
        <a:spcPct val="90000"/>
      </a:lnSpc>
      <a:spcBef>
        <a:spcPts val="8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Gothic" charset="0"/>
        <a:cs typeface="Gothic" charset="0"/>
      </a:defRPr>
    </a:lvl2pPr>
    <a:lvl3pPr marL="914400" algn="ctr" rtl="0" fontAlgn="base">
      <a:lnSpc>
        <a:spcPct val="90000"/>
      </a:lnSpc>
      <a:spcBef>
        <a:spcPts val="8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Gothic" charset="0"/>
        <a:cs typeface="Gothic" charset="0"/>
      </a:defRPr>
    </a:lvl3pPr>
    <a:lvl4pPr marL="1371600" algn="ctr" rtl="0" fontAlgn="base">
      <a:lnSpc>
        <a:spcPct val="90000"/>
      </a:lnSpc>
      <a:spcBef>
        <a:spcPts val="8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Gothic" charset="0"/>
        <a:cs typeface="Gothic" charset="0"/>
      </a:defRPr>
    </a:lvl4pPr>
    <a:lvl5pPr marL="1828800" algn="ctr" rtl="0" fontAlgn="base">
      <a:lnSpc>
        <a:spcPct val="90000"/>
      </a:lnSpc>
      <a:spcBef>
        <a:spcPts val="8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Gothic" charset="0"/>
        <a:cs typeface="Gothic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Times New Roman" pitchFamily="18" charset="0"/>
        <a:ea typeface="Gothic" charset="0"/>
        <a:cs typeface="Gothic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Times New Roman" pitchFamily="18" charset="0"/>
        <a:ea typeface="Gothic" charset="0"/>
        <a:cs typeface="Gothic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Times New Roman" pitchFamily="18" charset="0"/>
        <a:ea typeface="Gothic" charset="0"/>
        <a:cs typeface="Gothic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Times New Roman" pitchFamily="18" charset="0"/>
        <a:ea typeface="Gothic" charset="0"/>
        <a:cs typeface="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FFFFFF"/>
    <a:srgbClr val="EAEAEA"/>
    <a:srgbClr val="66FF33"/>
    <a:srgbClr val="800000"/>
    <a:srgbClr val="CCFF99"/>
    <a:srgbClr val="99FF99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926" autoAdjust="0"/>
    <p:restoredTop sz="96000" autoAdjust="0"/>
  </p:normalViewPr>
  <p:slideViewPr>
    <p:cSldViewPr>
      <p:cViewPr>
        <p:scale>
          <a:sx n="70" d="100"/>
          <a:sy n="70" d="100"/>
        </p:scale>
        <p:origin x="-1410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70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103" Type="http://schemas.openxmlformats.org/officeDocument/2006/relationships/theme" Target="theme/theme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notesMaster" Target="notesMasters/notesMaster1.xml"/><Relationship Id="rId10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tableStyles" Target="tableStyles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3" Type="http://schemas.openxmlformats.org/officeDocument/2006/relationships/slideMaster" Target="slideMasters/slideMaster3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64.xml"/><Relationship Id="rId13" Type="http://schemas.openxmlformats.org/officeDocument/2006/relationships/slide" Target="slides/slide87.xml"/><Relationship Id="rId3" Type="http://schemas.openxmlformats.org/officeDocument/2006/relationships/slide" Target="slides/slide20.xml"/><Relationship Id="rId7" Type="http://schemas.openxmlformats.org/officeDocument/2006/relationships/slide" Target="slides/slide48.xml"/><Relationship Id="rId12" Type="http://schemas.openxmlformats.org/officeDocument/2006/relationships/slide" Target="slides/slide86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42.xml"/><Relationship Id="rId11" Type="http://schemas.openxmlformats.org/officeDocument/2006/relationships/slide" Target="slides/slide84.xml"/><Relationship Id="rId5" Type="http://schemas.openxmlformats.org/officeDocument/2006/relationships/slide" Target="slides/slide24.xml"/><Relationship Id="rId10" Type="http://schemas.openxmlformats.org/officeDocument/2006/relationships/slide" Target="slides/slide66.xml"/><Relationship Id="rId4" Type="http://schemas.openxmlformats.org/officeDocument/2006/relationships/slide" Target="slides/slide23.xml"/><Relationship Id="rId9" Type="http://schemas.openxmlformats.org/officeDocument/2006/relationships/slide" Target="slides/slide6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Type of Code</c:v>
                </c:pt>
              </c:strCache>
            </c:strRef>
          </c:tx>
          <c:cat>
            <c:strRef>
              <c:f>Sheet1!$A$2:$A$10</c:f>
              <c:strCache>
                <c:ptCount val="9"/>
                <c:pt idx="0">
                  <c:v>C++</c:v>
                </c:pt>
                <c:pt idx="1">
                  <c:v>Graphics</c:v>
                </c:pt>
                <c:pt idx="2">
                  <c:v>CUDA</c:v>
                </c:pt>
                <c:pt idx="3">
                  <c:v>C </c:v>
                </c:pt>
                <c:pt idx="4">
                  <c:v>CPU intrinsics</c:v>
                </c:pt>
                <c:pt idx="5">
                  <c:v>TclBind</c:v>
                </c:pt>
                <c:pt idx="6">
                  <c:v>PyBind</c:v>
                </c:pt>
                <c:pt idx="7">
                  <c:v>Headers</c:v>
                </c:pt>
                <c:pt idx="8">
                  <c:v>GUI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103000</c:v>
                </c:pt>
                <c:pt idx="1">
                  <c:v>37000</c:v>
                </c:pt>
                <c:pt idx="2">
                  <c:v>19000</c:v>
                </c:pt>
                <c:pt idx="3">
                  <c:v>14000</c:v>
                </c:pt>
                <c:pt idx="4">
                  <c:v>3100</c:v>
                </c:pt>
                <c:pt idx="5">
                  <c:v>20000</c:v>
                </c:pt>
                <c:pt idx="6">
                  <c:v>8000</c:v>
                </c:pt>
                <c:pt idx="7">
                  <c:v>46000</c:v>
                </c:pt>
                <c:pt idx="8">
                  <c:v>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C3-544A-BCC3-BD83557F32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7885504877927993"/>
          <c:y val="0.16820370793220538"/>
          <c:w val="0.30227702669241818"/>
          <c:h val="0.78645492512687554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8DEE008-7654-44BF-B864-8F878FB04B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474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0" y="303213"/>
            <a:ext cx="1588" cy="15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562557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95" tIns="44898" rIns="89795" bIns="44898"/>
          <a:lstStyle>
            <a:lvl1pPr algn="l"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1363" indent="-284163" algn="l"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1413" indent="-227013" algn="l"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598613" indent="-227013" algn="l"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5813" indent="-227013" algn="l" eaLnBrk="0" hangingPunct="0">
              <a:spcBef>
                <a:spcPct val="30000"/>
              </a:spcBef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3013" indent="-2270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0213" indent="-2270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7413" indent="-2270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4613" indent="-22701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ts val="763"/>
              </a:spcBef>
            </a:pPr>
            <a:fld id="{81FD44E2-E72E-4A4B-8BE4-6A958654C118}" type="slidenum">
              <a:rPr lang="en-US" altLang="en-US"/>
              <a:pPr algn="ctr" eaLnBrk="1" hangingPunct="1">
                <a:spcBef>
                  <a:spcPts val="763"/>
                </a:spcBef>
              </a:pPr>
              <a:t>73</a:t>
            </a:fld>
            <a:endParaRPr lang="en-US" alt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30724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1" tIns="45711" rIns="91421" bIns="45711"/>
          <a:lstStyle/>
          <a:p>
            <a:r>
              <a:rPr lang="en-US" altLang="en-US"/>
              <a:t>The short-range cutoff and lattice cutoff calculations are the most computationally demanding parts of multilevel summation and have the most data-parallelism to exploit.</a:t>
            </a:r>
          </a:p>
          <a:p>
            <a:r>
              <a:rPr lang="en-US" altLang="en-US"/>
              <a:t>The short-range part is just cutoff summation on the GPU, using a switching function particular to multilevel summation.</a:t>
            </a:r>
          </a:p>
          <a:p>
            <a:r>
              <a:rPr lang="en-US" altLang="en-US"/>
              <a:t>For the lattice cutoff part, the pairwise distances between lattice points are precomputed.</a:t>
            </a:r>
          </a:p>
          <a:p>
            <a:r>
              <a:rPr lang="en-US" altLang="en-US"/>
              <a:t>The calculation simplifies to accumulating at each lattice point a sum of the “weighted” surrounding charges.</a:t>
            </a:r>
          </a:p>
          <a:p>
            <a:r>
              <a:rPr lang="en-US" altLang="en-US"/>
              <a:t>We accelerate this by streaming blocks of lattice charges from global memory into shared memory and reading the fixed weights from the GPU constant memory.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2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76303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624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10" y="609600"/>
            <a:ext cx="1941513" cy="5484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4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9213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7770813" cy="11414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08413" cy="41132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6613" y="1981200"/>
            <a:ext cx="3810000" cy="4113213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56241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7770813" cy="11414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08413" cy="4113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6613" y="1981200"/>
            <a:ext cx="3810000" cy="4113213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29161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36636"/>
            <a:ext cx="8229600" cy="365125"/>
          </a:xfrm>
          <a:prstGeom prst="rect">
            <a:avLst/>
          </a:prstGeom>
        </p:spPr>
        <p:txBody>
          <a:bodyPr lIns="34281" tIns="17140" rIns="34281" bIns="17140"/>
          <a:lstStyle>
            <a:lvl1pPr>
              <a:defRPr>
                <a:latin typeface="Arial"/>
              </a:defRPr>
            </a:lvl1pPr>
          </a:lstStyle>
          <a:p>
            <a:pPr algn="l" defTabSz="45710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sz="1800" dirty="0">
              <a:solidFill>
                <a:prstClr val="black"/>
              </a:solidFill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4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13106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12048"/>
            <a:ext cx="8229600" cy="365125"/>
          </a:xfrm>
          <a:prstGeom prst="rect">
            <a:avLst/>
          </a:prstGeom>
        </p:spPr>
        <p:txBody>
          <a:bodyPr lIns="34281" tIns="17140" rIns="34281" bIns="17140"/>
          <a:lstStyle>
            <a:lvl1pPr>
              <a:defRPr>
                <a:latin typeface="Arial"/>
              </a:defRPr>
            </a:lvl1pPr>
          </a:lstStyle>
          <a:p>
            <a:pPr algn="l" defTabSz="45710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sz="1800" dirty="0">
              <a:solidFill>
                <a:prstClr val="black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2143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0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6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0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8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12048"/>
            <a:ext cx="8229600" cy="365125"/>
          </a:xfrm>
          <a:prstGeom prst="rect">
            <a:avLst/>
          </a:prstGeom>
        </p:spPr>
        <p:txBody>
          <a:bodyPr lIns="34281" tIns="17140" rIns="34281" bIns="17140"/>
          <a:lstStyle>
            <a:lvl1pPr>
              <a:defRPr>
                <a:latin typeface="Arial"/>
              </a:defRPr>
            </a:lvl1pPr>
          </a:lstStyle>
          <a:p>
            <a:pPr algn="l" defTabSz="45710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sz="1800" dirty="0">
              <a:solidFill>
                <a:prstClr val="black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2267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312048"/>
            <a:ext cx="8229600" cy="365125"/>
          </a:xfrm>
          <a:prstGeom prst="rect">
            <a:avLst/>
          </a:prstGeom>
        </p:spPr>
        <p:txBody>
          <a:bodyPr lIns="34281" tIns="17140" rIns="34281" bIns="17140"/>
          <a:lstStyle>
            <a:lvl1pPr>
              <a:defRPr>
                <a:latin typeface="Arial"/>
              </a:defRPr>
            </a:lvl1pPr>
          </a:lstStyle>
          <a:p>
            <a:pPr algn="l" defTabSz="45710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sz="1800" dirty="0">
              <a:solidFill>
                <a:prstClr val="black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70455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1" indent="0">
              <a:buNone/>
              <a:defRPr sz="2000" b="1"/>
            </a:lvl2pPr>
            <a:lvl3pPr marL="914202" indent="0">
              <a:buNone/>
              <a:defRPr sz="1800" b="1"/>
            </a:lvl3pPr>
            <a:lvl4pPr marL="1371303" indent="0">
              <a:buNone/>
              <a:defRPr sz="1600" b="1"/>
            </a:lvl4pPr>
            <a:lvl5pPr marL="1828404" indent="0">
              <a:buNone/>
              <a:defRPr sz="1600" b="1"/>
            </a:lvl5pPr>
            <a:lvl6pPr marL="2285505" indent="0">
              <a:buNone/>
              <a:defRPr sz="1600" b="1"/>
            </a:lvl6pPr>
            <a:lvl7pPr marL="2742606" indent="0">
              <a:buNone/>
              <a:defRPr sz="1600" b="1"/>
            </a:lvl7pPr>
            <a:lvl8pPr marL="3199707" indent="0">
              <a:buNone/>
              <a:defRPr sz="1600" b="1"/>
            </a:lvl8pPr>
            <a:lvl9pPr marL="365680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1" indent="0">
              <a:buNone/>
              <a:defRPr sz="2000" b="1"/>
            </a:lvl2pPr>
            <a:lvl3pPr marL="914202" indent="0">
              <a:buNone/>
              <a:defRPr sz="1800" b="1"/>
            </a:lvl3pPr>
            <a:lvl4pPr marL="1371303" indent="0">
              <a:buNone/>
              <a:defRPr sz="1600" b="1"/>
            </a:lvl4pPr>
            <a:lvl5pPr marL="1828404" indent="0">
              <a:buNone/>
              <a:defRPr sz="1600" b="1"/>
            </a:lvl5pPr>
            <a:lvl6pPr marL="2285505" indent="0">
              <a:buNone/>
              <a:defRPr sz="1600" b="1"/>
            </a:lvl6pPr>
            <a:lvl7pPr marL="2742606" indent="0">
              <a:buNone/>
              <a:defRPr sz="1600" b="1"/>
            </a:lvl7pPr>
            <a:lvl8pPr marL="3199707" indent="0">
              <a:buNone/>
              <a:defRPr sz="1600" b="1"/>
            </a:lvl8pPr>
            <a:lvl9pPr marL="365680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312048"/>
            <a:ext cx="8229600" cy="365125"/>
          </a:xfrm>
          <a:prstGeom prst="rect">
            <a:avLst/>
          </a:prstGeom>
        </p:spPr>
        <p:txBody>
          <a:bodyPr lIns="34281" tIns="17140" rIns="34281" bIns="17140"/>
          <a:lstStyle>
            <a:lvl1pPr>
              <a:defRPr>
                <a:latin typeface="Arial"/>
              </a:defRPr>
            </a:lvl1pPr>
          </a:lstStyle>
          <a:p>
            <a:pPr algn="l" defTabSz="45710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sz="1800" dirty="0">
              <a:solidFill>
                <a:prstClr val="black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48470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12048"/>
            <a:ext cx="8229600" cy="365125"/>
          </a:xfrm>
          <a:prstGeom prst="rect">
            <a:avLst/>
          </a:prstGeom>
        </p:spPr>
        <p:txBody>
          <a:bodyPr lIns="34281" tIns="17140" rIns="34281" bIns="17140"/>
          <a:lstStyle>
            <a:lvl1pPr>
              <a:defRPr>
                <a:latin typeface="Arial"/>
              </a:defRPr>
            </a:lvl1pPr>
          </a:lstStyle>
          <a:p>
            <a:pPr algn="l" defTabSz="45710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sz="1800" dirty="0">
              <a:solidFill>
                <a:prstClr val="black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1162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13734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312048"/>
            <a:ext cx="8229600" cy="365125"/>
          </a:xfrm>
          <a:prstGeom prst="rect">
            <a:avLst/>
          </a:prstGeom>
        </p:spPr>
        <p:txBody>
          <a:bodyPr lIns="34281" tIns="17140" rIns="34281" bIns="17140"/>
          <a:lstStyle>
            <a:lvl1pPr>
              <a:defRPr>
                <a:latin typeface="Arial"/>
              </a:defRPr>
            </a:lvl1pPr>
          </a:lstStyle>
          <a:p>
            <a:pPr algn="l" defTabSz="45710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sz="1800" dirty="0">
              <a:solidFill>
                <a:prstClr val="black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03257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6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01" indent="0">
              <a:buNone/>
              <a:defRPr sz="1200"/>
            </a:lvl2pPr>
            <a:lvl3pPr marL="914202" indent="0">
              <a:buNone/>
              <a:defRPr sz="1000"/>
            </a:lvl3pPr>
            <a:lvl4pPr marL="1371303" indent="0">
              <a:buNone/>
              <a:defRPr sz="900"/>
            </a:lvl4pPr>
            <a:lvl5pPr marL="1828404" indent="0">
              <a:buNone/>
              <a:defRPr sz="900"/>
            </a:lvl5pPr>
            <a:lvl6pPr marL="2285505" indent="0">
              <a:buNone/>
              <a:defRPr sz="900"/>
            </a:lvl6pPr>
            <a:lvl7pPr marL="2742606" indent="0">
              <a:buNone/>
              <a:defRPr sz="900"/>
            </a:lvl7pPr>
            <a:lvl8pPr marL="3199707" indent="0">
              <a:buNone/>
              <a:defRPr sz="900"/>
            </a:lvl8pPr>
            <a:lvl9pPr marL="365680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312048"/>
            <a:ext cx="8229600" cy="365125"/>
          </a:xfrm>
          <a:prstGeom prst="rect">
            <a:avLst/>
          </a:prstGeom>
        </p:spPr>
        <p:txBody>
          <a:bodyPr lIns="34281" tIns="17140" rIns="34281" bIns="17140"/>
          <a:lstStyle>
            <a:lvl1pPr>
              <a:defRPr>
                <a:latin typeface="Arial"/>
              </a:defRPr>
            </a:lvl1pPr>
          </a:lstStyle>
          <a:p>
            <a:pPr algn="l" defTabSz="45710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sz="1800" dirty="0">
              <a:solidFill>
                <a:prstClr val="black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86869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01" indent="0">
              <a:buNone/>
              <a:defRPr sz="2800"/>
            </a:lvl2pPr>
            <a:lvl3pPr marL="914202" indent="0">
              <a:buNone/>
              <a:defRPr sz="2400"/>
            </a:lvl3pPr>
            <a:lvl4pPr marL="1371303" indent="0">
              <a:buNone/>
              <a:defRPr sz="2000"/>
            </a:lvl4pPr>
            <a:lvl5pPr marL="1828404" indent="0">
              <a:buNone/>
              <a:defRPr sz="2000"/>
            </a:lvl5pPr>
            <a:lvl6pPr marL="2285505" indent="0">
              <a:buNone/>
              <a:defRPr sz="2000"/>
            </a:lvl6pPr>
            <a:lvl7pPr marL="2742606" indent="0">
              <a:buNone/>
              <a:defRPr sz="2000"/>
            </a:lvl7pPr>
            <a:lvl8pPr marL="3199707" indent="0">
              <a:buNone/>
              <a:defRPr sz="2000"/>
            </a:lvl8pPr>
            <a:lvl9pPr marL="365680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6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01" indent="0">
              <a:buNone/>
              <a:defRPr sz="1200"/>
            </a:lvl2pPr>
            <a:lvl3pPr marL="914202" indent="0">
              <a:buNone/>
              <a:defRPr sz="1000"/>
            </a:lvl3pPr>
            <a:lvl4pPr marL="1371303" indent="0">
              <a:buNone/>
              <a:defRPr sz="900"/>
            </a:lvl4pPr>
            <a:lvl5pPr marL="1828404" indent="0">
              <a:buNone/>
              <a:defRPr sz="900"/>
            </a:lvl5pPr>
            <a:lvl6pPr marL="2285505" indent="0">
              <a:buNone/>
              <a:defRPr sz="900"/>
            </a:lvl6pPr>
            <a:lvl7pPr marL="2742606" indent="0">
              <a:buNone/>
              <a:defRPr sz="900"/>
            </a:lvl7pPr>
            <a:lvl8pPr marL="3199707" indent="0">
              <a:buNone/>
              <a:defRPr sz="900"/>
            </a:lvl8pPr>
            <a:lvl9pPr marL="365680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312048"/>
            <a:ext cx="8229600" cy="365125"/>
          </a:xfrm>
          <a:prstGeom prst="rect">
            <a:avLst/>
          </a:prstGeom>
        </p:spPr>
        <p:txBody>
          <a:bodyPr lIns="34281" tIns="17140" rIns="34281" bIns="17140"/>
          <a:lstStyle>
            <a:lvl1pPr>
              <a:defRPr>
                <a:latin typeface="Arial"/>
              </a:defRPr>
            </a:lvl1pPr>
          </a:lstStyle>
          <a:p>
            <a:pPr algn="l" defTabSz="45710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sz="1800" dirty="0">
              <a:solidFill>
                <a:prstClr val="black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70937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22138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7770813" cy="11414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1" y="1981200"/>
            <a:ext cx="3808413" cy="4113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6613" y="1981200"/>
            <a:ext cx="3810000" cy="4113213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357339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36636"/>
            <a:ext cx="8229600" cy="365125"/>
          </a:xfrm>
          <a:prstGeom prst="rect">
            <a:avLst/>
          </a:prstGeom>
        </p:spPr>
        <p:txBody>
          <a:bodyPr lIns="34281" tIns="17140" rIns="34281" bIns="17140"/>
          <a:lstStyle>
            <a:lvl1pPr>
              <a:defRPr>
                <a:latin typeface="Arial"/>
              </a:defRPr>
            </a:lvl1pPr>
          </a:lstStyle>
          <a:p>
            <a:pPr algn="l" defTabSz="45710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sz="1800" dirty="0">
              <a:solidFill>
                <a:prstClr val="black"/>
              </a:solidFill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2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78608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12048"/>
            <a:ext cx="8229600" cy="365125"/>
          </a:xfrm>
          <a:prstGeom prst="rect">
            <a:avLst/>
          </a:prstGeom>
        </p:spPr>
        <p:txBody>
          <a:bodyPr lIns="34281" tIns="17140" rIns="34281" bIns="17140"/>
          <a:lstStyle>
            <a:lvl1pPr>
              <a:defRPr>
                <a:latin typeface="Arial"/>
              </a:defRPr>
            </a:lvl1pPr>
          </a:lstStyle>
          <a:p>
            <a:pPr algn="l" defTabSz="45710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sz="1800" dirty="0">
              <a:solidFill>
                <a:prstClr val="black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29947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0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6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0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8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12048"/>
            <a:ext cx="8229600" cy="365125"/>
          </a:xfrm>
          <a:prstGeom prst="rect">
            <a:avLst/>
          </a:prstGeom>
        </p:spPr>
        <p:txBody>
          <a:bodyPr lIns="34281" tIns="17140" rIns="34281" bIns="17140"/>
          <a:lstStyle>
            <a:lvl1pPr>
              <a:defRPr>
                <a:latin typeface="Arial"/>
              </a:defRPr>
            </a:lvl1pPr>
          </a:lstStyle>
          <a:p>
            <a:pPr algn="l" defTabSz="45710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sz="1800" dirty="0">
              <a:solidFill>
                <a:prstClr val="black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50071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312048"/>
            <a:ext cx="8229600" cy="365125"/>
          </a:xfrm>
          <a:prstGeom prst="rect">
            <a:avLst/>
          </a:prstGeom>
        </p:spPr>
        <p:txBody>
          <a:bodyPr lIns="34281" tIns="17140" rIns="34281" bIns="17140"/>
          <a:lstStyle>
            <a:lvl1pPr>
              <a:defRPr>
                <a:latin typeface="Arial"/>
              </a:defRPr>
            </a:lvl1pPr>
          </a:lstStyle>
          <a:p>
            <a:pPr algn="l" defTabSz="45710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sz="1800" dirty="0">
              <a:solidFill>
                <a:prstClr val="black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27185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1" indent="0">
              <a:buNone/>
              <a:defRPr sz="2000" b="1"/>
            </a:lvl2pPr>
            <a:lvl3pPr marL="914202" indent="0">
              <a:buNone/>
              <a:defRPr sz="1800" b="1"/>
            </a:lvl3pPr>
            <a:lvl4pPr marL="1371303" indent="0">
              <a:buNone/>
              <a:defRPr sz="1600" b="1"/>
            </a:lvl4pPr>
            <a:lvl5pPr marL="1828404" indent="0">
              <a:buNone/>
              <a:defRPr sz="1600" b="1"/>
            </a:lvl5pPr>
            <a:lvl6pPr marL="2285505" indent="0">
              <a:buNone/>
              <a:defRPr sz="1600" b="1"/>
            </a:lvl6pPr>
            <a:lvl7pPr marL="2742606" indent="0">
              <a:buNone/>
              <a:defRPr sz="1600" b="1"/>
            </a:lvl7pPr>
            <a:lvl8pPr marL="3199707" indent="0">
              <a:buNone/>
              <a:defRPr sz="1600" b="1"/>
            </a:lvl8pPr>
            <a:lvl9pPr marL="365680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1" indent="0">
              <a:buNone/>
              <a:defRPr sz="2000" b="1"/>
            </a:lvl2pPr>
            <a:lvl3pPr marL="914202" indent="0">
              <a:buNone/>
              <a:defRPr sz="1800" b="1"/>
            </a:lvl3pPr>
            <a:lvl4pPr marL="1371303" indent="0">
              <a:buNone/>
              <a:defRPr sz="1600" b="1"/>
            </a:lvl4pPr>
            <a:lvl5pPr marL="1828404" indent="0">
              <a:buNone/>
              <a:defRPr sz="1600" b="1"/>
            </a:lvl5pPr>
            <a:lvl6pPr marL="2285505" indent="0">
              <a:buNone/>
              <a:defRPr sz="1600" b="1"/>
            </a:lvl6pPr>
            <a:lvl7pPr marL="2742606" indent="0">
              <a:buNone/>
              <a:defRPr sz="1600" b="1"/>
            </a:lvl7pPr>
            <a:lvl8pPr marL="3199707" indent="0">
              <a:buNone/>
              <a:defRPr sz="1600" b="1"/>
            </a:lvl8pPr>
            <a:lvl9pPr marL="365680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312048"/>
            <a:ext cx="8229600" cy="365125"/>
          </a:xfrm>
          <a:prstGeom prst="rect">
            <a:avLst/>
          </a:prstGeom>
        </p:spPr>
        <p:txBody>
          <a:bodyPr lIns="34281" tIns="17140" rIns="34281" bIns="17140"/>
          <a:lstStyle>
            <a:lvl1pPr>
              <a:defRPr>
                <a:latin typeface="Arial"/>
              </a:defRPr>
            </a:lvl1pPr>
          </a:lstStyle>
          <a:p>
            <a:pPr algn="l" defTabSz="45710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sz="1800" dirty="0">
              <a:solidFill>
                <a:prstClr val="black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892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05822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12048"/>
            <a:ext cx="8229600" cy="365125"/>
          </a:xfrm>
          <a:prstGeom prst="rect">
            <a:avLst/>
          </a:prstGeom>
        </p:spPr>
        <p:txBody>
          <a:bodyPr lIns="34281" tIns="17140" rIns="34281" bIns="17140"/>
          <a:lstStyle>
            <a:lvl1pPr>
              <a:defRPr>
                <a:latin typeface="Arial"/>
              </a:defRPr>
            </a:lvl1pPr>
          </a:lstStyle>
          <a:p>
            <a:pPr algn="l" defTabSz="45710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sz="1800" dirty="0">
              <a:solidFill>
                <a:prstClr val="black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61866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312048"/>
            <a:ext cx="8229600" cy="365125"/>
          </a:xfrm>
          <a:prstGeom prst="rect">
            <a:avLst/>
          </a:prstGeom>
        </p:spPr>
        <p:txBody>
          <a:bodyPr lIns="34281" tIns="17140" rIns="34281" bIns="17140"/>
          <a:lstStyle>
            <a:lvl1pPr>
              <a:defRPr>
                <a:latin typeface="Arial"/>
              </a:defRPr>
            </a:lvl1pPr>
          </a:lstStyle>
          <a:p>
            <a:pPr algn="l" defTabSz="45710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sz="1800" dirty="0">
              <a:solidFill>
                <a:prstClr val="black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79725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01" indent="0">
              <a:buNone/>
              <a:defRPr sz="1200"/>
            </a:lvl2pPr>
            <a:lvl3pPr marL="914202" indent="0">
              <a:buNone/>
              <a:defRPr sz="1000"/>
            </a:lvl3pPr>
            <a:lvl4pPr marL="1371303" indent="0">
              <a:buNone/>
              <a:defRPr sz="900"/>
            </a:lvl4pPr>
            <a:lvl5pPr marL="1828404" indent="0">
              <a:buNone/>
              <a:defRPr sz="900"/>
            </a:lvl5pPr>
            <a:lvl6pPr marL="2285505" indent="0">
              <a:buNone/>
              <a:defRPr sz="900"/>
            </a:lvl6pPr>
            <a:lvl7pPr marL="2742606" indent="0">
              <a:buNone/>
              <a:defRPr sz="900"/>
            </a:lvl7pPr>
            <a:lvl8pPr marL="3199707" indent="0">
              <a:buNone/>
              <a:defRPr sz="900"/>
            </a:lvl8pPr>
            <a:lvl9pPr marL="365680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312048"/>
            <a:ext cx="8229600" cy="365125"/>
          </a:xfrm>
          <a:prstGeom prst="rect">
            <a:avLst/>
          </a:prstGeom>
        </p:spPr>
        <p:txBody>
          <a:bodyPr lIns="34281" tIns="17140" rIns="34281" bIns="17140"/>
          <a:lstStyle>
            <a:lvl1pPr>
              <a:defRPr>
                <a:latin typeface="Arial"/>
              </a:defRPr>
            </a:lvl1pPr>
          </a:lstStyle>
          <a:p>
            <a:pPr algn="l" defTabSz="45710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sz="1800" dirty="0">
              <a:solidFill>
                <a:prstClr val="black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4294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01" indent="0">
              <a:buNone/>
              <a:defRPr sz="2800"/>
            </a:lvl2pPr>
            <a:lvl3pPr marL="914202" indent="0">
              <a:buNone/>
              <a:defRPr sz="2400"/>
            </a:lvl3pPr>
            <a:lvl4pPr marL="1371303" indent="0">
              <a:buNone/>
              <a:defRPr sz="2000"/>
            </a:lvl4pPr>
            <a:lvl5pPr marL="1828404" indent="0">
              <a:buNone/>
              <a:defRPr sz="2000"/>
            </a:lvl5pPr>
            <a:lvl6pPr marL="2285505" indent="0">
              <a:buNone/>
              <a:defRPr sz="2000"/>
            </a:lvl6pPr>
            <a:lvl7pPr marL="2742606" indent="0">
              <a:buNone/>
              <a:defRPr sz="2000"/>
            </a:lvl7pPr>
            <a:lvl8pPr marL="3199707" indent="0">
              <a:buNone/>
              <a:defRPr sz="2000"/>
            </a:lvl8pPr>
            <a:lvl9pPr marL="365680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3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01" indent="0">
              <a:buNone/>
              <a:defRPr sz="1200"/>
            </a:lvl2pPr>
            <a:lvl3pPr marL="914202" indent="0">
              <a:buNone/>
              <a:defRPr sz="1000"/>
            </a:lvl3pPr>
            <a:lvl4pPr marL="1371303" indent="0">
              <a:buNone/>
              <a:defRPr sz="900"/>
            </a:lvl4pPr>
            <a:lvl5pPr marL="1828404" indent="0">
              <a:buNone/>
              <a:defRPr sz="900"/>
            </a:lvl5pPr>
            <a:lvl6pPr marL="2285505" indent="0">
              <a:buNone/>
              <a:defRPr sz="900"/>
            </a:lvl6pPr>
            <a:lvl7pPr marL="2742606" indent="0">
              <a:buNone/>
              <a:defRPr sz="900"/>
            </a:lvl7pPr>
            <a:lvl8pPr marL="3199707" indent="0">
              <a:buNone/>
              <a:defRPr sz="900"/>
            </a:lvl8pPr>
            <a:lvl9pPr marL="365680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312048"/>
            <a:ext cx="8229600" cy="365125"/>
          </a:xfrm>
          <a:prstGeom prst="rect">
            <a:avLst/>
          </a:prstGeom>
        </p:spPr>
        <p:txBody>
          <a:bodyPr lIns="34281" tIns="17140" rIns="34281" bIns="17140"/>
          <a:lstStyle>
            <a:lvl1pPr>
              <a:defRPr>
                <a:latin typeface="Arial"/>
              </a:defRPr>
            </a:lvl1pPr>
          </a:lstStyle>
          <a:p>
            <a:pPr algn="l" defTabSz="45710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sz="1800" dirty="0">
              <a:solidFill>
                <a:prstClr val="black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49311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88816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7770813" cy="11414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1" y="1981200"/>
            <a:ext cx="3808413" cy="4113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6613" y="1981200"/>
            <a:ext cx="3810000" cy="4113213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3479173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36636"/>
            <a:ext cx="8229600" cy="365125"/>
          </a:xfrm>
          <a:prstGeom prst="rect">
            <a:avLst/>
          </a:prstGeom>
        </p:spPr>
        <p:txBody>
          <a:bodyPr lIns="34281" tIns="17140" rIns="34281" bIns="17140"/>
          <a:lstStyle>
            <a:lvl1pPr>
              <a:defRPr>
                <a:latin typeface="Arial"/>
              </a:defRPr>
            </a:lvl1pPr>
          </a:lstStyle>
          <a:p>
            <a:pPr algn="l" defTabSz="45710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sz="1800" dirty="0">
              <a:solidFill>
                <a:prstClr val="black"/>
              </a:solidFill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426366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12047"/>
            <a:ext cx="8229600" cy="365125"/>
          </a:xfrm>
          <a:prstGeom prst="rect">
            <a:avLst/>
          </a:prstGeom>
        </p:spPr>
        <p:txBody>
          <a:bodyPr lIns="34281" tIns="17140" rIns="34281" bIns="17140"/>
          <a:lstStyle>
            <a:lvl1pPr>
              <a:defRPr>
                <a:latin typeface="Arial"/>
              </a:defRPr>
            </a:lvl1pPr>
          </a:lstStyle>
          <a:p>
            <a:pPr algn="l" defTabSz="45710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sz="1800" dirty="0">
              <a:solidFill>
                <a:prstClr val="black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19638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0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0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3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4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5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6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0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80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12047"/>
            <a:ext cx="8229600" cy="365125"/>
          </a:xfrm>
          <a:prstGeom prst="rect">
            <a:avLst/>
          </a:prstGeom>
        </p:spPr>
        <p:txBody>
          <a:bodyPr lIns="34281" tIns="17140" rIns="34281" bIns="17140"/>
          <a:lstStyle>
            <a:lvl1pPr>
              <a:defRPr>
                <a:latin typeface="Arial"/>
              </a:defRPr>
            </a:lvl1pPr>
          </a:lstStyle>
          <a:p>
            <a:pPr algn="l" defTabSz="45710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sz="1800" dirty="0">
              <a:solidFill>
                <a:prstClr val="black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94126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312047"/>
            <a:ext cx="8229600" cy="365125"/>
          </a:xfrm>
          <a:prstGeom prst="rect">
            <a:avLst/>
          </a:prstGeom>
        </p:spPr>
        <p:txBody>
          <a:bodyPr lIns="34281" tIns="17140" rIns="34281" bIns="17140"/>
          <a:lstStyle>
            <a:lvl1pPr>
              <a:defRPr>
                <a:latin typeface="Arial"/>
              </a:defRPr>
            </a:lvl1pPr>
          </a:lstStyle>
          <a:p>
            <a:pPr algn="l" defTabSz="45710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sz="1800" dirty="0">
              <a:solidFill>
                <a:prstClr val="black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324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13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3810000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275109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1" indent="0">
              <a:buNone/>
              <a:defRPr sz="2000" b="1"/>
            </a:lvl2pPr>
            <a:lvl3pPr marL="914202" indent="0">
              <a:buNone/>
              <a:defRPr sz="1800" b="1"/>
            </a:lvl3pPr>
            <a:lvl4pPr marL="1371303" indent="0">
              <a:buNone/>
              <a:defRPr sz="1600" b="1"/>
            </a:lvl4pPr>
            <a:lvl5pPr marL="1828404" indent="0">
              <a:buNone/>
              <a:defRPr sz="1600" b="1"/>
            </a:lvl5pPr>
            <a:lvl6pPr marL="2285505" indent="0">
              <a:buNone/>
              <a:defRPr sz="1600" b="1"/>
            </a:lvl6pPr>
            <a:lvl7pPr marL="2742606" indent="0">
              <a:buNone/>
              <a:defRPr sz="1600" b="1"/>
            </a:lvl7pPr>
            <a:lvl8pPr marL="3199707" indent="0">
              <a:buNone/>
              <a:defRPr sz="1600" b="1"/>
            </a:lvl8pPr>
            <a:lvl9pPr marL="365680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01" indent="0">
              <a:buNone/>
              <a:defRPr sz="2000" b="1"/>
            </a:lvl2pPr>
            <a:lvl3pPr marL="914202" indent="0">
              <a:buNone/>
              <a:defRPr sz="1800" b="1"/>
            </a:lvl3pPr>
            <a:lvl4pPr marL="1371303" indent="0">
              <a:buNone/>
              <a:defRPr sz="1600" b="1"/>
            </a:lvl4pPr>
            <a:lvl5pPr marL="1828404" indent="0">
              <a:buNone/>
              <a:defRPr sz="1600" b="1"/>
            </a:lvl5pPr>
            <a:lvl6pPr marL="2285505" indent="0">
              <a:buNone/>
              <a:defRPr sz="1600" b="1"/>
            </a:lvl6pPr>
            <a:lvl7pPr marL="2742606" indent="0">
              <a:buNone/>
              <a:defRPr sz="1600" b="1"/>
            </a:lvl7pPr>
            <a:lvl8pPr marL="3199707" indent="0">
              <a:buNone/>
              <a:defRPr sz="1600" b="1"/>
            </a:lvl8pPr>
            <a:lvl9pPr marL="365680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312047"/>
            <a:ext cx="8229600" cy="365125"/>
          </a:xfrm>
          <a:prstGeom prst="rect">
            <a:avLst/>
          </a:prstGeom>
        </p:spPr>
        <p:txBody>
          <a:bodyPr lIns="34281" tIns="17140" rIns="34281" bIns="17140"/>
          <a:lstStyle>
            <a:lvl1pPr>
              <a:defRPr>
                <a:latin typeface="Arial"/>
              </a:defRPr>
            </a:lvl1pPr>
          </a:lstStyle>
          <a:p>
            <a:pPr algn="l" defTabSz="45710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sz="1800" dirty="0">
              <a:solidFill>
                <a:prstClr val="black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715717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12047"/>
            <a:ext cx="8229600" cy="365125"/>
          </a:xfrm>
          <a:prstGeom prst="rect">
            <a:avLst/>
          </a:prstGeom>
        </p:spPr>
        <p:txBody>
          <a:bodyPr lIns="34281" tIns="17140" rIns="34281" bIns="17140"/>
          <a:lstStyle>
            <a:lvl1pPr>
              <a:defRPr>
                <a:latin typeface="Arial"/>
              </a:defRPr>
            </a:lvl1pPr>
          </a:lstStyle>
          <a:p>
            <a:pPr algn="l" defTabSz="45710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sz="1800" dirty="0">
              <a:solidFill>
                <a:prstClr val="black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734178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312047"/>
            <a:ext cx="8229600" cy="365125"/>
          </a:xfrm>
          <a:prstGeom prst="rect">
            <a:avLst/>
          </a:prstGeom>
        </p:spPr>
        <p:txBody>
          <a:bodyPr lIns="34281" tIns="17140" rIns="34281" bIns="17140"/>
          <a:lstStyle>
            <a:lvl1pPr>
              <a:defRPr>
                <a:latin typeface="Arial"/>
              </a:defRPr>
            </a:lvl1pPr>
          </a:lstStyle>
          <a:p>
            <a:pPr algn="l" defTabSz="45710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sz="1800" dirty="0">
              <a:solidFill>
                <a:prstClr val="black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72835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01" indent="0">
              <a:buNone/>
              <a:defRPr sz="1200"/>
            </a:lvl2pPr>
            <a:lvl3pPr marL="914202" indent="0">
              <a:buNone/>
              <a:defRPr sz="1000"/>
            </a:lvl3pPr>
            <a:lvl4pPr marL="1371303" indent="0">
              <a:buNone/>
              <a:defRPr sz="900"/>
            </a:lvl4pPr>
            <a:lvl5pPr marL="1828404" indent="0">
              <a:buNone/>
              <a:defRPr sz="900"/>
            </a:lvl5pPr>
            <a:lvl6pPr marL="2285505" indent="0">
              <a:buNone/>
              <a:defRPr sz="900"/>
            </a:lvl6pPr>
            <a:lvl7pPr marL="2742606" indent="0">
              <a:buNone/>
              <a:defRPr sz="900"/>
            </a:lvl7pPr>
            <a:lvl8pPr marL="3199707" indent="0">
              <a:buNone/>
              <a:defRPr sz="900"/>
            </a:lvl8pPr>
            <a:lvl9pPr marL="365680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312047"/>
            <a:ext cx="8229600" cy="365125"/>
          </a:xfrm>
          <a:prstGeom prst="rect">
            <a:avLst/>
          </a:prstGeom>
        </p:spPr>
        <p:txBody>
          <a:bodyPr lIns="34281" tIns="17140" rIns="34281" bIns="17140"/>
          <a:lstStyle>
            <a:lvl1pPr>
              <a:defRPr>
                <a:latin typeface="Arial"/>
              </a:defRPr>
            </a:lvl1pPr>
          </a:lstStyle>
          <a:p>
            <a:pPr algn="l" defTabSz="45710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sz="1800" dirty="0">
              <a:solidFill>
                <a:prstClr val="black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98464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01" indent="0">
              <a:buNone/>
              <a:defRPr sz="2800"/>
            </a:lvl2pPr>
            <a:lvl3pPr marL="914202" indent="0">
              <a:buNone/>
              <a:defRPr sz="2400"/>
            </a:lvl3pPr>
            <a:lvl4pPr marL="1371303" indent="0">
              <a:buNone/>
              <a:defRPr sz="2000"/>
            </a:lvl4pPr>
            <a:lvl5pPr marL="1828404" indent="0">
              <a:buNone/>
              <a:defRPr sz="2000"/>
            </a:lvl5pPr>
            <a:lvl6pPr marL="2285505" indent="0">
              <a:buNone/>
              <a:defRPr sz="2000"/>
            </a:lvl6pPr>
            <a:lvl7pPr marL="2742606" indent="0">
              <a:buNone/>
              <a:defRPr sz="2000"/>
            </a:lvl7pPr>
            <a:lvl8pPr marL="3199707" indent="0">
              <a:buNone/>
              <a:defRPr sz="2000"/>
            </a:lvl8pPr>
            <a:lvl9pPr marL="365680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01" indent="0">
              <a:buNone/>
              <a:defRPr sz="1200"/>
            </a:lvl2pPr>
            <a:lvl3pPr marL="914202" indent="0">
              <a:buNone/>
              <a:defRPr sz="1000"/>
            </a:lvl3pPr>
            <a:lvl4pPr marL="1371303" indent="0">
              <a:buNone/>
              <a:defRPr sz="900"/>
            </a:lvl4pPr>
            <a:lvl5pPr marL="1828404" indent="0">
              <a:buNone/>
              <a:defRPr sz="900"/>
            </a:lvl5pPr>
            <a:lvl6pPr marL="2285505" indent="0">
              <a:buNone/>
              <a:defRPr sz="900"/>
            </a:lvl6pPr>
            <a:lvl7pPr marL="2742606" indent="0">
              <a:buNone/>
              <a:defRPr sz="900"/>
            </a:lvl7pPr>
            <a:lvl8pPr marL="3199707" indent="0">
              <a:buNone/>
              <a:defRPr sz="900"/>
            </a:lvl8pPr>
            <a:lvl9pPr marL="365680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312047"/>
            <a:ext cx="8229600" cy="365125"/>
          </a:xfrm>
          <a:prstGeom prst="rect">
            <a:avLst/>
          </a:prstGeom>
        </p:spPr>
        <p:txBody>
          <a:bodyPr lIns="34281" tIns="17140" rIns="34281" bIns="17140"/>
          <a:lstStyle>
            <a:lvl1pPr>
              <a:defRPr>
                <a:latin typeface="Arial"/>
              </a:defRPr>
            </a:lvl1pPr>
          </a:lstStyle>
          <a:p>
            <a:pPr algn="l" defTabSz="45710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sz="1800" dirty="0">
              <a:solidFill>
                <a:prstClr val="black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375316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421545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7770813" cy="11414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1" y="1981200"/>
            <a:ext cx="3808413" cy="4113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6613" y="1981200"/>
            <a:ext cx="3810000" cy="4113213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5532410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2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0212693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867011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2055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489241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13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3810000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786582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574905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3353098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955071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362399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3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299913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96270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10" y="609600"/>
            <a:ext cx="1941513" cy="5484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4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076786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7770813" cy="11414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08413" cy="411321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6613" y="1981200"/>
            <a:ext cx="3810000" cy="4113213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1295629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7770813" cy="11414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08413" cy="4113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6613" y="1981200"/>
            <a:ext cx="3810000" cy="4113213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3581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5380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8788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029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3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938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3.e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9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"/>
          <p:cNvGrpSpPr>
            <a:grpSpLocks/>
          </p:cNvGrpSpPr>
          <p:nvPr/>
        </p:nvGrpSpPr>
        <p:grpSpPr bwMode="auto">
          <a:xfrm>
            <a:off x="2209800" y="6400773"/>
            <a:ext cx="4495800" cy="392113"/>
            <a:chOff x="1392" y="4032"/>
            <a:chExt cx="2832" cy="247"/>
          </a:xfrm>
        </p:grpSpPr>
        <p:sp>
          <p:nvSpPr>
            <p:cNvPr id="1031" name="AutoShape 2"/>
            <p:cNvSpPr>
              <a:spLocks noChangeArrowheads="1"/>
            </p:cNvSpPr>
            <p:nvPr/>
          </p:nvSpPr>
          <p:spPr bwMode="auto">
            <a:xfrm>
              <a:off x="1392" y="4032"/>
              <a:ext cx="2832" cy="192"/>
            </a:xfrm>
            <a:prstGeom prst="roundRect">
              <a:avLst>
                <a:gd name="adj" fmla="val 519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12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12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12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12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" name="Text Box 3"/>
            <p:cNvSpPr txBox="1">
              <a:spLocks noChangeArrowheads="1"/>
            </p:cNvSpPr>
            <p:nvPr/>
          </p:nvSpPr>
          <p:spPr bwMode="auto">
            <a:xfrm>
              <a:off x="1392" y="4032"/>
              <a:ext cx="2832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algn="l" eaLnBrk="0" hangingPunct="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 eaLnBrk="0" hangingPunct="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 eaLnBrk="0" hangingPunct="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 eaLnBrk="0" hangingPunct="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 eaLnBrk="0" hangingPunct="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defRPr/>
              </a:pPr>
              <a:r>
                <a:rPr lang="en-US" sz="1000" dirty="0"/>
                <a:t>NIH BTRC for Macromolecular Modeling and Bioinformatics</a:t>
              </a:r>
            </a:p>
            <a:p>
              <a:pPr algn="ctr" eaLnBrk="1" hangingPunct="1">
                <a:lnSpc>
                  <a:spcPct val="100000"/>
                </a:lnSpc>
                <a:defRPr/>
              </a:pPr>
              <a:r>
                <a:rPr lang="en-US" sz="1000" dirty="0"/>
                <a:t>http://www.ks.uiuc.edu/</a:t>
              </a:r>
            </a:p>
          </p:txBody>
        </p:sp>
      </p:grpSp>
      <p:sp>
        <p:nvSpPr>
          <p:cNvPr id="1027" name="AutoShape 5"/>
          <p:cNvSpPr>
            <a:spLocks noChangeArrowheads="1"/>
          </p:cNvSpPr>
          <p:nvPr/>
        </p:nvSpPr>
        <p:spPr bwMode="auto">
          <a:xfrm>
            <a:off x="7239024" y="6400800"/>
            <a:ext cx="1904985" cy="380746"/>
          </a:xfrm>
          <a:prstGeom prst="roundRect">
            <a:avLst>
              <a:gd name="adj" fmla="val 64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r" eaLnBrk="1" hangingPunct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altLang="en-US" sz="1000">
                <a:solidFill>
                  <a:schemeClr val="tx1"/>
                </a:solidFill>
              </a:rPr>
              <a:t>Beckman Institute,</a:t>
            </a:r>
          </a:p>
          <a:p>
            <a:pPr algn="r" eaLnBrk="1" hangingPunct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altLang="en-US" sz="1000">
                <a:solidFill>
                  <a:schemeClr val="tx1"/>
                </a:solidFill>
              </a:rPr>
              <a:t> U. Illinois at Urbana-Champaign</a:t>
            </a:r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85801" y="609600"/>
            <a:ext cx="7770813" cy="114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the title text format</a:t>
            </a: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1" y="1981200"/>
            <a:ext cx="7770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the outline text format</a:t>
            </a:r>
          </a:p>
          <a:p>
            <a:pPr lvl="1"/>
            <a:r>
              <a:rPr lang="en-US" altLang="en-US"/>
              <a:t>Second Outline Level</a:t>
            </a:r>
          </a:p>
          <a:p>
            <a:pPr lvl="2"/>
            <a:r>
              <a:rPr lang="en-US" altLang="en-US"/>
              <a:t>Third Outline Level</a:t>
            </a:r>
          </a:p>
          <a:p>
            <a:pPr lvl="3"/>
            <a:r>
              <a:rPr lang="en-US" altLang="en-US"/>
              <a:t>Fourth Outline Level</a:t>
            </a:r>
          </a:p>
          <a:p>
            <a:pPr lvl="4"/>
            <a:r>
              <a:rPr lang="en-US" altLang="en-US"/>
              <a:t>Fifth Outline Level</a:t>
            </a:r>
          </a:p>
          <a:p>
            <a:pPr lvl="4"/>
            <a:r>
              <a:rPr lang="en-US" altLang="en-US"/>
              <a:t>Sixth Outline Level</a:t>
            </a:r>
          </a:p>
          <a:p>
            <a:pPr lvl="4"/>
            <a:r>
              <a:rPr lang="en-US" altLang="en-US"/>
              <a:t>Seventh Outline Level</a:t>
            </a:r>
          </a:p>
          <a:p>
            <a:pPr lvl="4"/>
            <a:r>
              <a:rPr lang="en-US" altLang="en-US"/>
              <a:t>Eighth Outline Level</a:t>
            </a:r>
          </a:p>
          <a:p>
            <a:pPr lvl="4"/>
            <a:r>
              <a:rPr lang="en-US" altLang="en-US"/>
              <a:t>Ninth Outline Level</a:t>
            </a:r>
          </a:p>
        </p:txBody>
      </p:sp>
      <p:pic>
        <p:nvPicPr>
          <p:cNvPr id="1030" name="Picture 10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2688"/>
            <a:ext cx="3619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  <a:ea typeface="Gothic" charset="0"/>
          <a:cs typeface="Gothic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  <a:ea typeface="Gothic" charset="0"/>
          <a:cs typeface="Gothic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  <a:ea typeface="Gothic" charset="0"/>
          <a:cs typeface="Gothic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  <a:ea typeface="Gothic" charset="0"/>
          <a:cs typeface="Gothic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  <a:ea typeface="Gothic" charset="0"/>
          <a:cs typeface="Gothic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  <a:ea typeface="Gothic" charset="0"/>
          <a:cs typeface="Gothic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  <a:ea typeface="Gothic" charset="0"/>
          <a:cs typeface="Gothic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  <a:ea typeface="Gothic" charset="0"/>
          <a:cs typeface="Gothic" charset="0"/>
        </a:defRPr>
      </a:lvl9pPr>
    </p:titleStyle>
    <p:bodyStyle>
      <a:lvl1pPr marL="341313" indent="-341313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457202" y="6336862"/>
            <a:ext cx="8229599" cy="311614"/>
          </a:xfrm>
          <a:prstGeom prst="rect">
            <a:avLst/>
          </a:prstGeom>
          <a:noFill/>
        </p:spPr>
        <p:txBody>
          <a:bodyPr wrap="square" lIns="34281" tIns="17140" rIns="34281" bIns="17140" rtlCol="0">
            <a:spAutoFit/>
          </a:bodyPr>
          <a:lstStyle/>
          <a:p>
            <a:pPr defTabSz="45710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  <a:ea typeface="+mn-ea"/>
                <a:cs typeface="+mn-cs"/>
              </a:rPr>
              <a:t>Biomedical Technology Research Center for Macromolecular Modeling and Bioinformatics</a:t>
            </a:r>
          </a:p>
          <a:p>
            <a:pPr defTabSz="45710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  <a:ea typeface="+mn-ea"/>
                <a:cs typeface="+mn-cs"/>
              </a:rPr>
              <a:t>Beckman Institute, University of Illinois at Urbana-Champaign - </a:t>
            </a:r>
            <a:r>
              <a:rPr lang="en-US" sz="9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  <a:ea typeface="+mn-ea"/>
                <a:cs typeface="+mn-cs"/>
              </a:rPr>
              <a:t>www.ks.uiuc.edu</a:t>
            </a:r>
            <a:endParaRPr lang="en-US" sz="900" dirty="0">
              <a:solidFill>
                <a:prstClr val="black">
                  <a:lumMod val="50000"/>
                  <a:lumOff val="50000"/>
                </a:prst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20" tIns="45710" rIns="91420" bIns="4571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20" tIns="45710" rIns="91420" bIns="4571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NIH_Master_Logo_Vertical_2Color-notext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7" y="6390203"/>
            <a:ext cx="522130" cy="4389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772138" y="6232187"/>
            <a:ext cx="32857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220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lvl1pPr algn="ctr" defTabSz="45710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826" indent="-342826" algn="l" defTabSz="457101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789" indent="-285688" algn="l" defTabSz="457101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2752" indent="-228550" algn="l" defTabSz="457101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599853" indent="-228550" algn="l" defTabSz="457101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6954" indent="-228550" algn="l" defTabSz="457101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055" indent="-228550" algn="l" defTabSz="45710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56" indent="-228550" algn="l" defTabSz="45710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57" indent="-228550" algn="l" defTabSz="45710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58" indent="-228550" algn="l" defTabSz="45710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1" algn="l" defTabSz="457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02" algn="l" defTabSz="457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03" algn="l" defTabSz="457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04" algn="l" defTabSz="457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05" algn="l" defTabSz="457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06" algn="l" defTabSz="457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07" algn="l" defTabSz="457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08" algn="l" defTabSz="457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457202" y="6336862"/>
            <a:ext cx="8229599" cy="311614"/>
          </a:xfrm>
          <a:prstGeom prst="rect">
            <a:avLst/>
          </a:prstGeom>
          <a:noFill/>
        </p:spPr>
        <p:txBody>
          <a:bodyPr wrap="square" lIns="34281" tIns="17140" rIns="34281" bIns="17140" rtlCol="0">
            <a:spAutoFit/>
          </a:bodyPr>
          <a:lstStyle/>
          <a:p>
            <a:pPr defTabSz="45710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  <a:ea typeface="+mn-ea"/>
                <a:cs typeface="+mn-cs"/>
              </a:rPr>
              <a:t>Biomedical Technology Research Center for Macromolecular Modeling and Bioinformatics</a:t>
            </a:r>
          </a:p>
          <a:p>
            <a:pPr defTabSz="45710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  <a:ea typeface="+mn-ea"/>
                <a:cs typeface="+mn-cs"/>
              </a:rPr>
              <a:t>Beckman Institute, University of Illinois at Urbana-Champaign - </a:t>
            </a:r>
            <a:r>
              <a:rPr lang="en-US" sz="9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  <a:ea typeface="+mn-ea"/>
                <a:cs typeface="+mn-cs"/>
              </a:rPr>
              <a:t>www.ks.uiuc.edu</a:t>
            </a:r>
            <a:endParaRPr lang="en-US" sz="900" dirty="0">
              <a:solidFill>
                <a:prstClr val="black">
                  <a:lumMod val="50000"/>
                  <a:lumOff val="50000"/>
                </a:prst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20" tIns="45710" rIns="91420" bIns="4571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20" tIns="45710" rIns="91420" bIns="4571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NIH_Master_Logo_Vertical_2Color-notext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7" y="6390203"/>
            <a:ext cx="522130" cy="4389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772138" y="6232187"/>
            <a:ext cx="32857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054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ctr" defTabSz="45710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826" indent="-342826" algn="l" defTabSz="457101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789" indent="-285688" algn="l" defTabSz="457101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2752" indent="-228550" algn="l" defTabSz="457101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599853" indent="-228550" algn="l" defTabSz="457101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6954" indent="-228550" algn="l" defTabSz="457101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055" indent="-228550" algn="l" defTabSz="45710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56" indent="-228550" algn="l" defTabSz="45710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57" indent="-228550" algn="l" defTabSz="45710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58" indent="-228550" algn="l" defTabSz="45710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1" algn="l" defTabSz="457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02" algn="l" defTabSz="457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03" algn="l" defTabSz="457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04" algn="l" defTabSz="457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05" algn="l" defTabSz="457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06" algn="l" defTabSz="457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07" algn="l" defTabSz="457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08" algn="l" defTabSz="457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457202" y="6336862"/>
            <a:ext cx="8229599" cy="311614"/>
          </a:xfrm>
          <a:prstGeom prst="rect">
            <a:avLst/>
          </a:prstGeom>
          <a:noFill/>
        </p:spPr>
        <p:txBody>
          <a:bodyPr wrap="square" lIns="34281" tIns="17140" rIns="34281" bIns="17140" rtlCol="0">
            <a:spAutoFit/>
          </a:bodyPr>
          <a:lstStyle/>
          <a:p>
            <a:pPr defTabSz="45710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  <a:ea typeface="+mn-ea"/>
                <a:cs typeface="+mn-cs"/>
              </a:rPr>
              <a:t>Biomedical Technology Research Center for Macromolecular Modeling and Bioinformatics</a:t>
            </a:r>
          </a:p>
          <a:p>
            <a:pPr defTabSz="45710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  <a:ea typeface="+mn-ea"/>
                <a:cs typeface="+mn-cs"/>
              </a:rPr>
              <a:t>Beckman Institute, University of Illinois at Urbana-Champaign - </a:t>
            </a:r>
            <a:r>
              <a:rPr lang="en-US" sz="9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  <a:ea typeface="+mn-ea"/>
                <a:cs typeface="+mn-cs"/>
              </a:rPr>
              <a:t>www.ks.uiuc.edu</a:t>
            </a:r>
            <a:endParaRPr lang="en-US" sz="900" dirty="0">
              <a:solidFill>
                <a:prstClr val="black">
                  <a:lumMod val="50000"/>
                  <a:lumOff val="50000"/>
                </a:prstClr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20" tIns="45710" rIns="91420" bIns="4571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20" tIns="45710" rIns="91420" bIns="4571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NIH_Master_Logo_Vertical_2Color-notext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7" y="6390203"/>
            <a:ext cx="522130" cy="4389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772138" y="6232185"/>
            <a:ext cx="32857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086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 dt="0"/>
  <p:txStyles>
    <p:titleStyle>
      <a:lvl1pPr algn="ctr" defTabSz="45710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826" indent="-342826" algn="l" defTabSz="457101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789" indent="-285688" algn="l" defTabSz="457101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2752" indent="-228550" algn="l" defTabSz="457101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599853" indent="-228550" algn="l" defTabSz="457101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6954" indent="-228550" algn="l" defTabSz="457101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055" indent="-228550" algn="l" defTabSz="45710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56" indent="-228550" algn="l" defTabSz="45710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57" indent="-228550" algn="l" defTabSz="45710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58" indent="-228550" algn="l" defTabSz="45710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1" algn="l" defTabSz="457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02" algn="l" defTabSz="457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03" algn="l" defTabSz="457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04" algn="l" defTabSz="457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05" algn="l" defTabSz="457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06" algn="l" defTabSz="457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07" algn="l" defTabSz="457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08" algn="l" defTabSz="457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"/>
          <p:cNvGrpSpPr>
            <a:grpSpLocks/>
          </p:cNvGrpSpPr>
          <p:nvPr/>
        </p:nvGrpSpPr>
        <p:grpSpPr bwMode="auto">
          <a:xfrm>
            <a:off x="2209800" y="6400773"/>
            <a:ext cx="4495800" cy="392113"/>
            <a:chOff x="1392" y="4032"/>
            <a:chExt cx="2832" cy="247"/>
          </a:xfrm>
        </p:grpSpPr>
        <p:sp>
          <p:nvSpPr>
            <p:cNvPr id="1031" name="AutoShape 2"/>
            <p:cNvSpPr>
              <a:spLocks noChangeArrowheads="1"/>
            </p:cNvSpPr>
            <p:nvPr/>
          </p:nvSpPr>
          <p:spPr bwMode="auto">
            <a:xfrm>
              <a:off x="1392" y="4032"/>
              <a:ext cx="2832" cy="192"/>
            </a:xfrm>
            <a:prstGeom prst="roundRect">
              <a:avLst>
                <a:gd name="adj" fmla="val 519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2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1pPr>
              <a:lvl2pPr marL="742950" indent="-285750" eaLnBrk="0" hangingPunct="0">
                <a:defRPr sz="12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2pPr>
              <a:lvl3pPr marL="1143000" indent="-228600" eaLnBrk="0" hangingPunct="0">
                <a:defRPr sz="12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3pPr>
              <a:lvl4pPr marL="1600200" indent="-228600" eaLnBrk="0" hangingPunct="0">
                <a:defRPr sz="12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4pPr>
              <a:lvl5pPr marL="2057400" indent="-228600" eaLnBrk="0" hangingPunct="0">
                <a:defRPr sz="12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12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12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12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 sz="12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" name="Text Box 3"/>
            <p:cNvSpPr txBox="1">
              <a:spLocks noChangeArrowheads="1"/>
            </p:cNvSpPr>
            <p:nvPr/>
          </p:nvSpPr>
          <p:spPr bwMode="auto">
            <a:xfrm>
              <a:off x="1392" y="4032"/>
              <a:ext cx="2832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algn="l" eaLnBrk="0" hangingPunct="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algn="l" eaLnBrk="0" hangingPunct="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algn="l" eaLnBrk="0" hangingPunct="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algn="l" eaLnBrk="0" hangingPunct="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algn="l" eaLnBrk="0" hangingPunct="0">
                <a:spcBef>
                  <a:spcPct val="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lnSpc>
                  <a:spcPct val="93000"/>
                </a:lnSpc>
                <a:defRPr/>
              </a:pPr>
              <a:r>
                <a:rPr lang="en-US" sz="1000" dirty="0">
                  <a:solidFill>
                    <a:srgbClr val="000000"/>
                  </a:solidFill>
                </a:rPr>
                <a:t>NIH BTRC for Macromolecular Modeling and Bioinformatics</a:t>
              </a:r>
            </a:p>
            <a:p>
              <a:pPr algn="ctr" eaLnBrk="1" hangingPunct="1">
                <a:lnSpc>
                  <a:spcPct val="100000"/>
                </a:lnSpc>
                <a:defRPr/>
              </a:pPr>
              <a:r>
                <a:rPr lang="en-US" sz="1000" dirty="0">
                  <a:solidFill>
                    <a:srgbClr val="000000"/>
                  </a:solidFill>
                </a:rPr>
                <a:t>http://www.ks.uiuc.edu/</a:t>
              </a:r>
            </a:p>
          </p:txBody>
        </p:sp>
      </p:grpSp>
      <p:sp>
        <p:nvSpPr>
          <p:cNvPr id="1027" name="AutoShape 5"/>
          <p:cNvSpPr>
            <a:spLocks noChangeArrowheads="1"/>
          </p:cNvSpPr>
          <p:nvPr/>
        </p:nvSpPr>
        <p:spPr bwMode="auto">
          <a:xfrm>
            <a:off x="7239024" y="6400800"/>
            <a:ext cx="1904985" cy="380746"/>
          </a:xfrm>
          <a:prstGeom prst="roundRect">
            <a:avLst>
              <a:gd name="adj" fmla="val 64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r" eaLnBrk="1" hangingPunct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altLang="en-US" sz="1000"/>
              <a:t>Beckman Institute,</a:t>
            </a:r>
          </a:p>
          <a:p>
            <a:pPr algn="r" eaLnBrk="1" hangingPunct="1">
              <a:lnSpc>
                <a:spcPct val="93000"/>
              </a:lnSpc>
              <a:spcBef>
                <a:spcPct val="0"/>
              </a:spcBef>
              <a:defRPr/>
            </a:pPr>
            <a:r>
              <a:rPr lang="en-US" altLang="en-US" sz="1000"/>
              <a:t> U. Illinois at Urbana-Champaign</a:t>
            </a:r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85801" y="609600"/>
            <a:ext cx="7770813" cy="114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the title text format</a:t>
            </a:r>
          </a:p>
        </p:txBody>
      </p:sp>
      <p:sp>
        <p:nvSpPr>
          <p:cNvPr id="102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1" y="1981200"/>
            <a:ext cx="7770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the outline text format</a:t>
            </a:r>
          </a:p>
          <a:p>
            <a:pPr lvl="1"/>
            <a:r>
              <a:rPr lang="en-US" altLang="en-US"/>
              <a:t>Second Outline Level</a:t>
            </a:r>
          </a:p>
          <a:p>
            <a:pPr lvl="2"/>
            <a:r>
              <a:rPr lang="en-US" altLang="en-US"/>
              <a:t>Third Outline Level</a:t>
            </a:r>
          </a:p>
          <a:p>
            <a:pPr lvl="3"/>
            <a:r>
              <a:rPr lang="en-US" altLang="en-US"/>
              <a:t>Fourth Outline Level</a:t>
            </a:r>
          </a:p>
          <a:p>
            <a:pPr lvl="4"/>
            <a:r>
              <a:rPr lang="en-US" altLang="en-US"/>
              <a:t>Fifth Outline Level</a:t>
            </a:r>
          </a:p>
          <a:p>
            <a:pPr lvl="4"/>
            <a:r>
              <a:rPr lang="en-US" altLang="en-US"/>
              <a:t>Sixth Outline Level</a:t>
            </a:r>
          </a:p>
          <a:p>
            <a:pPr lvl="4"/>
            <a:r>
              <a:rPr lang="en-US" altLang="en-US"/>
              <a:t>Seventh Outline Level</a:t>
            </a:r>
          </a:p>
          <a:p>
            <a:pPr lvl="4"/>
            <a:r>
              <a:rPr lang="en-US" altLang="en-US"/>
              <a:t>Eighth Outline Level</a:t>
            </a:r>
          </a:p>
          <a:p>
            <a:pPr lvl="4"/>
            <a:r>
              <a:rPr lang="en-US" altLang="en-US"/>
              <a:t>Ninth Outline Level</a:t>
            </a:r>
          </a:p>
        </p:txBody>
      </p:sp>
      <p:pic>
        <p:nvPicPr>
          <p:cNvPr id="1030" name="Picture 10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2688"/>
            <a:ext cx="3619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917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  <a:ea typeface="Gothic" charset="0"/>
          <a:cs typeface="Gothic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  <a:ea typeface="Gothic" charset="0"/>
          <a:cs typeface="Gothic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  <a:ea typeface="Gothic" charset="0"/>
          <a:cs typeface="Gothic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  <a:ea typeface="Gothic" charset="0"/>
          <a:cs typeface="Gothic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  <a:ea typeface="Gothic" charset="0"/>
          <a:cs typeface="Gothic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  <a:ea typeface="Gothic" charset="0"/>
          <a:cs typeface="Gothic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  <a:ea typeface="Gothic" charset="0"/>
          <a:cs typeface="Gothic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  <a:ea typeface="Gothic" charset="0"/>
          <a:cs typeface="Gothic" charset="0"/>
        </a:defRPr>
      </a:lvl9pPr>
    </p:titleStyle>
    <p:bodyStyle>
      <a:lvl1pPr marL="341313" indent="-341313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Relationship Id="rId5" Type="http://schemas.microsoft.com/office/2007/relationships/hdphoto" Target="../media/hdphoto2.wdp"/><Relationship Id="rId4" Type="http://schemas.openxmlformats.org/officeDocument/2006/relationships/image" Target="../media/image15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9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228600"/>
            <a:ext cx="8839200" cy="1828800"/>
          </a:xfrm>
        </p:spPr>
        <p:txBody>
          <a:bodyPr/>
          <a:lstStyle/>
          <a:p>
            <a:pPr eaLnBrk="1" hangingPunct="1"/>
            <a:r>
              <a:rPr lang="en-US" sz="3600" dirty="0"/>
              <a:t>Scaling in a Heterogeneous</a:t>
            </a:r>
            <a:br>
              <a:rPr lang="en-US" sz="3600" dirty="0"/>
            </a:br>
            <a:r>
              <a:rPr lang="en-US" sz="3600" dirty="0"/>
              <a:t>Environment with GPUs:</a:t>
            </a:r>
            <a:br>
              <a:rPr lang="en-US" sz="3600" dirty="0"/>
            </a:br>
            <a:r>
              <a:rPr lang="en-US" sz="3600" dirty="0"/>
              <a:t>GPU Architecture, Concepts, and Strategies</a:t>
            </a:r>
            <a:endParaRPr lang="en-US" altLang="en-US" sz="36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981200"/>
            <a:ext cx="8001000" cy="4343400"/>
          </a:xfrm>
        </p:spPr>
        <p:txBody>
          <a:bodyPr/>
          <a:lstStyle/>
          <a:p>
            <a:pPr eaLnBrk="1" hangingPunct="1"/>
            <a:r>
              <a:rPr lang="en-US" altLang="en-US" dirty="0"/>
              <a:t>John E. Stone</a:t>
            </a:r>
          </a:p>
          <a:p>
            <a:pPr eaLnBrk="1" hangingPunct="1"/>
            <a:r>
              <a:rPr lang="en-US" altLang="en-US" sz="2400" dirty="0"/>
              <a:t>Theoretical and Computational Biophysics Group</a:t>
            </a:r>
          </a:p>
          <a:p>
            <a:pPr eaLnBrk="1" hangingPunct="1"/>
            <a:r>
              <a:rPr lang="en-US" altLang="en-US" sz="2400" dirty="0"/>
              <a:t>Beckman Institute for Advanced Science and Technology</a:t>
            </a:r>
          </a:p>
          <a:p>
            <a:pPr eaLnBrk="1" hangingPunct="1"/>
            <a:r>
              <a:rPr lang="en-US" altLang="en-US" sz="2400" dirty="0"/>
              <a:t>University of Illinois at Urbana-Champaign</a:t>
            </a:r>
          </a:p>
          <a:p>
            <a:pPr eaLnBrk="1" hangingPunct="1"/>
            <a:r>
              <a:rPr lang="en-US" altLang="en-US" sz="2400" dirty="0"/>
              <a:t>http://www.ks.uiuc.edu/~johns/</a:t>
            </a:r>
          </a:p>
          <a:p>
            <a:endParaRPr lang="en-US" altLang="en-US" sz="2400" dirty="0"/>
          </a:p>
          <a:p>
            <a:r>
              <a:rPr lang="en-US" altLang="en-US" sz="2400" dirty="0" err="1"/>
              <a:t>Petascale</a:t>
            </a:r>
            <a:r>
              <a:rPr lang="en-US" altLang="en-US" sz="2400" dirty="0"/>
              <a:t> Computing Institute,</a:t>
            </a:r>
          </a:p>
          <a:p>
            <a:r>
              <a:rPr lang="en-US" altLang="en-US" sz="2400" dirty="0"/>
              <a:t>National Center for Supercomputing Applications, </a:t>
            </a:r>
          </a:p>
          <a:p>
            <a:r>
              <a:rPr lang="en-US" altLang="en-US" sz="2400" dirty="0"/>
              <a:t>University of Illinois at Urbana-Champaign</a:t>
            </a:r>
          </a:p>
        </p:txBody>
      </p:sp>
    </p:spTree>
    <p:extLst>
      <p:ext uri="{BB962C8B-B14F-4D97-AF65-F5344CB8AC3E}">
        <p14:creationId xmlns:p14="http://schemas.microsoft.com/office/powerpoint/2010/main" val="3014334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1" y="457200"/>
            <a:ext cx="7770813" cy="990600"/>
          </a:xfrm>
        </p:spPr>
        <p:txBody>
          <a:bodyPr/>
          <a:lstStyle/>
          <a:p>
            <a:r>
              <a:rPr lang="en-US" altLang="en-US" sz="3200" dirty="0"/>
              <a:t>Complementarity of Typical CPU and GPU           Hardware Architectures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9" b="11241"/>
          <a:stretch>
            <a:fillRect/>
          </a:stretch>
        </p:blipFill>
        <p:spPr bwMode="auto">
          <a:xfrm>
            <a:off x="533400" y="2971800"/>
            <a:ext cx="38862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76"/>
          <a:stretch>
            <a:fillRect/>
          </a:stretch>
        </p:blipFill>
        <p:spPr bwMode="auto">
          <a:xfrm>
            <a:off x="4953010" y="2971800"/>
            <a:ext cx="3859213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127095" y="1661727"/>
            <a:ext cx="4698810" cy="1255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Times New Roman" pitchFamily="18" charset="0"/>
              <a:buNone/>
            </a:pPr>
            <a:r>
              <a:rPr lang="en-US" altLang="en-US" sz="2800" b="1" dirty="0"/>
              <a:t>CPU</a:t>
            </a:r>
            <a:r>
              <a:rPr lang="en-US" altLang="en-US" sz="2800" dirty="0"/>
              <a:t>: Cache heavy,              </a:t>
            </a:r>
            <a:r>
              <a:rPr lang="en-US" altLang="en-US" sz="2800" b="1" dirty="0"/>
              <a:t>low latency</a:t>
            </a:r>
            <a:r>
              <a:rPr lang="en-US" altLang="en-US" sz="2800" dirty="0"/>
              <a:t>, per-thread performance, small core counts 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5029200" y="1676400"/>
            <a:ext cx="3657600" cy="1255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Times New Roman" pitchFamily="18" charset="0"/>
              <a:buNone/>
            </a:pPr>
            <a:r>
              <a:rPr lang="en-US" altLang="en-US" sz="2800" b="1" dirty="0"/>
              <a:t>GPU</a:t>
            </a:r>
            <a:r>
              <a:rPr lang="en-US" altLang="en-US" sz="2800" dirty="0"/>
              <a:t>: ALU heavy, massively parallel, </a:t>
            </a:r>
            <a:r>
              <a:rPr lang="en-US" altLang="en-US" sz="2800" b="1" dirty="0"/>
              <a:t>throughput-oriented</a:t>
            </a:r>
          </a:p>
        </p:txBody>
      </p:sp>
    </p:spTree>
    <p:extLst>
      <p:ext uri="{BB962C8B-B14F-4D97-AF65-F5344CB8AC3E}">
        <p14:creationId xmlns:p14="http://schemas.microsoft.com/office/powerpoint/2010/main" val="2567289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3" y="457206"/>
            <a:ext cx="8535988" cy="914401"/>
          </a:xfrm>
        </p:spPr>
        <p:txBody>
          <a:bodyPr/>
          <a:lstStyle/>
          <a:p>
            <a:r>
              <a:rPr lang="en-US" sz="3600" dirty="0"/>
              <a:t>Exemplary Heterogeneous </a:t>
            </a:r>
            <a:br>
              <a:rPr lang="en-US" sz="3600" dirty="0"/>
            </a:br>
            <a:r>
              <a:rPr lang="en-US" sz="3600" dirty="0"/>
              <a:t>Computing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600200"/>
            <a:ext cx="7770813" cy="4800600"/>
          </a:xfrm>
        </p:spPr>
        <p:txBody>
          <a:bodyPr/>
          <a:lstStyle/>
          <a:p>
            <a:r>
              <a:rPr lang="en-US" sz="2800" b="1" dirty="0"/>
              <a:t>Tuning, adapting, or developing software for multiple processor types</a:t>
            </a:r>
          </a:p>
          <a:p>
            <a:r>
              <a:rPr lang="en-US" sz="2800" dirty="0"/>
              <a:t>Decomposition of problem(s) and load balancing work across heterogeneous resources for </a:t>
            </a:r>
            <a:r>
              <a:rPr lang="en-US" sz="2800" b="1" dirty="0"/>
              <a:t>best overall performance and work-efficiency</a:t>
            </a:r>
          </a:p>
          <a:p>
            <a:r>
              <a:rPr lang="en-US" sz="2800" b="1" dirty="0"/>
              <a:t>Managing data placement</a:t>
            </a:r>
            <a:r>
              <a:rPr lang="en-US" sz="2800" dirty="0"/>
              <a:t> in disjoint memory systems with varying performance attributes</a:t>
            </a:r>
          </a:p>
          <a:p>
            <a:r>
              <a:rPr lang="en-US" sz="2800" b="1" dirty="0"/>
              <a:t>Transferring data</a:t>
            </a:r>
            <a:r>
              <a:rPr lang="en-US" sz="2800" dirty="0"/>
              <a:t> between processors, memory systems, interconnect, and I/O devices</a:t>
            </a:r>
          </a:p>
          <a:p>
            <a:r>
              <a:rPr lang="en-US" sz="2800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759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763000" cy="762000"/>
          </a:xfrm>
        </p:spPr>
        <p:txBody>
          <a:bodyPr/>
          <a:lstStyle/>
          <a:p>
            <a:r>
              <a:rPr lang="en-US" altLang="en-US" dirty="0"/>
              <a:t>Heterogeneous Compute Node</a:t>
            </a: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0" y="5759455"/>
            <a:ext cx="9164638" cy="1098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 anchor="ctr"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indent="-45720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latin typeface="Arial" charset="0"/>
                <a:cs typeface="Arial" charset="0"/>
              </a:rPr>
              <a:t>Simulation of reaction diffusion processes over biologically relevant size and time scales using multi-GPU workstations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charset="0"/>
                <a:cs typeface="Arial" charset="0"/>
              </a:rPr>
              <a:t>Michael J. Hallock, John E. Stone, Elijah Roberts, Corey Fry, and Zaida Luthey-Schulten.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charset="0"/>
                <a:cs typeface="Arial" charset="0"/>
              </a:rPr>
              <a:t>Journal of Parallel Computing, 40:86-99, 2014.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rgbClr val="002060"/>
                </a:solidFill>
                <a:latin typeface="Arial" charset="0"/>
                <a:cs typeface="Arial" charset="0"/>
              </a:rPr>
              <a:t>http://dx.doi.org/10.1016/j.parco.2014.03.009</a:t>
            </a:r>
            <a:endParaRPr lang="en-US" altLang="en-US" sz="1200">
              <a:solidFill>
                <a:srgbClr val="002060"/>
              </a:solidFill>
              <a:latin typeface="Arial" charset="0"/>
              <a:cs typeface="Arial" charset="0"/>
            </a:endParaRPr>
          </a:p>
        </p:txBody>
      </p:sp>
      <p:pic>
        <p:nvPicPr>
          <p:cNvPr id="15364" name="Picture 2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>
            <a:fillRect/>
          </a:stretch>
        </p:blipFill>
        <p:spPr>
          <a:xfrm>
            <a:off x="4953000" y="914401"/>
            <a:ext cx="3886200" cy="498633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Text Placeholder 1"/>
          <p:cNvSpPr>
            <a:spLocks noGrp="1"/>
          </p:cNvSpPr>
          <p:nvPr>
            <p:ph type="body" sz="half" idx="1"/>
          </p:nvPr>
        </p:nvSpPr>
        <p:spPr>
          <a:xfrm>
            <a:off x="228600" y="990600"/>
            <a:ext cx="4648200" cy="4876800"/>
          </a:xfrm>
        </p:spPr>
        <p:txBody>
          <a:bodyPr/>
          <a:lstStyle/>
          <a:p>
            <a:r>
              <a:rPr lang="en-US" altLang="en-US" sz="2800" dirty="0"/>
              <a:t>Dense </a:t>
            </a:r>
            <a:r>
              <a:rPr lang="en-US" altLang="en-US" sz="2800" b="1" dirty="0" err="1"/>
              <a:t>PCIe</a:t>
            </a:r>
            <a:r>
              <a:rPr lang="en-US" altLang="en-US" sz="2800" b="1" dirty="0"/>
              <a:t>-based</a:t>
            </a:r>
            <a:r>
              <a:rPr lang="en-US" altLang="en-US" sz="2800" dirty="0"/>
              <a:t>         multi-GPU compute node</a:t>
            </a:r>
          </a:p>
          <a:p>
            <a:r>
              <a:rPr lang="en-US" altLang="en-US" sz="2800" dirty="0"/>
              <a:t>Application would </a:t>
            </a:r>
            <a:r>
              <a:rPr lang="en-US" altLang="en-US" sz="2800" b="1" dirty="0"/>
              <a:t>ideally exploit all</a:t>
            </a:r>
            <a:r>
              <a:rPr lang="en-US" altLang="en-US" sz="2800" dirty="0"/>
              <a:t> of the CPU, GPU, and I/O resources </a:t>
            </a:r>
            <a:r>
              <a:rPr lang="en-US" altLang="en-US" sz="2800" b="1" dirty="0"/>
              <a:t>concurrently</a:t>
            </a:r>
            <a:r>
              <a:rPr lang="en-US" altLang="en-US" sz="2800" dirty="0"/>
              <a:t>…</a:t>
            </a:r>
          </a:p>
          <a:p>
            <a:pPr marL="0" indent="0">
              <a:buNone/>
            </a:pPr>
            <a:r>
              <a:rPr lang="en-US" altLang="en-US" sz="2800" dirty="0"/>
              <a:t>	(I/O </a:t>
            </a:r>
            <a:r>
              <a:rPr lang="en-US" altLang="en-US" sz="2800" dirty="0" err="1"/>
              <a:t>devs</a:t>
            </a:r>
            <a:r>
              <a:rPr lang="en-US" altLang="en-US" sz="2800" dirty="0"/>
              <a:t> not shown)</a:t>
            </a:r>
          </a:p>
          <a:p>
            <a:endParaRPr lang="en-US" altLang="en-US" sz="2800" dirty="0"/>
          </a:p>
          <a:p>
            <a:endParaRPr lang="en-US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324600" y="3812275"/>
            <a:ext cx="12738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~12GB/s</a:t>
            </a:r>
          </a:p>
        </p:txBody>
      </p:sp>
    </p:spTree>
    <p:extLst>
      <p:ext uri="{BB962C8B-B14F-4D97-AF65-F5344CB8AC3E}">
        <p14:creationId xmlns:p14="http://schemas.microsoft.com/office/powerpoint/2010/main" val="3637235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685801" y="228600"/>
            <a:ext cx="7770813" cy="1143000"/>
          </a:xfrm>
        </p:spPr>
        <p:txBody>
          <a:bodyPr/>
          <a:lstStyle/>
          <a:p>
            <a:r>
              <a:rPr lang="en-US" altLang="en-US" sz="3600"/>
              <a:t>Major Approaches For Programming Hybrid Architectures</a:t>
            </a:r>
          </a:p>
        </p:txBody>
      </p:sp>
      <p:sp>
        <p:nvSpPr>
          <p:cNvPr id="4099" name="Text Placeholder 4"/>
          <p:cNvSpPr>
            <a:spLocks noGrp="1"/>
          </p:cNvSpPr>
          <p:nvPr>
            <p:ph type="body" sz="half" idx="1"/>
          </p:nvPr>
        </p:nvSpPr>
        <p:spPr>
          <a:xfrm>
            <a:off x="152400" y="1524001"/>
            <a:ext cx="8839200" cy="4419600"/>
          </a:xfrm>
        </p:spPr>
        <p:txBody>
          <a:bodyPr/>
          <a:lstStyle/>
          <a:p>
            <a:r>
              <a:rPr lang="en-US" altLang="en-US" sz="2800" dirty="0"/>
              <a:t>Use </a:t>
            </a:r>
            <a:r>
              <a:rPr lang="en-US" altLang="en-US" sz="2800" b="1" dirty="0"/>
              <a:t>drop-in libraries</a:t>
            </a:r>
            <a:r>
              <a:rPr lang="en-US" altLang="en-US" sz="2800" dirty="0"/>
              <a:t> in place of CPU-only libraries</a:t>
            </a:r>
          </a:p>
          <a:p>
            <a:pPr lvl="1"/>
            <a:r>
              <a:rPr lang="en-US" altLang="en-US" sz="2400" b="1" dirty="0"/>
              <a:t>Little or no code development</a:t>
            </a:r>
          </a:p>
          <a:p>
            <a:pPr lvl="1"/>
            <a:r>
              <a:rPr lang="en-US" altLang="en-US" sz="2400" dirty="0"/>
              <a:t>Examples: MAGMA, BLAS-variants, FFT libraries, etc.</a:t>
            </a:r>
          </a:p>
          <a:p>
            <a:pPr lvl="1"/>
            <a:r>
              <a:rPr lang="en-US" altLang="en-US" sz="2400" b="1" dirty="0"/>
              <a:t>Speedups limited by Amdahl’s Law</a:t>
            </a:r>
            <a:r>
              <a:rPr lang="en-US" altLang="en-US" sz="2400" dirty="0"/>
              <a:t> and overheads associated with data movement between CPUs and GPU accelerators</a:t>
            </a:r>
          </a:p>
          <a:p>
            <a:r>
              <a:rPr lang="en-US" altLang="en-US" sz="2800" dirty="0"/>
              <a:t>Generate accelerator code as a variant of CPU source, e.g. using </a:t>
            </a:r>
            <a:r>
              <a:rPr lang="en-US" altLang="en-US" sz="2800" dirty="0" err="1"/>
              <a:t>OpenMP</a:t>
            </a:r>
            <a:r>
              <a:rPr lang="en-US" altLang="en-US" sz="2800" dirty="0"/>
              <a:t> and </a:t>
            </a:r>
            <a:r>
              <a:rPr lang="en-US" altLang="en-US" sz="2800" b="1" dirty="0" err="1"/>
              <a:t>OpenACC</a:t>
            </a:r>
            <a:r>
              <a:rPr lang="en-US" altLang="en-US" sz="2800" b="1" dirty="0"/>
              <a:t> directives</a:t>
            </a:r>
            <a:r>
              <a:rPr lang="en-US" altLang="en-US" sz="2800" dirty="0"/>
              <a:t>, and similar</a:t>
            </a:r>
          </a:p>
          <a:p>
            <a:r>
              <a:rPr lang="en-US" altLang="en-US" sz="2800" dirty="0"/>
              <a:t>Write </a:t>
            </a:r>
            <a:r>
              <a:rPr lang="en-US" altLang="en-US" sz="2800" b="1" dirty="0"/>
              <a:t>lower-level</a:t>
            </a:r>
            <a:r>
              <a:rPr lang="en-US" altLang="en-US" sz="2800" dirty="0"/>
              <a:t> accelerator-specific code, e.g. using </a:t>
            </a:r>
            <a:r>
              <a:rPr lang="en-US" altLang="en-US" sz="2800" b="1" dirty="0"/>
              <a:t>CUDA, OpenCL</a:t>
            </a:r>
            <a:r>
              <a:rPr lang="en-US" altLang="en-US" sz="2800" dirty="0"/>
              <a:t>, other approaches</a:t>
            </a:r>
            <a:endParaRPr lang="en-US" altLang="en-US" sz="2400" dirty="0"/>
          </a:p>
          <a:p>
            <a:pPr lvl="2"/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38550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28600"/>
            <a:ext cx="7770813" cy="1141413"/>
          </a:xfrm>
        </p:spPr>
        <p:txBody>
          <a:bodyPr/>
          <a:lstStyle/>
          <a:p>
            <a:r>
              <a:rPr lang="en-US" sz="3600" dirty="0"/>
              <a:t>Simplified GPU-Accelerated Application Adaptation and Development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3588" cy="4953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Use </a:t>
            </a:r>
            <a:r>
              <a:rPr lang="en-US" sz="2800" b="1" dirty="0"/>
              <a:t>drop-in GPU libraries</a:t>
            </a:r>
            <a:r>
              <a:rPr lang="en-US" sz="2800" dirty="0"/>
              <a:t>, e.g. BLAS, FFT, …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Profile application, </a:t>
            </a:r>
            <a:r>
              <a:rPr lang="en-US" sz="2800" b="1" dirty="0"/>
              <a:t>identify</a:t>
            </a:r>
            <a:r>
              <a:rPr lang="en-US" sz="2800" dirty="0"/>
              <a:t> opportunities for </a:t>
            </a:r>
            <a:r>
              <a:rPr lang="en-US" sz="2800" b="1" dirty="0"/>
              <a:t>massive data-parallelism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Migrate </a:t>
            </a:r>
            <a:r>
              <a:rPr lang="en-US" sz="2800" dirty="0"/>
              <a:t>well-suited</a:t>
            </a:r>
            <a:r>
              <a:rPr lang="en-US" sz="2800" b="1" dirty="0"/>
              <a:t> data-parallel work to GPUs</a:t>
            </a:r>
          </a:p>
          <a:p>
            <a:pPr marL="914400" lvl="1" indent="-514350"/>
            <a:r>
              <a:rPr lang="en-US" sz="2400" b="1" dirty="0"/>
              <a:t>Run data-parallel work, e.g. loop nests on GPUs</a:t>
            </a:r>
          </a:p>
          <a:p>
            <a:pPr marL="914400" lvl="1" indent="-514350"/>
            <a:r>
              <a:rPr lang="en-US" sz="2400" b="1" dirty="0"/>
              <a:t>Exploit high bandwidth memory systems</a:t>
            </a:r>
          </a:p>
          <a:p>
            <a:pPr marL="914400" lvl="1" indent="-514350"/>
            <a:r>
              <a:rPr lang="en-US" sz="2400" dirty="0"/>
              <a:t>Exploit massively parallel arithmetic hardware</a:t>
            </a:r>
          </a:p>
          <a:p>
            <a:pPr marL="914400" lvl="1" indent="-514350"/>
            <a:r>
              <a:rPr lang="en-US" sz="2400" dirty="0"/>
              <a:t>Minimize host-GPU data transfers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back to step 2…</a:t>
            </a:r>
          </a:p>
          <a:p>
            <a:pPr marL="914400" lvl="1" indent="-514350"/>
            <a:r>
              <a:rPr lang="en-US" sz="2400" b="1" dirty="0"/>
              <a:t>Observe Amdahl’s Law, adjust CPU-GPU workloads…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07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85801" y="381000"/>
            <a:ext cx="7770813" cy="685800"/>
          </a:xfrm>
        </p:spPr>
        <p:txBody>
          <a:bodyPr/>
          <a:lstStyle/>
          <a:p>
            <a:r>
              <a:rPr lang="en-US" altLang="en-US"/>
              <a:t>What Runs on a GPU?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7772400" cy="5257800"/>
          </a:xfrm>
        </p:spPr>
        <p:txBody>
          <a:bodyPr/>
          <a:lstStyle/>
          <a:p>
            <a:r>
              <a:rPr lang="en-US" altLang="en-US" dirty="0"/>
              <a:t>GPUs run </a:t>
            </a:r>
            <a:r>
              <a:rPr lang="en-US" altLang="en-US" b="1" dirty="0"/>
              <a:t>data-parallel programs</a:t>
            </a:r>
            <a:r>
              <a:rPr lang="en-US" altLang="en-US" dirty="0"/>
              <a:t> called </a:t>
            </a:r>
            <a:r>
              <a:rPr lang="en-US" altLang="en-US" b="1" dirty="0">
                <a:solidFill>
                  <a:schemeClr val="tx1"/>
                </a:solidFill>
              </a:rPr>
              <a:t>“kernels”</a:t>
            </a:r>
          </a:p>
          <a:p>
            <a:r>
              <a:rPr lang="en-US" altLang="en-US" dirty="0"/>
              <a:t>GPUs are managed by host CPU thread(s):</a:t>
            </a:r>
          </a:p>
          <a:p>
            <a:pPr lvl="1"/>
            <a:r>
              <a:rPr lang="en-US" altLang="en-US" dirty="0"/>
              <a:t>Create a CUDA / OpenCL / </a:t>
            </a:r>
            <a:r>
              <a:rPr lang="en-US" altLang="en-US" dirty="0" err="1"/>
              <a:t>OpenACC</a:t>
            </a:r>
            <a:r>
              <a:rPr lang="en-US" altLang="en-US" dirty="0"/>
              <a:t> context</a:t>
            </a:r>
          </a:p>
          <a:p>
            <a:pPr lvl="1"/>
            <a:r>
              <a:rPr lang="en-US" altLang="en-US" dirty="0"/>
              <a:t>Manage GPU memory allocations/properties</a:t>
            </a:r>
          </a:p>
          <a:p>
            <a:pPr lvl="1"/>
            <a:r>
              <a:rPr lang="en-US" altLang="en-US" dirty="0"/>
              <a:t>Host-GPU and GPU-GPU (peer to peer) transfers</a:t>
            </a:r>
          </a:p>
          <a:p>
            <a:pPr lvl="1"/>
            <a:r>
              <a:rPr lang="en-US" altLang="en-US" dirty="0"/>
              <a:t>Launch GPU kernels</a:t>
            </a:r>
          </a:p>
          <a:p>
            <a:pPr lvl="1"/>
            <a:r>
              <a:rPr lang="en-US" altLang="en-US" dirty="0"/>
              <a:t>Query GPU status</a:t>
            </a:r>
          </a:p>
          <a:p>
            <a:pPr lvl="1"/>
            <a:r>
              <a:rPr lang="en-US" altLang="en-US" dirty="0"/>
              <a:t>Handle runtime errors</a:t>
            </a:r>
          </a:p>
        </p:txBody>
      </p:sp>
    </p:spTree>
    <p:extLst>
      <p:ext uri="{BB962C8B-B14F-4D97-AF65-F5344CB8AC3E}">
        <p14:creationId xmlns:p14="http://schemas.microsoft.com/office/powerpoint/2010/main" val="3678882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28601"/>
            <a:ext cx="7770813" cy="914400"/>
          </a:xfrm>
        </p:spPr>
        <p:txBody>
          <a:bodyPr/>
          <a:lstStyle/>
          <a:p>
            <a:r>
              <a:rPr lang="en-US" dirty="0"/>
              <a:t>How Do I Write GPU Kernels?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1813" y="1143000"/>
            <a:ext cx="8078788" cy="5105400"/>
          </a:xfrm>
        </p:spPr>
        <p:txBody>
          <a:bodyPr/>
          <a:lstStyle/>
          <a:p>
            <a:r>
              <a:rPr lang="en-US" sz="2800" dirty="0"/>
              <a:t>Directive-based parallelism (</a:t>
            </a:r>
            <a:r>
              <a:rPr lang="en-US" sz="2800" dirty="0" err="1"/>
              <a:t>OpenACC</a:t>
            </a:r>
            <a:r>
              <a:rPr lang="en-US" sz="2800" dirty="0"/>
              <a:t>):</a:t>
            </a:r>
          </a:p>
          <a:p>
            <a:pPr lvl="1"/>
            <a:r>
              <a:rPr lang="en-US" sz="2400" dirty="0"/>
              <a:t>Annotate existing source code loop nests with directives that allow a compiler to automatically generate data-parallel kernels</a:t>
            </a:r>
          </a:p>
          <a:p>
            <a:pPr lvl="1"/>
            <a:r>
              <a:rPr lang="en-US" sz="2400" dirty="0"/>
              <a:t>Same source code targets multiple processors</a:t>
            </a:r>
          </a:p>
          <a:p>
            <a:r>
              <a:rPr lang="en-US" sz="2800" dirty="0"/>
              <a:t>Explicit parallelism (CUDA, OpenCL)</a:t>
            </a:r>
          </a:p>
          <a:p>
            <a:pPr lvl="1"/>
            <a:r>
              <a:rPr lang="en-US" sz="2400" dirty="0"/>
              <a:t>Write data parallel kernels, explicitly map range of independent work items to GPU threads and groups</a:t>
            </a:r>
          </a:p>
          <a:p>
            <a:pPr lvl="1"/>
            <a:r>
              <a:rPr lang="en-US" sz="2400" dirty="0"/>
              <a:t>Explicit control over specialized on-chip memory systems, low-level parallel synchronization, reductions</a:t>
            </a:r>
          </a:p>
        </p:txBody>
      </p:sp>
    </p:spTree>
    <p:extLst>
      <p:ext uri="{BB962C8B-B14F-4D97-AF65-F5344CB8AC3E}">
        <p14:creationId xmlns:p14="http://schemas.microsoft.com/office/powerpoint/2010/main" val="2909001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04800"/>
            <a:ext cx="7770813" cy="838200"/>
          </a:xfrm>
        </p:spPr>
        <p:txBody>
          <a:bodyPr/>
          <a:lstStyle/>
          <a:p>
            <a:r>
              <a:rPr lang="en-US" sz="3600" dirty="0"/>
              <a:t>Process for Writing CUDA </a:t>
            </a:r>
            <a:r>
              <a:rPr lang="en-US" sz="3600" b="1" dirty="0"/>
              <a:t>Kernels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219200"/>
            <a:ext cx="7770813" cy="5181600"/>
          </a:xfrm>
        </p:spPr>
        <p:txBody>
          <a:bodyPr/>
          <a:lstStyle/>
          <a:p>
            <a:r>
              <a:rPr lang="en-US" b="1" dirty="0"/>
              <a:t>Data-parallel loop nests</a:t>
            </a:r>
            <a:r>
              <a:rPr lang="en-US" dirty="0"/>
              <a:t> are unrolled into a </a:t>
            </a:r>
            <a:r>
              <a:rPr lang="en-US" b="1" dirty="0"/>
              <a:t>large batch</a:t>
            </a:r>
            <a:r>
              <a:rPr lang="en-US" dirty="0"/>
              <a:t> of </a:t>
            </a:r>
            <a:r>
              <a:rPr lang="en-US" b="1" dirty="0"/>
              <a:t>independent</a:t>
            </a:r>
            <a:r>
              <a:rPr lang="en-US" dirty="0"/>
              <a:t> work items that can </a:t>
            </a:r>
            <a:r>
              <a:rPr lang="en-US" b="1" dirty="0"/>
              <a:t>execute concurrently</a:t>
            </a:r>
          </a:p>
          <a:p>
            <a:r>
              <a:rPr lang="en-US" b="1" dirty="0"/>
              <a:t>Work</a:t>
            </a:r>
            <a:r>
              <a:rPr lang="en-US" dirty="0"/>
              <a:t> items are </a:t>
            </a:r>
            <a:r>
              <a:rPr lang="en-US" b="1" dirty="0"/>
              <a:t>mapped onto GPU hardware threads</a:t>
            </a:r>
            <a:r>
              <a:rPr lang="en-US" dirty="0"/>
              <a:t> using multidimensional grids and blocks of threads that execute on stream processing units (SMs)</a:t>
            </a:r>
          </a:p>
          <a:p>
            <a:r>
              <a:rPr lang="en-US" dirty="0"/>
              <a:t>Programmer manages data placement in GPU memory systems, access patterns, and data dependencies</a:t>
            </a:r>
          </a:p>
        </p:txBody>
      </p:sp>
    </p:spTree>
    <p:extLst>
      <p:ext uri="{BB962C8B-B14F-4D97-AF65-F5344CB8AC3E}">
        <p14:creationId xmlns:p14="http://schemas.microsoft.com/office/powerpoint/2010/main" val="563436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6349"/>
            <a:ext cx="9144000" cy="685165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070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305800" cy="609600"/>
          </a:xfrm>
        </p:spPr>
        <p:txBody>
          <a:bodyPr/>
          <a:lstStyle/>
          <a:p>
            <a:r>
              <a:rPr lang="en-US" altLang="en-US" sz="3600" dirty="0"/>
              <a:t>CUDA Grid, Block, Thread Decomposition</a:t>
            </a:r>
            <a:endParaRPr lang="en-US" altLang="en-US" sz="2800" dirty="0"/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260350" y="5856298"/>
            <a:ext cx="335280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Times New Roman" pitchFamily="18" charset="0"/>
              <a:buNone/>
            </a:pPr>
            <a:r>
              <a:rPr lang="en-US" altLang="en-US" sz="1600" dirty="0"/>
              <a:t>Padding arrays can optimize global memory performance</a:t>
            </a:r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3293660" y="1162844"/>
            <a:ext cx="5802314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Times New Roman" pitchFamily="18" charset="0"/>
              <a:buNone/>
            </a:pPr>
            <a:r>
              <a:rPr lang="en-US" altLang="en-US" sz="2400" dirty="0"/>
              <a:t>1-D, 2-D, or 3-D  </a:t>
            </a:r>
            <a:r>
              <a:rPr lang="en-US" altLang="en-US" sz="2400" b="1" dirty="0"/>
              <a:t>Grid</a:t>
            </a:r>
            <a:r>
              <a:rPr lang="en-US" altLang="en-US" sz="2400" dirty="0"/>
              <a:t> of </a:t>
            </a:r>
            <a:r>
              <a:rPr lang="en-US" altLang="en-US" sz="2400" b="1" dirty="0"/>
              <a:t>Thread Blocks</a:t>
            </a:r>
            <a:r>
              <a:rPr lang="en-US" altLang="en-US" sz="2400" dirty="0"/>
              <a:t>:</a:t>
            </a:r>
          </a:p>
        </p:txBody>
      </p:sp>
      <p:sp>
        <p:nvSpPr>
          <p:cNvPr id="8198" name="Rectangle 5" descr="Large grid"/>
          <p:cNvSpPr>
            <a:spLocks noChangeArrowheads="1"/>
          </p:cNvSpPr>
          <p:nvPr/>
        </p:nvSpPr>
        <p:spPr bwMode="auto">
          <a:xfrm>
            <a:off x="3733800" y="2133600"/>
            <a:ext cx="5181600" cy="4419600"/>
          </a:xfrm>
          <a:prstGeom prst="rect">
            <a:avLst/>
          </a:prstGeom>
          <a:pattFill prst="lgGrid">
            <a:fgClr>
              <a:srgbClr val="FF0000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3733800" y="2133600"/>
            <a:ext cx="4419600" cy="3733800"/>
          </a:xfrm>
          <a:prstGeom prst="rect">
            <a:avLst/>
          </a:prstGeom>
          <a:solidFill>
            <a:srgbClr val="CCCCFF"/>
          </a:solidFill>
          <a:ln w="222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cxnSp>
        <p:nvCxnSpPr>
          <p:cNvPr id="8200" name="AutoShape 7"/>
          <p:cNvCxnSpPr>
            <a:cxnSpLocks noChangeShapeType="1"/>
          </p:cNvCxnSpPr>
          <p:nvPr/>
        </p:nvCxnSpPr>
        <p:spPr bwMode="auto">
          <a:xfrm>
            <a:off x="3733801" y="3276600"/>
            <a:ext cx="5203825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1" name="AutoShape 8"/>
          <p:cNvCxnSpPr>
            <a:cxnSpLocks noChangeShapeType="1"/>
            <a:endCxn id="8198" idx="3"/>
          </p:cNvCxnSpPr>
          <p:nvPr/>
        </p:nvCxnSpPr>
        <p:spPr bwMode="auto">
          <a:xfrm>
            <a:off x="3735388" y="4343400"/>
            <a:ext cx="5192712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2" name="AutoShape 9"/>
          <p:cNvCxnSpPr>
            <a:cxnSpLocks noChangeShapeType="1"/>
          </p:cNvCxnSpPr>
          <p:nvPr/>
        </p:nvCxnSpPr>
        <p:spPr bwMode="auto">
          <a:xfrm>
            <a:off x="3733801" y="5410200"/>
            <a:ext cx="5203825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3" name="AutoShape 10"/>
          <p:cNvCxnSpPr>
            <a:cxnSpLocks noChangeShapeType="1"/>
          </p:cNvCxnSpPr>
          <p:nvPr/>
        </p:nvCxnSpPr>
        <p:spPr bwMode="auto">
          <a:xfrm>
            <a:off x="5562600" y="2133600"/>
            <a:ext cx="0" cy="4445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4" name="AutoShape 11"/>
          <p:cNvCxnSpPr>
            <a:cxnSpLocks noChangeShapeType="1"/>
          </p:cNvCxnSpPr>
          <p:nvPr/>
        </p:nvCxnSpPr>
        <p:spPr bwMode="auto">
          <a:xfrm flipH="1">
            <a:off x="2374900" y="5856288"/>
            <a:ext cx="1360488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5" name="AutoShape 12"/>
          <p:cNvCxnSpPr>
            <a:cxnSpLocks noChangeShapeType="1"/>
          </p:cNvCxnSpPr>
          <p:nvPr/>
        </p:nvCxnSpPr>
        <p:spPr bwMode="auto">
          <a:xfrm flipH="1">
            <a:off x="2362200" y="6553200"/>
            <a:ext cx="1360488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6" name="AutoShape 13"/>
          <p:cNvCxnSpPr>
            <a:cxnSpLocks noChangeShapeType="1"/>
          </p:cNvCxnSpPr>
          <p:nvPr/>
        </p:nvCxnSpPr>
        <p:spPr bwMode="auto">
          <a:xfrm>
            <a:off x="3733801" y="2133600"/>
            <a:ext cx="5203825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7" name="AutoShape 14"/>
          <p:cNvCxnSpPr>
            <a:cxnSpLocks noChangeShapeType="1"/>
          </p:cNvCxnSpPr>
          <p:nvPr/>
        </p:nvCxnSpPr>
        <p:spPr bwMode="auto">
          <a:xfrm>
            <a:off x="3733800" y="2133606"/>
            <a:ext cx="0" cy="44418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8" name="AutoShape 15"/>
          <p:cNvCxnSpPr>
            <a:cxnSpLocks noChangeShapeType="1"/>
          </p:cNvCxnSpPr>
          <p:nvPr/>
        </p:nvCxnSpPr>
        <p:spPr bwMode="auto">
          <a:xfrm>
            <a:off x="8153400" y="1905000"/>
            <a:ext cx="1588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9" name="AutoShape 16"/>
          <p:cNvCxnSpPr>
            <a:cxnSpLocks noChangeShapeType="1"/>
            <a:stCxn id="8214" idx="1"/>
          </p:cNvCxnSpPr>
          <p:nvPr/>
        </p:nvCxnSpPr>
        <p:spPr bwMode="auto">
          <a:xfrm>
            <a:off x="8915400" y="1676400"/>
            <a:ext cx="1588" cy="6858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10" name="AutoShape 17"/>
          <p:cNvCxnSpPr>
            <a:cxnSpLocks noChangeShapeType="1"/>
          </p:cNvCxnSpPr>
          <p:nvPr/>
        </p:nvCxnSpPr>
        <p:spPr bwMode="auto">
          <a:xfrm flipV="1">
            <a:off x="3505200" y="5943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11" name="AutoShape 18"/>
          <p:cNvCxnSpPr>
            <a:cxnSpLocks noChangeShapeType="1"/>
          </p:cNvCxnSpPr>
          <p:nvPr/>
        </p:nvCxnSpPr>
        <p:spPr bwMode="auto">
          <a:xfrm flipH="1">
            <a:off x="3048000" y="2133600"/>
            <a:ext cx="674688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12" name="AutoShape 19"/>
          <p:cNvCxnSpPr>
            <a:cxnSpLocks noChangeShapeType="1"/>
          </p:cNvCxnSpPr>
          <p:nvPr/>
        </p:nvCxnSpPr>
        <p:spPr bwMode="auto">
          <a:xfrm flipV="1">
            <a:off x="3505200" y="2209800"/>
            <a:ext cx="0" cy="3581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13" name="AutoShape 20"/>
          <p:cNvCxnSpPr>
            <a:cxnSpLocks noChangeShapeType="1"/>
            <a:stCxn id="8214" idx="0"/>
          </p:cNvCxnSpPr>
          <p:nvPr/>
        </p:nvCxnSpPr>
        <p:spPr bwMode="auto">
          <a:xfrm>
            <a:off x="3733800" y="1676400"/>
            <a:ext cx="1588" cy="6858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14" name="Line 21"/>
          <p:cNvSpPr>
            <a:spLocks noChangeShapeType="1"/>
          </p:cNvSpPr>
          <p:nvPr/>
        </p:nvSpPr>
        <p:spPr bwMode="auto">
          <a:xfrm>
            <a:off x="3733800" y="1676400"/>
            <a:ext cx="518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5" name="Text Box 22"/>
          <p:cNvSpPr txBox="1">
            <a:spLocks noChangeArrowheads="1"/>
          </p:cNvSpPr>
          <p:nvPr/>
        </p:nvSpPr>
        <p:spPr bwMode="auto">
          <a:xfrm>
            <a:off x="4343400" y="2438400"/>
            <a:ext cx="685800" cy="25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Times New Roman" pitchFamily="18" charset="0"/>
              <a:buNone/>
            </a:pPr>
            <a:r>
              <a:rPr lang="en-US" altLang="en-US" sz="1200"/>
              <a:t>0,0</a:t>
            </a:r>
          </a:p>
        </p:txBody>
      </p:sp>
      <p:sp>
        <p:nvSpPr>
          <p:cNvPr id="8216" name="Text Box 23"/>
          <p:cNvSpPr txBox="1">
            <a:spLocks noChangeArrowheads="1"/>
          </p:cNvSpPr>
          <p:nvPr/>
        </p:nvSpPr>
        <p:spPr bwMode="auto">
          <a:xfrm>
            <a:off x="6096000" y="2438400"/>
            <a:ext cx="685800" cy="25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Times New Roman" pitchFamily="18" charset="0"/>
              <a:buNone/>
            </a:pPr>
            <a:r>
              <a:rPr lang="en-US" altLang="en-US" sz="1200"/>
              <a:t>0,1</a:t>
            </a:r>
          </a:p>
        </p:txBody>
      </p:sp>
      <p:sp>
        <p:nvSpPr>
          <p:cNvPr id="8217" name="Text Box 24"/>
          <p:cNvSpPr txBox="1">
            <a:spLocks noChangeArrowheads="1"/>
          </p:cNvSpPr>
          <p:nvPr/>
        </p:nvSpPr>
        <p:spPr bwMode="auto">
          <a:xfrm>
            <a:off x="4343400" y="3581400"/>
            <a:ext cx="685800" cy="25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Times New Roman" pitchFamily="18" charset="0"/>
              <a:buNone/>
            </a:pPr>
            <a:r>
              <a:rPr lang="en-US" altLang="en-US" sz="1200"/>
              <a:t>1,0</a:t>
            </a:r>
          </a:p>
        </p:txBody>
      </p:sp>
      <p:sp>
        <p:nvSpPr>
          <p:cNvPr id="8218" name="Text Box 25"/>
          <p:cNvSpPr txBox="1">
            <a:spLocks noChangeArrowheads="1"/>
          </p:cNvSpPr>
          <p:nvPr/>
        </p:nvSpPr>
        <p:spPr bwMode="auto">
          <a:xfrm>
            <a:off x="6096000" y="3581400"/>
            <a:ext cx="685800" cy="25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Times New Roman" pitchFamily="18" charset="0"/>
              <a:buNone/>
            </a:pPr>
            <a:r>
              <a:rPr lang="en-US" altLang="en-US" sz="1200"/>
              <a:t>1,1</a:t>
            </a:r>
          </a:p>
        </p:txBody>
      </p:sp>
      <p:sp>
        <p:nvSpPr>
          <p:cNvPr id="8219" name="Text Box 26"/>
          <p:cNvSpPr txBox="1">
            <a:spLocks noChangeArrowheads="1"/>
          </p:cNvSpPr>
          <p:nvPr/>
        </p:nvSpPr>
        <p:spPr bwMode="auto">
          <a:xfrm>
            <a:off x="7772400" y="2438400"/>
            <a:ext cx="685800" cy="25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Times New Roman" pitchFamily="18" charset="0"/>
              <a:buNone/>
            </a:pPr>
            <a:r>
              <a:rPr lang="en-US" altLang="en-US" sz="1200"/>
              <a:t>…</a:t>
            </a:r>
          </a:p>
        </p:txBody>
      </p:sp>
      <p:sp>
        <p:nvSpPr>
          <p:cNvPr id="8220" name="Text Box 27"/>
          <p:cNvSpPr txBox="1">
            <a:spLocks noChangeArrowheads="1"/>
          </p:cNvSpPr>
          <p:nvPr/>
        </p:nvSpPr>
        <p:spPr bwMode="auto">
          <a:xfrm>
            <a:off x="4114800" y="4648200"/>
            <a:ext cx="685800" cy="25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Times New Roman" pitchFamily="18" charset="0"/>
              <a:buNone/>
            </a:pPr>
            <a:r>
              <a:rPr lang="en-US" altLang="en-US" sz="1200"/>
              <a:t>…</a:t>
            </a:r>
          </a:p>
        </p:txBody>
      </p:sp>
      <p:sp>
        <p:nvSpPr>
          <p:cNvPr id="8221" name="Text Box 28"/>
          <p:cNvSpPr txBox="1">
            <a:spLocks noChangeArrowheads="1"/>
          </p:cNvSpPr>
          <p:nvPr/>
        </p:nvSpPr>
        <p:spPr bwMode="auto">
          <a:xfrm>
            <a:off x="7772400" y="4648200"/>
            <a:ext cx="685800" cy="25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Times New Roman" pitchFamily="18" charset="0"/>
              <a:buNone/>
            </a:pPr>
            <a:r>
              <a:rPr lang="en-US" altLang="en-US" sz="1200"/>
              <a:t>…</a:t>
            </a:r>
          </a:p>
        </p:txBody>
      </p:sp>
      <p:sp>
        <p:nvSpPr>
          <p:cNvPr id="8222" name="Text Box 29"/>
          <p:cNvSpPr txBox="1">
            <a:spLocks noChangeArrowheads="1"/>
          </p:cNvSpPr>
          <p:nvPr/>
        </p:nvSpPr>
        <p:spPr bwMode="auto">
          <a:xfrm>
            <a:off x="7772400" y="3581400"/>
            <a:ext cx="685800" cy="25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Times New Roman" pitchFamily="18" charset="0"/>
              <a:buNone/>
            </a:pPr>
            <a:r>
              <a:rPr lang="en-US" altLang="en-US" sz="1200"/>
              <a:t>…</a:t>
            </a:r>
          </a:p>
        </p:txBody>
      </p:sp>
      <p:cxnSp>
        <p:nvCxnSpPr>
          <p:cNvPr id="8223" name="AutoShape 31"/>
          <p:cNvCxnSpPr>
            <a:cxnSpLocks noChangeShapeType="1"/>
          </p:cNvCxnSpPr>
          <p:nvPr/>
        </p:nvCxnSpPr>
        <p:spPr bwMode="auto">
          <a:xfrm>
            <a:off x="7391400" y="2133600"/>
            <a:ext cx="0" cy="4445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24" name="Text Box 32"/>
          <p:cNvSpPr txBox="1">
            <a:spLocks noChangeArrowheads="1"/>
          </p:cNvSpPr>
          <p:nvPr/>
        </p:nvSpPr>
        <p:spPr bwMode="auto">
          <a:xfrm>
            <a:off x="6172200" y="4648200"/>
            <a:ext cx="685800" cy="25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Times New Roman" pitchFamily="18" charset="0"/>
              <a:buNone/>
            </a:pPr>
            <a:r>
              <a:rPr lang="en-US" altLang="en-US" sz="1200"/>
              <a:t>…</a:t>
            </a:r>
          </a:p>
        </p:txBody>
      </p:sp>
      <p:sp>
        <p:nvSpPr>
          <p:cNvPr id="8225" name="AutoShape 33"/>
          <p:cNvSpPr>
            <a:spLocks noChangeArrowheads="1"/>
          </p:cNvSpPr>
          <p:nvPr/>
        </p:nvSpPr>
        <p:spPr bwMode="auto">
          <a:xfrm>
            <a:off x="2057400" y="4191000"/>
            <a:ext cx="1219200" cy="1219200"/>
          </a:xfrm>
          <a:prstGeom prst="wedgeRectCallout">
            <a:avLst>
              <a:gd name="adj1" fmla="val 106773"/>
              <a:gd name="adj2" fmla="val -9116"/>
            </a:avLst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cxnSp>
        <p:nvCxnSpPr>
          <p:cNvPr id="8226" name="AutoShape 34"/>
          <p:cNvCxnSpPr>
            <a:cxnSpLocks noChangeShapeType="1"/>
          </p:cNvCxnSpPr>
          <p:nvPr/>
        </p:nvCxnSpPr>
        <p:spPr bwMode="auto">
          <a:xfrm>
            <a:off x="2057400" y="4343400"/>
            <a:ext cx="1219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27" name="AutoShape 35"/>
          <p:cNvCxnSpPr>
            <a:cxnSpLocks noChangeShapeType="1"/>
          </p:cNvCxnSpPr>
          <p:nvPr/>
        </p:nvCxnSpPr>
        <p:spPr bwMode="auto">
          <a:xfrm>
            <a:off x="2667000" y="4191000"/>
            <a:ext cx="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28" name="AutoShape 36"/>
          <p:cNvCxnSpPr>
            <a:cxnSpLocks noChangeShapeType="1"/>
          </p:cNvCxnSpPr>
          <p:nvPr/>
        </p:nvCxnSpPr>
        <p:spPr bwMode="auto">
          <a:xfrm>
            <a:off x="2819400" y="4191000"/>
            <a:ext cx="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29" name="AutoShape 37"/>
          <p:cNvCxnSpPr>
            <a:cxnSpLocks noChangeShapeType="1"/>
          </p:cNvCxnSpPr>
          <p:nvPr/>
        </p:nvCxnSpPr>
        <p:spPr bwMode="auto">
          <a:xfrm>
            <a:off x="2362200" y="4191000"/>
            <a:ext cx="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30" name="AutoShape 38"/>
          <p:cNvCxnSpPr>
            <a:cxnSpLocks noChangeShapeType="1"/>
          </p:cNvCxnSpPr>
          <p:nvPr/>
        </p:nvCxnSpPr>
        <p:spPr bwMode="auto">
          <a:xfrm>
            <a:off x="2209800" y="4191000"/>
            <a:ext cx="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31" name="AutoShape 39"/>
          <p:cNvCxnSpPr>
            <a:cxnSpLocks noChangeShapeType="1"/>
          </p:cNvCxnSpPr>
          <p:nvPr/>
        </p:nvCxnSpPr>
        <p:spPr bwMode="auto">
          <a:xfrm>
            <a:off x="2514600" y="4191000"/>
            <a:ext cx="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32" name="AutoShape 40"/>
          <p:cNvCxnSpPr>
            <a:cxnSpLocks noChangeShapeType="1"/>
          </p:cNvCxnSpPr>
          <p:nvPr/>
        </p:nvCxnSpPr>
        <p:spPr bwMode="auto">
          <a:xfrm>
            <a:off x="2971800" y="4191000"/>
            <a:ext cx="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33" name="AutoShape 41"/>
          <p:cNvCxnSpPr>
            <a:cxnSpLocks noChangeShapeType="1"/>
          </p:cNvCxnSpPr>
          <p:nvPr/>
        </p:nvCxnSpPr>
        <p:spPr bwMode="auto">
          <a:xfrm>
            <a:off x="3124200" y="4191000"/>
            <a:ext cx="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34" name="Rectangle 42"/>
          <p:cNvSpPr>
            <a:spLocks noChangeArrowheads="1"/>
          </p:cNvSpPr>
          <p:nvPr/>
        </p:nvSpPr>
        <p:spPr bwMode="auto">
          <a:xfrm>
            <a:off x="2209800" y="4343400"/>
            <a:ext cx="152400" cy="152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cxnSp>
        <p:nvCxnSpPr>
          <p:cNvPr id="8235" name="AutoShape 43"/>
          <p:cNvCxnSpPr>
            <a:cxnSpLocks noChangeShapeType="1"/>
          </p:cNvCxnSpPr>
          <p:nvPr/>
        </p:nvCxnSpPr>
        <p:spPr bwMode="auto">
          <a:xfrm>
            <a:off x="2057400" y="4495800"/>
            <a:ext cx="1219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36" name="AutoShape 44"/>
          <p:cNvCxnSpPr>
            <a:cxnSpLocks noChangeShapeType="1"/>
          </p:cNvCxnSpPr>
          <p:nvPr/>
        </p:nvCxnSpPr>
        <p:spPr bwMode="auto">
          <a:xfrm>
            <a:off x="2057400" y="4648200"/>
            <a:ext cx="1219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37" name="AutoShape 45"/>
          <p:cNvCxnSpPr>
            <a:cxnSpLocks noChangeShapeType="1"/>
          </p:cNvCxnSpPr>
          <p:nvPr/>
        </p:nvCxnSpPr>
        <p:spPr bwMode="auto">
          <a:xfrm>
            <a:off x="2057400" y="4800600"/>
            <a:ext cx="1219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38" name="AutoShape 46"/>
          <p:cNvCxnSpPr>
            <a:cxnSpLocks noChangeShapeType="1"/>
          </p:cNvCxnSpPr>
          <p:nvPr/>
        </p:nvCxnSpPr>
        <p:spPr bwMode="auto">
          <a:xfrm>
            <a:off x="2057400" y="4953000"/>
            <a:ext cx="1219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39" name="AutoShape 47"/>
          <p:cNvCxnSpPr>
            <a:cxnSpLocks noChangeShapeType="1"/>
          </p:cNvCxnSpPr>
          <p:nvPr/>
        </p:nvCxnSpPr>
        <p:spPr bwMode="auto">
          <a:xfrm>
            <a:off x="2057400" y="5105400"/>
            <a:ext cx="1219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40" name="AutoShape 48"/>
          <p:cNvCxnSpPr>
            <a:cxnSpLocks noChangeShapeType="1"/>
          </p:cNvCxnSpPr>
          <p:nvPr/>
        </p:nvCxnSpPr>
        <p:spPr bwMode="auto">
          <a:xfrm>
            <a:off x="2057400" y="5257800"/>
            <a:ext cx="1219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41" name="AutoShape 49"/>
          <p:cNvCxnSpPr>
            <a:cxnSpLocks noChangeShapeType="1"/>
          </p:cNvCxnSpPr>
          <p:nvPr/>
        </p:nvCxnSpPr>
        <p:spPr bwMode="auto">
          <a:xfrm>
            <a:off x="3276600" y="4191000"/>
            <a:ext cx="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42" name="Rectangle 4"/>
          <p:cNvSpPr>
            <a:spLocks noChangeArrowheads="1"/>
          </p:cNvSpPr>
          <p:nvPr/>
        </p:nvSpPr>
        <p:spPr bwMode="auto">
          <a:xfrm>
            <a:off x="990600" y="1600206"/>
            <a:ext cx="1536700" cy="1571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buFont typeface="Times New Roman" pitchFamily="18" charset="0"/>
              <a:buNone/>
            </a:pPr>
            <a:endParaRPr lang="en-US" altLang="en-US" sz="1200" b="1"/>
          </a:p>
        </p:txBody>
      </p:sp>
      <p:cxnSp>
        <p:nvCxnSpPr>
          <p:cNvPr id="8243" name="AutoShape 5"/>
          <p:cNvCxnSpPr>
            <a:cxnSpLocks noChangeShapeType="1"/>
          </p:cNvCxnSpPr>
          <p:nvPr/>
        </p:nvCxnSpPr>
        <p:spPr bwMode="auto">
          <a:xfrm flipH="1">
            <a:off x="469900" y="1606557"/>
            <a:ext cx="514350" cy="555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44" name="AutoShape 6"/>
          <p:cNvCxnSpPr>
            <a:cxnSpLocks noChangeShapeType="1"/>
          </p:cNvCxnSpPr>
          <p:nvPr/>
        </p:nvCxnSpPr>
        <p:spPr bwMode="auto">
          <a:xfrm flipH="1">
            <a:off x="1993900" y="1628780"/>
            <a:ext cx="520700" cy="55403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45" name="AutoShape 7"/>
          <p:cNvCxnSpPr>
            <a:cxnSpLocks noChangeShapeType="1"/>
          </p:cNvCxnSpPr>
          <p:nvPr/>
        </p:nvCxnSpPr>
        <p:spPr bwMode="auto">
          <a:xfrm flipH="1">
            <a:off x="469900" y="3171828"/>
            <a:ext cx="514350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46" name="AutoShape 8"/>
          <p:cNvCxnSpPr>
            <a:cxnSpLocks noChangeShapeType="1"/>
          </p:cNvCxnSpPr>
          <p:nvPr/>
        </p:nvCxnSpPr>
        <p:spPr bwMode="auto">
          <a:xfrm flipH="1">
            <a:off x="1993900" y="3152782"/>
            <a:ext cx="528638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47" name="AutoShape 9"/>
          <p:cNvSpPr>
            <a:spLocks noChangeArrowheads="1"/>
          </p:cNvSpPr>
          <p:nvPr/>
        </p:nvSpPr>
        <p:spPr bwMode="auto">
          <a:xfrm>
            <a:off x="469900" y="2803531"/>
            <a:ext cx="2057400" cy="561975"/>
          </a:xfrm>
          <a:prstGeom prst="parallelogram">
            <a:avLst>
              <a:gd name="adj" fmla="val 91525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buFont typeface="Times New Roman" pitchFamily="18" charset="0"/>
              <a:buNone/>
            </a:pPr>
            <a:endParaRPr lang="en-US" altLang="en-US" sz="1200" b="1"/>
          </a:p>
        </p:txBody>
      </p:sp>
      <p:sp>
        <p:nvSpPr>
          <p:cNvPr id="8248" name="AutoShape 10"/>
          <p:cNvSpPr>
            <a:spLocks noChangeArrowheads="1"/>
          </p:cNvSpPr>
          <p:nvPr/>
        </p:nvSpPr>
        <p:spPr bwMode="auto">
          <a:xfrm>
            <a:off x="469900" y="2574931"/>
            <a:ext cx="2057400" cy="561975"/>
          </a:xfrm>
          <a:prstGeom prst="parallelogram">
            <a:avLst>
              <a:gd name="adj" fmla="val 91525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buFont typeface="Times New Roman" pitchFamily="18" charset="0"/>
              <a:buNone/>
            </a:pPr>
            <a:endParaRPr lang="en-US" altLang="en-US" sz="1200" b="1"/>
          </a:p>
        </p:txBody>
      </p:sp>
      <p:sp>
        <p:nvSpPr>
          <p:cNvPr id="8249" name="AutoShape 11"/>
          <p:cNvSpPr>
            <a:spLocks noChangeArrowheads="1"/>
          </p:cNvSpPr>
          <p:nvPr/>
        </p:nvSpPr>
        <p:spPr bwMode="auto">
          <a:xfrm>
            <a:off x="469900" y="2346331"/>
            <a:ext cx="2057400" cy="561975"/>
          </a:xfrm>
          <a:prstGeom prst="parallelogram">
            <a:avLst>
              <a:gd name="adj" fmla="val 91525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buFont typeface="Times New Roman" pitchFamily="18" charset="0"/>
              <a:buNone/>
            </a:pPr>
            <a:endParaRPr lang="en-US" altLang="en-US" sz="1200" b="1"/>
          </a:p>
        </p:txBody>
      </p:sp>
      <p:sp>
        <p:nvSpPr>
          <p:cNvPr id="8250" name="Rectangle 14"/>
          <p:cNvSpPr>
            <a:spLocks noChangeArrowheads="1"/>
          </p:cNvSpPr>
          <p:nvPr/>
        </p:nvSpPr>
        <p:spPr bwMode="auto">
          <a:xfrm>
            <a:off x="469900" y="2162182"/>
            <a:ext cx="1536700" cy="1571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buFont typeface="Times New Roman" pitchFamily="18" charset="0"/>
              <a:buNone/>
            </a:pPr>
            <a:endParaRPr lang="en-US" altLang="en-US" sz="1200" b="1"/>
          </a:p>
        </p:txBody>
      </p:sp>
      <p:cxnSp>
        <p:nvCxnSpPr>
          <p:cNvPr id="8251" name="AutoShape 15"/>
          <p:cNvCxnSpPr>
            <a:cxnSpLocks noChangeShapeType="1"/>
          </p:cNvCxnSpPr>
          <p:nvPr/>
        </p:nvCxnSpPr>
        <p:spPr bwMode="auto">
          <a:xfrm>
            <a:off x="2438400" y="2819400"/>
            <a:ext cx="1219200" cy="0"/>
          </a:xfrm>
          <a:prstGeom prst="straightConnector1">
            <a:avLst/>
          </a:prstGeom>
          <a:noFill/>
          <a:ln w="139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52" name="Text Box 60"/>
          <p:cNvSpPr txBox="1">
            <a:spLocks noChangeArrowheads="1"/>
          </p:cNvSpPr>
          <p:nvPr/>
        </p:nvSpPr>
        <p:spPr bwMode="auto">
          <a:xfrm>
            <a:off x="152400" y="838200"/>
            <a:ext cx="3276600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Times New Roman" pitchFamily="18" charset="0"/>
              <a:buNone/>
            </a:pPr>
            <a:r>
              <a:rPr lang="en-US" altLang="en-US" sz="2000" b="1"/>
              <a:t>1-D, 2-D, or 3-D Computational Domain</a:t>
            </a:r>
          </a:p>
        </p:txBody>
      </p:sp>
      <p:sp>
        <p:nvSpPr>
          <p:cNvPr id="8253" name="Text Box 61"/>
          <p:cNvSpPr txBox="1">
            <a:spLocks noChangeArrowheads="1"/>
          </p:cNvSpPr>
          <p:nvPr/>
        </p:nvSpPr>
        <p:spPr bwMode="auto">
          <a:xfrm>
            <a:off x="152400" y="4343400"/>
            <a:ext cx="1981200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Times New Roman" pitchFamily="18" charset="0"/>
              <a:buNone/>
            </a:pPr>
            <a:r>
              <a:rPr lang="en-US" altLang="en-US" sz="2400" dirty="0"/>
              <a:t>1-D, 2-D, 3-D </a:t>
            </a:r>
            <a:r>
              <a:rPr lang="en-US" altLang="en-US" sz="2400" b="1" dirty="0"/>
              <a:t>thread block</a:t>
            </a:r>
            <a:r>
              <a:rPr lang="en-US" altLang="en-US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129645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685801" y="228600"/>
            <a:ext cx="7770813" cy="1141413"/>
          </a:xfrm>
        </p:spPr>
        <p:txBody>
          <a:bodyPr/>
          <a:lstStyle/>
          <a:p>
            <a:r>
              <a:rPr lang="en-US" altLang="en-US" sz="4000" dirty="0"/>
              <a:t>Overview of Throughput-Oriented GPU Hardware Architecture</a:t>
            </a:r>
          </a:p>
        </p:txBody>
      </p:sp>
      <p:sp>
        <p:nvSpPr>
          <p:cNvPr id="1536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600200"/>
            <a:ext cx="8763000" cy="4572000"/>
          </a:xfrm>
        </p:spPr>
        <p:txBody>
          <a:bodyPr/>
          <a:lstStyle/>
          <a:p>
            <a:r>
              <a:rPr lang="en-US" altLang="en-US" sz="2800" dirty="0"/>
              <a:t>GPUs have small on-chip caches</a:t>
            </a:r>
          </a:p>
          <a:p>
            <a:r>
              <a:rPr lang="en-US" altLang="en-US" sz="2800" dirty="0"/>
              <a:t>Main memory latency (several hundred clock cycles!) is tolerated through hardware multithreading – </a:t>
            </a:r>
            <a:r>
              <a:rPr lang="en-US" altLang="en-US" sz="2800" b="1" dirty="0">
                <a:solidFill>
                  <a:schemeClr val="tx1"/>
                </a:solidFill>
              </a:rPr>
              <a:t>overlap memory transfer latency with execution of other work</a:t>
            </a:r>
          </a:p>
          <a:p>
            <a:r>
              <a:rPr lang="en-US" altLang="en-US" sz="2800" dirty="0"/>
              <a:t>When a GPU thread stalls on a memory operation, the hardware </a:t>
            </a:r>
            <a:r>
              <a:rPr lang="en-US" altLang="en-US" sz="2800" b="1" dirty="0"/>
              <a:t>immediately switches</a:t>
            </a:r>
            <a:r>
              <a:rPr lang="en-US" altLang="en-US" sz="2800" dirty="0"/>
              <a:t> context to a ready thread</a:t>
            </a:r>
          </a:p>
          <a:p>
            <a:r>
              <a:rPr lang="en-US" altLang="en-US" sz="2800" dirty="0"/>
              <a:t>Effective latency hiding requires saturating the GPU with lots of work – </a:t>
            </a:r>
            <a:r>
              <a:rPr lang="en-US" altLang="en-US" sz="2800" b="1" dirty="0"/>
              <a:t>tens of thousands</a:t>
            </a:r>
            <a:r>
              <a:rPr lang="en-US" altLang="en-US" sz="2800" dirty="0"/>
              <a:t> of </a:t>
            </a:r>
            <a:r>
              <a:rPr lang="en-US" altLang="en-US" sz="2800" b="1" dirty="0"/>
              <a:t>independent</a:t>
            </a:r>
            <a:r>
              <a:rPr lang="en-US" altLang="en-US" sz="2800" dirty="0"/>
              <a:t> work items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22406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1" y="228600"/>
            <a:ext cx="7770813" cy="685800"/>
          </a:xfrm>
        </p:spPr>
        <p:txBody>
          <a:bodyPr/>
          <a:lstStyle/>
          <a:p>
            <a:r>
              <a:rPr lang="en-US" altLang="en-US"/>
              <a:t>GPU Computing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305800" cy="5562600"/>
          </a:xfrm>
        </p:spPr>
        <p:txBody>
          <a:bodyPr/>
          <a:lstStyle/>
          <a:p>
            <a:r>
              <a:rPr lang="en-US" sz="2800" dirty="0"/>
              <a:t>GPUs evolved from graphics toward general purpose </a:t>
            </a:r>
            <a:r>
              <a:rPr lang="en-US" sz="2800" b="1" dirty="0"/>
              <a:t>data-parallel</a:t>
            </a:r>
            <a:r>
              <a:rPr lang="en-US" sz="2800" dirty="0"/>
              <a:t> workloads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GPUs are commodity devices, omnipresent in modern computers (</a:t>
            </a:r>
            <a:r>
              <a:rPr lang="en-US" altLang="en-US" sz="2800" b="1" dirty="0">
                <a:solidFill>
                  <a:schemeClr val="tx1"/>
                </a:solidFill>
              </a:rPr>
              <a:t>millions</a:t>
            </a:r>
            <a:r>
              <a:rPr lang="en-US" altLang="en-US" sz="2800" dirty="0"/>
              <a:t> sold per </a:t>
            </a:r>
            <a:r>
              <a:rPr lang="en-US" altLang="en-US" sz="2800" b="1" dirty="0"/>
              <a:t>week</a:t>
            </a:r>
            <a:r>
              <a:rPr lang="en-US" altLang="en-US" sz="2800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 sz="2800" b="1" dirty="0"/>
              <a:t>Massively parallel hardware</a:t>
            </a:r>
            <a:r>
              <a:rPr lang="en-US" altLang="en-US" sz="2800" dirty="0"/>
              <a:t>, w</a:t>
            </a:r>
            <a:r>
              <a:rPr lang="en-US" sz="2800" dirty="0"/>
              <a:t>ell suited to </a:t>
            </a:r>
            <a:r>
              <a:rPr lang="en-US" sz="2800" b="1" dirty="0"/>
              <a:t>throughput-oriented </a:t>
            </a:r>
            <a:r>
              <a:rPr lang="en-US" sz="2800" dirty="0"/>
              <a:t>workloads, </a:t>
            </a:r>
            <a:r>
              <a:rPr lang="en-US" sz="2800" b="1" dirty="0"/>
              <a:t>streaming</a:t>
            </a:r>
            <a:r>
              <a:rPr lang="en-US" sz="2800" dirty="0"/>
              <a:t> data far too large for CPU caches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Programming tools allow software to be written in various dialects of familiar C/C++/Fortran and integrated into legacy software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GPU algorithms are often multicore-friendly due to attention paid to </a:t>
            </a:r>
            <a:r>
              <a:rPr lang="en-US" altLang="en-US" sz="2800" b="1" dirty="0">
                <a:solidFill>
                  <a:schemeClr val="tx1"/>
                </a:solidFill>
              </a:rPr>
              <a:t>data locality </a:t>
            </a:r>
            <a:r>
              <a:rPr lang="en-US" altLang="en-US" sz="2800" dirty="0"/>
              <a:t>and </a:t>
            </a:r>
            <a:r>
              <a:rPr lang="en-US" altLang="en-US" sz="2800" b="1" dirty="0">
                <a:solidFill>
                  <a:schemeClr val="tx1"/>
                </a:solidFill>
              </a:rPr>
              <a:t>data-parallel work decomposition</a:t>
            </a:r>
          </a:p>
        </p:txBody>
      </p:sp>
    </p:spTree>
    <p:extLst>
      <p:ext uri="{BB962C8B-B14F-4D97-AF65-F5344CB8AC3E}">
        <p14:creationId xmlns:p14="http://schemas.microsoft.com/office/powerpoint/2010/main" val="203973979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1" y="381000"/>
            <a:ext cx="7770813" cy="914400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Avoid Output Conflicts, </a:t>
            </a:r>
            <a:br>
              <a:rPr lang="en-US" altLang="en-US" sz="3600" dirty="0"/>
            </a:br>
            <a:r>
              <a:rPr lang="en-US" altLang="en-US" sz="3600" dirty="0"/>
              <a:t>Conversion of Scatter to Gather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524000"/>
            <a:ext cx="8231188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Many CPU codes contain algorithms that </a:t>
            </a:r>
            <a:r>
              <a:rPr lang="en-US" altLang="en-US" sz="2800" b="1" dirty="0"/>
              <a:t>“scatter” </a:t>
            </a:r>
            <a:r>
              <a:rPr lang="en-US" altLang="en-US" sz="2800" dirty="0"/>
              <a:t>outputs to memory, to reduce arithmetic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Scattered output can create bottlenecks for GPU performance due </a:t>
            </a:r>
            <a:r>
              <a:rPr lang="en-US" altLang="en-US" sz="2800" b="1" dirty="0"/>
              <a:t>write conflicts </a:t>
            </a:r>
            <a:r>
              <a:rPr lang="en-US" altLang="en-US" sz="2800" dirty="0"/>
              <a:t>among</a:t>
            </a:r>
            <a:r>
              <a:rPr lang="en-US" altLang="en-US" sz="2800" b="1" dirty="0"/>
              <a:t> </a:t>
            </a:r>
            <a:r>
              <a:rPr lang="en-US" altLang="en-US" sz="2800" dirty="0"/>
              <a:t>hundreds or</a:t>
            </a:r>
            <a:r>
              <a:rPr lang="en-US" altLang="en-US" sz="2800" b="1" dirty="0"/>
              <a:t> thousands of threads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On the GPU, it is often better to: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do </a:t>
            </a:r>
            <a:r>
              <a:rPr lang="en-US" altLang="en-US" sz="2400" b="1" dirty="0"/>
              <a:t>more arithmetic</a:t>
            </a:r>
            <a:r>
              <a:rPr lang="en-US" altLang="en-US" sz="2400" dirty="0"/>
              <a:t>, in exchange for </a:t>
            </a:r>
            <a:r>
              <a:rPr lang="en-US" altLang="en-US" sz="2400" b="1" dirty="0"/>
              <a:t>regularized output </a:t>
            </a:r>
            <a:r>
              <a:rPr lang="en-US" altLang="en-US" sz="2400" dirty="0"/>
              <a:t>memory write patterns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dirty="0"/>
              <a:t>convert “scatter” algorithms to “gather” approaches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Use </a:t>
            </a:r>
            <a:r>
              <a:rPr lang="en-US" altLang="en-US" sz="2400" b="1" dirty="0"/>
              <a:t>data “privatization”</a:t>
            </a:r>
            <a:r>
              <a:rPr lang="en-US" altLang="en-US" sz="2400" dirty="0"/>
              <a:t> to reduce the scope of potentially conflicting outputs, and to leverage special </a:t>
            </a:r>
            <a:r>
              <a:rPr lang="en-US" altLang="en-US" sz="2400" b="1" dirty="0"/>
              <a:t>on-chip memory systems </a:t>
            </a:r>
            <a:r>
              <a:rPr lang="en-US" altLang="en-US" sz="2400" dirty="0"/>
              <a:t>and data reduction instructions</a:t>
            </a:r>
          </a:p>
        </p:txBody>
      </p:sp>
    </p:spTree>
    <p:extLst>
      <p:ext uri="{BB962C8B-B14F-4D97-AF65-F5344CB8AC3E}">
        <p14:creationId xmlns:p14="http://schemas.microsoft.com/office/powerpoint/2010/main" val="575347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533400"/>
            <a:ext cx="8231188" cy="1981200"/>
          </a:xfrm>
        </p:spPr>
        <p:txBody>
          <a:bodyPr/>
          <a:lstStyle/>
          <a:p>
            <a:r>
              <a:rPr lang="en-US" sz="3600" dirty="0"/>
              <a:t>GPU Technology Conference Presentations </a:t>
            </a:r>
            <a:br>
              <a:rPr lang="en-US" sz="3600" dirty="0"/>
            </a:br>
            <a:br>
              <a:rPr lang="en-US" sz="3600" dirty="0"/>
            </a:br>
            <a:r>
              <a:rPr lang="en-US" sz="3200" dirty="0"/>
              <a:t>See the latest announcements about GPU hardware, libraries, and programming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3" y="2667000"/>
            <a:ext cx="8535988" cy="3427413"/>
          </a:xfrm>
        </p:spPr>
        <p:txBody>
          <a:bodyPr/>
          <a:lstStyle/>
          <a:p>
            <a:r>
              <a:rPr lang="en-US" dirty="0"/>
              <a:t>https://www.nvidia.com/en-us/gtc/</a:t>
            </a:r>
          </a:p>
          <a:p>
            <a:r>
              <a:rPr lang="en-US" dirty="0"/>
              <a:t>https://www.nvidia.com/en-us/gtc/topics/</a:t>
            </a:r>
          </a:p>
        </p:txBody>
      </p:sp>
    </p:spTree>
    <p:extLst>
      <p:ext uri="{BB962C8B-B14F-4D97-AF65-F5344CB8AC3E}">
        <p14:creationId xmlns:p14="http://schemas.microsoft.com/office/powerpoint/2010/main" val="1640379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68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304800"/>
            <a:ext cx="9144000" cy="1219200"/>
          </a:xfrm>
        </p:spPr>
        <p:txBody>
          <a:bodyPr/>
          <a:lstStyle/>
          <a:p>
            <a:pPr eaLnBrk="1" hangingPunct="1"/>
            <a:r>
              <a:rPr lang="en-US" sz="3200" dirty="0"/>
              <a:t>Scaling in a Heterogeneous Environment with GPUs</a:t>
            </a:r>
            <a:br>
              <a:rPr lang="en-US" sz="3200" dirty="0"/>
            </a:br>
            <a:r>
              <a:rPr lang="en-US" sz="3200" dirty="0"/>
              <a:t>CUDA Programming: Fundamental Abstractions</a:t>
            </a:r>
            <a:endParaRPr lang="en-US" altLang="en-US" sz="32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524000"/>
            <a:ext cx="8001000" cy="4800600"/>
          </a:xfrm>
        </p:spPr>
        <p:txBody>
          <a:bodyPr/>
          <a:lstStyle/>
          <a:p>
            <a:pPr eaLnBrk="1" hangingPunct="1"/>
            <a:r>
              <a:rPr lang="en-US" altLang="en-US" dirty="0"/>
              <a:t>John E. Stone</a:t>
            </a:r>
          </a:p>
          <a:p>
            <a:pPr eaLnBrk="1" hangingPunct="1"/>
            <a:r>
              <a:rPr lang="en-US" altLang="en-US" sz="2400" dirty="0"/>
              <a:t>Theoretical and Computational Biophysics Group</a:t>
            </a:r>
          </a:p>
          <a:p>
            <a:pPr eaLnBrk="1" hangingPunct="1"/>
            <a:r>
              <a:rPr lang="en-US" altLang="en-US" sz="2400" dirty="0"/>
              <a:t>Beckman Institute for Advanced Science and Technology</a:t>
            </a:r>
          </a:p>
          <a:p>
            <a:pPr eaLnBrk="1" hangingPunct="1"/>
            <a:r>
              <a:rPr lang="en-US" altLang="en-US" sz="2400" dirty="0"/>
              <a:t>University of Illinois at Urbana-Champaign</a:t>
            </a:r>
          </a:p>
          <a:p>
            <a:r>
              <a:rPr lang="en-US" altLang="en-US" sz="2400" dirty="0"/>
              <a:t>http://www.ks.uiuc.edu/~johns/</a:t>
            </a:r>
          </a:p>
          <a:p>
            <a:endParaRPr lang="en-US" altLang="en-US" sz="2400" dirty="0"/>
          </a:p>
          <a:p>
            <a:r>
              <a:rPr lang="en-US" altLang="en-US" sz="2400" dirty="0" err="1"/>
              <a:t>Petascale</a:t>
            </a:r>
            <a:r>
              <a:rPr lang="en-US" altLang="en-US" sz="2400" dirty="0"/>
              <a:t> Computing Institute,</a:t>
            </a:r>
          </a:p>
          <a:p>
            <a:r>
              <a:rPr lang="en-US" altLang="en-US" sz="2400" dirty="0"/>
              <a:t>National Center for Supercomputing Applications, </a:t>
            </a:r>
          </a:p>
          <a:p>
            <a:r>
              <a:rPr lang="en-US" altLang="en-US" sz="2400" dirty="0"/>
              <a:t>University of Illinois at Urbana-Champaign</a:t>
            </a:r>
          </a:p>
        </p:txBody>
      </p:sp>
    </p:spTree>
    <p:extLst>
      <p:ext uri="{BB962C8B-B14F-4D97-AF65-F5344CB8AC3E}">
        <p14:creationId xmlns:p14="http://schemas.microsoft.com/office/powerpoint/2010/main" val="1369668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305800" cy="685800"/>
          </a:xfrm>
        </p:spPr>
        <p:txBody>
          <a:bodyPr/>
          <a:lstStyle/>
          <a:p>
            <a:r>
              <a:rPr lang="en-US" altLang="en-US" sz="3600"/>
              <a:t>An Approach to Writing CUDA Kernels</a:t>
            </a:r>
            <a:r>
              <a:rPr lang="en-US" altLang="en-US"/>
              <a:t>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066800"/>
            <a:ext cx="7770813" cy="4876800"/>
          </a:xfrm>
        </p:spPr>
        <p:txBody>
          <a:bodyPr/>
          <a:lstStyle/>
          <a:p>
            <a:r>
              <a:rPr lang="en-US" altLang="en-US" sz="2400" dirty="0"/>
              <a:t>Find an algorithm that can expose </a:t>
            </a:r>
            <a:r>
              <a:rPr lang="en-US" altLang="en-US" sz="2400" b="1" dirty="0"/>
              <a:t>substantial parallelism</a:t>
            </a:r>
            <a:r>
              <a:rPr lang="en-US" altLang="en-US" sz="2400" dirty="0"/>
              <a:t>, we’ll ultimately need thousands of independent threads…</a:t>
            </a:r>
          </a:p>
          <a:p>
            <a:r>
              <a:rPr lang="en-US" altLang="en-US" sz="2400" dirty="0"/>
              <a:t>Identify </a:t>
            </a:r>
            <a:r>
              <a:rPr lang="en-US" altLang="en-US" sz="2400" b="1" dirty="0"/>
              <a:t>most</a:t>
            </a:r>
            <a:r>
              <a:rPr lang="en-US" altLang="en-US" sz="2400" dirty="0"/>
              <a:t> </a:t>
            </a:r>
            <a:r>
              <a:rPr lang="en-US" altLang="en-US" sz="2400" b="1" dirty="0"/>
              <a:t>appropriate</a:t>
            </a:r>
            <a:r>
              <a:rPr lang="en-US" altLang="en-US" sz="2400" dirty="0"/>
              <a:t> GPU memory systems to store data used by kernel, considering its </a:t>
            </a:r>
            <a:r>
              <a:rPr lang="en-US" altLang="en-US" sz="2400" b="1" dirty="0"/>
              <a:t>access pattern</a:t>
            </a:r>
          </a:p>
          <a:p>
            <a:r>
              <a:rPr lang="en-US" altLang="en-US" sz="2400" dirty="0"/>
              <a:t>Can trade-offs be made to </a:t>
            </a:r>
            <a:r>
              <a:rPr lang="en-US" altLang="en-US" sz="2400" b="1" dirty="0"/>
              <a:t>exchange arithmetic for fewer memory accesses or more parallelism</a:t>
            </a:r>
            <a:r>
              <a:rPr lang="en-US" altLang="en-US" sz="2400" dirty="0"/>
              <a:t>?</a:t>
            </a:r>
          </a:p>
          <a:p>
            <a:pPr lvl="1"/>
            <a:r>
              <a:rPr lang="en-US" altLang="en-US" sz="2000" dirty="0"/>
              <a:t>Though </a:t>
            </a:r>
            <a:r>
              <a:rPr lang="en-US" altLang="en-US" sz="2000" b="1" dirty="0"/>
              <a:t>counterintuitive</a:t>
            </a:r>
            <a:r>
              <a:rPr lang="en-US" altLang="en-US" sz="2000" dirty="0"/>
              <a:t>, some past successes resulted from this</a:t>
            </a:r>
          </a:p>
          <a:p>
            <a:pPr lvl="1"/>
            <a:r>
              <a:rPr lang="en-US" altLang="en-US" sz="2000" dirty="0"/>
              <a:t>“Brute force” methods that expose significant parallelism do surprisingly well on GPUs</a:t>
            </a:r>
          </a:p>
          <a:p>
            <a:r>
              <a:rPr lang="en-US" altLang="en-US" sz="2400" dirty="0"/>
              <a:t>Analyze the real-world use cases for the problem and design or select a specialized kernel for the problem sizes that will be heavily used</a:t>
            </a:r>
          </a:p>
        </p:txBody>
      </p:sp>
    </p:spTree>
    <p:extLst>
      <p:ext uri="{BB962C8B-B14F-4D97-AF65-F5344CB8AC3E}">
        <p14:creationId xmlns:p14="http://schemas.microsoft.com/office/powerpoint/2010/main" val="25488430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685801" y="228600"/>
            <a:ext cx="7770813" cy="914400"/>
          </a:xfrm>
        </p:spPr>
        <p:txBody>
          <a:bodyPr/>
          <a:lstStyle/>
          <a:p>
            <a:r>
              <a:rPr lang="en-US" altLang="en-US"/>
              <a:t>Getting Performance From GPUs</a:t>
            </a:r>
          </a:p>
        </p:txBody>
      </p:sp>
      <p:sp>
        <p:nvSpPr>
          <p:cNvPr id="15363" name="Text Placeholder 4"/>
          <p:cNvSpPr>
            <a:spLocks noGrp="1"/>
          </p:cNvSpPr>
          <p:nvPr>
            <p:ph type="body" sz="half" idx="1"/>
          </p:nvPr>
        </p:nvSpPr>
        <p:spPr>
          <a:xfrm>
            <a:off x="228600" y="1143000"/>
            <a:ext cx="8686800" cy="4951413"/>
          </a:xfrm>
        </p:spPr>
        <p:txBody>
          <a:bodyPr/>
          <a:lstStyle/>
          <a:p>
            <a:r>
              <a:rPr lang="en-US" altLang="en-US" sz="2800" dirty="0"/>
              <a:t>Don’t worry about counting arithmetic operations until you have nothing else left to do…</a:t>
            </a:r>
          </a:p>
          <a:p>
            <a:r>
              <a:rPr lang="en-US" altLang="en-US" sz="2800" dirty="0"/>
              <a:t>GPUs provide tremendous memory bandwidth, but even so, </a:t>
            </a:r>
            <a:r>
              <a:rPr lang="en-US" altLang="en-US" sz="2800" b="1" dirty="0"/>
              <a:t>memory bandwidth often ends up being the performance limiter</a:t>
            </a:r>
          </a:p>
          <a:p>
            <a:r>
              <a:rPr lang="en-US" altLang="en-US" sz="2800" dirty="0"/>
              <a:t>Keep/reuse data in </a:t>
            </a:r>
            <a:r>
              <a:rPr lang="en-US" altLang="en-US" sz="2800" b="1" dirty="0"/>
              <a:t>registers</a:t>
            </a:r>
            <a:r>
              <a:rPr lang="en-US" altLang="en-US" sz="2800" dirty="0"/>
              <a:t> as long as possible</a:t>
            </a:r>
          </a:p>
          <a:p>
            <a:r>
              <a:rPr lang="en-US" altLang="en-US" sz="2800" dirty="0"/>
              <a:t>The main consideration when programming GPUs is </a:t>
            </a:r>
            <a:r>
              <a:rPr lang="en-US" altLang="en-US" sz="2800" b="1" dirty="0"/>
              <a:t>accessing memory efficiently</a:t>
            </a:r>
            <a:r>
              <a:rPr lang="en-US" altLang="en-US" sz="2800" dirty="0"/>
              <a:t>, and storing operands in the </a:t>
            </a:r>
            <a:r>
              <a:rPr lang="en-US" altLang="en-US" sz="2800" b="1" dirty="0"/>
              <a:t>most appropriate memory system </a:t>
            </a:r>
            <a:r>
              <a:rPr lang="en-US" altLang="en-US" sz="2800" dirty="0"/>
              <a:t>according to data size and access pattern</a:t>
            </a:r>
          </a:p>
          <a:p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483674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685801" y="228600"/>
            <a:ext cx="7770813" cy="1141413"/>
          </a:xfrm>
        </p:spPr>
        <p:txBody>
          <a:bodyPr/>
          <a:lstStyle/>
          <a:p>
            <a:r>
              <a:rPr lang="en-US" altLang="en-US"/>
              <a:t>CUDA Work Abstraction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95400"/>
            <a:ext cx="7848600" cy="5181600"/>
          </a:xfrm>
        </p:spPr>
        <p:txBody>
          <a:bodyPr/>
          <a:lstStyle/>
          <a:p>
            <a:r>
              <a:rPr lang="en-US" altLang="en-US" dirty="0"/>
              <a:t>Work is expressed as a multidimensional array of independent work items called </a:t>
            </a:r>
            <a:r>
              <a:rPr lang="en-US" altLang="en-US" b="1" dirty="0">
                <a:solidFill>
                  <a:schemeClr val="tx1"/>
                </a:solidFill>
              </a:rPr>
              <a:t>“threads”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/>
              <a:t>– not the same thing as a CPU thread</a:t>
            </a:r>
            <a:endParaRPr lang="en-US" altLang="en-US" b="1" dirty="0">
              <a:solidFill>
                <a:srgbClr val="008000"/>
              </a:solidFill>
            </a:endParaRPr>
          </a:p>
          <a:p>
            <a:r>
              <a:rPr lang="en-US" altLang="en-US" dirty="0"/>
              <a:t>CUDA </a:t>
            </a:r>
            <a:r>
              <a:rPr lang="en-US" altLang="en-US" b="1" dirty="0"/>
              <a:t>Kernels</a:t>
            </a:r>
            <a:r>
              <a:rPr lang="en-US" altLang="en-US" dirty="0"/>
              <a:t> can be thought of as telling a GPU to compute </a:t>
            </a:r>
            <a:r>
              <a:rPr lang="en-US" altLang="en-US" b="1" dirty="0">
                <a:solidFill>
                  <a:schemeClr val="tx1"/>
                </a:solidFill>
              </a:rPr>
              <a:t>all iterations </a:t>
            </a:r>
            <a:r>
              <a:rPr lang="en-US" altLang="en-US" dirty="0"/>
              <a:t>of a set of nested loops </a:t>
            </a:r>
            <a:r>
              <a:rPr lang="en-US" altLang="en-US" b="1" dirty="0">
                <a:solidFill>
                  <a:schemeClr val="tx1"/>
                </a:solidFill>
              </a:rPr>
              <a:t>concurrently</a:t>
            </a:r>
          </a:p>
          <a:p>
            <a:r>
              <a:rPr lang="en-US" altLang="en-US" dirty="0"/>
              <a:t>Threads are dynamically scheduled onto hardware according to a hierarchy of thread groupings</a:t>
            </a:r>
            <a:endParaRPr lang="en-US" altLang="en-US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1020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6349"/>
            <a:ext cx="9144000" cy="685165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070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4419600" y="228600"/>
            <a:ext cx="4495800" cy="6400800"/>
          </a:xfrm>
          <a:prstGeom prst="rect">
            <a:avLst/>
          </a:prstGeom>
          <a:solidFill>
            <a:srgbClr val="FFCC99"/>
          </a:solidFill>
          <a:ln w="2070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4100" name="Rectangle 2"/>
          <p:cNvSpPr>
            <a:spLocks noChangeArrowheads="1"/>
          </p:cNvSpPr>
          <p:nvPr/>
        </p:nvSpPr>
        <p:spPr bwMode="auto">
          <a:xfrm>
            <a:off x="4538663" y="2514606"/>
            <a:ext cx="4241800" cy="3705225"/>
          </a:xfrm>
          <a:prstGeom prst="rect">
            <a:avLst/>
          </a:prstGeom>
          <a:solidFill>
            <a:srgbClr val="66FF33"/>
          </a:solidFill>
          <a:ln w="2070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4101" name="Rectangle 3"/>
          <p:cNvSpPr>
            <a:spLocks noChangeArrowheads="1"/>
          </p:cNvSpPr>
          <p:nvPr/>
        </p:nvSpPr>
        <p:spPr bwMode="auto">
          <a:xfrm>
            <a:off x="271463" y="4270375"/>
            <a:ext cx="3581400" cy="2362200"/>
          </a:xfrm>
          <a:prstGeom prst="rect">
            <a:avLst/>
          </a:prstGeom>
          <a:solidFill>
            <a:srgbClr val="99CCFF"/>
          </a:solidFill>
          <a:ln w="2070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228600" y="228601"/>
            <a:ext cx="3886200" cy="3306763"/>
          </a:xfrm>
          <a:prstGeom prst="rect">
            <a:avLst/>
          </a:prstGeom>
          <a:solidFill>
            <a:srgbClr val="E8E8E8"/>
          </a:solidFill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381000" y="304801"/>
            <a:ext cx="3505200" cy="5238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762001" y="381000"/>
            <a:ext cx="28275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charset="0"/>
              </a:rPr>
              <a:t>NVIDIA Kepler GPU</a:t>
            </a:r>
            <a:endParaRPr lang="en-US" altLang="en-US" sz="2400">
              <a:latin typeface="Arial" charset="0"/>
            </a:endParaRPr>
          </a:p>
        </p:txBody>
      </p:sp>
      <p:sp>
        <p:nvSpPr>
          <p:cNvPr id="4105" name="Freeform 9"/>
          <p:cNvSpPr>
            <a:spLocks/>
          </p:cNvSpPr>
          <p:nvPr/>
        </p:nvSpPr>
        <p:spPr bwMode="auto">
          <a:xfrm>
            <a:off x="962025" y="3535363"/>
            <a:ext cx="2209800" cy="711200"/>
          </a:xfrm>
          <a:custGeom>
            <a:avLst/>
            <a:gdLst>
              <a:gd name="T0" fmla="*/ 2147483647 w 2397"/>
              <a:gd name="T1" fmla="*/ 2147483647 h 654"/>
              <a:gd name="T2" fmla="*/ 2147483647 w 2397"/>
              <a:gd name="T3" fmla="*/ 2147483647 h 654"/>
              <a:gd name="T4" fmla="*/ 2147483647 w 2397"/>
              <a:gd name="T5" fmla="*/ 2147483647 h 654"/>
              <a:gd name="T6" fmla="*/ 2147483647 w 2397"/>
              <a:gd name="T7" fmla="*/ 2147483647 h 654"/>
              <a:gd name="T8" fmla="*/ 2147483647 w 2397"/>
              <a:gd name="T9" fmla="*/ 2147483647 h 654"/>
              <a:gd name="T10" fmla="*/ 2147483647 w 2397"/>
              <a:gd name="T11" fmla="*/ 2147483647 h 654"/>
              <a:gd name="T12" fmla="*/ 2147483647 w 2397"/>
              <a:gd name="T13" fmla="*/ 2147483647 h 654"/>
              <a:gd name="T14" fmla="*/ 2147483647 w 2397"/>
              <a:gd name="T15" fmla="*/ 2147483647 h 654"/>
              <a:gd name="T16" fmla="*/ 2147483647 w 2397"/>
              <a:gd name="T17" fmla="*/ 2147483647 h 654"/>
              <a:gd name="T18" fmla="*/ 2147483647 w 2397"/>
              <a:gd name="T19" fmla="*/ 2147483647 h 654"/>
              <a:gd name="T20" fmla="*/ 2147483647 w 2397"/>
              <a:gd name="T21" fmla="*/ 2147483647 h 654"/>
              <a:gd name="T22" fmla="*/ 2147483647 w 2397"/>
              <a:gd name="T23" fmla="*/ 2147483647 h 654"/>
              <a:gd name="T24" fmla="*/ 2147483647 w 2397"/>
              <a:gd name="T25" fmla="*/ 2147483647 h 654"/>
              <a:gd name="T26" fmla="*/ 2147483647 w 2397"/>
              <a:gd name="T27" fmla="*/ 2147483647 h 654"/>
              <a:gd name="T28" fmla="*/ 2147483647 w 2397"/>
              <a:gd name="T29" fmla="*/ 2147483647 h 654"/>
              <a:gd name="T30" fmla="*/ 2147483647 w 2397"/>
              <a:gd name="T31" fmla="*/ 2147483647 h 654"/>
              <a:gd name="T32" fmla="*/ 2147483647 w 2397"/>
              <a:gd name="T33" fmla="*/ 2147483647 h 654"/>
              <a:gd name="T34" fmla="*/ 2147483647 w 2397"/>
              <a:gd name="T35" fmla="*/ 2147483647 h 654"/>
              <a:gd name="T36" fmla="*/ 2147483647 w 2397"/>
              <a:gd name="T37" fmla="*/ 2147483647 h 654"/>
              <a:gd name="T38" fmla="*/ 2147483647 w 2397"/>
              <a:gd name="T39" fmla="*/ 2147483647 h 654"/>
              <a:gd name="T40" fmla="*/ 2147483647 w 2397"/>
              <a:gd name="T41" fmla="*/ 0 h 654"/>
              <a:gd name="T42" fmla="*/ 2147483647 w 2397"/>
              <a:gd name="T43" fmla="*/ 0 h 654"/>
              <a:gd name="T44" fmla="*/ 2147483647 w 2397"/>
              <a:gd name="T45" fmla="*/ 2147483647 h 654"/>
              <a:gd name="T46" fmla="*/ 2147483647 w 2397"/>
              <a:gd name="T47" fmla="*/ 2147483647 h 654"/>
              <a:gd name="T48" fmla="*/ 2147483647 w 2397"/>
              <a:gd name="T49" fmla="*/ 2147483647 h 654"/>
              <a:gd name="T50" fmla="*/ 2147483647 w 2397"/>
              <a:gd name="T51" fmla="*/ 2147483647 h 654"/>
              <a:gd name="T52" fmla="*/ 2147483647 w 2397"/>
              <a:gd name="T53" fmla="*/ 2147483647 h 654"/>
              <a:gd name="T54" fmla="*/ 2147483647 w 2397"/>
              <a:gd name="T55" fmla="*/ 2147483647 h 654"/>
              <a:gd name="T56" fmla="*/ 2147483647 w 2397"/>
              <a:gd name="T57" fmla="*/ 2147483647 h 654"/>
              <a:gd name="T58" fmla="*/ 2147483647 w 2397"/>
              <a:gd name="T59" fmla="*/ 2147483647 h 654"/>
              <a:gd name="T60" fmla="*/ 2147483647 w 2397"/>
              <a:gd name="T61" fmla="*/ 2147483647 h 654"/>
              <a:gd name="T62" fmla="*/ 2147483647 w 2397"/>
              <a:gd name="T63" fmla="*/ 2147483647 h 654"/>
              <a:gd name="T64" fmla="*/ 2147483647 w 2397"/>
              <a:gd name="T65" fmla="*/ 2147483647 h 654"/>
              <a:gd name="T66" fmla="*/ 2147483647 w 2397"/>
              <a:gd name="T67" fmla="*/ 2147483647 h 654"/>
              <a:gd name="T68" fmla="*/ 2147483647 w 2397"/>
              <a:gd name="T69" fmla="*/ 2147483647 h 654"/>
              <a:gd name="T70" fmla="*/ 2147483647 w 2397"/>
              <a:gd name="T71" fmla="*/ 2147483647 h 654"/>
              <a:gd name="T72" fmla="*/ 2147483647 w 2397"/>
              <a:gd name="T73" fmla="*/ 2147483647 h 654"/>
              <a:gd name="T74" fmla="*/ 2147483647 w 2397"/>
              <a:gd name="T75" fmla="*/ 2147483647 h 654"/>
              <a:gd name="T76" fmla="*/ 2147483647 w 2397"/>
              <a:gd name="T77" fmla="*/ 2147483647 h 654"/>
              <a:gd name="T78" fmla="*/ 2147483647 w 2397"/>
              <a:gd name="T79" fmla="*/ 2147483647 h 654"/>
              <a:gd name="T80" fmla="*/ 2147483647 w 2397"/>
              <a:gd name="T81" fmla="*/ 2147483647 h 654"/>
              <a:gd name="T82" fmla="*/ 0 w 2397"/>
              <a:gd name="T83" fmla="*/ 2147483647 h 654"/>
              <a:gd name="T84" fmla="*/ 2147483647 w 2397"/>
              <a:gd name="T85" fmla="*/ 2147483647 h 65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397" h="654">
                <a:moveTo>
                  <a:pt x="2397" y="654"/>
                </a:moveTo>
                <a:lnTo>
                  <a:pt x="2328" y="653"/>
                </a:lnTo>
                <a:lnTo>
                  <a:pt x="2260" y="646"/>
                </a:lnTo>
                <a:lnTo>
                  <a:pt x="2193" y="637"/>
                </a:lnTo>
                <a:lnTo>
                  <a:pt x="2128" y="622"/>
                </a:lnTo>
                <a:lnTo>
                  <a:pt x="2063" y="605"/>
                </a:lnTo>
                <a:lnTo>
                  <a:pt x="2002" y="583"/>
                </a:lnTo>
                <a:lnTo>
                  <a:pt x="1941" y="559"/>
                </a:lnTo>
                <a:lnTo>
                  <a:pt x="1884" y="529"/>
                </a:lnTo>
                <a:lnTo>
                  <a:pt x="1830" y="497"/>
                </a:lnTo>
                <a:lnTo>
                  <a:pt x="1781" y="463"/>
                </a:lnTo>
                <a:lnTo>
                  <a:pt x="1734" y="425"/>
                </a:lnTo>
                <a:lnTo>
                  <a:pt x="1692" y="384"/>
                </a:lnTo>
                <a:lnTo>
                  <a:pt x="1653" y="342"/>
                </a:lnTo>
                <a:lnTo>
                  <a:pt x="1620" y="297"/>
                </a:lnTo>
                <a:lnTo>
                  <a:pt x="1592" y="250"/>
                </a:lnTo>
                <a:lnTo>
                  <a:pt x="1567" y="202"/>
                </a:lnTo>
                <a:lnTo>
                  <a:pt x="1550" y="153"/>
                </a:lnTo>
                <a:lnTo>
                  <a:pt x="1535" y="102"/>
                </a:lnTo>
                <a:lnTo>
                  <a:pt x="1528" y="51"/>
                </a:lnTo>
                <a:lnTo>
                  <a:pt x="1525" y="0"/>
                </a:lnTo>
                <a:lnTo>
                  <a:pt x="872" y="0"/>
                </a:lnTo>
                <a:lnTo>
                  <a:pt x="869" y="51"/>
                </a:lnTo>
                <a:lnTo>
                  <a:pt x="860" y="102"/>
                </a:lnTo>
                <a:lnTo>
                  <a:pt x="847" y="151"/>
                </a:lnTo>
                <a:lnTo>
                  <a:pt x="828" y="201"/>
                </a:lnTo>
                <a:lnTo>
                  <a:pt x="805" y="249"/>
                </a:lnTo>
                <a:lnTo>
                  <a:pt x="776" y="295"/>
                </a:lnTo>
                <a:lnTo>
                  <a:pt x="742" y="340"/>
                </a:lnTo>
                <a:lnTo>
                  <a:pt x="703" y="383"/>
                </a:lnTo>
                <a:lnTo>
                  <a:pt x="661" y="423"/>
                </a:lnTo>
                <a:lnTo>
                  <a:pt x="614" y="461"/>
                </a:lnTo>
                <a:lnTo>
                  <a:pt x="565" y="496"/>
                </a:lnTo>
                <a:lnTo>
                  <a:pt x="511" y="528"/>
                </a:lnTo>
                <a:lnTo>
                  <a:pt x="455" y="557"/>
                </a:lnTo>
                <a:lnTo>
                  <a:pt x="395" y="582"/>
                </a:lnTo>
                <a:lnTo>
                  <a:pt x="333" y="604"/>
                </a:lnTo>
                <a:lnTo>
                  <a:pt x="269" y="621"/>
                </a:lnTo>
                <a:lnTo>
                  <a:pt x="203" y="636"/>
                </a:lnTo>
                <a:lnTo>
                  <a:pt x="135" y="646"/>
                </a:lnTo>
                <a:lnTo>
                  <a:pt x="68" y="652"/>
                </a:lnTo>
                <a:lnTo>
                  <a:pt x="0" y="654"/>
                </a:lnTo>
                <a:lnTo>
                  <a:pt x="2397" y="654"/>
                </a:lnTo>
                <a:close/>
              </a:path>
            </a:pathLst>
          </a:custGeom>
          <a:solidFill>
            <a:srgbClr val="FFFFFF"/>
          </a:solidFill>
          <a:ln w="6350">
            <a:solidFill>
              <a:srgbClr val="9933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4572000" y="381000"/>
            <a:ext cx="4191000" cy="4572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4627573" y="457208"/>
            <a:ext cx="39433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charset="0"/>
              </a:rPr>
              <a:t>Streaming Multiprocessor - SMX</a:t>
            </a:r>
            <a:endParaRPr lang="en-US" altLang="en-US" sz="2000">
              <a:latin typeface="Arial" charset="0"/>
            </a:endParaRPr>
          </a:p>
        </p:txBody>
      </p:sp>
      <p:sp>
        <p:nvSpPr>
          <p:cNvPr id="4108" name="Freeform 12"/>
          <p:cNvSpPr>
            <a:spLocks/>
          </p:cNvSpPr>
          <p:nvPr/>
        </p:nvSpPr>
        <p:spPr bwMode="auto">
          <a:xfrm>
            <a:off x="3352800" y="4953003"/>
            <a:ext cx="1066800" cy="1460500"/>
          </a:xfrm>
          <a:custGeom>
            <a:avLst/>
            <a:gdLst>
              <a:gd name="T0" fmla="*/ 2147483647 w 871"/>
              <a:gd name="T1" fmla="*/ 2147483647 h 2780"/>
              <a:gd name="T2" fmla="*/ 2147483647 w 871"/>
              <a:gd name="T3" fmla="*/ 0 h 2780"/>
              <a:gd name="T4" fmla="*/ 2147483647 w 871"/>
              <a:gd name="T5" fmla="*/ 2147483647 h 2780"/>
              <a:gd name="T6" fmla="*/ 2147483647 w 871"/>
              <a:gd name="T7" fmla="*/ 2147483647 h 2780"/>
              <a:gd name="T8" fmla="*/ 2147483647 w 871"/>
              <a:gd name="T9" fmla="*/ 2147483647 h 2780"/>
              <a:gd name="T10" fmla="*/ 2147483647 w 871"/>
              <a:gd name="T11" fmla="*/ 2147483647 h 2780"/>
              <a:gd name="T12" fmla="*/ 2147483647 w 871"/>
              <a:gd name="T13" fmla="*/ 2147483647 h 2780"/>
              <a:gd name="T14" fmla="*/ 2147483647 w 871"/>
              <a:gd name="T15" fmla="*/ 2147483647 h 2780"/>
              <a:gd name="T16" fmla="*/ 2147483647 w 871"/>
              <a:gd name="T17" fmla="*/ 2147483647 h 2780"/>
              <a:gd name="T18" fmla="*/ 2147483647 w 871"/>
              <a:gd name="T19" fmla="*/ 2147483647 h 2780"/>
              <a:gd name="T20" fmla="*/ 2147483647 w 871"/>
              <a:gd name="T21" fmla="*/ 2147483647 h 2780"/>
              <a:gd name="T22" fmla="*/ 2147483647 w 871"/>
              <a:gd name="T23" fmla="*/ 2147483647 h 2780"/>
              <a:gd name="T24" fmla="*/ 2147483647 w 871"/>
              <a:gd name="T25" fmla="*/ 2147483647 h 2780"/>
              <a:gd name="T26" fmla="*/ 2147483647 w 871"/>
              <a:gd name="T27" fmla="*/ 2147483647 h 2780"/>
              <a:gd name="T28" fmla="*/ 2147483647 w 871"/>
              <a:gd name="T29" fmla="*/ 2147483647 h 2780"/>
              <a:gd name="T30" fmla="*/ 2147483647 w 871"/>
              <a:gd name="T31" fmla="*/ 2147483647 h 2780"/>
              <a:gd name="T32" fmla="*/ 2147483647 w 871"/>
              <a:gd name="T33" fmla="*/ 2147483647 h 2780"/>
              <a:gd name="T34" fmla="*/ 2147483647 w 871"/>
              <a:gd name="T35" fmla="*/ 2147483647 h 2780"/>
              <a:gd name="T36" fmla="*/ 2147483647 w 871"/>
              <a:gd name="T37" fmla="*/ 2147483647 h 2780"/>
              <a:gd name="T38" fmla="*/ 2147483647 w 871"/>
              <a:gd name="T39" fmla="*/ 2147483647 h 2780"/>
              <a:gd name="T40" fmla="*/ 2147483647 w 871"/>
              <a:gd name="T41" fmla="*/ 2147483647 h 2780"/>
              <a:gd name="T42" fmla="*/ 0 w 871"/>
              <a:gd name="T43" fmla="*/ 2147483647 h 2780"/>
              <a:gd name="T44" fmla="*/ 0 w 871"/>
              <a:gd name="T45" fmla="*/ 2147483647 h 2780"/>
              <a:gd name="T46" fmla="*/ 2147483647 w 871"/>
              <a:gd name="T47" fmla="*/ 2147483647 h 2780"/>
              <a:gd name="T48" fmla="*/ 2147483647 w 871"/>
              <a:gd name="T49" fmla="*/ 2147483647 h 2780"/>
              <a:gd name="T50" fmla="*/ 2147483647 w 871"/>
              <a:gd name="T51" fmla="*/ 2147483647 h 2780"/>
              <a:gd name="T52" fmla="*/ 2147483647 w 871"/>
              <a:gd name="T53" fmla="*/ 2147483647 h 2780"/>
              <a:gd name="T54" fmla="*/ 2147483647 w 871"/>
              <a:gd name="T55" fmla="*/ 2147483647 h 2780"/>
              <a:gd name="T56" fmla="*/ 2147483647 w 871"/>
              <a:gd name="T57" fmla="*/ 2147483647 h 2780"/>
              <a:gd name="T58" fmla="*/ 2147483647 w 871"/>
              <a:gd name="T59" fmla="*/ 2147483647 h 2780"/>
              <a:gd name="T60" fmla="*/ 2147483647 w 871"/>
              <a:gd name="T61" fmla="*/ 2147483647 h 2780"/>
              <a:gd name="T62" fmla="*/ 2147483647 w 871"/>
              <a:gd name="T63" fmla="*/ 2147483647 h 2780"/>
              <a:gd name="T64" fmla="*/ 2147483647 w 871"/>
              <a:gd name="T65" fmla="*/ 2147483647 h 2780"/>
              <a:gd name="T66" fmla="*/ 2147483647 w 871"/>
              <a:gd name="T67" fmla="*/ 2147483647 h 2780"/>
              <a:gd name="T68" fmla="*/ 2147483647 w 871"/>
              <a:gd name="T69" fmla="*/ 2147483647 h 2780"/>
              <a:gd name="T70" fmla="*/ 2147483647 w 871"/>
              <a:gd name="T71" fmla="*/ 2147483647 h 2780"/>
              <a:gd name="T72" fmla="*/ 2147483647 w 871"/>
              <a:gd name="T73" fmla="*/ 2147483647 h 2780"/>
              <a:gd name="T74" fmla="*/ 2147483647 w 871"/>
              <a:gd name="T75" fmla="*/ 2147483647 h 2780"/>
              <a:gd name="T76" fmla="*/ 2147483647 w 871"/>
              <a:gd name="T77" fmla="*/ 2147483647 h 2780"/>
              <a:gd name="T78" fmla="*/ 2147483647 w 871"/>
              <a:gd name="T79" fmla="*/ 2147483647 h 2780"/>
              <a:gd name="T80" fmla="*/ 2147483647 w 871"/>
              <a:gd name="T81" fmla="*/ 2147483647 h 2780"/>
              <a:gd name="T82" fmla="*/ 2147483647 w 871"/>
              <a:gd name="T83" fmla="*/ 2147483647 h 2780"/>
              <a:gd name="T84" fmla="*/ 2147483647 w 871"/>
              <a:gd name="T85" fmla="*/ 2147483647 h 2780"/>
              <a:gd name="T86" fmla="*/ 2147483647 w 871"/>
              <a:gd name="T87" fmla="*/ 2147483647 h 2780"/>
              <a:gd name="T88" fmla="*/ 2147483647 w 871"/>
              <a:gd name="T89" fmla="*/ 2147483647 h 2780"/>
              <a:gd name="T90" fmla="*/ 2147483647 w 871"/>
              <a:gd name="T91" fmla="*/ 2147483647 h 2780"/>
              <a:gd name="T92" fmla="*/ 2147483647 w 871"/>
              <a:gd name="T93" fmla="*/ 2147483647 h 2780"/>
              <a:gd name="T94" fmla="*/ 2147483647 w 871"/>
              <a:gd name="T95" fmla="*/ 2147483647 h 278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871" h="2780">
                <a:moveTo>
                  <a:pt x="871" y="2780"/>
                </a:moveTo>
                <a:lnTo>
                  <a:pt x="871" y="0"/>
                </a:lnTo>
                <a:lnTo>
                  <a:pt x="868" y="59"/>
                </a:lnTo>
                <a:lnTo>
                  <a:pt x="861" y="119"/>
                </a:lnTo>
                <a:lnTo>
                  <a:pt x="846" y="177"/>
                </a:lnTo>
                <a:lnTo>
                  <a:pt x="829" y="235"/>
                </a:lnTo>
                <a:lnTo>
                  <a:pt x="804" y="291"/>
                </a:lnTo>
                <a:lnTo>
                  <a:pt x="777" y="346"/>
                </a:lnTo>
                <a:lnTo>
                  <a:pt x="743" y="398"/>
                </a:lnTo>
                <a:lnTo>
                  <a:pt x="704" y="448"/>
                </a:lnTo>
                <a:lnTo>
                  <a:pt x="662" y="494"/>
                </a:lnTo>
                <a:lnTo>
                  <a:pt x="616" y="539"/>
                </a:lnTo>
                <a:lnTo>
                  <a:pt x="566" y="580"/>
                </a:lnTo>
                <a:lnTo>
                  <a:pt x="512" y="616"/>
                </a:lnTo>
                <a:lnTo>
                  <a:pt x="454" y="650"/>
                </a:lnTo>
                <a:lnTo>
                  <a:pt x="395" y="679"/>
                </a:lnTo>
                <a:lnTo>
                  <a:pt x="334" y="705"/>
                </a:lnTo>
                <a:lnTo>
                  <a:pt x="268" y="726"/>
                </a:lnTo>
                <a:lnTo>
                  <a:pt x="203" y="742"/>
                </a:lnTo>
                <a:lnTo>
                  <a:pt x="136" y="753"/>
                </a:lnTo>
                <a:lnTo>
                  <a:pt x="68" y="760"/>
                </a:lnTo>
                <a:lnTo>
                  <a:pt x="0" y="763"/>
                </a:lnTo>
                <a:lnTo>
                  <a:pt x="0" y="1309"/>
                </a:lnTo>
                <a:lnTo>
                  <a:pt x="55" y="1312"/>
                </a:lnTo>
                <a:lnTo>
                  <a:pt x="109" y="1320"/>
                </a:lnTo>
                <a:lnTo>
                  <a:pt x="162" y="1333"/>
                </a:lnTo>
                <a:lnTo>
                  <a:pt x="216" y="1354"/>
                </a:lnTo>
                <a:lnTo>
                  <a:pt x="268" y="1380"/>
                </a:lnTo>
                <a:lnTo>
                  <a:pt x="321" y="1412"/>
                </a:lnTo>
                <a:lnTo>
                  <a:pt x="370" y="1448"/>
                </a:lnTo>
                <a:lnTo>
                  <a:pt x="419" y="1490"/>
                </a:lnTo>
                <a:lnTo>
                  <a:pt x="466" y="1537"/>
                </a:lnTo>
                <a:lnTo>
                  <a:pt x="512" y="1589"/>
                </a:lnTo>
                <a:lnTo>
                  <a:pt x="555" y="1646"/>
                </a:lnTo>
                <a:lnTo>
                  <a:pt x="597" y="1707"/>
                </a:lnTo>
                <a:lnTo>
                  <a:pt x="634" y="1773"/>
                </a:lnTo>
                <a:lnTo>
                  <a:pt x="671" y="1842"/>
                </a:lnTo>
                <a:lnTo>
                  <a:pt x="704" y="1915"/>
                </a:lnTo>
                <a:lnTo>
                  <a:pt x="736" y="1992"/>
                </a:lnTo>
                <a:lnTo>
                  <a:pt x="764" y="2071"/>
                </a:lnTo>
                <a:lnTo>
                  <a:pt x="788" y="2154"/>
                </a:lnTo>
                <a:lnTo>
                  <a:pt x="810" y="2238"/>
                </a:lnTo>
                <a:lnTo>
                  <a:pt x="829" y="2325"/>
                </a:lnTo>
                <a:lnTo>
                  <a:pt x="844" y="2414"/>
                </a:lnTo>
                <a:lnTo>
                  <a:pt x="855" y="2504"/>
                </a:lnTo>
                <a:lnTo>
                  <a:pt x="864" y="2596"/>
                </a:lnTo>
                <a:lnTo>
                  <a:pt x="870" y="2689"/>
                </a:lnTo>
                <a:lnTo>
                  <a:pt x="871" y="2780"/>
                </a:lnTo>
                <a:close/>
              </a:path>
            </a:pathLst>
          </a:custGeom>
          <a:solidFill>
            <a:srgbClr val="FFFFFF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455614" y="1447800"/>
            <a:ext cx="530225" cy="965200"/>
          </a:xfrm>
          <a:prstGeom prst="rect">
            <a:avLst/>
          </a:prstGeom>
          <a:solidFill>
            <a:srgbClr val="99CCFF"/>
          </a:solidFill>
          <a:ln w="2070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541347" y="1871663"/>
            <a:ext cx="33342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latin typeface="Arial" charset="0"/>
              </a:rPr>
              <a:t>GPC</a:t>
            </a:r>
          </a:p>
        </p:txBody>
      </p:sp>
      <p:sp>
        <p:nvSpPr>
          <p:cNvPr id="4111" name="Rectangle 15"/>
          <p:cNvSpPr>
            <a:spLocks noChangeArrowheads="1"/>
          </p:cNvSpPr>
          <p:nvPr/>
        </p:nvSpPr>
        <p:spPr bwMode="auto">
          <a:xfrm>
            <a:off x="1090623" y="1447800"/>
            <a:ext cx="530225" cy="965200"/>
          </a:xfrm>
          <a:prstGeom prst="rect">
            <a:avLst/>
          </a:prstGeom>
          <a:solidFill>
            <a:srgbClr val="99CCFF"/>
          </a:solidFill>
          <a:ln w="2070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4112" name="Rectangle 16"/>
          <p:cNvSpPr>
            <a:spLocks noChangeArrowheads="1"/>
          </p:cNvSpPr>
          <p:nvPr/>
        </p:nvSpPr>
        <p:spPr bwMode="auto">
          <a:xfrm>
            <a:off x="1176347" y="1871663"/>
            <a:ext cx="33342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latin typeface="Arial" charset="0"/>
              </a:rPr>
              <a:t>GPC</a:t>
            </a:r>
          </a:p>
        </p:txBody>
      </p:sp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1727200" y="1447800"/>
            <a:ext cx="528638" cy="965200"/>
          </a:xfrm>
          <a:prstGeom prst="rect">
            <a:avLst/>
          </a:prstGeom>
          <a:solidFill>
            <a:srgbClr val="99CCFF"/>
          </a:solidFill>
          <a:ln w="2070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4114" name="Rectangle 18"/>
          <p:cNvSpPr>
            <a:spLocks noChangeArrowheads="1"/>
          </p:cNvSpPr>
          <p:nvPr/>
        </p:nvSpPr>
        <p:spPr bwMode="auto">
          <a:xfrm>
            <a:off x="1812925" y="1871663"/>
            <a:ext cx="33342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latin typeface="Arial" charset="0"/>
              </a:rPr>
              <a:t>GPC</a:t>
            </a:r>
          </a:p>
        </p:txBody>
      </p:sp>
      <p:sp>
        <p:nvSpPr>
          <p:cNvPr id="4115" name="Rectangle 19"/>
          <p:cNvSpPr>
            <a:spLocks noChangeArrowheads="1"/>
          </p:cNvSpPr>
          <p:nvPr/>
        </p:nvSpPr>
        <p:spPr bwMode="auto">
          <a:xfrm>
            <a:off x="2362200" y="1447800"/>
            <a:ext cx="528638" cy="965200"/>
          </a:xfrm>
          <a:prstGeom prst="rect">
            <a:avLst/>
          </a:prstGeom>
          <a:solidFill>
            <a:srgbClr val="99CCFF"/>
          </a:solidFill>
          <a:ln w="2070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4116" name="Rectangle 20"/>
          <p:cNvSpPr>
            <a:spLocks noChangeArrowheads="1"/>
          </p:cNvSpPr>
          <p:nvPr/>
        </p:nvSpPr>
        <p:spPr bwMode="auto">
          <a:xfrm>
            <a:off x="2447927" y="1871663"/>
            <a:ext cx="33342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latin typeface="Arial" charset="0"/>
              </a:rPr>
              <a:t>GPC</a:t>
            </a:r>
          </a:p>
        </p:txBody>
      </p:sp>
      <p:sp>
        <p:nvSpPr>
          <p:cNvPr id="4117" name="Rectangle 21"/>
          <p:cNvSpPr>
            <a:spLocks noChangeArrowheads="1"/>
          </p:cNvSpPr>
          <p:nvPr/>
        </p:nvSpPr>
        <p:spPr bwMode="auto">
          <a:xfrm>
            <a:off x="2970213" y="1447800"/>
            <a:ext cx="914400" cy="1990725"/>
          </a:xfrm>
          <a:prstGeom prst="rect">
            <a:avLst/>
          </a:prstGeom>
          <a:solidFill>
            <a:srgbClr val="CCFFCC"/>
          </a:solidFill>
          <a:ln w="2070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4118" name="Rectangle 22"/>
          <p:cNvSpPr>
            <a:spLocks noChangeArrowheads="1"/>
          </p:cNvSpPr>
          <p:nvPr/>
        </p:nvSpPr>
        <p:spPr bwMode="auto">
          <a:xfrm>
            <a:off x="3198822" y="1676400"/>
            <a:ext cx="56105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latin typeface="Arial" charset="0"/>
              </a:rPr>
              <a:t>1536KB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latin typeface="Arial" charset="0"/>
              </a:rPr>
              <a:t>Level 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latin typeface="Arial" charset="0"/>
              </a:rPr>
              <a:t>Cache</a:t>
            </a:r>
          </a:p>
        </p:txBody>
      </p:sp>
      <p:grpSp>
        <p:nvGrpSpPr>
          <p:cNvPr id="4119" name="Group 188"/>
          <p:cNvGrpSpPr>
            <a:grpSpLocks/>
          </p:cNvGrpSpPr>
          <p:nvPr/>
        </p:nvGrpSpPr>
        <p:grpSpPr bwMode="auto">
          <a:xfrm>
            <a:off x="804864" y="5260975"/>
            <a:ext cx="1214437" cy="1219200"/>
            <a:chOff x="576" y="2736"/>
            <a:chExt cx="765" cy="768"/>
          </a:xfrm>
        </p:grpSpPr>
        <p:sp>
          <p:nvSpPr>
            <p:cNvPr id="4192" name="Rectangle 189"/>
            <p:cNvSpPr>
              <a:spLocks noChangeArrowheads="1"/>
            </p:cNvSpPr>
            <p:nvPr/>
          </p:nvSpPr>
          <p:spPr bwMode="auto">
            <a:xfrm>
              <a:off x="576" y="2736"/>
              <a:ext cx="765" cy="768"/>
            </a:xfrm>
            <a:prstGeom prst="rect">
              <a:avLst/>
            </a:prstGeom>
            <a:solidFill>
              <a:srgbClr val="FFCC99"/>
            </a:solidFill>
            <a:ln w="207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l" eaLnBrk="0" hangingPunct="0">
                <a:buChar char="•"/>
                <a:defRPr sz="32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1pPr>
              <a:lvl2pPr marL="742950" indent="-285750" algn="l" eaLnBrk="0" hangingPunct="0">
                <a:spcBef>
                  <a:spcPts val="700"/>
                </a:spcBef>
                <a:buChar char="–"/>
                <a:defRPr sz="28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2pPr>
              <a:lvl3pPr marL="1143000" indent="-228600" algn="l" eaLnBrk="0" hangingPunct="0">
                <a:spcBef>
                  <a:spcPts val="600"/>
                </a:spcBef>
                <a:buChar char="•"/>
                <a:defRPr sz="24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3pPr>
              <a:lvl4pPr marL="1600200" indent="-228600" algn="l" eaLnBrk="0" hangingPunct="0">
                <a:spcBef>
                  <a:spcPts val="500"/>
                </a:spcBef>
                <a:buChar char="–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4pPr>
              <a:lvl5pPr marL="2057400" indent="-228600" algn="l" eaLnBrk="0" hangingPunct="0">
                <a:spcBef>
                  <a:spcPts val="500"/>
                </a:spcBef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9pPr>
            </a:lstStyle>
            <a:p>
              <a:pPr algn="ctr" eaLnBrk="1" hangingPunct="1">
                <a:buFont typeface="Times New Roman" pitchFamily="18" charset="0"/>
                <a:buNone/>
              </a:pPr>
              <a:endParaRPr lang="en-US" altLang="en-US" sz="1200"/>
            </a:p>
          </p:txBody>
        </p:sp>
        <p:sp>
          <p:nvSpPr>
            <p:cNvPr id="4193" name="Rectangle 190"/>
            <p:cNvSpPr>
              <a:spLocks noChangeArrowheads="1"/>
            </p:cNvSpPr>
            <p:nvPr/>
          </p:nvSpPr>
          <p:spPr bwMode="auto">
            <a:xfrm>
              <a:off x="705" y="2984"/>
              <a:ext cx="49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buChar char="•"/>
                <a:defRPr sz="32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1pPr>
              <a:lvl2pPr marL="742950" indent="-285750" algn="l" eaLnBrk="0" hangingPunct="0">
                <a:spcBef>
                  <a:spcPts val="700"/>
                </a:spcBef>
                <a:buChar char="–"/>
                <a:defRPr sz="28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2pPr>
              <a:lvl3pPr marL="1143000" indent="-228600" algn="l" eaLnBrk="0" hangingPunct="0">
                <a:spcBef>
                  <a:spcPts val="600"/>
                </a:spcBef>
                <a:buChar char="•"/>
                <a:defRPr sz="24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3pPr>
              <a:lvl4pPr marL="1600200" indent="-228600" algn="l" eaLnBrk="0" hangingPunct="0">
                <a:spcBef>
                  <a:spcPts val="500"/>
                </a:spcBef>
                <a:buChar char="–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4pPr>
              <a:lvl5pPr marL="2057400" indent="-228600" algn="l" eaLnBrk="0" hangingPunct="0">
                <a:spcBef>
                  <a:spcPts val="500"/>
                </a:spcBef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Arial" charset="0"/>
                </a:rPr>
                <a:t>SMX</a:t>
              </a:r>
            </a:p>
          </p:txBody>
        </p:sp>
      </p:grpSp>
      <p:grpSp>
        <p:nvGrpSpPr>
          <p:cNvPr id="4120" name="Group 191"/>
          <p:cNvGrpSpPr>
            <a:grpSpLocks/>
          </p:cNvGrpSpPr>
          <p:nvPr/>
        </p:nvGrpSpPr>
        <p:grpSpPr bwMode="auto">
          <a:xfrm>
            <a:off x="2176473" y="5260975"/>
            <a:ext cx="1214437" cy="1219200"/>
            <a:chOff x="576" y="2736"/>
            <a:chExt cx="765" cy="768"/>
          </a:xfrm>
        </p:grpSpPr>
        <p:sp>
          <p:nvSpPr>
            <p:cNvPr id="4190" name="Rectangle 192"/>
            <p:cNvSpPr>
              <a:spLocks noChangeArrowheads="1"/>
            </p:cNvSpPr>
            <p:nvPr/>
          </p:nvSpPr>
          <p:spPr bwMode="auto">
            <a:xfrm>
              <a:off x="576" y="2736"/>
              <a:ext cx="765" cy="768"/>
            </a:xfrm>
            <a:prstGeom prst="rect">
              <a:avLst/>
            </a:prstGeom>
            <a:solidFill>
              <a:srgbClr val="FFCC99"/>
            </a:solidFill>
            <a:ln w="207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l" eaLnBrk="0" hangingPunct="0">
                <a:buChar char="•"/>
                <a:defRPr sz="32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1pPr>
              <a:lvl2pPr marL="742950" indent="-285750" algn="l" eaLnBrk="0" hangingPunct="0">
                <a:spcBef>
                  <a:spcPts val="700"/>
                </a:spcBef>
                <a:buChar char="–"/>
                <a:defRPr sz="28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2pPr>
              <a:lvl3pPr marL="1143000" indent="-228600" algn="l" eaLnBrk="0" hangingPunct="0">
                <a:spcBef>
                  <a:spcPts val="600"/>
                </a:spcBef>
                <a:buChar char="•"/>
                <a:defRPr sz="24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3pPr>
              <a:lvl4pPr marL="1600200" indent="-228600" algn="l" eaLnBrk="0" hangingPunct="0">
                <a:spcBef>
                  <a:spcPts val="500"/>
                </a:spcBef>
                <a:buChar char="–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4pPr>
              <a:lvl5pPr marL="2057400" indent="-228600" algn="l" eaLnBrk="0" hangingPunct="0">
                <a:spcBef>
                  <a:spcPts val="500"/>
                </a:spcBef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9pPr>
            </a:lstStyle>
            <a:p>
              <a:pPr algn="ctr" eaLnBrk="1" hangingPunct="1">
                <a:buFont typeface="Times New Roman" pitchFamily="18" charset="0"/>
                <a:buNone/>
              </a:pPr>
              <a:endParaRPr lang="en-US" altLang="en-US" sz="1200"/>
            </a:p>
          </p:txBody>
        </p:sp>
        <p:sp>
          <p:nvSpPr>
            <p:cNvPr id="4191" name="Rectangle 193"/>
            <p:cNvSpPr>
              <a:spLocks noChangeArrowheads="1"/>
            </p:cNvSpPr>
            <p:nvPr/>
          </p:nvSpPr>
          <p:spPr bwMode="auto">
            <a:xfrm>
              <a:off x="691" y="2984"/>
              <a:ext cx="49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buChar char="•"/>
                <a:defRPr sz="32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1pPr>
              <a:lvl2pPr marL="742950" indent="-285750" algn="l" eaLnBrk="0" hangingPunct="0">
                <a:spcBef>
                  <a:spcPts val="700"/>
                </a:spcBef>
                <a:buChar char="–"/>
                <a:defRPr sz="28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2pPr>
              <a:lvl3pPr marL="1143000" indent="-228600" algn="l" eaLnBrk="0" hangingPunct="0">
                <a:spcBef>
                  <a:spcPts val="600"/>
                </a:spcBef>
                <a:buChar char="•"/>
                <a:defRPr sz="24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3pPr>
              <a:lvl4pPr marL="1600200" indent="-228600" algn="l" eaLnBrk="0" hangingPunct="0">
                <a:spcBef>
                  <a:spcPts val="500"/>
                </a:spcBef>
                <a:buChar char="–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4pPr>
              <a:lvl5pPr marL="2057400" indent="-228600" algn="l" eaLnBrk="0" hangingPunct="0">
                <a:spcBef>
                  <a:spcPts val="500"/>
                </a:spcBef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Arial" charset="0"/>
                </a:rPr>
                <a:t>SMX</a:t>
              </a:r>
            </a:p>
          </p:txBody>
        </p:sp>
      </p:grpSp>
      <p:sp>
        <p:nvSpPr>
          <p:cNvPr id="4121" name="Rectangle 194"/>
          <p:cNvSpPr>
            <a:spLocks noChangeArrowheads="1"/>
          </p:cNvSpPr>
          <p:nvPr/>
        </p:nvSpPr>
        <p:spPr bwMode="auto">
          <a:xfrm>
            <a:off x="4670435" y="4287839"/>
            <a:ext cx="3979863" cy="381000"/>
          </a:xfrm>
          <a:prstGeom prst="rect">
            <a:avLst/>
          </a:prstGeom>
          <a:solidFill>
            <a:srgbClr val="99CCFF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r>
              <a:rPr lang="en-US" altLang="en-US" sz="1800" b="1"/>
              <a:t>Tex Unit</a:t>
            </a:r>
          </a:p>
        </p:txBody>
      </p:sp>
      <p:sp>
        <p:nvSpPr>
          <p:cNvPr id="4122" name="Rectangle 198"/>
          <p:cNvSpPr>
            <a:spLocks noChangeArrowheads="1"/>
          </p:cNvSpPr>
          <p:nvPr/>
        </p:nvSpPr>
        <p:spPr bwMode="auto">
          <a:xfrm>
            <a:off x="4572000" y="1895475"/>
            <a:ext cx="4191000" cy="381000"/>
          </a:xfrm>
          <a:prstGeom prst="rect">
            <a:avLst/>
          </a:prstGeom>
          <a:solidFill>
            <a:srgbClr val="99CCFF"/>
          </a:solidFill>
          <a:ln w="2070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r>
              <a:rPr lang="en-US" altLang="en-US" sz="1800" b="1"/>
              <a:t>48 KB  Tex + Read-only Data Cache</a:t>
            </a:r>
          </a:p>
        </p:txBody>
      </p:sp>
      <p:sp>
        <p:nvSpPr>
          <p:cNvPr id="4123" name="Rectangle 199"/>
          <p:cNvSpPr>
            <a:spLocks noChangeArrowheads="1"/>
          </p:cNvSpPr>
          <p:nvPr/>
        </p:nvSpPr>
        <p:spPr bwMode="auto">
          <a:xfrm>
            <a:off x="4572000" y="1447800"/>
            <a:ext cx="4191000" cy="381000"/>
          </a:xfrm>
          <a:prstGeom prst="rect">
            <a:avLst/>
          </a:prstGeom>
          <a:solidFill>
            <a:srgbClr val="99CCFF"/>
          </a:solidFill>
          <a:ln w="2070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r>
              <a:rPr lang="en-US" altLang="en-US" sz="1800" b="1"/>
              <a:t>64 KB L1 Cache / Shared Memory</a:t>
            </a:r>
          </a:p>
        </p:txBody>
      </p:sp>
      <p:sp>
        <p:nvSpPr>
          <p:cNvPr id="4124" name="Rectangle 200"/>
          <p:cNvSpPr>
            <a:spLocks noChangeArrowheads="1"/>
          </p:cNvSpPr>
          <p:nvPr/>
        </p:nvSpPr>
        <p:spPr bwMode="auto">
          <a:xfrm>
            <a:off x="381000" y="914400"/>
            <a:ext cx="3505200" cy="381000"/>
          </a:xfrm>
          <a:prstGeom prst="rect">
            <a:avLst/>
          </a:prstGeom>
          <a:solidFill>
            <a:srgbClr val="99CCFF"/>
          </a:solidFill>
          <a:ln w="2070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r>
              <a:rPr lang="en-US" altLang="en-US" sz="1800" b="1"/>
              <a:t>3-12 GB DRAM Memory w/ ECC</a:t>
            </a:r>
          </a:p>
        </p:txBody>
      </p:sp>
      <p:sp>
        <p:nvSpPr>
          <p:cNvPr id="4125" name="Rectangle 201"/>
          <p:cNvSpPr>
            <a:spLocks noChangeArrowheads="1"/>
          </p:cNvSpPr>
          <p:nvPr/>
        </p:nvSpPr>
        <p:spPr bwMode="auto">
          <a:xfrm>
            <a:off x="4572000" y="990600"/>
            <a:ext cx="4191000" cy="381000"/>
          </a:xfrm>
          <a:prstGeom prst="rect">
            <a:avLst/>
          </a:prstGeom>
          <a:solidFill>
            <a:srgbClr val="99CCFF"/>
          </a:solidFill>
          <a:ln w="2070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r>
              <a:rPr lang="en-US" altLang="en-US" sz="1800" b="1"/>
              <a:t>64 KB Constant Cache</a:t>
            </a:r>
          </a:p>
        </p:txBody>
      </p:sp>
      <p:grpSp>
        <p:nvGrpSpPr>
          <p:cNvPr id="4126" name="Group 5"/>
          <p:cNvGrpSpPr>
            <a:grpSpLocks/>
          </p:cNvGrpSpPr>
          <p:nvPr/>
        </p:nvGrpSpPr>
        <p:grpSpPr bwMode="auto">
          <a:xfrm>
            <a:off x="4662488" y="2659073"/>
            <a:ext cx="3987800" cy="779463"/>
            <a:chOff x="4667607" y="2048603"/>
            <a:chExt cx="3988666" cy="1147033"/>
          </a:xfrm>
        </p:grpSpPr>
        <p:grpSp>
          <p:nvGrpSpPr>
            <p:cNvPr id="4164" name="Group 73"/>
            <p:cNvGrpSpPr>
              <a:grpSpLocks/>
            </p:cNvGrpSpPr>
            <p:nvPr/>
          </p:nvGrpSpPr>
          <p:grpSpPr bwMode="auto">
            <a:xfrm>
              <a:off x="4667607" y="2048603"/>
              <a:ext cx="513838" cy="547359"/>
              <a:chOff x="3408" y="2016"/>
              <a:chExt cx="240" cy="257"/>
            </a:xfrm>
          </p:grpSpPr>
          <p:sp>
            <p:nvSpPr>
              <p:cNvPr id="4188" name="Rectangle 74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240" cy="257"/>
              </a:xfrm>
              <a:prstGeom prst="rect">
                <a:avLst/>
              </a:prstGeom>
              <a:solidFill>
                <a:srgbClr val="CCFFCC"/>
              </a:solidFill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algn="ctr" eaLnBrk="1" hangingPunct="1">
                  <a:buFont typeface="Times New Roman" pitchFamily="18" charset="0"/>
                  <a:buNone/>
                </a:pPr>
                <a:endParaRPr lang="en-US" altLang="en-US" sz="1200"/>
              </a:p>
            </p:txBody>
          </p:sp>
          <p:sp>
            <p:nvSpPr>
              <p:cNvPr id="4189" name="Rectangle 75"/>
              <p:cNvSpPr>
                <a:spLocks noChangeArrowheads="1"/>
              </p:cNvSpPr>
              <p:nvPr/>
            </p:nvSpPr>
            <p:spPr bwMode="auto">
              <a:xfrm>
                <a:off x="3484" y="2100"/>
                <a:ext cx="112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latin typeface="Arial" charset="0"/>
                  </a:rPr>
                  <a:t>SP</a:t>
                </a:r>
              </a:p>
            </p:txBody>
          </p:sp>
        </p:grpSp>
        <p:grpSp>
          <p:nvGrpSpPr>
            <p:cNvPr id="4165" name="Group 76"/>
            <p:cNvGrpSpPr>
              <a:grpSpLocks/>
            </p:cNvGrpSpPr>
            <p:nvPr/>
          </p:nvGrpSpPr>
          <p:grpSpPr bwMode="auto">
            <a:xfrm>
              <a:off x="5284212" y="2048603"/>
              <a:ext cx="513838" cy="547359"/>
              <a:chOff x="3408" y="2016"/>
              <a:chExt cx="240" cy="257"/>
            </a:xfrm>
          </p:grpSpPr>
          <p:sp>
            <p:nvSpPr>
              <p:cNvPr id="4186" name="Rectangle 77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240" cy="257"/>
              </a:xfrm>
              <a:prstGeom prst="rect">
                <a:avLst/>
              </a:prstGeom>
              <a:solidFill>
                <a:srgbClr val="CCFFCC"/>
              </a:solidFill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algn="ctr" eaLnBrk="1" hangingPunct="1">
                  <a:buFont typeface="Times New Roman" pitchFamily="18" charset="0"/>
                  <a:buNone/>
                </a:pPr>
                <a:endParaRPr lang="en-US" altLang="en-US" sz="1200"/>
              </a:p>
            </p:txBody>
          </p:sp>
          <p:sp>
            <p:nvSpPr>
              <p:cNvPr id="4187" name="Rectangle 78"/>
              <p:cNvSpPr>
                <a:spLocks noChangeArrowheads="1"/>
              </p:cNvSpPr>
              <p:nvPr/>
            </p:nvSpPr>
            <p:spPr bwMode="auto">
              <a:xfrm>
                <a:off x="3484" y="2100"/>
                <a:ext cx="112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latin typeface="Arial" charset="0"/>
                  </a:rPr>
                  <a:t>SP</a:t>
                </a:r>
              </a:p>
            </p:txBody>
          </p:sp>
        </p:grpSp>
        <p:grpSp>
          <p:nvGrpSpPr>
            <p:cNvPr id="4166" name="Group 97"/>
            <p:cNvGrpSpPr>
              <a:grpSpLocks/>
            </p:cNvGrpSpPr>
            <p:nvPr/>
          </p:nvGrpSpPr>
          <p:grpSpPr bwMode="auto">
            <a:xfrm>
              <a:off x="5900818" y="2048603"/>
              <a:ext cx="513838" cy="547359"/>
              <a:chOff x="3408" y="2016"/>
              <a:chExt cx="240" cy="257"/>
            </a:xfrm>
          </p:grpSpPr>
          <p:sp>
            <p:nvSpPr>
              <p:cNvPr id="4184" name="Rectangle 98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240" cy="257"/>
              </a:xfrm>
              <a:prstGeom prst="rect">
                <a:avLst/>
              </a:prstGeom>
              <a:solidFill>
                <a:srgbClr val="CCFFCC"/>
              </a:solidFill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algn="ctr" eaLnBrk="1" hangingPunct="1">
                  <a:buFont typeface="Times New Roman" pitchFamily="18" charset="0"/>
                  <a:buNone/>
                </a:pPr>
                <a:endParaRPr lang="en-US" altLang="en-US" sz="1200"/>
              </a:p>
            </p:txBody>
          </p:sp>
          <p:sp>
            <p:nvSpPr>
              <p:cNvPr id="4185" name="Rectangle 99"/>
              <p:cNvSpPr>
                <a:spLocks noChangeArrowheads="1"/>
              </p:cNvSpPr>
              <p:nvPr/>
            </p:nvSpPr>
            <p:spPr bwMode="auto">
              <a:xfrm>
                <a:off x="3484" y="2100"/>
                <a:ext cx="112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latin typeface="Arial" charset="0"/>
                  </a:rPr>
                  <a:t>SP</a:t>
                </a:r>
              </a:p>
            </p:txBody>
          </p:sp>
        </p:grpSp>
        <p:grpSp>
          <p:nvGrpSpPr>
            <p:cNvPr id="473188" name="Group 100"/>
            <p:cNvGrpSpPr>
              <a:grpSpLocks/>
            </p:cNvGrpSpPr>
            <p:nvPr/>
          </p:nvGrpSpPr>
          <p:grpSpPr bwMode="auto">
            <a:xfrm>
              <a:off x="6517423" y="2048603"/>
              <a:ext cx="513838" cy="547359"/>
              <a:chOff x="3408" y="2016"/>
              <a:chExt cx="240" cy="257"/>
            </a:xfrm>
            <a:solidFill>
              <a:schemeClr val="accent1"/>
            </a:solidFill>
          </p:grpSpPr>
          <p:sp>
            <p:nvSpPr>
              <p:cNvPr id="473189" name="Rectangle 101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240" cy="257"/>
              </a:xfrm>
              <a:prstGeom prst="rect">
                <a:avLst/>
              </a:prstGeom>
              <a:grpFill/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3190" name="Rectangle 102"/>
              <p:cNvSpPr>
                <a:spLocks noChangeArrowheads="1"/>
              </p:cNvSpPr>
              <p:nvPr/>
            </p:nvSpPr>
            <p:spPr bwMode="auto">
              <a:xfrm>
                <a:off x="3484" y="2100"/>
                <a:ext cx="117" cy="14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1400" b="1" dirty="0">
                    <a:latin typeface="Arial" pitchFamily="34" charset="0"/>
                  </a:rPr>
                  <a:t>DP</a:t>
                </a:r>
              </a:p>
            </p:txBody>
          </p:sp>
        </p:grpSp>
        <p:grpSp>
          <p:nvGrpSpPr>
            <p:cNvPr id="4168" name="Group 128"/>
            <p:cNvGrpSpPr>
              <a:grpSpLocks/>
            </p:cNvGrpSpPr>
            <p:nvPr/>
          </p:nvGrpSpPr>
          <p:grpSpPr bwMode="auto">
            <a:xfrm>
              <a:off x="7911208" y="2050733"/>
              <a:ext cx="745065" cy="1144903"/>
              <a:chOff x="4848" y="2064"/>
              <a:chExt cx="348" cy="304"/>
            </a:xfrm>
          </p:grpSpPr>
          <p:sp>
            <p:nvSpPr>
              <p:cNvPr id="4182" name="Rectangle 129"/>
              <p:cNvSpPr>
                <a:spLocks noChangeArrowheads="1"/>
              </p:cNvSpPr>
              <p:nvPr/>
            </p:nvSpPr>
            <p:spPr bwMode="auto">
              <a:xfrm>
                <a:off x="4848" y="2064"/>
                <a:ext cx="348" cy="304"/>
              </a:xfrm>
              <a:prstGeom prst="rect">
                <a:avLst/>
              </a:prstGeom>
              <a:solidFill>
                <a:srgbClr val="FFCC00"/>
              </a:solidFill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algn="ctr" eaLnBrk="1" hangingPunct="1">
                  <a:buFont typeface="Times New Roman" pitchFamily="18" charset="0"/>
                  <a:buNone/>
                </a:pPr>
                <a:endParaRPr lang="en-US" altLang="en-US" sz="1200"/>
              </a:p>
            </p:txBody>
          </p:sp>
          <p:sp>
            <p:nvSpPr>
              <p:cNvPr id="4183" name="Rectangle 130"/>
              <p:cNvSpPr>
                <a:spLocks noChangeArrowheads="1"/>
              </p:cNvSpPr>
              <p:nvPr/>
            </p:nvSpPr>
            <p:spPr bwMode="auto">
              <a:xfrm>
                <a:off x="4944" y="2160"/>
                <a:ext cx="191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1">
                    <a:latin typeface="Arial" charset="0"/>
                  </a:rPr>
                  <a:t>SFU</a:t>
                </a:r>
                <a:endParaRPr lang="en-US" altLang="en-US">
                  <a:latin typeface="Arial" charset="0"/>
                </a:endParaRPr>
              </a:p>
            </p:txBody>
          </p:sp>
        </p:grpSp>
        <p:grpSp>
          <p:nvGrpSpPr>
            <p:cNvPr id="4169" name="Group 164"/>
            <p:cNvGrpSpPr>
              <a:grpSpLocks/>
            </p:cNvGrpSpPr>
            <p:nvPr/>
          </p:nvGrpSpPr>
          <p:grpSpPr bwMode="auto">
            <a:xfrm>
              <a:off x="7108336" y="2048603"/>
              <a:ext cx="719373" cy="1147033"/>
              <a:chOff x="4272" y="816"/>
              <a:chExt cx="336" cy="257"/>
            </a:xfrm>
          </p:grpSpPr>
          <p:sp>
            <p:nvSpPr>
              <p:cNvPr id="4180" name="Rectangle 165"/>
              <p:cNvSpPr>
                <a:spLocks noChangeArrowheads="1"/>
              </p:cNvSpPr>
              <p:nvPr/>
            </p:nvSpPr>
            <p:spPr bwMode="auto">
              <a:xfrm>
                <a:off x="4272" y="816"/>
                <a:ext cx="336" cy="257"/>
              </a:xfrm>
              <a:prstGeom prst="rect">
                <a:avLst/>
              </a:prstGeom>
              <a:solidFill>
                <a:srgbClr val="FF99CC"/>
              </a:solidFill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algn="ctr" eaLnBrk="1" hangingPunct="1">
                  <a:buFont typeface="Times New Roman" pitchFamily="18" charset="0"/>
                  <a:buNone/>
                </a:pPr>
                <a:endParaRPr lang="en-US" altLang="en-US" sz="1200"/>
              </a:p>
            </p:txBody>
          </p:sp>
          <p:sp>
            <p:nvSpPr>
              <p:cNvPr id="4181" name="Rectangle 166"/>
              <p:cNvSpPr>
                <a:spLocks noChangeArrowheads="1"/>
              </p:cNvSpPr>
              <p:nvPr/>
            </p:nvSpPr>
            <p:spPr bwMode="auto">
              <a:xfrm>
                <a:off x="4315" y="898"/>
                <a:ext cx="249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1">
                    <a:latin typeface="Arial" charset="0"/>
                  </a:rPr>
                  <a:t>LDST</a:t>
                </a:r>
              </a:p>
            </p:txBody>
          </p:sp>
        </p:grpSp>
        <p:grpSp>
          <p:nvGrpSpPr>
            <p:cNvPr id="4170" name="Group 73"/>
            <p:cNvGrpSpPr>
              <a:grpSpLocks/>
            </p:cNvGrpSpPr>
            <p:nvPr/>
          </p:nvGrpSpPr>
          <p:grpSpPr bwMode="auto">
            <a:xfrm>
              <a:off x="4667607" y="2648277"/>
              <a:ext cx="513838" cy="547359"/>
              <a:chOff x="3408" y="2016"/>
              <a:chExt cx="240" cy="257"/>
            </a:xfrm>
          </p:grpSpPr>
          <p:sp>
            <p:nvSpPr>
              <p:cNvPr id="4178" name="Rectangle 74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240" cy="257"/>
              </a:xfrm>
              <a:prstGeom prst="rect">
                <a:avLst/>
              </a:prstGeom>
              <a:solidFill>
                <a:srgbClr val="CCFFCC"/>
              </a:solidFill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algn="ctr" eaLnBrk="1" hangingPunct="1">
                  <a:buFont typeface="Times New Roman" pitchFamily="18" charset="0"/>
                  <a:buNone/>
                </a:pPr>
                <a:endParaRPr lang="en-US" altLang="en-US" sz="1200"/>
              </a:p>
            </p:txBody>
          </p:sp>
          <p:sp>
            <p:nvSpPr>
              <p:cNvPr id="4179" name="Rectangle 75"/>
              <p:cNvSpPr>
                <a:spLocks noChangeArrowheads="1"/>
              </p:cNvSpPr>
              <p:nvPr/>
            </p:nvSpPr>
            <p:spPr bwMode="auto">
              <a:xfrm>
                <a:off x="3484" y="2100"/>
                <a:ext cx="112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latin typeface="Arial" charset="0"/>
                  </a:rPr>
                  <a:t>SP</a:t>
                </a:r>
              </a:p>
            </p:txBody>
          </p:sp>
        </p:grpSp>
        <p:grpSp>
          <p:nvGrpSpPr>
            <p:cNvPr id="4171" name="Group 76"/>
            <p:cNvGrpSpPr>
              <a:grpSpLocks/>
            </p:cNvGrpSpPr>
            <p:nvPr/>
          </p:nvGrpSpPr>
          <p:grpSpPr bwMode="auto">
            <a:xfrm>
              <a:off x="5284212" y="2648277"/>
              <a:ext cx="513838" cy="547359"/>
              <a:chOff x="3408" y="2016"/>
              <a:chExt cx="240" cy="257"/>
            </a:xfrm>
          </p:grpSpPr>
          <p:sp>
            <p:nvSpPr>
              <p:cNvPr id="4176" name="Rectangle 77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240" cy="257"/>
              </a:xfrm>
              <a:prstGeom prst="rect">
                <a:avLst/>
              </a:prstGeom>
              <a:solidFill>
                <a:srgbClr val="CCFFCC"/>
              </a:solidFill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algn="ctr" eaLnBrk="1" hangingPunct="1">
                  <a:buFont typeface="Times New Roman" pitchFamily="18" charset="0"/>
                  <a:buNone/>
                </a:pPr>
                <a:endParaRPr lang="en-US" altLang="en-US" sz="1200"/>
              </a:p>
            </p:txBody>
          </p:sp>
          <p:sp>
            <p:nvSpPr>
              <p:cNvPr id="4177" name="Rectangle 78"/>
              <p:cNvSpPr>
                <a:spLocks noChangeArrowheads="1"/>
              </p:cNvSpPr>
              <p:nvPr/>
            </p:nvSpPr>
            <p:spPr bwMode="auto">
              <a:xfrm>
                <a:off x="3484" y="2100"/>
                <a:ext cx="112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latin typeface="Arial" charset="0"/>
                  </a:rPr>
                  <a:t>SP</a:t>
                </a:r>
              </a:p>
            </p:txBody>
          </p:sp>
        </p:grpSp>
        <p:grpSp>
          <p:nvGrpSpPr>
            <p:cNvPr id="4172" name="Group 97"/>
            <p:cNvGrpSpPr>
              <a:grpSpLocks/>
            </p:cNvGrpSpPr>
            <p:nvPr/>
          </p:nvGrpSpPr>
          <p:grpSpPr bwMode="auto">
            <a:xfrm>
              <a:off x="5900818" y="2648277"/>
              <a:ext cx="513838" cy="547359"/>
              <a:chOff x="3408" y="2016"/>
              <a:chExt cx="240" cy="257"/>
            </a:xfrm>
          </p:grpSpPr>
          <p:sp>
            <p:nvSpPr>
              <p:cNvPr id="4174" name="Rectangle 98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240" cy="257"/>
              </a:xfrm>
              <a:prstGeom prst="rect">
                <a:avLst/>
              </a:prstGeom>
              <a:solidFill>
                <a:srgbClr val="CCFFCC"/>
              </a:solidFill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algn="ctr" eaLnBrk="1" hangingPunct="1">
                  <a:buFont typeface="Times New Roman" pitchFamily="18" charset="0"/>
                  <a:buNone/>
                </a:pPr>
                <a:endParaRPr lang="en-US" altLang="en-US" sz="1200"/>
              </a:p>
            </p:txBody>
          </p:sp>
          <p:sp>
            <p:nvSpPr>
              <p:cNvPr id="4175" name="Rectangle 99"/>
              <p:cNvSpPr>
                <a:spLocks noChangeArrowheads="1"/>
              </p:cNvSpPr>
              <p:nvPr/>
            </p:nvSpPr>
            <p:spPr bwMode="auto">
              <a:xfrm>
                <a:off x="3484" y="2100"/>
                <a:ext cx="112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latin typeface="Arial" charset="0"/>
                  </a:rPr>
                  <a:t>SP</a:t>
                </a:r>
              </a:p>
            </p:txBody>
          </p:sp>
        </p:grpSp>
        <p:grpSp>
          <p:nvGrpSpPr>
            <p:cNvPr id="211" name="Group 100"/>
            <p:cNvGrpSpPr>
              <a:grpSpLocks/>
            </p:cNvGrpSpPr>
            <p:nvPr/>
          </p:nvGrpSpPr>
          <p:grpSpPr bwMode="auto">
            <a:xfrm>
              <a:off x="6517423" y="2648277"/>
              <a:ext cx="513838" cy="547359"/>
              <a:chOff x="3408" y="2016"/>
              <a:chExt cx="240" cy="257"/>
            </a:xfrm>
            <a:solidFill>
              <a:schemeClr val="accent1"/>
            </a:solidFill>
          </p:grpSpPr>
          <p:sp>
            <p:nvSpPr>
              <p:cNvPr id="212" name="Rectangle 101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240" cy="257"/>
              </a:xfrm>
              <a:prstGeom prst="rect">
                <a:avLst/>
              </a:prstGeom>
              <a:grpFill/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3" name="Rectangle 102"/>
              <p:cNvSpPr>
                <a:spLocks noChangeArrowheads="1"/>
              </p:cNvSpPr>
              <p:nvPr/>
            </p:nvSpPr>
            <p:spPr bwMode="auto">
              <a:xfrm>
                <a:off x="3484" y="2100"/>
                <a:ext cx="117" cy="14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1400" b="1" dirty="0">
                    <a:latin typeface="Arial" pitchFamily="34" charset="0"/>
                  </a:rPr>
                  <a:t>DP</a:t>
                </a:r>
              </a:p>
            </p:txBody>
          </p:sp>
        </p:grpSp>
      </p:grpSp>
      <p:sp>
        <p:nvSpPr>
          <p:cNvPr id="4127" name="TextBox 4"/>
          <p:cNvSpPr txBox="1">
            <a:spLocks noChangeArrowheads="1"/>
          </p:cNvSpPr>
          <p:nvPr/>
        </p:nvSpPr>
        <p:spPr bwMode="auto">
          <a:xfrm>
            <a:off x="4824413" y="4776794"/>
            <a:ext cx="3670300" cy="1294713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r>
              <a:rPr lang="en-US" altLang="en-US" sz="2400" b="1"/>
              <a:t>16 × Execution block =</a:t>
            </a:r>
          </a:p>
          <a:p>
            <a:pPr algn="ctr" eaLnBrk="1" hangingPunct="1">
              <a:buFont typeface="Times New Roman" pitchFamily="18" charset="0"/>
              <a:buNone/>
            </a:pPr>
            <a:r>
              <a:rPr lang="en-US" altLang="en-US" sz="2400" b="1"/>
              <a:t> 192 SP, 64 DP, </a:t>
            </a:r>
          </a:p>
          <a:p>
            <a:pPr algn="ctr" eaLnBrk="1" hangingPunct="1">
              <a:buFont typeface="Times New Roman" pitchFamily="18" charset="0"/>
              <a:buNone/>
            </a:pPr>
            <a:r>
              <a:rPr lang="en-US" altLang="en-US" sz="2400" b="1"/>
              <a:t>32 SFU, 32 LDST</a:t>
            </a:r>
          </a:p>
        </p:txBody>
      </p:sp>
      <p:grpSp>
        <p:nvGrpSpPr>
          <p:cNvPr id="4128" name="Group 220"/>
          <p:cNvGrpSpPr>
            <a:grpSpLocks/>
          </p:cNvGrpSpPr>
          <p:nvPr/>
        </p:nvGrpSpPr>
        <p:grpSpPr bwMode="auto">
          <a:xfrm>
            <a:off x="4667250" y="3476625"/>
            <a:ext cx="3989388" cy="777874"/>
            <a:chOff x="4667607" y="2048603"/>
            <a:chExt cx="3988666" cy="1147033"/>
          </a:xfrm>
        </p:grpSpPr>
        <p:grpSp>
          <p:nvGrpSpPr>
            <p:cNvPr id="4138" name="Group 73"/>
            <p:cNvGrpSpPr>
              <a:grpSpLocks/>
            </p:cNvGrpSpPr>
            <p:nvPr/>
          </p:nvGrpSpPr>
          <p:grpSpPr bwMode="auto">
            <a:xfrm>
              <a:off x="4667607" y="2048603"/>
              <a:ext cx="513838" cy="547359"/>
              <a:chOff x="3408" y="2016"/>
              <a:chExt cx="240" cy="257"/>
            </a:xfrm>
          </p:grpSpPr>
          <p:sp>
            <p:nvSpPr>
              <p:cNvPr id="4162" name="Rectangle 74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240" cy="257"/>
              </a:xfrm>
              <a:prstGeom prst="rect">
                <a:avLst/>
              </a:prstGeom>
              <a:solidFill>
                <a:srgbClr val="CCFFCC"/>
              </a:solidFill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algn="ctr" eaLnBrk="1" hangingPunct="1">
                  <a:buFont typeface="Times New Roman" pitchFamily="18" charset="0"/>
                  <a:buNone/>
                </a:pPr>
                <a:endParaRPr lang="en-US" altLang="en-US" sz="1200"/>
              </a:p>
            </p:txBody>
          </p:sp>
          <p:sp>
            <p:nvSpPr>
              <p:cNvPr id="4163" name="Rectangle 75"/>
              <p:cNvSpPr>
                <a:spLocks noChangeArrowheads="1"/>
              </p:cNvSpPr>
              <p:nvPr/>
            </p:nvSpPr>
            <p:spPr bwMode="auto">
              <a:xfrm>
                <a:off x="3484" y="2100"/>
                <a:ext cx="112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latin typeface="Arial" charset="0"/>
                  </a:rPr>
                  <a:t>SP</a:t>
                </a:r>
              </a:p>
            </p:txBody>
          </p:sp>
        </p:grpSp>
        <p:grpSp>
          <p:nvGrpSpPr>
            <p:cNvPr id="4139" name="Group 76"/>
            <p:cNvGrpSpPr>
              <a:grpSpLocks/>
            </p:cNvGrpSpPr>
            <p:nvPr/>
          </p:nvGrpSpPr>
          <p:grpSpPr bwMode="auto">
            <a:xfrm>
              <a:off x="5284212" y="2048603"/>
              <a:ext cx="513838" cy="547359"/>
              <a:chOff x="3408" y="2016"/>
              <a:chExt cx="240" cy="257"/>
            </a:xfrm>
          </p:grpSpPr>
          <p:sp>
            <p:nvSpPr>
              <p:cNvPr id="4160" name="Rectangle 77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240" cy="257"/>
              </a:xfrm>
              <a:prstGeom prst="rect">
                <a:avLst/>
              </a:prstGeom>
              <a:solidFill>
                <a:srgbClr val="CCFFCC"/>
              </a:solidFill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algn="ctr" eaLnBrk="1" hangingPunct="1">
                  <a:buFont typeface="Times New Roman" pitchFamily="18" charset="0"/>
                  <a:buNone/>
                </a:pPr>
                <a:endParaRPr lang="en-US" altLang="en-US" sz="1200"/>
              </a:p>
            </p:txBody>
          </p:sp>
          <p:sp>
            <p:nvSpPr>
              <p:cNvPr id="4161" name="Rectangle 78"/>
              <p:cNvSpPr>
                <a:spLocks noChangeArrowheads="1"/>
              </p:cNvSpPr>
              <p:nvPr/>
            </p:nvSpPr>
            <p:spPr bwMode="auto">
              <a:xfrm>
                <a:off x="3484" y="2100"/>
                <a:ext cx="112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latin typeface="Arial" charset="0"/>
                  </a:rPr>
                  <a:t>SP</a:t>
                </a:r>
              </a:p>
            </p:txBody>
          </p:sp>
        </p:grpSp>
        <p:grpSp>
          <p:nvGrpSpPr>
            <p:cNvPr id="4140" name="Group 97"/>
            <p:cNvGrpSpPr>
              <a:grpSpLocks/>
            </p:cNvGrpSpPr>
            <p:nvPr/>
          </p:nvGrpSpPr>
          <p:grpSpPr bwMode="auto">
            <a:xfrm>
              <a:off x="5900818" y="2048603"/>
              <a:ext cx="513838" cy="547359"/>
              <a:chOff x="3408" y="2016"/>
              <a:chExt cx="240" cy="257"/>
            </a:xfrm>
          </p:grpSpPr>
          <p:sp>
            <p:nvSpPr>
              <p:cNvPr id="4158" name="Rectangle 98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240" cy="257"/>
              </a:xfrm>
              <a:prstGeom prst="rect">
                <a:avLst/>
              </a:prstGeom>
              <a:solidFill>
                <a:srgbClr val="CCFFCC"/>
              </a:solidFill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algn="ctr" eaLnBrk="1" hangingPunct="1">
                  <a:buFont typeface="Times New Roman" pitchFamily="18" charset="0"/>
                  <a:buNone/>
                </a:pPr>
                <a:endParaRPr lang="en-US" altLang="en-US" sz="1200"/>
              </a:p>
            </p:txBody>
          </p:sp>
          <p:sp>
            <p:nvSpPr>
              <p:cNvPr id="4159" name="Rectangle 99"/>
              <p:cNvSpPr>
                <a:spLocks noChangeArrowheads="1"/>
              </p:cNvSpPr>
              <p:nvPr/>
            </p:nvSpPr>
            <p:spPr bwMode="auto">
              <a:xfrm>
                <a:off x="3484" y="2100"/>
                <a:ext cx="112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latin typeface="Arial" charset="0"/>
                  </a:rPr>
                  <a:t>SP</a:t>
                </a:r>
              </a:p>
            </p:txBody>
          </p:sp>
        </p:grpSp>
        <p:grpSp>
          <p:nvGrpSpPr>
            <p:cNvPr id="225" name="Group 100"/>
            <p:cNvGrpSpPr>
              <a:grpSpLocks/>
            </p:cNvGrpSpPr>
            <p:nvPr/>
          </p:nvGrpSpPr>
          <p:grpSpPr bwMode="auto">
            <a:xfrm>
              <a:off x="6517423" y="2048603"/>
              <a:ext cx="513838" cy="547359"/>
              <a:chOff x="3408" y="2016"/>
              <a:chExt cx="240" cy="257"/>
            </a:xfrm>
            <a:solidFill>
              <a:schemeClr val="accent1"/>
            </a:solidFill>
          </p:grpSpPr>
          <p:sp>
            <p:nvSpPr>
              <p:cNvPr id="244" name="Rectangle 101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240" cy="257"/>
              </a:xfrm>
              <a:prstGeom prst="rect">
                <a:avLst/>
              </a:prstGeom>
              <a:grpFill/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5" name="Rectangle 102"/>
              <p:cNvSpPr>
                <a:spLocks noChangeArrowheads="1"/>
              </p:cNvSpPr>
              <p:nvPr/>
            </p:nvSpPr>
            <p:spPr bwMode="auto">
              <a:xfrm>
                <a:off x="3484" y="2100"/>
                <a:ext cx="117" cy="14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1400" b="1" dirty="0">
                    <a:latin typeface="Arial" pitchFamily="34" charset="0"/>
                  </a:rPr>
                  <a:t>DP</a:t>
                </a:r>
              </a:p>
            </p:txBody>
          </p:sp>
        </p:grpSp>
        <p:grpSp>
          <p:nvGrpSpPr>
            <p:cNvPr id="4142" name="Group 128"/>
            <p:cNvGrpSpPr>
              <a:grpSpLocks/>
            </p:cNvGrpSpPr>
            <p:nvPr/>
          </p:nvGrpSpPr>
          <p:grpSpPr bwMode="auto">
            <a:xfrm>
              <a:off x="7911208" y="2050733"/>
              <a:ext cx="745065" cy="1144903"/>
              <a:chOff x="4848" y="2064"/>
              <a:chExt cx="348" cy="304"/>
            </a:xfrm>
          </p:grpSpPr>
          <p:sp>
            <p:nvSpPr>
              <p:cNvPr id="4156" name="Rectangle 129"/>
              <p:cNvSpPr>
                <a:spLocks noChangeArrowheads="1"/>
              </p:cNvSpPr>
              <p:nvPr/>
            </p:nvSpPr>
            <p:spPr bwMode="auto">
              <a:xfrm>
                <a:off x="4848" y="2064"/>
                <a:ext cx="348" cy="304"/>
              </a:xfrm>
              <a:prstGeom prst="rect">
                <a:avLst/>
              </a:prstGeom>
              <a:solidFill>
                <a:srgbClr val="FFCC00"/>
              </a:solidFill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algn="ctr" eaLnBrk="1" hangingPunct="1">
                  <a:buFont typeface="Times New Roman" pitchFamily="18" charset="0"/>
                  <a:buNone/>
                </a:pPr>
                <a:endParaRPr lang="en-US" altLang="en-US" sz="1200"/>
              </a:p>
            </p:txBody>
          </p:sp>
          <p:sp>
            <p:nvSpPr>
              <p:cNvPr id="4157" name="Rectangle 130"/>
              <p:cNvSpPr>
                <a:spLocks noChangeArrowheads="1"/>
              </p:cNvSpPr>
              <p:nvPr/>
            </p:nvSpPr>
            <p:spPr bwMode="auto">
              <a:xfrm>
                <a:off x="4944" y="2160"/>
                <a:ext cx="191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1">
                    <a:latin typeface="Arial" charset="0"/>
                  </a:rPr>
                  <a:t>SFU</a:t>
                </a:r>
                <a:endParaRPr lang="en-US" altLang="en-US">
                  <a:latin typeface="Arial" charset="0"/>
                </a:endParaRPr>
              </a:p>
            </p:txBody>
          </p:sp>
        </p:grpSp>
        <p:grpSp>
          <p:nvGrpSpPr>
            <p:cNvPr id="4143" name="Group 164"/>
            <p:cNvGrpSpPr>
              <a:grpSpLocks/>
            </p:cNvGrpSpPr>
            <p:nvPr/>
          </p:nvGrpSpPr>
          <p:grpSpPr bwMode="auto">
            <a:xfrm>
              <a:off x="7108336" y="2048603"/>
              <a:ext cx="719373" cy="1147033"/>
              <a:chOff x="4272" y="816"/>
              <a:chExt cx="336" cy="257"/>
            </a:xfrm>
          </p:grpSpPr>
          <p:sp>
            <p:nvSpPr>
              <p:cNvPr id="4154" name="Rectangle 165"/>
              <p:cNvSpPr>
                <a:spLocks noChangeArrowheads="1"/>
              </p:cNvSpPr>
              <p:nvPr/>
            </p:nvSpPr>
            <p:spPr bwMode="auto">
              <a:xfrm>
                <a:off x="4272" y="816"/>
                <a:ext cx="336" cy="257"/>
              </a:xfrm>
              <a:prstGeom prst="rect">
                <a:avLst/>
              </a:prstGeom>
              <a:solidFill>
                <a:srgbClr val="FF99CC"/>
              </a:solidFill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algn="ctr" eaLnBrk="1" hangingPunct="1">
                  <a:buFont typeface="Times New Roman" pitchFamily="18" charset="0"/>
                  <a:buNone/>
                </a:pPr>
                <a:endParaRPr lang="en-US" altLang="en-US" sz="1200"/>
              </a:p>
            </p:txBody>
          </p:sp>
          <p:sp>
            <p:nvSpPr>
              <p:cNvPr id="4155" name="Rectangle 166"/>
              <p:cNvSpPr>
                <a:spLocks noChangeArrowheads="1"/>
              </p:cNvSpPr>
              <p:nvPr/>
            </p:nvSpPr>
            <p:spPr bwMode="auto">
              <a:xfrm>
                <a:off x="4315" y="898"/>
                <a:ext cx="249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1">
                    <a:latin typeface="Arial" charset="0"/>
                  </a:rPr>
                  <a:t>LDST</a:t>
                </a:r>
              </a:p>
            </p:txBody>
          </p:sp>
        </p:grpSp>
        <p:grpSp>
          <p:nvGrpSpPr>
            <p:cNvPr id="4144" name="Group 73"/>
            <p:cNvGrpSpPr>
              <a:grpSpLocks/>
            </p:cNvGrpSpPr>
            <p:nvPr/>
          </p:nvGrpSpPr>
          <p:grpSpPr bwMode="auto">
            <a:xfrm>
              <a:off x="4667607" y="2648277"/>
              <a:ext cx="513838" cy="547359"/>
              <a:chOff x="3408" y="2016"/>
              <a:chExt cx="240" cy="257"/>
            </a:xfrm>
          </p:grpSpPr>
          <p:sp>
            <p:nvSpPr>
              <p:cNvPr id="4152" name="Rectangle 74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240" cy="257"/>
              </a:xfrm>
              <a:prstGeom prst="rect">
                <a:avLst/>
              </a:prstGeom>
              <a:solidFill>
                <a:srgbClr val="CCFFCC"/>
              </a:solidFill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algn="ctr" eaLnBrk="1" hangingPunct="1">
                  <a:buFont typeface="Times New Roman" pitchFamily="18" charset="0"/>
                  <a:buNone/>
                </a:pPr>
                <a:endParaRPr lang="en-US" altLang="en-US" sz="1200"/>
              </a:p>
            </p:txBody>
          </p:sp>
          <p:sp>
            <p:nvSpPr>
              <p:cNvPr id="4153" name="Rectangle 75"/>
              <p:cNvSpPr>
                <a:spLocks noChangeArrowheads="1"/>
              </p:cNvSpPr>
              <p:nvPr/>
            </p:nvSpPr>
            <p:spPr bwMode="auto">
              <a:xfrm>
                <a:off x="3484" y="2100"/>
                <a:ext cx="112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latin typeface="Arial" charset="0"/>
                  </a:rPr>
                  <a:t>SP</a:t>
                </a:r>
              </a:p>
            </p:txBody>
          </p:sp>
        </p:grpSp>
        <p:grpSp>
          <p:nvGrpSpPr>
            <p:cNvPr id="4145" name="Group 76"/>
            <p:cNvGrpSpPr>
              <a:grpSpLocks/>
            </p:cNvGrpSpPr>
            <p:nvPr/>
          </p:nvGrpSpPr>
          <p:grpSpPr bwMode="auto">
            <a:xfrm>
              <a:off x="5284212" y="2648277"/>
              <a:ext cx="513838" cy="547359"/>
              <a:chOff x="3408" y="2016"/>
              <a:chExt cx="240" cy="257"/>
            </a:xfrm>
          </p:grpSpPr>
          <p:sp>
            <p:nvSpPr>
              <p:cNvPr id="4150" name="Rectangle 77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240" cy="257"/>
              </a:xfrm>
              <a:prstGeom prst="rect">
                <a:avLst/>
              </a:prstGeom>
              <a:solidFill>
                <a:srgbClr val="CCFFCC"/>
              </a:solidFill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algn="ctr" eaLnBrk="1" hangingPunct="1">
                  <a:buFont typeface="Times New Roman" pitchFamily="18" charset="0"/>
                  <a:buNone/>
                </a:pPr>
                <a:endParaRPr lang="en-US" altLang="en-US" sz="1200"/>
              </a:p>
            </p:txBody>
          </p:sp>
          <p:sp>
            <p:nvSpPr>
              <p:cNvPr id="4151" name="Rectangle 78"/>
              <p:cNvSpPr>
                <a:spLocks noChangeArrowheads="1"/>
              </p:cNvSpPr>
              <p:nvPr/>
            </p:nvSpPr>
            <p:spPr bwMode="auto">
              <a:xfrm>
                <a:off x="3484" y="2100"/>
                <a:ext cx="112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latin typeface="Arial" charset="0"/>
                  </a:rPr>
                  <a:t>SP</a:t>
                </a:r>
              </a:p>
            </p:txBody>
          </p:sp>
        </p:grpSp>
        <p:grpSp>
          <p:nvGrpSpPr>
            <p:cNvPr id="4146" name="Group 97"/>
            <p:cNvGrpSpPr>
              <a:grpSpLocks/>
            </p:cNvGrpSpPr>
            <p:nvPr/>
          </p:nvGrpSpPr>
          <p:grpSpPr bwMode="auto">
            <a:xfrm>
              <a:off x="5900818" y="2648277"/>
              <a:ext cx="513838" cy="547359"/>
              <a:chOff x="3408" y="2016"/>
              <a:chExt cx="240" cy="257"/>
            </a:xfrm>
          </p:grpSpPr>
          <p:sp>
            <p:nvSpPr>
              <p:cNvPr id="4148" name="Rectangle 98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240" cy="257"/>
              </a:xfrm>
              <a:prstGeom prst="rect">
                <a:avLst/>
              </a:prstGeom>
              <a:solidFill>
                <a:srgbClr val="CCFFCC"/>
              </a:solidFill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algn="ctr" eaLnBrk="1" hangingPunct="1">
                  <a:buFont typeface="Times New Roman" pitchFamily="18" charset="0"/>
                  <a:buNone/>
                </a:pPr>
                <a:endParaRPr lang="en-US" altLang="en-US" sz="1200"/>
              </a:p>
            </p:txBody>
          </p:sp>
          <p:sp>
            <p:nvSpPr>
              <p:cNvPr id="4149" name="Rectangle 99"/>
              <p:cNvSpPr>
                <a:spLocks noChangeArrowheads="1"/>
              </p:cNvSpPr>
              <p:nvPr/>
            </p:nvSpPr>
            <p:spPr bwMode="auto">
              <a:xfrm>
                <a:off x="3484" y="2100"/>
                <a:ext cx="112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latin typeface="Arial" charset="0"/>
                  </a:rPr>
                  <a:t>SP</a:t>
                </a:r>
              </a:p>
            </p:txBody>
          </p:sp>
        </p:grpSp>
        <p:grpSp>
          <p:nvGrpSpPr>
            <p:cNvPr id="231" name="Group 100"/>
            <p:cNvGrpSpPr>
              <a:grpSpLocks/>
            </p:cNvGrpSpPr>
            <p:nvPr/>
          </p:nvGrpSpPr>
          <p:grpSpPr bwMode="auto">
            <a:xfrm>
              <a:off x="6517423" y="2648277"/>
              <a:ext cx="513838" cy="547359"/>
              <a:chOff x="3408" y="2016"/>
              <a:chExt cx="240" cy="257"/>
            </a:xfrm>
            <a:solidFill>
              <a:schemeClr val="accent1"/>
            </a:solidFill>
          </p:grpSpPr>
          <p:sp>
            <p:nvSpPr>
              <p:cNvPr id="232" name="Rectangle 101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240" cy="257"/>
              </a:xfrm>
              <a:prstGeom prst="rect">
                <a:avLst/>
              </a:prstGeom>
              <a:grpFill/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33" name="Rectangle 102"/>
              <p:cNvSpPr>
                <a:spLocks noChangeArrowheads="1"/>
              </p:cNvSpPr>
              <p:nvPr/>
            </p:nvSpPr>
            <p:spPr bwMode="auto">
              <a:xfrm>
                <a:off x="3484" y="2100"/>
                <a:ext cx="117" cy="14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1400" b="1" dirty="0">
                    <a:latin typeface="Arial" pitchFamily="34" charset="0"/>
                  </a:rPr>
                  <a:t>DP</a:t>
                </a:r>
              </a:p>
            </p:txBody>
          </p:sp>
        </p:grpSp>
      </p:grpSp>
      <p:sp>
        <p:nvSpPr>
          <p:cNvPr id="4129" name="Rectangle 5"/>
          <p:cNvSpPr>
            <a:spLocks noChangeArrowheads="1"/>
          </p:cNvSpPr>
          <p:nvPr/>
        </p:nvSpPr>
        <p:spPr bwMode="auto">
          <a:xfrm>
            <a:off x="706438" y="4478345"/>
            <a:ext cx="2720975" cy="615553"/>
          </a:xfrm>
          <a:prstGeom prst="rect">
            <a:avLst/>
          </a:prstGeom>
          <a:solidFill>
            <a:srgbClr val="FFFFFF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charset="0"/>
              </a:rPr>
              <a:t> Graphics Processor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charset="0"/>
              </a:rPr>
              <a:t>         Cluster</a:t>
            </a:r>
            <a:endParaRPr lang="en-US" altLang="en-US" sz="2000">
              <a:latin typeface="Arial" charset="0"/>
            </a:endParaRPr>
          </a:p>
        </p:txBody>
      </p:sp>
      <p:sp>
        <p:nvSpPr>
          <p:cNvPr id="4130" name="Rectangle 13"/>
          <p:cNvSpPr>
            <a:spLocks noChangeArrowheads="1"/>
          </p:cNvSpPr>
          <p:nvPr/>
        </p:nvSpPr>
        <p:spPr bwMode="auto">
          <a:xfrm>
            <a:off x="455614" y="2473325"/>
            <a:ext cx="530225" cy="965200"/>
          </a:xfrm>
          <a:prstGeom prst="rect">
            <a:avLst/>
          </a:prstGeom>
          <a:solidFill>
            <a:srgbClr val="99CCFF"/>
          </a:solidFill>
          <a:ln w="2070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4131" name="Rectangle 14"/>
          <p:cNvSpPr>
            <a:spLocks noChangeArrowheads="1"/>
          </p:cNvSpPr>
          <p:nvPr/>
        </p:nvSpPr>
        <p:spPr bwMode="auto">
          <a:xfrm>
            <a:off x="541347" y="2897188"/>
            <a:ext cx="33342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latin typeface="Arial" charset="0"/>
              </a:rPr>
              <a:t>GPC</a:t>
            </a:r>
          </a:p>
        </p:txBody>
      </p:sp>
      <p:sp>
        <p:nvSpPr>
          <p:cNvPr id="4132" name="Rectangle 15"/>
          <p:cNvSpPr>
            <a:spLocks noChangeArrowheads="1"/>
          </p:cNvSpPr>
          <p:nvPr/>
        </p:nvSpPr>
        <p:spPr bwMode="auto">
          <a:xfrm>
            <a:off x="1090623" y="2473325"/>
            <a:ext cx="530225" cy="965200"/>
          </a:xfrm>
          <a:prstGeom prst="rect">
            <a:avLst/>
          </a:prstGeom>
          <a:solidFill>
            <a:srgbClr val="99CCFF"/>
          </a:solidFill>
          <a:ln w="2070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4133" name="Rectangle 16"/>
          <p:cNvSpPr>
            <a:spLocks noChangeArrowheads="1"/>
          </p:cNvSpPr>
          <p:nvPr/>
        </p:nvSpPr>
        <p:spPr bwMode="auto">
          <a:xfrm>
            <a:off x="1176347" y="2897188"/>
            <a:ext cx="33342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latin typeface="Arial" charset="0"/>
              </a:rPr>
              <a:t>GPC</a:t>
            </a:r>
          </a:p>
        </p:txBody>
      </p:sp>
      <p:sp>
        <p:nvSpPr>
          <p:cNvPr id="4134" name="Rectangle 17"/>
          <p:cNvSpPr>
            <a:spLocks noChangeArrowheads="1"/>
          </p:cNvSpPr>
          <p:nvPr/>
        </p:nvSpPr>
        <p:spPr bwMode="auto">
          <a:xfrm>
            <a:off x="1727200" y="2473325"/>
            <a:ext cx="528638" cy="965200"/>
          </a:xfrm>
          <a:prstGeom prst="rect">
            <a:avLst/>
          </a:prstGeom>
          <a:solidFill>
            <a:srgbClr val="99CCFF"/>
          </a:solidFill>
          <a:ln w="2070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4135" name="Rectangle 18"/>
          <p:cNvSpPr>
            <a:spLocks noChangeArrowheads="1"/>
          </p:cNvSpPr>
          <p:nvPr/>
        </p:nvSpPr>
        <p:spPr bwMode="auto">
          <a:xfrm>
            <a:off x="1812925" y="2897188"/>
            <a:ext cx="33342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latin typeface="Arial" charset="0"/>
              </a:rPr>
              <a:t>GPC</a:t>
            </a:r>
          </a:p>
        </p:txBody>
      </p:sp>
      <p:sp>
        <p:nvSpPr>
          <p:cNvPr id="4136" name="Rectangle 19"/>
          <p:cNvSpPr>
            <a:spLocks noChangeArrowheads="1"/>
          </p:cNvSpPr>
          <p:nvPr/>
        </p:nvSpPr>
        <p:spPr bwMode="auto">
          <a:xfrm>
            <a:off x="2362200" y="2473325"/>
            <a:ext cx="528638" cy="965200"/>
          </a:xfrm>
          <a:prstGeom prst="rect">
            <a:avLst/>
          </a:prstGeom>
          <a:solidFill>
            <a:srgbClr val="99CCFF"/>
          </a:solidFill>
          <a:ln w="2070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4137" name="Rectangle 20"/>
          <p:cNvSpPr>
            <a:spLocks noChangeArrowheads="1"/>
          </p:cNvSpPr>
          <p:nvPr/>
        </p:nvSpPr>
        <p:spPr bwMode="auto">
          <a:xfrm>
            <a:off x="2447927" y="2897188"/>
            <a:ext cx="33342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latin typeface="Arial" charset="0"/>
              </a:rPr>
              <a:t>GPC</a:t>
            </a:r>
          </a:p>
        </p:txBody>
      </p:sp>
    </p:spTree>
    <p:extLst>
      <p:ext uri="{BB962C8B-B14F-4D97-AF65-F5344CB8AC3E}">
        <p14:creationId xmlns:p14="http://schemas.microsoft.com/office/powerpoint/2010/main" val="2830762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6349"/>
            <a:ext cx="9144000" cy="685165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070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1"/>
            <a:ext cx="8305800" cy="995363"/>
          </a:xfrm>
        </p:spPr>
        <p:txBody>
          <a:bodyPr/>
          <a:lstStyle/>
          <a:p>
            <a:r>
              <a:rPr lang="en-US" altLang="en-US" sz="3600" dirty="0"/>
              <a:t>CUDA Work Abstractions:</a:t>
            </a:r>
            <a:br>
              <a:rPr lang="en-US" altLang="en-US" sz="3600" dirty="0"/>
            </a:br>
            <a:r>
              <a:rPr lang="en-US" altLang="en-US" sz="3600" dirty="0"/>
              <a:t> Grids, Thread Blocks, Threads</a:t>
            </a:r>
            <a:endParaRPr lang="en-US" altLang="en-US" sz="2800" dirty="0"/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3735388" y="1579922"/>
            <a:ext cx="5408612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Times New Roman" pitchFamily="18" charset="0"/>
              <a:buNone/>
            </a:pPr>
            <a:r>
              <a:rPr lang="en-US" altLang="en-US" sz="2400" dirty="0"/>
              <a:t>1-D, 2-D, or 3-D </a:t>
            </a:r>
            <a:r>
              <a:rPr lang="en-US" altLang="en-US" sz="2400" b="1" dirty="0"/>
              <a:t>Grid</a:t>
            </a:r>
            <a:r>
              <a:rPr lang="en-US" altLang="en-US" sz="2400" dirty="0"/>
              <a:t> of </a:t>
            </a:r>
            <a:r>
              <a:rPr lang="en-US" altLang="en-US" sz="2400" b="1" dirty="0"/>
              <a:t>Thread Blocks</a:t>
            </a:r>
            <a:r>
              <a:rPr lang="en-US" altLang="en-US" sz="2400" dirty="0"/>
              <a:t>:</a:t>
            </a:r>
          </a:p>
        </p:txBody>
      </p:sp>
      <p:sp>
        <p:nvSpPr>
          <p:cNvPr id="5125" name="Rectangle 5" descr="Large grid"/>
          <p:cNvSpPr>
            <a:spLocks noChangeArrowheads="1"/>
          </p:cNvSpPr>
          <p:nvPr/>
        </p:nvSpPr>
        <p:spPr bwMode="auto">
          <a:xfrm>
            <a:off x="3733800" y="2133600"/>
            <a:ext cx="5181600" cy="4419600"/>
          </a:xfrm>
          <a:prstGeom prst="rect">
            <a:avLst/>
          </a:prstGeom>
          <a:pattFill prst="lgGrid">
            <a:fgClr>
              <a:srgbClr val="FF0000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3733801" y="2133606"/>
            <a:ext cx="5203825" cy="4441825"/>
          </a:xfrm>
          <a:prstGeom prst="rect">
            <a:avLst/>
          </a:prstGeom>
          <a:solidFill>
            <a:srgbClr val="CCCCFF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cxnSp>
        <p:nvCxnSpPr>
          <p:cNvPr id="5127" name="AutoShape 7"/>
          <p:cNvCxnSpPr>
            <a:cxnSpLocks noChangeShapeType="1"/>
          </p:cNvCxnSpPr>
          <p:nvPr/>
        </p:nvCxnSpPr>
        <p:spPr bwMode="auto">
          <a:xfrm>
            <a:off x="3733801" y="3276600"/>
            <a:ext cx="5203825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8" name="AutoShape 8"/>
          <p:cNvCxnSpPr>
            <a:cxnSpLocks noChangeShapeType="1"/>
            <a:endCxn id="5125" idx="3"/>
          </p:cNvCxnSpPr>
          <p:nvPr/>
        </p:nvCxnSpPr>
        <p:spPr bwMode="auto">
          <a:xfrm>
            <a:off x="3735388" y="4343400"/>
            <a:ext cx="5192712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9" name="AutoShape 9"/>
          <p:cNvCxnSpPr>
            <a:cxnSpLocks noChangeShapeType="1"/>
          </p:cNvCxnSpPr>
          <p:nvPr/>
        </p:nvCxnSpPr>
        <p:spPr bwMode="auto">
          <a:xfrm>
            <a:off x="3733801" y="5410200"/>
            <a:ext cx="5203825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30" name="AutoShape 10"/>
          <p:cNvCxnSpPr>
            <a:cxnSpLocks noChangeShapeType="1"/>
          </p:cNvCxnSpPr>
          <p:nvPr/>
        </p:nvCxnSpPr>
        <p:spPr bwMode="auto">
          <a:xfrm>
            <a:off x="5562600" y="2133600"/>
            <a:ext cx="0" cy="4445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31" name="AutoShape 13"/>
          <p:cNvCxnSpPr>
            <a:cxnSpLocks noChangeShapeType="1"/>
          </p:cNvCxnSpPr>
          <p:nvPr/>
        </p:nvCxnSpPr>
        <p:spPr bwMode="auto">
          <a:xfrm>
            <a:off x="3733801" y="2133600"/>
            <a:ext cx="5203825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32" name="AutoShape 14"/>
          <p:cNvCxnSpPr>
            <a:cxnSpLocks noChangeShapeType="1"/>
          </p:cNvCxnSpPr>
          <p:nvPr/>
        </p:nvCxnSpPr>
        <p:spPr bwMode="auto">
          <a:xfrm>
            <a:off x="3733800" y="2133606"/>
            <a:ext cx="0" cy="44418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33" name="Text Box 22"/>
          <p:cNvSpPr txBox="1">
            <a:spLocks noChangeArrowheads="1"/>
          </p:cNvSpPr>
          <p:nvPr/>
        </p:nvSpPr>
        <p:spPr bwMode="auto">
          <a:xfrm>
            <a:off x="4343400" y="2438400"/>
            <a:ext cx="685800" cy="25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Times New Roman" pitchFamily="18" charset="0"/>
              <a:buNone/>
            </a:pPr>
            <a:r>
              <a:rPr lang="en-US" altLang="en-US" sz="1200"/>
              <a:t>0,0</a:t>
            </a:r>
          </a:p>
        </p:txBody>
      </p:sp>
      <p:sp>
        <p:nvSpPr>
          <p:cNvPr id="5134" name="Text Box 23"/>
          <p:cNvSpPr txBox="1">
            <a:spLocks noChangeArrowheads="1"/>
          </p:cNvSpPr>
          <p:nvPr/>
        </p:nvSpPr>
        <p:spPr bwMode="auto">
          <a:xfrm>
            <a:off x="6096000" y="2438400"/>
            <a:ext cx="685800" cy="25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Times New Roman" pitchFamily="18" charset="0"/>
              <a:buNone/>
            </a:pPr>
            <a:r>
              <a:rPr lang="en-US" altLang="en-US" sz="1200"/>
              <a:t>0,1</a:t>
            </a:r>
          </a:p>
        </p:txBody>
      </p:sp>
      <p:sp>
        <p:nvSpPr>
          <p:cNvPr id="5135" name="Text Box 24"/>
          <p:cNvSpPr txBox="1">
            <a:spLocks noChangeArrowheads="1"/>
          </p:cNvSpPr>
          <p:nvPr/>
        </p:nvSpPr>
        <p:spPr bwMode="auto">
          <a:xfrm>
            <a:off x="4343400" y="3581400"/>
            <a:ext cx="685800" cy="25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Times New Roman" pitchFamily="18" charset="0"/>
              <a:buNone/>
            </a:pPr>
            <a:r>
              <a:rPr lang="en-US" altLang="en-US" sz="1200"/>
              <a:t>1,0</a:t>
            </a:r>
          </a:p>
        </p:txBody>
      </p:sp>
      <p:sp>
        <p:nvSpPr>
          <p:cNvPr id="5136" name="Text Box 25"/>
          <p:cNvSpPr txBox="1">
            <a:spLocks noChangeArrowheads="1"/>
          </p:cNvSpPr>
          <p:nvPr/>
        </p:nvSpPr>
        <p:spPr bwMode="auto">
          <a:xfrm>
            <a:off x="6096000" y="3581400"/>
            <a:ext cx="685800" cy="25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Times New Roman" pitchFamily="18" charset="0"/>
              <a:buNone/>
            </a:pPr>
            <a:r>
              <a:rPr lang="en-US" altLang="en-US" sz="1200"/>
              <a:t>1,1</a:t>
            </a:r>
          </a:p>
        </p:txBody>
      </p:sp>
      <p:sp>
        <p:nvSpPr>
          <p:cNvPr id="5137" name="Text Box 26"/>
          <p:cNvSpPr txBox="1">
            <a:spLocks noChangeArrowheads="1"/>
          </p:cNvSpPr>
          <p:nvPr/>
        </p:nvSpPr>
        <p:spPr bwMode="auto">
          <a:xfrm>
            <a:off x="7772400" y="2438400"/>
            <a:ext cx="685800" cy="25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Times New Roman" pitchFamily="18" charset="0"/>
              <a:buNone/>
            </a:pPr>
            <a:r>
              <a:rPr lang="en-US" altLang="en-US" sz="1200"/>
              <a:t>…</a:t>
            </a:r>
          </a:p>
        </p:txBody>
      </p:sp>
      <p:sp>
        <p:nvSpPr>
          <p:cNvPr id="5138" name="Text Box 27"/>
          <p:cNvSpPr txBox="1">
            <a:spLocks noChangeArrowheads="1"/>
          </p:cNvSpPr>
          <p:nvPr/>
        </p:nvSpPr>
        <p:spPr bwMode="auto">
          <a:xfrm>
            <a:off x="4179888" y="5700715"/>
            <a:ext cx="685800" cy="25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Times New Roman" pitchFamily="18" charset="0"/>
              <a:buNone/>
            </a:pPr>
            <a:r>
              <a:rPr lang="en-US" altLang="en-US" sz="1200"/>
              <a:t>…</a:t>
            </a:r>
          </a:p>
        </p:txBody>
      </p:sp>
      <p:sp>
        <p:nvSpPr>
          <p:cNvPr id="5139" name="Text Box 28"/>
          <p:cNvSpPr txBox="1">
            <a:spLocks noChangeArrowheads="1"/>
          </p:cNvSpPr>
          <p:nvPr/>
        </p:nvSpPr>
        <p:spPr bwMode="auto">
          <a:xfrm>
            <a:off x="7772400" y="4648200"/>
            <a:ext cx="685800" cy="25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Times New Roman" pitchFamily="18" charset="0"/>
              <a:buNone/>
            </a:pPr>
            <a:r>
              <a:rPr lang="en-US" altLang="en-US" sz="1200"/>
              <a:t>…</a:t>
            </a:r>
          </a:p>
        </p:txBody>
      </p:sp>
      <p:sp>
        <p:nvSpPr>
          <p:cNvPr id="5140" name="Text Box 29"/>
          <p:cNvSpPr txBox="1">
            <a:spLocks noChangeArrowheads="1"/>
          </p:cNvSpPr>
          <p:nvPr/>
        </p:nvSpPr>
        <p:spPr bwMode="auto">
          <a:xfrm>
            <a:off x="7772400" y="3581400"/>
            <a:ext cx="685800" cy="25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Times New Roman" pitchFamily="18" charset="0"/>
              <a:buNone/>
            </a:pPr>
            <a:r>
              <a:rPr lang="en-US" altLang="en-US" sz="1200"/>
              <a:t>…</a:t>
            </a:r>
          </a:p>
        </p:txBody>
      </p:sp>
      <p:cxnSp>
        <p:nvCxnSpPr>
          <p:cNvPr id="5141" name="AutoShape 31"/>
          <p:cNvCxnSpPr>
            <a:cxnSpLocks noChangeShapeType="1"/>
          </p:cNvCxnSpPr>
          <p:nvPr/>
        </p:nvCxnSpPr>
        <p:spPr bwMode="auto">
          <a:xfrm>
            <a:off x="7391400" y="2133600"/>
            <a:ext cx="0" cy="4445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42" name="Text Box 32"/>
          <p:cNvSpPr txBox="1">
            <a:spLocks noChangeArrowheads="1"/>
          </p:cNvSpPr>
          <p:nvPr/>
        </p:nvSpPr>
        <p:spPr bwMode="auto">
          <a:xfrm>
            <a:off x="6172200" y="4648200"/>
            <a:ext cx="685800" cy="25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Times New Roman" pitchFamily="18" charset="0"/>
              <a:buNone/>
            </a:pPr>
            <a:r>
              <a:rPr lang="en-US" altLang="en-US" sz="1200"/>
              <a:t>…</a:t>
            </a:r>
          </a:p>
        </p:txBody>
      </p:sp>
      <p:sp>
        <p:nvSpPr>
          <p:cNvPr id="5143" name="AutoShape 33"/>
          <p:cNvSpPr>
            <a:spLocks noChangeArrowheads="1"/>
          </p:cNvSpPr>
          <p:nvPr/>
        </p:nvSpPr>
        <p:spPr bwMode="auto">
          <a:xfrm>
            <a:off x="2122488" y="5243513"/>
            <a:ext cx="1219200" cy="1219200"/>
          </a:xfrm>
          <a:prstGeom prst="wedgeRectCallout">
            <a:avLst>
              <a:gd name="adj1" fmla="val 106773"/>
              <a:gd name="adj2" fmla="val -9116"/>
            </a:avLst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cxnSp>
        <p:nvCxnSpPr>
          <p:cNvPr id="5144" name="AutoShape 34"/>
          <p:cNvCxnSpPr>
            <a:cxnSpLocks noChangeShapeType="1"/>
          </p:cNvCxnSpPr>
          <p:nvPr/>
        </p:nvCxnSpPr>
        <p:spPr bwMode="auto">
          <a:xfrm>
            <a:off x="2122488" y="5395913"/>
            <a:ext cx="1219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45" name="AutoShape 35"/>
          <p:cNvCxnSpPr>
            <a:cxnSpLocks noChangeShapeType="1"/>
          </p:cNvCxnSpPr>
          <p:nvPr/>
        </p:nvCxnSpPr>
        <p:spPr bwMode="auto">
          <a:xfrm>
            <a:off x="2732088" y="5243513"/>
            <a:ext cx="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46" name="AutoShape 36"/>
          <p:cNvCxnSpPr>
            <a:cxnSpLocks noChangeShapeType="1"/>
          </p:cNvCxnSpPr>
          <p:nvPr/>
        </p:nvCxnSpPr>
        <p:spPr bwMode="auto">
          <a:xfrm>
            <a:off x="2884488" y="5243513"/>
            <a:ext cx="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47" name="AutoShape 37"/>
          <p:cNvCxnSpPr>
            <a:cxnSpLocks noChangeShapeType="1"/>
          </p:cNvCxnSpPr>
          <p:nvPr/>
        </p:nvCxnSpPr>
        <p:spPr bwMode="auto">
          <a:xfrm>
            <a:off x="2427288" y="5243513"/>
            <a:ext cx="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48" name="AutoShape 38"/>
          <p:cNvCxnSpPr>
            <a:cxnSpLocks noChangeShapeType="1"/>
          </p:cNvCxnSpPr>
          <p:nvPr/>
        </p:nvCxnSpPr>
        <p:spPr bwMode="auto">
          <a:xfrm>
            <a:off x="2274888" y="5243513"/>
            <a:ext cx="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49" name="AutoShape 39"/>
          <p:cNvCxnSpPr>
            <a:cxnSpLocks noChangeShapeType="1"/>
          </p:cNvCxnSpPr>
          <p:nvPr/>
        </p:nvCxnSpPr>
        <p:spPr bwMode="auto">
          <a:xfrm>
            <a:off x="2579688" y="5243513"/>
            <a:ext cx="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50" name="AutoShape 40"/>
          <p:cNvCxnSpPr>
            <a:cxnSpLocks noChangeShapeType="1"/>
          </p:cNvCxnSpPr>
          <p:nvPr/>
        </p:nvCxnSpPr>
        <p:spPr bwMode="auto">
          <a:xfrm>
            <a:off x="3036888" y="5243513"/>
            <a:ext cx="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51" name="AutoShape 41"/>
          <p:cNvCxnSpPr>
            <a:cxnSpLocks noChangeShapeType="1"/>
          </p:cNvCxnSpPr>
          <p:nvPr/>
        </p:nvCxnSpPr>
        <p:spPr bwMode="auto">
          <a:xfrm>
            <a:off x="3189288" y="5243513"/>
            <a:ext cx="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52" name="Rectangle 42"/>
          <p:cNvSpPr>
            <a:spLocks noChangeArrowheads="1"/>
          </p:cNvSpPr>
          <p:nvPr/>
        </p:nvSpPr>
        <p:spPr bwMode="auto">
          <a:xfrm>
            <a:off x="2274888" y="5395913"/>
            <a:ext cx="152400" cy="152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cxnSp>
        <p:nvCxnSpPr>
          <p:cNvPr id="5153" name="AutoShape 43"/>
          <p:cNvCxnSpPr>
            <a:cxnSpLocks noChangeShapeType="1"/>
          </p:cNvCxnSpPr>
          <p:nvPr/>
        </p:nvCxnSpPr>
        <p:spPr bwMode="auto">
          <a:xfrm>
            <a:off x="2122488" y="5548313"/>
            <a:ext cx="1219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54" name="AutoShape 44"/>
          <p:cNvCxnSpPr>
            <a:cxnSpLocks noChangeShapeType="1"/>
          </p:cNvCxnSpPr>
          <p:nvPr/>
        </p:nvCxnSpPr>
        <p:spPr bwMode="auto">
          <a:xfrm>
            <a:off x="2122488" y="5700713"/>
            <a:ext cx="1219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55" name="AutoShape 45"/>
          <p:cNvCxnSpPr>
            <a:cxnSpLocks noChangeShapeType="1"/>
          </p:cNvCxnSpPr>
          <p:nvPr/>
        </p:nvCxnSpPr>
        <p:spPr bwMode="auto">
          <a:xfrm>
            <a:off x="2122488" y="5853113"/>
            <a:ext cx="1219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56" name="AutoShape 46"/>
          <p:cNvCxnSpPr>
            <a:cxnSpLocks noChangeShapeType="1"/>
          </p:cNvCxnSpPr>
          <p:nvPr/>
        </p:nvCxnSpPr>
        <p:spPr bwMode="auto">
          <a:xfrm>
            <a:off x="2122488" y="6005513"/>
            <a:ext cx="1219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57" name="AutoShape 47"/>
          <p:cNvCxnSpPr>
            <a:cxnSpLocks noChangeShapeType="1"/>
          </p:cNvCxnSpPr>
          <p:nvPr/>
        </p:nvCxnSpPr>
        <p:spPr bwMode="auto">
          <a:xfrm>
            <a:off x="2122488" y="6157913"/>
            <a:ext cx="1219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58" name="AutoShape 48"/>
          <p:cNvCxnSpPr>
            <a:cxnSpLocks noChangeShapeType="1"/>
          </p:cNvCxnSpPr>
          <p:nvPr/>
        </p:nvCxnSpPr>
        <p:spPr bwMode="auto">
          <a:xfrm>
            <a:off x="2122488" y="6310313"/>
            <a:ext cx="1219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59" name="AutoShape 49"/>
          <p:cNvCxnSpPr>
            <a:cxnSpLocks noChangeShapeType="1"/>
          </p:cNvCxnSpPr>
          <p:nvPr/>
        </p:nvCxnSpPr>
        <p:spPr bwMode="auto">
          <a:xfrm>
            <a:off x="3341688" y="5243513"/>
            <a:ext cx="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60" name="Text Box 61"/>
          <p:cNvSpPr txBox="1">
            <a:spLocks noChangeArrowheads="1"/>
          </p:cNvSpPr>
          <p:nvPr/>
        </p:nvSpPr>
        <p:spPr bwMode="auto">
          <a:xfrm>
            <a:off x="217488" y="5395913"/>
            <a:ext cx="1981200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Times New Roman" pitchFamily="18" charset="0"/>
              <a:buNone/>
            </a:pPr>
            <a:r>
              <a:rPr lang="en-US" altLang="en-US" sz="2400"/>
              <a:t>1-D, 2-D, 3-D thread block:</a:t>
            </a:r>
          </a:p>
        </p:txBody>
      </p:sp>
      <p:grpSp>
        <p:nvGrpSpPr>
          <p:cNvPr id="5161" name="Group 191"/>
          <p:cNvGrpSpPr>
            <a:grpSpLocks/>
          </p:cNvGrpSpPr>
          <p:nvPr/>
        </p:nvGrpSpPr>
        <p:grpSpPr bwMode="auto">
          <a:xfrm>
            <a:off x="501650" y="2881313"/>
            <a:ext cx="1879600" cy="1981200"/>
            <a:chOff x="576" y="2736"/>
            <a:chExt cx="765" cy="768"/>
          </a:xfrm>
        </p:grpSpPr>
        <p:sp>
          <p:nvSpPr>
            <p:cNvPr id="5165" name="Rectangle 192"/>
            <p:cNvSpPr>
              <a:spLocks noChangeArrowheads="1"/>
            </p:cNvSpPr>
            <p:nvPr/>
          </p:nvSpPr>
          <p:spPr bwMode="auto">
            <a:xfrm>
              <a:off x="576" y="2736"/>
              <a:ext cx="765" cy="768"/>
            </a:xfrm>
            <a:prstGeom prst="rect">
              <a:avLst/>
            </a:prstGeom>
            <a:solidFill>
              <a:srgbClr val="FFCC99"/>
            </a:solidFill>
            <a:ln w="207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l" eaLnBrk="0" hangingPunct="0">
                <a:buChar char="•"/>
                <a:defRPr sz="32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1pPr>
              <a:lvl2pPr marL="742950" indent="-285750" algn="l" eaLnBrk="0" hangingPunct="0">
                <a:spcBef>
                  <a:spcPts val="700"/>
                </a:spcBef>
                <a:buChar char="–"/>
                <a:defRPr sz="28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2pPr>
              <a:lvl3pPr marL="1143000" indent="-228600" algn="l" eaLnBrk="0" hangingPunct="0">
                <a:spcBef>
                  <a:spcPts val="600"/>
                </a:spcBef>
                <a:buChar char="•"/>
                <a:defRPr sz="24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3pPr>
              <a:lvl4pPr marL="1600200" indent="-228600" algn="l" eaLnBrk="0" hangingPunct="0">
                <a:spcBef>
                  <a:spcPts val="500"/>
                </a:spcBef>
                <a:buChar char="–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4pPr>
              <a:lvl5pPr marL="2057400" indent="-228600" algn="l" eaLnBrk="0" hangingPunct="0">
                <a:spcBef>
                  <a:spcPts val="500"/>
                </a:spcBef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9pPr>
            </a:lstStyle>
            <a:p>
              <a:pPr algn="ctr" eaLnBrk="1" hangingPunct="1">
                <a:buFont typeface="Times New Roman" pitchFamily="18" charset="0"/>
                <a:buNone/>
              </a:pPr>
              <a:endParaRPr lang="en-US" altLang="en-US" sz="1200"/>
            </a:p>
          </p:txBody>
        </p:sp>
        <p:sp>
          <p:nvSpPr>
            <p:cNvPr id="5166" name="Rectangle 193"/>
            <p:cNvSpPr>
              <a:spLocks noChangeArrowheads="1"/>
            </p:cNvSpPr>
            <p:nvPr/>
          </p:nvSpPr>
          <p:spPr bwMode="auto">
            <a:xfrm>
              <a:off x="834" y="3036"/>
              <a:ext cx="219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buChar char="•"/>
                <a:defRPr sz="32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1pPr>
              <a:lvl2pPr marL="742950" indent="-285750" algn="l" eaLnBrk="0" hangingPunct="0">
                <a:spcBef>
                  <a:spcPts val="700"/>
                </a:spcBef>
                <a:buChar char="–"/>
                <a:defRPr sz="28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2pPr>
              <a:lvl3pPr marL="1143000" indent="-228600" algn="l" eaLnBrk="0" hangingPunct="0">
                <a:spcBef>
                  <a:spcPts val="600"/>
                </a:spcBef>
                <a:buChar char="•"/>
                <a:defRPr sz="24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3pPr>
              <a:lvl4pPr marL="1600200" indent="-228600" algn="l" eaLnBrk="0" hangingPunct="0">
                <a:spcBef>
                  <a:spcPts val="500"/>
                </a:spcBef>
                <a:buChar char="–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4pPr>
              <a:lvl5pPr marL="2057400" indent="-228600" algn="l" eaLnBrk="0" hangingPunct="0">
                <a:spcBef>
                  <a:spcPts val="500"/>
                </a:spcBef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Arial" charset="0"/>
                </a:rPr>
                <a:t>SM</a:t>
              </a:r>
            </a:p>
          </p:txBody>
        </p:sp>
      </p:grpSp>
      <p:cxnSp>
        <p:nvCxnSpPr>
          <p:cNvPr id="5162" name="Straight Arrow Connector 4"/>
          <p:cNvCxnSpPr>
            <a:cxnSpLocks noChangeShapeType="1"/>
          </p:cNvCxnSpPr>
          <p:nvPr/>
        </p:nvCxnSpPr>
        <p:spPr bwMode="auto">
          <a:xfrm>
            <a:off x="2341573" y="3836988"/>
            <a:ext cx="1747837" cy="0"/>
          </a:xfrm>
          <a:prstGeom prst="straightConnector1">
            <a:avLst/>
          </a:prstGeom>
          <a:noFill/>
          <a:ln w="127000" algn="ctr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63" name="Text Box 61"/>
          <p:cNvSpPr txBox="1">
            <a:spLocks noChangeArrowheads="1"/>
          </p:cNvSpPr>
          <p:nvPr/>
        </p:nvSpPr>
        <p:spPr bwMode="auto">
          <a:xfrm>
            <a:off x="200027" y="1792294"/>
            <a:ext cx="2949575" cy="108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Times New Roman" pitchFamily="18" charset="0"/>
              <a:buNone/>
            </a:pPr>
            <a:r>
              <a:rPr lang="en-US" altLang="en-US" sz="2400" b="1"/>
              <a:t>Thread blocks are scheduled onto pool of GPU SMs…</a:t>
            </a:r>
          </a:p>
        </p:txBody>
      </p:sp>
      <p:cxnSp>
        <p:nvCxnSpPr>
          <p:cNvPr id="5164" name="Straight Arrow Connector 4"/>
          <p:cNvCxnSpPr>
            <a:cxnSpLocks noChangeShapeType="1"/>
          </p:cNvCxnSpPr>
          <p:nvPr/>
        </p:nvCxnSpPr>
        <p:spPr bwMode="auto">
          <a:xfrm>
            <a:off x="2351088" y="4611694"/>
            <a:ext cx="3973512" cy="1241425"/>
          </a:xfrm>
          <a:prstGeom prst="straightConnector1">
            <a:avLst/>
          </a:prstGeom>
          <a:noFill/>
          <a:ln w="127000" algn="ctr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174929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81001"/>
            <a:ext cx="7770813" cy="838200"/>
          </a:xfrm>
        </p:spPr>
        <p:txBody>
          <a:bodyPr/>
          <a:lstStyle/>
          <a:p>
            <a:r>
              <a:rPr lang="en-US" dirty="0"/>
              <a:t>Basic CUDA Kernel Syntax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219200"/>
            <a:ext cx="8229600" cy="4875213"/>
          </a:xfrm>
        </p:spPr>
        <p:txBody>
          <a:bodyPr/>
          <a:lstStyle/>
          <a:p>
            <a:r>
              <a:rPr lang="en-US" b="1" dirty="0"/>
              <a:t>__global__ </a:t>
            </a:r>
            <a:r>
              <a:rPr lang="en-US" dirty="0"/>
              <a:t>tells the </a:t>
            </a:r>
            <a:r>
              <a:rPr lang="en-US" b="1" dirty="0" err="1"/>
              <a:t>nvcc</a:t>
            </a:r>
            <a:r>
              <a:rPr lang="en-US" dirty="0"/>
              <a:t> compiler to generate kernel code that can run on the GPU:</a:t>
            </a:r>
          </a:p>
          <a:p>
            <a:pPr marL="457200" lvl="1" indent="0">
              <a:buNone/>
            </a:pPr>
            <a:r>
              <a:rPr lang="en-US" dirty="0"/>
              <a:t>  __global__ void </a:t>
            </a:r>
            <a:r>
              <a:rPr lang="en-US" dirty="0" err="1"/>
              <a:t>MyKernel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myparams</a:t>
            </a:r>
            <a:r>
              <a:rPr lang="en-US" dirty="0"/>
              <a:t>, ...) {</a:t>
            </a:r>
          </a:p>
          <a:p>
            <a:r>
              <a:rPr lang="en-US" b="1" dirty="0"/>
              <a:t>Read-only kernel variables:</a:t>
            </a:r>
          </a:p>
          <a:p>
            <a:pPr lvl="1"/>
            <a:r>
              <a:rPr lang="en-US" b="1" dirty="0" err="1"/>
              <a:t>blockIdx.x</a:t>
            </a:r>
            <a:r>
              <a:rPr lang="en-US" dirty="0"/>
              <a:t> thread’s index within its block</a:t>
            </a:r>
          </a:p>
          <a:p>
            <a:pPr lvl="1"/>
            <a:r>
              <a:rPr lang="en-US" b="1" dirty="0" err="1"/>
              <a:t>blockDim.x</a:t>
            </a:r>
            <a:r>
              <a:rPr lang="en-US" dirty="0"/>
              <a:t> block’s index within the grid</a:t>
            </a:r>
          </a:p>
          <a:p>
            <a:pPr lvl="1"/>
            <a:r>
              <a:rPr lang="en-US" b="1" dirty="0" err="1"/>
              <a:t>gridDim.x</a:t>
            </a:r>
            <a:r>
              <a:rPr lang="en-US" dirty="0"/>
              <a:t> number of blocks in the grid</a:t>
            </a:r>
          </a:p>
          <a:p>
            <a:r>
              <a:rPr lang="en-US" dirty="0"/>
              <a:t>Kernels can be launched by host or GPU itself:</a:t>
            </a:r>
          </a:p>
          <a:p>
            <a:pPr marL="457200" lvl="1" indent="0">
              <a:buNone/>
            </a:pPr>
            <a:r>
              <a:rPr lang="en-US" dirty="0" err="1"/>
              <a:t>MyKernel</a:t>
            </a:r>
            <a:r>
              <a:rPr lang="en-US" dirty="0"/>
              <a:t>&lt;&lt;&lt;</a:t>
            </a:r>
            <a:r>
              <a:rPr lang="en-US" dirty="0" err="1"/>
              <a:t>GridDims</a:t>
            </a:r>
            <a:r>
              <a:rPr lang="en-US" dirty="0"/>
              <a:t>, </a:t>
            </a:r>
            <a:r>
              <a:rPr lang="en-US" dirty="0" err="1"/>
              <a:t>BlockDims</a:t>
            </a:r>
            <a:r>
              <a:rPr lang="en-US" dirty="0"/>
              <a:t>&gt;&gt;&gt;(</a:t>
            </a:r>
            <a:r>
              <a:rPr lang="en-US" dirty="0" err="1"/>
              <a:t>parms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78734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5791200"/>
            <a:ext cx="9144000" cy="2585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1313" indent="-341313" defTabSz="457200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3588" cy="838200"/>
          </a:xfrm>
        </p:spPr>
        <p:txBody>
          <a:bodyPr/>
          <a:lstStyle/>
          <a:p>
            <a:r>
              <a:rPr lang="en-US" sz="3600" dirty="0"/>
              <a:t>What Makes GPUs Compelling?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206" y="1082613"/>
            <a:ext cx="8383588" cy="5334000"/>
          </a:xfrm>
        </p:spPr>
        <p:txBody>
          <a:bodyPr/>
          <a:lstStyle/>
          <a:p>
            <a:r>
              <a:rPr lang="en-US" sz="2800" b="1" dirty="0"/>
              <a:t>Massively parallel </a:t>
            </a:r>
            <a:r>
              <a:rPr lang="en-US" sz="2800" dirty="0"/>
              <a:t>hardware architecture: </a:t>
            </a:r>
          </a:p>
          <a:p>
            <a:pPr lvl="1"/>
            <a:r>
              <a:rPr lang="en-US" sz="2400" dirty="0"/>
              <a:t>Tens of wide SIMD-oriented stream processing compute units (“SMs” in NVIDIA nomenclature)</a:t>
            </a:r>
          </a:p>
          <a:p>
            <a:pPr lvl="1"/>
            <a:r>
              <a:rPr lang="en-US" sz="2400" b="1" dirty="0"/>
              <a:t>Tens of thousands of threads running on  thousands of ALUs, special </a:t>
            </a:r>
            <a:r>
              <a:rPr lang="en-US" sz="2400" b="1" dirty="0" err="1"/>
              <a:t>fctn</a:t>
            </a:r>
            <a:r>
              <a:rPr lang="en-US" sz="2400" b="1" dirty="0"/>
              <a:t> units</a:t>
            </a:r>
          </a:p>
          <a:p>
            <a:pPr lvl="1"/>
            <a:r>
              <a:rPr lang="en-US" sz="2400" b="1" dirty="0"/>
              <a:t>Large register files, fast on-chip and die-stacked memory systems</a:t>
            </a:r>
          </a:p>
          <a:p>
            <a:r>
              <a:rPr lang="en-US" sz="2800" dirty="0"/>
              <a:t>Example: NVIDIA Tesla V100 (Volta) </a:t>
            </a:r>
            <a:r>
              <a:rPr lang="en-US" sz="2800" b="1" dirty="0"/>
              <a:t>Peak</a:t>
            </a:r>
            <a:r>
              <a:rPr lang="en-US" sz="2800" dirty="0"/>
              <a:t> Perf: </a:t>
            </a:r>
          </a:p>
          <a:p>
            <a:pPr lvl="1"/>
            <a:r>
              <a:rPr lang="en-US" sz="2400" b="1" dirty="0"/>
              <a:t>7.5 TFLOPS FP64,   15 TFLOPS FP32</a:t>
            </a:r>
          </a:p>
          <a:p>
            <a:pPr lvl="1"/>
            <a:r>
              <a:rPr lang="en-US" sz="2400" b="1" dirty="0"/>
              <a:t>120 TFLOPS Tensor unit (FP16/FP32 mix)</a:t>
            </a:r>
          </a:p>
          <a:p>
            <a:pPr lvl="1"/>
            <a:r>
              <a:rPr lang="en-US" sz="2400" b="1" dirty="0"/>
              <a:t>900 GB/sec memory bandwidth (HBM2)</a:t>
            </a:r>
          </a:p>
          <a:p>
            <a:pPr lvl="1"/>
            <a:endParaRPr lang="en-US" sz="2400" b="1" dirty="0"/>
          </a:p>
          <a:p>
            <a:endParaRPr lang="en-US" sz="2400" b="1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6604" y="6194011"/>
            <a:ext cx="8750792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http://www.nvidia.com/object/volta-architecture-whitepaper.html</a:t>
            </a:r>
          </a:p>
        </p:txBody>
      </p:sp>
    </p:spTree>
    <p:extLst>
      <p:ext uri="{BB962C8B-B14F-4D97-AF65-F5344CB8AC3E}">
        <p14:creationId xmlns:p14="http://schemas.microsoft.com/office/powerpoint/2010/main" val="17065042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6349"/>
            <a:ext cx="9144000" cy="685165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070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305800" cy="609600"/>
          </a:xfrm>
        </p:spPr>
        <p:txBody>
          <a:bodyPr/>
          <a:lstStyle/>
          <a:p>
            <a:r>
              <a:rPr lang="en-US" altLang="en-US" sz="3600" dirty="0"/>
              <a:t>CUDA Grid, Block, Thread Decomposition</a:t>
            </a:r>
            <a:endParaRPr lang="en-US" altLang="en-US" sz="2800" dirty="0"/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260350" y="5856298"/>
            <a:ext cx="335280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Times New Roman" pitchFamily="18" charset="0"/>
              <a:buNone/>
            </a:pPr>
            <a:r>
              <a:rPr lang="en-US" altLang="en-US" sz="1600" dirty="0"/>
              <a:t>Padding arrays can optimize global memory performance</a:t>
            </a:r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3293660" y="1162844"/>
            <a:ext cx="5802314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Times New Roman" pitchFamily="18" charset="0"/>
              <a:buNone/>
            </a:pPr>
            <a:r>
              <a:rPr lang="en-US" altLang="en-US" sz="2400" dirty="0"/>
              <a:t>1-D, 2-D, or 3-D  </a:t>
            </a:r>
            <a:r>
              <a:rPr lang="en-US" altLang="en-US" sz="2400" b="1" dirty="0"/>
              <a:t>Grid</a:t>
            </a:r>
            <a:r>
              <a:rPr lang="en-US" altLang="en-US" sz="2400" dirty="0"/>
              <a:t> of </a:t>
            </a:r>
            <a:r>
              <a:rPr lang="en-US" altLang="en-US" sz="2400" b="1" dirty="0"/>
              <a:t>Thread Blocks</a:t>
            </a:r>
            <a:r>
              <a:rPr lang="en-US" altLang="en-US" sz="2400" dirty="0"/>
              <a:t>:</a:t>
            </a:r>
          </a:p>
        </p:txBody>
      </p:sp>
      <p:sp>
        <p:nvSpPr>
          <p:cNvPr id="8198" name="Rectangle 5" descr="Large grid"/>
          <p:cNvSpPr>
            <a:spLocks noChangeArrowheads="1"/>
          </p:cNvSpPr>
          <p:nvPr/>
        </p:nvSpPr>
        <p:spPr bwMode="auto">
          <a:xfrm>
            <a:off x="3733800" y="2133600"/>
            <a:ext cx="5181600" cy="4419600"/>
          </a:xfrm>
          <a:prstGeom prst="rect">
            <a:avLst/>
          </a:prstGeom>
          <a:pattFill prst="lgGrid">
            <a:fgClr>
              <a:srgbClr val="FF0000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3733800" y="2133600"/>
            <a:ext cx="4419600" cy="3733800"/>
          </a:xfrm>
          <a:prstGeom prst="rect">
            <a:avLst/>
          </a:prstGeom>
          <a:solidFill>
            <a:srgbClr val="CCCCFF"/>
          </a:solidFill>
          <a:ln w="222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cxnSp>
        <p:nvCxnSpPr>
          <p:cNvPr id="8200" name="AutoShape 7"/>
          <p:cNvCxnSpPr>
            <a:cxnSpLocks noChangeShapeType="1"/>
          </p:cNvCxnSpPr>
          <p:nvPr/>
        </p:nvCxnSpPr>
        <p:spPr bwMode="auto">
          <a:xfrm>
            <a:off x="3733801" y="3276600"/>
            <a:ext cx="5203825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1" name="AutoShape 8"/>
          <p:cNvCxnSpPr>
            <a:cxnSpLocks noChangeShapeType="1"/>
            <a:endCxn id="8198" idx="3"/>
          </p:cNvCxnSpPr>
          <p:nvPr/>
        </p:nvCxnSpPr>
        <p:spPr bwMode="auto">
          <a:xfrm>
            <a:off x="3735388" y="4343400"/>
            <a:ext cx="5192712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2" name="AutoShape 9"/>
          <p:cNvCxnSpPr>
            <a:cxnSpLocks noChangeShapeType="1"/>
          </p:cNvCxnSpPr>
          <p:nvPr/>
        </p:nvCxnSpPr>
        <p:spPr bwMode="auto">
          <a:xfrm>
            <a:off x="3733801" y="5410200"/>
            <a:ext cx="5203825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3" name="AutoShape 10"/>
          <p:cNvCxnSpPr>
            <a:cxnSpLocks noChangeShapeType="1"/>
          </p:cNvCxnSpPr>
          <p:nvPr/>
        </p:nvCxnSpPr>
        <p:spPr bwMode="auto">
          <a:xfrm>
            <a:off x="5562600" y="2133600"/>
            <a:ext cx="0" cy="4445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4" name="AutoShape 11"/>
          <p:cNvCxnSpPr>
            <a:cxnSpLocks noChangeShapeType="1"/>
          </p:cNvCxnSpPr>
          <p:nvPr/>
        </p:nvCxnSpPr>
        <p:spPr bwMode="auto">
          <a:xfrm flipH="1">
            <a:off x="2374900" y="5856288"/>
            <a:ext cx="1360488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5" name="AutoShape 12"/>
          <p:cNvCxnSpPr>
            <a:cxnSpLocks noChangeShapeType="1"/>
          </p:cNvCxnSpPr>
          <p:nvPr/>
        </p:nvCxnSpPr>
        <p:spPr bwMode="auto">
          <a:xfrm flipH="1">
            <a:off x="2362200" y="6553200"/>
            <a:ext cx="1360488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6" name="AutoShape 13"/>
          <p:cNvCxnSpPr>
            <a:cxnSpLocks noChangeShapeType="1"/>
          </p:cNvCxnSpPr>
          <p:nvPr/>
        </p:nvCxnSpPr>
        <p:spPr bwMode="auto">
          <a:xfrm>
            <a:off x="3733801" y="2133600"/>
            <a:ext cx="5203825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7" name="AutoShape 14"/>
          <p:cNvCxnSpPr>
            <a:cxnSpLocks noChangeShapeType="1"/>
          </p:cNvCxnSpPr>
          <p:nvPr/>
        </p:nvCxnSpPr>
        <p:spPr bwMode="auto">
          <a:xfrm>
            <a:off x="3733800" y="2133606"/>
            <a:ext cx="0" cy="44418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8" name="AutoShape 15"/>
          <p:cNvCxnSpPr>
            <a:cxnSpLocks noChangeShapeType="1"/>
          </p:cNvCxnSpPr>
          <p:nvPr/>
        </p:nvCxnSpPr>
        <p:spPr bwMode="auto">
          <a:xfrm>
            <a:off x="8153400" y="1905000"/>
            <a:ext cx="1588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9" name="AutoShape 16"/>
          <p:cNvCxnSpPr>
            <a:cxnSpLocks noChangeShapeType="1"/>
            <a:stCxn id="8214" idx="1"/>
          </p:cNvCxnSpPr>
          <p:nvPr/>
        </p:nvCxnSpPr>
        <p:spPr bwMode="auto">
          <a:xfrm>
            <a:off x="8915400" y="1676400"/>
            <a:ext cx="1588" cy="6858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10" name="AutoShape 17"/>
          <p:cNvCxnSpPr>
            <a:cxnSpLocks noChangeShapeType="1"/>
          </p:cNvCxnSpPr>
          <p:nvPr/>
        </p:nvCxnSpPr>
        <p:spPr bwMode="auto">
          <a:xfrm flipV="1">
            <a:off x="3505200" y="5943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11" name="AutoShape 18"/>
          <p:cNvCxnSpPr>
            <a:cxnSpLocks noChangeShapeType="1"/>
          </p:cNvCxnSpPr>
          <p:nvPr/>
        </p:nvCxnSpPr>
        <p:spPr bwMode="auto">
          <a:xfrm flipH="1">
            <a:off x="3048000" y="2133600"/>
            <a:ext cx="674688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12" name="AutoShape 19"/>
          <p:cNvCxnSpPr>
            <a:cxnSpLocks noChangeShapeType="1"/>
          </p:cNvCxnSpPr>
          <p:nvPr/>
        </p:nvCxnSpPr>
        <p:spPr bwMode="auto">
          <a:xfrm flipV="1">
            <a:off x="3505200" y="2209800"/>
            <a:ext cx="0" cy="3581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13" name="AutoShape 20"/>
          <p:cNvCxnSpPr>
            <a:cxnSpLocks noChangeShapeType="1"/>
            <a:stCxn id="8214" idx="0"/>
          </p:cNvCxnSpPr>
          <p:nvPr/>
        </p:nvCxnSpPr>
        <p:spPr bwMode="auto">
          <a:xfrm>
            <a:off x="3733800" y="1676400"/>
            <a:ext cx="1588" cy="6858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14" name="Line 21"/>
          <p:cNvSpPr>
            <a:spLocks noChangeShapeType="1"/>
          </p:cNvSpPr>
          <p:nvPr/>
        </p:nvSpPr>
        <p:spPr bwMode="auto">
          <a:xfrm>
            <a:off x="3733800" y="1676400"/>
            <a:ext cx="518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5" name="Text Box 22"/>
          <p:cNvSpPr txBox="1">
            <a:spLocks noChangeArrowheads="1"/>
          </p:cNvSpPr>
          <p:nvPr/>
        </p:nvSpPr>
        <p:spPr bwMode="auto">
          <a:xfrm>
            <a:off x="4343400" y="2438400"/>
            <a:ext cx="685800" cy="25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Times New Roman" pitchFamily="18" charset="0"/>
              <a:buNone/>
            </a:pPr>
            <a:r>
              <a:rPr lang="en-US" altLang="en-US" sz="1200"/>
              <a:t>0,0</a:t>
            </a:r>
          </a:p>
        </p:txBody>
      </p:sp>
      <p:sp>
        <p:nvSpPr>
          <p:cNvPr id="8216" name="Text Box 23"/>
          <p:cNvSpPr txBox="1">
            <a:spLocks noChangeArrowheads="1"/>
          </p:cNvSpPr>
          <p:nvPr/>
        </p:nvSpPr>
        <p:spPr bwMode="auto">
          <a:xfrm>
            <a:off x="6096000" y="2438400"/>
            <a:ext cx="685800" cy="25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Times New Roman" pitchFamily="18" charset="0"/>
              <a:buNone/>
            </a:pPr>
            <a:r>
              <a:rPr lang="en-US" altLang="en-US" sz="1200"/>
              <a:t>0,1</a:t>
            </a:r>
          </a:p>
        </p:txBody>
      </p:sp>
      <p:sp>
        <p:nvSpPr>
          <p:cNvPr id="8217" name="Text Box 24"/>
          <p:cNvSpPr txBox="1">
            <a:spLocks noChangeArrowheads="1"/>
          </p:cNvSpPr>
          <p:nvPr/>
        </p:nvSpPr>
        <p:spPr bwMode="auto">
          <a:xfrm>
            <a:off x="4343400" y="3581400"/>
            <a:ext cx="685800" cy="25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Times New Roman" pitchFamily="18" charset="0"/>
              <a:buNone/>
            </a:pPr>
            <a:r>
              <a:rPr lang="en-US" altLang="en-US" sz="1200"/>
              <a:t>1,0</a:t>
            </a:r>
          </a:p>
        </p:txBody>
      </p:sp>
      <p:sp>
        <p:nvSpPr>
          <p:cNvPr id="8218" name="Text Box 25"/>
          <p:cNvSpPr txBox="1">
            <a:spLocks noChangeArrowheads="1"/>
          </p:cNvSpPr>
          <p:nvPr/>
        </p:nvSpPr>
        <p:spPr bwMode="auto">
          <a:xfrm>
            <a:off x="6096000" y="3581400"/>
            <a:ext cx="685800" cy="25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Times New Roman" pitchFamily="18" charset="0"/>
              <a:buNone/>
            </a:pPr>
            <a:r>
              <a:rPr lang="en-US" altLang="en-US" sz="1200"/>
              <a:t>1,1</a:t>
            </a:r>
          </a:p>
        </p:txBody>
      </p:sp>
      <p:sp>
        <p:nvSpPr>
          <p:cNvPr id="8219" name="Text Box 26"/>
          <p:cNvSpPr txBox="1">
            <a:spLocks noChangeArrowheads="1"/>
          </p:cNvSpPr>
          <p:nvPr/>
        </p:nvSpPr>
        <p:spPr bwMode="auto">
          <a:xfrm>
            <a:off x="7772400" y="2438400"/>
            <a:ext cx="685800" cy="25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Times New Roman" pitchFamily="18" charset="0"/>
              <a:buNone/>
            </a:pPr>
            <a:r>
              <a:rPr lang="en-US" altLang="en-US" sz="1200"/>
              <a:t>…</a:t>
            </a:r>
          </a:p>
        </p:txBody>
      </p:sp>
      <p:sp>
        <p:nvSpPr>
          <p:cNvPr id="8220" name="Text Box 27"/>
          <p:cNvSpPr txBox="1">
            <a:spLocks noChangeArrowheads="1"/>
          </p:cNvSpPr>
          <p:nvPr/>
        </p:nvSpPr>
        <p:spPr bwMode="auto">
          <a:xfrm>
            <a:off x="4114800" y="4648200"/>
            <a:ext cx="685800" cy="25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Times New Roman" pitchFamily="18" charset="0"/>
              <a:buNone/>
            </a:pPr>
            <a:r>
              <a:rPr lang="en-US" altLang="en-US" sz="1200"/>
              <a:t>…</a:t>
            </a:r>
          </a:p>
        </p:txBody>
      </p:sp>
      <p:sp>
        <p:nvSpPr>
          <p:cNvPr id="8221" name="Text Box 28"/>
          <p:cNvSpPr txBox="1">
            <a:spLocks noChangeArrowheads="1"/>
          </p:cNvSpPr>
          <p:nvPr/>
        </p:nvSpPr>
        <p:spPr bwMode="auto">
          <a:xfrm>
            <a:off x="7772400" y="4648200"/>
            <a:ext cx="685800" cy="25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Times New Roman" pitchFamily="18" charset="0"/>
              <a:buNone/>
            </a:pPr>
            <a:r>
              <a:rPr lang="en-US" altLang="en-US" sz="1200"/>
              <a:t>…</a:t>
            </a:r>
          </a:p>
        </p:txBody>
      </p:sp>
      <p:sp>
        <p:nvSpPr>
          <p:cNvPr id="8222" name="Text Box 29"/>
          <p:cNvSpPr txBox="1">
            <a:spLocks noChangeArrowheads="1"/>
          </p:cNvSpPr>
          <p:nvPr/>
        </p:nvSpPr>
        <p:spPr bwMode="auto">
          <a:xfrm>
            <a:off x="7772400" y="3581400"/>
            <a:ext cx="685800" cy="25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Times New Roman" pitchFamily="18" charset="0"/>
              <a:buNone/>
            </a:pPr>
            <a:r>
              <a:rPr lang="en-US" altLang="en-US" sz="1200"/>
              <a:t>…</a:t>
            </a:r>
          </a:p>
        </p:txBody>
      </p:sp>
      <p:cxnSp>
        <p:nvCxnSpPr>
          <p:cNvPr id="8223" name="AutoShape 31"/>
          <p:cNvCxnSpPr>
            <a:cxnSpLocks noChangeShapeType="1"/>
          </p:cNvCxnSpPr>
          <p:nvPr/>
        </p:nvCxnSpPr>
        <p:spPr bwMode="auto">
          <a:xfrm>
            <a:off x="7391400" y="2133600"/>
            <a:ext cx="0" cy="4445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24" name="Text Box 32"/>
          <p:cNvSpPr txBox="1">
            <a:spLocks noChangeArrowheads="1"/>
          </p:cNvSpPr>
          <p:nvPr/>
        </p:nvSpPr>
        <p:spPr bwMode="auto">
          <a:xfrm>
            <a:off x="6172200" y="4648200"/>
            <a:ext cx="685800" cy="25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Times New Roman" pitchFamily="18" charset="0"/>
              <a:buNone/>
            </a:pPr>
            <a:r>
              <a:rPr lang="en-US" altLang="en-US" sz="1200"/>
              <a:t>…</a:t>
            </a:r>
          </a:p>
        </p:txBody>
      </p:sp>
      <p:sp>
        <p:nvSpPr>
          <p:cNvPr id="8225" name="AutoShape 33"/>
          <p:cNvSpPr>
            <a:spLocks noChangeArrowheads="1"/>
          </p:cNvSpPr>
          <p:nvPr/>
        </p:nvSpPr>
        <p:spPr bwMode="auto">
          <a:xfrm>
            <a:off x="2057400" y="4191000"/>
            <a:ext cx="1219200" cy="1219200"/>
          </a:xfrm>
          <a:prstGeom prst="wedgeRectCallout">
            <a:avLst>
              <a:gd name="adj1" fmla="val 106773"/>
              <a:gd name="adj2" fmla="val -9116"/>
            </a:avLst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cxnSp>
        <p:nvCxnSpPr>
          <p:cNvPr id="8226" name="AutoShape 34"/>
          <p:cNvCxnSpPr>
            <a:cxnSpLocks noChangeShapeType="1"/>
          </p:cNvCxnSpPr>
          <p:nvPr/>
        </p:nvCxnSpPr>
        <p:spPr bwMode="auto">
          <a:xfrm>
            <a:off x="2057400" y="4343400"/>
            <a:ext cx="1219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27" name="AutoShape 35"/>
          <p:cNvCxnSpPr>
            <a:cxnSpLocks noChangeShapeType="1"/>
          </p:cNvCxnSpPr>
          <p:nvPr/>
        </p:nvCxnSpPr>
        <p:spPr bwMode="auto">
          <a:xfrm>
            <a:off x="2667000" y="4191000"/>
            <a:ext cx="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28" name="AutoShape 36"/>
          <p:cNvCxnSpPr>
            <a:cxnSpLocks noChangeShapeType="1"/>
          </p:cNvCxnSpPr>
          <p:nvPr/>
        </p:nvCxnSpPr>
        <p:spPr bwMode="auto">
          <a:xfrm>
            <a:off x="2819400" y="4191000"/>
            <a:ext cx="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29" name="AutoShape 37"/>
          <p:cNvCxnSpPr>
            <a:cxnSpLocks noChangeShapeType="1"/>
          </p:cNvCxnSpPr>
          <p:nvPr/>
        </p:nvCxnSpPr>
        <p:spPr bwMode="auto">
          <a:xfrm>
            <a:off x="2362200" y="4191000"/>
            <a:ext cx="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30" name="AutoShape 38"/>
          <p:cNvCxnSpPr>
            <a:cxnSpLocks noChangeShapeType="1"/>
          </p:cNvCxnSpPr>
          <p:nvPr/>
        </p:nvCxnSpPr>
        <p:spPr bwMode="auto">
          <a:xfrm>
            <a:off x="2209800" y="4191000"/>
            <a:ext cx="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31" name="AutoShape 39"/>
          <p:cNvCxnSpPr>
            <a:cxnSpLocks noChangeShapeType="1"/>
          </p:cNvCxnSpPr>
          <p:nvPr/>
        </p:nvCxnSpPr>
        <p:spPr bwMode="auto">
          <a:xfrm>
            <a:off x="2514600" y="4191000"/>
            <a:ext cx="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32" name="AutoShape 40"/>
          <p:cNvCxnSpPr>
            <a:cxnSpLocks noChangeShapeType="1"/>
          </p:cNvCxnSpPr>
          <p:nvPr/>
        </p:nvCxnSpPr>
        <p:spPr bwMode="auto">
          <a:xfrm>
            <a:off x="2971800" y="4191000"/>
            <a:ext cx="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33" name="AutoShape 41"/>
          <p:cNvCxnSpPr>
            <a:cxnSpLocks noChangeShapeType="1"/>
          </p:cNvCxnSpPr>
          <p:nvPr/>
        </p:nvCxnSpPr>
        <p:spPr bwMode="auto">
          <a:xfrm>
            <a:off x="3124200" y="4191000"/>
            <a:ext cx="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34" name="Rectangle 42"/>
          <p:cNvSpPr>
            <a:spLocks noChangeArrowheads="1"/>
          </p:cNvSpPr>
          <p:nvPr/>
        </p:nvSpPr>
        <p:spPr bwMode="auto">
          <a:xfrm>
            <a:off x="2209800" y="4343400"/>
            <a:ext cx="152400" cy="152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cxnSp>
        <p:nvCxnSpPr>
          <p:cNvPr id="8235" name="AutoShape 43"/>
          <p:cNvCxnSpPr>
            <a:cxnSpLocks noChangeShapeType="1"/>
          </p:cNvCxnSpPr>
          <p:nvPr/>
        </p:nvCxnSpPr>
        <p:spPr bwMode="auto">
          <a:xfrm>
            <a:off x="2057400" y="4495800"/>
            <a:ext cx="1219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36" name="AutoShape 44"/>
          <p:cNvCxnSpPr>
            <a:cxnSpLocks noChangeShapeType="1"/>
          </p:cNvCxnSpPr>
          <p:nvPr/>
        </p:nvCxnSpPr>
        <p:spPr bwMode="auto">
          <a:xfrm>
            <a:off x="2057400" y="4648200"/>
            <a:ext cx="1219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37" name="AutoShape 45"/>
          <p:cNvCxnSpPr>
            <a:cxnSpLocks noChangeShapeType="1"/>
          </p:cNvCxnSpPr>
          <p:nvPr/>
        </p:nvCxnSpPr>
        <p:spPr bwMode="auto">
          <a:xfrm>
            <a:off x="2057400" y="4800600"/>
            <a:ext cx="1219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38" name="AutoShape 46"/>
          <p:cNvCxnSpPr>
            <a:cxnSpLocks noChangeShapeType="1"/>
          </p:cNvCxnSpPr>
          <p:nvPr/>
        </p:nvCxnSpPr>
        <p:spPr bwMode="auto">
          <a:xfrm>
            <a:off x="2057400" y="4953000"/>
            <a:ext cx="1219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39" name="AutoShape 47"/>
          <p:cNvCxnSpPr>
            <a:cxnSpLocks noChangeShapeType="1"/>
          </p:cNvCxnSpPr>
          <p:nvPr/>
        </p:nvCxnSpPr>
        <p:spPr bwMode="auto">
          <a:xfrm>
            <a:off x="2057400" y="5105400"/>
            <a:ext cx="1219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40" name="AutoShape 48"/>
          <p:cNvCxnSpPr>
            <a:cxnSpLocks noChangeShapeType="1"/>
          </p:cNvCxnSpPr>
          <p:nvPr/>
        </p:nvCxnSpPr>
        <p:spPr bwMode="auto">
          <a:xfrm>
            <a:off x="2057400" y="5257800"/>
            <a:ext cx="1219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41" name="AutoShape 49"/>
          <p:cNvCxnSpPr>
            <a:cxnSpLocks noChangeShapeType="1"/>
          </p:cNvCxnSpPr>
          <p:nvPr/>
        </p:nvCxnSpPr>
        <p:spPr bwMode="auto">
          <a:xfrm>
            <a:off x="3276600" y="4191000"/>
            <a:ext cx="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42" name="Rectangle 4"/>
          <p:cNvSpPr>
            <a:spLocks noChangeArrowheads="1"/>
          </p:cNvSpPr>
          <p:nvPr/>
        </p:nvSpPr>
        <p:spPr bwMode="auto">
          <a:xfrm>
            <a:off x="990600" y="1600206"/>
            <a:ext cx="1536700" cy="1571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buFont typeface="Times New Roman" pitchFamily="18" charset="0"/>
              <a:buNone/>
            </a:pPr>
            <a:endParaRPr lang="en-US" altLang="en-US" sz="1200" b="1"/>
          </a:p>
        </p:txBody>
      </p:sp>
      <p:cxnSp>
        <p:nvCxnSpPr>
          <p:cNvPr id="8243" name="AutoShape 5"/>
          <p:cNvCxnSpPr>
            <a:cxnSpLocks noChangeShapeType="1"/>
          </p:cNvCxnSpPr>
          <p:nvPr/>
        </p:nvCxnSpPr>
        <p:spPr bwMode="auto">
          <a:xfrm flipH="1">
            <a:off x="469900" y="1606557"/>
            <a:ext cx="514350" cy="555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44" name="AutoShape 6"/>
          <p:cNvCxnSpPr>
            <a:cxnSpLocks noChangeShapeType="1"/>
          </p:cNvCxnSpPr>
          <p:nvPr/>
        </p:nvCxnSpPr>
        <p:spPr bwMode="auto">
          <a:xfrm flipH="1">
            <a:off x="1993900" y="1628780"/>
            <a:ext cx="520700" cy="55403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45" name="AutoShape 7"/>
          <p:cNvCxnSpPr>
            <a:cxnSpLocks noChangeShapeType="1"/>
          </p:cNvCxnSpPr>
          <p:nvPr/>
        </p:nvCxnSpPr>
        <p:spPr bwMode="auto">
          <a:xfrm flipH="1">
            <a:off x="469900" y="3171828"/>
            <a:ext cx="514350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46" name="AutoShape 8"/>
          <p:cNvCxnSpPr>
            <a:cxnSpLocks noChangeShapeType="1"/>
          </p:cNvCxnSpPr>
          <p:nvPr/>
        </p:nvCxnSpPr>
        <p:spPr bwMode="auto">
          <a:xfrm flipH="1">
            <a:off x="1993900" y="3152782"/>
            <a:ext cx="528638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47" name="AutoShape 9"/>
          <p:cNvSpPr>
            <a:spLocks noChangeArrowheads="1"/>
          </p:cNvSpPr>
          <p:nvPr/>
        </p:nvSpPr>
        <p:spPr bwMode="auto">
          <a:xfrm>
            <a:off x="469900" y="2803531"/>
            <a:ext cx="2057400" cy="561975"/>
          </a:xfrm>
          <a:prstGeom prst="parallelogram">
            <a:avLst>
              <a:gd name="adj" fmla="val 91525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buFont typeface="Times New Roman" pitchFamily="18" charset="0"/>
              <a:buNone/>
            </a:pPr>
            <a:endParaRPr lang="en-US" altLang="en-US" sz="1200" b="1"/>
          </a:p>
        </p:txBody>
      </p:sp>
      <p:sp>
        <p:nvSpPr>
          <p:cNvPr id="8248" name="AutoShape 10"/>
          <p:cNvSpPr>
            <a:spLocks noChangeArrowheads="1"/>
          </p:cNvSpPr>
          <p:nvPr/>
        </p:nvSpPr>
        <p:spPr bwMode="auto">
          <a:xfrm>
            <a:off x="469900" y="2574931"/>
            <a:ext cx="2057400" cy="561975"/>
          </a:xfrm>
          <a:prstGeom prst="parallelogram">
            <a:avLst>
              <a:gd name="adj" fmla="val 91525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buFont typeface="Times New Roman" pitchFamily="18" charset="0"/>
              <a:buNone/>
            </a:pPr>
            <a:endParaRPr lang="en-US" altLang="en-US" sz="1200" b="1"/>
          </a:p>
        </p:txBody>
      </p:sp>
      <p:sp>
        <p:nvSpPr>
          <p:cNvPr id="8249" name="AutoShape 11"/>
          <p:cNvSpPr>
            <a:spLocks noChangeArrowheads="1"/>
          </p:cNvSpPr>
          <p:nvPr/>
        </p:nvSpPr>
        <p:spPr bwMode="auto">
          <a:xfrm>
            <a:off x="469900" y="2346331"/>
            <a:ext cx="2057400" cy="561975"/>
          </a:xfrm>
          <a:prstGeom prst="parallelogram">
            <a:avLst>
              <a:gd name="adj" fmla="val 91525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buFont typeface="Times New Roman" pitchFamily="18" charset="0"/>
              <a:buNone/>
            </a:pPr>
            <a:endParaRPr lang="en-US" altLang="en-US" sz="1200" b="1"/>
          </a:p>
        </p:txBody>
      </p:sp>
      <p:sp>
        <p:nvSpPr>
          <p:cNvPr id="8250" name="Rectangle 14"/>
          <p:cNvSpPr>
            <a:spLocks noChangeArrowheads="1"/>
          </p:cNvSpPr>
          <p:nvPr/>
        </p:nvSpPr>
        <p:spPr bwMode="auto">
          <a:xfrm>
            <a:off x="469900" y="2162182"/>
            <a:ext cx="1536700" cy="1571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buFont typeface="Times New Roman" pitchFamily="18" charset="0"/>
              <a:buNone/>
            </a:pPr>
            <a:endParaRPr lang="en-US" altLang="en-US" sz="1200" b="1"/>
          </a:p>
        </p:txBody>
      </p:sp>
      <p:cxnSp>
        <p:nvCxnSpPr>
          <p:cNvPr id="8251" name="AutoShape 15"/>
          <p:cNvCxnSpPr>
            <a:cxnSpLocks noChangeShapeType="1"/>
          </p:cNvCxnSpPr>
          <p:nvPr/>
        </p:nvCxnSpPr>
        <p:spPr bwMode="auto">
          <a:xfrm>
            <a:off x="2438400" y="2819400"/>
            <a:ext cx="1219200" cy="0"/>
          </a:xfrm>
          <a:prstGeom prst="straightConnector1">
            <a:avLst/>
          </a:prstGeom>
          <a:noFill/>
          <a:ln w="139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52" name="Text Box 60"/>
          <p:cNvSpPr txBox="1">
            <a:spLocks noChangeArrowheads="1"/>
          </p:cNvSpPr>
          <p:nvPr/>
        </p:nvSpPr>
        <p:spPr bwMode="auto">
          <a:xfrm>
            <a:off x="152400" y="838200"/>
            <a:ext cx="3276600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Times New Roman" pitchFamily="18" charset="0"/>
              <a:buNone/>
            </a:pPr>
            <a:r>
              <a:rPr lang="en-US" altLang="en-US" sz="2000" b="1"/>
              <a:t>1-D, 2-D, or 3-D Computational Domain</a:t>
            </a:r>
          </a:p>
        </p:txBody>
      </p:sp>
      <p:sp>
        <p:nvSpPr>
          <p:cNvPr id="8253" name="Text Box 61"/>
          <p:cNvSpPr txBox="1">
            <a:spLocks noChangeArrowheads="1"/>
          </p:cNvSpPr>
          <p:nvPr/>
        </p:nvSpPr>
        <p:spPr bwMode="auto">
          <a:xfrm>
            <a:off x="152400" y="4343400"/>
            <a:ext cx="1981200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Times New Roman" pitchFamily="18" charset="0"/>
              <a:buNone/>
            </a:pPr>
            <a:r>
              <a:rPr lang="en-US" altLang="en-US" sz="2400" dirty="0"/>
              <a:t>1-D, 2-D, 3-D </a:t>
            </a:r>
            <a:r>
              <a:rPr lang="en-US" altLang="en-US" sz="2400" b="1" dirty="0"/>
              <a:t>thread block</a:t>
            </a:r>
            <a:r>
              <a:rPr lang="en-US" altLang="en-US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367481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685801" y="152400"/>
            <a:ext cx="7770813" cy="762000"/>
          </a:xfrm>
        </p:spPr>
        <p:txBody>
          <a:bodyPr/>
          <a:lstStyle/>
          <a:p>
            <a:r>
              <a:rPr lang="en-US" altLang="en-US"/>
              <a:t>Indexing Work</a:t>
            </a:r>
          </a:p>
        </p:txBody>
      </p:sp>
      <p:sp>
        <p:nvSpPr>
          <p:cNvPr id="16387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914400"/>
            <a:ext cx="8458200" cy="2362200"/>
          </a:xfrm>
        </p:spPr>
        <p:txBody>
          <a:bodyPr/>
          <a:lstStyle/>
          <a:p>
            <a:pPr>
              <a:defRPr/>
            </a:pPr>
            <a:r>
              <a:rPr lang="en-US" dirty="0"/>
              <a:t>Within a CUDA kernel:</a:t>
            </a:r>
          </a:p>
          <a:p>
            <a:pPr lvl="1">
              <a:defRPr/>
            </a:pPr>
            <a:r>
              <a:rPr lang="en-US" sz="2400" dirty="0"/>
              <a:t>Grid: </a:t>
            </a:r>
            <a:r>
              <a:rPr lang="en-US" sz="2400" dirty="0" err="1"/>
              <a:t>gridDim</a:t>
            </a:r>
            <a:r>
              <a:rPr lang="en-US" sz="2400" dirty="0"/>
              <a:t>.[xyz]</a:t>
            </a:r>
          </a:p>
          <a:p>
            <a:pPr lvl="1">
              <a:defRPr/>
            </a:pPr>
            <a:r>
              <a:rPr lang="en-US" sz="2400" dirty="0"/>
              <a:t>Block: </a:t>
            </a:r>
            <a:r>
              <a:rPr lang="en-US" sz="2400" dirty="0" err="1"/>
              <a:t>blockDim</a:t>
            </a:r>
            <a:r>
              <a:rPr lang="en-US" sz="2400" dirty="0"/>
              <a:t>.[xyz] and </a:t>
            </a:r>
            <a:r>
              <a:rPr lang="en-US" sz="2400" dirty="0" err="1"/>
              <a:t>blockIdx</a:t>
            </a:r>
            <a:r>
              <a:rPr lang="en-US" sz="2400" dirty="0"/>
              <a:t>.[xyz]</a:t>
            </a:r>
          </a:p>
          <a:p>
            <a:pPr lvl="1">
              <a:defRPr/>
            </a:pPr>
            <a:r>
              <a:rPr lang="en-US" sz="2400" dirty="0"/>
              <a:t>Thread: </a:t>
            </a:r>
            <a:r>
              <a:rPr lang="en-US" sz="2400" dirty="0" err="1"/>
              <a:t>threadIdx</a:t>
            </a:r>
            <a:r>
              <a:rPr lang="en-US" sz="2400" dirty="0"/>
              <a:t>.[xyz]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28839" y="4738938"/>
            <a:ext cx="2698904" cy="341632"/>
            <a:chOff x="464287" y="3326287"/>
            <a:chExt cx="2698904" cy="341632"/>
          </a:xfrm>
        </p:grpSpPr>
        <p:sp>
          <p:nvSpPr>
            <p:cNvPr id="2" name="Rectangle 1"/>
            <p:cNvSpPr/>
            <p:nvPr/>
          </p:nvSpPr>
          <p:spPr bwMode="auto">
            <a:xfrm>
              <a:off x="1004777" y="3326287"/>
              <a:ext cx="540490" cy="341632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1313" indent="-341313" defTabSz="457200"/>
              <a:r>
                <a:rPr lang="en-US" sz="1800" b="1" dirty="0"/>
                <a:t>1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1545267" y="3326287"/>
              <a:ext cx="538717" cy="341632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1313" indent="-341313" defTabSz="457200"/>
              <a:r>
                <a:rPr lang="en-US" sz="1800" b="1" dirty="0"/>
                <a:t>2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2083984" y="3326287"/>
              <a:ext cx="540490" cy="341632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1313" indent="-341313" defTabSz="457200"/>
              <a:r>
                <a:rPr lang="en-US" sz="1800" b="1" dirty="0"/>
                <a:t>…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624474" y="3326287"/>
              <a:ext cx="538717" cy="341632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1313" indent="-341313" defTabSz="457200"/>
              <a:r>
                <a:rPr lang="en-US" sz="1800" b="1" dirty="0"/>
                <a:t>255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64287" y="3326287"/>
              <a:ext cx="540490" cy="341632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1313" indent="-341313" defTabSz="457200"/>
              <a:r>
                <a:rPr lang="en-US" sz="1800" b="1" dirty="0"/>
                <a:t>0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929515" y="4738938"/>
            <a:ext cx="2698904" cy="341632"/>
            <a:chOff x="464287" y="3326287"/>
            <a:chExt cx="2698904" cy="341632"/>
          </a:xfrm>
        </p:grpSpPr>
        <p:sp>
          <p:nvSpPr>
            <p:cNvPr id="12" name="Rectangle 11"/>
            <p:cNvSpPr/>
            <p:nvPr/>
          </p:nvSpPr>
          <p:spPr bwMode="auto">
            <a:xfrm>
              <a:off x="1004777" y="3326287"/>
              <a:ext cx="540490" cy="341632"/>
            </a:xfrm>
            <a:prstGeom prst="rect">
              <a:avLst/>
            </a:prstGeom>
            <a:noFill/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1313" indent="-341313" defTabSz="457200"/>
              <a:r>
                <a:rPr lang="en-US" sz="1800" b="1" dirty="0"/>
                <a:t>1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1545267" y="3326287"/>
              <a:ext cx="538717" cy="341632"/>
            </a:xfrm>
            <a:prstGeom prst="rect">
              <a:avLst/>
            </a:prstGeom>
            <a:noFill/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1313" indent="-341313" defTabSz="457200"/>
              <a:r>
                <a:rPr lang="en-US" sz="1800" b="1" dirty="0"/>
                <a:t>2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083984" y="3326287"/>
              <a:ext cx="540490" cy="341632"/>
            </a:xfrm>
            <a:prstGeom prst="rect">
              <a:avLst/>
            </a:prstGeom>
            <a:noFill/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1313" indent="-341313" defTabSz="457200"/>
              <a:r>
                <a:rPr lang="en-US" sz="1800" b="1" dirty="0"/>
                <a:t>…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624474" y="3326287"/>
              <a:ext cx="538717" cy="341632"/>
            </a:xfrm>
            <a:prstGeom prst="rect">
              <a:avLst/>
            </a:prstGeom>
            <a:noFill/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1313" indent="-341313" defTabSz="457200"/>
              <a:r>
                <a:rPr lang="en-US" sz="1800" b="1" dirty="0"/>
                <a:t>255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464287" y="3326287"/>
              <a:ext cx="540490" cy="341632"/>
            </a:xfrm>
            <a:prstGeom prst="rect">
              <a:avLst/>
            </a:prstGeom>
            <a:noFill/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1313" indent="-341313" defTabSz="457200"/>
              <a:r>
                <a:rPr lang="en-US" sz="1800" b="1" dirty="0"/>
                <a:t>0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261962" y="4746430"/>
            <a:ext cx="2698904" cy="341632"/>
            <a:chOff x="464287" y="3326287"/>
            <a:chExt cx="2698904" cy="341632"/>
          </a:xfrm>
        </p:grpSpPr>
        <p:sp>
          <p:nvSpPr>
            <p:cNvPr id="18" name="Rectangle 17"/>
            <p:cNvSpPr/>
            <p:nvPr/>
          </p:nvSpPr>
          <p:spPr bwMode="auto">
            <a:xfrm>
              <a:off x="1004777" y="3326287"/>
              <a:ext cx="540490" cy="341632"/>
            </a:xfrm>
            <a:prstGeom prst="rect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1313" indent="-341313" defTabSz="457200"/>
              <a:r>
                <a:rPr lang="en-US" sz="1800" b="1" dirty="0"/>
                <a:t>1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1545267" y="3326287"/>
              <a:ext cx="538717" cy="341632"/>
            </a:xfrm>
            <a:prstGeom prst="rect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1313" indent="-341313" defTabSz="457200"/>
              <a:r>
                <a:rPr lang="en-US" sz="1800" b="1" dirty="0"/>
                <a:t>2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083984" y="3326287"/>
              <a:ext cx="540490" cy="341632"/>
            </a:xfrm>
            <a:prstGeom prst="rect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1313" indent="-341313" defTabSz="457200"/>
              <a:r>
                <a:rPr lang="en-US" sz="1800" b="1" dirty="0"/>
                <a:t>…</a:t>
              </a: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2624474" y="3326287"/>
              <a:ext cx="538717" cy="341632"/>
            </a:xfrm>
            <a:prstGeom prst="rect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1313" indent="-341313" defTabSz="457200"/>
              <a:r>
                <a:rPr lang="en-US" sz="1800" b="1" dirty="0"/>
                <a:t>255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464287" y="3326287"/>
              <a:ext cx="540490" cy="341632"/>
            </a:xfrm>
            <a:prstGeom prst="rect">
              <a:avLst/>
            </a:prstGeom>
            <a:noFill/>
            <a:ln w="254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1313" indent="-341313" defTabSz="457200"/>
              <a:r>
                <a:rPr lang="en-US" sz="1800" b="1" dirty="0"/>
                <a:t>0</a:t>
              </a:r>
            </a:p>
          </p:txBody>
        </p:sp>
      </p:grpSp>
      <p:cxnSp>
        <p:nvCxnSpPr>
          <p:cNvPr id="23" name="Straight Arrow Connector 22"/>
          <p:cNvCxnSpPr/>
          <p:nvPr/>
        </p:nvCxnSpPr>
        <p:spPr bwMode="auto">
          <a:xfrm>
            <a:off x="228839" y="4239939"/>
            <a:ext cx="8732027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Box 23"/>
          <p:cNvSpPr txBox="1"/>
          <p:nvPr/>
        </p:nvSpPr>
        <p:spPr>
          <a:xfrm>
            <a:off x="2859283" y="3797372"/>
            <a:ext cx="387293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gridDim.x</a:t>
            </a:r>
            <a:r>
              <a:rPr lang="en-US" sz="2400" b="1" dirty="0"/>
              <a:t> == 1024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92452" y="5101651"/>
            <a:ext cx="213759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blockIdx.x</a:t>
            </a:r>
            <a:r>
              <a:rPr lang="en-US" sz="2400" b="1" dirty="0"/>
              <a:t>==0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21464" y="5101651"/>
            <a:ext cx="213759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C00000"/>
                </a:solidFill>
              </a:rPr>
              <a:t>blockIdx.x</a:t>
            </a:r>
            <a:r>
              <a:rPr lang="en-US" sz="2400" b="1" dirty="0">
                <a:solidFill>
                  <a:srgbClr val="C00000"/>
                </a:solidFill>
              </a:rPr>
              <a:t>==1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202154" y="5101651"/>
            <a:ext cx="275871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002060"/>
                </a:solidFill>
              </a:rPr>
              <a:t>blockIdx.x</a:t>
            </a:r>
            <a:r>
              <a:rPr lang="en-US" sz="2400" b="1" dirty="0">
                <a:solidFill>
                  <a:srgbClr val="002060"/>
                </a:solidFill>
              </a:rPr>
              <a:t>==1023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690468" y="4687215"/>
            <a:ext cx="516126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…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2452" y="4264498"/>
            <a:ext cx="213759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threadIdx.x</a:t>
            </a:r>
            <a:endParaRPr lang="en-US" sz="2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199760" y="4264498"/>
            <a:ext cx="213759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C00000"/>
                </a:solidFill>
              </a:rPr>
              <a:t>threadIdx.x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06594" y="4266519"/>
            <a:ext cx="275871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002060"/>
                </a:solidFill>
              </a:rPr>
              <a:t>threadIdx.x</a:t>
            </a:r>
            <a:endParaRPr lang="en-US" sz="2400" b="1" dirty="0">
              <a:solidFill>
                <a:srgbClr val="002060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228839" y="4264505"/>
            <a:ext cx="0" cy="83715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>
            <a:off x="8983907" y="4273462"/>
            <a:ext cx="0" cy="837151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384" name="Rectangle 16383"/>
          <p:cNvSpPr/>
          <p:nvPr/>
        </p:nvSpPr>
        <p:spPr>
          <a:xfrm>
            <a:off x="297617" y="5742947"/>
            <a:ext cx="8314327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GlobalThreadIndex</a:t>
            </a:r>
            <a:r>
              <a:rPr lang="en-US" sz="2400" dirty="0"/>
              <a:t>= </a:t>
            </a:r>
            <a:r>
              <a:rPr lang="en-US" sz="2400" b="1" dirty="0">
                <a:solidFill>
                  <a:srgbClr val="008000"/>
                </a:solidFill>
              </a:rPr>
              <a:t>(</a:t>
            </a:r>
            <a:r>
              <a:rPr lang="en-US" sz="2400" b="1" dirty="0" err="1">
                <a:solidFill>
                  <a:srgbClr val="008000"/>
                </a:solidFill>
              </a:rPr>
              <a:t>blockIdx.x</a:t>
            </a:r>
            <a:r>
              <a:rPr lang="en-US" sz="2400" b="1" dirty="0">
                <a:solidFill>
                  <a:srgbClr val="008000"/>
                </a:solidFill>
              </a:rPr>
              <a:t> * </a:t>
            </a:r>
            <a:r>
              <a:rPr lang="en-US" sz="2400" b="1" dirty="0" err="1">
                <a:solidFill>
                  <a:srgbClr val="008000"/>
                </a:solidFill>
              </a:rPr>
              <a:t>blockDim.x</a:t>
            </a:r>
            <a:r>
              <a:rPr lang="en-US" sz="2400" b="1" dirty="0">
                <a:solidFill>
                  <a:srgbClr val="008000"/>
                </a:solidFill>
              </a:rPr>
              <a:t>) + </a:t>
            </a:r>
            <a:r>
              <a:rPr lang="en-US" sz="2400" b="1" dirty="0" err="1">
                <a:solidFill>
                  <a:srgbClr val="008000"/>
                </a:solidFill>
              </a:rPr>
              <a:t>threadIdx.x</a:t>
            </a:r>
            <a:r>
              <a:rPr lang="en-US" sz="2400" b="1" dirty="0">
                <a:solidFill>
                  <a:srgbClr val="008000"/>
                </a:solidFill>
              </a:rPr>
              <a:t>;</a:t>
            </a:r>
            <a:r>
              <a:rPr lang="en-US" sz="2400" dirty="0"/>
              <a:t>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488" y="3205135"/>
            <a:ext cx="387293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blockDim.x</a:t>
            </a:r>
            <a:r>
              <a:rPr lang="en-US" sz="2400" b="1" dirty="0"/>
              <a:t> == 256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3446297" y="3204594"/>
            <a:ext cx="2698904" cy="341632"/>
            <a:chOff x="464287" y="3326287"/>
            <a:chExt cx="2698904" cy="341632"/>
          </a:xfrm>
        </p:grpSpPr>
        <p:sp>
          <p:nvSpPr>
            <p:cNvPr id="38" name="Rectangle 37"/>
            <p:cNvSpPr/>
            <p:nvPr/>
          </p:nvSpPr>
          <p:spPr bwMode="auto">
            <a:xfrm>
              <a:off x="1004777" y="3326287"/>
              <a:ext cx="540490" cy="341632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1313" indent="-341313" defTabSz="457200"/>
              <a:r>
                <a:rPr lang="en-US" sz="1800" b="1" dirty="0"/>
                <a:t>1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545267" y="3326287"/>
              <a:ext cx="538717" cy="341632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1313" indent="-341313" defTabSz="457200"/>
              <a:r>
                <a:rPr lang="en-US" sz="1800" b="1" dirty="0"/>
                <a:t>2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2083984" y="3326287"/>
              <a:ext cx="540490" cy="341632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1313" indent="-341313" defTabSz="457200"/>
              <a:r>
                <a:rPr lang="en-US" sz="1800" b="1" dirty="0"/>
                <a:t>…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2624474" y="3326287"/>
              <a:ext cx="538717" cy="341632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1313" indent="-341313" defTabSz="457200"/>
              <a:r>
                <a:rPr lang="en-US" sz="1800" b="1" dirty="0"/>
                <a:t>255</a:t>
              </a: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464287" y="3326287"/>
              <a:ext cx="540490" cy="341632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1313" indent="-341313" defTabSz="457200"/>
              <a:r>
                <a:rPr lang="en-US" sz="1800" b="1" dirty="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05785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685801" y="152400"/>
            <a:ext cx="7770813" cy="762000"/>
          </a:xfrm>
        </p:spPr>
        <p:txBody>
          <a:bodyPr/>
          <a:lstStyle/>
          <a:p>
            <a:r>
              <a:rPr lang="en-US" altLang="en-US"/>
              <a:t>Indexing Work</a:t>
            </a:r>
          </a:p>
        </p:txBody>
      </p:sp>
      <p:sp>
        <p:nvSpPr>
          <p:cNvPr id="16387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914400"/>
            <a:ext cx="8458200" cy="5334000"/>
          </a:xfrm>
        </p:spPr>
        <p:txBody>
          <a:bodyPr/>
          <a:lstStyle/>
          <a:p>
            <a:pPr>
              <a:defRPr/>
            </a:pPr>
            <a:r>
              <a:rPr lang="en-US" dirty="0"/>
              <a:t>Example CUDA kernel with 1-D Indexing:</a:t>
            </a:r>
          </a:p>
          <a:p>
            <a:pPr marL="0" indent="0">
              <a:buFont typeface="Times New Roman" pitchFamily="18" charset="0"/>
              <a:buNone/>
              <a:defRPr/>
            </a:pPr>
            <a:r>
              <a:rPr lang="en-US" sz="2800" b="1" dirty="0">
                <a:solidFill>
                  <a:srgbClr val="008000"/>
                </a:solidFill>
              </a:rPr>
              <a:t>__global__ </a:t>
            </a:r>
            <a:r>
              <a:rPr lang="en-US" sz="2800" dirty="0"/>
              <a:t>void </a:t>
            </a:r>
            <a:r>
              <a:rPr lang="en-US" sz="2800" dirty="0" err="1"/>
              <a:t>cuda_add</a:t>
            </a:r>
            <a:r>
              <a:rPr lang="en-US" sz="2800" dirty="0"/>
              <a:t>(float *c, float *a, float *b) {</a:t>
            </a:r>
          </a:p>
          <a:p>
            <a:pPr marL="0" indent="0">
              <a:buFont typeface="Times New Roman" pitchFamily="18" charset="0"/>
              <a:buNone/>
              <a:defRPr/>
            </a:pPr>
            <a:r>
              <a:rPr lang="en-US" sz="2800" dirty="0"/>
              <a:t>  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idx</a:t>
            </a:r>
            <a:r>
              <a:rPr lang="en-US" sz="2800" dirty="0"/>
              <a:t> = </a:t>
            </a:r>
            <a:r>
              <a:rPr lang="en-US" sz="2800" b="1" dirty="0">
                <a:solidFill>
                  <a:srgbClr val="008000"/>
                </a:solidFill>
              </a:rPr>
              <a:t>(</a:t>
            </a:r>
            <a:r>
              <a:rPr lang="en-US" sz="2800" b="1" dirty="0" err="1">
                <a:solidFill>
                  <a:srgbClr val="008000"/>
                </a:solidFill>
              </a:rPr>
              <a:t>blockIdx.x</a:t>
            </a:r>
            <a:r>
              <a:rPr lang="en-US" sz="2800" b="1" dirty="0">
                <a:solidFill>
                  <a:srgbClr val="008000"/>
                </a:solidFill>
              </a:rPr>
              <a:t> * </a:t>
            </a:r>
            <a:r>
              <a:rPr lang="en-US" sz="2800" b="1" dirty="0" err="1">
                <a:solidFill>
                  <a:srgbClr val="008000"/>
                </a:solidFill>
              </a:rPr>
              <a:t>blockDim.x</a:t>
            </a:r>
            <a:r>
              <a:rPr lang="en-US" sz="2800" b="1" dirty="0">
                <a:solidFill>
                  <a:srgbClr val="008000"/>
                </a:solidFill>
              </a:rPr>
              <a:t>) + </a:t>
            </a:r>
            <a:r>
              <a:rPr lang="en-US" sz="2800" b="1" dirty="0" err="1">
                <a:solidFill>
                  <a:srgbClr val="008000"/>
                </a:solidFill>
              </a:rPr>
              <a:t>threadIdx.x</a:t>
            </a:r>
            <a:r>
              <a:rPr lang="en-US" sz="2800" b="1" dirty="0">
                <a:solidFill>
                  <a:srgbClr val="008000"/>
                </a:solidFill>
              </a:rPr>
              <a:t>;</a:t>
            </a:r>
            <a:r>
              <a:rPr lang="en-US" sz="2800" dirty="0"/>
              <a:t> </a:t>
            </a:r>
          </a:p>
          <a:p>
            <a:pPr marL="0" indent="0">
              <a:buFont typeface="Times New Roman" pitchFamily="18" charset="0"/>
              <a:buNone/>
              <a:defRPr/>
            </a:pPr>
            <a:r>
              <a:rPr lang="en-US" sz="2800" dirty="0"/>
              <a:t>  c[</a:t>
            </a:r>
            <a:r>
              <a:rPr lang="en-US" sz="2800" dirty="0" err="1"/>
              <a:t>idx</a:t>
            </a:r>
            <a:r>
              <a:rPr lang="en-US" sz="2800" dirty="0"/>
              <a:t>] = a[</a:t>
            </a:r>
            <a:r>
              <a:rPr lang="en-US" sz="2800" dirty="0" err="1"/>
              <a:t>idx</a:t>
            </a:r>
            <a:r>
              <a:rPr lang="en-US" sz="2800" dirty="0"/>
              <a:t>] + b[</a:t>
            </a:r>
            <a:r>
              <a:rPr lang="en-US" sz="2800" dirty="0" err="1"/>
              <a:t>idx</a:t>
            </a:r>
            <a:r>
              <a:rPr lang="en-US" sz="2800" dirty="0"/>
              <a:t>];</a:t>
            </a:r>
          </a:p>
          <a:p>
            <a:pPr marL="0" indent="0">
              <a:buFont typeface="Times New Roman" pitchFamily="18" charset="0"/>
              <a:buNone/>
              <a:defRPr/>
            </a:pPr>
            <a:r>
              <a:rPr lang="en-US" sz="2800" dirty="0"/>
              <a:t>}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95810" y="4102505"/>
            <a:ext cx="8755068" cy="1718263"/>
            <a:chOff x="195810" y="2947908"/>
            <a:chExt cx="8755068" cy="1718262"/>
          </a:xfrm>
        </p:grpSpPr>
        <p:grpSp>
          <p:nvGrpSpPr>
            <p:cNvPr id="5" name="Group 4"/>
            <p:cNvGrpSpPr/>
            <p:nvPr/>
          </p:nvGrpSpPr>
          <p:grpSpPr>
            <a:xfrm>
              <a:off x="195810" y="3878709"/>
              <a:ext cx="2698904" cy="341632"/>
              <a:chOff x="464287" y="3326287"/>
              <a:chExt cx="2698904" cy="341632"/>
            </a:xfrm>
          </p:grpSpPr>
          <p:sp>
            <p:nvSpPr>
              <p:cNvPr id="29" name="Rectangle 28"/>
              <p:cNvSpPr/>
              <p:nvPr/>
            </p:nvSpPr>
            <p:spPr bwMode="auto">
              <a:xfrm>
                <a:off x="1004777" y="3326287"/>
                <a:ext cx="540490" cy="341632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41313" indent="-341313" defTabSz="457200"/>
                <a:r>
                  <a:rPr lang="en-US" sz="1800" b="1" dirty="0"/>
                  <a:t>1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 bwMode="auto">
              <a:xfrm>
                <a:off x="1545267" y="3326287"/>
                <a:ext cx="538717" cy="341632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41313" indent="-341313" defTabSz="457200"/>
                <a:r>
                  <a:rPr lang="en-US" sz="1800" b="1" dirty="0"/>
                  <a:t>2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 bwMode="auto">
              <a:xfrm>
                <a:off x="2083984" y="3326287"/>
                <a:ext cx="540490" cy="341632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41313" indent="-341313" defTabSz="457200"/>
                <a:r>
                  <a:rPr lang="en-US" sz="1800" b="1" dirty="0"/>
                  <a:t>…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 bwMode="auto">
              <a:xfrm>
                <a:off x="2624474" y="3326287"/>
                <a:ext cx="538717" cy="341632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41313" indent="-341313" defTabSz="457200"/>
                <a:r>
                  <a:rPr lang="en-US" sz="1800" b="1" dirty="0"/>
                  <a:t>255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 bwMode="auto">
              <a:xfrm>
                <a:off x="464287" y="3326287"/>
                <a:ext cx="540490" cy="341632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41313" indent="-341313" defTabSz="457200"/>
                <a:r>
                  <a:rPr lang="en-US" sz="1800" b="1" dirty="0"/>
                  <a:t>0</a:t>
                </a: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896486" y="3878709"/>
              <a:ext cx="2698904" cy="341632"/>
              <a:chOff x="464287" y="3326287"/>
              <a:chExt cx="2698904" cy="341632"/>
            </a:xfrm>
          </p:grpSpPr>
          <p:sp>
            <p:nvSpPr>
              <p:cNvPr id="24" name="Rectangle 23"/>
              <p:cNvSpPr/>
              <p:nvPr/>
            </p:nvSpPr>
            <p:spPr bwMode="auto">
              <a:xfrm>
                <a:off x="1004777" y="3326287"/>
                <a:ext cx="540490" cy="341632"/>
              </a:xfrm>
              <a:prstGeom prst="rect">
                <a:avLst/>
              </a:prstGeom>
              <a:noFill/>
              <a:ln w="2540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41313" indent="-341313" defTabSz="457200"/>
                <a:r>
                  <a:rPr lang="en-US" sz="1800" b="1" dirty="0"/>
                  <a:t>1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 bwMode="auto">
              <a:xfrm>
                <a:off x="1545267" y="3326287"/>
                <a:ext cx="538717" cy="341632"/>
              </a:xfrm>
              <a:prstGeom prst="rect">
                <a:avLst/>
              </a:prstGeom>
              <a:noFill/>
              <a:ln w="2540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41313" indent="-341313" defTabSz="457200"/>
                <a:r>
                  <a:rPr lang="en-US" sz="1800" b="1" dirty="0"/>
                  <a:t>2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2083984" y="3326287"/>
                <a:ext cx="540490" cy="341632"/>
              </a:xfrm>
              <a:prstGeom prst="rect">
                <a:avLst/>
              </a:prstGeom>
              <a:noFill/>
              <a:ln w="2540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41313" indent="-341313" defTabSz="457200"/>
                <a:r>
                  <a:rPr lang="en-US" sz="1800" b="1" dirty="0"/>
                  <a:t>…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2624474" y="3326287"/>
                <a:ext cx="538717" cy="341632"/>
              </a:xfrm>
              <a:prstGeom prst="rect">
                <a:avLst/>
              </a:prstGeom>
              <a:noFill/>
              <a:ln w="2540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41313" indent="-341313" defTabSz="457200"/>
                <a:r>
                  <a:rPr lang="en-US" sz="1800" b="1" dirty="0"/>
                  <a:t>255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464287" y="3326287"/>
                <a:ext cx="540490" cy="341632"/>
              </a:xfrm>
              <a:prstGeom prst="rect">
                <a:avLst/>
              </a:prstGeom>
              <a:noFill/>
              <a:ln w="2540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41313" indent="-341313" defTabSz="457200"/>
                <a:r>
                  <a:rPr lang="en-US" sz="1800" b="1" dirty="0"/>
                  <a:t>0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228933" y="3886200"/>
              <a:ext cx="2698904" cy="341632"/>
              <a:chOff x="464287" y="3326287"/>
              <a:chExt cx="2698904" cy="341632"/>
            </a:xfrm>
          </p:grpSpPr>
          <p:sp>
            <p:nvSpPr>
              <p:cNvPr id="19" name="Rectangle 18"/>
              <p:cNvSpPr/>
              <p:nvPr/>
            </p:nvSpPr>
            <p:spPr bwMode="auto">
              <a:xfrm>
                <a:off x="1004777" y="3326287"/>
                <a:ext cx="540490" cy="341632"/>
              </a:xfrm>
              <a:prstGeom prst="rect">
                <a:avLst/>
              </a:prstGeom>
              <a:noFill/>
              <a:ln w="25400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41313" indent="-341313" defTabSz="457200"/>
                <a:r>
                  <a:rPr lang="en-US" sz="1800" b="1" dirty="0"/>
                  <a:t>1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1545267" y="3326287"/>
                <a:ext cx="538717" cy="341632"/>
              </a:xfrm>
              <a:prstGeom prst="rect">
                <a:avLst/>
              </a:prstGeom>
              <a:noFill/>
              <a:ln w="25400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41313" indent="-341313" defTabSz="457200"/>
                <a:r>
                  <a:rPr lang="en-US" sz="1800" b="1" dirty="0"/>
                  <a:t>2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2083984" y="3326287"/>
                <a:ext cx="540490" cy="341632"/>
              </a:xfrm>
              <a:prstGeom prst="rect">
                <a:avLst/>
              </a:prstGeom>
              <a:noFill/>
              <a:ln w="25400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41313" indent="-341313" defTabSz="457200"/>
                <a:r>
                  <a:rPr lang="en-US" sz="1800" b="1" dirty="0"/>
                  <a:t>…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 bwMode="auto">
              <a:xfrm>
                <a:off x="2624474" y="3326287"/>
                <a:ext cx="538717" cy="341632"/>
              </a:xfrm>
              <a:prstGeom prst="rect">
                <a:avLst/>
              </a:prstGeom>
              <a:noFill/>
              <a:ln w="25400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41313" indent="-341313" defTabSz="457200"/>
                <a:r>
                  <a:rPr lang="en-US" sz="1800" b="1" dirty="0"/>
                  <a:t>255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464287" y="3326287"/>
                <a:ext cx="540490" cy="341632"/>
              </a:xfrm>
              <a:prstGeom prst="rect">
                <a:avLst/>
              </a:prstGeom>
              <a:noFill/>
              <a:ln w="25400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341313" indent="-341313" defTabSz="457200"/>
                <a:r>
                  <a:rPr lang="en-US" sz="1800" b="1" dirty="0"/>
                  <a:t>0</a:t>
                </a:r>
              </a:p>
            </p:txBody>
          </p:sp>
        </p:grpSp>
        <p:cxnSp>
          <p:nvCxnSpPr>
            <p:cNvPr id="8" name="Straight Arrow Connector 7"/>
            <p:cNvCxnSpPr/>
            <p:nvPr/>
          </p:nvCxnSpPr>
          <p:spPr bwMode="auto">
            <a:xfrm>
              <a:off x="195810" y="3379728"/>
              <a:ext cx="8732027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triangle" w="lg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" name="TextBox 8"/>
            <p:cNvSpPr txBox="1"/>
            <p:nvPr/>
          </p:nvSpPr>
          <p:spPr>
            <a:xfrm>
              <a:off x="2859281" y="2947908"/>
              <a:ext cx="3872937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/>
                <a:t>gridDim.x</a:t>
              </a:r>
              <a:r>
                <a:rPr lang="en-US" sz="2400" b="1" dirty="0"/>
                <a:t> == 1024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9423" y="4241438"/>
              <a:ext cx="2137596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/>
                <a:t>blockIdx.x</a:t>
              </a:r>
              <a:r>
                <a:rPr lang="en-US" sz="2400" b="1" dirty="0"/>
                <a:t>==0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88435" y="4241438"/>
              <a:ext cx="2137596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>
                  <a:solidFill>
                    <a:srgbClr val="C00000"/>
                  </a:solidFill>
                </a:rPr>
                <a:t>blockIdx.x</a:t>
              </a:r>
              <a:r>
                <a:rPr lang="en-US" sz="2400" b="1" dirty="0">
                  <a:solidFill>
                    <a:srgbClr val="C00000"/>
                  </a:solidFill>
                </a:rPr>
                <a:t>==1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69125" y="4241438"/>
              <a:ext cx="2758712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>
                  <a:solidFill>
                    <a:srgbClr val="002060"/>
                  </a:solidFill>
                </a:rPr>
                <a:t>blockIdx.x</a:t>
              </a:r>
              <a:r>
                <a:rPr lang="en-US" sz="2400" b="1" dirty="0">
                  <a:solidFill>
                    <a:srgbClr val="002060"/>
                  </a:solidFill>
                </a:rPr>
                <a:t>==1023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57439" y="3826998"/>
              <a:ext cx="516126" cy="480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…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9423" y="3404286"/>
              <a:ext cx="2137596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/>
                <a:t>threadIdx.x</a:t>
              </a:r>
              <a:endParaRPr lang="en-US" sz="24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66731" y="3404286"/>
              <a:ext cx="2137596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>
                  <a:solidFill>
                    <a:srgbClr val="C00000"/>
                  </a:solidFill>
                </a:rPr>
                <a:t>threadIdx.x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173565" y="3406308"/>
              <a:ext cx="2758712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>
                  <a:solidFill>
                    <a:srgbClr val="002060"/>
                  </a:solidFill>
                </a:rPr>
                <a:t>threadIdx.x</a:t>
              </a:r>
              <a:endParaRPr lang="en-US" sz="2400" b="1" dirty="0">
                <a:solidFill>
                  <a:srgbClr val="002060"/>
                </a:solidFill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195810" y="3404287"/>
              <a:ext cx="0" cy="83715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8950878" y="3413244"/>
              <a:ext cx="0" cy="837151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0404236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458200" cy="1141413"/>
          </a:xfrm>
        </p:spPr>
        <p:txBody>
          <a:bodyPr/>
          <a:lstStyle/>
          <a:p>
            <a:r>
              <a:rPr lang="en-US" altLang="en-US" sz="3600" dirty="0"/>
              <a:t>What if Work Size Isn’t an Integer Multiple of the Thread Block Size?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1"/>
          </p:nvPr>
        </p:nvSpPr>
        <p:spPr>
          <a:xfrm>
            <a:off x="381000" y="1295400"/>
            <a:ext cx="8534400" cy="5181600"/>
          </a:xfrm>
        </p:spPr>
        <p:txBody>
          <a:bodyPr/>
          <a:lstStyle/>
          <a:p>
            <a:pPr>
              <a:defRPr/>
            </a:pPr>
            <a:r>
              <a:rPr lang="en-US" dirty="0"/>
              <a:t>Grid size must be rounded up to account for final partially-full thread block:</a:t>
            </a:r>
          </a:p>
          <a:p>
            <a:pPr marL="0" indent="0">
              <a:buNone/>
              <a:defRPr/>
            </a:pPr>
            <a:r>
              <a:rPr lang="en-US" altLang="en-US" b="1" dirty="0">
                <a:solidFill>
                  <a:srgbClr val="008000"/>
                </a:solidFill>
              </a:rPr>
              <a:t>	</a:t>
            </a:r>
            <a:r>
              <a:rPr lang="en-US" altLang="en-US" b="1" dirty="0" err="1">
                <a:solidFill>
                  <a:srgbClr val="008000"/>
                </a:solidFill>
              </a:rPr>
              <a:t>GridSZ</a:t>
            </a:r>
            <a:r>
              <a:rPr lang="en-US" altLang="en-US" b="1" dirty="0">
                <a:solidFill>
                  <a:srgbClr val="008000"/>
                </a:solidFill>
              </a:rPr>
              <a:t> = (N + </a:t>
            </a:r>
            <a:r>
              <a:rPr lang="en-US" altLang="en-US" b="1" dirty="0" err="1">
                <a:solidFill>
                  <a:srgbClr val="008000"/>
                </a:solidFill>
              </a:rPr>
              <a:t>BlockSZ</a:t>
            </a:r>
            <a:r>
              <a:rPr lang="en-US" altLang="en-US" b="1" dirty="0">
                <a:solidFill>
                  <a:srgbClr val="008000"/>
                </a:solidFill>
              </a:rPr>
              <a:t> - 1) / </a:t>
            </a:r>
            <a:r>
              <a:rPr lang="en-US" altLang="en-US" b="1" dirty="0" err="1">
                <a:solidFill>
                  <a:srgbClr val="008000"/>
                </a:solidFill>
              </a:rPr>
              <a:t>BlockSZ</a:t>
            </a:r>
            <a:endParaRPr lang="en-US" dirty="0"/>
          </a:p>
          <a:p>
            <a:pPr>
              <a:defRPr/>
            </a:pPr>
            <a:r>
              <a:rPr lang="en-US" dirty="0"/>
              <a:t>Threads must check if they are “in bounds”:</a:t>
            </a:r>
          </a:p>
          <a:p>
            <a:pPr marL="0" indent="0">
              <a:buFont typeface="Times New Roman" pitchFamily="18" charset="0"/>
              <a:buNone/>
              <a:defRPr/>
            </a:pPr>
            <a:r>
              <a:rPr lang="en-US" sz="2400" dirty="0"/>
              <a:t>__global__ void </a:t>
            </a:r>
            <a:r>
              <a:rPr lang="en-US" sz="2400" dirty="0" err="1"/>
              <a:t>cuda_add</a:t>
            </a:r>
            <a:r>
              <a:rPr lang="en-US" sz="2400" dirty="0"/>
              <a:t>(float *c, float *a, float *b, </a:t>
            </a:r>
            <a:r>
              <a:rPr lang="en-US" sz="2400" dirty="0" err="1"/>
              <a:t>int</a:t>
            </a:r>
            <a:r>
              <a:rPr lang="en-US" sz="2400" dirty="0"/>
              <a:t> N) {</a:t>
            </a:r>
          </a:p>
          <a:p>
            <a:pPr marL="0" indent="0">
              <a:buFont typeface="Times New Roman" pitchFamily="18" charset="0"/>
              <a:buNone/>
              <a:defRPr/>
            </a:pPr>
            <a:r>
              <a:rPr lang="en-US" sz="2400" dirty="0"/>
              <a:t>   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idx</a:t>
            </a:r>
            <a:r>
              <a:rPr lang="en-US" sz="2400" dirty="0"/>
              <a:t> = (</a:t>
            </a:r>
            <a:r>
              <a:rPr lang="en-US" sz="2400" dirty="0" err="1"/>
              <a:t>blockIdx.x</a:t>
            </a:r>
            <a:r>
              <a:rPr lang="en-US" sz="2400" dirty="0"/>
              <a:t> * </a:t>
            </a:r>
            <a:r>
              <a:rPr lang="en-US" sz="2400" dirty="0" err="1"/>
              <a:t>blockDim.x</a:t>
            </a:r>
            <a:r>
              <a:rPr lang="en-US" sz="2400" dirty="0"/>
              <a:t>) + </a:t>
            </a:r>
            <a:r>
              <a:rPr lang="en-US" sz="2400" dirty="0" err="1"/>
              <a:t>threadIdx.x</a:t>
            </a:r>
            <a:r>
              <a:rPr lang="en-US" sz="2400" dirty="0"/>
              <a:t>; </a:t>
            </a:r>
          </a:p>
          <a:p>
            <a:pPr marL="0" indent="0">
              <a:buFont typeface="Times New Roman" pitchFamily="18" charset="0"/>
              <a:buNone/>
              <a:defRPr/>
            </a:pPr>
            <a:r>
              <a:rPr lang="en-US" sz="2400" dirty="0"/>
              <a:t>    </a:t>
            </a:r>
            <a:r>
              <a:rPr lang="en-US" sz="2400" b="1" dirty="0">
                <a:solidFill>
                  <a:srgbClr val="008000"/>
                </a:solidFill>
              </a:rPr>
              <a:t>if (</a:t>
            </a:r>
            <a:r>
              <a:rPr lang="en-US" sz="2400" b="1" dirty="0" err="1">
                <a:solidFill>
                  <a:srgbClr val="008000"/>
                </a:solidFill>
              </a:rPr>
              <a:t>idx</a:t>
            </a:r>
            <a:r>
              <a:rPr lang="en-US" sz="2400" b="1" dirty="0">
                <a:solidFill>
                  <a:srgbClr val="008000"/>
                </a:solidFill>
              </a:rPr>
              <a:t> &lt; N) {</a:t>
            </a:r>
          </a:p>
          <a:p>
            <a:pPr marL="0" indent="0">
              <a:buFont typeface="Times New Roman" pitchFamily="18" charset="0"/>
              <a:buNone/>
              <a:defRPr/>
            </a:pPr>
            <a:r>
              <a:rPr lang="en-US" sz="2400" dirty="0"/>
              <a:t>        c[</a:t>
            </a:r>
            <a:r>
              <a:rPr lang="en-US" sz="2400" dirty="0" err="1"/>
              <a:t>idx</a:t>
            </a:r>
            <a:r>
              <a:rPr lang="en-US" sz="2400" dirty="0"/>
              <a:t>] = a[</a:t>
            </a:r>
            <a:r>
              <a:rPr lang="en-US" sz="2400" dirty="0" err="1"/>
              <a:t>idx</a:t>
            </a:r>
            <a:r>
              <a:rPr lang="en-US" sz="2400" dirty="0"/>
              <a:t>] + b[</a:t>
            </a:r>
            <a:r>
              <a:rPr lang="en-US" sz="2400" dirty="0" err="1"/>
              <a:t>idx</a:t>
            </a:r>
            <a:r>
              <a:rPr lang="en-US" sz="2400" dirty="0"/>
              <a:t>];</a:t>
            </a:r>
          </a:p>
          <a:p>
            <a:pPr marL="0" indent="0">
              <a:buFont typeface="Times New Roman" pitchFamily="18" charset="0"/>
              <a:buNone/>
              <a:defRPr/>
            </a:pPr>
            <a:r>
              <a:rPr lang="en-US" sz="2400" dirty="0"/>
              <a:t>    </a:t>
            </a:r>
            <a:r>
              <a:rPr lang="en-US" sz="2400" b="1" dirty="0">
                <a:solidFill>
                  <a:srgbClr val="008000"/>
                </a:solidFill>
              </a:rPr>
              <a:t>}</a:t>
            </a:r>
          </a:p>
          <a:p>
            <a:pPr marL="0" indent="0">
              <a:buFont typeface="Times New Roman" pitchFamily="18" charset="0"/>
              <a:buNone/>
              <a:defRPr/>
            </a:pPr>
            <a:r>
              <a:rPr lang="en-US" sz="2400" dirty="0"/>
              <a:t>}</a:t>
            </a:r>
          </a:p>
          <a:p>
            <a:pPr marL="0" indent="0">
              <a:buFont typeface="Times New Roman" pitchFamily="18" charset="0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5455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685801" y="9525"/>
            <a:ext cx="7770813" cy="828675"/>
          </a:xfrm>
        </p:spPr>
        <p:txBody>
          <a:bodyPr/>
          <a:lstStyle/>
          <a:p>
            <a:r>
              <a:rPr lang="en-US" altLang="en-US"/>
              <a:t>Running a GPU kernel:</a:t>
            </a:r>
          </a:p>
        </p:txBody>
      </p:sp>
      <p:sp>
        <p:nvSpPr>
          <p:cNvPr id="11267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838200"/>
            <a:ext cx="7772400" cy="5638800"/>
          </a:xfrm>
        </p:spPr>
        <p:txBody>
          <a:bodyPr/>
          <a:lstStyle/>
          <a:p>
            <a:pPr marL="0" indent="0">
              <a:buFont typeface="Times New Roman" pitchFamily="18" charset="0"/>
              <a:buNone/>
            </a:pPr>
            <a:r>
              <a:rPr lang="en-US" altLang="en-US" sz="2400" dirty="0" err="1"/>
              <a:t>int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sz</a:t>
            </a:r>
            <a:r>
              <a:rPr lang="en-US" altLang="en-US" sz="2400" dirty="0"/>
              <a:t> = N * </a:t>
            </a:r>
            <a:r>
              <a:rPr lang="en-US" altLang="en-US" sz="2400" dirty="0" err="1"/>
              <a:t>sizeof</a:t>
            </a:r>
            <a:r>
              <a:rPr lang="en-US" altLang="en-US" sz="2400" dirty="0"/>
              <a:t>(float);</a:t>
            </a:r>
          </a:p>
          <a:p>
            <a:pPr marL="0" indent="0">
              <a:buFont typeface="Times New Roman" pitchFamily="18" charset="0"/>
              <a:buNone/>
            </a:pPr>
            <a:r>
              <a:rPr lang="en-US" altLang="en-US" sz="2400" dirty="0"/>
              <a:t>…</a:t>
            </a:r>
          </a:p>
          <a:p>
            <a:pPr marL="0" indent="0">
              <a:buFont typeface="Times New Roman" pitchFamily="18" charset="0"/>
              <a:buNone/>
            </a:pPr>
            <a:r>
              <a:rPr lang="en-US" altLang="en-US" sz="2400" dirty="0" err="1"/>
              <a:t>cudaMalloc</a:t>
            </a:r>
            <a:r>
              <a:rPr lang="en-US" altLang="en-US" sz="2400" dirty="0"/>
              <a:t>((void**) &amp;</a:t>
            </a:r>
            <a:r>
              <a:rPr lang="en-US" altLang="en-US" sz="2400" dirty="0" err="1"/>
              <a:t>a_gpu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sz</a:t>
            </a:r>
            <a:r>
              <a:rPr lang="en-US" altLang="en-US" sz="2400" dirty="0"/>
              <a:t>);</a:t>
            </a:r>
          </a:p>
          <a:p>
            <a:pPr marL="0" indent="0">
              <a:buFont typeface="Times New Roman" pitchFamily="18" charset="0"/>
              <a:buNone/>
            </a:pPr>
            <a:r>
              <a:rPr lang="en-US" altLang="en-US" sz="2400" dirty="0" err="1"/>
              <a:t>cudaMemcpy</a:t>
            </a:r>
            <a:r>
              <a:rPr lang="en-US" altLang="en-US" sz="2400" dirty="0"/>
              <a:t>(</a:t>
            </a:r>
            <a:r>
              <a:rPr lang="en-US" altLang="en-US" sz="2400" dirty="0" err="1"/>
              <a:t>a_gpu</a:t>
            </a:r>
            <a:r>
              <a:rPr lang="en-US" altLang="en-US" sz="2400" dirty="0"/>
              <a:t>, a, </a:t>
            </a:r>
            <a:r>
              <a:rPr lang="en-US" altLang="en-US" sz="2400" dirty="0" err="1"/>
              <a:t>sz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cudaMemcpyHostToDevice</a:t>
            </a:r>
            <a:r>
              <a:rPr lang="en-US" altLang="en-US" sz="2400" dirty="0"/>
              <a:t>);</a:t>
            </a:r>
          </a:p>
          <a:p>
            <a:pPr marL="0" indent="0">
              <a:buFont typeface="Times New Roman" pitchFamily="18" charset="0"/>
              <a:buNone/>
            </a:pPr>
            <a:r>
              <a:rPr lang="en-US" altLang="en-US" sz="2400" dirty="0"/>
              <a:t>… // do the same for ‘</a:t>
            </a:r>
            <a:r>
              <a:rPr lang="en-US" altLang="en-US" sz="2400" dirty="0" err="1"/>
              <a:t>b_gpu</a:t>
            </a:r>
            <a:r>
              <a:rPr lang="en-US" altLang="en-US" sz="2400" dirty="0"/>
              <a:t>’, allocate ‘</a:t>
            </a:r>
            <a:r>
              <a:rPr lang="en-US" altLang="en-US" sz="2400" dirty="0" err="1"/>
              <a:t>c_gpu</a:t>
            </a:r>
            <a:r>
              <a:rPr lang="en-US" altLang="en-US" sz="2400" dirty="0"/>
              <a:t>’</a:t>
            </a:r>
          </a:p>
          <a:p>
            <a:pPr marL="0" indent="0">
              <a:buFont typeface="Times New Roman" pitchFamily="18" charset="0"/>
              <a:buNone/>
            </a:pPr>
            <a:r>
              <a:rPr lang="en-US" altLang="en-US" sz="2400" dirty="0" err="1"/>
              <a:t>int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Bsz</a:t>
            </a:r>
            <a:r>
              <a:rPr lang="en-US" altLang="en-US" sz="2400" dirty="0"/>
              <a:t> = 256; // 1-D thread block size</a:t>
            </a:r>
          </a:p>
          <a:p>
            <a:pPr marL="0" indent="0">
              <a:buFont typeface="Times New Roman" pitchFamily="18" charset="0"/>
              <a:buNone/>
            </a:pPr>
            <a:r>
              <a:rPr lang="en-US" altLang="en-US" sz="2400" b="1" dirty="0" err="1">
                <a:solidFill>
                  <a:srgbClr val="008000"/>
                </a:solidFill>
              </a:rPr>
              <a:t>cuda_add</a:t>
            </a:r>
            <a:r>
              <a:rPr lang="en-US" altLang="en-US" sz="2400" b="1" dirty="0">
                <a:solidFill>
                  <a:srgbClr val="008000"/>
                </a:solidFill>
              </a:rPr>
              <a:t>&lt;&lt;&lt;(N+Bsz-1)/</a:t>
            </a:r>
            <a:r>
              <a:rPr lang="en-US" altLang="en-US" sz="2400" b="1" dirty="0" err="1">
                <a:solidFill>
                  <a:srgbClr val="008000"/>
                </a:solidFill>
              </a:rPr>
              <a:t>Bsz</a:t>
            </a:r>
            <a:r>
              <a:rPr lang="en-US" altLang="en-US" sz="2400" b="1" dirty="0">
                <a:solidFill>
                  <a:srgbClr val="008000"/>
                </a:solidFill>
              </a:rPr>
              <a:t>,  </a:t>
            </a:r>
            <a:r>
              <a:rPr lang="en-US" altLang="en-US" sz="2400" b="1" dirty="0" err="1">
                <a:solidFill>
                  <a:srgbClr val="008000"/>
                </a:solidFill>
              </a:rPr>
              <a:t>Bsz</a:t>
            </a:r>
            <a:r>
              <a:rPr lang="en-US" altLang="en-US" sz="2400" b="1" dirty="0">
                <a:solidFill>
                  <a:srgbClr val="008000"/>
                </a:solidFill>
              </a:rPr>
              <a:t>&gt;&gt;&gt;(c, a, b);</a:t>
            </a:r>
          </a:p>
          <a:p>
            <a:pPr marL="0" indent="0">
              <a:buFont typeface="Times New Roman" pitchFamily="18" charset="0"/>
              <a:buNone/>
            </a:pPr>
            <a:r>
              <a:rPr lang="en-US" altLang="en-US" sz="2400" dirty="0" err="1"/>
              <a:t>cudaDeviceSynchronize</a:t>
            </a:r>
            <a:r>
              <a:rPr lang="en-US" altLang="en-US" sz="2400" dirty="0"/>
              <a:t>(); // make CPU wait for completion</a:t>
            </a:r>
          </a:p>
          <a:p>
            <a:pPr marL="0" indent="0">
              <a:buFont typeface="Times New Roman" pitchFamily="18" charset="0"/>
              <a:buNone/>
            </a:pPr>
            <a:r>
              <a:rPr lang="en-US" altLang="en-US" sz="2400" dirty="0"/>
              <a:t>...</a:t>
            </a:r>
          </a:p>
          <a:p>
            <a:pPr marL="0" indent="0">
              <a:buFont typeface="Times New Roman" pitchFamily="18" charset="0"/>
              <a:buNone/>
            </a:pPr>
            <a:r>
              <a:rPr lang="en-US" altLang="en-US" sz="2400" dirty="0" err="1"/>
              <a:t>cudaMemcpy</a:t>
            </a:r>
            <a:r>
              <a:rPr lang="en-US" altLang="en-US" sz="2400" dirty="0"/>
              <a:t>(c, </a:t>
            </a:r>
            <a:r>
              <a:rPr lang="en-US" altLang="en-US" sz="2400" dirty="0" err="1"/>
              <a:t>c_gpu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sz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cudaMemcpyDeviceToHost</a:t>
            </a:r>
            <a:r>
              <a:rPr lang="en-US" altLang="en-US" sz="2400" dirty="0"/>
              <a:t>);</a:t>
            </a:r>
          </a:p>
          <a:p>
            <a:pPr marL="0" indent="0">
              <a:buFont typeface="Times New Roman" pitchFamily="18" charset="0"/>
              <a:buNone/>
            </a:pPr>
            <a:r>
              <a:rPr lang="en-US" altLang="en-US" sz="2400" dirty="0" err="1"/>
              <a:t>cudaFree</a:t>
            </a:r>
            <a:r>
              <a:rPr lang="en-US" altLang="en-US" sz="2400" dirty="0"/>
              <a:t>(</a:t>
            </a:r>
            <a:r>
              <a:rPr lang="en-US" altLang="en-US" sz="2400" dirty="0" err="1"/>
              <a:t>a_gpu</a:t>
            </a:r>
            <a:r>
              <a:rPr lang="en-US" altLang="en-US" sz="2400" dirty="0"/>
              <a:t>);</a:t>
            </a:r>
          </a:p>
          <a:p>
            <a:pPr marL="0" indent="0">
              <a:buFont typeface="Times New Roman" pitchFamily="18" charset="0"/>
              <a:buNone/>
            </a:pPr>
            <a:r>
              <a:rPr lang="en-US" altLang="en-US" sz="2400" dirty="0"/>
              <a:t>… // free ‘</a:t>
            </a:r>
            <a:r>
              <a:rPr lang="en-US" altLang="en-US" sz="2400" dirty="0" err="1"/>
              <a:t>b_gpu</a:t>
            </a:r>
            <a:r>
              <a:rPr lang="en-US" altLang="en-US" sz="2400" dirty="0"/>
              <a:t>’, and ‘</a:t>
            </a:r>
            <a:r>
              <a:rPr lang="en-US" altLang="en-US" sz="2400" dirty="0" err="1"/>
              <a:t>c_gpu</a:t>
            </a:r>
            <a:r>
              <a:rPr lang="en-US" altLang="en-US" sz="2400" dirty="0"/>
              <a:t>’…</a:t>
            </a:r>
          </a:p>
        </p:txBody>
      </p:sp>
    </p:spTree>
    <p:extLst>
      <p:ext uri="{BB962C8B-B14F-4D97-AF65-F5344CB8AC3E}">
        <p14:creationId xmlns:p14="http://schemas.microsoft.com/office/powerpoint/2010/main" val="31619974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8388" cy="990600"/>
          </a:xfrm>
        </p:spPr>
        <p:txBody>
          <a:bodyPr/>
          <a:lstStyle/>
          <a:p>
            <a:r>
              <a:rPr lang="en-US" sz="3600" dirty="0"/>
              <a:t>CUDA Explicit GPU Memory Allocation </a:t>
            </a:r>
            <a:br>
              <a:rPr lang="en-US" sz="3600" dirty="0"/>
            </a:br>
            <a:r>
              <a:rPr lang="en-US" sz="3600" dirty="0"/>
              <a:t>and Data Transfer APIs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7924800" cy="5105400"/>
          </a:xfrm>
        </p:spPr>
        <p:txBody>
          <a:bodyPr/>
          <a:lstStyle/>
          <a:p>
            <a:r>
              <a:rPr lang="en-US" sz="2400" dirty="0" err="1"/>
              <a:t>cudaMalloc</a:t>
            </a:r>
            <a:r>
              <a:rPr lang="en-US" sz="2400" dirty="0"/>
              <a:t> ( void** </a:t>
            </a:r>
            <a:r>
              <a:rPr lang="en-US" sz="2400" dirty="0" err="1"/>
              <a:t>devPtr</a:t>
            </a:r>
            <a:r>
              <a:rPr lang="en-US" sz="2400" dirty="0"/>
              <a:t>, </a:t>
            </a:r>
            <a:r>
              <a:rPr lang="en-US" sz="2400" dirty="0" err="1"/>
              <a:t>size_t</a:t>
            </a:r>
            <a:r>
              <a:rPr lang="en-US" sz="2400" dirty="0"/>
              <a:t> size )</a:t>
            </a:r>
          </a:p>
          <a:p>
            <a:pPr lvl="1"/>
            <a:r>
              <a:rPr lang="en-US" sz="2000" dirty="0"/>
              <a:t>Create a GPU memory allocation</a:t>
            </a:r>
          </a:p>
          <a:p>
            <a:pPr lvl="1"/>
            <a:r>
              <a:rPr lang="en-US" sz="2000" dirty="0"/>
              <a:t>Works just like </a:t>
            </a:r>
            <a:r>
              <a:rPr lang="en-US" sz="2000" dirty="0" err="1"/>
              <a:t>malloc</a:t>
            </a:r>
            <a:r>
              <a:rPr lang="en-US" sz="2000" dirty="0"/>
              <a:t>() except it affects GPU memory</a:t>
            </a:r>
          </a:p>
          <a:p>
            <a:pPr lvl="1"/>
            <a:r>
              <a:rPr lang="en-US" sz="2000" dirty="0"/>
              <a:t>Pointer returned is a GPU virtual address that isn’t directly accessible on the host, so memory must be populated with data using </a:t>
            </a:r>
            <a:r>
              <a:rPr lang="en-US" sz="2000" dirty="0" err="1"/>
              <a:t>cudaMemcpy</a:t>
            </a:r>
            <a:r>
              <a:rPr lang="en-US" sz="2000" dirty="0"/>
              <a:t>*() calls…</a:t>
            </a:r>
          </a:p>
          <a:p>
            <a:r>
              <a:rPr lang="en-US" sz="2400" dirty="0" err="1"/>
              <a:t>cudaMemcpy</a:t>
            </a:r>
            <a:r>
              <a:rPr lang="en-US" sz="2400" dirty="0"/>
              <a:t> ( void* </a:t>
            </a:r>
            <a:r>
              <a:rPr lang="en-US" sz="2400" dirty="0" err="1"/>
              <a:t>dst</a:t>
            </a:r>
            <a:r>
              <a:rPr lang="en-US" sz="2400" dirty="0"/>
              <a:t>, </a:t>
            </a:r>
            <a:r>
              <a:rPr lang="en-US" sz="2400" dirty="0" err="1"/>
              <a:t>const</a:t>
            </a:r>
            <a:r>
              <a:rPr lang="en-US" sz="2400" dirty="0"/>
              <a:t> void* </a:t>
            </a:r>
            <a:r>
              <a:rPr lang="en-US" sz="2400" dirty="0" err="1"/>
              <a:t>src</a:t>
            </a:r>
            <a:r>
              <a:rPr lang="en-US" sz="2400" dirty="0"/>
              <a:t>, </a:t>
            </a:r>
            <a:r>
              <a:rPr lang="en-US" sz="2400" dirty="0" err="1"/>
              <a:t>size_t</a:t>
            </a:r>
            <a:r>
              <a:rPr lang="en-US" sz="2400" dirty="0"/>
              <a:t> count,                                  </a:t>
            </a:r>
            <a:r>
              <a:rPr lang="en-US" sz="2400" dirty="0" err="1"/>
              <a:t>cudaMemcpyKind</a:t>
            </a:r>
            <a:r>
              <a:rPr lang="en-US" sz="2400" dirty="0"/>
              <a:t> kind ) </a:t>
            </a:r>
          </a:p>
          <a:p>
            <a:pPr lvl="1"/>
            <a:r>
              <a:rPr lang="en-US" sz="2000" dirty="0"/>
              <a:t>Perform Host-GPU or GPU-GPU DMA transfer</a:t>
            </a:r>
          </a:p>
          <a:p>
            <a:pPr lvl="1"/>
            <a:r>
              <a:rPr lang="en-US" sz="2000" dirty="0"/>
              <a:t>The “kind” parameter tells the runtime which memory systems the source and destination addresses refer to</a:t>
            </a:r>
          </a:p>
          <a:p>
            <a:r>
              <a:rPr lang="en-US" sz="2400" dirty="0" err="1"/>
              <a:t>cudaFree</a:t>
            </a:r>
            <a:r>
              <a:rPr lang="en-US" sz="2400" dirty="0"/>
              <a:t>( void * )</a:t>
            </a:r>
          </a:p>
          <a:p>
            <a:pPr lvl="1"/>
            <a:r>
              <a:rPr lang="en-US" sz="2000" dirty="0"/>
              <a:t>Destroy any GPU memory allocation</a:t>
            </a:r>
          </a:p>
        </p:txBody>
      </p:sp>
    </p:spTree>
    <p:extLst>
      <p:ext uri="{BB962C8B-B14F-4D97-AF65-F5344CB8AC3E}">
        <p14:creationId xmlns:p14="http://schemas.microsoft.com/office/powerpoint/2010/main" val="20868189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8388" cy="990600"/>
          </a:xfrm>
        </p:spPr>
        <p:txBody>
          <a:bodyPr/>
          <a:lstStyle/>
          <a:p>
            <a:r>
              <a:rPr lang="en-US" sz="3600" dirty="0"/>
              <a:t>CUDA Managed (Automated Transfers)</a:t>
            </a:r>
            <a:br>
              <a:rPr lang="en-US" sz="3600" dirty="0"/>
            </a:br>
            <a:r>
              <a:rPr lang="en-US" sz="3600" dirty="0"/>
              <a:t> GPU Memory Allocation API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7924800" cy="4722813"/>
          </a:xfrm>
        </p:spPr>
        <p:txBody>
          <a:bodyPr/>
          <a:lstStyle/>
          <a:p>
            <a:r>
              <a:rPr lang="en-US" sz="2400" dirty="0" err="1"/>
              <a:t>cudaMallocManaged</a:t>
            </a:r>
            <a:r>
              <a:rPr lang="en-US" sz="2400" dirty="0"/>
              <a:t> ( T** </a:t>
            </a:r>
            <a:r>
              <a:rPr lang="en-US" sz="2400" dirty="0" err="1"/>
              <a:t>devPtr</a:t>
            </a:r>
            <a:r>
              <a:rPr lang="en-US" sz="2400" dirty="0"/>
              <a:t>, </a:t>
            </a:r>
            <a:r>
              <a:rPr lang="en-US" sz="2400" dirty="0" err="1"/>
              <a:t>size_t</a:t>
            </a:r>
            <a:r>
              <a:rPr lang="en-US" sz="2400" dirty="0"/>
              <a:t> size )</a:t>
            </a:r>
          </a:p>
          <a:p>
            <a:pPr lvl="1"/>
            <a:r>
              <a:rPr lang="en-US" sz="2000" dirty="0"/>
              <a:t>GPU, CUDA driver, and runtime system manage the memory allocation, automatically performing host-GPU DMA transfers when needed as the host or device read/write memory</a:t>
            </a:r>
          </a:p>
          <a:p>
            <a:pPr lvl="1"/>
            <a:r>
              <a:rPr lang="en-US" sz="2000" dirty="0"/>
              <a:t>Reduces the need for explicit management of  data transfers and frees programmers to focus on other aspects of  GPU algorithm development unless/until there is a need to achieve performance that the automatic management approach cannot achieve by itself</a:t>
            </a:r>
          </a:p>
          <a:p>
            <a:pPr lvl="1"/>
            <a:r>
              <a:rPr lang="en-US" sz="2000" dirty="0"/>
              <a:t>Performs best on the latest GPU hardware</a:t>
            </a:r>
          </a:p>
          <a:p>
            <a:pPr lvl="1"/>
            <a:r>
              <a:rPr lang="en-US" sz="2000" dirty="0"/>
              <a:t>A Code Ninja can beat automated management, but it’s an excellent way to do early development and prototyping</a:t>
            </a:r>
          </a:p>
          <a:p>
            <a:r>
              <a:rPr lang="en-US" sz="2400" dirty="0" err="1"/>
              <a:t>cudaFree</a:t>
            </a:r>
            <a:r>
              <a:rPr lang="en-US" sz="2400" dirty="0"/>
              <a:t>( void * )</a:t>
            </a:r>
          </a:p>
          <a:p>
            <a:pPr lvl="1"/>
            <a:r>
              <a:rPr lang="en-US" sz="2000" dirty="0"/>
              <a:t>Destroy any GPU memory allocation</a:t>
            </a:r>
          </a:p>
        </p:txBody>
      </p:sp>
    </p:spTree>
    <p:extLst>
      <p:ext uri="{BB962C8B-B14F-4D97-AF65-F5344CB8AC3E}">
        <p14:creationId xmlns:p14="http://schemas.microsoft.com/office/powerpoint/2010/main" val="37028688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0" y="5640059"/>
            <a:ext cx="9144000" cy="2585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1313" indent="-341313" defTabSz="457200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28" y="137236"/>
            <a:ext cx="8923362" cy="1447800"/>
          </a:xfrm>
        </p:spPr>
        <p:txBody>
          <a:bodyPr/>
          <a:lstStyle/>
          <a:p>
            <a:r>
              <a:rPr lang="en-US" sz="3600" dirty="0"/>
              <a:t>Example CUDA Stream of Execution:</a:t>
            </a:r>
            <a:br>
              <a:rPr lang="en-US" sz="3600" dirty="0"/>
            </a:br>
            <a:r>
              <a:rPr lang="en-US" sz="3600" dirty="0"/>
              <a:t>Explicit Data Transfers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02838" y="3201663"/>
            <a:ext cx="8915400" cy="480131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1313" indent="-341313" algn="l" defTabSz="457200"/>
            <a:r>
              <a:rPr lang="en-US" sz="2800" dirty="0" err="1"/>
              <a:t>cudaMemcpy</a:t>
            </a:r>
            <a:r>
              <a:rPr lang="en-US" sz="2800" dirty="0"/>
              <a:t>(gin, </a:t>
            </a:r>
            <a:r>
              <a:rPr lang="en-US" sz="2800" dirty="0" err="1"/>
              <a:t>hin</a:t>
            </a:r>
            <a:r>
              <a:rPr lang="en-US" sz="2800" dirty="0"/>
              <a:t>, </a:t>
            </a:r>
            <a:r>
              <a:rPr lang="en-US" sz="2800" dirty="0" err="1"/>
              <a:t>insz</a:t>
            </a:r>
            <a:r>
              <a:rPr lang="en-US" sz="2800" dirty="0"/>
              <a:t>, </a:t>
            </a:r>
            <a:r>
              <a:rPr lang="en-US" sz="2800" dirty="0" err="1"/>
              <a:t>cudaMemcpyHostToDevice</a:t>
            </a:r>
            <a:r>
              <a:rPr lang="en-US" sz="2800" dirty="0"/>
              <a:t>);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88461" y="4477050"/>
            <a:ext cx="8915400" cy="480131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1313" indent="-341313" algn="l" defTabSz="457200"/>
            <a:r>
              <a:rPr lang="en-US" sz="2800" dirty="0" err="1"/>
              <a:t>cudaMemcpy</a:t>
            </a:r>
            <a:r>
              <a:rPr lang="en-US" sz="2800" dirty="0"/>
              <a:t>(</a:t>
            </a:r>
            <a:r>
              <a:rPr lang="en-US" sz="2800" dirty="0" err="1"/>
              <a:t>hout</a:t>
            </a:r>
            <a:r>
              <a:rPr lang="en-US" sz="2800" dirty="0"/>
              <a:t>, gout, </a:t>
            </a:r>
            <a:r>
              <a:rPr lang="en-US" sz="2800" dirty="0" err="1"/>
              <a:t>osz</a:t>
            </a:r>
            <a:r>
              <a:rPr lang="en-US" sz="2800" dirty="0"/>
              <a:t>, </a:t>
            </a:r>
            <a:r>
              <a:rPr lang="en-US" sz="2800" dirty="0" err="1"/>
              <a:t>cudaMemcpyDeviceToHost</a:t>
            </a:r>
            <a:r>
              <a:rPr lang="en-US" sz="2800" dirty="0"/>
              <a:t>);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22455" y="1430218"/>
            <a:ext cx="8915400" cy="4801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1313" indent="-341313" algn="l" defTabSz="457200"/>
            <a:r>
              <a:rPr lang="en-US" sz="2800" dirty="0" err="1"/>
              <a:t>cudaMalloc</a:t>
            </a:r>
            <a:r>
              <a:rPr lang="en-US" sz="2800" dirty="0"/>
              <a:t>((void**) &amp;gin, </a:t>
            </a:r>
            <a:r>
              <a:rPr lang="en-US" sz="2800" dirty="0" err="1"/>
              <a:t>insz</a:t>
            </a:r>
            <a:r>
              <a:rPr lang="en-US" sz="2800" dirty="0"/>
              <a:t>);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08181" y="3858047"/>
            <a:ext cx="8915400" cy="480131"/>
          </a:xfrm>
          <a:prstGeom prst="rect">
            <a:avLst/>
          </a:prstGeom>
          <a:solidFill>
            <a:srgbClr val="99FF99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1313" indent="-341313" algn="l" defTabSz="457200"/>
            <a:r>
              <a:rPr lang="en-US" sz="2800" dirty="0" err="1"/>
              <a:t>MyKernel</a:t>
            </a:r>
            <a:r>
              <a:rPr lang="en-US" sz="2800" dirty="0"/>
              <a:t>&lt;&lt;&lt;</a:t>
            </a:r>
            <a:r>
              <a:rPr lang="en-US" sz="2800" dirty="0" err="1"/>
              <a:t>GridSZ</a:t>
            </a:r>
            <a:r>
              <a:rPr lang="en-US" sz="2800" dirty="0"/>
              <a:t>, </a:t>
            </a:r>
            <a:r>
              <a:rPr lang="en-US" sz="2800" dirty="0" err="1"/>
              <a:t>BlockSZ</a:t>
            </a:r>
            <a:r>
              <a:rPr lang="en-US" sz="2800" dirty="0"/>
              <a:t>&gt;&gt;&gt;(gin, gout);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114300" y="2002378"/>
            <a:ext cx="8915400" cy="4801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1313" indent="-341313" algn="l" defTabSz="457200"/>
            <a:r>
              <a:rPr lang="en-US" sz="2800" dirty="0" err="1"/>
              <a:t>cudaMalloc</a:t>
            </a:r>
            <a:r>
              <a:rPr lang="en-US" sz="2800" dirty="0"/>
              <a:t>((void**) &amp;gout, </a:t>
            </a:r>
            <a:r>
              <a:rPr lang="en-US" sz="2800" dirty="0" err="1"/>
              <a:t>osz</a:t>
            </a:r>
            <a:r>
              <a:rPr lang="en-US" sz="2800" dirty="0"/>
              <a:t>);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00971" y="5646055"/>
            <a:ext cx="8915400" cy="4801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1313" indent="-341313" algn="l" defTabSz="457200"/>
            <a:r>
              <a:rPr lang="en-US" sz="2800" dirty="0" err="1"/>
              <a:t>cudaFree</a:t>
            </a:r>
            <a:r>
              <a:rPr lang="en-US" sz="2800" dirty="0"/>
              <a:t>(gin);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86594" y="6202319"/>
            <a:ext cx="8915400" cy="4801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1313" indent="-341313" algn="l" defTabSz="457200"/>
            <a:r>
              <a:rPr lang="en-US" sz="2800" dirty="0" err="1"/>
              <a:t>cudaFree</a:t>
            </a:r>
            <a:r>
              <a:rPr lang="en-US" sz="2800" dirty="0"/>
              <a:t>(gout);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102838" y="2584335"/>
            <a:ext cx="8915400" cy="480131"/>
          </a:xfrm>
          <a:prstGeom prst="rect">
            <a:avLst/>
          </a:prstGeom>
          <a:solidFill>
            <a:srgbClr val="FF9966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1313" indent="-341313" algn="l" defTabSz="457200"/>
            <a:r>
              <a:rPr lang="en-US" sz="2800" dirty="0" err="1"/>
              <a:t>hin</a:t>
            </a:r>
            <a:r>
              <a:rPr lang="en-US" sz="2800" dirty="0"/>
              <a:t>=</a:t>
            </a:r>
            <a:r>
              <a:rPr lang="en-US" sz="2800" dirty="0" err="1"/>
              <a:t>malloc</a:t>
            </a:r>
            <a:r>
              <a:rPr lang="en-US" sz="2800" dirty="0"/>
              <a:t>(</a:t>
            </a:r>
            <a:r>
              <a:rPr lang="en-US" sz="2800" dirty="0" err="1"/>
              <a:t>insz</a:t>
            </a:r>
            <a:r>
              <a:rPr lang="en-US" sz="2800" dirty="0"/>
              <a:t>);  </a:t>
            </a:r>
            <a:r>
              <a:rPr lang="en-US" sz="2800" dirty="0" err="1"/>
              <a:t>hout</a:t>
            </a:r>
            <a:r>
              <a:rPr lang="en-US" sz="2800" dirty="0"/>
              <a:t>=</a:t>
            </a:r>
            <a:r>
              <a:rPr lang="en-US" sz="2800" dirty="0" err="1"/>
              <a:t>malloc</a:t>
            </a:r>
            <a:r>
              <a:rPr lang="en-US" sz="2800" dirty="0"/>
              <a:t>(</a:t>
            </a:r>
            <a:r>
              <a:rPr lang="en-US" sz="2800" dirty="0" err="1"/>
              <a:t>osz</a:t>
            </a:r>
            <a:r>
              <a:rPr lang="en-US" sz="2800" dirty="0"/>
              <a:t>);  </a:t>
            </a:r>
            <a:r>
              <a:rPr lang="en-US" sz="2800" dirty="0" err="1"/>
              <a:t>DoCPUInitStuff</a:t>
            </a:r>
            <a:r>
              <a:rPr lang="en-US" sz="2800" dirty="0"/>
              <a:t>(</a:t>
            </a:r>
            <a:r>
              <a:rPr lang="en-US" sz="2800" dirty="0" err="1"/>
              <a:t>hin</a:t>
            </a:r>
            <a:r>
              <a:rPr lang="en-US" sz="2800" dirty="0"/>
              <a:t>);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88461" y="5083798"/>
            <a:ext cx="8915400" cy="480131"/>
          </a:xfrm>
          <a:prstGeom prst="rect">
            <a:avLst/>
          </a:prstGeom>
          <a:solidFill>
            <a:srgbClr val="FF9966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1313" indent="-341313" algn="l" defTabSz="457200"/>
            <a:r>
              <a:rPr lang="en-US" sz="2800" dirty="0"/>
              <a:t>free(</a:t>
            </a:r>
            <a:r>
              <a:rPr lang="en-US" sz="2800" dirty="0" err="1"/>
              <a:t>hin</a:t>
            </a:r>
            <a:r>
              <a:rPr lang="en-US" sz="2800" dirty="0"/>
              <a:t>);  free(</a:t>
            </a:r>
            <a:r>
              <a:rPr lang="en-US" sz="2800" dirty="0" err="1"/>
              <a:t>hout</a:t>
            </a:r>
            <a:r>
              <a:rPr lang="en-US" sz="2800" dirty="0"/>
              <a:t>);  </a:t>
            </a:r>
            <a:r>
              <a:rPr lang="en-US" sz="2800" dirty="0" err="1"/>
              <a:t>DoCPUFinishStuff</a:t>
            </a:r>
            <a:r>
              <a:rPr lang="en-US" sz="2800" dirty="0"/>
              <a:t>(</a:t>
            </a:r>
            <a:r>
              <a:rPr lang="en-US" sz="2800" dirty="0" err="1"/>
              <a:t>hout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900323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 bwMode="auto">
          <a:xfrm>
            <a:off x="105610" y="5081982"/>
            <a:ext cx="8915400" cy="480131"/>
          </a:xfrm>
          <a:prstGeom prst="rect">
            <a:avLst/>
          </a:prstGeom>
          <a:solidFill>
            <a:srgbClr val="FF9966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1313" indent="-341313" algn="l" defTabSz="457200"/>
            <a:r>
              <a:rPr lang="en-US" sz="2800" dirty="0"/>
              <a:t>free(</a:t>
            </a:r>
            <a:r>
              <a:rPr lang="en-US" sz="2800" dirty="0" err="1"/>
              <a:t>hin</a:t>
            </a:r>
            <a:r>
              <a:rPr lang="en-US" sz="2800" dirty="0"/>
              <a:t>);  free(</a:t>
            </a:r>
            <a:r>
              <a:rPr lang="en-US" sz="2800" dirty="0" err="1"/>
              <a:t>hout</a:t>
            </a:r>
            <a:r>
              <a:rPr lang="en-US" sz="2800" dirty="0"/>
              <a:t>);  </a:t>
            </a:r>
            <a:r>
              <a:rPr lang="en-US" sz="2800" dirty="0" err="1"/>
              <a:t>DoCPUFinishStuff</a:t>
            </a:r>
            <a:r>
              <a:rPr lang="en-US" sz="2800" dirty="0"/>
              <a:t>(out)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102838" y="2584335"/>
            <a:ext cx="8915400" cy="480131"/>
          </a:xfrm>
          <a:prstGeom prst="rect">
            <a:avLst/>
          </a:prstGeom>
          <a:solidFill>
            <a:srgbClr val="FF9966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1313" indent="-341313" algn="l" defTabSz="457200"/>
            <a:r>
              <a:rPr lang="en-US" sz="2800" dirty="0" err="1"/>
              <a:t>hin</a:t>
            </a:r>
            <a:r>
              <a:rPr lang="en-US" sz="2800" dirty="0"/>
              <a:t>=</a:t>
            </a:r>
            <a:r>
              <a:rPr lang="en-US" sz="2800" dirty="0" err="1"/>
              <a:t>malloc</a:t>
            </a:r>
            <a:r>
              <a:rPr lang="en-US" sz="2800" dirty="0"/>
              <a:t>(</a:t>
            </a:r>
            <a:r>
              <a:rPr lang="en-US" sz="2800" dirty="0" err="1"/>
              <a:t>insz</a:t>
            </a:r>
            <a:r>
              <a:rPr lang="en-US" sz="2800" dirty="0"/>
              <a:t>);  </a:t>
            </a:r>
            <a:r>
              <a:rPr lang="en-US" sz="2800" dirty="0" err="1"/>
              <a:t>hout</a:t>
            </a:r>
            <a:r>
              <a:rPr lang="en-US" sz="2800" dirty="0"/>
              <a:t>=</a:t>
            </a:r>
            <a:r>
              <a:rPr lang="en-US" sz="2800" dirty="0" err="1"/>
              <a:t>malloc</a:t>
            </a:r>
            <a:r>
              <a:rPr lang="en-US" sz="2800" dirty="0"/>
              <a:t>(</a:t>
            </a:r>
            <a:r>
              <a:rPr lang="en-US" sz="2800" dirty="0" err="1"/>
              <a:t>osz</a:t>
            </a:r>
            <a:r>
              <a:rPr lang="en-US" sz="2800" dirty="0"/>
              <a:t>);  </a:t>
            </a:r>
            <a:r>
              <a:rPr lang="en-US" sz="2800" dirty="0" err="1"/>
              <a:t>DoCPUInitStuff</a:t>
            </a:r>
            <a:r>
              <a:rPr lang="en-US" sz="2800" dirty="0"/>
              <a:t>(in);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0" y="5640059"/>
            <a:ext cx="9144000" cy="2585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1313" indent="-341313" defTabSz="457200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12" y="76200"/>
            <a:ext cx="8923362" cy="1066800"/>
          </a:xfrm>
        </p:spPr>
        <p:txBody>
          <a:bodyPr/>
          <a:lstStyle/>
          <a:p>
            <a:r>
              <a:rPr lang="en-US" sz="3600" dirty="0"/>
              <a:t>Example CUDA Stream of Execution:</a:t>
            </a:r>
            <a:br>
              <a:rPr lang="en-US" sz="3600" dirty="0"/>
            </a:br>
            <a:r>
              <a:rPr lang="en-US" sz="3600" dirty="0"/>
              <a:t>Managed Memory, w/ Implicit Data Transfers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02838" y="3201663"/>
            <a:ext cx="8915400" cy="480131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1313" indent="-341313" algn="l" defTabSz="457200"/>
            <a:r>
              <a:rPr lang="en-US" sz="2800" dirty="0" err="1"/>
              <a:t>cudaMemcpy</a:t>
            </a:r>
            <a:r>
              <a:rPr lang="en-US" sz="2800" dirty="0"/>
              <a:t>(gin, </a:t>
            </a:r>
            <a:r>
              <a:rPr lang="en-US" sz="2800" dirty="0" err="1"/>
              <a:t>hin</a:t>
            </a:r>
            <a:r>
              <a:rPr lang="en-US" sz="2800" dirty="0"/>
              <a:t>, </a:t>
            </a:r>
            <a:r>
              <a:rPr lang="en-US" sz="2800" dirty="0" err="1"/>
              <a:t>insz</a:t>
            </a:r>
            <a:r>
              <a:rPr lang="en-US" sz="2800" dirty="0"/>
              <a:t>, </a:t>
            </a:r>
            <a:r>
              <a:rPr lang="en-US" sz="2800" dirty="0" err="1"/>
              <a:t>cudaMemcpyHostToDevice</a:t>
            </a:r>
            <a:r>
              <a:rPr lang="en-US" sz="2800" dirty="0"/>
              <a:t>)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88461" y="4477050"/>
            <a:ext cx="8915400" cy="480131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1313" indent="-341313" algn="l" defTabSz="457200"/>
            <a:r>
              <a:rPr lang="en-US" sz="2800" dirty="0" err="1"/>
              <a:t>cudaMemcpy</a:t>
            </a:r>
            <a:r>
              <a:rPr lang="en-US" sz="2800" dirty="0"/>
              <a:t>(</a:t>
            </a:r>
            <a:r>
              <a:rPr lang="en-US" sz="2800" dirty="0" err="1"/>
              <a:t>hout</a:t>
            </a:r>
            <a:r>
              <a:rPr lang="en-US" sz="2800" dirty="0"/>
              <a:t>, gout, </a:t>
            </a:r>
            <a:r>
              <a:rPr lang="en-US" sz="2800" dirty="0" err="1"/>
              <a:t>osz</a:t>
            </a:r>
            <a:r>
              <a:rPr lang="en-US" sz="2800" dirty="0"/>
              <a:t>, </a:t>
            </a:r>
            <a:r>
              <a:rPr lang="en-US" sz="2800" dirty="0" err="1"/>
              <a:t>cudaMemcpyDeviceToHost</a:t>
            </a:r>
            <a:r>
              <a:rPr lang="en-US" sz="2800" dirty="0"/>
              <a:t>)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08181" y="3858047"/>
            <a:ext cx="8915400" cy="480131"/>
          </a:xfrm>
          <a:prstGeom prst="rect">
            <a:avLst/>
          </a:prstGeom>
          <a:solidFill>
            <a:srgbClr val="99FF99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1313" indent="-341313" algn="l" defTabSz="457200"/>
            <a:r>
              <a:rPr lang="en-US" sz="2800" dirty="0" err="1"/>
              <a:t>MyKernel</a:t>
            </a:r>
            <a:r>
              <a:rPr lang="en-US" sz="2800" dirty="0"/>
              <a:t>&lt;&lt;&lt;</a:t>
            </a:r>
            <a:r>
              <a:rPr lang="en-US" sz="2800" dirty="0" err="1"/>
              <a:t>GridSZ</a:t>
            </a:r>
            <a:r>
              <a:rPr lang="en-US" sz="2800" dirty="0"/>
              <a:t>, </a:t>
            </a:r>
            <a:r>
              <a:rPr lang="en-US" sz="2800" dirty="0" err="1"/>
              <a:t>BlockSZ</a:t>
            </a:r>
            <a:r>
              <a:rPr lang="en-US" sz="2800" dirty="0"/>
              <a:t>&gt;&gt;&gt;(in, out);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3" y="3201657"/>
            <a:ext cx="9026393" cy="480131"/>
          </a:xfrm>
          <a:prstGeom prst="line">
            <a:avLst/>
          </a:prstGeom>
          <a:noFill/>
          <a:ln w="889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/>
        </p:nvCxnSpPr>
        <p:spPr bwMode="auto">
          <a:xfrm>
            <a:off x="47344" y="4477045"/>
            <a:ext cx="9026393" cy="480131"/>
          </a:xfrm>
          <a:prstGeom prst="line">
            <a:avLst/>
          </a:prstGeom>
          <a:noFill/>
          <a:ln w="889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/>
          <p:nvPr/>
        </p:nvCxnSpPr>
        <p:spPr bwMode="auto">
          <a:xfrm flipV="1">
            <a:off x="199741" y="4572000"/>
            <a:ext cx="8804120" cy="297507"/>
          </a:xfrm>
          <a:prstGeom prst="line">
            <a:avLst/>
          </a:prstGeom>
          <a:noFill/>
          <a:ln w="889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/>
          <p:nvPr/>
        </p:nvCxnSpPr>
        <p:spPr bwMode="auto">
          <a:xfrm flipV="1">
            <a:off x="144101" y="3292969"/>
            <a:ext cx="8804120" cy="297507"/>
          </a:xfrm>
          <a:prstGeom prst="line">
            <a:avLst/>
          </a:prstGeom>
          <a:noFill/>
          <a:ln w="889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/>
        </p:nvCxnSpPr>
        <p:spPr bwMode="auto">
          <a:xfrm>
            <a:off x="55640" y="2584329"/>
            <a:ext cx="5340183" cy="388819"/>
          </a:xfrm>
          <a:prstGeom prst="line">
            <a:avLst/>
          </a:prstGeom>
          <a:noFill/>
          <a:ln w="889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/>
          <p:cNvCxnSpPr/>
          <p:nvPr/>
        </p:nvCxnSpPr>
        <p:spPr bwMode="auto">
          <a:xfrm flipV="1">
            <a:off x="199741" y="2675643"/>
            <a:ext cx="5196082" cy="297508"/>
          </a:xfrm>
          <a:prstGeom prst="line">
            <a:avLst/>
          </a:prstGeom>
          <a:noFill/>
          <a:ln w="889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/>
          <p:cNvCxnSpPr/>
          <p:nvPr/>
        </p:nvCxnSpPr>
        <p:spPr bwMode="auto">
          <a:xfrm>
            <a:off x="91874" y="5083792"/>
            <a:ext cx="3337127" cy="478317"/>
          </a:xfrm>
          <a:prstGeom prst="line">
            <a:avLst/>
          </a:prstGeom>
          <a:noFill/>
          <a:ln w="889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/>
          <p:nvPr/>
        </p:nvCxnSpPr>
        <p:spPr bwMode="auto">
          <a:xfrm flipV="1">
            <a:off x="197874" y="5175103"/>
            <a:ext cx="3078726" cy="297508"/>
          </a:xfrm>
          <a:prstGeom prst="line">
            <a:avLst/>
          </a:prstGeom>
          <a:noFill/>
          <a:ln w="889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Rectangle 28"/>
          <p:cNvSpPr/>
          <p:nvPr/>
        </p:nvSpPr>
        <p:spPr bwMode="auto">
          <a:xfrm>
            <a:off x="122455" y="1430218"/>
            <a:ext cx="8915400" cy="4801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1313" indent="-341313" algn="l" defTabSz="457200"/>
            <a:r>
              <a:rPr lang="en-US" sz="2800" dirty="0" err="1"/>
              <a:t>cudaMallocManaged</a:t>
            </a:r>
            <a:r>
              <a:rPr lang="en-US" sz="2800" dirty="0"/>
              <a:t>((void**) &amp;in, </a:t>
            </a:r>
            <a:r>
              <a:rPr lang="en-US" sz="2800" dirty="0" err="1"/>
              <a:t>insz</a:t>
            </a:r>
            <a:r>
              <a:rPr lang="en-US" sz="2800" dirty="0"/>
              <a:t>);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114300" y="2002378"/>
            <a:ext cx="8915400" cy="4801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1313" indent="-341313" algn="l" defTabSz="457200"/>
            <a:r>
              <a:rPr lang="en-US" sz="2800" dirty="0" err="1"/>
              <a:t>cudaMallocManaged</a:t>
            </a:r>
            <a:r>
              <a:rPr lang="en-US" sz="2800" dirty="0"/>
              <a:t>((void**) &amp;out, </a:t>
            </a:r>
            <a:r>
              <a:rPr lang="en-US" sz="2800" dirty="0" err="1"/>
              <a:t>osz</a:t>
            </a:r>
            <a:r>
              <a:rPr lang="en-US" sz="2800" dirty="0"/>
              <a:t>);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0" y="5640059"/>
            <a:ext cx="9144000" cy="2585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1313" indent="-341313" defTabSz="457200"/>
            <a:endParaRPr lang="en-US"/>
          </a:p>
        </p:txBody>
      </p:sp>
      <p:sp>
        <p:nvSpPr>
          <p:cNvPr id="33" name="Rectangle 32"/>
          <p:cNvSpPr/>
          <p:nvPr/>
        </p:nvSpPr>
        <p:spPr bwMode="auto">
          <a:xfrm>
            <a:off x="100971" y="5646055"/>
            <a:ext cx="8915400" cy="4801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1313" indent="-341313" algn="l" defTabSz="457200"/>
            <a:r>
              <a:rPr lang="en-US" sz="2800" dirty="0" err="1"/>
              <a:t>cudaFree</a:t>
            </a:r>
            <a:r>
              <a:rPr lang="en-US" sz="2800" dirty="0"/>
              <a:t>(in);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86594" y="6202319"/>
            <a:ext cx="8915400" cy="4801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1313" indent="-341313" algn="l" defTabSz="457200"/>
            <a:r>
              <a:rPr lang="en-US" sz="2800" dirty="0" err="1"/>
              <a:t>cudaFree</a:t>
            </a:r>
            <a:r>
              <a:rPr lang="en-US" sz="2800" dirty="0"/>
              <a:t>(out);</a:t>
            </a:r>
          </a:p>
        </p:txBody>
      </p:sp>
    </p:spTree>
    <p:extLst>
      <p:ext uri="{BB962C8B-B14F-4D97-AF65-F5344CB8AC3E}">
        <p14:creationId xmlns:p14="http://schemas.microsoft.com/office/powerpoint/2010/main" val="20058066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 bwMode="auto">
          <a:xfrm>
            <a:off x="0" y="5640059"/>
            <a:ext cx="9144000" cy="2585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1313" indent="-341313" defTabSz="457200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12" y="76200"/>
            <a:ext cx="8923362" cy="1066800"/>
          </a:xfrm>
        </p:spPr>
        <p:txBody>
          <a:bodyPr/>
          <a:lstStyle/>
          <a:p>
            <a:r>
              <a:rPr lang="en-US" sz="3600" dirty="0"/>
              <a:t>Example CUDA Stream of Execution:</a:t>
            </a:r>
            <a:br>
              <a:rPr lang="en-US" sz="3600" dirty="0"/>
            </a:br>
            <a:r>
              <a:rPr lang="en-US" sz="3600" dirty="0"/>
              <a:t>Managed Memory, w/ Implicit Data Transfers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10993" y="2058663"/>
            <a:ext cx="8915400" cy="4801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1313" indent="-341313" algn="l" defTabSz="457200"/>
            <a:r>
              <a:rPr lang="en-US" sz="2800" dirty="0" err="1"/>
              <a:t>cudaMallocManaged</a:t>
            </a:r>
            <a:r>
              <a:rPr lang="en-US" sz="2800" dirty="0"/>
              <a:t>((void**) &amp;in, </a:t>
            </a:r>
            <a:r>
              <a:rPr lang="en-US" sz="2800" dirty="0" err="1"/>
              <a:t>insz</a:t>
            </a:r>
            <a:r>
              <a:rPr lang="en-US" sz="2800" dirty="0"/>
              <a:t>)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08181" y="3858047"/>
            <a:ext cx="8915400" cy="480131"/>
          </a:xfrm>
          <a:prstGeom prst="rect">
            <a:avLst/>
          </a:prstGeom>
          <a:solidFill>
            <a:srgbClr val="99FF99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1313" indent="-341313" algn="l" defTabSz="457200"/>
            <a:r>
              <a:rPr lang="en-US" sz="2800" dirty="0" err="1"/>
              <a:t>MyKernel</a:t>
            </a:r>
            <a:r>
              <a:rPr lang="en-US" sz="2800" dirty="0"/>
              <a:t>&lt;&lt;&lt;</a:t>
            </a:r>
            <a:r>
              <a:rPr lang="en-US" sz="2800" dirty="0" err="1"/>
              <a:t>GridSZ</a:t>
            </a:r>
            <a:r>
              <a:rPr lang="en-US" sz="2800" dirty="0"/>
              <a:t>, </a:t>
            </a:r>
            <a:r>
              <a:rPr lang="en-US" sz="2800" dirty="0" err="1"/>
              <a:t>BlockSZ</a:t>
            </a:r>
            <a:r>
              <a:rPr lang="en-US" sz="2800" dirty="0"/>
              <a:t>&gt;&gt;&gt;(in, out);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102838" y="2630823"/>
            <a:ext cx="8915400" cy="4801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1313" indent="-341313" algn="l" defTabSz="457200"/>
            <a:r>
              <a:rPr lang="en-US" sz="2800" dirty="0" err="1"/>
              <a:t>cudaMallocManaged</a:t>
            </a:r>
            <a:r>
              <a:rPr lang="en-US" sz="2800" dirty="0"/>
              <a:t>((void**) &amp;out, </a:t>
            </a:r>
            <a:r>
              <a:rPr lang="en-US" sz="2800" dirty="0" err="1"/>
              <a:t>osz</a:t>
            </a:r>
            <a:r>
              <a:rPr lang="en-US" sz="2800" dirty="0"/>
              <a:t>)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14300" y="3200407"/>
            <a:ext cx="8915400" cy="480131"/>
          </a:xfrm>
          <a:prstGeom prst="rect">
            <a:avLst/>
          </a:prstGeom>
          <a:solidFill>
            <a:srgbClr val="FF9966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1313" indent="-341313" algn="l" defTabSz="457200"/>
            <a:r>
              <a:rPr lang="en-US" sz="2800" dirty="0" err="1"/>
              <a:t>DoCPUInitStuff</a:t>
            </a:r>
            <a:r>
              <a:rPr lang="en-US" sz="2800" dirty="0"/>
              <a:t>(in);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105610" y="5081982"/>
            <a:ext cx="8915400" cy="480131"/>
          </a:xfrm>
          <a:prstGeom prst="rect">
            <a:avLst/>
          </a:prstGeom>
          <a:solidFill>
            <a:srgbClr val="FF9966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1313" indent="-341313" algn="l" defTabSz="457200"/>
            <a:r>
              <a:rPr lang="en-US" sz="2800" dirty="0"/>
              <a:t> </a:t>
            </a:r>
            <a:r>
              <a:rPr lang="en-US" sz="2800" dirty="0" err="1"/>
              <a:t>DoCPUFinishStuff</a:t>
            </a:r>
            <a:r>
              <a:rPr lang="en-US" sz="2800" dirty="0"/>
              <a:t>(out)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100971" y="5646055"/>
            <a:ext cx="8915400" cy="4801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1313" indent="-341313" algn="l" defTabSz="457200"/>
            <a:r>
              <a:rPr lang="en-US" sz="2800" dirty="0" err="1"/>
              <a:t>cudaFree</a:t>
            </a:r>
            <a:r>
              <a:rPr lang="en-US" sz="2800" dirty="0"/>
              <a:t>(in);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86594" y="6202319"/>
            <a:ext cx="8915400" cy="4801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1313" indent="-341313" algn="l" defTabSz="457200"/>
            <a:r>
              <a:rPr lang="en-US" sz="2800" dirty="0" err="1"/>
              <a:t>cudaFree</a:t>
            </a:r>
            <a:r>
              <a:rPr lang="en-US" sz="2800" dirty="0"/>
              <a:t>(out);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93828" y="4476217"/>
            <a:ext cx="8915400" cy="480131"/>
          </a:xfrm>
          <a:prstGeom prst="rect">
            <a:avLst/>
          </a:prstGeom>
          <a:solidFill>
            <a:srgbClr val="99FF99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1313" indent="-341313" algn="l" defTabSz="457200"/>
            <a:r>
              <a:rPr lang="en-US" sz="2800" dirty="0" err="1"/>
              <a:t>cudaDeviceSynchronize</a:t>
            </a:r>
            <a:r>
              <a:rPr lang="en-US" sz="2800" dirty="0"/>
              <a:t>(); // for Kepler/Maxwell GPUs</a:t>
            </a:r>
          </a:p>
        </p:txBody>
      </p:sp>
    </p:spTree>
    <p:extLst>
      <p:ext uri="{BB962C8B-B14F-4D97-AF65-F5344CB8AC3E}">
        <p14:creationId xmlns:p14="http://schemas.microsoft.com/office/powerpoint/2010/main" val="811497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0"/>
            <a:ext cx="9144000" cy="4786597"/>
          </a:xfrm>
          <a:prstGeom prst="rect">
            <a:avLst/>
          </a:prstGeom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143000" y="33504"/>
            <a:ext cx="7085013" cy="457200"/>
          </a:xfrm>
          <a:prstGeom prst="rect">
            <a:avLst/>
          </a:prstGeom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3200" kern="0" dirty="0"/>
              <a:t>Peak Arithmetic Performance Trend</a:t>
            </a:r>
          </a:p>
        </p:txBody>
      </p:sp>
    </p:spTree>
    <p:extLst>
      <p:ext uri="{BB962C8B-B14F-4D97-AF65-F5344CB8AC3E}">
        <p14:creationId xmlns:p14="http://schemas.microsoft.com/office/powerpoint/2010/main" val="17114658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52400"/>
            <a:ext cx="7770813" cy="1141413"/>
          </a:xfrm>
        </p:spPr>
        <p:txBody>
          <a:bodyPr/>
          <a:lstStyle/>
          <a:p>
            <a:r>
              <a:rPr lang="en-US" dirty="0"/>
              <a:t>Additional Reference Materials: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13" y="1143000"/>
            <a:ext cx="8840788" cy="5334000"/>
          </a:xfrm>
        </p:spPr>
        <p:txBody>
          <a:bodyPr/>
          <a:lstStyle/>
          <a:p>
            <a:r>
              <a:rPr lang="en-US" sz="2800" dirty="0"/>
              <a:t>https://devblogs.nvidia.com/parallelforall/even-easier-introduction-cuda/</a:t>
            </a:r>
          </a:p>
          <a:p>
            <a:r>
              <a:rPr lang="en-US" sz="2800" dirty="0"/>
              <a:t>http://docs.nvidia.com/cuda/cuda-c-programming-guide</a:t>
            </a:r>
          </a:p>
          <a:p>
            <a:r>
              <a:rPr lang="en-US" sz="2800" dirty="0"/>
              <a:t>The CUDA Handbook: A Comprehensive Guide to GPU Programming</a:t>
            </a:r>
          </a:p>
          <a:p>
            <a:pPr lvl="1"/>
            <a:r>
              <a:rPr lang="en-US" sz="2400" dirty="0"/>
              <a:t>https://www.amazon.com/CUDA-Handbook-Comprehensive-Guide-Programming/dp/0321809467</a:t>
            </a:r>
          </a:p>
          <a:p>
            <a:r>
              <a:rPr lang="en-US" sz="2800" dirty="0"/>
              <a:t>Programming Massively Parallel Processors: A Hands-on Approach (Third Edition)</a:t>
            </a:r>
          </a:p>
          <a:p>
            <a:pPr lvl="1"/>
            <a:r>
              <a:rPr lang="en-US" sz="2400" dirty="0"/>
              <a:t>https://www.amazon.com/Programming-Massively-Parallel-Processors-Hands/dp/0128119861</a:t>
            </a:r>
          </a:p>
        </p:txBody>
      </p:sp>
    </p:spTree>
    <p:extLst>
      <p:ext uri="{BB962C8B-B14F-4D97-AF65-F5344CB8AC3E}">
        <p14:creationId xmlns:p14="http://schemas.microsoft.com/office/powerpoint/2010/main" val="21491919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682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304800"/>
            <a:ext cx="8839200" cy="1828800"/>
          </a:xfrm>
        </p:spPr>
        <p:txBody>
          <a:bodyPr/>
          <a:lstStyle/>
          <a:p>
            <a:pPr eaLnBrk="1" hangingPunct="1"/>
            <a:r>
              <a:rPr lang="en-US" sz="3200" dirty="0"/>
              <a:t>Scaling in a Heterogeneous Environment with GPUs</a:t>
            </a:r>
            <a:br>
              <a:rPr lang="en-US" sz="3200" dirty="0"/>
            </a:br>
            <a:r>
              <a:rPr lang="en-US" sz="3200" dirty="0"/>
              <a:t>CUDA Programming 2: </a:t>
            </a:r>
            <a:br>
              <a:rPr lang="en-US" sz="3200" dirty="0"/>
            </a:br>
            <a:r>
              <a:rPr lang="en-US" sz="3200" dirty="0"/>
              <a:t>GPU Thread Execution and Memory Systems</a:t>
            </a:r>
            <a:endParaRPr lang="en-US" altLang="en-US" sz="32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2133600"/>
            <a:ext cx="8001000" cy="4343400"/>
          </a:xfrm>
        </p:spPr>
        <p:txBody>
          <a:bodyPr/>
          <a:lstStyle/>
          <a:p>
            <a:pPr eaLnBrk="1" hangingPunct="1"/>
            <a:r>
              <a:rPr lang="en-US" altLang="en-US" dirty="0"/>
              <a:t>John E. Stone</a:t>
            </a:r>
          </a:p>
          <a:p>
            <a:pPr eaLnBrk="1" hangingPunct="1"/>
            <a:r>
              <a:rPr lang="en-US" altLang="en-US" sz="2400" dirty="0"/>
              <a:t>Theoretical and Computational Biophysics Group</a:t>
            </a:r>
          </a:p>
          <a:p>
            <a:pPr eaLnBrk="1" hangingPunct="1"/>
            <a:r>
              <a:rPr lang="en-US" altLang="en-US" sz="2400" dirty="0"/>
              <a:t>Beckman Institute for Advanced Science and Technology</a:t>
            </a:r>
          </a:p>
          <a:p>
            <a:pPr eaLnBrk="1" hangingPunct="1"/>
            <a:r>
              <a:rPr lang="en-US" altLang="en-US" sz="2400" dirty="0"/>
              <a:t>University of Illinois at Urbana-Champaign</a:t>
            </a:r>
          </a:p>
          <a:p>
            <a:r>
              <a:rPr lang="en-US" altLang="en-US" sz="2400" dirty="0"/>
              <a:t>http://www.ks.uiuc.edu/~johns/</a:t>
            </a:r>
          </a:p>
          <a:p>
            <a:endParaRPr lang="en-US" altLang="en-US" sz="2400" dirty="0"/>
          </a:p>
          <a:p>
            <a:r>
              <a:rPr lang="en-US" altLang="en-US" sz="2400" dirty="0"/>
              <a:t>Scaling to </a:t>
            </a:r>
            <a:r>
              <a:rPr lang="en-US" altLang="en-US" sz="2400" dirty="0" err="1"/>
              <a:t>Petascale</a:t>
            </a:r>
            <a:r>
              <a:rPr lang="en-US" altLang="en-US" sz="2400" dirty="0"/>
              <a:t> Institute,</a:t>
            </a:r>
          </a:p>
          <a:p>
            <a:r>
              <a:rPr lang="en-US" altLang="en-US" sz="2400" dirty="0"/>
              <a:t>National Center for Supercomputing Applications, </a:t>
            </a:r>
          </a:p>
          <a:p>
            <a:r>
              <a:rPr lang="en-US" altLang="en-US" sz="2400" dirty="0"/>
              <a:t>University of Illinois at Urbana-Champaign</a:t>
            </a:r>
          </a:p>
        </p:txBody>
      </p:sp>
    </p:spTree>
    <p:extLst>
      <p:ext uri="{BB962C8B-B14F-4D97-AF65-F5344CB8AC3E}">
        <p14:creationId xmlns:p14="http://schemas.microsoft.com/office/powerpoint/2010/main" val="39574817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3"/>
          <p:cNvSpPr>
            <a:spLocks noGrp="1"/>
          </p:cNvSpPr>
          <p:nvPr>
            <p:ph type="title"/>
          </p:nvPr>
        </p:nvSpPr>
        <p:spPr>
          <a:xfrm>
            <a:off x="685801" y="228600"/>
            <a:ext cx="7770813" cy="914400"/>
          </a:xfrm>
        </p:spPr>
        <p:txBody>
          <a:bodyPr/>
          <a:lstStyle/>
          <a:p>
            <a:r>
              <a:rPr lang="en-US" altLang="en-US"/>
              <a:t>Getting Performance From GPUs</a:t>
            </a:r>
          </a:p>
        </p:txBody>
      </p:sp>
      <p:sp>
        <p:nvSpPr>
          <p:cNvPr id="17411" name="Text Placeholder 4"/>
          <p:cNvSpPr>
            <a:spLocks noGrp="1"/>
          </p:cNvSpPr>
          <p:nvPr>
            <p:ph type="body" sz="half" idx="1"/>
          </p:nvPr>
        </p:nvSpPr>
        <p:spPr>
          <a:xfrm>
            <a:off x="228600" y="1143000"/>
            <a:ext cx="8686800" cy="4951413"/>
          </a:xfrm>
        </p:spPr>
        <p:txBody>
          <a:bodyPr/>
          <a:lstStyle/>
          <a:p>
            <a:r>
              <a:rPr lang="en-US" altLang="en-US" sz="2800"/>
              <a:t>Don’t worry (much) about counting arithmetic operations…at least until you have nothing else left to do</a:t>
            </a:r>
          </a:p>
          <a:p>
            <a:r>
              <a:rPr lang="en-US" altLang="en-US" sz="2800"/>
              <a:t>GPUs provide tremendous memory bandwidth, but even so, </a:t>
            </a:r>
            <a:r>
              <a:rPr lang="en-US" altLang="en-US" sz="2800" b="1"/>
              <a:t>memory bandwidth often ends up being the performance limiter</a:t>
            </a:r>
          </a:p>
          <a:p>
            <a:r>
              <a:rPr lang="en-US" altLang="en-US" sz="2800"/>
              <a:t>Keep/reuse data in </a:t>
            </a:r>
            <a:r>
              <a:rPr lang="en-US" altLang="en-US" sz="2800" b="1"/>
              <a:t>registers</a:t>
            </a:r>
            <a:r>
              <a:rPr lang="en-US" altLang="en-US" sz="2800"/>
              <a:t> as long as possible</a:t>
            </a:r>
          </a:p>
          <a:p>
            <a:r>
              <a:rPr lang="en-US" altLang="en-US" sz="2800"/>
              <a:t>The main consideration when programming GPUs is </a:t>
            </a:r>
            <a:r>
              <a:rPr lang="en-US" altLang="en-US" sz="2800" b="1"/>
              <a:t>accessing memory efficiently</a:t>
            </a:r>
            <a:r>
              <a:rPr lang="en-US" altLang="en-US" sz="2800"/>
              <a:t>, and storing operands in the </a:t>
            </a:r>
            <a:r>
              <a:rPr lang="en-US" altLang="en-US" sz="2800" b="1"/>
              <a:t>most appropriate memory system </a:t>
            </a:r>
            <a:r>
              <a:rPr lang="en-US" altLang="en-US" sz="2800"/>
              <a:t>according to data size and access pattern</a:t>
            </a:r>
          </a:p>
          <a:p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42819733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6845300" y="5014915"/>
            <a:ext cx="1219200" cy="258532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1" y="63500"/>
            <a:ext cx="7770813" cy="744539"/>
          </a:xfrm>
        </p:spPr>
        <p:txBody>
          <a:bodyPr/>
          <a:lstStyle/>
          <a:p>
            <a:r>
              <a:rPr lang="en-US" altLang="en-US" sz="3600"/>
              <a:t>GPU Thread Block Execution </a:t>
            </a:r>
            <a:endParaRPr lang="en-US" altLang="en-US" sz="2800"/>
          </a:p>
        </p:txBody>
      </p:sp>
      <p:sp>
        <p:nvSpPr>
          <p:cNvPr id="6148" name="Text Placeholder 7"/>
          <p:cNvSpPr>
            <a:spLocks noGrp="1"/>
          </p:cNvSpPr>
          <p:nvPr>
            <p:ph type="body" sz="half" idx="1"/>
          </p:nvPr>
        </p:nvSpPr>
        <p:spPr>
          <a:xfrm>
            <a:off x="228600" y="762000"/>
            <a:ext cx="5911850" cy="5715000"/>
          </a:xfrm>
        </p:spPr>
        <p:txBody>
          <a:bodyPr/>
          <a:lstStyle/>
          <a:p>
            <a:r>
              <a:rPr lang="en-US" altLang="en-US" sz="2800" dirty="0"/>
              <a:t>Thread blocks are decomposed onto hardware in </a:t>
            </a:r>
            <a:r>
              <a:rPr lang="en-US" altLang="en-US" sz="2800" b="1" dirty="0">
                <a:solidFill>
                  <a:schemeClr val="tx1"/>
                </a:solidFill>
              </a:rPr>
              <a:t>32-thread “warps”</a:t>
            </a:r>
            <a:endParaRPr lang="en-US" altLang="en-US" sz="2800" dirty="0">
              <a:solidFill>
                <a:schemeClr val="tx1"/>
              </a:solidFill>
            </a:endParaRPr>
          </a:p>
          <a:p>
            <a:r>
              <a:rPr lang="en-US" altLang="en-US" sz="2800" dirty="0"/>
              <a:t>Hardware execution is scheduled in units of </a:t>
            </a:r>
            <a:r>
              <a:rPr lang="en-US" altLang="en-US" sz="2800" b="1" dirty="0"/>
              <a:t>warps</a:t>
            </a:r>
            <a:r>
              <a:rPr lang="en-US" altLang="en-US" sz="2800" dirty="0"/>
              <a:t> – an SM can execute warps from several thread blocks</a:t>
            </a:r>
          </a:p>
          <a:p>
            <a:r>
              <a:rPr lang="en-US" altLang="en-US" sz="2800" dirty="0"/>
              <a:t>Warps run in SIMD-style execution:</a:t>
            </a:r>
          </a:p>
          <a:p>
            <a:pPr lvl="1"/>
            <a:r>
              <a:rPr lang="en-US" altLang="en-US" sz="2400" b="1" dirty="0">
                <a:solidFill>
                  <a:schemeClr val="tx1"/>
                </a:solidFill>
              </a:rPr>
              <a:t>All threads execute the same instruction in lock-step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altLang="en-US" sz="2400" b="1" dirty="0">
                <a:solidFill>
                  <a:schemeClr val="tx1"/>
                </a:solidFill>
              </a:rPr>
              <a:t>If one thread stalls, the entire warp stalls…</a:t>
            </a:r>
          </a:p>
          <a:p>
            <a:pPr lvl="1"/>
            <a:r>
              <a:rPr lang="en-US" altLang="en-US" sz="2400" b="1" dirty="0">
                <a:solidFill>
                  <a:schemeClr val="tx1"/>
                </a:solidFill>
              </a:rPr>
              <a:t>A branch taken by any thread has to be taken by all threads... </a:t>
            </a:r>
          </a:p>
          <a:p>
            <a:pPr marL="457200" lvl="1" indent="0">
              <a:buNone/>
            </a:pPr>
            <a:r>
              <a:rPr lang="en-US" altLang="en-US" sz="2400" b="1" dirty="0">
                <a:solidFill>
                  <a:schemeClr val="tx1"/>
                </a:solidFill>
              </a:rPr>
              <a:t>	</a:t>
            </a:r>
            <a:r>
              <a:rPr lang="en-US" altLang="en-US" sz="2400" b="1" dirty="0">
                <a:solidFill>
                  <a:srgbClr val="FF0000"/>
                </a:solidFill>
              </a:rPr>
              <a:t>(divergence is undesirable)</a:t>
            </a:r>
          </a:p>
        </p:txBody>
      </p:sp>
      <p:cxnSp>
        <p:nvCxnSpPr>
          <p:cNvPr id="6149" name="AutoShape 34"/>
          <p:cNvCxnSpPr>
            <a:cxnSpLocks noChangeShapeType="1"/>
          </p:cNvCxnSpPr>
          <p:nvPr/>
        </p:nvCxnSpPr>
        <p:spPr bwMode="auto">
          <a:xfrm>
            <a:off x="6845300" y="5167313"/>
            <a:ext cx="1219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50" name="AutoShape 35"/>
          <p:cNvCxnSpPr>
            <a:cxnSpLocks noChangeShapeType="1"/>
          </p:cNvCxnSpPr>
          <p:nvPr/>
        </p:nvCxnSpPr>
        <p:spPr bwMode="auto">
          <a:xfrm>
            <a:off x="7454900" y="5014913"/>
            <a:ext cx="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51" name="AutoShape 36"/>
          <p:cNvCxnSpPr>
            <a:cxnSpLocks noChangeShapeType="1"/>
          </p:cNvCxnSpPr>
          <p:nvPr/>
        </p:nvCxnSpPr>
        <p:spPr bwMode="auto">
          <a:xfrm>
            <a:off x="7607300" y="5014913"/>
            <a:ext cx="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52" name="AutoShape 37"/>
          <p:cNvCxnSpPr>
            <a:cxnSpLocks noChangeShapeType="1"/>
          </p:cNvCxnSpPr>
          <p:nvPr/>
        </p:nvCxnSpPr>
        <p:spPr bwMode="auto">
          <a:xfrm>
            <a:off x="7150100" y="5014913"/>
            <a:ext cx="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53" name="AutoShape 38"/>
          <p:cNvCxnSpPr>
            <a:cxnSpLocks noChangeShapeType="1"/>
          </p:cNvCxnSpPr>
          <p:nvPr/>
        </p:nvCxnSpPr>
        <p:spPr bwMode="auto">
          <a:xfrm>
            <a:off x="6997700" y="5014913"/>
            <a:ext cx="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54" name="AutoShape 39"/>
          <p:cNvCxnSpPr>
            <a:cxnSpLocks noChangeShapeType="1"/>
          </p:cNvCxnSpPr>
          <p:nvPr/>
        </p:nvCxnSpPr>
        <p:spPr bwMode="auto">
          <a:xfrm>
            <a:off x="7302500" y="5014913"/>
            <a:ext cx="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55" name="AutoShape 40"/>
          <p:cNvCxnSpPr>
            <a:cxnSpLocks noChangeShapeType="1"/>
          </p:cNvCxnSpPr>
          <p:nvPr/>
        </p:nvCxnSpPr>
        <p:spPr bwMode="auto">
          <a:xfrm>
            <a:off x="7759700" y="5014913"/>
            <a:ext cx="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56" name="AutoShape 41"/>
          <p:cNvCxnSpPr>
            <a:cxnSpLocks noChangeShapeType="1"/>
          </p:cNvCxnSpPr>
          <p:nvPr/>
        </p:nvCxnSpPr>
        <p:spPr bwMode="auto">
          <a:xfrm>
            <a:off x="7912100" y="5014913"/>
            <a:ext cx="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57" name="Rectangle 42"/>
          <p:cNvSpPr>
            <a:spLocks noChangeArrowheads="1"/>
          </p:cNvSpPr>
          <p:nvPr/>
        </p:nvSpPr>
        <p:spPr bwMode="auto">
          <a:xfrm>
            <a:off x="6997700" y="5167313"/>
            <a:ext cx="152400" cy="152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cxnSp>
        <p:nvCxnSpPr>
          <p:cNvPr id="6158" name="AutoShape 43"/>
          <p:cNvCxnSpPr>
            <a:cxnSpLocks noChangeShapeType="1"/>
          </p:cNvCxnSpPr>
          <p:nvPr/>
        </p:nvCxnSpPr>
        <p:spPr bwMode="auto">
          <a:xfrm>
            <a:off x="6845300" y="5319713"/>
            <a:ext cx="1219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59" name="AutoShape 44"/>
          <p:cNvCxnSpPr>
            <a:cxnSpLocks noChangeShapeType="1"/>
          </p:cNvCxnSpPr>
          <p:nvPr/>
        </p:nvCxnSpPr>
        <p:spPr bwMode="auto">
          <a:xfrm>
            <a:off x="6845300" y="5472113"/>
            <a:ext cx="1219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60" name="AutoShape 45"/>
          <p:cNvCxnSpPr>
            <a:cxnSpLocks noChangeShapeType="1"/>
          </p:cNvCxnSpPr>
          <p:nvPr/>
        </p:nvCxnSpPr>
        <p:spPr bwMode="auto">
          <a:xfrm>
            <a:off x="6845300" y="5624513"/>
            <a:ext cx="1219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61" name="AutoShape 46"/>
          <p:cNvCxnSpPr>
            <a:cxnSpLocks noChangeShapeType="1"/>
          </p:cNvCxnSpPr>
          <p:nvPr/>
        </p:nvCxnSpPr>
        <p:spPr bwMode="auto">
          <a:xfrm>
            <a:off x="6845300" y="5776913"/>
            <a:ext cx="1219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62" name="AutoShape 47"/>
          <p:cNvCxnSpPr>
            <a:cxnSpLocks noChangeShapeType="1"/>
          </p:cNvCxnSpPr>
          <p:nvPr/>
        </p:nvCxnSpPr>
        <p:spPr bwMode="auto">
          <a:xfrm>
            <a:off x="6845300" y="5929313"/>
            <a:ext cx="1219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63" name="AutoShape 48"/>
          <p:cNvCxnSpPr>
            <a:cxnSpLocks noChangeShapeType="1"/>
          </p:cNvCxnSpPr>
          <p:nvPr/>
        </p:nvCxnSpPr>
        <p:spPr bwMode="auto">
          <a:xfrm>
            <a:off x="6845300" y="6081713"/>
            <a:ext cx="1219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64" name="AutoShape 49"/>
          <p:cNvCxnSpPr>
            <a:cxnSpLocks noChangeShapeType="1"/>
          </p:cNvCxnSpPr>
          <p:nvPr/>
        </p:nvCxnSpPr>
        <p:spPr bwMode="auto">
          <a:xfrm>
            <a:off x="8064500" y="5014913"/>
            <a:ext cx="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65" name="Text Box 61"/>
          <p:cNvSpPr txBox="1">
            <a:spLocks noChangeArrowheads="1"/>
          </p:cNvSpPr>
          <p:nvPr/>
        </p:nvSpPr>
        <p:spPr bwMode="auto">
          <a:xfrm>
            <a:off x="6226175" y="4273548"/>
            <a:ext cx="1981200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Times New Roman" pitchFamily="18" charset="0"/>
              <a:buNone/>
            </a:pPr>
            <a:r>
              <a:rPr lang="en-US" altLang="en-US" sz="2400"/>
              <a:t>1-D, 2-D, 3-D thread block:</a:t>
            </a:r>
          </a:p>
        </p:txBody>
      </p:sp>
      <p:grpSp>
        <p:nvGrpSpPr>
          <p:cNvPr id="6166" name="Group 191"/>
          <p:cNvGrpSpPr>
            <a:grpSpLocks/>
          </p:cNvGrpSpPr>
          <p:nvPr/>
        </p:nvGrpSpPr>
        <p:grpSpPr bwMode="auto">
          <a:xfrm>
            <a:off x="6443663" y="2135188"/>
            <a:ext cx="1879600" cy="1981200"/>
            <a:chOff x="576" y="2736"/>
            <a:chExt cx="765" cy="768"/>
          </a:xfrm>
        </p:grpSpPr>
        <p:sp>
          <p:nvSpPr>
            <p:cNvPr id="6169" name="Rectangle 192"/>
            <p:cNvSpPr>
              <a:spLocks noChangeArrowheads="1"/>
            </p:cNvSpPr>
            <p:nvPr/>
          </p:nvSpPr>
          <p:spPr bwMode="auto">
            <a:xfrm>
              <a:off x="576" y="2736"/>
              <a:ext cx="765" cy="768"/>
            </a:xfrm>
            <a:prstGeom prst="rect">
              <a:avLst/>
            </a:prstGeom>
            <a:solidFill>
              <a:srgbClr val="FFCC99"/>
            </a:solidFill>
            <a:ln w="207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l" eaLnBrk="0" hangingPunct="0">
                <a:buChar char="•"/>
                <a:defRPr sz="32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1pPr>
              <a:lvl2pPr marL="742950" indent="-285750" algn="l" eaLnBrk="0" hangingPunct="0">
                <a:spcBef>
                  <a:spcPts val="700"/>
                </a:spcBef>
                <a:buChar char="–"/>
                <a:defRPr sz="28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2pPr>
              <a:lvl3pPr marL="1143000" indent="-228600" algn="l" eaLnBrk="0" hangingPunct="0">
                <a:spcBef>
                  <a:spcPts val="600"/>
                </a:spcBef>
                <a:buChar char="•"/>
                <a:defRPr sz="24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3pPr>
              <a:lvl4pPr marL="1600200" indent="-228600" algn="l" eaLnBrk="0" hangingPunct="0">
                <a:spcBef>
                  <a:spcPts val="500"/>
                </a:spcBef>
                <a:buChar char="–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4pPr>
              <a:lvl5pPr marL="2057400" indent="-228600" algn="l" eaLnBrk="0" hangingPunct="0">
                <a:spcBef>
                  <a:spcPts val="500"/>
                </a:spcBef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9pPr>
            </a:lstStyle>
            <a:p>
              <a:pPr algn="ctr" eaLnBrk="1" hangingPunct="1">
                <a:buFont typeface="Times New Roman" pitchFamily="18" charset="0"/>
                <a:buNone/>
              </a:pPr>
              <a:endParaRPr lang="en-US" altLang="en-US" sz="1200"/>
            </a:p>
          </p:txBody>
        </p:sp>
        <p:sp>
          <p:nvSpPr>
            <p:cNvPr id="6170" name="Rectangle 193"/>
            <p:cNvSpPr>
              <a:spLocks noChangeArrowheads="1"/>
            </p:cNvSpPr>
            <p:nvPr/>
          </p:nvSpPr>
          <p:spPr bwMode="auto">
            <a:xfrm>
              <a:off x="849" y="3036"/>
              <a:ext cx="219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buChar char="•"/>
                <a:defRPr sz="32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1pPr>
              <a:lvl2pPr marL="742950" indent="-285750" algn="l" eaLnBrk="0" hangingPunct="0">
                <a:spcBef>
                  <a:spcPts val="700"/>
                </a:spcBef>
                <a:buChar char="–"/>
                <a:defRPr sz="28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2pPr>
              <a:lvl3pPr marL="1143000" indent="-228600" algn="l" eaLnBrk="0" hangingPunct="0">
                <a:spcBef>
                  <a:spcPts val="600"/>
                </a:spcBef>
                <a:buChar char="•"/>
                <a:defRPr sz="24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3pPr>
              <a:lvl4pPr marL="1600200" indent="-228600" algn="l" eaLnBrk="0" hangingPunct="0">
                <a:spcBef>
                  <a:spcPts val="500"/>
                </a:spcBef>
                <a:buChar char="–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4pPr>
              <a:lvl5pPr marL="2057400" indent="-228600" algn="l" eaLnBrk="0" hangingPunct="0">
                <a:spcBef>
                  <a:spcPts val="500"/>
                </a:spcBef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Arial" charset="0"/>
                </a:rPr>
                <a:t>SM</a:t>
              </a:r>
            </a:p>
          </p:txBody>
        </p:sp>
      </p:grpSp>
      <p:cxnSp>
        <p:nvCxnSpPr>
          <p:cNvPr id="6167" name="Straight Arrow Connector 4"/>
          <p:cNvCxnSpPr>
            <a:cxnSpLocks noChangeShapeType="1"/>
          </p:cNvCxnSpPr>
          <p:nvPr/>
        </p:nvCxnSpPr>
        <p:spPr bwMode="auto">
          <a:xfrm>
            <a:off x="8210550" y="4116388"/>
            <a:ext cx="0" cy="1203325"/>
          </a:xfrm>
          <a:prstGeom prst="straightConnector1">
            <a:avLst/>
          </a:prstGeom>
          <a:noFill/>
          <a:ln w="127000" algn="ctr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68" name="Text Box 61"/>
          <p:cNvSpPr txBox="1">
            <a:spLocks noChangeArrowheads="1"/>
          </p:cNvSpPr>
          <p:nvPr/>
        </p:nvSpPr>
        <p:spPr bwMode="auto">
          <a:xfrm>
            <a:off x="6140460" y="1046170"/>
            <a:ext cx="2951163" cy="108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Times New Roman" pitchFamily="18" charset="0"/>
              <a:buNone/>
            </a:pPr>
            <a:r>
              <a:rPr lang="en-US" altLang="en-US" sz="2400" b="1"/>
              <a:t>Thread blocks are multiplexed onto pool of GPU SMs…</a:t>
            </a:r>
          </a:p>
        </p:txBody>
      </p:sp>
    </p:spTree>
    <p:extLst>
      <p:ext uri="{BB962C8B-B14F-4D97-AF65-F5344CB8AC3E}">
        <p14:creationId xmlns:p14="http://schemas.microsoft.com/office/powerpoint/2010/main" val="10886244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685801" y="7939"/>
            <a:ext cx="7770813" cy="609600"/>
          </a:xfrm>
        </p:spPr>
        <p:txBody>
          <a:bodyPr/>
          <a:lstStyle/>
          <a:p>
            <a:r>
              <a:rPr lang="en-US" altLang="en-US" sz="4000"/>
              <a:t>GPU On-Board Global Memory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609600"/>
            <a:ext cx="8763000" cy="5943600"/>
          </a:xfrm>
        </p:spPr>
        <p:txBody>
          <a:bodyPr/>
          <a:lstStyle/>
          <a:p>
            <a:r>
              <a:rPr lang="en-US" altLang="en-US" dirty="0"/>
              <a:t>GPU arithmetic rates dwarf memory bandwidth</a:t>
            </a:r>
          </a:p>
          <a:p>
            <a:r>
              <a:rPr lang="en-US" altLang="en-US" dirty="0"/>
              <a:t>For old Kepler K40 hardware:</a:t>
            </a:r>
          </a:p>
          <a:p>
            <a:pPr lvl="1"/>
            <a:r>
              <a:rPr lang="en-US" altLang="en-US" dirty="0"/>
              <a:t>~4.3 FP32 TFLOPS vs. ~288 GB/sec</a:t>
            </a:r>
          </a:p>
          <a:p>
            <a:pPr lvl="1"/>
            <a:r>
              <a:rPr lang="en-US" altLang="en-US" dirty="0"/>
              <a:t>The ratio is roughly </a:t>
            </a:r>
            <a:r>
              <a:rPr lang="en-US" altLang="en-US" b="1" dirty="0"/>
              <a:t>60 FLOPS per memory reference</a:t>
            </a:r>
            <a:r>
              <a:rPr lang="en-US" altLang="en-US" dirty="0"/>
              <a:t> for single-precision floating point</a:t>
            </a:r>
          </a:p>
          <a:p>
            <a:r>
              <a:rPr lang="en-US" altLang="en-US" dirty="0"/>
              <a:t>Peak performance achieved with </a:t>
            </a:r>
            <a:r>
              <a:rPr lang="en-US" altLang="en-US" b="1" dirty="0"/>
              <a:t>“coalesced” </a:t>
            </a:r>
            <a:r>
              <a:rPr lang="en-US" altLang="en-US" dirty="0"/>
              <a:t>memory access patterns – patterns that result in a single hardware memory transaction for a SIMD </a:t>
            </a:r>
            <a:r>
              <a:rPr lang="en-US" altLang="en-US" b="1" dirty="0"/>
              <a:t>“warp” – a contiguous group of 32 threads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685801" y="228600"/>
            <a:ext cx="7770813" cy="762000"/>
          </a:xfrm>
        </p:spPr>
        <p:txBody>
          <a:bodyPr/>
          <a:lstStyle/>
          <a:p>
            <a:r>
              <a:rPr lang="en-US" altLang="en-US" dirty="0"/>
              <a:t>Memory Coalescing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143000"/>
            <a:ext cx="8686800" cy="4951413"/>
          </a:xfrm>
        </p:spPr>
        <p:txBody>
          <a:bodyPr/>
          <a:lstStyle/>
          <a:p>
            <a:r>
              <a:rPr lang="en-US" altLang="en-US" sz="2800" dirty="0"/>
              <a:t>Oversimplified explanation:</a:t>
            </a:r>
          </a:p>
          <a:p>
            <a:pPr lvl="1"/>
            <a:r>
              <a:rPr lang="en-US" altLang="en-US" sz="2400" dirty="0"/>
              <a:t>Threads in a warp perform a read/write operation that can be serviced in a </a:t>
            </a:r>
            <a:r>
              <a:rPr lang="en-US" altLang="en-US" sz="2400" b="1" dirty="0"/>
              <a:t>single hardware transaction</a:t>
            </a:r>
          </a:p>
          <a:p>
            <a:pPr lvl="1"/>
            <a:r>
              <a:rPr lang="en-US" altLang="en-US" sz="2400" dirty="0"/>
              <a:t>New GPUs are much more flexible than old ones</a:t>
            </a:r>
          </a:p>
          <a:p>
            <a:pPr lvl="1"/>
            <a:r>
              <a:rPr lang="en-US" altLang="en-US" sz="2400" dirty="0"/>
              <a:t>If all threads in a warp read from a contiguous region that’s    32 items of 4, 8, or 16 bytes in size, that’s an example of a coalesced access</a:t>
            </a:r>
          </a:p>
          <a:p>
            <a:pPr lvl="1"/>
            <a:r>
              <a:rPr lang="en-US" altLang="en-US" sz="2400" dirty="0"/>
              <a:t>Multiple threads reading the same data are handled by a </a:t>
            </a:r>
            <a:r>
              <a:rPr lang="en-US" altLang="en-US" sz="2400" b="1" dirty="0"/>
              <a:t>hardware broadcast </a:t>
            </a:r>
            <a:r>
              <a:rPr lang="en-US" altLang="en-US" sz="2400" dirty="0"/>
              <a:t>(can provide memory bandwidth amplification when exploited in a kernel)</a:t>
            </a:r>
          </a:p>
          <a:p>
            <a:pPr lvl="1"/>
            <a:r>
              <a:rPr lang="en-US" altLang="en-US" sz="2400" dirty="0"/>
              <a:t>Writes are similar, but multiple writes to the same location yield undefined results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6349"/>
            <a:ext cx="9144000" cy="685165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070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305800" cy="609600"/>
          </a:xfrm>
        </p:spPr>
        <p:txBody>
          <a:bodyPr/>
          <a:lstStyle/>
          <a:p>
            <a:r>
              <a:rPr lang="en-US" altLang="en-US" sz="3600" dirty="0"/>
              <a:t>CUDA Grid/Block/Thread </a:t>
            </a:r>
            <a:r>
              <a:rPr lang="en-US" altLang="en-US" sz="3600" b="1" dirty="0"/>
              <a:t>Padding</a:t>
            </a:r>
            <a:endParaRPr lang="en-US" altLang="en-US" sz="2800" b="1" dirty="0"/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260350" y="5791206"/>
            <a:ext cx="3352800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Times New Roman" pitchFamily="18" charset="0"/>
              <a:buNone/>
            </a:pPr>
            <a:r>
              <a:rPr lang="en-US" altLang="en-US" sz="1600" b="1" dirty="0"/>
              <a:t>Padding arrays out to full blocks optimizes global memory performance by guaranteeing memory coalescing</a:t>
            </a:r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3590143" y="1162844"/>
            <a:ext cx="5519738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Times New Roman" pitchFamily="18" charset="0"/>
              <a:buNone/>
            </a:pPr>
            <a:r>
              <a:rPr lang="en-US" altLang="en-US" sz="2400" dirty="0"/>
              <a:t>1-D, 2-D, or 3-D Grid of Thread Blocks:</a:t>
            </a:r>
          </a:p>
        </p:txBody>
      </p:sp>
      <p:sp>
        <p:nvSpPr>
          <p:cNvPr id="8198" name="Rectangle 5" descr="Large grid"/>
          <p:cNvSpPr>
            <a:spLocks noChangeArrowheads="1"/>
          </p:cNvSpPr>
          <p:nvPr/>
        </p:nvSpPr>
        <p:spPr bwMode="auto">
          <a:xfrm>
            <a:off x="3733800" y="2133600"/>
            <a:ext cx="5181600" cy="4419600"/>
          </a:xfrm>
          <a:prstGeom prst="rect">
            <a:avLst/>
          </a:prstGeom>
          <a:pattFill prst="lgGrid">
            <a:fgClr>
              <a:srgbClr val="FF0000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3733800" y="2133600"/>
            <a:ext cx="4419600" cy="3733800"/>
          </a:xfrm>
          <a:prstGeom prst="rect">
            <a:avLst/>
          </a:prstGeom>
          <a:solidFill>
            <a:srgbClr val="CCCCFF"/>
          </a:solidFill>
          <a:ln w="222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cxnSp>
        <p:nvCxnSpPr>
          <p:cNvPr id="8200" name="AutoShape 7"/>
          <p:cNvCxnSpPr>
            <a:cxnSpLocks noChangeShapeType="1"/>
          </p:cNvCxnSpPr>
          <p:nvPr/>
        </p:nvCxnSpPr>
        <p:spPr bwMode="auto">
          <a:xfrm>
            <a:off x="3733801" y="3276600"/>
            <a:ext cx="5203825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1" name="AutoShape 8"/>
          <p:cNvCxnSpPr>
            <a:cxnSpLocks noChangeShapeType="1"/>
            <a:endCxn id="8198" idx="3"/>
          </p:cNvCxnSpPr>
          <p:nvPr/>
        </p:nvCxnSpPr>
        <p:spPr bwMode="auto">
          <a:xfrm>
            <a:off x="3735388" y="4343400"/>
            <a:ext cx="5192712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2" name="AutoShape 9"/>
          <p:cNvCxnSpPr>
            <a:cxnSpLocks noChangeShapeType="1"/>
          </p:cNvCxnSpPr>
          <p:nvPr/>
        </p:nvCxnSpPr>
        <p:spPr bwMode="auto">
          <a:xfrm>
            <a:off x="3733801" y="5410200"/>
            <a:ext cx="5203825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3" name="AutoShape 10"/>
          <p:cNvCxnSpPr>
            <a:cxnSpLocks noChangeShapeType="1"/>
          </p:cNvCxnSpPr>
          <p:nvPr/>
        </p:nvCxnSpPr>
        <p:spPr bwMode="auto">
          <a:xfrm>
            <a:off x="5562600" y="2133600"/>
            <a:ext cx="0" cy="4445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4" name="AutoShape 11"/>
          <p:cNvCxnSpPr>
            <a:cxnSpLocks noChangeShapeType="1"/>
          </p:cNvCxnSpPr>
          <p:nvPr/>
        </p:nvCxnSpPr>
        <p:spPr bwMode="auto">
          <a:xfrm flipH="1">
            <a:off x="2374900" y="5856288"/>
            <a:ext cx="1360488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5" name="AutoShape 12"/>
          <p:cNvCxnSpPr>
            <a:cxnSpLocks noChangeShapeType="1"/>
          </p:cNvCxnSpPr>
          <p:nvPr/>
        </p:nvCxnSpPr>
        <p:spPr bwMode="auto">
          <a:xfrm flipH="1">
            <a:off x="2362200" y="6553200"/>
            <a:ext cx="1360488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6" name="AutoShape 13"/>
          <p:cNvCxnSpPr>
            <a:cxnSpLocks noChangeShapeType="1"/>
          </p:cNvCxnSpPr>
          <p:nvPr/>
        </p:nvCxnSpPr>
        <p:spPr bwMode="auto">
          <a:xfrm>
            <a:off x="3733801" y="2133600"/>
            <a:ext cx="5203825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7" name="AutoShape 14"/>
          <p:cNvCxnSpPr>
            <a:cxnSpLocks noChangeShapeType="1"/>
          </p:cNvCxnSpPr>
          <p:nvPr/>
        </p:nvCxnSpPr>
        <p:spPr bwMode="auto">
          <a:xfrm>
            <a:off x="3733800" y="2133606"/>
            <a:ext cx="0" cy="44418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8" name="AutoShape 15"/>
          <p:cNvCxnSpPr>
            <a:cxnSpLocks noChangeShapeType="1"/>
          </p:cNvCxnSpPr>
          <p:nvPr/>
        </p:nvCxnSpPr>
        <p:spPr bwMode="auto">
          <a:xfrm>
            <a:off x="8153400" y="1905000"/>
            <a:ext cx="1588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9" name="AutoShape 16"/>
          <p:cNvCxnSpPr>
            <a:cxnSpLocks noChangeShapeType="1"/>
            <a:stCxn id="8214" idx="1"/>
          </p:cNvCxnSpPr>
          <p:nvPr/>
        </p:nvCxnSpPr>
        <p:spPr bwMode="auto">
          <a:xfrm>
            <a:off x="8915400" y="1676400"/>
            <a:ext cx="1588" cy="6858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10" name="AutoShape 17"/>
          <p:cNvCxnSpPr>
            <a:cxnSpLocks noChangeShapeType="1"/>
          </p:cNvCxnSpPr>
          <p:nvPr/>
        </p:nvCxnSpPr>
        <p:spPr bwMode="auto">
          <a:xfrm flipV="1">
            <a:off x="3505200" y="5943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11" name="AutoShape 18"/>
          <p:cNvCxnSpPr>
            <a:cxnSpLocks noChangeShapeType="1"/>
          </p:cNvCxnSpPr>
          <p:nvPr/>
        </p:nvCxnSpPr>
        <p:spPr bwMode="auto">
          <a:xfrm flipH="1">
            <a:off x="3048000" y="2133600"/>
            <a:ext cx="674688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12" name="AutoShape 19"/>
          <p:cNvCxnSpPr>
            <a:cxnSpLocks noChangeShapeType="1"/>
          </p:cNvCxnSpPr>
          <p:nvPr/>
        </p:nvCxnSpPr>
        <p:spPr bwMode="auto">
          <a:xfrm flipV="1">
            <a:off x="3505200" y="2209800"/>
            <a:ext cx="0" cy="3581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13" name="AutoShape 20"/>
          <p:cNvCxnSpPr>
            <a:cxnSpLocks noChangeShapeType="1"/>
            <a:stCxn id="8214" idx="0"/>
          </p:cNvCxnSpPr>
          <p:nvPr/>
        </p:nvCxnSpPr>
        <p:spPr bwMode="auto">
          <a:xfrm>
            <a:off x="3733800" y="1676400"/>
            <a:ext cx="1588" cy="685800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14" name="Line 21"/>
          <p:cNvSpPr>
            <a:spLocks noChangeShapeType="1"/>
          </p:cNvSpPr>
          <p:nvPr/>
        </p:nvSpPr>
        <p:spPr bwMode="auto">
          <a:xfrm>
            <a:off x="3733800" y="1676400"/>
            <a:ext cx="518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5" name="Text Box 22"/>
          <p:cNvSpPr txBox="1">
            <a:spLocks noChangeArrowheads="1"/>
          </p:cNvSpPr>
          <p:nvPr/>
        </p:nvSpPr>
        <p:spPr bwMode="auto">
          <a:xfrm>
            <a:off x="4343400" y="2438400"/>
            <a:ext cx="685800" cy="25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Times New Roman" pitchFamily="18" charset="0"/>
              <a:buNone/>
            </a:pPr>
            <a:r>
              <a:rPr lang="en-US" altLang="en-US" sz="1200"/>
              <a:t>0,0</a:t>
            </a:r>
          </a:p>
        </p:txBody>
      </p:sp>
      <p:sp>
        <p:nvSpPr>
          <p:cNvPr id="8216" name="Text Box 23"/>
          <p:cNvSpPr txBox="1">
            <a:spLocks noChangeArrowheads="1"/>
          </p:cNvSpPr>
          <p:nvPr/>
        </p:nvSpPr>
        <p:spPr bwMode="auto">
          <a:xfrm>
            <a:off x="6096000" y="2438400"/>
            <a:ext cx="685800" cy="25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Times New Roman" pitchFamily="18" charset="0"/>
              <a:buNone/>
            </a:pPr>
            <a:r>
              <a:rPr lang="en-US" altLang="en-US" sz="1200"/>
              <a:t>0,1</a:t>
            </a:r>
          </a:p>
        </p:txBody>
      </p:sp>
      <p:sp>
        <p:nvSpPr>
          <p:cNvPr id="8217" name="Text Box 24"/>
          <p:cNvSpPr txBox="1">
            <a:spLocks noChangeArrowheads="1"/>
          </p:cNvSpPr>
          <p:nvPr/>
        </p:nvSpPr>
        <p:spPr bwMode="auto">
          <a:xfrm>
            <a:off x="4343400" y="3581400"/>
            <a:ext cx="685800" cy="25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Times New Roman" pitchFamily="18" charset="0"/>
              <a:buNone/>
            </a:pPr>
            <a:r>
              <a:rPr lang="en-US" altLang="en-US" sz="1200"/>
              <a:t>1,0</a:t>
            </a:r>
          </a:p>
        </p:txBody>
      </p:sp>
      <p:sp>
        <p:nvSpPr>
          <p:cNvPr id="8218" name="Text Box 25"/>
          <p:cNvSpPr txBox="1">
            <a:spLocks noChangeArrowheads="1"/>
          </p:cNvSpPr>
          <p:nvPr/>
        </p:nvSpPr>
        <p:spPr bwMode="auto">
          <a:xfrm>
            <a:off x="6096000" y="3581400"/>
            <a:ext cx="685800" cy="25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Times New Roman" pitchFamily="18" charset="0"/>
              <a:buNone/>
            </a:pPr>
            <a:r>
              <a:rPr lang="en-US" altLang="en-US" sz="1200"/>
              <a:t>1,1</a:t>
            </a:r>
          </a:p>
        </p:txBody>
      </p:sp>
      <p:sp>
        <p:nvSpPr>
          <p:cNvPr id="8219" name="Text Box 26"/>
          <p:cNvSpPr txBox="1">
            <a:spLocks noChangeArrowheads="1"/>
          </p:cNvSpPr>
          <p:nvPr/>
        </p:nvSpPr>
        <p:spPr bwMode="auto">
          <a:xfrm>
            <a:off x="7772400" y="2438400"/>
            <a:ext cx="685800" cy="25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Times New Roman" pitchFamily="18" charset="0"/>
              <a:buNone/>
            </a:pPr>
            <a:r>
              <a:rPr lang="en-US" altLang="en-US" sz="1200"/>
              <a:t>…</a:t>
            </a:r>
          </a:p>
        </p:txBody>
      </p:sp>
      <p:sp>
        <p:nvSpPr>
          <p:cNvPr id="8220" name="Text Box 27"/>
          <p:cNvSpPr txBox="1">
            <a:spLocks noChangeArrowheads="1"/>
          </p:cNvSpPr>
          <p:nvPr/>
        </p:nvSpPr>
        <p:spPr bwMode="auto">
          <a:xfrm>
            <a:off x="4114800" y="4648200"/>
            <a:ext cx="685800" cy="25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Times New Roman" pitchFamily="18" charset="0"/>
              <a:buNone/>
            </a:pPr>
            <a:r>
              <a:rPr lang="en-US" altLang="en-US" sz="1200"/>
              <a:t>…</a:t>
            </a:r>
          </a:p>
        </p:txBody>
      </p:sp>
      <p:sp>
        <p:nvSpPr>
          <p:cNvPr id="8221" name="Text Box 28"/>
          <p:cNvSpPr txBox="1">
            <a:spLocks noChangeArrowheads="1"/>
          </p:cNvSpPr>
          <p:nvPr/>
        </p:nvSpPr>
        <p:spPr bwMode="auto">
          <a:xfrm>
            <a:off x="7772400" y="4648200"/>
            <a:ext cx="685800" cy="25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Times New Roman" pitchFamily="18" charset="0"/>
              <a:buNone/>
            </a:pPr>
            <a:r>
              <a:rPr lang="en-US" altLang="en-US" sz="1200"/>
              <a:t>…</a:t>
            </a:r>
          </a:p>
        </p:txBody>
      </p:sp>
      <p:sp>
        <p:nvSpPr>
          <p:cNvPr id="8222" name="Text Box 29"/>
          <p:cNvSpPr txBox="1">
            <a:spLocks noChangeArrowheads="1"/>
          </p:cNvSpPr>
          <p:nvPr/>
        </p:nvSpPr>
        <p:spPr bwMode="auto">
          <a:xfrm>
            <a:off x="7772400" y="3581400"/>
            <a:ext cx="685800" cy="25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Times New Roman" pitchFamily="18" charset="0"/>
              <a:buNone/>
            </a:pPr>
            <a:r>
              <a:rPr lang="en-US" altLang="en-US" sz="1200"/>
              <a:t>…</a:t>
            </a:r>
          </a:p>
        </p:txBody>
      </p:sp>
      <p:cxnSp>
        <p:nvCxnSpPr>
          <p:cNvPr id="8223" name="AutoShape 31"/>
          <p:cNvCxnSpPr>
            <a:cxnSpLocks noChangeShapeType="1"/>
          </p:cNvCxnSpPr>
          <p:nvPr/>
        </p:nvCxnSpPr>
        <p:spPr bwMode="auto">
          <a:xfrm>
            <a:off x="7391400" y="2133600"/>
            <a:ext cx="0" cy="4445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24" name="Text Box 32"/>
          <p:cNvSpPr txBox="1">
            <a:spLocks noChangeArrowheads="1"/>
          </p:cNvSpPr>
          <p:nvPr/>
        </p:nvSpPr>
        <p:spPr bwMode="auto">
          <a:xfrm>
            <a:off x="6172200" y="4648200"/>
            <a:ext cx="685800" cy="25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Times New Roman" pitchFamily="18" charset="0"/>
              <a:buNone/>
            </a:pPr>
            <a:r>
              <a:rPr lang="en-US" altLang="en-US" sz="1200"/>
              <a:t>…</a:t>
            </a:r>
          </a:p>
        </p:txBody>
      </p:sp>
      <p:sp>
        <p:nvSpPr>
          <p:cNvPr id="8225" name="AutoShape 33"/>
          <p:cNvSpPr>
            <a:spLocks noChangeArrowheads="1"/>
          </p:cNvSpPr>
          <p:nvPr/>
        </p:nvSpPr>
        <p:spPr bwMode="auto">
          <a:xfrm>
            <a:off x="2057400" y="4191000"/>
            <a:ext cx="1219200" cy="1219200"/>
          </a:xfrm>
          <a:prstGeom prst="wedgeRectCallout">
            <a:avLst>
              <a:gd name="adj1" fmla="val 106773"/>
              <a:gd name="adj2" fmla="val -9116"/>
            </a:avLst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cxnSp>
        <p:nvCxnSpPr>
          <p:cNvPr id="8226" name="AutoShape 34"/>
          <p:cNvCxnSpPr>
            <a:cxnSpLocks noChangeShapeType="1"/>
          </p:cNvCxnSpPr>
          <p:nvPr/>
        </p:nvCxnSpPr>
        <p:spPr bwMode="auto">
          <a:xfrm>
            <a:off x="2057400" y="4343400"/>
            <a:ext cx="1219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27" name="AutoShape 35"/>
          <p:cNvCxnSpPr>
            <a:cxnSpLocks noChangeShapeType="1"/>
          </p:cNvCxnSpPr>
          <p:nvPr/>
        </p:nvCxnSpPr>
        <p:spPr bwMode="auto">
          <a:xfrm>
            <a:off x="2667000" y="4191000"/>
            <a:ext cx="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28" name="AutoShape 36"/>
          <p:cNvCxnSpPr>
            <a:cxnSpLocks noChangeShapeType="1"/>
          </p:cNvCxnSpPr>
          <p:nvPr/>
        </p:nvCxnSpPr>
        <p:spPr bwMode="auto">
          <a:xfrm>
            <a:off x="2819400" y="4191000"/>
            <a:ext cx="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29" name="AutoShape 37"/>
          <p:cNvCxnSpPr>
            <a:cxnSpLocks noChangeShapeType="1"/>
          </p:cNvCxnSpPr>
          <p:nvPr/>
        </p:nvCxnSpPr>
        <p:spPr bwMode="auto">
          <a:xfrm>
            <a:off x="2362200" y="4191000"/>
            <a:ext cx="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30" name="AutoShape 38"/>
          <p:cNvCxnSpPr>
            <a:cxnSpLocks noChangeShapeType="1"/>
          </p:cNvCxnSpPr>
          <p:nvPr/>
        </p:nvCxnSpPr>
        <p:spPr bwMode="auto">
          <a:xfrm>
            <a:off x="2209800" y="4191000"/>
            <a:ext cx="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31" name="AutoShape 39"/>
          <p:cNvCxnSpPr>
            <a:cxnSpLocks noChangeShapeType="1"/>
          </p:cNvCxnSpPr>
          <p:nvPr/>
        </p:nvCxnSpPr>
        <p:spPr bwMode="auto">
          <a:xfrm>
            <a:off x="2514600" y="4191000"/>
            <a:ext cx="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32" name="AutoShape 40"/>
          <p:cNvCxnSpPr>
            <a:cxnSpLocks noChangeShapeType="1"/>
          </p:cNvCxnSpPr>
          <p:nvPr/>
        </p:nvCxnSpPr>
        <p:spPr bwMode="auto">
          <a:xfrm>
            <a:off x="2971800" y="4191000"/>
            <a:ext cx="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33" name="AutoShape 41"/>
          <p:cNvCxnSpPr>
            <a:cxnSpLocks noChangeShapeType="1"/>
          </p:cNvCxnSpPr>
          <p:nvPr/>
        </p:nvCxnSpPr>
        <p:spPr bwMode="auto">
          <a:xfrm>
            <a:off x="3124200" y="4191000"/>
            <a:ext cx="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34" name="Rectangle 42"/>
          <p:cNvSpPr>
            <a:spLocks noChangeArrowheads="1"/>
          </p:cNvSpPr>
          <p:nvPr/>
        </p:nvSpPr>
        <p:spPr bwMode="auto">
          <a:xfrm>
            <a:off x="2209800" y="4343400"/>
            <a:ext cx="152400" cy="152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cxnSp>
        <p:nvCxnSpPr>
          <p:cNvPr id="8235" name="AutoShape 43"/>
          <p:cNvCxnSpPr>
            <a:cxnSpLocks noChangeShapeType="1"/>
          </p:cNvCxnSpPr>
          <p:nvPr/>
        </p:nvCxnSpPr>
        <p:spPr bwMode="auto">
          <a:xfrm>
            <a:off x="2057400" y="4495800"/>
            <a:ext cx="1219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36" name="AutoShape 44"/>
          <p:cNvCxnSpPr>
            <a:cxnSpLocks noChangeShapeType="1"/>
          </p:cNvCxnSpPr>
          <p:nvPr/>
        </p:nvCxnSpPr>
        <p:spPr bwMode="auto">
          <a:xfrm>
            <a:off x="2057400" y="4648200"/>
            <a:ext cx="1219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37" name="AutoShape 45"/>
          <p:cNvCxnSpPr>
            <a:cxnSpLocks noChangeShapeType="1"/>
          </p:cNvCxnSpPr>
          <p:nvPr/>
        </p:nvCxnSpPr>
        <p:spPr bwMode="auto">
          <a:xfrm>
            <a:off x="2057400" y="4800600"/>
            <a:ext cx="1219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38" name="AutoShape 46"/>
          <p:cNvCxnSpPr>
            <a:cxnSpLocks noChangeShapeType="1"/>
          </p:cNvCxnSpPr>
          <p:nvPr/>
        </p:nvCxnSpPr>
        <p:spPr bwMode="auto">
          <a:xfrm>
            <a:off x="2057400" y="4953000"/>
            <a:ext cx="1219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39" name="AutoShape 47"/>
          <p:cNvCxnSpPr>
            <a:cxnSpLocks noChangeShapeType="1"/>
          </p:cNvCxnSpPr>
          <p:nvPr/>
        </p:nvCxnSpPr>
        <p:spPr bwMode="auto">
          <a:xfrm>
            <a:off x="2057400" y="5105400"/>
            <a:ext cx="1219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40" name="AutoShape 48"/>
          <p:cNvCxnSpPr>
            <a:cxnSpLocks noChangeShapeType="1"/>
          </p:cNvCxnSpPr>
          <p:nvPr/>
        </p:nvCxnSpPr>
        <p:spPr bwMode="auto">
          <a:xfrm>
            <a:off x="2057400" y="5257800"/>
            <a:ext cx="1219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41" name="AutoShape 49"/>
          <p:cNvCxnSpPr>
            <a:cxnSpLocks noChangeShapeType="1"/>
          </p:cNvCxnSpPr>
          <p:nvPr/>
        </p:nvCxnSpPr>
        <p:spPr bwMode="auto">
          <a:xfrm>
            <a:off x="3276600" y="4191000"/>
            <a:ext cx="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42" name="Rectangle 4"/>
          <p:cNvSpPr>
            <a:spLocks noChangeArrowheads="1"/>
          </p:cNvSpPr>
          <p:nvPr/>
        </p:nvSpPr>
        <p:spPr bwMode="auto">
          <a:xfrm>
            <a:off x="990600" y="1600206"/>
            <a:ext cx="1536700" cy="1571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buFont typeface="Times New Roman" pitchFamily="18" charset="0"/>
              <a:buNone/>
            </a:pPr>
            <a:endParaRPr lang="en-US" altLang="en-US" sz="1200" b="1"/>
          </a:p>
        </p:txBody>
      </p:sp>
      <p:cxnSp>
        <p:nvCxnSpPr>
          <p:cNvPr id="8243" name="AutoShape 5"/>
          <p:cNvCxnSpPr>
            <a:cxnSpLocks noChangeShapeType="1"/>
          </p:cNvCxnSpPr>
          <p:nvPr/>
        </p:nvCxnSpPr>
        <p:spPr bwMode="auto">
          <a:xfrm flipH="1">
            <a:off x="469900" y="1606557"/>
            <a:ext cx="514350" cy="555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44" name="AutoShape 6"/>
          <p:cNvCxnSpPr>
            <a:cxnSpLocks noChangeShapeType="1"/>
          </p:cNvCxnSpPr>
          <p:nvPr/>
        </p:nvCxnSpPr>
        <p:spPr bwMode="auto">
          <a:xfrm flipH="1">
            <a:off x="1993900" y="1628780"/>
            <a:ext cx="520700" cy="55403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45" name="AutoShape 7"/>
          <p:cNvCxnSpPr>
            <a:cxnSpLocks noChangeShapeType="1"/>
          </p:cNvCxnSpPr>
          <p:nvPr/>
        </p:nvCxnSpPr>
        <p:spPr bwMode="auto">
          <a:xfrm flipH="1">
            <a:off x="469900" y="3171828"/>
            <a:ext cx="514350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46" name="AutoShape 8"/>
          <p:cNvCxnSpPr>
            <a:cxnSpLocks noChangeShapeType="1"/>
          </p:cNvCxnSpPr>
          <p:nvPr/>
        </p:nvCxnSpPr>
        <p:spPr bwMode="auto">
          <a:xfrm flipH="1">
            <a:off x="1993900" y="3152782"/>
            <a:ext cx="528638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47" name="AutoShape 9"/>
          <p:cNvSpPr>
            <a:spLocks noChangeArrowheads="1"/>
          </p:cNvSpPr>
          <p:nvPr/>
        </p:nvSpPr>
        <p:spPr bwMode="auto">
          <a:xfrm>
            <a:off x="469900" y="2803531"/>
            <a:ext cx="2057400" cy="561975"/>
          </a:xfrm>
          <a:prstGeom prst="parallelogram">
            <a:avLst>
              <a:gd name="adj" fmla="val 91525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buFont typeface="Times New Roman" pitchFamily="18" charset="0"/>
              <a:buNone/>
            </a:pPr>
            <a:endParaRPr lang="en-US" altLang="en-US" sz="1200" b="1"/>
          </a:p>
        </p:txBody>
      </p:sp>
      <p:sp>
        <p:nvSpPr>
          <p:cNvPr id="8248" name="AutoShape 10"/>
          <p:cNvSpPr>
            <a:spLocks noChangeArrowheads="1"/>
          </p:cNvSpPr>
          <p:nvPr/>
        </p:nvSpPr>
        <p:spPr bwMode="auto">
          <a:xfrm>
            <a:off x="469900" y="2574931"/>
            <a:ext cx="2057400" cy="561975"/>
          </a:xfrm>
          <a:prstGeom prst="parallelogram">
            <a:avLst>
              <a:gd name="adj" fmla="val 91525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buFont typeface="Times New Roman" pitchFamily="18" charset="0"/>
              <a:buNone/>
            </a:pPr>
            <a:endParaRPr lang="en-US" altLang="en-US" sz="1200" b="1"/>
          </a:p>
        </p:txBody>
      </p:sp>
      <p:sp>
        <p:nvSpPr>
          <p:cNvPr id="8249" name="AutoShape 11"/>
          <p:cNvSpPr>
            <a:spLocks noChangeArrowheads="1"/>
          </p:cNvSpPr>
          <p:nvPr/>
        </p:nvSpPr>
        <p:spPr bwMode="auto">
          <a:xfrm>
            <a:off x="469900" y="2346331"/>
            <a:ext cx="2057400" cy="561975"/>
          </a:xfrm>
          <a:prstGeom prst="parallelogram">
            <a:avLst>
              <a:gd name="adj" fmla="val 91525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buFont typeface="Times New Roman" pitchFamily="18" charset="0"/>
              <a:buNone/>
            </a:pPr>
            <a:endParaRPr lang="en-US" altLang="en-US" sz="1200" b="1"/>
          </a:p>
        </p:txBody>
      </p:sp>
      <p:sp>
        <p:nvSpPr>
          <p:cNvPr id="8250" name="Rectangle 14"/>
          <p:cNvSpPr>
            <a:spLocks noChangeArrowheads="1"/>
          </p:cNvSpPr>
          <p:nvPr/>
        </p:nvSpPr>
        <p:spPr bwMode="auto">
          <a:xfrm>
            <a:off x="469900" y="2162182"/>
            <a:ext cx="1536700" cy="1571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buFont typeface="Times New Roman" pitchFamily="18" charset="0"/>
              <a:buNone/>
            </a:pPr>
            <a:endParaRPr lang="en-US" altLang="en-US" sz="1200" b="1"/>
          </a:p>
        </p:txBody>
      </p:sp>
      <p:cxnSp>
        <p:nvCxnSpPr>
          <p:cNvPr id="8251" name="AutoShape 15"/>
          <p:cNvCxnSpPr>
            <a:cxnSpLocks noChangeShapeType="1"/>
          </p:cNvCxnSpPr>
          <p:nvPr/>
        </p:nvCxnSpPr>
        <p:spPr bwMode="auto">
          <a:xfrm>
            <a:off x="2438400" y="2819400"/>
            <a:ext cx="1219200" cy="0"/>
          </a:xfrm>
          <a:prstGeom prst="straightConnector1">
            <a:avLst/>
          </a:prstGeom>
          <a:noFill/>
          <a:ln w="139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52" name="Text Box 60"/>
          <p:cNvSpPr txBox="1">
            <a:spLocks noChangeArrowheads="1"/>
          </p:cNvSpPr>
          <p:nvPr/>
        </p:nvSpPr>
        <p:spPr bwMode="auto">
          <a:xfrm>
            <a:off x="152400" y="838200"/>
            <a:ext cx="3276600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Times New Roman" pitchFamily="18" charset="0"/>
              <a:buNone/>
            </a:pPr>
            <a:r>
              <a:rPr lang="en-US" altLang="en-US" sz="2000" b="1"/>
              <a:t>1-D, 2-D, or 3-D Computational Domain</a:t>
            </a:r>
          </a:p>
        </p:txBody>
      </p:sp>
      <p:sp>
        <p:nvSpPr>
          <p:cNvPr id="8253" name="Text Box 61"/>
          <p:cNvSpPr txBox="1">
            <a:spLocks noChangeArrowheads="1"/>
          </p:cNvSpPr>
          <p:nvPr/>
        </p:nvSpPr>
        <p:spPr bwMode="auto">
          <a:xfrm>
            <a:off x="152400" y="4343400"/>
            <a:ext cx="1981200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Times New Roman" pitchFamily="18" charset="0"/>
              <a:buNone/>
            </a:pPr>
            <a:r>
              <a:rPr lang="en-US" altLang="en-US" sz="2400"/>
              <a:t>1-D, 2-D, 3-D thread block: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1" y="381006"/>
            <a:ext cx="7770813" cy="900113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Using the CPU to Optimize GPU Performance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1" y="1447800"/>
            <a:ext cx="7770813" cy="4646613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GPU performs best when the work evenly divides into the number of threads/processing units</a:t>
            </a:r>
          </a:p>
          <a:p>
            <a:pPr eaLnBrk="1" hangingPunct="1"/>
            <a:r>
              <a:rPr lang="en-US" altLang="en-US" sz="2800" dirty="0"/>
              <a:t>Optimization strategy to consider: </a:t>
            </a:r>
          </a:p>
          <a:p>
            <a:pPr lvl="1" eaLnBrk="1" hangingPunct="1"/>
            <a:r>
              <a:rPr lang="en-US" altLang="en-US" sz="2400" dirty="0"/>
              <a:t>Use the CPU to </a:t>
            </a:r>
            <a:r>
              <a:rPr lang="en-US" altLang="en-US" sz="2400" b="1" i="1" dirty="0"/>
              <a:t>“regularize”</a:t>
            </a:r>
            <a:r>
              <a:rPr lang="en-US" altLang="en-US" sz="2400" dirty="0"/>
              <a:t> the GPU workload</a:t>
            </a:r>
          </a:p>
          <a:p>
            <a:pPr lvl="1" eaLnBrk="1" hangingPunct="1"/>
            <a:r>
              <a:rPr lang="en-US" altLang="en-US" sz="2400" dirty="0"/>
              <a:t>Maybe use </a:t>
            </a:r>
            <a:r>
              <a:rPr lang="en-US" altLang="en-US" sz="2400" b="1" dirty="0"/>
              <a:t>fixed-size</a:t>
            </a:r>
            <a:r>
              <a:rPr lang="en-US" altLang="en-US" sz="2400" dirty="0"/>
              <a:t> bin data structures, with “empty” slots skipped or producing zeroed out results</a:t>
            </a:r>
          </a:p>
          <a:p>
            <a:pPr lvl="1" eaLnBrk="1" hangingPunct="1"/>
            <a:r>
              <a:rPr lang="en-US" altLang="en-US" sz="2400" dirty="0"/>
              <a:t>Handle exceptional or irregular work units on the CPU; GPU processes the bulk of the work concurrently</a:t>
            </a:r>
          </a:p>
          <a:p>
            <a:pPr lvl="1" eaLnBrk="1" hangingPunct="1"/>
            <a:r>
              <a:rPr lang="en-US" altLang="en-US" sz="2400" dirty="0"/>
              <a:t>On average, the GPU is kept work-efficient and highly occupied, attaining a high fraction of peak performance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6845300" y="5014915"/>
            <a:ext cx="1219200" cy="258532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1" y="63500"/>
            <a:ext cx="7770813" cy="744539"/>
          </a:xfrm>
        </p:spPr>
        <p:txBody>
          <a:bodyPr/>
          <a:lstStyle/>
          <a:p>
            <a:r>
              <a:rPr lang="en-US" altLang="en-US" sz="3600"/>
              <a:t>GPU Thread Block Execution </a:t>
            </a:r>
            <a:endParaRPr lang="en-US" altLang="en-US" sz="2800"/>
          </a:p>
        </p:txBody>
      </p:sp>
      <p:sp>
        <p:nvSpPr>
          <p:cNvPr id="6148" name="Text Placeholder 7"/>
          <p:cNvSpPr>
            <a:spLocks noGrp="1"/>
          </p:cNvSpPr>
          <p:nvPr>
            <p:ph type="body" sz="half" idx="1"/>
          </p:nvPr>
        </p:nvSpPr>
        <p:spPr>
          <a:xfrm>
            <a:off x="228600" y="762000"/>
            <a:ext cx="5911850" cy="5715000"/>
          </a:xfrm>
        </p:spPr>
        <p:txBody>
          <a:bodyPr/>
          <a:lstStyle/>
          <a:p>
            <a:r>
              <a:rPr lang="en-US" altLang="en-US" sz="2800" dirty="0"/>
              <a:t>Thread blocks are decomposed onto hardware in </a:t>
            </a:r>
            <a:r>
              <a:rPr lang="en-US" altLang="en-US" sz="2800" b="1" dirty="0">
                <a:solidFill>
                  <a:schemeClr val="tx1"/>
                </a:solidFill>
              </a:rPr>
              <a:t>32-thread “warps”</a:t>
            </a:r>
            <a:endParaRPr lang="en-US" altLang="en-US" sz="2800" dirty="0">
              <a:solidFill>
                <a:schemeClr val="tx1"/>
              </a:solidFill>
            </a:endParaRPr>
          </a:p>
          <a:p>
            <a:r>
              <a:rPr lang="en-US" altLang="en-US" sz="2800" dirty="0"/>
              <a:t>Hardware execution is scheduled in units of </a:t>
            </a:r>
            <a:r>
              <a:rPr lang="en-US" altLang="en-US" sz="2800" b="1" dirty="0"/>
              <a:t>warps</a:t>
            </a:r>
            <a:r>
              <a:rPr lang="en-US" altLang="en-US" sz="2800" dirty="0"/>
              <a:t> – an SM can execute warps from several thread blocks</a:t>
            </a:r>
          </a:p>
          <a:p>
            <a:r>
              <a:rPr lang="en-US" altLang="en-US" sz="2800" dirty="0"/>
              <a:t>Warps run in SIMD-style execution:</a:t>
            </a:r>
          </a:p>
          <a:p>
            <a:pPr lvl="1"/>
            <a:r>
              <a:rPr lang="en-US" altLang="en-US" sz="2400" b="1" dirty="0">
                <a:solidFill>
                  <a:schemeClr val="tx1"/>
                </a:solidFill>
              </a:rPr>
              <a:t>All threads execute the same instruction in lock-step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altLang="en-US" sz="2400" b="1" dirty="0">
                <a:solidFill>
                  <a:schemeClr val="tx1"/>
                </a:solidFill>
              </a:rPr>
              <a:t>If one thread stalls, the entire warp stalls…</a:t>
            </a:r>
          </a:p>
          <a:p>
            <a:pPr lvl="1"/>
            <a:r>
              <a:rPr lang="en-US" altLang="en-US" sz="2400" b="1" dirty="0">
                <a:solidFill>
                  <a:schemeClr val="tx1"/>
                </a:solidFill>
              </a:rPr>
              <a:t>A branch taken by any thread has to be taken by all threads... </a:t>
            </a:r>
          </a:p>
          <a:p>
            <a:pPr marL="457200" lvl="1" indent="0">
              <a:buNone/>
            </a:pPr>
            <a:r>
              <a:rPr lang="en-US" altLang="en-US" sz="2400" b="1" dirty="0">
                <a:solidFill>
                  <a:schemeClr val="tx1"/>
                </a:solidFill>
              </a:rPr>
              <a:t>	</a:t>
            </a:r>
            <a:r>
              <a:rPr lang="en-US" altLang="en-US" sz="2400" b="1" dirty="0">
                <a:solidFill>
                  <a:srgbClr val="FF0000"/>
                </a:solidFill>
              </a:rPr>
              <a:t>(divergence is undesirable)</a:t>
            </a:r>
          </a:p>
        </p:txBody>
      </p:sp>
      <p:cxnSp>
        <p:nvCxnSpPr>
          <p:cNvPr id="6149" name="AutoShape 34"/>
          <p:cNvCxnSpPr>
            <a:cxnSpLocks noChangeShapeType="1"/>
          </p:cNvCxnSpPr>
          <p:nvPr/>
        </p:nvCxnSpPr>
        <p:spPr bwMode="auto">
          <a:xfrm>
            <a:off x="6845300" y="5167313"/>
            <a:ext cx="1219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50" name="AutoShape 35"/>
          <p:cNvCxnSpPr>
            <a:cxnSpLocks noChangeShapeType="1"/>
          </p:cNvCxnSpPr>
          <p:nvPr/>
        </p:nvCxnSpPr>
        <p:spPr bwMode="auto">
          <a:xfrm>
            <a:off x="7454900" y="5014913"/>
            <a:ext cx="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51" name="AutoShape 36"/>
          <p:cNvCxnSpPr>
            <a:cxnSpLocks noChangeShapeType="1"/>
          </p:cNvCxnSpPr>
          <p:nvPr/>
        </p:nvCxnSpPr>
        <p:spPr bwMode="auto">
          <a:xfrm>
            <a:off x="7607300" y="5014913"/>
            <a:ext cx="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52" name="AutoShape 37"/>
          <p:cNvCxnSpPr>
            <a:cxnSpLocks noChangeShapeType="1"/>
          </p:cNvCxnSpPr>
          <p:nvPr/>
        </p:nvCxnSpPr>
        <p:spPr bwMode="auto">
          <a:xfrm>
            <a:off x="7150100" y="5014913"/>
            <a:ext cx="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53" name="AutoShape 38"/>
          <p:cNvCxnSpPr>
            <a:cxnSpLocks noChangeShapeType="1"/>
          </p:cNvCxnSpPr>
          <p:nvPr/>
        </p:nvCxnSpPr>
        <p:spPr bwMode="auto">
          <a:xfrm>
            <a:off x="6997700" y="5014913"/>
            <a:ext cx="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54" name="AutoShape 39"/>
          <p:cNvCxnSpPr>
            <a:cxnSpLocks noChangeShapeType="1"/>
          </p:cNvCxnSpPr>
          <p:nvPr/>
        </p:nvCxnSpPr>
        <p:spPr bwMode="auto">
          <a:xfrm>
            <a:off x="7302500" y="5014913"/>
            <a:ext cx="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55" name="AutoShape 40"/>
          <p:cNvCxnSpPr>
            <a:cxnSpLocks noChangeShapeType="1"/>
          </p:cNvCxnSpPr>
          <p:nvPr/>
        </p:nvCxnSpPr>
        <p:spPr bwMode="auto">
          <a:xfrm>
            <a:off x="7759700" y="5014913"/>
            <a:ext cx="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56" name="AutoShape 41"/>
          <p:cNvCxnSpPr>
            <a:cxnSpLocks noChangeShapeType="1"/>
          </p:cNvCxnSpPr>
          <p:nvPr/>
        </p:nvCxnSpPr>
        <p:spPr bwMode="auto">
          <a:xfrm>
            <a:off x="7912100" y="5014913"/>
            <a:ext cx="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57" name="Rectangle 42"/>
          <p:cNvSpPr>
            <a:spLocks noChangeArrowheads="1"/>
          </p:cNvSpPr>
          <p:nvPr/>
        </p:nvSpPr>
        <p:spPr bwMode="auto">
          <a:xfrm>
            <a:off x="6997700" y="5167313"/>
            <a:ext cx="152400" cy="152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cxnSp>
        <p:nvCxnSpPr>
          <p:cNvPr id="6158" name="AutoShape 43"/>
          <p:cNvCxnSpPr>
            <a:cxnSpLocks noChangeShapeType="1"/>
          </p:cNvCxnSpPr>
          <p:nvPr/>
        </p:nvCxnSpPr>
        <p:spPr bwMode="auto">
          <a:xfrm>
            <a:off x="6845300" y="5319713"/>
            <a:ext cx="1219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59" name="AutoShape 44"/>
          <p:cNvCxnSpPr>
            <a:cxnSpLocks noChangeShapeType="1"/>
          </p:cNvCxnSpPr>
          <p:nvPr/>
        </p:nvCxnSpPr>
        <p:spPr bwMode="auto">
          <a:xfrm>
            <a:off x="6845300" y="5472113"/>
            <a:ext cx="1219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60" name="AutoShape 45"/>
          <p:cNvCxnSpPr>
            <a:cxnSpLocks noChangeShapeType="1"/>
          </p:cNvCxnSpPr>
          <p:nvPr/>
        </p:nvCxnSpPr>
        <p:spPr bwMode="auto">
          <a:xfrm>
            <a:off x="6845300" y="5624513"/>
            <a:ext cx="1219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61" name="AutoShape 46"/>
          <p:cNvCxnSpPr>
            <a:cxnSpLocks noChangeShapeType="1"/>
          </p:cNvCxnSpPr>
          <p:nvPr/>
        </p:nvCxnSpPr>
        <p:spPr bwMode="auto">
          <a:xfrm>
            <a:off x="6845300" y="5776913"/>
            <a:ext cx="1219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62" name="AutoShape 47"/>
          <p:cNvCxnSpPr>
            <a:cxnSpLocks noChangeShapeType="1"/>
          </p:cNvCxnSpPr>
          <p:nvPr/>
        </p:nvCxnSpPr>
        <p:spPr bwMode="auto">
          <a:xfrm>
            <a:off x="6845300" y="5929313"/>
            <a:ext cx="1219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63" name="AutoShape 48"/>
          <p:cNvCxnSpPr>
            <a:cxnSpLocks noChangeShapeType="1"/>
          </p:cNvCxnSpPr>
          <p:nvPr/>
        </p:nvCxnSpPr>
        <p:spPr bwMode="auto">
          <a:xfrm>
            <a:off x="6845300" y="6081713"/>
            <a:ext cx="1219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64" name="AutoShape 49"/>
          <p:cNvCxnSpPr>
            <a:cxnSpLocks noChangeShapeType="1"/>
          </p:cNvCxnSpPr>
          <p:nvPr/>
        </p:nvCxnSpPr>
        <p:spPr bwMode="auto">
          <a:xfrm>
            <a:off x="8064500" y="5014913"/>
            <a:ext cx="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65" name="Text Box 61"/>
          <p:cNvSpPr txBox="1">
            <a:spLocks noChangeArrowheads="1"/>
          </p:cNvSpPr>
          <p:nvPr/>
        </p:nvSpPr>
        <p:spPr bwMode="auto">
          <a:xfrm>
            <a:off x="6226175" y="4273548"/>
            <a:ext cx="1981200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Times New Roman" pitchFamily="18" charset="0"/>
              <a:buNone/>
            </a:pPr>
            <a:r>
              <a:rPr lang="en-US" altLang="en-US" sz="2400"/>
              <a:t>1-D, 2-D, 3-D thread block:</a:t>
            </a:r>
          </a:p>
        </p:txBody>
      </p:sp>
      <p:grpSp>
        <p:nvGrpSpPr>
          <p:cNvPr id="6166" name="Group 191"/>
          <p:cNvGrpSpPr>
            <a:grpSpLocks/>
          </p:cNvGrpSpPr>
          <p:nvPr/>
        </p:nvGrpSpPr>
        <p:grpSpPr bwMode="auto">
          <a:xfrm>
            <a:off x="6443663" y="2135188"/>
            <a:ext cx="1879600" cy="1981200"/>
            <a:chOff x="576" y="2736"/>
            <a:chExt cx="765" cy="768"/>
          </a:xfrm>
        </p:grpSpPr>
        <p:sp>
          <p:nvSpPr>
            <p:cNvPr id="6169" name="Rectangle 192"/>
            <p:cNvSpPr>
              <a:spLocks noChangeArrowheads="1"/>
            </p:cNvSpPr>
            <p:nvPr/>
          </p:nvSpPr>
          <p:spPr bwMode="auto">
            <a:xfrm>
              <a:off x="576" y="2736"/>
              <a:ext cx="765" cy="768"/>
            </a:xfrm>
            <a:prstGeom prst="rect">
              <a:avLst/>
            </a:prstGeom>
            <a:solidFill>
              <a:srgbClr val="FFCC99"/>
            </a:solidFill>
            <a:ln w="207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l" eaLnBrk="0" hangingPunct="0">
                <a:buChar char="•"/>
                <a:defRPr sz="32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1pPr>
              <a:lvl2pPr marL="742950" indent="-285750" algn="l" eaLnBrk="0" hangingPunct="0">
                <a:spcBef>
                  <a:spcPts val="700"/>
                </a:spcBef>
                <a:buChar char="–"/>
                <a:defRPr sz="28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2pPr>
              <a:lvl3pPr marL="1143000" indent="-228600" algn="l" eaLnBrk="0" hangingPunct="0">
                <a:spcBef>
                  <a:spcPts val="600"/>
                </a:spcBef>
                <a:buChar char="•"/>
                <a:defRPr sz="24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3pPr>
              <a:lvl4pPr marL="1600200" indent="-228600" algn="l" eaLnBrk="0" hangingPunct="0">
                <a:spcBef>
                  <a:spcPts val="500"/>
                </a:spcBef>
                <a:buChar char="–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4pPr>
              <a:lvl5pPr marL="2057400" indent="-228600" algn="l" eaLnBrk="0" hangingPunct="0">
                <a:spcBef>
                  <a:spcPts val="500"/>
                </a:spcBef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9pPr>
            </a:lstStyle>
            <a:p>
              <a:pPr algn="ctr" eaLnBrk="1" hangingPunct="1">
                <a:buFont typeface="Times New Roman" pitchFamily="18" charset="0"/>
                <a:buNone/>
              </a:pPr>
              <a:endParaRPr lang="en-US" altLang="en-US" sz="1200"/>
            </a:p>
          </p:txBody>
        </p:sp>
        <p:sp>
          <p:nvSpPr>
            <p:cNvPr id="6170" name="Rectangle 193"/>
            <p:cNvSpPr>
              <a:spLocks noChangeArrowheads="1"/>
            </p:cNvSpPr>
            <p:nvPr/>
          </p:nvSpPr>
          <p:spPr bwMode="auto">
            <a:xfrm>
              <a:off x="849" y="3036"/>
              <a:ext cx="219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buChar char="•"/>
                <a:defRPr sz="32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1pPr>
              <a:lvl2pPr marL="742950" indent="-285750" algn="l" eaLnBrk="0" hangingPunct="0">
                <a:spcBef>
                  <a:spcPts val="700"/>
                </a:spcBef>
                <a:buChar char="–"/>
                <a:defRPr sz="28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2pPr>
              <a:lvl3pPr marL="1143000" indent="-228600" algn="l" eaLnBrk="0" hangingPunct="0">
                <a:spcBef>
                  <a:spcPts val="600"/>
                </a:spcBef>
                <a:buChar char="•"/>
                <a:defRPr sz="24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3pPr>
              <a:lvl4pPr marL="1600200" indent="-228600" algn="l" eaLnBrk="0" hangingPunct="0">
                <a:spcBef>
                  <a:spcPts val="500"/>
                </a:spcBef>
                <a:buChar char="–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4pPr>
              <a:lvl5pPr marL="2057400" indent="-228600" algn="l" eaLnBrk="0" hangingPunct="0">
                <a:spcBef>
                  <a:spcPts val="500"/>
                </a:spcBef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Arial" charset="0"/>
                </a:rPr>
                <a:t>SM</a:t>
              </a:r>
            </a:p>
          </p:txBody>
        </p:sp>
      </p:grpSp>
      <p:cxnSp>
        <p:nvCxnSpPr>
          <p:cNvPr id="6167" name="Straight Arrow Connector 4"/>
          <p:cNvCxnSpPr>
            <a:cxnSpLocks noChangeShapeType="1"/>
          </p:cNvCxnSpPr>
          <p:nvPr/>
        </p:nvCxnSpPr>
        <p:spPr bwMode="auto">
          <a:xfrm>
            <a:off x="8210550" y="4116388"/>
            <a:ext cx="0" cy="1203325"/>
          </a:xfrm>
          <a:prstGeom prst="straightConnector1">
            <a:avLst/>
          </a:prstGeom>
          <a:noFill/>
          <a:ln w="127000" algn="ctr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68" name="Text Box 61"/>
          <p:cNvSpPr txBox="1">
            <a:spLocks noChangeArrowheads="1"/>
          </p:cNvSpPr>
          <p:nvPr/>
        </p:nvSpPr>
        <p:spPr bwMode="auto">
          <a:xfrm>
            <a:off x="6140460" y="1046170"/>
            <a:ext cx="2951163" cy="108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Times New Roman" pitchFamily="18" charset="0"/>
              <a:buNone/>
            </a:pPr>
            <a:r>
              <a:rPr lang="en-US" altLang="en-US" sz="2400" b="1"/>
              <a:t>Thread blocks are multiplexed onto pool of GPU SMs…</a:t>
            </a:r>
          </a:p>
        </p:txBody>
      </p:sp>
    </p:spTree>
    <p:extLst>
      <p:ext uri="{BB962C8B-B14F-4D97-AF65-F5344CB8AC3E}">
        <p14:creationId xmlns:p14="http://schemas.microsoft.com/office/powerpoint/2010/main" val="2482502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135"/>
            <a:ext cx="9144000" cy="6682871"/>
          </a:xfrm>
          <a:prstGeom prst="rect">
            <a:avLst/>
          </a:prstGeom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676401" y="381006"/>
            <a:ext cx="6284913" cy="609601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3600" kern="0" dirty="0"/>
              <a:t>Peak Memory Bandwidth Trend</a:t>
            </a:r>
          </a:p>
        </p:txBody>
      </p:sp>
    </p:spTree>
    <p:extLst>
      <p:ext uri="{BB962C8B-B14F-4D97-AF65-F5344CB8AC3E}">
        <p14:creationId xmlns:p14="http://schemas.microsoft.com/office/powerpoint/2010/main" val="40515460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6845300" y="5014915"/>
            <a:ext cx="1219200" cy="258532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1" y="63500"/>
            <a:ext cx="7770813" cy="744539"/>
          </a:xfrm>
        </p:spPr>
        <p:txBody>
          <a:bodyPr/>
          <a:lstStyle/>
          <a:p>
            <a:r>
              <a:rPr lang="en-US" altLang="en-US" sz="3600"/>
              <a:t>GPU Warp Branch Divergence</a:t>
            </a:r>
            <a:endParaRPr lang="en-US" altLang="en-US" sz="2800"/>
          </a:p>
        </p:txBody>
      </p:sp>
      <p:sp>
        <p:nvSpPr>
          <p:cNvPr id="7172" name="Text Placeholder 7"/>
          <p:cNvSpPr>
            <a:spLocks noGrp="1"/>
          </p:cNvSpPr>
          <p:nvPr>
            <p:ph type="body" sz="half" idx="1"/>
          </p:nvPr>
        </p:nvSpPr>
        <p:spPr>
          <a:xfrm>
            <a:off x="76200" y="838200"/>
            <a:ext cx="6149975" cy="5562600"/>
          </a:xfrm>
        </p:spPr>
        <p:txBody>
          <a:bodyPr/>
          <a:lstStyle/>
          <a:p>
            <a:r>
              <a:rPr lang="en-US" altLang="en-US" sz="2400" dirty="0">
                <a:solidFill>
                  <a:schemeClr val="tx1"/>
                </a:solidFill>
              </a:rPr>
              <a:t>Branch divergence: when not all threads take the same branch,  the entire warp has to </a:t>
            </a:r>
            <a:r>
              <a:rPr lang="en-US" altLang="en-US" sz="2400" b="1" dirty="0">
                <a:solidFill>
                  <a:schemeClr val="tx1"/>
                </a:solidFill>
              </a:rPr>
              <a:t>execute both sides of the branch </a:t>
            </a:r>
          </a:p>
          <a:p>
            <a:r>
              <a:rPr lang="en-US" altLang="en-US" sz="2400" dirty="0">
                <a:solidFill>
                  <a:schemeClr val="tx1"/>
                </a:solidFill>
              </a:rPr>
              <a:t>GPU hardware blocks memory writes from disabled threads in the “if then” branch, then inverts all thread enable states and runs the “else” branch</a:t>
            </a:r>
          </a:p>
          <a:p>
            <a:r>
              <a:rPr lang="en-US" altLang="en-US" sz="2400" dirty="0">
                <a:solidFill>
                  <a:schemeClr val="tx1"/>
                </a:solidFill>
              </a:rPr>
              <a:t>GPU hardware detects warp </a:t>
            </a:r>
            <a:r>
              <a:rPr lang="en-US" altLang="en-US" sz="2400" dirty="0" err="1">
                <a:solidFill>
                  <a:schemeClr val="tx1"/>
                </a:solidFill>
              </a:rPr>
              <a:t>reconvergence</a:t>
            </a:r>
            <a:r>
              <a:rPr lang="en-US" altLang="en-US" sz="2400" dirty="0">
                <a:solidFill>
                  <a:schemeClr val="tx1"/>
                </a:solidFill>
              </a:rPr>
              <a:t> and then runs normally...</a:t>
            </a:r>
          </a:p>
          <a:p>
            <a:r>
              <a:rPr lang="en-US" altLang="en-US" sz="2400" dirty="0">
                <a:solidFill>
                  <a:schemeClr val="tx1"/>
                </a:solidFill>
              </a:rPr>
              <a:t>Divergence is an issue for all SIMD hardware designs…</a:t>
            </a:r>
          </a:p>
          <a:p>
            <a:r>
              <a:rPr lang="en-US" altLang="en-US" sz="2400" dirty="0">
                <a:solidFill>
                  <a:schemeClr val="tx1"/>
                </a:solidFill>
              </a:rPr>
              <a:t>GPUs benefit from a completely </a:t>
            </a:r>
            <a:r>
              <a:rPr lang="en-US" altLang="en-US" sz="2400" b="1" dirty="0">
                <a:solidFill>
                  <a:schemeClr val="tx1"/>
                </a:solidFill>
              </a:rPr>
              <a:t>hardware-based</a:t>
            </a:r>
            <a:r>
              <a:rPr lang="en-US" altLang="en-US" sz="2400" dirty="0">
                <a:solidFill>
                  <a:schemeClr val="tx1"/>
                </a:solidFill>
              </a:rPr>
              <a:t> implementation</a:t>
            </a:r>
            <a:endParaRPr lang="en-US" altLang="en-US" b="1" dirty="0">
              <a:solidFill>
                <a:srgbClr val="FF0000"/>
              </a:solidFill>
            </a:endParaRPr>
          </a:p>
        </p:txBody>
      </p:sp>
      <p:cxnSp>
        <p:nvCxnSpPr>
          <p:cNvPr id="7173" name="AutoShape 34"/>
          <p:cNvCxnSpPr>
            <a:cxnSpLocks noChangeShapeType="1"/>
          </p:cNvCxnSpPr>
          <p:nvPr/>
        </p:nvCxnSpPr>
        <p:spPr bwMode="auto">
          <a:xfrm>
            <a:off x="6845300" y="5167313"/>
            <a:ext cx="1219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74" name="AutoShape 35"/>
          <p:cNvCxnSpPr>
            <a:cxnSpLocks noChangeShapeType="1"/>
          </p:cNvCxnSpPr>
          <p:nvPr/>
        </p:nvCxnSpPr>
        <p:spPr bwMode="auto">
          <a:xfrm>
            <a:off x="7454900" y="5014913"/>
            <a:ext cx="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75" name="AutoShape 36"/>
          <p:cNvCxnSpPr>
            <a:cxnSpLocks noChangeShapeType="1"/>
          </p:cNvCxnSpPr>
          <p:nvPr/>
        </p:nvCxnSpPr>
        <p:spPr bwMode="auto">
          <a:xfrm>
            <a:off x="7607300" y="5014913"/>
            <a:ext cx="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76" name="AutoShape 37"/>
          <p:cNvCxnSpPr>
            <a:cxnSpLocks noChangeShapeType="1"/>
          </p:cNvCxnSpPr>
          <p:nvPr/>
        </p:nvCxnSpPr>
        <p:spPr bwMode="auto">
          <a:xfrm>
            <a:off x="7150100" y="5014913"/>
            <a:ext cx="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77" name="AutoShape 38"/>
          <p:cNvCxnSpPr>
            <a:cxnSpLocks noChangeShapeType="1"/>
          </p:cNvCxnSpPr>
          <p:nvPr/>
        </p:nvCxnSpPr>
        <p:spPr bwMode="auto">
          <a:xfrm>
            <a:off x="6997700" y="5014913"/>
            <a:ext cx="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78" name="AutoShape 39"/>
          <p:cNvCxnSpPr>
            <a:cxnSpLocks noChangeShapeType="1"/>
          </p:cNvCxnSpPr>
          <p:nvPr/>
        </p:nvCxnSpPr>
        <p:spPr bwMode="auto">
          <a:xfrm>
            <a:off x="7302500" y="5014913"/>
            <a:ext cx="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79" name="AutoShape 40"/>
          <p:cNvCxnSpPr>
            <a:cxnSpLocks noChangeShapeType="1"/>
          </p:cNvCxnSpPr>
          <p:nvPr/>
        </p:nvCxnSpPr>
        <p:spPr bwMode="auto">
          <a:xfrm>
            <a:off x="7759700" y="5014913"/>
            <a:ext cx="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80" name="AutoShape 41"/>
          <p:cNvCxnSpPr>
            <a:cxnSpLocks noChangeShapeType="1"/>
          </p:cNvCxnSpPr>
          <p:nvPr/>
        </p:nvCxnSpPr>
        <p:spPr bwMode="auto">
          <a:xfrm>
            <a:off x="7912100" y="5014913"/>
            <a:ext cx="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81" name="Rectangle 42"/>
          <p:cNvSpPr>
            <a:spLocks noChangeArrowheads="1"/>
          </p:cNvSpPr>
          <p:nvPr/>
        </p:nvSpPr>
        <p:spPr bwMode="auto">
          <a:xfrm>
            <a:off x="6997700" y="5167313"/>
            <a:ext cx="152400" cy="152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cxnSp>
        <p:nvCxnSpPr>
          <p:cNvPr id="7182" name="AutoShape 43"/>
          <p:cNvCxnSpPr>
            <a:cxnSpLocks noChangeShapeType="1"/>
          </p:cNvCxnSpPr>
          <p:nvPr/>
        </p:nvCxnSpPr>
        <p:spPr bwMode="auto">
          <a:xfrm>
            <a:off x="6845300" y="5319713"/>
            <a:ext cx="1219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83" name="AutoShape 44"/>
          <p:cNvCxnSpPr>
            <a:cxnSpLocks noChangeShapeType="1"/>
          </p:cNvCxnSpPr>
          <p:nvPr/>
        </p:nvCxnSpPr>
        <p:spPr bwMode="auto">
          <a:xfrm>
            <a:off x="6845300" y="5472113"/>
            <a:ext cx="1219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84" name="AutoShape 45"/>
          <p:cNvCxnSpPr>
            <a:cxnSpLocks noChangeShapeType="1"/>
          </p:cNvCxnSpPr>
          <p:nvPr/>
        </p:nvCxnSpPr>
        <p:spPr bwMode="auto">
          <a:xfrm>
            <a:off x="6845300" y="5624513"/>
            <a:ext cx="1219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85" name="AutoShape 46"/>
          <p:cNvCxnSpPr>
            <a:cxnSpLocks noChangeShapeType="1"/>
          </p:cNvCxnSpPr>
          <p:nvPr/>
        </p:nvCxnSpPr>
        <p:spPr bwMode="auto">
          <a:xfrm>
            <a:off x="6845300" y="5776913"/>
            <a:ext cx="1219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86" name="AutoShape 47"/>
          <p:cNvCxnSpPr>
            <a:cxnSpLocks noChangeShapeType="1"/>
          </p:cNvCxnSpPr>
          <p:nvPr/>
        </p:nvCxnSpPr>
        <p:spPr bwMode="auto">
          <a:xfrm>
            <a:off x="6845300" y="5929313"/>
            <a:ext cx="1219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87" name="AutoShape 48"/>
          <p:cNvCxnSpPr>
            <a:cxnSpLocks noChangeShapeType="1"/>
          </p:cNvCxnSpPr>
          <p:nvPr/>
        </p:nvCxnSpPr>
        <p:spPr bwMode="auto">
          <a:xfrm>
            <a:off x="6845300" y="6081713"/>
            <a:ext cx="1219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88" name="AutoShape 49"/>
          <p:cNvCxnSpPr>
            <a:cxnSpLocks noChangeShapeType="1"/>
          </p:cNvCxnSpPr>
          <p:nvPr/>
        </p:nvCxnSpPr>
        <p:spPr bwMode="auto">
          <a:xfrm>
            <a:off x="8064500" y="5014913"/>
            <a:ext cx="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89" name="Text Box 61"/>
          <p:cNvSpPr txBox="1">
            <a:spLocks noChangeArrowheads="1"/>
          </p:cNvSpPr>
          <p:nvPr/>
        </p:nvSpPr>
        <p:spPr bwMode="auto">
          <a:xfrm>
            <a:off x="6226175" y="4273548"/>
            <a:ext cx="1981200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Times New Roman" pitchFamily="18" charset="0"/>
              <a:buNone/>
            </a:pPr>
            <a:r>
              <a:rPr lang="en-US" altLang="en-US" sz="2400"/>
              <a:t>1-D, 2-D, 3-D thread block:</a:t>
            </a:r>
          </a:p>
        </p:txBody>
      </p:sp>
      <p:grpSp>
        <p:nvGrpSpPr>
          <p:cNvPr id="7190" name="Group 191"/>
          <p:cNvGrpSpPr>
            <a:grpSpLocks/>
          </p:cNvGrpSpPr>
          <p:nvPr/>
        </p:nvGrpSpPr>
        <p:grpSpPr bwMode="auto">
          <a:xfrm>
            <a:off x="6443663" y="2135188"/>
            <a:ext cx="1879600" cy="1981200"/>
            <a:chOff x="576" y="2736"/>
            <a:chExt cx="765" cy="768"/>
          </a:xfrm>
        </p:grpSpPr>
        <p:sp>
          <p:nvSpPr>
            <p:cNvPr id="7193" name="Rectangle 192"/>
            <p:cNvSpPr>
              <a:spLocks noChangeArrowheads="1"/>
            </p:cNvSpPr>
            <p:nvPr/>
          </p:nvSpPr>
          <p:spPr bwMode="auto">
            <a:xfrm>
              <a:off x="576" y="2736"/>
              <a:ext cx="765" cy="768"/>
            </a:xfrm>
            <a:prstGeom prst="rect">
              <a:avLst/>
            </a:prstGeom>
            <a:solidFill>
              <a:srgbClr val="FFCC99"/>
            </a:solidFill>
            <a:ln w="207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l" eaLnBrk="0" hangingPunct="0">
                <a:buChar char="•"/>
                <a:defRPr sz="32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1pPr>
              <a:lvl2pPr marL="742950" indent="-285750" algn="l" eaLnBrk="0" hangingPunct="0">
                <a:spcBef>
                  <a:spcPts val="700"/>
                </a:spcBef>
                <a:buChar char="–"/>
                <a:defRPr sz="28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2pPr>
              <a:lvl3pPr marL="1143000" indent="-228600" algn="l" eaLnBrk="0" hangingPunct="0">
                <a:spcBef>
                  <a:spcPts val="600"/>
                </a:spcBef>
                <a:buChar char="•"/>
                <a:defRPr sz="24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3pPr>
              <a:lvl4pPr marL="1600200" indent="-228600" algn="l" eaLnBrk="0" hangingPunct="0">
                <a:spcBef>
                  <a:spcPts val="500"/>
                </a:spcBef>
                <a:buChar char="–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4pPr>
              <a:lvl5pPr marL="2057400" indent="-228600" algn="l" eaLnBrk="0" hangingPunct="0">
                <a:spcBef>
                  <a:spcPts val="500"/>
                </a:spcBef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9pPr>
            </a:lstStyle>
            <a:p>
              <a:pPr algn="ctr" eaLnBrk="1" hangingPunct="1">
                <a:buFont typeface="Times New Roman" pitchFamily="18" charset="0"/>
                <a:buNone/>
              </a:pPr>
              <a:endParaRPr lang="en-US" altLang="en-US" sz="1200"/>
            </a:p>
          </p:txBody>
        </p:sp>
        <p:sp>
          <p:nvSpPr>
            <p:cNvPr id="7194" name="Rectangle 193"/>
            <p:cNvSpPr>
              <a:spLocks noChangeArrowheads="1"/>
            </p:cNvSpPr>
            <p:nvPr/>
          </p:nvSpPr>
          <p:spPr bwMode="auto">
            <a:xfrm>
              <a:off x="849" y="3036"/>
              <a:ext cx="219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buChar char="•"/>
                <a:defRPr sz="32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1pPr>
              <a:lvl2pPr marL="742950" indent="-285750" algn="l" eaLnBrk="0" hangingPunct="0">
                <a:spcBef>
                  <a:spcPts val="700"/>
                </a:spcBef>
                <a:buChar char="–"/>
                <a:defRPr sz="28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2pPr>
              <a:lvl3pPr marL="1143000" indent="-228600" algn="l" eaLnBrk="0" hangingPunct="0">
                <a:spcBef>
                  <a:spcPts val="600"/>
                </a:spcBef>
                <a:buChar char="•"/>
                <a:defRPr sz="24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3pPr>
              <a:lvl4pPr marL="1600200" indent="-228600" algn="l" eaLnBrk="0" hangingPunct="0">
                <a:spcBef>
                  <a:spcPts val="500"/>
                </a:spcBef>
                <a:buChar char="–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4pPr>
              <a:lvl5pPr marL="2057400" indent="-228600" algn="l" eaLnBrk="0" hangingPunct="0">
                <a:spcBef>
                  <a:spcPts val="500"/>
                </a:spcBef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Arial" charset="0"/>
                </a:rPr>
                <a:t>SM</a:t>
              </a:r>
            </a:p>
          </p:txBody>
        </p:sp>
      </p:grpSp>
      <p:cxnSp>
        <p:nvCxnSpPr>
          <p:cNvPr id="7191" name="Straight Arrow Connector 4"/>
          <p:cNvCxnSpPr>
            <a:cxnSpLocks noChangeShapeType="1"/>
          </p:cNvCxnSpPr>
          <p:nvPr/>
        </p:nvCxnSpPr>
        <p:spPr bwMode="auto">
          <a:xfrm>
            <a:off x="8210550" y="4116388"/>
            <a:ext cx="0" cy="1203325"/>
          </a:xfrm>
          <a:prstGeom prst="straightConnector1">
            <a:avLst/>
          </a:prstGeom>
          <a:noFill/>
          <a:ln w="127000" algn="ctr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92" name="Text Box 61"/>
          <p:cNvSpPr txBox="1">
            <a:spLocks noChangeArrowheads="1"/>
          </p:cNvSpPr>
          <p:nvPr/>
        </p:nvSpPr>
        <p:spPr bwMode="auto">
          <a:xfrm>
            <a:off x="6140460" y="1046170"/>
            <a:ext cx="2951163" cy="108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Times New Roman" pitchFamily="18" charset="0"/>
              <a:buNone/>
            </a:pPr>
            <a:r>
              <a:rPr lang="en-US" altLang="en-US" sz="2400" b="1"/>
              <a:t>Thread blocks are multiplexed onto pool of GPU SMs…</a:t>
            </a:r>
          </a:p>
        </p:txBody>
      </p:sp>
    </p:spTree>
    <p:extLst>
      <p:ext uri="{BB962C8B-B14F-4D97-AF65-F5344CB8AC3E}">
        <p14:creationId xmlns:p14="http://schemas.microsoft.com/office/powerpoint/2010/main" val="13683340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685801" y="228600"/>
            <a:ext cx="7770813" cy="762000"/>
          </a:xfrm>
        </p:spPr>
        <p:txBody>
          <a:bodyPr/>
          <a:lstStyle/>
          <a:p>
            <a:r>
              <a:rPr lang="en-US" altLang="en-US"/>
              <a:t>GPU Thread “Occupancy”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990600"/>
            <a:ext cx="8382000" cy="5334000"/>
          </a:xfrm>
        </p:spPr>
        <p:txBody>
          <a:bodyPr/>
          <a:lstStyle/>
          <a:p>
            <a:r>
              <a:rPr lang="en-US" altLang="en-US" sz="2400" dirty="0"/>
              <a:t>GPU hardware designed to </a:t>
            </a:r>
            <a:r>
              <a:rPr lang="en-US" altLang="en-US" sz="2400" b="1" dirty="0"/>
              <a:t>oversubscribe ALUs with lots of threads</a:t>
            </a:r>
            <a:r>
              <a:rPr lang="en-US" altLang="en-US" sz="2400" dirty="0"/>
              <a:t>, thereby </a:t>
            </a:r>
            <a:r>
              <a:rPr lang="en-US" altLang="en-US" sz="2400" b="1" dirty="0"/>
              <a:t>tolerating</a:t>
            </a:r>
            <a:r>
              <a:rPr lang="en-US" altLang="en-US" sz="2400" dirty="0"/>
              <a:t> very long memory </a:t>
            </a:r>
            <a:r>
              <a:rPr lang="en-US" altLang="en-US" sz="2400" b="1" dirty="0"/>
              <a:t>latencies</a:t>
            </a:r>
            <a:r>
              <a:rPr lang="en-US" altLang="en-US" sz="2400" dirty="0"/>
              <a:t> without large on-chip caches</a:t>
            </a:r>
          </a:p>
          <a:p>
            <a:r>
              <a:rPr lang="en-US" altLang="en-US" sz="2400" dirty="0"/>
              <a:t>Occupancy refers to the degree to which the GPUs warp schedulers are “full” of threads</a:t>
            </a:r>
          </a:p>
          <a:p>
            <a:r>
              <a:rPr lang="en-US" altLang="en-US" sz="2400" dirty="0"/>
              <a:t>High occupancy often (but not always) improves latency hiding, which is often (but not always) better for performance</a:t>
            </a:r>
          </a:p>
          <a:p>
            <a:r>
              <a:rPr lang="en-US" altLang="en-US" sz="2400" dirty="0"/>
              <a:t>Sometimes it is possible to achieve good performance even with relatively low occupancy, via schemes that reuse registers, increase work-efficiency, instruction-level parallelism, etc.</a:t>
            </a:r>
          </a:p>
          <a:p>
            <a:r>
              <a:rPr lang="en-US" altLang="en-US" sz="2400" dirty="0"/>
              <a:t>Occupancy is limited by a kernel’s register use, shared memory requirement, block size, and the available number of blocks in a grid – Explore </a:t>
            </a:r>
            <a:r>
              <a:rPr lang="en-US" altLang="en-US" sz="2400" b="1" dirty="0"/>
              <a:t>CUDA Occupancy Calculator Spreadsheet</a:t>
            </a:r>
            <a:r>
              <a:rPr lang="en-US" altLang="en-US" sz="2400" dirty="0"/>
              <a:t>!</a:t>
            </a:r>
          </a:p>
          <a:p>
            <a:endParaRPr lang="en-US" altLang="en-US" sz="2400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025771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85801" y="7939"/>
            <a:ext cx="7770813" cy="609600"/>
          </a:xfrm>
        </p:spPr>
        <p:txBody>
          <a:bodyPr/>
          <a:lstStyle/>
          <a:p>
            <a:r>
              <a:rPr lang="en-US" altLang="en-US" sz="4000"/>
              <a:t>Off-GPU Memory Accesses</a:t>
            </a:r>
          </a:p>
        </p:txBody>
      </p:sp>
      <p:sp>
        <p:nvSpPr>
          <p:cNvPr id="18435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762000"/>
            <a:ext cx="8763000" cy="5410200"/>
          </a:xfrm>
        </p:spPr>
        <p:txBody>
          <a:bodyPr/>
          <a:lstStyle/>
          <a:p>
            <a:r>
              <a:rPr lang="en-US" altLang="en-US"/>
              <a:t>Direct access or transfer to/from host memory or peer GPU memory </a:t>
            </a:r>
          </a:p>
          <a:p>
            <a:pPr lvl="1"/>
            <a:r>
              <a:rPr lang="en-US" altLang="en-US"/>
              <a:t>Zero-copy behavior for accesses within kernel</a:t>
            </a:r>
          </a:p>
          <a:p>
            <a:pPr lvl="1"/>
            <a:r>
              <a:rPr lang="en-US" altLang="en-US"/>
              <a:t>Accesses become PCIe transactions</a:t>
            </a:r>
          </a:p>
          <a:p>
            <a:pPr lvl="1"/>
            <a:r>
              <a:rPr lang="en-US" altLang="en-US"/>
              <a:t>Overlap kernel execution with memory accesses</a:t>
            </a:r>
          </a:p>
          <a:p>
            <a:pPr lvl="2"/>
            <a:r>
              <a:rPr lang="en-US" altLang="en-US"/>
              <a:t>faster if accesses are coalesced</a:t>
            </a:r>
          </a:p>
          <a:p>
            <a:pPr lvl="2"/>
            <a:r>
              <a:rPr lang="en-US" altLang="en-US"/>
              <a:t>slower if not coalesced or multiple writes or multiple reads that miss the small GPU caches</a:t>
            </a:r>
          </a:p>
          <a:p>
            <a:r>
              <a:rPr lang="en-US" altLang="en-US"/>
              <a:t>Host-mapped memory</a:t>
            </a:r>
          </a:p>
          <a:p>
            <a:pPr lvl="1"/>
            <a:r>
              <a:rPr lang="en-US" altLang="en-US"/>
              <a:t>cudaHostAlloc() – allocate GPU-accessible host memory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685801" y="7939"/>
            <a:ext cx="7770813" cy="609600"/>
          </a:xfrm>
        </p:spPr>
        <p:txBody>
          <a:bodyPr/>
          <a:lstStyle/>
          <a:p>
            <a:r>
              <a:rPr lang="en-US" altLang="en-US" sz="4000"/>
              <a:t>Off-GPU Memory Accesses</a:t>
            </a:r>
          </a:p>
        </p:txBody>
      </p:sp>
      <p:sp>
        <p:nvSpPr>
          <p:cNvPr id="19459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762000"/>
            <a:ext cx="8763000" cy="5410200"/>
          </a:xfrm>
        </p:spPr>
        <p:txBody>
          <a:bodyPr/>
          <a:lstStyle/>
          <a:p>
            <a:r>
              <a:rPr lang="en-US" altLang="en-US"/>
              <a:t>Unified Virtual Addressing (UVA)</a:t>
            </a:r>
          </a:p>
          <a:p>
            <a:pPr lvl="1"/>
            <a:r>
              <a:rPr lang="en-US" altLang="en-US"/>
              <a:t>CUDA driver ensures that all GPUs in the system use unique non-overlapping ranges of virtual addresses which are also distinct from host VAs</a:t>
            </a:r>
          </a:p>
          <a:p>
            <a:pPr lvl="1"/>
            <a:r>
              <a:rPr lang="en-US" altLang="en-US"/>
              <a:t>CUDA decodes target memory space automatically from the pointer</a:t>
            </a:r>
          </a:p>
          <a:p>
            <a:pPr lvl="1"/>
            <a:r>
              <a:rPr lang="en-US" altLang="en-US"/>
              <a:t>Greatly simplifies code for:</a:t>
            </a:r>
          </a:p>
          <a:p>
            <a:pPr lvl="2"/>
            <a:r>
              <a:rPr lang="en-US" altLang="en-US"/>
              <a:t>GPU accesses to mapped host memory</a:t>
            </a:r>
          </a:p>
          <a:p>
            <a:pPr lvl="2"/>
            <a:r>
              <a:rPr lang="en-US" altLang="en-US"/>
              <a:t>Peer-to-Peer GPU accesses/transfers</a:t>
            </a:r>
          </a:p>
          <a:p>
            <a:pPr lvl="2"/>
            <a:r>
              <a:rPr lang="en-US" altLang="en-US"/>
              <a:t>MPI accesses to GPU memory buffers</a:t>
            </a:r>
          </a:p>
          <a:p>
            <a:r>
              <a:rPr lang="en-US" altLang="en-US"/>
              <a:t>Leads toward Unified Virtual Memory (UVM)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685801" y="304800"/>
            <a:ext cx="7770813" cy="838200"/>
          </a:xfrm>
        </p:spPr>
        <p:txBody>
          <a:bodyPr/>
          <a:lstStyle/>
          <a:p>
            <a:r>
              <a:rPr lang="en-US" altLang="en-US" sz="4000"/>
              <a:t>Page Locked (Pinned) Host Memory</a:t>
            </a:r>
          </a:p>
        </p:txBody>
      </p:sp>
      <p:sp>
        <p:nvSpPr>
          <p:cNvPr id="2048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19200"/>
            <a:ext cx="8534400" cy="4875213"/>
          </a:xfrm>
        </p:spPr>
        <p:txBody>
          <a:bodyPr/>
          <a:lstStyle/>
          <a:p>
            <a:r>
              <a:rPr lang="en-US" altLang="en-US" sz="2800" dirty="0"/>
              <a:t>Allocates host memory that is marked </a:t>
            </a:r>
            <a:r>
              <a:rPr lang="en-US" altLang="en-US" sz="2800" dirty="0" err="1"/>
              <a:t>unmoveable</a:t>
            </a:r>
            <a:r>
              <a:rPr lang="en-US" altLang="en-US" sz="2800" dirty="0"/>
              <a:t> in the OS VM system, so hardware can safely DMA to/from it</a:t>
            </a:r>
          </a:p>
          <a:p>
            <a:r>
              <a:rPr lang="en-US" altLang="en-US" sz="2800" dirty="0"/>
              <a:t>Enables Host-GPU DMA transfers that approach full </a:t>
            </a:r>
            <a:r>
              <a:rPr lang="en-US" altLang="en-US" sz="2800" dirty="0" err="1"/>
              <a:t>PCIe</a:t>
            </a:r>
            <a:r>
              <a:rPr lang="en-US" altLang="en-US" sz="2800" dirty="0"/>
              <a:t> bandwidth:</a:t>
            </a:r>
          </a:p>
          <a:p>
            <a:pPr lvl="1"/>
            <a:r>
              <a:rPr lang="en-US" altLang="en-US" sz="2400" dirty="0" err="1"/>
              <a:t>PCIe</a:t>
            </a:r>
            <a:r>
              <a:rPr lang="en-US" altLang="en-US" sz="2400" dirty="0"/>
              <a:t> 2.x   6 GB/s</a:t>
            </a:r>
          </a:p>
          <a:p>
            <a:pPr lvl="1"/>
            <a:r>
              <a:rPr lang="en-US" altLang="en-US" sz="2400" dirty="0" err="1"/>
              <a:t>PCIe</a:t>
            </a:r>
            <a:r>
              <a:rPr lang="en-US" altLang="en-US" sz="2400" dirty="0"/>
              <a:t> 3.x 12 GB/s</a:t>
            </a:r>
          </a:p>
          <a:p>
            <a:r>
              <a:rPr lang="en-US" altLang="en-US" sz="2800" dirty="0"/>
              <a:t>Enables full overlap of Host-GPU DMA and simultaneous kernel execution</a:t>
            </a:r>
          </a:p>
          <a:p>
            <a:r>
              <a:rPr lang="en-US" altLang="en-US" sz="2800" dirty="0"/>
              <a:t>Enables simultaneous bidirectional DMAs to/from host 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706438" y="100013"/>
            <a:ext cx="7770812" cy="838200"/>
          </a:xfrm>
        </p:spPr>
        <p:txBody>
          <a:bodyPr/>
          <a:lstStyle/>
          <a:p>
            <a:r>
              <a:rPr lang="en-US" altLang="en-US"/>
              <a:t>GPU PCI-Express DMA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" y="838200"/>
            <a:ext cx="8867775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206375" y="5455206"/>
            <a:ext cx="8773236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indent="-45720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latin typeface="Arial" charset="0"/>
                <a:cs typeface="Arial" charset="0"/>
              </a:rPr>
              <a:t>Simulation of reaction diffusion processes over biologically relevant size and time scales using multi-GPU workstations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charset="0"/>
                <a:cs typeface="Arial" charset="0"/>
              </a:rPr>
              <a:t>Michael J. Hallock, John E. Stone, Elijah Roberts, Corey Fry, and Zaida Luthey-Schulten.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charset="0"/>
                <a:cs typeface="Arial" charset="0"/>
              </a:rPr>
              <a:t>Journal of Parallel Computing, 40:86-99, 2014.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rgbClr val="002060"/>
                </a:solidFill>
                <a:latin typeface="Arial" charset="0"/>
                <a:cs typeface="Arial" charset="0"/>
              </a:rPr>
              <a:t>http://dx.doi.org/10.1016/j.parco.2014.03.009</a:t>
            </a:r>
            <a:endParaRPr lang="en-US" altLang="en-US" sz="1200">
              <a:solidFill>
                <a:srgbClr val="00206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8979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27"/>
          <a:stretch/>
        </p:blipFill>
        <p:spPr bwMode="auto">
          <a:xfrm>
            <a:off x="533400" y="1722500"/>
            <a:ext cx="8610600" cy="5135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940921" y="-6043"/>
            <a:ext cx="3182617" cy="178885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5693" y="274646"/>
            <a:ext cx="6049926" cy="792161"/>
          </a:xfrm>
        </p:spPr>
        <p:txBody>
          <a:bodyPr/>
          <a:lstStyle/>
          <a:p>
            <a:r>
              <a:rPr lang="en-US" sz="3600" dirty="0"/>
              <a:t>IBM S822LC w/ </a:t>
            </a:r>
            <a:r>
              <a:rPr lang="en-US" sz="3600" b="1" dirty="0" err="1"/>
              <a:t>NVLink</a:t>
            </a:r>
            <a:r>
              <a:rPr lang="en-US" sz="3600" b="1" dirty="0"/>
              <a:t> 1 .0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675" y="1020774"/>
            <a:ext cx="2723707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“Minsky”</a:t>
            </a:r>
          </a:p>
        </p:txBody>
      </p:sp>
    </p:spTree>
    <p:extLst>
      <p:ext uri="{BB962C8B-B14F-4D97-AF65-F5344CB8AC3E}">
        <p14:creationId xmlns:p14="http://schemas.microsoft.com/office/powerpoint/2010/main" val="33715427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685801" y="7939"/>
            <a:ext cx="7770813" cy="609600"/>
          </a:xfrm>
        </p:spPr>
        <p:txBody>
          <a:bodyPr/>
          <a:lstStyle/>
          <a:p>
            <a:r>
              <a:rPr lang="en-US" altLang="en-US" sz="4000"/>
              <a:t>GPU On-Chip Memory Systems</a:t>
            </a:r>
          </a:p>
        </p:txBody>
      </p:sp>
      <p:sp>
        <p:nvSpPr>
          <p:cNvPr id="9219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609600"/>
            <a:ext cx="8763000" cy="5943600"/>
          </a:xfrm>
        </p:spPr>
        <p:txBody>
          <a:bodyPr/>
          <a:lstStyle/>
          <a:p>
            <a:r>
              <a:rPr lang="en-US" altLang="en-US" dirty="0"/>
              <a:t>GPU arithmetic rates dwarf global memory bandwidth</a:t>
            </a:r>
          </a:p>
          <a:p>
            <a:r>
              <a:rPr lang="en-US" altLang="en-US" dirty="0"/>
              <a:t>GPUs include multiple fast </a:t>
            </a:r>
            <a:r>
              <a:rPr lang="en-US" altLang="en-US" b="1" dirty="0"/>
              <a:t>on-chip</a:t>
            </a:r>
            <a:r>
              <a:rPr lang="en-US" altLang="en-US" dirty="0"/>
              <a:t> memories to help </a:t>
            </a:r>
            <a:r>
              <a:rPr lang="en-US" altLang="en-US" b="1" dirty="0"/>
              <a:t>narrow the gap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b="1" dirty="0"/>
              <a:t>Registers</a:t>
            </a:r>
          </a:p>
          <a:p>
            <a:pPr lvl="1"/>
            <a:r>
              <a:rPr lang="en-US" altLang="en-US" dirty="0"/>
              <a:t>Constant memory (64KB)</a:t>
            </a:r>
          </a:p>
          <a:p>
            <a:pPr lvl="1"/>
            <a:r>
              <a:rPr lang="en-US" altLang="en-US" b="1" dirty="0"/>
              <a:t>Shared memory (64KB / 48KB / 16KB, varies…)</a:t>
            </a:r>
          </a:p>
          <a:p>
            <a:pPr lvl="1"/>
            <a:r>
              <a:rPr lang="en-US" altLang="en-US" dirty="0"/>
              <a:t>Read-only data cache / Texture cache (~48KB)</a:t>
            </a:r>
          </a:p>
          <a:p>
            <a:pPr lvl="2"/>
            <a:r>
              <a:rPr lang="en-US" altLang="en-US" dirty="0"/>
              <a:t>Hardware-assisted 1-D, 2-D, 3-D spatial locality</a:t>
            </a:r>
          </a:p>
          <a:p>
            <a:pPr lvl="2"/>
            <a:r>
              <a:rPr lang="en-US" altLang="en-US" dirty="0"/>
              <a:t>Hardware range clamping, type conversion, interpolation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6349"/>
            <a:ext cx="9144000" cy="685165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070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4419600" y="228600"/>
            <a:ext cx="4495800" cy="6400800"/>
          </a:xfrm>
          <a:prstGeom prst="rect">
            <a:avLst/>
          </a:prstGeom>
          <a:solidFill>
            <a:srgbClr val="FFCC99"/>
          </a:solidFill>
          <a:ln w="2070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0244" name="Rectangle 2"/>
          <p:cNvSpPr>
            <a:spLocks noChangeArrowheads="1"/>
          </p:cNvSpPr>
          <p:nvPr/>
        </p:nvSpPr>
        <p:spPr bwMode="auto">
          <a:xfrm>
            <a:off x="4538663" y="2514606"/>
            <a:ext cx="4241800" cy="3705225"/>
          </a:xfrm>
          <a:prstGeom prst="rect">
            <a:avLst/>
          </a:prstGeom>
          <a:solidFill>
            <a:srgbClr val="66FF33"/>
          </a:solidFill>
          <a:ln w="2070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0245" name="Rectangle 3"/>
          <p:cNvSpPr>
            <a:spLocks noChangeArrowheads="1"/>
          </p:cNvSpPr>
          <p:nvPr/>
        </p:nvSpPr>
        <p:spPr bwMode="auto">
          <a:xfrm>
            <a:off x="271463" y="4270375"/>
            <a:ext cx="3581400" cy="2362200"/>
          </a:xfrm>
          <a:prstGeom prst="rect">
            <a:avLst/>
          </a:prstGeom>
          <a:solidFill>
            <a:srgbClr val="99CCFF"/>
          </a:solidFill>
          <a:ln w="2070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228600" y="228601"/>
            <a:ext cx="3886200" cy="3306763"/>
          </a:xfrm>
          <a:prstGeom prst="rect">
            <a:avLst/>
          </a:prstGeom>
          <a:solidFill>
            <a:srgbClr val="E8E8E8"/>
          </a:solidFill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381000" y="304801"/>
            <a:ext cx="3505200" cy="5238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762001" y="381000"/>
            <a:ext cx="28275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charset="0"/>
              </a:rPr>
              <a:t>NVIDIA Kepler GPU</a:t>
            </a:r>
            <a:endParaRPr lang="en-US" alt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249" name="Freeform 9"/>
          <p:cNvSpPr>
            <a:spLocks/>
          </p:cNvSpPr>
          <p:nvPr/>
        </p:nvSpPr>
        <p:spPr bwMode="auto">
          <a:xfrm>
            <a:off x="962025" y="3535363"/>
            <a:ext cx="2209800" cy="711200"/>
          </a:xfrm>
          <a:custGeom>
            <a:avLst/>
            <a:gdLst>
              <a:gd name="T0" fmla="*/ 2147483647 w 2397"/>
              <a:gd name="T1" fmla="*/ 2147483647 h 654"/>
              <a:gd name="T2" fmla="*/ 2147483647 w 2397"/>
              <a:gd name="T3" fmla="*/ 2147483647 h 654"/>
              <a:gd name="T4" fmla="*/ 2147483647 w 2397"/>
              <a:gd name="T5" fmla="*/ 2147483647 h 654"/>
              <a:gd name="T6" fmla="*/ 2147483647 w 2397"/>
              <a:gd name="T7" fmla="*/ 2147483647 h 654"/>
              <a:gd name="T8" fmla="*/ 2147483647 w 2397"/>
              <a:gd name="T9" fmla="*/ 2147483647 h 654"/>
              <a:gd name="T10" fmla="*/ 2147483647 w 2397"/>
              <a:gd name="T11" fmla="*/ 2147483647 h 654"/>
              <a:gd name="T12" fmla="*/ 2147483647 w 2397"/>
              <a:gd name="T13" fmla="*/ 2147483647 h 654"/>
              <a:gd name="T14" fmla="*/ 2147483647 w 2397"/>
              <a:gd name="T15" fmla="*/ 2147483647 h 654"/>
              <a:gd name="T16" fmla="*/ 2147483647 w 2397"/>
              <a:gd name="T17" fmla="*/ 2147483647 h 654"/>
              <a:gd name="T18" fmla="*/ 2147483647 w 2397"/>
              <a:gd name="T19" fmla="*/ 2147483647 h 654"/>
              <a:gd name="T20" fmla="*/ 2147483647 w 2397"/>
              <a:gd name="T21" fmla="*/ 2147483647 h 654"/>
              <a:gd name="T22" fmla="*/ 2147483647 w 2397"/>
              <a:gd name="T23" fmla="*/ 2147483647 h 654"/>
              <a:gd name="T24" fmla="*/ 2147483647 w 2397"/>
              <a:gd name="T25" fmla="*/ 2147483647 h 654"/>
              <a:gd name="T26" fmla="*/ 2147483647 w 2397"/>
              <a:gd name="T27" fmla="*/ 2147483647 h 654"/>
              <a:gd name="T28" fmla="*/ 2147483647 w 2397"/>
              <a:gd name="T29" fmla="*/ 2147483647 h 654"/>
              <a:gd name="T30" fmla="*/ 2147483647 w 2397"/>
              <a:gd name="T31" fmla="*/ 2147483647 h 654"/>
              <a:gd name="T32" fmla="*/ 2147483647 w 2397"/>
              <a:gd name="T33" fmla="*/ 2147483647 h 654"/>
              <a:gd name="T34" fmla="*/ 2147483647 w 2397"/>
              <a:gd name="T35" fmla="*/ 2147483647 h 654"/>
              <a:gd name="T36" fmla="*/ 2147483647 w 2397"/>
              <a:gd name="T37" fmla="*/ 2147483647 h 654"/>
              <a:gd name="T38" fmla="*/ 2147483647 w 2397"/>
              <a:gd name="T39" fmla="*/ 2147483647 h 654"/>
              <a:gd name="T40" fmla="*/ 2147483647 w 2397"/>
              <a:gd name="T41" fmla="*/ 0 h 654"/>
              <a:gd name="T42" fmla="*/ 2147483647 w 2397"/>
              <a:gd name="T43" fmla="*/ 0 h 654"/>
              <a:gd name="T44" fmla="*/ 2147483647 w 2397"/>
              <a:gd name="T45" fmla="*/ 2147483647 h 654"/>
              <a:gd name="T46" fmla="*/ 2147483647 w 2397"/>
              <a:gd name="T47" fmla="*/ 2147483647 h 654"/>
              <a:gd name="T48" fmla="*/ 2147483647 w 2397"/>
              <a:gd name="T49" fmla="*/ 2147483647 h 654"/>
              <a:gd name="T50" fmla="*/ 2147483647 w 2397"/>
              <a:gd name="T51" fmla="*/ 2147483647 h 654"/>
              <a:gd name="T52" fmla="*/ 2147483647 w 2397"/>
              <a:gd name="T53" fmla="*/ 2147483647 h 654"/>
              <a:gd name="T54" fmla="*/ 2147483647 w 2397"/>
              <a:gd name="T55" fmla="*/ 2147483647 h 654"/>
              <a:gd name="T56" fmla="*/ 2147483647 w 2397"/>
              <a:gd name="T57" fmla="*/ 2147483647 h 654"/>
              <a:gd name="T58" fmla="*/ 2147483647 w 2397"/>
              <a:gd name="T59" fmla="*/ 2147483647 h 654"/>
              <a:gd name="T60" fmla="*/ 2147483647 w 2397"/>
              <a:gd name="T61" fmla="*/ 2147483647 h 654"/>
              <a:gd name="T62" fmla="*/ 2147483647 w 2397"/>
              <a:gd name="T63" fmla="*/ 2147483647 h 654"/>
              <a:gd name="T64" fmla="*/ 2147483647 w 2397"/>
              <a:gd name="T65" fmla="*/ 2147483647 h 654"/>
              <a:gd name="T66" fmla="*/ 2147483647 w 2397"/>
              <a:gd name="T67" fmla="*/ 2147483647 h 654"/>
              <a:gd name="T68" fmla="*/ 2147483647 w 2397"/>
              <a:gd name="T69" fmla="*/ 2147483647 h 654"/>
              <a:gd name="T70" fmla="*/ 2147483647 w 2397"/>
              <a:gd name="T71" fmla="*/ 2147483647 h 654"/>
              <a:gd name="T72" fmla="*/ 2147483647 w 2397"/>
              <a:gd name="T73" fmla="*/ 2147483647 h 654"/>
              <a:gd name="T74" fmla="*/ 2147483647 w 2397"/>
              <a:gd name="T75" fmla="*/ 2147483647 h 654"/>
              <a:gd name="T76" fmla="*/ 2147483647 w 2397"/>
              <a:gd name="T77" fmla="*/ 2147483647 h 654"/>
              <a:gd name="T78" fmla="*/ 2147483647 w 2397"/>
              <a:gd name="T79" fmla="*/ 2147483647 h 654"/>
              <a:gd name="T80" fmla="*/ 2147483647 w 2397"/>
              <a:gd name="T81" fmla="*/ 2147483647 h 654"/>
              <a:gd name="T82" fmla="*/ 0 w 2397"/>
              <a:gd name="T83" fmla="*/ 2147483647 h 654"/>
              <a:gd name="T84" fmla="*/ 2147483647 w 2397"/>
              <a:gd name="T85" fmla="*/ 2147483647 h 65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397" h="654">
                <a:moveTo>
                  <a:pt x="2397" y="654"/>
                </a:moveTo>
                <a:lnTo>
                  <a:pt x="2328" y="653"/>
                </a:lnTo>
                <a:lnTo>
                  <a:pt x="2260" y="646"/>
                </a:lnTo>
                <a:lnTo>
                  <a:pt x="2193" y="637"/>
                </a:lnTo>
                <a:lnTo>
                  <a:pt x="2128" y="622"/>
                </a:lnTo>
                <a:lnTo>
                  <a:pt x="2063" y="605"/>
                </a:lnTo>
                <a:lnTo>
                  <a:pt x="2002" y="583"/>
                </a:lnTo>
                <a:lnTo>
                  <a:pt x="1941" y="559"/>
                </a:lnTo>
                <a:lnTo>
                  <a:pt x="1884" y="529"/>
                </a:lnTo>
                <a:lnTo>
                  <a:pt x="1830" y="497"/>
                </a:lnTo>
                <a:lnTo>
                  <a:pt x="1781" y="463"/>
                </a:lnTo>
                <a:lnTo>
                  <a:pt x="1734" y="425"/>
                </a:lnTo>
                <a:lnTo>
                  <a:pt x="1692" y="384"/>
                </a:lnTo>
                <a:lnTo>
                  <a:pt x="1653" y="342"/>
                </a:lnTo>
                <a:lnTo>
                  <a:pt x="1620" y="297"/>
                </a:lnTo>
                <a:lnTo>
                  <a:pt x="1592" y="250"/>
                </a:lnTo>
                <a:lnTo>
                  <a:pt x="1567" y="202"/>
                </a:lnTo>
                <a:lnTo>
                  <a:pt x="1550" y="153"/>
                </a:lnTo>
                <a:lnTo>
                  <a:pt x="1535" y="102"/>
                </a:lnTo>
                <a:lnTo>
                  <a:pt x="1528" y="51"/>
                </a:lnTo>
                <a:lnTo>
                  <a:pt x="1525" y="0"/>
                </a:lnTo>
                <a:lnTo>
                  <a:pt x="872" y="0"/>
                </a:lnTo>
                <a:lnTo>
                  <a:pt x="869" y="51"/>
                </a:lnTo>
                <a:lnTo>
                  <a:pt x="860" y="102"/>
                </a:lnTo>
                <a:lnTo>
                  <a:pt x="847" y="151"/>
                </a:lnTo>
                <a:lnTo>
                  <a:pt x="828" y="201"/>
                </a:lnTo>
                <a:lnTo>
                  <a:pt x="805" y="249"/>
                </a:lnTo>
                <a:lnTo>
                  <a:pt x="776" y="295"/>
                </a:lnTo>
                <a:lnTo>
                  <a:pt x="742" y="340"/>
                </a:lnTo>
                <a:lnTo>
                  <a:pt x="703" y="383"/>
                </a:lnTo>
                <a:lnTo>
                  <a:pt x="661" y="423"/>
                </a:lnTo>
                <a:lnTo>
                  <a:pt x="614" y="461"/>
                </a:lnTo>
                <a:lnTo>
                  <a:pt x="565" y="496"/>
                </a:lnTo>
                <a:lnTo>
                  <a:pt x="511" y="528"/>
                </a:lnTo>
                <a:lnTo>
                  <a:pt x="455" y="557"/>
                </a:lnTo>
                <a:lnTo>
                  <a:pt x="395" y="582"/>
                </a:lnTo>
                <a:lnTo>
                  <a:pt x="333" y="604"/>
                </a:lnTo>
                <a:lnTo>
                  <a:pt x="269" y="621"/>
                </a:lnTo>
                <a:lnTo>
                  <a:pt x="203" y="636"/>
                </a:lnTo>
                <a:lnTo>
                  <a:pt x="135" y="646"/>
                </a:lnTo>
                <a:lnTo>
                  <a:pt x="68" y="652"/>
                </a:lnTo>
                <a:lnTo>
                  <a:pt x="0" y="654"/>
                </a:lnTo>
                <a:lnTo>
                  <a:pt x="2397" y="654"/>
                </a:lnTo>
                <a:close/>
              </a:path>
            </a:pathLst>
          </a:custGeom>
          <a:solidFill>
            <a:srgbClr val="FFFFFF"/>
          </a:solidFill>
          <a:ln w="6350">
            <a:solidFill>
              <a:srgbClr val="9933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4572000" y="381000"/>
            <a:ext cx="4191000" cy="4572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4627573" y="457208"/>
            <a:ext cx="39433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charset="0"/>
              </a:rPr>
              <a:t>Streaming Multiprocessor - SMX</a:t>
            </a:r>
            <a:endParaRPr lang="en-US" alt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252" name="Freeform 12"/>
          <p:cNvSpPr>
            <a:spLocks/>
          </p:cNvSpPr>
          <p:nvPr/>
        </p:nvSpPr>
        <p:spPr bwMode="auto">
          <a:xfrm>
            <a:off x="3352800" y="4953003"/>
            <a:ext cx="1066800" cy="1460500"/>
          </a:xfrm>
          <a:custGeom>
            <a:avLst/>
            <a:gdLst>
              <a:gd name="T0" fmla="*/ 2147483647 w 871"/>
              <a:gd name="T1" fmla="*/ 2147483647 h 2780"/>
              <a:gd name="T2" fmla="*/ 2147483647 w 871"/>
              <a:gd name="T3" fmla="*/ 0 h 2780"/>
              <a:gd name="T4" fmla="*/ 2147483647 w 871"/>
              <a:gd name="T5" fmla="*/ 2147483647 h 2780"/>
              <a:gd name="T6" fmla="*/ 2147483647 w 871"/>
              <a:gd name="T7" fmla="*/ 2147483647 h 2780"/>
              <a:gd name="T8" fmla="*/ 2147483647 w 871"/>
              <a:gd name="T9" fmla="*/ 2147483647 h 2780"/>
              <a:gd name="T10" fmla="*/ 2147483647 w 871"/>
              <a:gd name="T11" fmla="*/ 2147483647 h 2780"/>
              <a:gd name="T12" fmla="*/ 2147483647 w 871"/>
              <a:gd name="T13" fmla="*/ 2147483647 h 2780"/>
              <a:gd name="T14" fmla="*/ 2147483647 w 871"/>
              <a:gd name="T15" fmla="*/ 2147483647 h 2780"/>
              <a:gd name="T16" fmla="*/ 2147483647 w 871"/>
              <a:gd name="T17" fmla="*/ 2147483647 h 2780"/>
              <a:gd name="T18" fmla="*/ 2147483647 w 871"/>
              <a:gd name="T19" fmla="*/ 2147483647 h 2780"/>
              <a:gd name="T20" fmla="*/ 2147483647 w 871"/>
              <a:gd name="T21" fmla="*/ 2147483647 h 2780"/>
              <a:gd name="T22" fmla="*/ 2147483647 w 871"/>
              <a:gd name="T23" fmla="*/ 2147483647 h 2780"/>
              <a:gd name="T24" fmla="*/ 2147483647 w 871"/>
              <a:gd name="T25" fmla="*/ 2147483647 h 2780"/>
              <a:gd name="T26" fmla="*/ 2147483647 w 871"/>
              <a:gd name="T27" fmla="*/ 2147483647 h 2780"/>
              <a:gd name="T28" fmla="*/ 2147483647 w 871"/>
              <a:gd name="T29" fmla="*/ 2147483647 h 2780"/>
              <a:gd name="T30" fmla="*/ 2147483647 w 871"/>
              <a:gd name="T31" fmla="*/ 2147483647 h 2780"/>
              <a:gd name="T32" fmla="*/ 2147483647 w 871"/>
              <a:gd name="T33" fmla="*/ 2147483647 h 2780"/>
              <a:gd name="T34" fmla="*/ 2147483647 w 871"/>
              <a:gd name="T35" fmla="*/ 2147483647 h 2780"/>
              <a:gd name="T36" fmla="*/ 2147483647 w 871"/>
              <a:gd name="T37" fmla="*/ 2147483647 h 2780"/>
              <a:gd name="T38" fmla="*/ 2147483647 w 871"/>
              <a:gd name="T39" fmla="*/ 2147483647 h 2780"/>
              <a:gd name="T40" fmla="*/ 2147483647 w 871"/>
              <a:gd name="T41" fmla="*/ 2147483647 h 2780"/>
              <a:gd name="T42" fmla="*/ 0 w 871"/>
              <a:gd name="T43" fmla="*/ 2147483647 h 2780"/>
              <a:gd name="T44" fmla="*/ 0 w 871"/>
              <a:gd name="T45" fmla="*/ 2147483647 h 2780"/>
              <a:gd name="T46" fmla="*/ 2147483647 w 871"/>
              <a:gd name="T47" fmla="*/ 2147483647 h 2780"/>
              <a:gd name="T48" fmla="*/ 2147483647 w 871"/>
              <a:gd name="T49" fmla="*/ 2147483647 h 2780"/>
              <a:gd name="T50" fmla="*/ 2147483647 w 871"/>
              <a:gd name="T51" fmla="*/ 2147483647 h 2780"/>
              <a:gd name="T52" fmla="*/ 2147483647 w 871"/>
              <a:gd name="T53" fmla="*/ 2147483647 h 2780"/>
              <a:gd name="T54" fmla="*/ 2147483647 w 871"/>
              <a:gd name="T55" fmla="*/ 2147483647 h 2780"/>
              <a:gd name="T56" fmla="*/ 2147483647 w 871"/>
              <a:gd name="T57" fmla="*/ 2147483647 h 2780"/>
              <a:gd name="T58" fmla="*/ 2147483647 w 871"/>
              <a:gd name="T59" fmla="*/ 2147483647 h 2780"/>
              <a:gd name="T60" fmla="*/ 2147483647 w 871"/>
              <a:gd name="T61" fmla="*/ 2147483647 h 2780"/>
              <a:gd name="T62" fmla="*/ 2147483647 w 871"/>
              <a:gd name="T63" fmla="*/ 2147483647 h 2780"/>
              <a:gd name="T64" fmla="*/ 2147483647 w 871"/>
              <a:gd name="T65" fmla="*/ 2147483647 h 2780"/>
              <a:gd name="T66" fmla="*/ 2147483647 w 871"/>
              <a:gd name="T67" fmla="*/ 2147483647 h 2780"/>
              <a:gd name="T68" fmla="*/ 2147483647 w 871"/>
              <a:gd name="T69" fmla="*/ 2147483647 h 2780"/>
              <a:gd name="T70" fmla="*/ 2147483647 w 871"/>
              <a:gd name="T71" fmla="*/ 2147483647 h 2780"/>
              <a:gd name="T72" fmla="*/ 2147483647 w 871"/>
              <a:gd name="T73" fmla="*/ 2147483647 h 2780"/>
              <a:gd name="T74" fmla="*/ 2147483647 w 871"/>
              <a:gd name="T75" fmla="*/ 2147483647 h 2780"/>
              <a:gd name="T76" fmla="*/ 2147483647 w 871"/>
              <a:gd name="T77" fmla="*/ 2147483647 h 2780"/>
              <a:gd name="T78" fmla="*/ 2147483647 w 871"/>
              <a:gd name="T79" fmla="*/ 2147483647 h 2780"/>
              <a:gd name="T80" fmla="*/ 2147483647 w 871"/>
              <a:gd name="T81" fmla="*/ 2147483647 h 2780"/>
              <a:gd name="T82" fmla="*/ 2147483647 w 871"/>
              <a:gd name="T83" fmla="*/ 2147483647 h 2780"/>
              <a:gd name="T84" fmla="*/ 2147483647 w 871"/>
              <a:gd name="T85" fmla="*/ 2147483647 h 2780"/>
              <a:gd name="T86" fmla="*/ 2147483647 w 871"/>
              <a:gd name="T87" fmla="*/ 2147483647 h 2780"/>
              <a:gd name="T88" fmla="*/ 2147483647 w 871"/>
              <a:gd name="T89" fmla="*/ 2147483647 h 2780"/>
              <a:gd name="T90" fmla="*/ 2147483647 w 871"/>
              <a:gd name="T91" fmla="*/ 2147483647 h 2780"/>
              <a:gd name="T92" fmla="*/ 2147483647 w 871"/>
              <a:gd name="T93" fmla="*/ 2147483647 h 2780"/>
              <a:gd name="T94" fmla="*/ 2147483647 w 871"/>
              <a:gd name="T95" fmla="*/ 2147483647 h 278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871" h="2780">
                <a:moveTo>
                  <a:pt x="871" y="2780"/>
                </a:moveTo>
                <a:lnTo>
                  <a:pt x="871" y="0"/>
                </a:lnTo>
                <a:lnTo>
                  <a:pt x="868" y="59"/>
                </a:lnTo>
                <a:lnTo>
                  <a:pt x="861" y="119"/>
                </a:lnTo>
                <a:lnTo>
                  <a:pt x="846" y="177"/>
                </a:lnTo>
                <a:lnTo>
                  <a:pt x="829" y="235"/>
                </a:lnTo>
                <a:lnTo>
                  <a:pt x="804" y="291"/>
                </a:lnTo>
                <a:lnTo>
                  <a:pt x="777" y="346"/>
                </a:lnTo>
                <a:lnTo>
                  <a:pt x="743" y="398"/>
                </a:lnTo>
                <a:lnTo>
                  <a:pt x="704" y="448"/>
                </a:lnTo>
                <a:lnTo>
                  <a:pt x="662" y="494"/>
                </a:lnTo>
                <a:lnTo>
                  <a:pt x="616" y="539"/>
                </a:lnTo>
                <a:lnTo>
                  <a:pt x="566" y="580"/>
                </a:lnTo>
                <a:lnTo>
                  <a:pt x="512" y="616"/>
                </a:lnTo>
                <a:lnTo>
                  <a:pt x="454" y="650"/>
                </a:lnTo>
                <a:lnTo>
                  <a:pt x="395" y="679"/>
                </a:lnTo>
                <a:lnTo>
                  <a:pt x="334" y="705"/>
                </a:lnTo>
                <a:lnTo>
                  <a:pt x="268" y="726"/>
                </a:lnTo>
                <a:lnTo>
                  <a:pt x="203" y="742"/>
                </a:lnTo>
                <a:lnTo>
                  <a:pt x="136" y="753"/>
                </a:lnTo>
                <a:lnTo>
                  <a:pt x="68" y="760"/>
                </a:lnTo>
                <a:lnTo>
                  <a:pt x="0" y="763"/>
                </a:lnTo>
                <a:lnTo>
                  <a:pt x="0" y="1309"/>
                </a:lnTo>
                <a:lnTo>
                  <a:pt x="55" y="1312"/>
                </a:lnTo>
                <a:lnTo>
                  <a:pt x="109" y="1320"/>
                </a:lnTo>
                <a:lnTo>
                  <a:pt x="162" y="1333"/>
                </a:lnTo>
                <a:lnTo>
                  <a:pt x="216" y="1354"/>
                </a:lnTo>
                <a:lnTo>
                  <a:pt x="268" y="1380"/>
                </a:lnTo>
                <a:lnTo>
                  <a:pt x="321" y="1412"/>
                </a:lnTo>
                <a:lnTo>
                  <a:pt x="370" y="1448"/>
                </a:lnTo>
                <a:lnTo>
                  <a:pt x="419" y="1490"/>
                </a:lnTo>
                <a:lnTo>
                  <a:pt x="466" y="1537"/>
                </a:lnTo>
                <a:lnTo>
                  <a:pt x="512" y="1589"/>
                </a:lnTo>
                <a:lnTo>
                  <a:pt x="555" y="1646"/>
                </a:lnTo>
                <a:lnTo>
                  <a:pt x="597" y="1707"/>
                </a:lnTo>
                <a:lnTo>
                  <a:pt x="634" y="1773"/>
                </a:lnTo>
                <a:lnTo>
                  <a:pt x="671" y="1842"/>
                </a:lnTo>
                <a:lnTo>
                  <a:pt x="704" y="1915"/>
                </a:lnTo>
                <a:lnTo>
                  <a:pt x="736" y="1992"/>
                </a:lnTo>
                <a:lnTo>
                  <a:pt x="764" y="2071"/>
                </a:lnTo>
                <a:lnTo>
                  <a:pt x="788" y="2154"/>
                </a:lnTo>
                <a:lnTo>
                  <a:pt x="810" y="2238"/>
                </a:lnTo>
                <a:lnTo>
                  <a:pt x="829" y="2325"/>
                </a:lnTo>
                <a:lnTo>
                  <a:pt x="844" y="2414"/>
                </a:lnTo>
                <a:lnTo>
                  <a:pt x="855" y="2504"/>
                </a:lnTo>
                <a:lnTo>
                  <a:pt x="864" y="2596"/>
                </a:lnTo>
                <a:lnTo>
                  <a:pt x="870" y="2689"/>
                </a:lnTo>
                <a:lnTo>
                  <a:pt x="871" y="2780"/>
                </a:lnTo>
                <a:close/>
              </a:path>
            </a:pathLst>
          </a:custGeom>
          <a:solidFill>
            <a:srgbClr val="FFFFFF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455614" y="1447800"/>
            <a:ext cx="530225" cy="965200"/>
          </a:xfrm>
          <a:prstGeom prst="rect">
            <a:avLst/>
          </a:prstGeom>
          <a:solidFill>
            <a:srgbClr val="99CCFF"/>
          </a:solidFill>
          <a:ln w="2070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541347" y="1871663"/>
            <a:ext cx="33342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latin typeface="Arial" charset="0"/>
              </a:rPr>
              <a:t>GPC</a:t>
            </a:r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1090623" y="1447800"/>
            <a:ext cx="530225" cy="965200"/>
          </a:xfrm>
          <a:prstGeom prst="rect">
            <a:avLst/>
          </a:prstGeom>
          <a:solidFill>
            <a:srgbClr val="99CCFF"/>
          </a:solidFill>
          <a:ln w="2070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1176347" y="1871663"/>
            <a:ext cx="33342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latin typeface="Arial" charset="0"/>
              </a:rPr>
              <a:t>GPC</a:t>
            </a:r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1727200" y="1447800"/>
            <a:ext cx="528638" cy="965200"/>
          </a:xfrm>
          <a:prstGeom prst="rect">
            <a:avLst/>
          </a:prstGeom>
          <a:solidFill>
            <a:srgbClr val="99CCFF"/>
          </a:solidFill>
          <a:ln w="2070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1812925" y="1871663"/>
            <a:ext cx="33342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latin typeface="Arial" charset="0"/>
              </a:rPr>
              <a:t>GPC</a:t>
            </a:r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2362200" y="1447800"/>
            <a:ext cx="528638" cy="965200"/>
          </a:xfrm>
          <a:prstGeom prst="rect">
            <a:avLst/>
          </a:prstGeom>
          <a:solidFill>
            <a:srgbClr val="99CCFF"/>
          </a:solidFill>
          <a:ln w="2070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2447927" y="1871663"/>
            <a:ext cx="33342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latin typeface="Arial" charset="0"/>
              </a:rPr>
              <a:t>GPC</a:t>
            </a:r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2970213" y="1447800"/>
            <a:ext cx="914400" cy="1990725"/>
          </a:xfrm>
          <a:prstGeom prst="rect">
            <a:avLst/>
          </a:prstGeom>
          <a:solidFill>
            <a:srgbClr val="CCFFCC"/>
          </a:solidFill>
          <a:ln w="2070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3198822" y="1676400"/>
            <a:ext cx="56105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latin typeface="Arial" charset="0"/>
              </a:rPr>
              <a:t>1536KB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latin typeface="Arial" charset="0"/>
              </a:rPr>
              <a:t>Level 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latin typeface="Arial" charset="0"/>
              </a:rPr>
              <a:t>Cache</a:t>
            </a:r>
          </a:p>
        </p:txBody>
      </p:sp>
      <p:grpSp>
        <p:nvGrpSpPr>
          <p:cNvPr id="10263" name="Group 188"/>
          <p:cNvGrpSpPr>
            <a:grpSpLocks/>
          </p:cNvGrpSpPr>
          <p:nvPr/>
        </p:nvGrpSpPr>
        <p:grpSpPr bwMode="auto">
          <a:xfrm>
            <a:off x="804864" y="5260975"/>
            <a:ext cx="1214437" cy="1219200"/>
            <a:chOff x="576" y="2736"/>
            <a:chExt cx="765" cy="768"/>
          </a:xfrm>
        </p:grpSpPr>
        <p:sp>
          <p:nvSpPr>
            <p:cNvPr id="10336" name="Rectangle 189"/>
            <p:cNvSpPr>
              <a:spLocks noChangeArrowheads="1"/>
            </p:cNvSpPr>
            <p:nvPr/>
          </p:nvSpPr>
          <p:spPr bwMode="auto">
            <a:xfrm>
              <a:off x="576" y="2736"/>
              <a:ext cx="765" cy="768"/>
            </a:xfrm>
            <a:prstGeom prst="rect">
              <a:avLst/>
            </a:prstGeom>
            <a:solidFill>
              <a:srgbClr val="FFCC99"/>
            </a:solidFill>
            <a:ln w="207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l" eaLnBrk="0" hangingPunct="0">
                <a:buChar char="•"/>
                <a:defRPr sz="32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1pPr>
              <a:lvl2pPr marL="742950" indent="-285750" algn="l" eaLnBrk="0" hangingPunct="0">
                <a:spcBef>
                  <a:spcPts val="700"/>
                </a:spcBef>
                <a:buChar char="–"/>
                <a:defRPr sz="28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2pPr>
              <a:lvl3pPr marL="1143000" indent="-228600" algn="l" eaLnBrk="0" hangingPunct="0">
                <a:spcBef>
                  <a:spcPts val="600"/>
                </a:spcBef>
                <a:buChar char="•"/>
                <a:defRPr sz="24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3pPr>
              <a:lvl4pPr marL="1600200" indent="-228600" algn="l" eaLnBrk="0" hangingPunct="0">
                <a:spcBef>
                  <a:spcPts val="500"/>
                </a:spcBef>
                <a:buChar char="–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4pPr>
              <a:lvl5pPr marL="2057400" indent="-228600" algn="l" eaLnBrk="0" hangingPunct="0">
                <a:spcBef>
                  <a:spcPts val="500"/>
                </a:spcBef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9pPr>
            </a:lstStyle>
            <a:p>
              <a:pPr algn="ctr" eaLnBrk="1" hangingPunct="1">
                <a:buFont typeface="Times New Roman" pitchFamily="18" charset="0"/>
                <a:buNone/>
              </a:pPr>
              <a:endParaRPr lang="en-US" altLang="en-US" sz="1200"/>
            </a:p>
          </p:txBody>
        </p:sp>
        <p:sp>
          <p:nvSpPr>
            <p:cNvPr id="10337" name="Rectangle 190"/>
            <p:cNvSpPr>
              <a:spLocks noChangeArrowheads="1"/>
            </p:cNvSpPr>
            <p:nvPr/>
          </p:nvSpPr>
          <p:spPr bwMode="auto">
            <a:xfrm>
              <a:off x="705" y="2984"/>
              <a:ext cx="49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buChar char="•"/>
                <a:defRPr sz="32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1pPr>
              <a:lvl2pPr marL="742950" indent="-285750" algn="l" eaLnBrk="0" hangingPunct="0">
                <a:spcBef>
                  <a:spcPts val="700"/>
                </a:spcBef>
                <a:buChar char="–"/>
                <a:defRPr sz="28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2pPr>
              <a:lvl3pPr marL="1143000" indent="-228600" algn="l" eaLnBrk="0" hangingPunct="0">
                <a:spcBef>
                  <a:spcPts val="600"/>
                </a:spcBef>
                <a:buChar char="•"/>
                <a:defRPr sz="24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3pPr>
              <a:lvl4pPr marL="1600200" indent="-228600" algn="l" eaLnBrk="0" hangingPunct="0">
                <a:spcBef>
                  <a:spcPts val="500"/>
                </a:spcBef>
                <a:buChar char="–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4pPr>
              <a:lvl5pPr marL="2057400" indent="-228600" algn="l" eaLnBrk="0" hangingPunct="0">
                <a:spcBef>
                  <a:spcPts val="500"/>
                </a:spcBef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Arial" charset="0"/>
                </a:rPr>
                <a:t>SMX</a:t>
              </a:r>
            </a:p>
          </p:txBody>
        </p:sp>
      </p:grpSp>
      <p:grpSp>
        <p:nvGrpSpPr>
          <p:cNvPr id="10264" name="Group 191"/>
          <p:cNvGrpSpPr>
            <a:grpSpLocks/>
          </p:cNvGrpSpPr>
          <p:nvPr/>
        </p:nvGrpSpPr>
        <p:grpSpPr bwMode="auto">
          <a:xfrm>
            <a:off x="2176473" y="5260975"/>
            <a:ext cx="1214437" cy="1219200"/>
            <a:chOff x="576" y="2736"/>
            <a:chExt cx="765" cy="768"/>
          </a:xfrm>
        </p:grpSpPr>
        <p:sp>
          <p:nvSpPr>
            <p:cNvPr id="10334" name="Rectangle 192"/>
            <p:cNvSpPr>
              <a:spLocks noChangeArrowheads="1"/>
            </p:cNvSpPr>
            <p:nvPr/>
          </p:nvSpPr>
          <p:spPr bwMode="auto">
            <a:xfrm>
              <a:off x="576" y="2736"/>
              <a:ext cx="765" cy="768"/>
            </a:xfrm>
            <a:prstGeom prst="rect">
              <a:avLst/>
            </a:prstGeom>
            <a:solidFill>
              <a:srgbClr val="FFCC99"/>
            </a:solidFill>
            <a:ln w="207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l" eaLnBrk="0" hangingPunct="0">
                <a:buChar char="•"/>
                <a:defRPr sz="32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1pPr>
              <a:lvl2pPr marL="742950" indent="-285750" algn="l" eaLnBrk="0" hangingPunct="0">
                <a:spcBef>
                  <a:spcPts val="700"/>
                </a:spcBef>
                <a:buChar char="–"/>
                <a:defRPr sz="28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2pPr>
              <a:lvl3pPr marL="1143000" indent="-228600" algn="l" eaLnBrk="0" hangingPunct="0">
                <a:spcBef>
                  <a:spcPts val="600"/>
                </a:spcBef>
                <a:buChar char="•"/>
                <a:defRPr sz="24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3pPr>
              <a:lvl4pPr marL="1600200" indent="-228600" algn="l" eaLnBrk="0" hangingPunct="0">
                <a:spcBef>
                  <a:spcPts val="500"/>
                </a:spcBef>
                <a:buChar char="–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4pPr>
              <a:lvl5pPr marL="2057400" indent="-228600" algn="l" eaLnBrk="0" hangingPunct="0">
                <a:spcBef>
                  <a:spcPts val="500"/>
                </a:spcBef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9pPr>
            </a:lstStyle>
            <a:p>
              <a:pPr algn="ctr" eaLnBrk="1" hangingPunct="1">
                <a:buFont typeface="Times New Roman" pitchFamily="18" charset="0"/>
                <a:buNone/>
              </a:pPr>
              <a:endParaRPr lang="en-US" altLang="en-US" sz="1200"/>
            </a:p>
          </p:txBody>
        </p:sp>
        <p:sp>
          <p:nvSpPr>
            <p:cNvPr id="10335" name="Rectangle 193"/>
            <p:cNvSpPr>
              <a:spLocks noChangeArrowheads="1"/>
            </p:cNvSpPr>
            <p:nvPr/>
          </p:nvSpPr>
          <p:spPr bwMode="auto">
            <a:xfrm>
              <a:off x="691" y="2984"/>
              <a:ext cx="49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buChar char="•"/>
                <a:defRPr sz="32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1pPr>
              <a:lvl2pPr marL="742950" indent="-285750" algn="l" eaLnBrk="0" hangingPunct="0">
                <a:spcBef>
                  <a:spcPts val="700"/>
                </a:spcBef>
                <a:buChar char="–"/>
                <a:defRPr sz="28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2pPr>
              <a:lvl3pPr marL="1143000" indent="-228600" algn="l" eaLnBrk="0" hangingPunct="0">
                <a:spcBef>
                  <a:spcPts val="600"/>
                </a:spcBef>
                <a:buChar char="•"/>
                <a:defRPr sz="24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3pPr>
              <a:lvl4pPr marL="1600200" indent="-228600" algn="l" eaLnBrk="0" hangingPunct="0">
                <a:spcBef>
                  <a:spcPts val="500"/>
                </a:spcBef>
                <a:buChar char="–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4pPr>
              <a:lvl5pPr marL="2057400" indent="-228600" algn="l" eaLnBrk="0" hangingPunct="0">
                <a:spcBef>
                  <a:spcPts val="500"/>
                </a:spcBef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Arial" charset="0"/>
                </a:rPr>
                <a:t>SMX</a:t>
              </a:r>
            </a:p>
          </p:txBody>
        </p:sp>
      </p:grpSp>
      <p:sp>
        <p:nvSpPr>
          <p:cNvPr id="10265" name="Rectangle 194"/>
          <p:cNvSpPr>
            <a:spLocks noChangeArrowheads="1"/>
          </p:cNvSpPr>
          <p:nvPr/>
        </p:nvSpPr>
        <p:spPr bwMode="auto">
          <a:xfrm>
            <a:off x="4670435" y="4287839"/>
            <a:ext cx="3979863" cy="381000"/>
          </a:xfrm>
          <a:prstGeom prst="rect">
            <a:avLst/>
          </a:prstGeom>
          <a:solidFill>
            <a:srgbClr val="99CCFF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r>
              <a:rPr lang="en-US" altLang="en-US" sz="1800" b="1"/>
              <a:t>Tex Unit</a:t>
            </a:r>
          </a:p>
        </p:txBody>
      </p:sp>
      <p:sp>
        <p:nvSpPr>
          <p:cNvPr id="10266" name="Rectangle 198"/>
          <p:cNvSpPr>
            <a:spLocks noChangeArrowheads="1"/>
          </p:cNvSpPr>
          <p:nvPr/>
        </p:nvSpPr>
        <p:spPr bwMode="auto">
          <a:xfrm>
            <a:off x="4572000" y="1895475"/>
            <a:ext cx="4191000" cy="381000"/>
          </a:xfrm>
          <a:prstGeom prst="rect">
            <a:avLst/>
          </a:prstGeom>
          <a:solidFill>
            <a:srgbClr val="99CCFF"/>
          </a:solidFill>
          <a:ln w="2070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r>
              <a:rPr lang="en-US" altLang="en-US" sz="1800" b="1"/>
              <a:t>48 KB  Tex + Read-only Data Cache</a:t>
            </a:r>
          </a:p>
        </p:txBody>
      </p:sp>
      <p:sp>
        <p:nvSpPr>
          <p:cNvPr id="10267" name="Rectangle 199"/>
          <p:cNvSpPr>
            <a:spLocks noChangeArrowheads="1"/>
          </p:cNvSpPr>
          <p:nvPr/>
        </p:nvSpPr>
        <p:spPr bwMode="auto">
          <a:xfrm>
            <a:off x="4572000" y="1447800"/>
            <a:ext cx="4191000" cy="381000"/>
          </a:xfrm>
          <a:prstGeom prst="rect">
            <a:avLst/>
          </a:prstGeom>
          <a:solidFill>
            <a:srgbClr val="99CCFF"/>
          </a:solidFill>
          <a:ln w="2070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r>
              <a:rPr lang="en-US" altLang="en-US" sz="1800" b="1"/>
              <a:t>64 KB L1 Cache / Shared Memory</a:t>
            </a:r>
          </a:p>
        </p:txBody>
      </p:sp>
      <p:sp>
        <p:nvSpPr>
          <p:cNvPr id="10268" name="Rectangle 200"/>
          <p:cNvSpPr>
            <a:spLocks noChangeArrowheads="1"/>
          </p:cNvSpPr>
          <p:nvPr/>
        </p:nvSpPr>
        <p:spPr bwMode="auto">
          <a:xfrm>
            <a:off x="381000" y="914400"/>
            <a:ext cx="3505200" cy="381000"/>
          </a:xfrm>
          <a:prstGeom prst="rect">
            <a:avLst/>
          </a:prstGeom>
          <a:solidFill>
            <a:srgbClr val="99CCFF"/>
          </a:solidFill>
          <a:ln w="2070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r>
              <a:rPr lang="en-US" altLang="en-US" sz="1800" b="1"/>
              <a:t>3-12 GB DRAM Memory w/ ECC</a:t>
            </a:r>
          </a:p>
        </p:txBody>
      </p:sp>
      <p:sp>
        <p:nvSpPr>
          <p:cNvPr id="10269" name="Rectangle 201"/>
          <p:cNvSpPr>
            <a:spLocks noChangeArrowheads="1"/>
          </p:cNvSpPr>
          <p:nvPr/>
        </p:nvSpPr>
        <p:spPr bwMode="auto">
          <a:xfrm>
            <a:off x="4572000" y="990600"/>
            <a:ext cx="4191000" cy="381000"/>
          </a:xfrm>
          <a:prstGeom prst="rect">
            <a:avLst/>
          </a:prstGeom>
          <a:solidFill>
            <a:srgbClr val="99CCFF"/>
          </a:solidFill>
          <a:ln w="2070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r>
              <a:rPr lang="en-US" altLang="en-US" sz="1800" b="1"/>
              <a:t>64 KB Constant Cache</a:t>
            </a:r>
          </a:p>
        </p:txBody>
      </p:sp>
      <p:grpSp>
        <p:nvGrpSpPr>
          <p:cNvPr id="10270" name="Group 5"/>
          <p:cNvGrpSpPr>
            <a:grpSpLocks/>
          </p:cNvGrpSpPr>
          <p:nvPr/>
        </p:nvGrpSpPr>
        <p:grpSpPr bwMode="auto">
          <a:xfrm>
            <a:off x="4662488" y="2659073"/>
            <a:ext cx="3987800" cy="779463"/>
            <a:chOff x="4667607" y="2048603"/>
            <a:chExt cx="3988666" cy="1147033"/>
          </a:xfrm>
        </p:grpSpPr>
        <p:grpSp>
          <p:nvGrpSpPr>
            <p:cNvPr id="10308" name="Group 73"/>
            <p:cNvGrpSpPr>
              <a:grpSpLocks/>
            </p:cNvGrpSpPr>
            <p:nvPr/>
          </p:nvGrpSpPr>
          <p:grpSpPr bwMode="auto">
            <a:xfrm>
              <a:off x="4667607" y="2048603"/>
              <a:ext cx="513838" cy="547359"/>
              <a:chOff x="3408" y="2016"/>
              <a:chExt cx="240" cy="257"/>
            </a:xfrm>
          </p:grpSpPr>
          <p:sp>
            <p:nvSpPr>
              <p:cNvPr id="10332" name="Rectangle 74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240" cy="257"/>
              </a:xfrm>
              <a:prstGeom prst="rect">
                <a:avLst/>
              </a:prstGeom>
              <a:solidFill>
                <a:srgbClr val="CCFFCC"/>
              </a:solidFill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algn="ctr" eaLnBrk="1" hangingPunct="1">
                  <a:buFont typeface="Times New Roman" pitchFamily="18" charset="0"/>
                  <a:buNone/>
                </a:pPr>
                <a:endParaRPr lang="en-US" altLang="en-US" sz="1200"/>
              </a:p>
            </p:txBody>
          </p:sp>
          <p:sp>
            <p:nvSpPr>
              <p:cNvPr id="10333" name="Rectangle 75"/>
              <p:cNvSpPr>
                <a:spLocks noChangeArrowheads="1"/>
              </p:cNvSpPr>
              <p:nvPr/>
            </p:nvSpPr>
            <p:spPr bwMode="auto">
              <a:xfrm>
                <a:off x="3484" y="2100"/>
                <a:ext cx="112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chemeClr val="tx1"/>
                    </a:solidFill>
                    <a:latin typeface="Arial" charset="0"/>
                  </a:rPr>
                  <a:t>SP</a:t>
                </a:r>
              </a:p>
            </p:txBody>
          </p:sp>
        </p:grpSp>
        <p:grpSp>
          <p:nvGrpSpPr>
            <p:cNvPr id="10309" name="Group 76"/>
            <p:cNvGrpSpPr>
              <a:grpSpLocks/>
            </p:cNvGrpSpPr>
            <p:nvPr/>
          </p:nvGrpSpPr>
          <p:grpSpPr bwMode="auto">
            <a:xfrm>
              <a:off x="5284212" y="2048603"/>
              <a:ext cx="513838" cy="547359"/>
              <a:chOff x="3408" y="2016"/>
              <a:chExt cx="240" cy="257"/>
            </a:xfrm>
          </p:grpSpPr>
          <p:sp>
            <p:nvSpPr>
              <p:cNvPr id="10330" name="Rectangle 77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240" cy="257"/>
              </a:xfrm>
              <a:prstGeom prst="rect">
                <a:avLst/>
              </a:prstGeom>
              <a:solidFill>
                <a:srgbClr val="CCFFCC"/>
              </a:solidFill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algn="ctr" eaLnBrk="1" hangingPunct="1">
                  <a:buFont typeface="Times New Roman" pitchFamily="18" charset="0"/>
                  <a:buNone/>
                </a:pPr>
                <a:endParaRPr lang="en-US" altLang="en-US" sz="1200"/>
              </a:p>
            </p:txBody>
          </p:sp>
          <p:sp>
            <p:nvSpPr>
              <p:cNvPr id="10331" name="Rectangle 78"/>
              <p:cNvSpPr>
                <a:spLocks noChangeArrowheads="1"/>
              </p:cNvSpPr>
              <p:nvPr/>
            </p:nvSpPr>
            <p:spPr bwMode="auto">
              <a:xfrm>
                <a:off x="3484" y="2100"/>
                <a:ext cx="112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chemeClr val="tx1"/>
                    </a:solidFill>
                    <a:latin typeface="Arial" charset="0"/>
                  </a:rPr>
                  <a:t>SP</a:t>
                </a:r>
              </a:p>
            </p:txBody>
          </p:sp>
        </p:grpSp>
        <p:grpSp>
          <p:nvGrpSpPr>
            <p:cNvPr id="10310" name="Group 97"/>
            <p:cNvGrpSpPr>
              <a:grpSpLocks/>
            </p:cNvGrpSpPr>
            <p:nvPr/>
          </p:nvGrpSpPr>
          <p:grpSpPr bwMode="auto">
            <a:xfrm>
              <a:off x="5900818" y="2048603"/>
              <a:ext cx="513838" cy="547359"/>
              <a:chOff x="3408" y="2016"/>
              <a:chExt cx="240" cy="257"/>
            </a:xfrm>
          </p:grpSpPr>
          <p:sp>
            <p:nvSpPr>
              <p:cNvPr id="10328" name="Rectangle 98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240" cy="257"/>
              </a:xfrm>
              <a:prstGeom prst="rect">
                <a:avLst/>
              </a:prstGeom>
              <a:solidFill>
                <a:srgbClr val="CCFFCC"/>
              </a:solidFill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algn="ctr" eaLnBrk="1" hangingPunct="1">
                  <a:buFont typeface="Times New Roman" pitchFamily="18" charset="0"/>
                  <a:buNone/>
                </a:pPr>
                <a:endParaRPr lang="en-US" altLang="en-US" sz="1200"/>
              </a:p>
            </p:txBody>
          </p:sp>
          <p:sp>
            <p:nvSpPr>
              <p:cNvPr id="10329" name="Rectangle 99"/>
              <p:cNvSpPr>
                <a:spLocks noChangeArrowheads="1"/>
              </p:cNvSpPr>
              <p:nvPr/>
            </p:nvSpPr>
            <p:spPr bwMode="auto">
              <a:xfrm>
                <a:off x="3484" y="2100"/>
                <a:ext cx="112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chemeClr val="tx1"/>
                    </a:solidFill>
                    <a:latin typeface="Arial" charset="0"/>
                  </a:rPr>
                  <a:t>SP</a:t>
                </a:r>
              </a:p>
            </p:txBody>
          </p:sp>
        </p:grpSp>
        <p:grpSp>
          <p:nvGrpSpPr>
            <p:cNvPr id="473188" name="Group 100"/>
            <p:cNvGrpSpPr>
              <a:grpSpLocks/>
            </p:cNvGrpSpPr>
            <p:nvPr/>
          </p:nvGrpSpPr>
          <p:grpSpPr bwMode="auto">
            <a:xfrm>
              <a:off x="6517423" y="2048603"/>
              <a:ext cx="513838" cy="547359"/>
              <a:chOff x="3408" y="2016"/>
              <a:chExt cx="240" cy="257"/>
            </a:xfrm>
            <a:solidFill>
              <a:schemeClr val="accent1"/>
            </a:solidFill>
          </p:grpSpPr>
          <p:sp>
            <p:nvSpPr>
              <p:cNvPr id="473189" name="Rectangle 101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240" cy="257"/>
              </a:xfrm>
              <a:prstGeom prst="rect">
                <a:avLst/>
              </a:prstGeom>
              <a:grpFill/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3190" name="Rectangle 102"/>
              <p:cNvSpPr>
                <a:spLocks noChangeArrowheads="1"/>
              </p:cNvSpPr>
              <p:nvPr/>
            </p:nvSpPr>
            <p:spPr bwMode="auto">
              <a:xfrm>
                <a:off x="3484" y="2100"/>
                <a:ext cx="117" cy="14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1400" b="1" dirty="0">
                    <a:solidFill>
                      <a:schemeClr val="tx1"/>
                    </a:solidFill>
                    <a:latin typeface="Arial" pitchFamily="34" charset="0"/>
                  </a:rPr>
                  <a:t>DP</a:t>
                </a:r>
              </a:p>
            </p:txBody>
          </p:sp>
        </p:grpSp>
        <p:grpSp>
          <p:nvGrpSpPr>
            <p:cNvPr id="10312" name="Group 128"/>
            <p:cNvGrpSpPr>
              <a:grpSpLocks/>
            </p:cNvGrpSpPr>
            <p:nvPr/>
          </p:nvGrpSpPr>
          <p:grpSpPr bwMode="auto">
            <a:xfrm>
              <a:off x="7911208" y="2050733"/>
              <a:ext cx="745065" cy="1144903"/>
              <a:chOff x="4848" y="2064"/>
              <a:chExt cx="348" cy="304"/>
            </a:xfrm>
          </p:grpSpPr>
          <p:sp>
            <p:nvSpPr>
              <p:cNvPr id="10326" name="Rectangle 129"/>
              <p:cNvSpPr>
                <a:spLocks noChangeArrowheads="1"/>
              </p:cNvSpPr>
              <p:nvPr/>
            </p:nvSpPr>
            <p:spPr bwMode="auto">
              <a:xfrm>
                <a:off x="4848" y="2064"/>
                <a:ext cx="348" cy="304"/>
              </a:xfrm>
              <a:prstGeom prst="rect">
                <a:avLst/>
              </a:prstGeom>
              <a:solidFill>
                <a:srgbClr val="FFCC00"/>
              </a:solidFill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algn="ctr" eaLnBrk="1" hangingPunct="1">
                  <a:buFont typeface="Times New Roman" pitchFamily="18" charset="0"/>
                  <a:buNone/>
                </a:pPr>
                <a:endParaRPr lang="en-US" altLang="en-US" sz="1200"/>
              </a:p>
            </p:txBody>
          </p:sp>
          <p:sp>
            <p:nvSpPr>
              <p:cNvPr id="10327" name="Rectangle 130"/>
              <p:cNvSpPr>
                <a:spLocks noChangeArrowheads="1"/>
              </p:cNvSpPr>
              <p:nvPr/>
            </p:nvSpPr>
            <p:spPr bwMode="auto">
              <a:xfrm>
                <a:off x="4944" y="2160"/>
                <a:ext cx="191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1">
                    <a:latin typeface="Arial" charset="0"/>
                  </a:rPr>
                  <a:t>SFU</a:t>
                </a:r>
                <a:endParaRPr lang="en-US" altLang="en-US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grpSp>
          <p:nvGrpSpPr>
            <p:cNvPr id="10313" name="Group 164"/>
            <p:cNvGrpSpPr>
              <a:grpSpLocks/>
            </p:cNvGrpSpPr>
            <p:nvPr/>
          </p:nvGrpSpPr>
          <p:grpSpPr bwMode="auto">
            <a:xfrm>
              <a:off x="7108336" y="2048603"/>
              <a:ext cx="719373" cy="1147033"/>
              <a:chOff x="4272" y="816"/>
              <a:chExt cx="336" cy="257"/>
            </a:xfrm>
          </p:grpSpPr>
          <p:sp>
            <p:nvSpPr>
              <p:cNvPr id="10324" name="Rectangle 165"/>
              <p:cNvSpPr>
                <a:spLocks noChangeArrowheads="1"/>
              </p:cNvSpPr>
              <p:nvPr/>
            </p:nvSpPr>
            <p:spPr bwMode="auto">
              <a:xfrm>
                <a:off x="4272" y="816"/>
                <a:ext cx="336" cy="257"/>
              </a:xfrm>
              <a:prstGeom prst="rect">
                <a:avLst/>
              </a:prstGeom>
              <a:solidFill>
                <a:srgbClr val="FF99CC"/>
              </a:solidFill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algn="ctr" eaLnBrk="1" hangingPunct="1">
                  <a:buFont typeface="Times New Roman" pitchFamily="18" charset="0"/>
                  <a:buNone/>
                </a:pPr>
                <a:endParaRPr lang="en-US" altLang="en-US" sz="1200"/>
              </a:p>
            </p:txBody>
          </p:sp>
          <p:sp>
            <p:nvSpPr>
              <p:cNvPr id="10325" name="Rectangle 166"/>
              <p:cNvSpPr>
                <a:spLocks noChangeArrowheads="1"/>
              </p:cNvSpPr>
              <p:nvPr/>
            </p:nvSpPr>
            <p:spPr bwMode="auto">
              <a:xfrm>
                <a:off x="4315" y="898"/>
                <a:ext cx="249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1">
                    <a:solidFill>
                      <a:schemeClr val="tx1"/>
                    </a:solidFill>
                    <a:latin typeface="Arial" charset="0"/>
                  </a:rPr>
                  <a:t>LDST</a:t>
                </a:r>
              </a:p>
            </p:txBody>
          </p:sp>
        </p:grpSp>
        <p:grpSp>
          <p:nvGrpSpPr>
            <p:cNvPr id="10314" name="Group 73"/>
            <p:cNvGrpSpPr>
              <a:grpSpLocks/>
            </p:cNvGrpSpPr>
            <p:nvPr/>
          </p:nvGrpSpPr>
          <p:grpSpPr bwMode="auto">
            <a:xfrm>
              <a:off x="4667607" y="2648277"/>
              <a:ext cx="513838" cy="547359"/>
              <a:chOff x="3408" y="2016"/>
              <a:chExt cx="240" cy="257"/>
            </a:xfrm>
          </p:grpSpPr>
          <p:sp>
            <p:nvSpPr>
              <p:cNvPr id="10322" name="Rectangle 74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240" cy="257"/>
              </a:xfrm>
              <a:prstGeom prst="rect">
                <a:avLst/>
              </a:prstGeom>
              <a:solidFill>
                <a:srgbClr val="CCFFCC"/>
              </a:solidFill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algn="ctr" eaLnBrk="1" hangingPunct="1">
                  <a:buFont typeface="Times New Roman" pitchFamily="18" charset="0"/>
                  <a:buNone/>
                </a:pPr>
                <a:endParaRPr lang="en-US" altLang="en-US" sz="1200"/>
              </a:p>
            </p:txBody>
          </p:sp>
          <p:sp>
            <p:nvSpPr>
              <p:cNvPr id="10323" name="Rectangle 75"/>
              <p:cNvSpPr>
                <a:spLocks noChangeArrowheads="1"/>
              </p:cNvSpPr>
              <p:nvPr/>
            </p:nvSpPr>
            <p:spPr bwMode="auto">
              <a:xfrm>
                <a:off x="3484" y="2100"/>
                <a:ext cx="112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chemeClr val="tx1"/>
                    </a:solidFill>
                    <a:latin typeface="Arial" charset="0"/>
                  </a:rPr>
                  <a:t>SP</a:t>
                </a:r>
              </a:p>
            </p:txBody>
          </p:sp>
        </p:grpSp>
        <p:grpSp>
          <p:nvGrpSpPr>
            <p:cNvPr id="10315" name="Group 76"/>
            <p:cNvGrpSpPr>
              <a:grpSpLocks/>
            </p:cNvGrpSpPr>
            <p:nvPr/>
          </p:nvGrpSpPr>
          <p:grpSpPr bwMode="auto">
            <a:xfrm>
              <a:off x="5284212" y="2648277"/>
              <a:ext cx="513838" cy="547359"/>
              <a:chOff x="3408" y="2016"/>
              <a:chExt cx="240" cy="257"/>
            </a:xfrm>
          </p:grpSpPr>
          <p:sp>
            <p:nvSpPr>
              <p:cNvPr id="10320" name="Rectangle 77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240" cy="257"/>
              </a:xfrm>
              <a:prstGeom prst="rect">
                <a:avLst/>
              </a:prstGeom>
              <a:solidFill>
                <a:srgbClr val="CCFFCC"/>
              </a:solidFill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algn="ctr" eaLnBrk="1" hangingPunct="1">
                  <a:buFont typeface="Times New Roman" pitchFamily="18" charset="0"/>
                  <a:buNone/>
                </a:pPr>
                <a:endParaRPr lang="en-US" altLang="en-US" sz="1200"/>
              </a:p>
            </p:txBody>
          </p:sp>
          <p:sp>
            <p:nvSpPr>
              <p:cNvPr id="10321" name="Rectangle 78"/>
              <p:cNvSpPr>
                <a:spLocks noChangeArrowheads="1"/>
              </p:cNvSpPr>
              <p:nvPr/>
            </p:nvSpPr>
            <p:spPr bwMode="auto">
              <a:xfrm>
                <a:off x="3484" y="2100"/>
                <a:ext cx="112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chemeClr val="tx1"/>
                    </a:solidFill>
                    <a:latin typeface="Arial" charset="0"/>
                  </a:rPr>
                  <a:t>SP</a:t>
                </a:r>
              </a:p>
            </p:txBody>
          </p:sp>
        </p:grpSp>
        <p:grpSp>
          <p:nvGrpSpPr>
            <p:cNvPr id="10316" name="Group 97"/>
            <p:cNvGrpSpPr>
              <a:grpSpLocks/>
            </p:cNvGrpSpPr>
            <p:nvPr/>
          </p:nvGrpSpPr>
          <p:grpSpPr bwMode="auto">
            <a:xfrm>
              <a:off x="5900818" y="2648277"/>
              <a:ext cx="513838" cy="547359"/>
              <a:chOff x="3408" y="2016"/>
              <a:chExt cx="240" cy="257"/>
            </a:xfrm>
          </p:grpSpPr>
          <p:sp>
            <p:nvSpPr>
              <p:cNvPr id="10318" name="Rectangle 98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240" cy="257"/>
              </a:xfrm>
              <a:prstGeom prst="rect">
                <a:avLst/>
              </a:prstGeom>
              <a:solidFill>
                <a:srgbClr val="CCFFCC"/>
              </a:solidFill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algn="ctr" eaLnBrk="1" hangingPunct="1">
                  <a:buFont typeface="Times New Roman" pitchFamily="18" charset="0"/>
                  <a:buNone/>
                </a:pPr>
                <a:endParaRPr lang="en-US" altLang="en-US" sz="1200"/>
              </a:p>
            </p:txBody>
          </p:sp>
          <p:sp>
            <p:nvSpPr>
              <p:cNvPr id="10319" name="Rectangle 99"/>
              <p:cNvSpPr>
                <a:spLocks noChangeArrowheads="1"/>
              </p:cNvSpPr>
              <p:nvPr/>
            </p:nvSpPr>
            <p:spPr bwMode="auto">
              <a:xfrm>
                <a:off x="3484" y="2100"/>
                <a:ext cx="112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chemeClr val="tx1"/>
                    </a:solidFill>
                    <a:latin typeface="Arial" charset="0"/>
                  </a:rPr>
                  <a:t>SP</a:t>
                </a:r>
              </a:p>
            </p:txBody>
          </p:sp>
        </p:grpSp>
        <p:grpSp>
          <p:nvGrpSpPr>
            <p:cNvPr id="211" name="Group 100"/>
            <p:cNvGrpSpPr>
              <a:grpSpLocks/>
            </p:cNvGrpSpPr>
            <p:nvPr/>
          </p:nvGrpSpPr>
          <p:grpSpPr bwMode="auto">
            <a:xfrm>
              <a:off x="6517423" y="2648277"/>
              <a:ext cx="513838" cy="547359"/>
              <a:chOff x="3408" y="2016"/>
              <a:chExt cx="240" cy="257"/>
            </a:xfrm>
            <a:solidFill>
              <a:schemeClr val="accent1"/>
            </a:solidFill>
          </p:grpSpPr>
          <p:sp>
            <p:nvSpPr>
              <p:cNvPr id="212" name="Rectangle 101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240" cy="257"/>
              </a:xfrm>
              <a:prstGeom prst="rect">
                <a:avLst/>
              </a:prstGeom>
              <a:grpFill/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3" name="Rectangle 102"/>
              <p:cNvSpPr>
                <a:spLocks noChangeArrowheads="1"/>
              </p:cNvSpPr>
              <p:nvPr/>
            </p:nvSpPr>
            <p:spPr bwMode="auto">
              <a:xfrm>
                <a:off x="3484" y="2100"/>
                <a:ext cx="117" cy="14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1400" b="1" dirty="0">
                    <a:solidFill>
                      <a:schemeClr val="tx1"/>
                    </a:solidFill>
                    <a:latin typeface="Arial" pitchFamily="34" charset="0"/>
                  </a:rPr>
                  <a:t>DP</a:t>
                </a:r>
              </a:p>
            </p:txBody>
          </p:sp>
        </p:grpSp>
      </p:grpSp>
      <p:sp>
        <p:nvSpPr>
          <p:cNvPr id="10271" name="TextBox 4"/>
          <p:cNvSpPr txBox="1">
            <a:spLocks noChangeArrowheads="1"/>
          </p:cNvSpPr>
          <p:nvPr/>
        </p:nvSpPr>
        <p:spPr bwMode="auto">
          <a:xfrm>
            <a:off x="4824413" y="4776794"/>
            <a:ext cx="3670300" cy="1294713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r>
              <a:rPr lang="en-US" altLang="en-US" sz="2400" b="1"/>
              <a:t>16 × Execution block =</a:t>
            </a:r>
          </a:p>
          <a:p>
            <a:pPr algn="ctr" eaLnBrk="1" hangingPunct="1">
              <a:buFont typeface="Times New Roman" pitchFamily="18" charset="0"/>
              <a:buNone/>
            </a:pPr>
            <a:r>
              <a:rPr lang="en-US" altLang="en-US" sz="2400" b="1"/>
              <a:t> 192 SP, 64 DP, </a:t>
            </a:r>
          </a:p>
          <a:p>
            <a:pPr algn="ctr" eaLnBrk="1" hangingPunct="1">
              <a:buFont typeface="Times New Roman" pitchFamily="18" charset="0"/>
              <a:buNone/>
            </a:pPr>
            <a:r>
              <a:rPr lang="en-US" altLang="en-US" sz="2400" b="1"/>
              <a:t>32 SFU, 32 LDST</a:t>
            </a:r>
          </a:p>
        </p:txBody>
      </p:sp>
      <p:grpSp>
        <p:nvGrpSpPr>
          <p:cNvPr id="10272" name="Group 220"/>
          <p:cNvGrpSpPr>
            <a:grpSpLocks/>
          </p:cNvGrpSpPr>
          <p:nvPr/>
        </p:nvGrpSpPr>
        <p:grpSpPr bwMode="auto">
          <a:xfrm>
            <a:off x="4667250" y="3476625"/>
            <a:ext cx="3989388" cy="777874"/>
            <a:chOff x="4667607" y="2048603"/>
            <a:chExt cx="3988666" cy="1147033"/>
          </a:xfrm>
        </p:grpSpPr>
        <p:grpSp>
          <p:nvGrpSpPr>
            <p:cNvPr id="10282" name="Group 73"/>
            <p:cNvGrpSpPr>
              <a:grpSpLocks/>
            </p:cNvGrpSpPr>
            <p:nvPr/>
          </p:nvGrpSpPr>
          <p:grpSpPr bwMode="auto">
            <a:xfrm>
              <a:off x="4667607" y="2048603"/>
              <a:ext cx="513838" cy="547359"/>
              <a:chOff x="3408" y="2016"/>
              <a:chExt cx="240" cy="257"/>
            </a:xfrm>
          </p:grpSpPr>
          <p:sp>
            <p:nvSpPr>
              <p:cNvPr id="10306" name="Rectangle 74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240" cy="257"/>
              </a:xfrm>
              <a:prstGeom prst="rect">
                <a:avLst/>
              </a:prstGeom>
              <a:solidFill>
                <a:srgbClr val="CCFFCC"/>
              </a:solidFill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algn="ctr" eaLnBrk="1" hangingPunct="1">
                  <a:buFont typeface="Times New Roman" pitchFamily="18" charset="0"/>
                  <a:buNone/>
                </a:pPr>
                <a:endParaRPr lang="en-US" altLang="en-US" sz="1200"/>
              </a:p>
            </p:txBody>
          </p:sp>
          <p:sp>
            <p:nvSpPr>
              <p:cNvPr id="10307" name="Rectangle 75"/>
              <p:cNvSpPr>
                <a:spLocks noChangeArrowheads="1"/>
              </p:cNvSpPr>
              <p:nvPr/>
            </p:nvSpPr>
            <p:spPr bwMode="auto">
              <a:xfrm>
                <a:off x="3484" y="2100"/>
                <a:ext cx="112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chemeClr val="tx1"/>
                    </a:solidFill>
                    <a:latin typeface="Arial" charset="0"/>
                  </a:rPr>
                  <a:t>SP</a:t>
                </a:r>
              </a:p>
            </p:txBody>
          </p:sp>
        </p:grpSp>
        <p:grpSp>
          <p:nvGrpSpPr>
            <p:cNvPr id="10283" name="Group 76"/>
            <p:cNvGrpSpPr>
              <a:grpSpLocks/>
            </p:cNvGrpSpPr>
            <p:nvPr/>
          </p:nvGrpSpPr>
          <p:grpSpPr bwMode="auto">
            <a:xfrm>
              <a:off x="5284212" y="2048603"/>
              <a:ext cx="513838" cy="547359"/>
              <a:chOff x="3408" y="2016"/>
              <a:chExt cx="240" cy="257"/>
            </a:xfrm>
          </p:grpSpPr>
          <p:sp>
            <p:nvSpPr>
              <p:cNvPr id="10304" name="Rectangle 77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240" cy="257"/>
              </a:xfrm>
              <a:prstGeom prst="rect">
                <a:avLst/>
              </a:prstGeom>
              <a:solidFill>
                <a:srgbClr val="CCFFCC"/>
              </a:solidFill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algn="ctr" eaLnBrk="1" hangingPunct="1">
                  <a:buFont typeface="Times New Roman" pitchFamily="18" charset="0"/>
                  <a:buNone/>
                </a:pPr>
                <a:endParaRPr lang="en-US" altLang="en-US" sz="1200"/>
              </a:p>
            </p:txBody>
          </p:sp>
          <p:sp>
            <p:nvSpPr>
              <p:cNvPr id="10305" name="Rectangle 78"/>
              <p:cNvSpPr>
                <a:spLocks noChangeArrowheads="1"/>
              </p:cNvSpPr>
              <p:nvPr/>
            </p:nvSpPr>
            <p:spPr bwMode="auto">
              <a:xfrm>
                <a:off x="3484" y="2100"/>
                <a:ext cx="112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chemeClr val="tx1"/>
                    </a:solidFill>
                    <a:latin typeface="Arial" charset="0"/>
                  </a:rPr>
                  <a:t>SP</a:t>
                </a:r>
              </a:p>
            </p:txBody>
          </p:sp>
        </p:grpSp>
        <p:grpSp>
          <p:nvGrpSpPr>
            <p:cNvPr id="10284" name="Group 97"/>
            <p:cNvGrpSpPr>
              <a:grpSpLocks/>
            </p:cNvGrpSpPr>
            <p:nvPr/>
          </p:nvGrpSpPr>
          <p:grpSpPr bwMode="auto">
            <a:xfrm>
              <a:off x="5900818" y="2048603"/>
              <a:ext cx="513838" cy="547359"/>
              <a:chOff x="3408" y="2016"/>
              <a:chExt cx="240" cy="257"/>
            </a:xfrm>
          </p:grpSpPr>
          <p:sp>
            <p:nvSpPr>
              <p:cNvPr id="10302" name="Rectangle 98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240" cy="257"/>
              </a:xfrm>
              <a:prstGeom prst="rect">
                <a:avLst/>
              </a:prstGeom>
              <a:solidFill>
                <a:srgbClr val="CCFFCC"/>
              </a:solidFill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algn="ctr" eaLnBrk="1" hangingPunct="1">
                  <a:buFont typeface="Times New Roman" pitchFamily="18" charset="0"/>
                  <a:buNone/>
                </a:pPr>
                <a:endParaRPr lang="en-US" altLang="en-US" sz="1200"/>
              </a:p>
            </p:txBody>
          </p:sp>
          <p:sp>
            <p:nvSpPr>
              <p:cNvPr id="10303" name="Rectangle 99"/>
              <p:cNvSpPr>
                <a:spLocks noChangeArrowheads="1"/>
              </p:cNvSpPr>
              <p:nvPr/>
            </p:nvSpPr>
            <p:spPr bwMode="auto">
              <a:xfrm>
                <a:off x="3484" y="2100"/>
                <a:ext cx="112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chemeClr val="tx1"/>
                    </a:solidFill>
                    <a:latin typeface="Arial" charset="0"/>
                  </a:rPr>
                  <a:t>SP</a:t>
                </a:r>
              </a:p>
            </p:txBody>
          </p:sp>
        </p:grpSp>
        <p:grpSp>
          <p:nvGrpSpPr>
            <p:cNvPr id="225" name="Group 100"/>
            <p:cNvGrpSpPr>
              <a:grpSpLocks/>
            </p:cNvGrpSpPr>
            <p:nvPr/>
          </p:nvGrpSpPr>
          <p:grpSpPr bwMode="auto">
            <a:xfrm>
              <a:off x="6517423" y="2048603"/>
              <a:ext cx="513838" cy="547359"/>
              <a:chOff x="3408" y="2016"/>
              <a:chExt cx="240" cy="257"/>
            </a:xfrm>
            <a:solidFill>
              <a:schemeClr val="accent1"/>
            </a:solidFill>
          </p:grpSpPr>
          <p:sp>
            <p:nvSpPr>
              <p:cNvPr id="244" name="Rectangle 101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240" cy="257"/>
              </a:xfrm>
              <a:prstGeom prst="rect">
                <a:avLst/>
              </a:prstGeom>
              <a:grpFill/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5" name="Rectangle 102"/>
              <p:cNvSpPr>
                <a:spLocks noChangeArrowheads="1"/>
              </p:cNvSpPr>
              <p:nvPr/>
            </p:nvSpPr>
            <p:spPr bwMode="auto">
              <a:xfrm>
                <a:off x="3484" y="2100"/>
                <a:ext cx="117" cy="14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1400" b="1" dirty="0">
                    <a:solidFill>
                      <a:schemeClr val="tx1"/>
                    </a:solidFill>
                    <a:latin typeface="Arial" pitchFamily="34" charset="0"/>
                  </a:rPr>
                  <a:t>DP</a:t>
                </a:r>
              </a:p>
            </p:txBody>
          </p:sp>
        </p:grpSp>
        <p:grpSp>
          <p:nvGrpSpPr>
            <p:cNvPr id="10286" name="Group 128"/>
            <p:cNvGrpSpPr>
              <a:grpSpLocks/>
            </p:cNvGrpSpPr>
            <p:nvPr/>
          </p:nvGrpSpPr>
          <p:grpSpPr bwMode="auto">
            <a:xfrm>
              <a:off x="7911208" y="2050733"/>
              <a:ext cx="745065" cy="1144903"/>
              <a:chOff x="4848" y="2064"/>
              <a:chExt cx="348" cy="304"/>
            </a:xfrm>
          </p:grpSpPr>
          <p:sp>
            <p:nvSpPr>
              <p:cNvPr id="10300" name="Rectangle 129"/>
              <p:cNvSpPr>
                <a:spLocks noChangeArrowheads="1"/>
              </p:cNvSpPr>
              <p:nvPr/>
            </p:nvSpPr>
            <p:spPr bwMode="auto">
              <a:xfrm>
                <a:off x="4848" y="2064"/>
                <a:ext cx="348" cy="304"/>
              </a:xfrm>
              <a:prstGeom prst="rect">
                <a:avLst/>
              </a:prstGeom>
              <a:solidFill>
                <a:srgbClr val="FFCC00"/>
              </a:solidFill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algn="ctr" eaLnBrk="1" hangingPunct="1">
                  <a:buFont typeface="Times New Roman" pitchFamily="18" charset="0"/>
                  <a:buNone/>
                </a:pPr>
                <a:endParaRPr lang="en-US" altLang="en-US" sz="1200"/>
              </a:p>
            </p:txBody>
          </p:sp>
          <p:sp>
            <p:nvSpPr>
              <p:cNvPr id="10301" name="Rectangle 130"/>
              <p:cNvSpPr>
                <a:spLocks noChangeArrowheads="1"/>
              </p:cNvSpPr>
              <p:nvPr/>
            </p:nvSpPr>
            <p:spPr bwMode="auto">
              <a:xfrm>
                <a:off x="4944" y="2160"/>
                <a:ext cx="191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1">
                    <a:latin typeface="Arial" charset="0"/>
                  </a:rPr>
                  <a:t>SFU</a:t>
                </a:r>
                <a:endParaRPr lang="en-US" altLang="en-US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grpSp>
          <p:nvGrpSpPr>
            <p:cNvPr id="10287" name="Group 164"/>
            <p:cNvGrpSpPr>
              <a:grpSpLocks/>
            </p:cNvGrpSpPr>
            <p:nvPr/>
          </p:nvGrpSpPr>
          <p:grpSpPr bwMode="auto">
            <a:xfrm>
              <a:off x="7108336" y="2048603"/>
              <a:ext cx="719373" cy="1147033"/>
              <a:chOff x="4272" y="816"/>
              <a:chExt cx="336" cy="257"/>
            </a:xfrm>
          </p:grpSpPr>
          <p:sp>
            <p:nvSpPr>
              <p:cNvPr id="10298" name="Rectangle 165"/>
              <p:cNvSpPr>
                <a:spLocks noChangeArrowheads="1"/>
              </p:cNvSpPr>
              <p:nvPr/>
            </p:nvSpPr>
            <p:spPr bwMode="auto">
              <a:xfrm>
                <a:off x="4272" y="816"/>
                <a:ext cx="336" cy="257"/>
              </a:xfrm>
              <a:prstGeom prst="rect">
                <a:avLst/>
              </a:prstGeom>
              <a:solidFill>
                <a:srgbClr val="FF99CC"/>
              </a:solidFill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algn="ctr" eaLnBrk="1" hangingPunct="1">
                  <a:buFont typeface="Times New Roman" pitchFamily="18" charset="0"/>
                  <a:buNone/>
                </a:pPr>
                <a:endParaRPr lang="en-US" altLang="en-US" sz="1200"/>
              </a:p>
            </p:txBody>
          </p:sp>
          <p:sp>
            <p:nvSpPr>
              <p:cNvPr id="10299" name="Rectangle 166"/>
              <p:cNvSpPr>
                <a:spLocks noChangeArrowheads="1"/>
              </p:cNvSpPr>
              <p:nvPr/>
            </p:nvSpPr>
            <p:spPr bwMode="auto">
              <a:xfrm>
                <a:off x="4315" y="898"/>
                <a:ext cx="249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1">
                    <a:solidFill>
                      <a:schemeClr val="tx1"/>
                    </a:solidFill>
                    <a:latin typeface="Arial" charset="0"/>
                  </a:rPr>
                  <a:t>LDST</a:t>
                </a:r>
              </a:p>
            </p:txBody>
          </p:sp>
        </p:grpSp>
        <p:grpSp>
          <p:nvGrpSpPr>
            <p:cNvPr id="10288" name="Group 73"/>
            <p:cNvGrpSpPr>
              <a:grpSpLocks/>
            </p:cNvGrpSpPr>
            <p:nvPr/>
          </p:nvGrpSpPr>
          <p:grpSpPr bwMode="auto">
            <a:xfrm>
              <a:off x="4667607" y="2648277"/>
              <a:ext cx="513838" cy="547359"/>
              <a:chOff x="3408" y="2016"/>
              <a:chExt cx="240" cy="257"/>
            </a:xfrm>
          </p:grpSpPr>
          <p:sp>
            <p:nvSpPr>
              <p:cNvPr id="10296" name="Rectangle 74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240" cy="257"/>
              </a:xfrm>
              <a:prstGeom prst="rect">
                <a:avLst/>
              </a:prstGeom>
              <a:solidFill>
                <a:srgbClr val="CCFFCC"/>
              </a:solidFill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algn="ctr" eaLnBrk="1" hangingPunct="1">
                  <a:buFont typeface="Times New Roman" pitchFamily="18" charset="0"/>
                  <a:buNone/>
                </a:pPr>
                <a:endParaRPr lang="en-US" altLang="en-US" sz="1200"/>
              </a:p>
            </p:txBody>
          </p:sp>
          <p:sp>
            <p:nvSpPr>
              <p:cNvPr id="10297" name="Rectangle 75"/>
              <p:cNvSpPr>
                <a:spLocks noChangeArrowheads="1"/>
              </p:cNvSpPr>
              <p:nvPr/>
            </p:nvSpPr>
            <p:spPr bwMode="auto">
              <a:xfrm>
                <a:off x="3484" y="2100"/>
                <a:ext cx="112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chemeClr val="tx1"/>
                    </a:solidFill>
                    <a:latin typeface="Arial" charset="0"/>
                  </a:rPr>
                  <a:t>SP</a:t>
                </a:r>
              </a:p>
            </p:txBody>
          </p:sp>
        </p:grpSp>
        <p:grpSp>
          <p:nvGrpSpPr>
            <p:cNvPr id="10289" name="Group 76"/>
            <p:cNvGrpSpPr>
              <a:grpSpLocks/>
            </p:cNvGrpSpPr>
            <p:nvPr/>
          </p:nvGrpSpPr>
          <p:grpSpPr bwMode="auto">
            <a:xfrm>
              <a:off x="5284212" y="2648277"/>
              <a:ext cx="513838" cy="547359"/>
              <a:chOff x="3408" y="2016"/>
              <a:chExt cx="240" cy="257"/>
            </a:xfrm>
          </p:grpSpPr>
          <p:sp>
            <p:nvSpPr>
              <p:cNvPr id="10294" name="Rectangle 77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240" cy="257"/>
              </a:xfrm>
              <a:prstGeom prst="rect">
                <a:avLst/>
              </a:prstGeom>
              <a:solidFill>
                <a:srgbClr val="CCFFCC"/>
              </a:solidFill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algn="ctr" eaLnBrk="1" hangingPunct="1">
                  <a:buFont typeface="Times New Roman" pitchFamily="18" charset="0"/>
                  <a:buNone/>
                </a:pPr>
                <a:endParaRPr lang="en-US" altLang="en-US" sz="1200"/>
              </a:p>
            </p:txBody>
          </p:sp>
          <p:sp>
            <p:nvSpPr>
              <p:cNvPr id="10295" name="Rectangle 78"/>
              <p:cNvSpPr>
                <a:spLocks noChangeArrowheads="1"/>
              </p:cNvSpPr>
              <p:nvPr/>
            </p:nvSpPr>
            <p:spPr bwMode="auto">
              <a:xfrm>
                <a:off x="3484" y="2100"/>
                <a:ext cx="112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chemeClr val="tx1"/>
                    </a:solidFill>
                    <a:latin typeface="Arial" charset="0"/>
                  </a:rPr>
                  <a:t>SP</a:t>
                </a:r>
              </a:p>
            </p:txBody>
          </p:sp>
        </p:grpSp>
        <p:grpSp>
          <p:nvGrpSpPr>
            <p:cNvPr id="10290" name="Group 97"/>
            <p:cNvGrpSpPr>
              <a:grpSpLocks/>
            </p:cNvGrpSpPr>
            <p:nvPr/>
          </p:nvGrpSpPr>
          <p:grpSpPr bwMode="auto">
            <a:xfrm>
              <a:off x="5900818" y="2648277"/>
              <a:ext cx="513838" cy="547359"/>
              <a:chOff x="3408" y="2016"/>
              <a:chExt cx="240" cy="257"/>
            </a:xfrm>
          </p:grpSpPr>
          <p:sp>
            <p:nvSpPr>
              <p:cNvPr id="10292" name="Rectangle 98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240" cy="257"/>
              </a:xfrm>
              <a:prstGeom prst="rect">
                <a:avLst/>
              </a:prstGeom>
              <a:solidFill>
                <a:srgbClr val="CCFFCC"/>
              </a:solidFill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algn="ctr" eaLnBrk="1" hangingPunct="1">
                  <a:buFont typeface="Times New Roman" pitchFamily="18" charset="0"/>
                  <a:buNone/>
                </a:pPr>
                <a:endParaRPr lang="en-US" altLang="en-US" sz="1200"/>
              </a:p>
            </p:txBody>
          </p:sp>
          <p:sp>
            <p:nvSpPr>
              <p:cNvPr id="10293" name="Rectangle 99"/>
              <p:cNvSpPr>
                <a:spLocks noChangeArrowheads="1"/>
              </p:cNvSpPr>
              <p:nvPr/>
            </p:nvSpPr>
            <p:spPr bwMode="auto">
              <a:xfrm>
                <a:off x="3484" y="2100"/>
                <a:ext cx="112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solidFill>
                      <a:schemeClr val="tx1"/>
                    </a:solidFill>
                    <a:latin typeface="Arial" charset="0"/>
                  </a:rPr>
                  <a:t>SP</a:t>
                </a:r>
              </a:p>
            </p:txBody>
          </p:sp>
        </p:grpSp>
        <p:grpSp>
          <p:nvGrpSpPr>
            <p:cNvPr id="231" name="Group 100"/>
            <p:cNvGrpSpPr>
              <a:grpSpLocks/>
            </p:cNvGrpSpPr>
            <p:nvPr/>
          </p:nvGrpSpPr>
          <p:grpSpPr bwMode="auto">
            <a:xfrm>
              <a:off x="6517423" y="2648277"/>
              <a:ext cx="513838" cy="547359"/>
              <a:chOff x="3408" y="2016"/>
              <a:chExt cx="240" cy="257"/>
            </a:xfrm>
            <a:solidFill>
              <a:schemeClr val="accent1"/>
            </a:solidFill>
          </p:grpSpPr>
          <p:sp>
            <p:nvSpPr>
              <p:cNvPr id="232" name="Rectangle 101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240" cy="257"/>
              </a:xfrm>
              <a:prstGeom prst="rect">
                <a:avLst/>
              </a:prstGeom>
              <a:grpFill/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33" name="Rectangle 102"/>
              <p:cNvSpPr>
                <a:spLocks noChangeArrowheads="1"/>
              </p:cNvSpPr>
              <p:nvPr/>
            </p:nvSpPr>
            <p:spPr bwMode="auto">
              <a:xfrm>
                <a:off x="3484" y="2100"/>
                <a:ext cx="117" cy="14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1400" b="1" dirty="0">
                    <a:solidFill>
                      <a:schemeClr val="tx1"/>
                    </a:solidFill>
                    <a:latin typeface="Arial" pitchFamily="34" charset="0"/>
                  </a:rPr>
                  <a:t>DP</a:t>
                </a:r>
              </a:p>
            </p:txBody>
          </p:sp>
        </p:grpSp>
      </p:grpSp>
      <p:sp>
        <p:nvSpPr>
          <p:cNvPr id="10273" name="Rectangle 5"/>
          <p:cNvSpPr>
            <a:spLocks noChangeArrowheads="1"/>
          </p:cNvSpPr>
          <p:nvPr/>
        </p:nvSpPr>
        <p:spPr bwMode="auto">
          <a:xfrm>
            <a:off x="706438" y="4478345"/>
            <a:ext cx="2720975" cy="615553"/>
          </a:xfrm>
          <a:prstGeom prst="rect">
            <a:avLst/>
          </a:prstGeom>
          <a:solidFill>
            <a:srgbClr val="FFFFFF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charset="0"/>
              </a:rPr>
              <a:t> Graphics Processor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charset="0"/>
              </a:rPr>
              <a:t>         Cluster</a:t>
            </a:r>
            <a:endParaRPr lang="en-US" altLang="en-US" sz="20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274" name="Rectangle 13"/>
          <p:cNvSpPr>
            <a:spLocks noChangeArrowheads="1"/>
          </p:cNvSpPr>
          <p:nvPr/>
        </p:nvSpPr>
        <p:spPr bwMode="auto">
          <a:xfrm>
            <a:off x="455614" y="2473325"/>
            <a:ext cx="530225" cy="965200"/>
          </a:xfrm>
          <a:prstGeom prst="rect">
            <a:avLst/>
          </a:prstGeom>
          <a:solidFill>
            <a:srgbClr val="99CCFF"/>
          </a:solidFill>
          <a:ln w="2070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0275" name="Rectangle 14"/>
          <p:cNvSpPr>
            <a:spLocks noChangeArrowheads="1"/>
          </p:cNvSpPr>
          <p:nvPr/>
        </p:nvSpPr>
        <p:spPr bwMode="auto">
          <a:xfrm>
            <a:off x="541347" y="2897188"/>
            <a:ext cx="33342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latin typeface="Arial" charset="0"/>
              </a:rPr>
              <a:t>GPC</a:t>
            </a:r>
          </a:p>
        </p:txBody>
      </p:sp>
      <p:sp>
        <p:nvSpPr>
          <p:cNvPr id="10276" name="Rectangle 15"/>
          <p:cNvSpPr>
            <a:spLocks noChangeArrowheads="1"/>
          </p:cNvSpPr>
          <p:nvPr/>
        </p:nvSpPr>
        <p:spPr bwMode="auto">
          <a:xfrm>
            <a:off x="1090623" y="2473325"/>
            <a:ext cx="530225" cy="965200"/>
          </a:xfrm>
          <a:prstGeom prst="rect">
            <a:avLst/>
          </a:prstGeom>
          <a:solidFill>
            <a:srgbClr val="99CCFF"/>
          </a:solidFill>
          <a:ln w="2070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0277" name="Rectangle 16"/>
          <p:cNvSpPr>
            <a:spLocks noChangeArrowheads="1"/>
          </p:cNvSpPr>
          <p:nvPr/>
        </p:nvSpPr>
        <p:spPr bwMode="auto">
          <a:xfrm>
            <a:off x="1176347" y="2897188"/>
            <a:ext cx="33342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latin typeface="Arial" charset="0"/>
              </a:rPr>
              <a:t>GPC</a:t>
            </a:r>
          </a:p>
        </p:txBody>
      </p:sp>
      <p:sp>
        <p:nvSpPr>
          <p:cNvPr id="10278" name="Rectangle 17"/>
          <p:cNvSpPr>
            <a:spLocks noChangeArrowheads="1"/>
          </p:cNvSpPr>
          <p:nvPr/>
        </p:nvSpPr>
        <p:spPr bwMode="auto">
          <a:xfrm>
            <a:off x="1727200" y="2473325"/>
            <a:ext cx="528638" cy="965200"/>
          </a:xfrm>
          <a:prstGeom prst="rect">
            <a:avLst/>
          </a:prstGeom>
          <a:solidFill>
            <a:srgbClr val="99CCFF"/>
          </a:solidFill>
          <a:ln w="2070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0279" name="Rectangle 18"/>
          <p:cNvSpPr>
            <a:spLocks noChangeArrowheads="1"/>
          </p:cNvSpPr>
          <p:nvPr/>
        </p:nvSpPr>
        <p:spPr bwMode="auto">
          <a:xfrm>
            <a:off x="1812925" y="2897188"/>
            <a:ext cx="33342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latin typeface="Arial" charset="0"/>
              </a:rPr>
              <a:t>GPC</a:t>
            </a:r>
          </a:p>
        </p:txBody>
      </p:sp>
      <p:sp>
        <p:nvSpPr>
          <p:cNvPr id="10280" name="Rectangle 19"/>
          <p:cNvSpPr>
            <a:spLocks noChangeArrowheads="1"/>
          </p:cNvSpPr>
          <p:nvPr/>
        </p:nvSpPr>
        <p:spPr bwMode="auto">
          <a:xfrm>
            <a:off x="2362200" y="2473325"/>
            <a:ext cx="528638" cy="965200"/>
          </a:xfrm>
          <a:prstGeom prst="rect">
            <a:avLst/>
          </a:prstGeom>
          <a:solidFill>
            <a:srgbClr val="99CCFF"/>
          </a:solidFill>
          <a:ln w="2070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0281" name="Rectangle 20"/>
          <p:cNvSpPr>
            <a:spLocks noChangeArrowheads="1"/>
          </p:cNvSpPr>
          <p:nvPr/>
        </p:nvSpPr>
        <p:spPr bwMode="auto">
          <a:xfrm>
            <a:off x="2447927" y="2897188"/>
            <a:ext cx="33342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latin typeface="Arial" charset="0"/>
              </a:rPr>
              <a:t>GPC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6845300" y="5014915"/>
            <a:ext cx="1219200" cy="258532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3500"/>
            <a:ext cx="8077200" cy="744539"/>
          </a:xfrm>
        </p:spPr>
        <p:txBody>
          <a:bodyPr/>
          <a:lstStyle/>
          <a:p>
            <a:r>
              <a:rPr lang="en-US" altLang="en-US" sz="3600"/>
              <a:t>GPU Thread Block Collective Operations</a:t>
            </a:r>
            <a:endParaRPr lang="en-US" altLang="en-US" sz="2800"/>
          </a:p>
        </p:txBody>
      </p:sp>
      <p:sp>
        <p:nvSpPr>
          <p:cNvPr id="10244" name="Text Placeholder 7"/>
          <p:cNvSpPr>
            <a:spLocks noGrp="1"/>
          </p:cNvSpPr>
          <p:nvPr>
            <p:ph type="body" sz="half" idx="1"/>
          </p:nvPr>
        </p:nvSpPr>
        <p:spPr>
          <a:xfrm>
            <a:off x="228600" y="838200"/>
            <a:ext cx="5911850" cy="5715000"/>
          </a:xfrm>
        </p:spPr>
        <p:txBody>
          <a:bodyPr/>
          <a:lstStyle/>
          <a:p>
            <a:r>
              <a:rPr lang="en-US" altLang="en-US" sz="2800" dirty="0"/>
              <a:t>Threads within the same thread block can communicate with each other in fast on-chip </a:t>
            </a:r>
            <a:r>
              <a:rPr lang="en-US" altLang="en-US" sz="2800" b="1" dirty="0">
                <a:solidFill>
                  <a:schemeClr val="tx1"/>
                </a:solidFill>
              </a:rPr>
              <a:t>shared memory</a:t>
            </a:r>
          </a:p>
          <a:p>
            <a:r>
              <a:rPr lang="en-US" altLang="en-US" sz="2800" dirty="0"/>
              <a:t>Once scheduled on an SM, </a:t>
            </a:r>
            <a:r>
              <a:rPr lang="en-US" altLang="en-US" sz="2800" b="1" dirty="0">
                <a:solidFill>
                  <a:schemeClr val="tx1"/>
                </a:solidFill>
              </a:rPr>
              <a:t>thread blocks run until completion</a:t>
            </a:r>
          </a:p>
          <a:p>
            <a:r>
              <a:rPr lang="en-US" altLang="en-US" sz="2800" dirty="0"/>
              <a:t>Because the order of thread block execution is arbitrary and blocks cannot be stopped, </a:t>
            </a:r>
            <a:r>
              <a:rPr lang="en-US" altLang="en-US" sz="2800" b="1" dirty="0">
                <a:solidFill>
                  <a:schemeClr val="tx1"/>
                </a:solidFill>
              </a:rPr>
              <a:t>they cannot communicate or synchronize with other thread blocks (*)</a:t>
            </a:r>
          </a:p>
          <a:p>
            <a:r>
              <a:rPr lang="en-US" altLang="en-US" sz="2800" b="1" dirty="0">
                <a:solidFill>
                  <a:schemeClr val="tx1"/>
                </a:solidFill>
              </a:rPr>
              <a:t>(*) Atomic memory ops are an exception </a:t>
            </a:r>
            <a:r>
              <a:rPr lang="en-US" altLang="en-US" sz="2800" b="1" dirty="0" err="1">
                <a:solidFill>
                  <a:schemeClr val="tx1"/>
                </a:solidFill>
              </a:rPr>
              <a:t>wrt</a:t>
            </a:r>
            <a:r>
              <a:rPr lang="en-US" altLang="en-US" sz="2800" b="1" dirty="0">
                <a:solidFill>
                  <a:schemeClr val="tx1"/>
                </a:solidFill>
              </a:rPr>
              <a:t>/ communication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10245" name="AutoShape 34"/>
          <p:cNvCxnSpPr>
            <a:cxnSpLocks noChangeShapeType="1"/>
          </p:cNvCxnSpPr>
          <p:nvPr/>
        </p:nvCxnSpPr>
        <p:spPr bwMode="auto">
          <a:xfrm>
            <a:off x="6845300" y="5167313"/>
            <a:ext cx="1219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46" name="AutoShape 35"/>
          <p:cNvCxnSpPr>
            <a:cxnSpLocks noChangeShapeType="1"/>
          </p:cNvCxnSpPr>
          <p:nvPr/>
        </p:nvCxnSpPr>
        <p:spPr bwMode="auto">
          <a:xfrm>
            <a:off x="7454900" y="5014913"/>
            <a:ext cx="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47" name="AutoShape 36"/>
          <p:cNvCxnSpPr>
            <a:cxnSpLocks noChangeShapeType="1"/>
          </p:cNvCxnSpPr>
          <p:nvPr/>
        </p:nvCxnSpPr>
        <p:spPr bwMode="auto">
          <a:xfrm>
            <a:off x="7607300" y="5014913"/>
            <a:ext cx="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48" name="AutoShape 37"/>
          <p:cNvCxnSpPr>
            <a:cxnSpLocks noChangeShapeType="1"/>
          </p:cNvCxnSpPr>
          <p:nvPr/>
        </p:nvCxnSpPr>
        <p:spPr bwMode="auto">
          <a:xfrm>
            <a:off x="7150100" y="5014913"/>
            <a:ext cx="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49" name="AutoShape 38"/>
          <p:cNvCxnSpPr>
            <a:cxnSpLocks noChangeShapeType="1"/>
          </p:cNvCxnSpPr>
          <p:nvPr/>
        </p:nvCxnSpPr>
        <p:spPr bwMode="auto">
          <a:xfrm>
            <a:off x="6997700" y="5014913"/>
            <a:ext cx="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50" name="AutoShape 39"/>
          <p:cNvCxnSpPr>
            <a:cxnSpLocks noChangeShapeType="1"/>
          </p:cNvCxnSpPr>
          <p:nvPr/>
        </p:nvCxnSpPr>
        <p:spPr bwMode="auto">
          <a:xfrm>
            <a:off x="7302500" y="5014913"/>
            <a:ext cx="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51" name="AutoShape 40"/>
          <p:cNvCxnSpPr>
            <a:cxnSpLocks noChangeShapeType="1"/>
          </p:cNvCxnSpPr>
          <p:nvPr/>
        </p:nvCxnSpPr>
        <p:spPr bwMode="auto">
          <a:xfrm>
            <a:off x="7759700" y="5014913"/>
            <a:ext cx="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52" name="AutoShape 41"/>
          <p:cNvCxnSpPr>
            <a:cxnSpLocks noChangeShapeType="1"/>
          </p:cNvCxnSpPr>
          <p:nvPr/>
        </p:nvCxnSpPr>
        <p:spPr bwMode="auto">
          <a:xfrm>
            <a:off x="7912100" y="5014913"/>
            <a:ext cx="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53" name="Rectangle 42"/>
          <p:cNvSpPr>
            <a:spLocks noChangeArrowheads="1"/>
          </p:cNvSpPr>
          <p:nvPr/>
        </p:nvSpPr>
        <p:spPr bwMode="auto">
          <a:xfrm>
            <a:off x="6997700" y="5167313"/>
            <a:ext cx="152400" cy="152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cxnSp>
        <p:nvCxnSpPr>
          <p:cNvPr id="10254" name="AutoShape 43"/>
          <p:cNvCxnSpPr>
            <a:cxnSpLocks noChangeShapeType="1"/>
          </p:cNvCxnSpPr>
          <p:nvPr/>
        </p:nvCxnSpPr>
        <p:spPr bwMode="auto">
          <a:xfrm>
            <a:off x="6845300" y="5319713"/>
            <a:ext cx="1219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55" name="AutoShape 44"/>
          <p:cNvCxnSpPr>
            <a:cxnSpLocks noChangeShapeType="1"/>
          </p:cNvCxnSpPr>
          <p:nvPr/>
        </p:nvCxnSpPr>
        <p:spPr bwMode="auto">
          <a:xfrm>
            <a:off x="6845300" y="5472113"/>
            <a:ext cx="1219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56" name="AutoShape 45"/>
          <p:cNvCxnSpPr>
            <a:cxnSpLocks noChangeShapeType="1"/>
          </p:cNvCxnSpPr>
          <p:nvPr/>
        </p:nvCxnSpPr>
        <p:spPr bwMode="auto">
          <a:xfrm>
            <a:off x="6845300" y="5624513"/>
            <a:ext cx="1219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57" name="AutoShape 46"/>
          <p:cNvCxnSpPr>
            <a:cxnSpLocks noChangeShapeType="1"/>
          </p:cNvCxnSpPr>
          <p:nvPr/>
        </p:nvCxnSpPr>
        <p:spPr bwMode="auto">
          <a:xfrm>
            <a:off x="6845300" y="5776913"/>
            <a:ext cx="1219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58" name="AutoShape 47"/>
          <p:cNvCxnSpPr>
            <a:cxnSpLocks noChangeShapeType="1"/>
          </p:cNvCxnSpPr>
          <p:nvPr/>
        </p:nvCxnSpPr>
        <p:spPr bwMode="auto">
          <a:xfrm>
            <a:off x="6845300" y="5929313"/>
            <a:ext cx="1219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59" name="AutoShape 48"/>
          <p:cNvCxnSpPr>
            <a:cxnSpLocks noChangeShapeType="1"/>
          </p:cNvCxnSpPr>
          <p:nvPr/>
        </p:nvCxnSpPr>
        <p:spPr bwMode="auto">
          <a:xfrm>
            <a:off x="6845300" y="6081713"/>
            <a:ext cx="1219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60" name="AutoShape 49"/>
          <p:cNvCxnSpPr>
            <a:cxnSpLocks noChangeShapeType="1"/>
          </p:cNvCxnSpPr>
          <p:nvPr/>
        </p:nvCxnSpPr>
        <p:spPr bwMode="auto">
          <a:xfrm>
            <a:off x="8064500" y="5014913"/>
            <a:ext cx="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61" name="Text Box 61"/>
          <p:cNvSpPr txBox="1">
            <a:spLocks noChangeArrowheads="1"/>
          </p:cNvSpPr>
          <p:nvPr/>
        </p:nvSpPr>
        <p:spPr bwMode="auto">
          <a:xfrm>
            <a:off x="6226175" y="4273548"/>
            <a:ext cx="1981200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Times New Roman" pitchFamily="18" charset="0"/>
              <a:buNone/>
            </a:pPr>
            <a:r>
              <a:rPr lang="en-US" altLang="en-US" sz="2400"/>
              <a:t>1-D, 2-D, 3-D thread block:</a:t>
            </a:r>
          </a:p>
        </p:txBody>
      </p:sp>
      <p:grpSp>
        <p:nvGrpSpPr>
          <p:cNvPr id="10262" name="Group 191"/>
          <p:cNvGrpSpPr>
            <a:grpSpLocks/>
          </p:cNvGrpSpPr>
          <p:nvPr/>
        </p:nvGrpSpPr>
        <p:grpSpPr bwMode="auto">
          <a:xfrm>
            <a:off x="6443663" y="2135188"/>
            <a:ext cx="1879600" cy="1981200"/>
            <a:chOff x="576" y="2736"/>
            <a:chExt cx="765" cy="768"/>
          </a:xfrm>
        </p:grpSpPr>
        <p:sp>
          <p:nvSpPr>
            <p:cNvPr id="10265" name="Rectangle 192"/>
            <p:cNvSpPr>
              <a:spLocks noChangeArrowheads="1"/>
            </p:cNvSpPr>
            <p:nvPr/>
          </p:nvSpPr>
          <p:spPr bwMode="auto">
            <a:xfrm>
              <a:off x="576" y="2736"/>
              <a:ext cx="765" cy="768"/>
            </a:xfrm>
            <a:prstGeom prst="rect">
              <a:avLst/>
            </a:prstGeom>
            <a:solidFill>
              <a:srgbClr val="FFCC99"/>
            </a:solidFill>
            <a:ln w="207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l" eaLnBrk="0" hangingPunct="0">
                <a:buChar char="•"/>
                <a:defRPr sz="32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1pPr>
              <a:lvl2pPr marL="742950" indent="-285750" algn="l" eaLnBrk="0" hangingPunct="0">
                <a:spcBef>
                  <a:spcPts val="700"/>
                </a:spcBef>
                <a:buChar char="–"/>
                <a:defRPr sz="28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2pPr>
              <a:lvl3pPr marL="1143000" indent="-228600" algn="l" eaLnBrk="0" hangingPunct="0">
                <a:spcBef>
                  <a:spcPts val="600"/>
                </a:spcBef>
                <a:buChar char="•"/>
                <a:defRPr sz="24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3pPr>
              <a:lvl4pPr marL="1600200" indent="-228600" algn="l" eaLnBrk="0" hangingPunct="0">
                <a:spcBef>
                  <a:spcPts val="500"/>
                </a:spcBef>
                <a:buChar char="–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4pPr>
              <a:lvl5pPr marL="2057400" indent="-228600" algn="l" eaLnBrk="0" hangingPunct="0">
                <a:spcBef>
                  <a:spcPts val="500"/>
                </a:spcBef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9pPr>
            </a:lstStyle>
            <a:p>
              <a:pPr algn="ctr" eaLnBrk="1" hangingPunct="1">
                <a:buFont typeface="Times New Roman" pitchFamily="18" charset="0"/>
                <a:buNone/>
              </a:pPr>
              <a:endParaRPr lang="en-US" altLang="en-US" sz="1200"/>
            </a:p>
          </p:txBody>
        </p:sp>
        <p:sp>
          <p:nvSpPr>
            <p:cNvPr id="10266" name="Rectangle 193"/>
            <p:cNvSpPr>
              <a:spLocks noChangeArrowheads="1"/>
            </p:cNvSpPr>
            <p:nvPr/>
          </p:nvSpPr>
          <p:spPr bwMode="auto">
            <a:xfrm>
              <a:off x="878" y="3031"/>
              <a:ext cx="219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buChar char="•"/>
                <a:defRPr sz="32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1pPr>
              <a:lvl2pPr marL="742950" indent="-285750" algn="l" eaLnBrk="0" hangingPunct="0">
                <a:spcBef>
                  <a:spcPts val="700"/>
                </a:spcBef>
                <a:buChar char="–"/>
                <a:defRPr sz="28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2pPr>
              <a:lvl3pPr marL="1143000" indent="-228600" algn="l" eaLnBrk="0" hangingPunct="0">
                <a:spcBef>
                  <a:spcPts val="600"/>
                </a:spcBef>
                <a:buChar char="•"/>
                <a:defRPr sz="24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3pPr>
              <a:lvl4pPr marL="1600200" indent="-228600" algn="l" eaLnBrk="0" hangingPunct="0">
                <a:spcBef>
                  <a:spcPts val="500"/>
                </a:spcBef>
                <a:buChar char="–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4pPr>
              <a:lvl5pPr marL="2057400" indent="-228600" algn="l" eaLnBrk="0" hangingPunct="0">
                <a:spcBef>
                  <a:spcPts val="500"/>
                </a:spcBef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Arial" charset="0"/>
                </a:rPr>
                <a:t>SM</a:t>
              </a:r>
            </a:p>
          </p:txBody>
        </p:sp>
      </p:grpSp>
      <p:cxnSp>
        <p:nvCxnSpPr>
          <p:cNvPr id="10263" name="Straight Arrow Connector 4"/>
          <p:cNvCxnSpPr>
            <a:cxnSpLocks noChangeShapeType="1"/>
          </p:cNvCxnSpPr>
          <p:nvPr/>
        </p:nvCxnSpPr>
        <p:spPr bwMode="auto">
          <a:xfrm>
            <a:off x="8210550" y="4116388"/>
            <a:ext cx="0" cy="1203325"/>
          </a:xfrm>
          <a:prstGeom prst="straightConnector1">
            <a:avLst/>
          </a:prstGeom>
          <a:noFill/>
          <a:ln w="127000" algn="ctr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64" name="Text Box 61"/>
          <p:cNvSpPr txBox="1">
            <a:spLocks noChangeArrowheads="1"/>
          </p:cNvSpPr>
          <p:nvPr/>
        </p:nvSpPr>
        <p:spPr bwMode="auto">
          <a:xfrm>
            <a:off x="6140460" y="1046170"/>
            <a:ext cx="2951163" cy="108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Times New Roman" pitchFamily="18" charset="0"/>
              <a:buNone/>
            </a:pPr>
            <a:r>
              <a:rPr lang="en-US" altLang="en-US" sz="2400" b="1"/>
              <a:t>Thread blocks are multiplexed onto pool of GPU SMs…</a:t>
            </a:r>
          </a:p>
        </p:txBody>
      </p:sp>
    </p:spTree>
    <p:extLst>
      <p:ext uri="{BB962C8B-B14F-4D97-AF65-F5344CB8AC3E}">
        <p14:creationId xmlns:p14="http://schemas.microsoft.com/office/powerpoint/2010/main" val="177586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auto">
          <a:xfrm>
            <a:off x="0" y="5791200"/>
            <a:ext cx="9144000" cy="2585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1313" indent="-341313" defTabSz="457200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96604" y="6378055"/>
            <a:ext cx="8750792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http://www.nvidia.com/object/volta-architecture-whitepaper.html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747"/>
            <a:ext cx="9134902" cy="1141413"/>
          </a:xfrm>
        </p:spPr>
        <p:txBody>
          <a:bodyPr/>
          <a:lstStyle/>
          <a:p>
            <a:r>
              <a:rPr lang="en-US" sz="3600" dirty="0"/>
              <a:t>Evolution of GPUs Over Multiple Generations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396"/>
          <a:stretch/>
        </p:blipFill>
        <p:spPr bwMode="auto">
          <a:xfrm>
            <a:off x="762342" y="928048"/>
            <a:ext cx="8372561" cy="2754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73" b="21251"/>
          <a:stretch/>
        </p:blipFill>
        <p:spPr bwMode="auto">
          <a:xfrm>
            <a:off x="746418" y="4509448"/>
            <a:ext cx="8372561" cy="1806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31" b="51700"/>
          <a:stretch/>
        </p:blipFill>
        <p:spPr bwMode="auto">
          <a:xfrm>
            <a:off x="746418" y="3823654"/>
            <a:ext cx="8372561" cy="555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/>
        </p:nvCxnSpPr>
        <p:spPr bwMode="auto">
          <a:xfrm>
            <a:off x="762342" y="3701955"/>
            <a:ext cx="8372561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>
            <a:off x="746419" y="4411637"/>
            <a:ext cx="8388483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941801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762000"/>
          </a:xfrm>
        </p:spPr>
        <p:txBody>
          <a:bodyPr/>
          <a:lstStyle/>
          <a:p>
            <a:r>
              <a:rPr lang="en-US" altLang="en-US"/>
              <a:t>Communication Between Threads</a:t>
            </a:r>
          </a:p>
        </p:txBody>
      </p:sp>
      <p:sp>
        <p:nvSpPr>
          <p:cNvPr id="11267" name="Text Placeholder 4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4876800" cy="5029200"/>
          </a:xfrm>
        </p:spPr>
        <p:txBody>
          <a:bodyPr/>
          <a:lstStyle/>
          <a:p>
            <a:r>
              <a:rPr lang="en-US" altLang="en-US" sz="2800" dirty="0"/>
              <a:t>Threads in a warp or a thread block can write/read shared memory, global memory</a:t>
            </a:r>
          </a:p>
          <a:p>
            <a:r>
              <a:rPr lang="en-US" altLang="en-US" sz="2800" b="1" dirty="0"/>
              <a:t>Barrier synchronizations</a:t>
            </a:r>
            <a:r>
              <a:rPr lang="en-US" altLang="en-US" sz="2800" dirty="0"/>
              <a:t>, and </a:t>
            </a:r>
            <a:r>
              <a:rPr lang="en-US" altLang="en-US" sz="2800" b="1" dirty="0"/>
              <a:t>memory fences </a:t>
            </a:r>
            <a:r>
              <a:rPr lang="en-US" altLang="en-US" sz="2800" dirty="0"/>
              <a:t>are used to ensure memory stores complete before peer(s) read…</a:t>
            </a:r>
          </a:p>
          <a:p>
            <a:r>
              <a:rPr lang="en-US" altLang="en-US" sz="2800" b="1" dirty="0"/>
              <a:t>Atomic ops </a:t>
            </a:r>
            <a:r>
              <a:rPr lang="en-US" altLang="en-US" sz="2800" dirty="0"/>
              <a:t>can enable limited communication between thread blocks</a:t>
            </a:r>
          </a:p>
        </p:txBody>
      </p:sp>
      <p:sp>
        <p:nvSpPr>
          <p:cNvPr id="11268" name="Rectangle 54"/>
          <p:cNvSpPr>
            <a:spLocks noChangeArrowheads="1"/>
          </p:cNvSpPr>
          <p:nvPr/>
        </p:nvSpPr>
        <p:spPr bwMode="auto">
          <a:xfrm>
            <a:off x="5832475" y="2243139"/>
            <a:ext cx="228600" cy="25853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1269" name="Rectangle 55"/>
          <p:cNvSpPr>
            <a:spLocks noChangeArrowheads="1"/>
          </p:cNvSpPr>
          <p:nvPr/>
        </p:nvSpPr>
        <p:spPr bwMode="auto">
          <a:xfrm>
            <a:off x="6061075" y="2243139"/>
            <a:ext cx="228600" cy="25853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1270" name="Rectangle 56"/>
          <p:cNvSpPr>
            <a:spLocks noChangeArrowheads="1"/>
          </p:cNvSpPr>
          <p:nvPr/>
        </p:nvSpPr>
        <p:spPr bwMode="auto">
          <a:xfrm>
            <a:off x="6289675" y="2243139"/>
            <a:ext cx="228600" cy="25853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1271" name="Rectangle 57"/>
          <p:cNvSpPr>
            <a:spLocks noChangeArrowheads="1"/>
          </p:cNvSpPr>
          <p:nvPr/>
        </p:nvSpPr>
        <p:spPr bwMode="auto">
          <a:xfrm>
            <a:off x="6515100" y="2243139"/>
            <a:ext cx="228600" cy="25853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1272" name="Rectangle 58"/>
          <p:cNvSpPr>
            <a:spLocks noChangeArrowheads="1"/>
          </p:cNvSpPr>
          <p:nvPr/>
        </p:nvSpPr>
        <p:spPr bwMode="auto">
          <a:xfrm>
            <a:off x="6743700" y="2243139"/>
            <a:ext cx="228600" cy="25853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1273" name="Rectangle 59"/>
          <p:cNvSpPr>
            <a:spLocks noChangeArrowheads="1"/>
          </p:cNvSpPr>
          <p:nvPr/>
        </p:nvSpPr>
        <p:spPr bwMode="auto">
          <a:xfrm>
            <a:off x="7429500" y="2243139"/>
            <a:ext cx="228600" cy="25853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1274" name="Rectangle 60"/>
          <p:cNvSpPr>
            <a:spLocks noChangeArrowheads="1"/>
          </p:cNvSpPr>
          <p:nvPr/>
        </p:nvSpPr>
        <p:spPr bwMode="auto">
          <a:xfrm>
            <a:off x="7200900" y="2243139"/>
            <a:ext cx="228600" cy="25853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1275" name="Rectangle 61"/>
          <p:cNvSpPr>
            <a:spLocks noChangeArrowheads="1"/>
          </p:cNvSpPr>
          <p:nvPr/>
        </p:nvSpPr>
        <p:spPr bwMode="auto">
          <a:xfrm>
            <a:off x="6972300" y="2243139"/>
            <a:ext cx="228600" cy="25853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1276" name="Rectangle 62"/>
          <p:cNvSpPr>
            <a:spLocks noChangeArrowheads="1"/>
          </p:cNvSpPr>
          <p:nvPr/>
        </p:nvSpPr>
        <p:spPr bwMode="auto">
          <a:xfrm>
            <a:off x="5832475" y="2854327"/>
            <a:ext cx="228600" cy="258532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1277" name="Rectangle 63"/>
          <p:cNvSpPr>
            <a:spLocks noChangeArrowheads="1"/>
          </p:cNvSpPr>
          <p:nvPr/>
        </p:nvSpPr>
        <p:spPr bwMode="auto">
          <a:xfrm>
            <a:off x="6061075" y="2854327"/>
            <a:ext cx="228600" cy="258532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1278" name="Rectangle 64"/>
          <p:cNvSpPr>
            <a:spLocks noChangeArrowheads="1"/>
          </p:cNvSpPr>
          <p:nvPr/>
        </p:nvSpPr>
        <p:spPr bwMode="auto">
          <a:xfrm>
            <a:off x="6289675" y="2854327"/>
            <a:ext cx="228600" cy="258532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1279" name="Rectangle 65"/>
          <p:cNvSpPr>
            <a:spLocks noChangeArrowheads="1"/>
          </p:cNvSpPr>
          <p:nvPr/>
        </p:nvSpPr>
        <p:spPr bwMode="auto">
          <a:xfrm>
            <a:off x="6515100" y="2854327"/>
            <a:ext cx="228600" cy="258532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1280" name="Rectangle 66"/>
          <p:cNvSpPr>
            <a:spLocks noChangeArrowheads="1"/>
          </p:cNvSpPr>
          <p:nvPr/>
        </p:nvSpPr>
        <p:spPr bwMode="auto">
          <a:xfrm>
            <a:off x="6743700" y="2854327"/>
            <a:ext cx="228600" cy="258532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1281" name="Rectangle 67"/>
          <p:cNvSpPr>
            <a:spLocks noChangeArrowheads="1"/>
          </p:cNvSpPr>
          <p:nvPr/>
        </p:nvSpPr>
        <p:spPr bwMode="auto">
          <a:xfrm>
            <a:off x="7429500" y="2854327"/>
            <a:ext cx="228600" cy="258532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1282" name="Rectangle 68"/>
          <p:cNvSpPr>
            <a:spLocks noChangeArrowheads="1"/>
          </p:cNvSpPr>
          <p:nvPr/>
        </p:nvSpPr>
        <p:spPr bwMode="auto">
          <a:xfrm>
            <a:off x="7200900" y="2854327"/>
            <a:ext cx="228600" cy="258532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1283" name="Rectangle 69"/>
          <p:cNvSpPr>
            <a:spLocks noChangeArrowheads="1"/>
          </p:cNvSpPr>
          <p:nvPr/>
        </p:nvSpPr>
        <p:spPr bwMode="auto">
          <a:xfrm>
            <a:off x="6972300" y="2854327"/>
            <a:ext cx="228600" cy="258532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cxnSp>
        <p:nvCxnSpPr>
          <p:cNvPr id="11284" name="Straight Arrow Connector 70"/>
          <p:cNvCxnSpPr>
            <a:cxnSpLocks noChangeShapeType="1"/>
            <a:stCxn id="11268" idx="2"/>
            <a:endCxn id="11276" idx="0"/>
          </p:cNvCxnSpPr>
          <p:nvPr/>
        </p:nvCxnSpPr>
        <p:spPr bwMode="auto">
          <a:xfrm>
            <a:off x="5946775" y="2501671"/>
            <a:ext cx="0" cy="352656"/>
          </a:xfrm>
          <a:prstGeom prst="straightConnector1">
            <a:avLst/>
          </a:prstGeom>
          <a:noFill/>
          <a:ln w="762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5" name="Straight Arrow Connector 71"/>
          <p:cNvCxnSpPr>
            <a:cxnSpLocks noChangeShapeType="1"/>
            <a:stCxn id="11269" idx="2"/>
            <a:endCxn id="11277" idx="0"/>
          </p:cNvCxnSpPr>
          <p:nvPr/>
        </p:nvCxnSpPr>
        <p:spPr bwMode="auto">
          <a:xfrm>
            <a:off x="6175375" y="2501671"/>
            <a:ext cx="0" cy="352656"/>
          </a:xfrm>
          <a:prstGeom prst="straightConnector1">
            <a:avLst/>
          </a:prstGeom>
          <a:noFill/>
          <a:ln w="762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6" name="Straight Arrow Connector 72"/>
          <p:cNvCxnSpPr>
            <a:cxnSpLocks noChangeShapeType="1"/>
            <a:stCxn id="11270" idx="2"/>
            <a:endCxn id="11278" idx="0"/>
          </p:cNvCxnSpPr>
          <p:nvPr/>
        </p:nvCxnSpPr>
        <p:spPr bwMode="auto">
          <a:xfrm>
            <a:off x="6403975" y="2501671"/>
            <a:ext cx="0" cy="352656"/>
          </a:xfrm>
          <a:prstGeom prst="straightConnector1">
            <a:avLst/>
          </a:prstGeom>
          <a:noFill/>
          <a:ln w="762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7" name="Straight Arrow Connector 73"/>
          <p:cNvCxnSpPr>
            <a:cxnSpLocks noChangeShapeType="1"/>
            <a:stCxn id="11271" idx="2"/>
            <a:endCxn id="11279" idx="0"/>
          </p:cNvCxnSpPr>
          <p:nvPr/>
        </p:nvCxnSpPr>
        <p:spPr bwMode="auto">
          <a:xfrm>
            <a:off x="6629400" y="2501671"/>
            <a:ext cx="0" cy="352656"/>
          </a:xfrm>
          <a:prstGeom prst="straightConnector1">
            <a:avLst/>
          </a:prstGeom>
          <a:noFill/>
          <a:ln w="762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8" name="Straight Arrow Connector 74"/>
          <p:cNvCxnSpPr>
            <a:cxnSpLocks noChangeShapeType="1"/>
            <a:stCxn id="11274" idx="2"/>
            <a:endCxn id="11282" idx="0"/>
          </p:cNvCxnSpPr>
          <p:nvPr/>
        </p:nvCxnSpPr>
        <p:spPr bwMode="auto">
          <a:xfrm>
            <a:off x="7315200" y="2501671"/>
            <a:ext cx="0" cy="352656"/>
          </a:xfrm>
          <a:prstGeom prst="straightConnector1">
            <a:avLst/>
          </a:prstGeom>
          <a:noFill/>
          <a:ln w="762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89" name="Straight Arrow Connector 75"/>
          <p:cNvCxnSpPr>
            <a:cxnSpLocks noChangeShapeType="1"/>
            <a:stCxn id="11275" idx="2"/>
            <a:endCxn id="11283" idx="0"/>
          </p:cNvCxnSpPr>
          <p:nvPr/>
        </p:nvCxnSpPr>
        <p:spPr bwMode="auto">
          <a:xfrm>
            <a:off x="7086600" y="2501671"/>
            <a:ext cx="0" cy="352656"/>
          </a:xfrm>
          <a:prstGeom prst="straightConnector1">
            <a:avLst/>
          </a:prstGeom>
          <a:noFill/>
          <a:ln w="762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90" name="Straight Arrow Connector 76"/>
          <p:cNvCxnSpPr>
            <a:cxnSpLocks noChangeShapeType="1"/>
            <a:stCxn id="11272" idx="2"/>
            <a:endCxn id="11280" idx="0"/>
          </p:cNvCxnSpPr>
          <p:nvPr/>
        </p:nvCxnSpPr>
        <p:spPr bwMode="auto">
          <a:xfrm>
            <a:off x="6858000" y="2501671"/>
            <a:ext cx="0" cy="352656"/>
          </a:xfrm>
          <a:prstGeom prst="straightConnector1">
            <a:avLst/>
          </a:prstGeom>
          <a:noFill/>
          <a:ln w="762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91" name="Straight Arrow Connector 77"/>
          <p:cNvCxnSpPr>
            <a:cxnSpLocks noChangeShapeType="1"/>
            <a:stCxn id="11273" idx="2"/>
            <a:endCxn id="11281" idx="0"/>
          </p:cNvCxnSpPr>
          <p:nvPr/>
        </p:nvCxnSpPr>
        <p:spPr bwMode="auto">
          <a:xfrm>
            <a:off x="7543800" y="2501671"/>
            <a:ext cx="0" cy="352656"/>
          </a:xfrm>
          <a:prstGeom prst="straightConnector1">
            <a:avLst/>
          </a:prstGeom>
          <a:noFill/>
          <a:ln w="762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92" name="Rectangle 97"/>
          <p:cNvSpPr>
            <a:spLocks noChangeArrowheads="1"/>
          </p:cNvSpPr>
          <p:nvPr/>
        </p:nvSpPr>
        <p:spPr bwMode="auto">
          <a:xfrm>
            <a:off x="5832475" y="3683001"/>
            <a:ext cx="228600" cy="258532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1293" name="Rectangle 98"/>
          <p:cNvSpPr>
            <a:spLocks noChangeArrowheads="1"/>
          </p:cNvSpPr>
          <p:nvPr/>
        </p:nvSpPr>
        <p:spPr bwMode="auto">
          <a:xfrm>
            <a:off x="6061075" y="3683001"/>
            <a:ext cx="228600" cy="25853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1294" name="Rectangle 99"/>
          <p:cNvSpPr>
            <a:spLocks noChangeArrowheads="1"/>
          </p:cNvSpPr>
          <p:nvPr/>
        </p:nvSpPr>
        <p:spPr bwMode="auto">
          <a:xfrm>
            <a:off x="6289675" y="3683001"/>
            <a:ext cx="228600" cy="258532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1295" name="Rectangle 100"/>
          <p:cNvSpPr>
            <a:spLocks noChangeArrowheads="1"/>
          </p:cNvSpPr>
          <p:nvPr/>
        </p:nvSpPr>
        <p:spPr bwMode="auto">
          <a:xfrm>
            <a:off x="6515100" y="3683001"/>
            <a:ext cx="228600" cy="25853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1296" name="Rectangle 101"/>
          <p:cNvSpPr>
            <a:spLocks noChangeArrowheads="1"/>
          </p:cNvSpPr>
          <p:nvPr/>
        </p:nvSpPr>
        <p:spPr bwMode="auto">
          <a:xfrm>
            <a:off x="6743700" y="3683001"/>
            <a:ext cx="228600" cy="258532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1297" name="Rectangle 102"/>
          <p:cNvSpPr>
            <a:spLocks noChangeArrowheads="1"/>
          </p:cNvSpPr>
          <p:nvPr/>
        </p:nvSpPr>
        <p:spPr bwMode="auto">
          <a:xfrm>
            <a:off x="7429500" y="3683001"/>
            <a:ext cx="228600" cy="25853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1298" name="Rectangle 103"/>
          <p:cNvSpPr>
            <a:spLocks noChangeArrowheads="1"/>
          </p:cNvSpPr>
          <p:nvPr/>
        </p:nvSpPr>
        <p:spPr bwMode="auto">
          <a:xfrm>
            <a:off x="7200900" y="3683001"/>
            <a:ext cx="228600" cy="258532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1299" name="Rectangle 104"/>
          <p:cNvSpPr>
            <a:spLocks noChangeArrowheads="1"/>
          </p:cNvSpPr>
          <p:nvPr/>
        </p:nvSpPr>
        <p:spPr bwMode="auto">
          <a:xfrm>
            <a:off x="6972300" y="3683001"/>
            <a:ext cx="228600" cy="25853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cxnSp>
        <p:nvCxnSpPr>
          <p:cNvPr id="11300" name="Straight Arrow Connector 105"/>
          <p:cNvCxnSpPr>
            <a:cxnSpLocks noChangeShapeType="1"/>
            <a:stCxn id="11277" idx="2"/>
            <a:endCxn id="11292" idx="0"/>
          </p:cNvCxnSpPr>
          <p:nvPr/>
        </p:nvCxnSpPr>
        <p:spPr bwMode="auto">
          <a:xfrm flipH="1">
            <a:off x="5946775" y="3112859"/>
            <a:ext cx="228600" cy="570142"/>
          </a:xfrm>
          <a:prstGeom prst="straightConnector1">
            <a:avLst/>
          </a:prstGeom>
          <a:noFill/>
          <a:ln w="762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01" name="Straight Arrow Connector 109"/>
          <p:cNvCxnSpPr>
            <a:cxnSpLocks noChangeShapeType="1"/>
            <a:stCxn id="11279" idx="2"/>
            <a:endCxn id="11294" idx="0"/>
          </p:cNvCxnSpPr>
          <p:nvPr/>
        </p:nvCxnSpPr>
        <p:spPr bwMode="auto">
          <a:xfrm flipH="1">
            <a:off x="6403975" y="3112859"/>
            <a:ext cx="225425" cy="570142"/>
          </a:xfrm>
          <a:prstGeom prst="straightConnector1">
            <a:avLst/>
          </a:prstGeom>
          <a:noFill/>
          <a:ln w="762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02" name="Straight Arrow Connector 112"/>
          <p:cNvCxnSpPr>
            <a:cxnSpLocks noChangeShapeType="1"/>
            <a:stCxn id="11283" idx="2"/>
            <a:endCxn id="11296" idx="0"/>
          </p:cNvCxnSpPr>
          <p:nvPr/>
        </p:nvCxnSpPr>
        <p:spPr bwMode="auto">
          <a:xfrm flipH="1">
            <a:off x="6858000" y="3112859"/>
            <a:ext cx="228600" cy="570142"/>
          </a:xfrm>
          <a:prstGeom prst="straightConnector1">
            <a:avLst/>
          </a:prstGeom>
          <a:noFill/>
          <a:ln w="762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303" name="TextBox 116"/>
          <p:cNvSpPr txBox="1">
            <a:spLocks noChangeArrowheads="1"/>
          </p:cNvSpPr>
          <p:nvPr/>
        </p:nvSpPr>
        <p:spPr bwMode="auto">
          <a:xfrm>
            <a:off x="7727950" y="2371731"/>
            <a:ext cx="717550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r>
              <a:rPr lang="en-US" altLang="en-US" sz="3600" b="1"/>
              <a:t>=</a:t>
            </a:r>
          </a:p>
        </p:txBody>
      </p:sp>
      <p:sp>
        <p:nvSpPr>
          <p:cNvPr id="11304" name="TextBox 118"/>
          <p:cNvSpPr txBox="1">
            <a:spLocks noChangeArrowheads="1"/>
          </p:cNvSpPr>
          <p:nvPr/>
        </p:nvSpPr>
        <p:spPr bwMode="auto">
          <a:xfrm>
            <a:off x="7727950" y="3060706"/>
            <a:ext cx="717550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r>
              <a:rPr lang="en-US" altLang="en-US" sz="3600" b="1"/>
              <a:t>+=</a:t>
            </a:r>
          </a:p>
        </p:txBody>
      </p:sp>
      <p:cxnSp>
        <p:nvCxnSpPr>
          <p:cNvPr id="11305" name="Straight Arrow Connector 119"/>
          <p:cNvCxnSpPr>
            <a:cxnSpLocks noChangeShapeType="1"/>
            <a:stCxn id="11281" idx="2"/>
            <a:endCxn id="11298" idx="0"/>
          </p:cNvCxnSpPr>
          <p:nvPr/>
        </p:nvCxnSpPr>
        <p:spPr bwMode="auto">
          <a:xfrm flipH="1">
            <a:off x="7315200" y="3112859"/>
            <a:ext cx="228600" cy="570142"/>
          </a:xfrm>
          <a:prstGeom prst="straightConnector1">
            <a:avLst/>
          </a:prstGeom>
          <a:noFill/>
          <a:ln w="762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306" name="Rectangle 122"/>
          <p:cNvSpPr>
            <a:spLocks noChangeArrowheads="1"/>
          </p:cNvSpPr>
          <p:nvPr/>
        </p:nvSpPr>
        <p:spPr bwMode="auto">
          <a:xfrm>
            <a:off x="5824538" y="4494215"/>
            <a:ext cx="228600" cy="258532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1307" name="Rectangle 123"/>
          <p:cNvSpPr>
            <a:spLocks noChangeArrowheads="1"/>
          </p:cNvSpPr>
          <p:nvPr/>
        </p:nvSpPr>
        <p:spPr bwMode="auto">
          <a:xfrm>
            <a:off x="6053138" y="4494215"/>
            <a:ext cx="228600" cy="25853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1308" name="Rectangle 124"/>
          <p:cNvSpPr>
            <a:spLocks noChangeArrowheads="1"/>
          </p:cNvSpPr>
          <p:nvPr/>
        </p:nvSpPr>
        <p:spPr bwMode="auto">
          <a:xfrm>
            <a:off x="6281738" y="4494215"/>
            <a:ext cx="228600" cy="25853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1309" name="Rectangle 125"/>
          <p:cNvSpPr>
            <a:spLocks noChangeArrowheads="1"/>
          </p:cNvSpPr>
          <p:nvPr/>
        </p:nvSpPr>
        <p:spPr bwMode="auto">
          <a:xfrm>
            <a:off x="6505575" y="4494215"/>
            <a:ext cx="228600" cy="25853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1310" name="Rectangle 126"/>
          <p:cNvSpPr>
            <a:spLocks noChangeArrowheads="1"/>
          </p:cNvSpPr>
          <p:nvPr/>
        </p:nvSpPr>
        <p:spPr bwMode="auto">
          <a:xfrm>
            <a:off x="6734175" y="4494215"/>
            <a:ext cx="228600" cy="258532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1311" name="Rectangle 127"/>
          <p:cNvSpPr>
            <a:spLocks noChangeArrowheads="1"/>
          </p:cNvSpPr>
          <p:nvPr/>
        </p:nvSpPr>
        <p:spPr bwMode="auto">
          <a:xfrm>
            <a:off x="7419975" y="4494215"/>
            <a:ext cx="228600" cy="25853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1312" name="Rectangle 128"/>
          <p:cNvSpPr>
            <a:spLocks noChangeArrowheads="1"/>
          </p:cNvSpPr>
          <p:nvPr/>
        </p:nvSpPr>
        <p:spPr bwMode="auto">
          <a:xfrm>
            <a:off x="7191375" y="4494215"/>
            <a:ext cx="228600" cy="25853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1313" name="Rectangle 129"/>
          <p:cNvSpPr>
            <a:spLocks noChangeArrowheads="1"/>
          </p:cNvSpPr>
          <p:nvPr/>
        </p:nvSpPr>
        <p:spPr bwMode="auto">
          <a:xfrm>
            <a:off x="6962775" y="4494215"/>
            <a:ext cx="228600" cy="25853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cxnSp>
        <p:nvCxnSpPr>
          <p:cNvPr id="11314" name="Straight Arrow Connector 130"/>
          <p:cNvCxnSpPr>
            <a:cxnSpLocks noChangeShapeType="1"/>
            <a:stCxn id="11294" idx="2"/>
            <a:endCxn id="11306" idx="0"/>
          </p:cNvCxnSpPr>
          <p:nvPr/>
        </p:nvCxnSpPr>
        <p:spPr bwMode="auto">
          <a:xfrm flipH="1">
            <a:off x="5938838" y="3941533"/>
            <a:ext cx="465137" cy="552682"/>
          </a:xfrm>
          <a:prstGeom prst="straightConnector1">
            <a:avLst/>
          </a:prstGeom>
          <a:noFill/>
          <a:ln w="762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15" name="Straight Arrow Connector 132"/>
          <p:cNvCxnSpPr>
            <a:cxnSpLocks noChangeShapeType="1"/>
            <a:stCxn id="11298" idx="2"/>
            <a:endCxn id="11310" idx="0"/>
          </p:cNvCxnSpPr>
          <p:nvPr/>
        </p:nvCxnSpPr>
        <p:spPr bwMode="auto">
          <a:xfrm flipH="1">
            <a:off x="6848475" y="3941533"/>
            <a:ext cx="466725" cy="552682"/>
          </a:xfrm>
          <a:prstGeom prst="straightConnector1">
            <a:avLst/>
          </a:prstGeom>
          <a:noFill/>
          <a:ln w="762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316" name="TextBox 133"/>
          <p:cNvSpPr txBox="1">
            <a:spLocks noChangeArrowheads="1"/>
          </p:cNvSpPr>
          <p:nvPr/>
        </p:nvSpPr>
        <p:spPr bwMode="auto">
          <a:xfrm>
            <a:off x="7718425" y="3871918"/>
            <a:ext cx="719138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r>
              <a:rPr lang="en-US" altLang="en-US" sz="3600" b="1"/>
              <a:t>+=</a:t>
            </a:r>
          </a:p>
        </p:txBody>
      </p:sp>
      <p:sp>
        <p:nvSpPr>
          <p:cNvPr id="11317" name="Rectangle 139"/>
          <p:cNvSpPr>
            <a:spLocks noChangeArrowheads="1"/>
          </p:cNvSpPr>
          <p:nvPr/>
        </p:nvSpPr>
        <p:spPr bwMode="auto">
          <a:xfrm>
            <a:off x="5824538" y="5305426"/>
            <a:ext cx="228600" cy="258532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1318" name="Rectangle 140"/>
          <p:cNvSpPr>
            <a:spLocks noChangeArrowheads="1"/>
          </p:cNvSpPr>
          <p:nvPr/>
        </p:nvSpPr>
        <p:spPr bwMode="auto">
          <a:xfrm>
            <a:off x="6053138" y="5305426"/>
            <a:ext cx="228600" cy="25853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1319" name="Rectangle 141"/>
          <p:cNvSpPr>
            <a:spLocks noChangeArrowheads="1"/>
          </p:cNvSpPr>
          <p:nvPr/>
        </p:nvSpPr>
        <p:spPr bwMode="auto">
          <a:xfrm>
            <a:off x="6281738" y="5305426"/>
            <a:ext cx="228600" cy="25853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1320" name="Rectangle 142"/>
          <p:cNvSpPr>
            <a:spLocks noChangeArrowheads="1"/>
          </p:cNvSpPr>
          <p:nvPr/>
        </p:nvSpPr>
        <p:spPr bwMode="auto">
          <a:xfrm>
            <a:off x="6505575" y="5305426"/>
            <a:ext cx="228600" cy="25853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1321" name="Rectangle 143"/>
          <p:cNvSpPr>
            <a:spLocks noChangeArrowheads="1"/>
          </p:cNvSpPr>
          <p:nvPr/>
        </p:nvSpPr>
        <p:spPr bwMode="auto">
          <a:xfrm>
            <a:off x="6734175" y="5305426"/>
            <a:ext cx="228600" cy="25853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1322" name="Rectangle 144"/>
          <p:cNvSpPr>
            <a:spLocks noChangeArrowheads="1"/>
          </p:cNvSpPr>
          <p:nvPr/>
        </p:nvSpPr>
        <p:spPr bwMode="auto">
          <a:xfrm>
            <a:off x="7419975" y="5305426"/>
            <a:ext cx="228600" cy="25853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1323" name="Rectangle 145"/>
          <p:cNvSpPr>
            <a:spLocks noChangeArrowheads="1"/>
          </p:cNvSpPr>
          <p:nvPr/>
        </p:nvSpPr>
        <p:spPr bwMode="auto">
          <a:xfrm>
            <a:off x="7191375" y="5305426"/>
            <a:ext cx="228600" cy="25853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1324" name="Rectangle 146"/>
          <p:cNvSpPr>
            <a:spLocks noChangeArrowheads="1"/>
          </p:cNvSpPr>
          <p:nvPr/>
        </p:nvSpPr>
        <p:spPr bwMode="auto">
          <a:xfrm>
            <a:off x="6962775" y="5305426"/>
            <a:ext cx="228600" cy="25853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cxnSp>
        <p:nvCxnSpPr>
          <p:cNvPr id="11325" name="Straight Arrow Connector 147"/>
          <p:cNvCxnSpPr>
            <a:cxnSpLocks noChangeShapeType="1"/>
            <a:stCxn id="11310" idx="2"/>
            <a:endCxn id="11317" idx="0"/>
          </p:cNvCxnSpPr>
          <p:nvPr/>
        </p:nvCxnSpPr>
        <p:spPr bwMode="auto">
          <a:xfrm flipH="1">
            <a:off x="5938838" y="4752747"/>
            <a:ext cx="909637" cy="552679"/>
          </a:xfrm>
          <a:prstGeom prst="straightConnector1">
            <a:avLst/>
          </a:prstGeom>
          <a:noFill/>
          <a:ln w="762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326" name="TextBox 149"/>
          <p:cNvSpPr txBox="1">
            <a:spLocks noChangeArrowheads="1"/>
          </p:cNvSpPr>
          <p:nvPr/>
        </p:nvSpPr>
        <p:spPr bwMode="auto">
          <a:xfrm>
            <a:off x="7718425" y="4681543"/>
            <a:ext cx="719138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r>
              <a:rPr lang="en-US" altLang="en-US" sz="3600" b="1"/>
              <a:t>+=</a:t>
            </a:r>
          </a:p>
        </p:txBody>
      </p:sp>
      <p:sp>
        <p:nvSpPr>
          <p:cNvPr id="11327" name="TextBox 65"/>
          <p:cNvSpPr txBox="1">
            <a:spLocks noChangeArrowheads="1"/>
          </p:cNvSpPr>
          <p:nvPr/>
        </p:nvSpPr>
        <p:spPr bwMode="auto">
          <a:xfrm>
            <a:off x="5722948" y="1462094"/>
            <a:ext cx="293687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r>
              <a:rPr lang="en-US" altLang="en-US" sz="1800" b="1"/>
              <a:t>Shared Memory Parallel Reduction Example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74613" y="228600"/>
            <a:ext cx="8993188" cy="1295400"/>
          </a:xfrm>
        </p:spPr>
        <p:txBody>
          <a:bodyPr/>
          <a:lstStyle/>
          <a:p>
            <a:r>
              <a:rPr lang="en-US" altLang="en-US" sz="3200" dirty="0"/>
              <a:t>Data Layout Issues and GPU Memory Systems</a:t>
            </a:r>
            <a:br>
              <a:rPr lang="en-US" altLang="en-US" sz="3200" dirty="0"/>
            </a:br>
            <a:r>
              <a:rPr lang="en-US" altLang="en-US" sz="2800" dirty="0"/>
              <a:t>Array of Structures (AOS) vs. </a:t>
            </a:r>
            <a:br>
              <a:rPr lang="en-US" altLang="en-US" sz="2800" dirty="0"/>
            </a:br>
            <a:r>
              <a:rPr lang="en-US" altLang="en-US" sz="2800" dirty="0"/>
              <a:t>Structure of Arrays (SOA)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"/>
          </p:nvPr>
        </p:nvSpPr>
        <p:spPr>
          <a:xfrm>
            <a:off x="381000" y="1524000"/>
            <a:ext cx="4113213" cy="4800600"/>
          </a:xfrm>
        </p:spPr>
        <p:txBody>
          <a:bodyPr/>
          <a:lstStyle/>
          <a:p>
            <a:pPr>
              <a:defRPr/>
            </a:pPr>
            <a:r>
              <a:rPr lang="en-US" dirty="0"/>
              <a:t>AOS:</a:t>
            </a:r>
          </a:p>
          <a:p>
            <a:pPr marL="0" indent="0">
              <a:buFont typeface="Times New Roman" pitchFamily="18" charset="0"/>
              <a:buNone/>
              <a:defRPr/>
            </a:pPr>
            <a:r>
              <a:rPr lang="en-US" sz="2800" dirty="0" err="1"/>
              <a:t>typedef</a:t>
            </a:r>
            <a:r>
              <a:rPr lang="en-US" sz="2800" dirty="0"/>
              <a:t> </a:t>
            </a:r>
            <a:r>
              <a:rPr lang="en-US" sz="2800" dirty="0" err="1"/>
              <a:t>struct</a:t>
            </a:r>
            <a:r>
              <a:rPr lang="en-US" sz="2800" dirty="0"/>
              <a:t> {</a:t>
            </a:r>
          </a:p>
          <a:p>
            <a:pPr marL="0" indent="0">
              <a:buFont typeface="Times New Roman" pitchFamily="18" charset="0"/>
              <a:buNone/>
              <a:defRPr/>
            </a:pPr>
            <a:r>
              <a:rPr lang="en-US" sz="2800" dirty="0"/>
              <a:t>  float x;</a:t>
            </a:r>
          </a:p>
          <a:p>
            <a:pPr marL="0" indent="0">
              <a:buFont typeface="Times New Roman" pitchFamily="18" charset="0"/>
              <a:buNone/>
              <a:defRPr/>
            </a:pPr>
            <a:r>
              <a:rPr lang="en-US" sz="2800" dirty="0"/>
              <a:t>  float y; </a:t>
            </a:r>
          </a:p>
          <a:p>
            <a:pPr marL="0" indent="0">
              <a:buFont typeface="Times New Roman" pitchFamily="18" charset="0"/>
              <a:buNone/>
              <a:defRPr/>
            </a:pPr>
            <a:r>
              <a:rPr lang="en-US" sz="2800" dirty="0"/>
              <a:t>  float z;</a:t>
            </a:r>
          </a:p>
          <a:p>
            <a:pPr marL="0" indent="0">
              <a:buFont typeface="Times New Roman" pitchFamily="18" charset="0"/>
              <a:buNone/>
              <a:defRPr/>
            </a:pPr>
            <a:r>
              <a:rPr lang="en-US" sz="2800" dirty="0"/>
              <a:t>} </a:t>
            </a:r>
            <a:r>
              <a:rPr lang="en-US" sz="2800" dirty="0" err="1"/>
              <a:t>myvec</a:t>
            </a:r>
            <a:r>
              <a:rPr lang="en-US" sz="2800" dirty="0"/>
              <a:t>;</a:t>
            </a:r>
          </a:p>
          <a:p>
            <a:pPr marL="0" indent="0">
              <a:buFont typeface="Times New Roman" pitchFamily="18" charset="0"/>
              <a:buNone/>
              <a:defRPr/>
            </a:pPr>
            <a:r>
              <a:rPr lang="en-US" sz="2800" dirty="0" err="1"/>
              <a:t>myvec</a:t>
            </a:r>
            <a:r>
              <a:rPr lang="en-US" sz="2800" dirty="0"/>
              <a:t> </a:t>
            </a:r>
            <a:r>
              <a:rPr lang="en-US" sz="2800" dirty="0" err="1"/>
              <a:t>aos</a:t>
            </a:r>
            <a:r>
              <a:rPr lang="en-US" sz="2800" dirty="0"/>
              <a:t>[1024];</a:t>
            </a:r>
          </a:p>
          <a:p>
            <a:pPr marL="0" indent="0">
              <a:buFont typeface="Times New Roman" pitchFamily="18" charset="0"/>
              <a:buNone/>
              <a:defRPr/>
            </a:pPr>
            <a:r>
              <a:rPr lang="en-US" sz="2800" dirty="0" err="1"/>
              <a:t>aos</a:t>
            </a:r>
            <a:r>
              <a:rPr lang="en-US" sz="2800" dirty="0"/>
              <a:t>[</a:t>
            </a:r>
            <a:r>
              <a:rPr lang="en-US" sz="2800" dirty="0" err="1"/>
              <a:t>threadIdx.x</a:t>
            </a:r>
            <a:r>
              <a:rPr lang="en-US" sz="2800" dirty="0"/>
              <a:t>].x = 0;</a:t>
            </a:r>
          </a:p>
          <a:p>
            <a:pPr marL="0" indent="0">
              <a:buFont typeface="Times New Roman" pitchFamily="18" charset="0"/>
              <a:buNone/>
              <a:defRPr/>
            </a:pPr>
            <a:r>
              <a:rPr lang="en-US" sz="2800" dirty="0" err="1"/>
              <a:t>aos</a:t>
            </a:r>
            <a:r>
              <a:rPr lang="en-US" sz="2800" dirty="0"/>
              <a:t>[</a:t>
            </a:r>
            <a:r>
              <a:rPr lang="en-US" sz="2800" dirty="0" err="1"/>
              <a:t>threadIdx.x</a:t>
            </a:r>
            <a:r>
              <a:rPr lang="en-US" sz="2800" dirty="0"/>
              <a:t>].y = 0;</a:t>
            </a:r>
          </a:p>
        </p:txBody>
      </p:sp>
      <p:sp>
        <p:nvSpPr>
          <p:cNvPr id="7" name="Text Placeholder 3"/>
          <p:cNvSpPr txBox="1">
            <a:spLocks/>
          </p:cNvSpPr>
          <p:nvPr/>
        </p:nvSpPr>
        <p:spPr bwMode="auto">
          <a:xfrm>
            <a:off x="4816485" y="1524000"/>
            <a:ext cx="4098925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1363" indent="-284163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–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kern="0" dirty="0"/>
              <a:t>SOA</a:t>
            </a:r>
          </a:p>
          <a:p>
            <a:pPr marL="0" indent="0">
              <a:lnSpc>
                <a:spcPct val="100000"/>
              </a:lnSpc>
              <a:buFont typeface="Times New Roman" pitchFamily="18" charset="0"/>
              <a:buNone/>
              <a:defRPr/>
            </a:pPr>
            <a:r>
              <a:rPr lang="en-US" sz="2800" kern="0" dirty="0" err="1"/>
              <a:t>typedef</a:t>
            </a:r>
            <a:r>
              <a:rPr lang="en-US" sz="2800" kern="0" dirty="0"/>
              <a:t> </a:t>
            </a:r>
            <a:r>
              <a:rPr lang="en-US" sz="2800" kern="0" dirty="0" err="1"/>
              <a:t>struct</a:t>
            </a:r>
            <a:r>
              <a:rPr lang="en-US" sz="2800" kern="0" dirty="0"/>
              <a:t> {</a:t>
            </a:r>
          </a:p>
          <a:p>
            <a:pPr marL="0" indent="0">
              <a:lnSpc>
                <a:spcPct val="100000"/>
              </a:lnSpc>
              <a:buFont typeface="Times New Roman" pitchFamily="18" charset="0"/>
              <a:buNone/>
              <a:defRPr/>
            </a:pPr>
            <a:r>
              <a:rPr lang="en-US" sz="2800" kern="0" dirty="0"/>
              <a:t>  float x[1024];</a:t>
            </a:r>
          </a:p>
          <a:p>
            <a:pPr marL="0" indent="0">
              <a:lnSpc>
                <a:spcPct val="100000"/>
              </a:lnSpc>
              <a:buFont typeface="Times New Roman" pitchFamily="18" charset="0"/>
              <a:buNone/>
              <a:defRPr/>
            </a:pPr>
            <a:r>
              <a:rPr lang="en-US" sz="2800" kern="0" dirty="0"/>
              <a:t>  float y[1024];</a:t>
            </a:r>
          </a:p>
          <a:p>
            <a:pPr marL="0" indent="0">
              <a:lnSpc>
                <a:spcPct val="100000"/>
              </a:lnSpc>
              <a:buFont typeface="Times New Roman" pitchFamily="18" charset="0"/>
              <a:buNone/>
              <a:defRPr/>
            </a:pPr>
            <a:r>
              <a:rPr lang="en-US" sz="2800" kern="0" dirty="0"/>
              <a:t>  float z[1024];</a:t>
            </a:r>
          </a:p>
          <a:p>
            <a:pPr marL="0" indent="0">
              <a:lnSpc>
                <a:spcPct val="100000"/>
              </a:lnSpc>
              <a:buFont typeface="Times New Roman" pitchFamily="18" charset="0"/>
              <a:buNone/>
              <a:defRPr/>
            </a:pPr>
            <a:r>
              <a:rPr lang="en-US" sz="2800" kern="0" dirty="0"/>
              <a:t>} </a:t>
            </a:r>
            <a:r>
              <a:rPr lang="en-US" sz="2800" kern="0" dirty="0" err="1"/>
              <a:t>myvecs</a:t>
            </a:r>
            <a:r>
              <a:rPr lang="en-US" sz="2800" kern="0" dirty="0"/>
              <a:t>;</a:t>
            </a:r>
          </a:p>
          <a:p>
            <a:pPr marL="0" indent="0">
              <a:lnSpc>
                <a:spcPct val="100000"/>
              </a:lnSpc>
              <a:buFont typeface="Times New Roman" pitchFamily="18" charset="0"/>
              <a:buNone/>
              <a:defRPr/>
            </a:pPr>
            <a:r>
              <a:rPr lang="en-US" sz="2800" kern="0" dirty="0" err="1"/>
              <a:t>myvecs</a:t>
            </a:r>
            <a:r>
              <a:rPr lang="en-US" sz="2800" kern="0" dirty="0"/>
              <a:t> </a:t>
            </a:r>
            <a:r>
              <a:rPr lang="en-US" sz="2800" kern="0" dirty="0" err="1"/>
              <a:t>soa</a:t>
            </a:r>
            <a:r>
              <a:rPr lang="en-US" sz="2800" kern="0" dirty="0"/>
              <a:t>;</a:t>
            </a:r>
          </a:p>
          <a:p>
            <a:pPr marL="0" indent="0">
              <a:lnSpc>
                <a:spcPct val="100000"/>
              </a:lnSpc>
              <a:buFont typeface="Times New Roman" pitchFamily="18" charset="0"/>
              <a:buNone/>
              <a:defRPr/>
            </a:pPr>
            <a:r>
              <a:rPr lang="en-US" sz="2800" kern="0" dirty="0" err="1"/>
              <a:t>soa.x</a:t>
            </a:r>
            <a:r>
              <a:rPr lang="en-US" sz="2800" kern="0" dirty="0"/>
              <a:t>[</a:t>
            </a:r>
            <a:r>
              <a:rPr lang="en-US" sz="2800" kern="0" dirty="0" err="1"/>
              <a:t>threadIdx.x</a:t>
            </a:r>
            <a:r>
              <a:rPr lang="en-US" sz="2800" kern="0" dirty="0"/>
              <a:t>] = 0;</a:t>
            </a:r>
          </a:p>
          <a:p>
            <a:pPr marL="0" indent="0">
              <a:lnSpc>
                <a:spcPct val="100000"/>
              </a:lnSpc>
              <a:buFont typeface="Times New Roman" pitchFamily="18" charset="0"/>
              <a:buNone/>
              <a:defRPr/>
            </a:pPr>
            <a:r>
              <a:rPr lang="en-US" sz="2800" kern="0" dirty="0" err="1"/>
              <a:t>soa.y</a:t>
            </a:r>
            <a:r>
              <a:rPr lang="en-US" sz="2800" kern="0" dirty="0"/>
              <a:t>[</a:t>
            </a:r>
            <a:r>
              <a:rPr lang="en-US" sz="2800" kern="0" dirty="0" err="1"/>
              <a:t>threadIdx.x</a:t>
            </a:r>
            <a:r>
              <a:rPr lang="en-US" sz="2800" kern="0" dirty="0"/>
              <a:t>] = 0;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685801" y="304800"/>
            <a:ext cx="7770813" cy="1141413"/>
          </a:xfrm>
        </p:spPr>
        <p:txBody>
          <a:bodyPr/>
          <a:lstStyle/>
          <a:p>
            <a:r>
              <a:rPr lang="en-US" altLang="en-US"/>
              <a:t>Use of Atomic Memory Ops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7848600" cy="4646613"/>
          </a:xfrm>
        </p:spPr>
        <p:txBody>
          <a:bodyPr/>
          <a:lstStyle/>
          <a:p>
            <a:r>
              <a:rPr lang="en-US" altLang="en-US"/>
              <a:t>Independent thread blocks can access shared counters, flags safely without deadlock when used properly</a:t>
            </a:r>
          </a:p>
          <a:p>
            <a:pPr lvl="1"/>
            <a:r>
              <a:rPr lang="en-US" altLang="en-US"/>
              <a:t>Allow a thread to inform peers to early-exit</a:t>
            </a:r>
          </a:p>
          <a:p>
            <a:pPr lvl="1"/>
            <a:r>
              <a:rPr lang="en-US" altLang="en-US"/>
              <a:t>Enable a thread block to determine that it is the last one running, and that it should do something special, e.g. a reduction of partial results from all thread blocks</a:t>
            </a:r>
          </a:p>
          <a:p>
            <a:pPr lvl="1"/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762000"/>
          </a:xfrm>
        </p:spPr>
        <p:txBody>
          <a:bodyPr/>
          <a:lstStyle/>
          <a:p>
            <a:r>
              <a:rPr lang="en-US" altLang="en-US" sz="3600"/>
              <a:t>Communication Between Threads in a Warp</a:t>
            </a:r>
          </a:p>
        </p:txBody>
      </p:sp>
      <p:sp>
        <p:nvSpPr>
          <p:cNvPr id="14339" name="Text Placeholder 4"/>
          <p:cNvSpPr>
            <a:spLocks noGrp="1"/>
          </p:cNvSpPr>
          <p:nvPr>
            <p:ph type="body" sz="half" idx="1"/>
          </p:nvPr>
        </p:nvSpPr>
        <p:spPr>
          <a:xfrm>
            <a:off x="304800" y="1219200"/>
            <a:ext cx="5257800" cy="5029200"/>
          </a:xfrm>
        </p:spPr>
        <p:txBody>
          <a:bodyPr/>
          <a:lstStyle/>
          <a:p>
            <a:r>
              <a:rPr lang="en-US" altLang="en-US" sz="2800" dirty="0"/>
              <a:t>On GPUs since </a:t>
            </a:r>
            <a:r>
              <a:rPr lang="en-US" altLang="en-US" sz="2800" b="1" dirty="0"/>
              <a:t>Kepler</a:t>
            </a:r>
            <a:r>
              <a:rPr lang="en-US" altLang="en-US" sz="2800" dirty="0"/>
              <a:t>, neighboring threads in a warp can exchange data with each other using </a:t>
            </a:r>
            <a:r>
              <a:rPr lang="en-US" altLang="en-US" sz="2800" b="1" dirty="0"/>
              <a:t>shuffle instructions </a:t>
            </a:r>
            <a:r>
              <a:rPr lang="en-US" altLang="en-US" sz="2800" dirty="0"/>
              <a:t>between</a:t>
            </a:r>
            <a:r>
              <a:rPr lang="en-US" altLang="en-US" sz="2800" b="1" dirty="0"/>
              <a:t> registers</a:t>
            </a:r>
          </a:p>
          <a:p>
            <a:r>
              <a:rPr lang="en-US" altLang="en-US" sz="2800" dirty="0"/>
              <a:t>Shuffle outperforms shared memory, and leaves shared memory available for other data</a:t>
            </a:r>
          </a:p>
          <a:p>
            <a:r>
              <a:rPr lang="en-US" altLang="en-US" sz="2800" b="1" dirty="0"/>
              <a:t>CUDA 9: Cooperative Groups </a:t>
            </a:r>
            <a:r>
              <a:rPr lang="en-US" altLang="en-US" sz="2800" b="1" dirty="0" err="1"/>
              <a:t>supercedes</a:t>
            </a:r>
            <a:r>
              <a:rPr lang="en-US" altLang="en-US" sz="2800" b="1" dirty="0"/>
              <a:t> this approach…</a:t>
            </a:r>
          </a:p>
        </p:txBody>
      </p:sp>
      <p:sp>
        <p:nvSpPr>
          <p:cNvPr id="14340" name="Rectangle 54"/>
          <p:cNvSpPr>
            <a:spLocks noChangeArrowheads="1"/>
          </p:cNvSpPr>
          <p:nvPr/>
        </p:nvSpPr>
        <p:spPr bwMode="auto">
          <a:xfrm>
            <a:off x="5832475" y="2243139"/>
            <a:ext cx="228600" cy="25853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4341" name="Rectangle 55"/>
          <p:cNvSpPr>
            <a:spLocks noChangeArrowheads="1"/>
          </p:cNvSpPr>
          <p:nvPr/>
        </p:nvSpPr>
        <p:spPr bwMode="auto">
          <a:xfrm>
            <a:off x="6061075" y="2243139"/>
            <a:ext cx="228600" cy="25853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4342" name="Rectangle 56"/>
          <p:cNvSpPr>
            <a:spLocks noChangeArrowheads="1"/>
          </p:cNvSpPr>
          <p:nvPr/>
        </p:nvSpPr>
        <p:spPr bwMode="auto">
          <a:xfrm>
            <a:off x="6289675" y="2243139"/>
            <a:ext cx="228600" cy="25853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4343" name="Rectangle 57"/>
          <p:cNvSpPr>
            <a:spLocks noChangeArrowheads="1"/>
          </p:cNvSpPr>
          <p:nvPr/>
        </p:nvSpPr>
        <p:spPr bwMode="auto">
          <a:xfrm>
            <a:off x="6515100" y="2243139"/>
            <a:ext cx="228600" cy="25853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4344" name="Rectangle 58"/>
          <p:cNvSpPr>
            <a:spLocks noChangeArrowheads="1"/>
          </p:cNvSpPr>
          <p:nvPr/>
        </p:nvSpPr>
        <p:spPr bwMode="auto">
          <a:xfrm>
            <a:off x="6743700" y="2243139"/>
            <a:ext cx="228600" cy="25853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4345" name="Rectangle 59"/>
          <p:cNvSpPr>
            <a:spLocks noChangeArrowheads="1"/>
          </p:cNvSpPr>
          <p:nvPr/>
        </p:nvSpPr>
        <p:spPr bwMode="auto">
          <a:xfrm>
            <a:off x="7429500" y="2243139"/>
            <a:ext cx="228600" cy="25853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4346" name="Rectangle 60"/>
          <p:cNvSpPr>
            <a:spLocks noChangeArrowheads="1"/>
          </p:cNvSpPr>
          <p:nvPr/>
        </p:nvSpPr>
        <p:spPr bwMode="auto">
          <a:xfrm>
            <a:off x="7200900" y="2243139"/>
            <a:ext cx="228600" cy="25853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4347" name="Rectangle 61"/>
          <p:cNvSpPr>
            <a:spLocks noChangeArrowheads="1"/>
          </p:cNvSpPr>
          <p:nvPr/>
        </p:nvSpPr>
        <p:spPr bwMode="auto">
          <a:xfrm>
            <a:off x="6972300" y="2243139"/>
            <a:ext cx="228600" cy="25853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4348" name="Rectangle 62"/>
          <p:cNvSpPr>
            <a:spLocks noChangeArrowheads="1"/>
          </p:cNvSpPr>
          <p:nvPr/>
        </p:nvSpPr>
        <p:spPr bwMode="auto">
          <a:xfrm>
            <a:off x="5832475" y="2854327"/>
            <a:ext cx="228600" cy="258532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4349" name="Rectangle 63"/>
          <p:cNvSpPr>
            <a:spLocks noChangeArrowheads="1"/>
          </p:cNvSpPr>
          <p:nvPr/>
        </p:nvSpPr>
        <p:spPr bwMode="auto">
          <a:xfrm>
            <a:off x="6061075" y="2854327"/>
            <a:ext cx="228600" cy="258532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4350" name="Rectangle 64"/>
          <p:cNvSpPr>
            <a:spLocks noChangeArrowheads="1"/>
          </p:cNvSpPr>
          <p:nvPr/>
        </p:nvSpPr>
        <p:spPr bwMode="auto">
          <a:xfrm>
            <a:off x="6289675" y="2854327"/>
            <a:ext cx="228600" cy="258532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4351" name="Rectangle 65"/>
          <p:cNvSpPr>
            <a:spLocks noChangeArrowheads="1"/>
          </p:cNvSpPr>
          <p:nvPr/>
        </p:nvSpPr>
        <p:spPr bwMode="auto">
          <a:xfrm>
            <a:off x="6515100" y="2854327"/>
            <a:ext cx="228600" cy="258532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4352" name="Rectangle 66"/>
          <p:cNvSpPr>
            <a:spLocks noChangeArrowheads="1"/>
          </p:cNvSpPr>
          <p:nvPr/>
        </p:nvSpPr>
        <p:spPr bwMode="auto">
          <a:xfrm>
            <a:off x="6743700" y="2854327"/>
            <a:ext cx="228600" cy="258532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4353" name="Rectangle 67"/>
          <p:cNvSpPr>
            <a:spLocks noChangeArrowheads="1"/>
          </p:cNvSpPr>
          <p:nvPr/>
        </p:nvSpPr>
        <p:spPr bwMode="auto">
          <a:xfrm>
            <a:off x="7429500" y="2854327"/>
            <a:ext cx="228600" cy="258532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4354" name="Rectangle 68"/>
          <p:cNvSpPr>
            <a:spLocks noChangeArrowheads="1"/>
          </p:cNvSpPr>
          <p:nvPr/>
        </p:nvSpPr>
        <p:spPr bwMode="auto">
          <a:xfrm>
            <a:off x="7200900" y="2854327"/>
            <a:ext cx="228600" cy="258532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4355" name="Rectangle 69"/>
          <p:cNvSpPr>
            <a:spLocks noChangeArrowheads="1"/>
          </p:cNvSpPr>
          <p:nvPr/>
        </p:nvSpPr>
        <p:spPr bwMode="auto">
          <a:xfrm>
            <a:off x="6972300" y="2854327"/>
            <a:ext cx="228600" cy="258532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cxnSp>
        <p:nvCxnSpPr>
          <p:cNvPr id="14356" name="Straight Arrow Connector 70"/>
          <p:cNvCxnSpPr>
            <a:cxnSpLocks noChangeShapeType="1"/>
            <a:stCxn id="14340" idx="2"/>
            <a:endCxn id="14348" idx="0"/>
          </p:cNvCxnSpPr>
          <p:nvPr/>
        </p:nvCxnSpPr>
        <p:spPr bwMode="auto">
          <a:xfrm>
            <a:off x="5946775" y="2501671"/>
            <a:ext cx="0" cy="352656"/>
          </a:xfrm>
          <a:prstGeom prst="straightConnector1">
            <a:avLst/>
          </a:prstGeom>
          <a:noFill/>
          <a:ln w="762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57" name="Straight Arrow Connector 71"/>
          <p:cNvCxnSpPr>
            <a:cxnSpLocks noChangeShapeType="1"/>
            <a:stCxn id="14341" idx="2"/>
            <a:endCxn id="14349" idx="0"/>
          </p:cNvCxnSpPr>
          <p:nvPr/>
        </p:nvCxnSpPr>
        <p:spPr bwMode="auto">
          <a:xfrm>
            <a:off x="6175375" y="2501671"/>
            <a:ext cx="0" cy="352656"/>
          </a:xfrm>
          <a:prstGeom prst="straightConnector1">
            <a:avLst/>
          </a:prstGeom>
          <a:noFill/>
          <a:ln w="762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58" name="Straight Arrow Connector 72"/>
          <p:cNvCxnSpPr>
            <a:cxnSpLocks noChangeShapeType="1"/>
            <a:stCxn id="14342" idx="2"/>
            <a:endCxn id="14350" idx="0"/>
          </p:cNvCxnSpPr>
          <p:nvPr/>
        </p:nvCxnSpPr>
        <p:spPr bwMode="auto">
          <a:xfrm>
            <a:off x="6403975" y="2501671"/>
            <a:ext cx="0" cy="352656"/>
          </a:xfrm>
          <a:prstGeom prst="straightConnector1">
            <a:avLst/>
          </a:prstGeom>
          <a:noFill/>
          <a:ln w="762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59" name="Straight Arrow Connector 73"/>
          <p:cNvCxnSpPr>
            <a:cxnSpLocks noChangeShapeType="1"/>
            <a:stCxn id="14343" idx="2"/>
            <a:endCxn id="14351" idx="0"/>
          </p:cNvCxnSpPr>
          <p:nvPr/>
        </p:nvCxnSpPr>
        <p:spPr bwMode="auto">
          <a:xfrm>
            <a:off x="6629400" y="2501671"/>
            <a:ext cx="0" cy="352656"/>
          </a:xfrm>
          <a:prstGeom prst="straightConnector1">
            <a:avLst/>
          </a:prstGeom>
          <a:noFill/>
          <a:ln w="762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60" name="Straight Arrow Connector 74"/>
          <p:cNvCxnSpPr>
            <a:cxnSpLocks noChangeShapeType="1"/>
            <a:stCxn id="14346" idx="2"/>
            <a:endCxn id="14354" idx="0"/>
          </p:cNvCxnSpPr>
          <p:nvPr/>
        </p:nvCxnSpPr>
        <p:spPr bwMode="auto">
          <a:xfrm>
            <a:off x="7315200" y="2501671"/>
            <a:ext cx="0" cy="352656"/>
          </a:xfrm>
          <a:prstGeom prst="straightConnector1">
            <a:avLst/>
          </a:prstGeom>
          <a:noFill/>
          <a:ln w="762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61" name="Straight Arrow Connector 75"/>
          <p:cNvCxnSpPr>
            <a:cxnSpLocks noChangeShapeType="1"/>
            <a:stCxn id="14347" idx="2"/>
            <a:endCxn id="14355" idx="0"/>
          </p:cNvCxnSpPr>
          <p:nvPr/>
        </p:nvCxnSpPr>
        <p:spPr bwMode="auto">
          <a:xfrm>
            <a:off x="7086600" y="2501671"/>
            <a:ext cx="0" cy="352656"/>
          </a:xfrm>
          <a:prstGeom prst="straightConnector1">
            <a:avLst/>
          </a:prstGeom>
          <a:noFill/>
          <a:ln w="762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62" name="Straight Arrow Connector 76"/>
          <p:cNvCxnSpPr>
            <a:cxnSpLocks noChangeShapeType="1"/>
            <a:stCxn id="14344" idx="2"/>
            <a:endCxn id="14352" idx="0"/>
          </p:cNvCxnSpPr>
          <p:nvPr/>
        </p:nvCxnSpPr>
        <p:spPr bwMode="auto">
          <a:xfrm>
            <a:off x="6858000" y="2501671"/>
            <a:ext cx="0" cy="352656"/>
          </a:xfrm>
          <a:prstGeom prst="straightConnector1">
            <a:avLst/>
          </a:prstGeom>
          <a:noFill/>
          <a:ln w="762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63" name="Straight Arrow Connector 77"/>
          <p:cNvCxnSpPr>
            <a:cxnSpLocks noChangeShapeType="1"/>
            <a:stCxn id="14345" idx="2"/>
            <a:endCxn id="14353" idx="0"/>
          </p:cNvCxnSpPr>
          <p:nvPr/>
        </p:nvCxnSpPr>
        <p:spPr bwMode="auto">
          <a:xfrm>
            <a:off x="7543800" y="2501671"/>
            <a:ext cx="0" cy="352656"/>
          </a:xfrm>
          <a:prstGeom prst="straightConnector1">
            <a:avLst/>
          </a:prstGeom>
          <a:noFill/>
          <a:ln w="762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64" name="Rectangle 97"/>
          <p:cNvSpPr>
            <a:spLocks noChangeArrowheads="1"/>
          </p:cNvSpPr>
          <p:nvPr/>
        </p:nvSpPr>
        <p:spPr bwMode="auto">
          <a:xfrm>
            <a:off x="5832475" y="3683001"/>
            <a:ext cx="228600" cy="258532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4365" name="Rectangle 98"/>
          <p:cNvSpPr>
            <a:spLocks noChangeArrowheads="1"/>
          </p:cNvSpPr>
          <p:nvPr/>
        </p:nvSpPr>
        <p:spPr bwMode="auto">
          <a:xfrm>
            <a:off x="6061075" y="3683001"/>
            <a:ext cx="228600" cy="25853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4366" name="Rectangle 99"/>
          <p:cNvSpPr>
            <a:spLocks noChangeArrowheads="1"/>
          </p:cNvSpPr>
          <p:nvPr/>
        </p:nvSpPr>
        <p:spPr bwMode="auto">
          <a:xfrm>
            <a:off x="6289675" y="3683001"/>
            <a:ext cx="228600" cy="258532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4367" name="Rectangle 100"/>
          <p:cNvSpPr>
            <a:spLocks noChangeArrowheads="1"/>
          </p:cNvSpPr>
          <p:nvPr/>
        </p:nvSpPr>
        <p:spPr bwMode="auto">
          <a:xfrm>
            <a:off x="6515100" y="3683001"/>
            <a:ext cx="228600" cy="25853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4368" name="Rectangle 101"/>
          <p:cNvSpPr>
            <a:spLocks noChangeArrowheads="1"/>
          </p:cNvSpPr>
          <p:nvPr/>
        </p:nvSpPr>
        <p:spPr bwMode="auto">
          <a:xfrm>
            <a:off x="6743700" y="3683001"/>
            <a:ext cx="228600" cy="258532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4369" name="Rectangle 102"/>
          <p:cNvSpPr>
            <a:spLocks noChangeArrowheads="1"/>
          </p:cNvSpPr>
          <p:nvPr/>
        </p:nvSpPr>
        <p:spPr bwMode="auto">
          <a:xfrm>
            <a:off x="7429500" y="3683001"/>
            <a:ext cx="228600" cy="25853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4370" name="Rectangle 103"/>
          <p:cNvSpPr>
            <a:spLocks noChangeArrowheads="1"/>
          </p:cNvSpPr>
          <p:nvPr/>
        </p:nvSpPr>
        <p:spPr bwMode="auto">
          <a:xfrm>
            <a:off x="7200900" y="3683001"/>
            <a:ext cx="228600" cy="258532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4371" name="Rectangle 104"/>
          <p:cNvSpPr>
            <a:spLocks noChangeArrowheads="1"/>
          </p:cNvSpPr>
          <p:nvPr/>
        </p:nvSpPr>
        <p:spPr bwMode="auto">
          <a:xfrm>
            <a:off x="6972300" y="3683001"/>
            <a:ext cx="228600" cy="25853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cxnSp>
        <p:nvCxnSpPr>
          <p:cNvPr id="14372" name="Straight Arrow Connector 105"/>
          <p:cNvCxnSpPr>
            <a:cxnSpLocks noChangeShapeType="1"/>
            <a:stCxn id="14349" idx="2"/>
            <a:endCxn id="14364" idx="0"/>
          </p:cNvCxnSpPr>
          <p:nvPr/>
        </p:nvCxnSpPr>
        <p:spPr bwMode="auto">
          <a:xfrm flipH="1">
            <a:off x="5946775" y="3112859"/>
            <a:ext cx="228600" cy="570142"/>
          </a:xfrm>
          <a:prstGeom prst="straightConnector1">
            <a:avLst/>
          </a:prstGeom>
          <a:noFill/>
          <a:ln w="762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73" name="Straight Arrow Connector 109"/>
          <p:cNvCxnSpPr>
            <a:cxnSpLocks noChangeShapeType="1"/>
            <a:stCxn id="14351" idx="2"/>
            <a:endCxn id="14366" idx="0"/>
          </p:cNvCxnSpPr>
          <p:nvPr/>
        </p:nvCxnSpPr>
        <p:spPr bwMode="auto">
          <a:xfrm flipH="1">
            <a:off x="6403975" y="3112859"/>
            <a:ext cx="225425" cy="570142"/>
          </a:xfrm>
          <a:prstGeom prst="straightConnector1">
            <a:avLst/>
          </a:prstGeom>
          <a:noFill/>
          <a:ln w="762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74" name="Straight Arrow Connector 112"/>
          <p:cNvCxnSpPr>
            <a:cxnSpLocks noChangeShapeType="1"/>
            <a:stCxn id="14355" idx="2"/>
            <a:endCxn id="14368" idx="0"/>
          </p:cNvCxnSpPr>
          <p:nvPr/>
        </p:nvCxnSpPr>
        <p:spPr bwMode="auto">
          <a:xfrm flipH="1">
            <a:off x="6858000" y="3112859"/>
            <a:ext cx="228600" cy="570142"/>
          </a:xfrm>
          <a:prstGeom prst="straightConnector1">
            <a:avLst/>
          </a:prstGeom>
          <a:noFill/>
          <a:ln w="762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75" name="TextBox 116"/>
          <p:cNvSpPr txBox="1">
            <a:spLocks noChangeArrowheads="1"/>
          </p:cNvSpPr>
          <p:nvPr/>
        </p:nvSpPr>
        <p:spPr bwMode="auto">
          <a:xfrm>
            <a:off x="7727950" y="2371731"/>
            <a:ext cx="717550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r>
              <a:rPr lang="en-US" altLang="en-US" sz="3600" b="1"/>
              <a:t>=</a:t>
            </a:r>
          </a:p>
        </p:txBody>
      </p:sp>
      <p:sp>
        <p:nvSpPr>
          <p:cNvPr id="14376" name="TextBox 118"/>
          <p:cNvSpPr txBox="1">
            <a:spLocks noChangeArrowheads="1"/>
          </p:cNvSpPr>
          <p:nvPr/>
        </p:nvSpPr>
        <p:spPr bwMode="auto">
          <a:xfrm>
            <a:off x="7727950" y="3060706"/>
            <a:ext cx="717550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r>
              <a:rPr lang="en-US" altLang="en-US" sz="3600" b="1"/>
              <a:t>+=</a:t>
            </a:r>
          </a:p>
        </p:txBody>
      </p:sp>
      <p:cxnSp>
        <p:nvCxnSpPr>
          <p:cNvPr id="14377" name="Straight Arrow Connector 119"/>
          <p:cNvCxnSpPr>
            <a:cxnSpLocks noChangeShapeType="1"/>
            <a:stCxn id="14353" idx="2"/>
            <a:endCxn id="14370" idx="0"/>
          </p:cNvCxnSpPr>
          <p:nvPr/>
        </p:nvCxnSpPr>
        <p:spPr bwMode="auto">
          <a:xfrm flipH="1">
            <a:off x="7315200" y="3112859"/>
            <a:ext cx="228600" cy="570142"/>
          </a:xfrm>
          <a:prstGeom prst="straightConnector1">
            <a:avLst/>
          </a:prstGeom>
          <a:noFill/>
          <a:ln w="762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78" name="Rectangle 122"/>
          <p:cNvSpPr>
            <a:spLocks noChangeArrowheads="1"/>
          </p:cNvSpPr>
          <p:nvPr/>
        </p:nvSpPr>
        <p:spPr bwMode="auto">
          <a:xfrm>
            <a:off x="5824538" y="4494215"/>
            <a:ext cx="228600" cy="258532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4379" name="Rectangle 123"/>
          <p:cNvSpPr>
            <a:spLocks noChangeArrowheads="1"/>
          </p:cNvSpPr>
          <p:nvPr/>
        </p:nvSpPr>
        <p:spPr bwMode="auto">
          <a:xfrm>
            <a:off x="6053138" y="4494215"/>
            <a:ext cx="228600" cy="25853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4380" name="Rectangle 124"/>
          <p:cNvSpPr>
            <a:spLocks noChangeArrowheads="1"/>
          </p:cNvSpPr>
          <p:nvPr/>
        </p:nvSpPr>
        <p:spPr bwMode="auto">
          <a:xfrm>
            <a:off x="6281738" y="4494215"/>
            <a:ext cx="228600" cy="25853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4381" name="Rectangle 125"/>
          <p:cNvSpPr>
            <a:spLocks noChangeArrowheads="1"/>
          </p:cNvSpPr>
          <p:nvPr/>
        </p:nvSpPr>
        <p:spPr bwMode="auto">
          <a:xfrm>
            <a:off x="6505575" y="4494215"/>
            <a:ext cx="228600" cy="25853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4382" name="Rectangle 126"/>
          <p:cNvSpPr>
            <a:spLocks noChangeArrowheads="1"/>
          </p:cNvSpPr>
          <p:nvPr/>
        </p:nvSpPr>
        <p:spPr bwMode="auto">
          <a:xfrm>
            <a:off x="6734175" y="4494215"/>
            <a:ext cx="228600" cy="258532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4383" name="Rectangle 127"/>
          <p:cNvSpPr>
            <a:spLocks noChangeArrowheads="1"/>
          </p:cNvSpPr>
          <p:nvPr/>
        </p:nvSpPr>
        <p:spPr bwMode="auto">
          <a:xfrm>
            <a:off x="7419975" y="4494215"/>
            <a:ext cx="228600" cy="25853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4384" name="Rectangle 128"/>
          <p:cNvSpPr>
            <a:spLocks noChangeArrowheads="1"/>
          </p:cNvSpPr>
          <p:nvPr/>
        </p:nvSpPr>
        <p:spPr bwMode="auto">
          <a:xfrm>
            <a:off x="7191375" y="4494215"/>
            <a:ext cx="228600" cy="25853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4385" name="Rectangle 129"/>
          <p:cNvSpPr>
            <a:spLocks noChangeArrowheads="1"/>
          </p:cNvSpPr>
          <p:nvPr/>
        </p:nvSpPr>
        <p:spPr bwMode="auto">
          <a:xfrm>
            <a:off x="6962775" y="4494215"/>
            <a:ext cx="228600" cy="25853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cxnSp>
        <p:nvCxnSpPr>
          <p:cNvPr id="14386" name="Straight Arrow Connector 130"/>
          <p:cNvCxnSpPr>
            <a:cxnSpLocks noChangeShapeType="1"/>
            <a:stCxn id="14366" idx="2"/>
            <a:endCxn id="14378" idx="0"/>
          </p:cNvCxnSpPr>
          <p:nvPr/>
        </p:nvCxnSpPr>
        <p:spPr bwMode="auto">
          <a:xfrm flipH="1">
            <a:off x="5938838" y="3941533"/>
            <a:ext cx="465137" cy="552682"/>
          </a:xfrm>
          <a:prstGeom prst="straightConnector1">
            <a:avLst/>
          </a:prstGeom>
          <a:noFill/>
          <a:ln w="762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87" name="Straight Arrow Connector 132"/>
          <p:cNvCxnSpPr>
            <a:cxnSpLocks noChangeShapeType="1"/>
            <a:stCxn id="14370" idx="2"/>
            <a:endCxn id="14382" idx="0"/>
          </p:cNvCxnSpPr>
          <p:nvPr/>
        </p:nvCxnSpPr>
        <p:spPr bwMode="auto">
          <a:xfrm flipH="1">
            <a:off x="6848475" y="3941533"/>
            <a:ext cx="466725" cy="552682"/>
          </a:xfrm>
          <a:prstGeom prst="straightConnector1">
            <a:avLst/>
          </a:prstGeom>
          <a:noFill/>
          <a:ln w="762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88" name="TextBox 133"/>
          <p:cNvSpPr txBox="1">
            <a:spLocks noChangeArrowheads="1"/>
          </p:cNvSpPr>
          <p:nvPr/>
        </p:nvSpPr>
        <p:spPr bwMode="auto">
          <a:xfrm>
            <a:off x="7718425" y="3871918"/>
            <a:ext cx="719138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r>
              <a:rPr lang="en-US" altLang="en-US" sz="3600" b="1"/>
              <a:t>+=</a:t>
            </a:r>
          </a:p>
        </p:txBody>
      </p:sp>
      <p:sp>
        <p:nvSpPr>
          <p:cNvPr id="14389" name="Rectangle 139"/>
          <p:cNvSpPr>
            <a:spLocks noChangeArrowheads="1"/>
          </p:cNvSpPr>
          <p:nvPr/>
        </p:nvSpPr>
        <p:spPr bwMode="auto">
          <a:xfrm>
            <a:off x="5824538" y="5305426"/>
            <a:ext cx="228600" cy="258532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4390" name="Rectangle 140"/>
          <p:cNvSpPr>
            <a:spLocks noChangeArrowheads="1"/>
          </p:cNvSpPr>
          <p:nvPr/>
        </p:nvSpPr>
        <p:spPr bwMode="auto">
          <a:xfrm>
            <a:off x="6053138" y="5305426"/>
            <a:ext cx="228600" cy="25853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4391" name="Rectangle 141"/>
          <p:cNvSpPr>
            <a:spLocks noChangeArrowheads="1"/>
          </p:cNvSpPr>
          <p:nvPr/>
        </p:nvSpPr>
        <p:spPr bwMode="auto">
          <a:xfrm>
            <a:off x="6281738" y="5305426"/>
            <a:ext cx="228600" cy="25853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4392" name="Rectangle 142"/>
          <p:cNvSpPr>
            <a:spLocks noChangeArrowheads="1"/>
          </p:cNvSpPr>
          <p:nvPr/>
        </p:nvSpPr>
        <p:spPr bwMode="auto">
          <a:xfrm>
            <a:off x="6505575" y="5305426"/>
            <a:ext cx="228600" cy="25853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4393" name="Rectangle 143"/>
          <p:cNvSpPr>
            <a:spLocks noChangeArrowheads="1"/>
          </p:cNvSpPr>
          <p:nvPr/>
        </p:nvSpPr>
        <p:spPr bwMode="auto">
          <a:xfrm>
            <a:off x="6734175" y="5305426"/>
            <a:ext cx="228600" cy="25853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4394" name="Rectangle 144"/>
          <p:cNvSpPr>
            <a:spLocks noChangeArrowheads="1"/>
          </p:cNvSpPr>
          <p:nvPr/>
        </p:nvSpPr>
        <p:spPr bwMode="auto">
          <a:xfrm>
            <a:off x="7419975" y="5305426"/>
            <a:ext cx="228600" cy="25853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4395" name="Rectangle 145"/>
          <p:cNvSpPr>
            <a:spLocks noChangeArrowheads="1"/>
          </p:cNvSpPr>
          <p:nvPr/>
        </p:nvSpPr>
        <p:spPr bwMode="auto">
          <a:xfrm>
            <a:off x="7191375" y="5305426"/>
            <a:ext cx="228600" cy="25853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4396" name="Rectangle 146"/>
          <p:cNvSpPr>
            <a:spLocks noChangeArrowheads="1"/>
          </p:cNvSpPr>
          <p:nvPr/>
        </p:nvSpPr>
        <p:spPr bwMode="auto">
          <a:xfrm>
            <a:off x="6962775" y="5305426"/>
            <a:ext cx="228600" cy="25853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cxnSp>
        <p:nvCxnSpPr>
          <p:cNvPr id="14397" name="Straight Arrow Connector 147"/>
          <p:cNvCxnSpPr>
            <a:cxnSpLocks noChangeShapeType="1"/>
            <a:stCxn id="14382" idx="2"/>
            <a:endCxn id="14389" idx="0"/>
          </p:cNvCxnSpPr>
          <p:nvPr/>
        </p:nvCxnSpPr>
        <p:spPr bwMode="auto">
          <a:xfrm flipH="1">
            <a:off x="5938838" y="4752747"/>
            <a:ext cx="909637" cy="552679"/>
          </a:xfrm>
          <a:prstGeom prst="straightConnector1">
            <a:avLst/>
          </a:prstGeom>
          <a:noFill/>
          <a:ln w="762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98" name="TextBox 149"/>
          <p:cNvSpPr txBox="1">
            <a:spLocks noChangeArrowheads="1"/>
          </p:cNvSpPr>
          <p:nvPr/>
        </p:nvSpPr>
        <p:spPr bwMode="auto">
          <a:xfrm>
            <a:off x="7718425" y="4681543"/>
            <a:ext cx="719138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r>
              <a:rPr lang="en-US" altLang="en-US" sz="3600" b="1"/>
              <a:t>+=</a:t>
            </a:r>
          </a:p>
        </p:txBody>
      </p:sp>
      <p:sp>
        <p:nvSpPr>
          <p:cNvPr id="14399" name="TextBox 125"/>
          <p:cNvSpPr txBox="1">
            <a:spLocks noChangeArrowheads="1"/>
          </p:cNvSpPr>
          <p:nvPr/>
        </p:nvSpPr>
        <p:spPr bwMode="auto">
          <a:xfrm>
            <a:off x="5708650" y="1295400"/>
            <a:ext cx="3194050" cy="84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r>
              <a:rPr lang="en-US" altLang="en-US" sz="1800" b="1"/>
              <a:t>Intra-Warp Parallel Reduction with Shuffle,         No Shared Memory Use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1" y="381000"/>
            <a:ext cx="7770813" cy="914400"/>
          </a:xfrm>
        </p:spPr>
        <p:txBody>
          <a:bodyPr/>
          <a:lstStyle/>
          <a:p>
            <a:pPr eaLnBrk="1" hangingPunct="1"/>
            <a:r>
              <a:rPr lang="en-US" altLang="en-US" sz="3600"/>
              <a:t>Avoid Output Conflicts, </a:t>
            </a:r>
            <a:br>
              <a:rPr lang="en-US" altLang="en-US" sz="3600"/>
            </a:br>
            <a:r>
              <a:rPr lang="en-US" altLang="en-US" sz="3600"/>
              <a:t>Conversion of Scatter to Gather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1" y="1524000"/>
            <a:ext cx="7770813" cy="47228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Many CPU codes contain algorithms that “scatter” outputs to memory, to reduce arithmetic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Scattered output can create bottlenecks for GPU performance due to bank conflicts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On the GPU, it’s often better to do </a:t>
            </a:r>
            <a:r>
              <a:rPr lang="en-US" altLang="en-US" sz="2800" b="1"/>
              <a:t>more arithmetic</a:t>
            </a:r>
            <a:r>
              <a:rPr lang="en-US" altLang="en-US" sz="2800"/>
              <a:t>, in exchange for a </a:t>
            </a:r>
            <a:r>
              <a:rPr lang="en-US" altLang="en-US" sz="2800" b="1"/>
              <a:t>regularized output pattern</a:t>
            </a:r>
            <a:r>
              <a:rPr lang="en-US" altLang="en-US" sz="2800"/>
              <a:t>, or to convert “scatter” algorithms to “gather” approaches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1" y="152400"/>
            <a:ext cx="7770813" cy="1066800"/>
          </a:xfrm>
        </p:spPr>
        <p:txBody>
          <a:bodyPr/>
          <a:lstStyle/>
          <a:p>
            <a:pPr eaLnBrk="1" hangingPunct="1"/>
            <a:r>
              <a:rPr lang="en-US" altLang="en-US" sz="3600"/>
              <a:t>Avoid Output Conflicts: </a:t>
            </a:r>
            <a:br>
              <a:rPr lang="en-US" altLang="en-US" sz="3600"/>
            </a:br>
            <a:r>
              <a:rPr lang="en-US" altLang="en-US" sz="3600"/>
              <a:t>Privatization Schemes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820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b="1" i="1"/>
              <a:t>Privatization</a:t>
            </a:r>
            <a:r>
              <a:rPr lang="en-US" altLang="en-US" sz="2800"/>
              <a:t>: use of private work areas for workers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Avoid/reduce the need for thread synchronization barriers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Avoid/reduce the need atomic increment/decrement operations during work, use </a:t>
            </a:r>
            <a:r>
              <a:rPr lang="en-US" altLang="en-US" sz="2400" b="1"/>
              <a:t>parallel reduction </a:t>
            </a:r>
            <a:r>
              <a:rPr lang="en-US" altLang="en-US" sz="2400"/>
              <a:t>at the end…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By working in separate memory buffers, workers </a:t>
            </a:r>
            <a:r>
              <a:rPr lang="en-US" altLang="en-US" sz="2800" b="1"/>
              <a:t>avoid read/modify/write conflicts</a:t>
            </a:r>
            <a:r>
              <a:rPr lang="en-US" altLang="en-US" sz="2800"/>
              <a:t> of various kinds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Huge GPU thread counts make it impractical to privatize data on a per-thread basis, so GPUs must use </a:t>
            </a:r>
            <a:r>
              <a:rPr lang="en-US" altLang="en-US" sz="2800" b="1"/>
              <a:t>coarser granularity: warps, thread-blocks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Use of the </a:t>
            </a:r>
            <a:r>
              <a:rPr lang="en-US" altLang="en-US" sz="2800" b="1"/>
              <a:t>on-chip shared memory</a:t>
            </a:r>
            <a:r>
              <a:rPr lang="en-US" altLang="en-US" sz="2800"/>
              <a:t> local to each SM can often be considered a form of privatization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1" y="228600"/>
            <a:ext cx="7770813" cy="1141413"/>
          </a:xfrm>
        </p:spPr>
        <p:txBody>
          <a:bodyPr/>
          <a:lstStyle/>
          <a:p>
            <a:pPr eaLnBrk="1" hangingPunct="1"/>
            <a:r>
              <a:rPr lang="en-US" altLang="en-US" sz="3200"/>
              <a:t>Example: avoiding output conflicts when summing numbers among threads in a block</a:t>
            </a:r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1096963" y="4899027"/>
            <a:ext cx="228600" cy="25853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1325563" y="4899027"/>
            <a:ext cx="228600" cy="25853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7413" name="Rectangle 6"/>
          <p:cNvSpPr>
            <a:spLocks noChangeArrowheads="1"/>
          </p:cNvSpPr>
          <p:nvPr/>
        </p:nvSpPr>
        <p:spPr bwMode="auto">
          <a:xfrm>
            <a:off x="1554163" y="4899027"/>
            <a:ext cx="228600" cy="25853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1779588" y="4899027"/>
            <a:ext cx="228600" cy="25853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7415" name="Rectangle 8"/>
          <p:cNvSpPr>
            <a:spLocks noChangeArrowheads="1"/>
          </p:cNvSpPr>
          <p:nvPr/>
        </p:nvSpPr>
        <p:spPr bwMode="auto">
          <a:xfrm>
            <a:off x="2008188" y="4899027"/>
            <a:ext cx="228600" cy="25853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7416" name="Rectangle 10"/>
          <p:cNvSpPr>
            <a:spLocks noChangeArrowheads="1"/>
          </p:cNvSpPr>
          <p:nvPr/>
        </p:nvSpPr>
        <p:spPr bwMode="auto">
          <a:xfrm>
            <a:off x="2693988" y="4899027"/>
            <a:ext cx="228600" cy="25853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7417" name="Rectangle 11"/>
          <p:cNvSpPr>
            <a:spLocks noChangeArrowheads="1"/>
          </p:cNvSpPr>
          <p:nvPr/>
        </p:nvSpPr>
        <p:spPr bwMode="auto">
          <a:xfrm>
            <a:off x="2465388" y="4899027"/>
            <a:ext cx="228600" cy="25853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7418" name="Rectangle 12"/>
          <p:cNvSpPr>
            <a:spLocks noChangeArrowheads="1"/>
          </p:cNvSpPr>
          <p:nvPr/>
        </p:nvSpPr>
        <p:spPr bwMode="auto">
          <a:xfrm>
            <a:off x="2236788" y="4899027"/>
            <a:ext cx="228600" cy="25853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7419" name="Rectangle 13"/>
          <p:cNvSpPr>
            <a:spLocks noChangeArrowheads="1"/>
          </p:cNvSpPr>
          <p:nvPr/>
        </p:nvSpPr>
        <p:spPr bwMode="auto">
          <a:xfrm>
            <a:off x="1096963" y="6121403"/>
            <a:ext cx="228600" cy="258532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7420" name="Rectangle 14"/>
          <p:cNvSpPr>
            <a:spLocks noChangeArrowheads="1"/>
          </p:cNvSpPr>
          <p:nvPr/>
        </p:nvSpPr>
        <p:spPr bwMode="auto">
          <a:xfrm>
            <a:off x="1325563" y="6121403"/>
            <a:ext cx="228600" cy="25853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7421" name="Rectangle 15"/>
          <p:cNvSpPr>
            <a:spLocks noChangeArrowheads="1"/>
          </p:cNvSpPr>
          <p:nvPr/>
        </p:nvSpPr>
        <p:spPr bwMode="auto">
          <a:xfrm>
            <a:off x="1554163" y="6121403"/>
            <a:ext cx="228600" cy="25853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7422" name="Rectangle 16"/>
          <p:cNvSpPr>
            <a:spLocks noChangeArrowheads="1"/>
          </p:cNvSpPr>
          <p:nvPr/>
        </p:nvSpPr>
        <p:spPr bwMode="auto">
          <a:xfrm>
            <a:off x="1779588" y="6121403"/>
            <a:ext cx="228600" cy="25853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7423" name="Rectangle 17"/>
          <p:cNvSpPr>
            <a:spLocks noChangeArrowheads="1"/>
          </p:cNvSpPr>
          <p:nvPr/>
        </p:nvSpPr>
        <p:spPr bwMode="auto">
          <a:xfrm>
            <a:off x="2008188" y="6121403"/>
            <a:ext cx="228600" cy="25853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7424" name="Rectangle 18"/>
          <p:cNvSpPr>
            <a:spLocks noChangeArrowheads="1"/>
          </p:cNvSpPr>
          <p:nvPr/>
        </p:nvSpPr>
        <p:spPr bwMode="auto">
          <a:xfrm>
            <a:off x="2693988" y="6121403"/>
            <a:ext cx="228600" cy="25853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7425" name="Rectangle 19"/>
          <p:cNvSpPr>
            <a:spLocks noChangeArrowheads="1"/>
          </p:cNvSpPr>
          <p:nvPr/>
        </p:nvSpPr>
        <p:spPr bwMode="auto">
          <a:xfrm>
            <a:off x="2465388" y="6121403"/>
            <a:ext cx="228600" cy="25853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7426" name="Rectangle 20"/>
          <p:cNvSpPr>
            <a:spLocks noChangeArrowheads="1"/>
          </p:cNvSpPr>
          <p:nvPr/>
        </p:nvSpPr>
        <p:spPr bwMode="auto">
          <a:xfrm>
            <a:off x="2236788" y="6121403"/>
            <a:ext cx="228600" cy="25853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cxnSp>
        <p:nvCxnSpPr>
          <p:cNvPr id="17427" name="Straight Arrow Connector 4"/>
          <p:cNvCxnSpPr>
            <a:cxnSpLocks noChangeShapeType="1"/>
            <a:stCxn id="17411" idx="2"/>
            <a:endCxn id="17419" idx="0"/>
          </p:cNvCxnSpPr>
          <p:nvPr/>
        </p:nvCxnSpPr>
        <p:spPr bwMode="auto">
          <a:xfrm>
            <a:off x="1211263" y="5157559"/>
            <a:ext cx="0" cy="963844"/>
          </a:xfrm>
          <a:prstGeom prst="straightConnector1">
            <a:avLst/>
          </a:prstGeom>
          <a:noFill/>
          <a:ln w="762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28" name="Straight Arrow Connector 24"/>
          <p:cNvCxnSpPr>
            <a:cxnSpLocks noChangeShapeType="1"/>
            <a:stCxn id="17412" idx="2"/>
            <a:endCxn id="17419" idx="0"/>
          </p:cNvCxnSpPr>
          <p:nvPr/>
        </p:nvCxnSpPr>
        <p:spPr bwMode="auto">
          <a:xfrm flipH="1">
            <a:off x="1211263" y="5157559"/>
            <a:ext cx="228600" cy="963844"/>
          </a:xfrm>
          <a:prstGeom prst="straightConnector1">
            <a:avLst/>
          </a:prstGeom>
          <a:noFill/>
          <a:ln w="762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29" name="Straight Arrow Connector 27"/>
          <p:cNvCxnSpPr>
            <a:cxnSpLocks noChangeShapeType="1"/>
            <a:stCxn id="17413" idx="2"/>
            <a:endCxn id="17419" idx="0"/>
          </p:cNvCxnSpPr>
          <p:nvPr/>
        </p:nvCxnSpPr>
        <p:spPr bwMode="auto">
          <a:xfrm flipH="1">
            <a:off x="1211263" y="5157559"/>
            <a:ext cx="457200" cy="963844"/>
          </a:xfrm>
          <a:prstGeom prst="straightConnector1">
            <a:avLst/>
          </a:prstGeom>
          <a:noFill/>
          <a:ln w="762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30" name="Straight Arrow Connector 28"/>
          <p:cNvCxnSpPr>
            <a:cxnSpLocks noChangeShapeType="1"/>
            <a:stCxn id="17414" idx="2"/>
            <a:endCxn id="17419" idx="0"/>
          </p:cNvCxnSpPr>
          <p:nvPr/>
        </p:nvCxnSpPr>
        <p:spPr bwMode="auto">
          <a:xfrm flipH="1">
            <a:off x="1211263" y="5157559"/>
            <a:ext cx="682625" cy="963844"/>
          </a:xfrm>
          <a:prstGeom prst="straightConnector1">
            <a:avLst/>
          </a:prstGeom>
          <a:noFill/>
          <a:ln w="762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31" name="Straight Arrow Connector 29"/>
          <p:cNvCxnSpPr>
            <a:cxnSpLocks noChangeShapeType="1"/>
            <a:stCxn id="17417" idx="2"/>
            <a:endCxn id="17419" idx="0"/>
          </p:cNvCxnSpPr>
          <p:nvPr/>
        </p:nvCxnSpPr>
        <p:spPr bwMode="auto">
          <a:xfrm flipH="1">
            <a:off x="1211263" y="5157559"/>
            <a:ext cx="1368425" cy="963844"/>
          </a:xfrm>
          <a:prstGeom prst="straightConnector1">
            <a:avLst/>
          </a:prstGeom>
          <a:noFill/>
          <a:ln w="762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32" name="Straight Arrow Connector 30"/>
          <p:cNvCxnSpPr>
            <a:cxnSpLocks noChangeShapeType="1"/>
            <a:stCxn id="17418" idx="2"/>
            <a:endCxn id="17419" idx="0"/>
          </p:cNvCxnSpPr>
          <p:nvPr/>
        </p:nvCxnSpPr>
        <p:spPr bwMode="auto">
          <a:xfrm flipH="1">
            <a:off x="1211263" y="5157559"/>
            <a:ext cx="1139825" cy="963844"/>
          </a:xfrm>
          <a:prstGeom prst="straightConnector1">
            <a:avLst/>
          </a:prstGeom>
          <a:noFill/>
          <a:ln w="762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33" name="Straight Arrow Connector 31"/>
          <p:cNvCxnSpPr>
            <a:cxnSpLocks noChangeShapeType="1"/>
            <a:stCxn id="17415" idx="2"/>
          </p:cNvCxnSpPr>
          <p:nvPr/>
        </p:nvCxnSpPr>
        <p:spPr bwMode="auto">
          <a:xfrm flipH="1">
            <a:off x="1211276" y="5157559"/>
            <a:ext cx="911212" cy="963844"/>
          </a:xfrm>
          <a:prstGeom prst="straightConnector1">
            <a:avLst/>
          </a:prstGeom>
          <a:noFill/>
          <a:ln w="762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34" name="Straight Arrow Connector 45"/>
          <p:cNvCxnSpPr>
            <a:cxnSpLocks noChangeShapeType="1"/>
            <a:stCxn id="17416" idx="2"/>
            <a:endCxn id="17419" idx="0"/>
          </p:cNvCxnSpPr>
          <p:nvPr/>
        </p:nvCxnSpPr>
        <p:spPr bwMode="auto">
          <a:xfrm flipH="1">
            <a:off x="1211263" y="5157559"/>
            <a:ext cx="1597025" cy="963844"/>
          </a:xfrm>
          <a:prstGeom prst="straightConnector1">
            <a:avLst/>
          </a:prstGeom>
          <a:noFill/>
          <a:ln w="762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35" name="TextBox 51"/>
          <p:cNvSpPr txBox="1">
            <a:spLocks noChangeArrowheads="1"/>
          </p:cNvSpPr>
          <p:nvPr/>
        </p:nvSpPr>
        <p:spPr bwMode="auto">
          <a:xfrm>
            <a:off x="263525" y="3271845"/>
            <a:ext cx="4789488" cy="153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buFont typeface="Times New Roman" pitchFamily="18" charset="0"/>
              <a:buNone/>
            </a:pPr>
            <a:r>
              <a:rPr lang="en-US" altLang="en-US" sz="2400" b="1"/>
              <a:t>N-way output conflict:                 </a:t>
            </a:r>
            <a:r>
              <a:rPr lang="en-US" altLang="en-US" sz="2000"/>
              <a:t>Correct results require </a:t>
            </a:r>
            <a:r>
              <a:rPr lang="en-US" altLang="en-US" sz="2000" b="1"/>
              <a:t>costly barrier synchronizations</a:t>
            </a:r>
            <a:r>
              <a:rPr lang="en-US" altLang="en-US" sz="2000"/>
              <a:t> or </a:t>
            </a:r>
            <a:r>
              <a:rPr lang="en-US" altLang="en-US" sz="2000" b="1"/>
              <a:t>atomic memory operations ON EVERY ADD </a:t>
            </a:r>
            <a:r>
              <a:rPr lang="en-US" altLang="en-US" sz="2000"/>
              <a:t>to prevent threads from overwriting each other…</a:t>
            </a:r>
          </a:p>
        </p:txBody>
      </p:sp>
      <p:sp>
        <p:nvSpPr>
          <p:cNvPr id="17436" name="Rectangle 54"/>
          <p:cNvSpPr>
            <a:spLocks noChangeArrowheads="1"/>
          </p:cNvSpPr>
          <p:nvPr/>
        </p:nvSpPr>
        <p:spPr bwMode="auto">
          <a:xfrm>
            <a:off x="5832475" y="2599532"/>
            <a:ext cx="228600" cy="25853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7437" name="Rectangle 55"/>
          <p:cNvSpPr>
            <a:spLocks noChangeArrowheads="1"/>
          </p:cNvSpPr>
          <p:nvPr/>
        </p:nvSpPr>
        <p:spPr bwMode="auto">
          <a:xfrm>
            <a:off x="6061075" y="2599532"/>
            <a:ext cx="228600" cy="25853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7438" name="Rectangle 56"/>
          <p:cNvSpPr>
            <a:spLocks noChangeArrowheads="1"/>
          </p:cNvSpPr>
          <p:nvPr/>
        </p:nvSpPr>
        <p:spPr bwMode="auto">
          <a:xfrm>
            <a:off x="6289675" y="2599532"/>
            <a:ext cx="228600" cy="25853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7439" name="Rectangle 57"/>
          <p:cNvSpPr>
            <a:spLocks noChangeArrowheads="1"/>
          </p:cNvSpPr>
          <p:nvPr/>
        </p:nvSpPr>
        <p:spPr bwMode="auto">
          <a:xfrm>
            <a:off x="6515100" y="2599532"/>
            <a:ext cx="228600" cy="25853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7440" name="Rectangle 58"/>
          <p:cNvSpPr>
            <a:spLocks noChangeArrowheads="1"/>
          </p:cNvSpPr>
          <p:nvPr/>
        </p:nvSpPr>
        <p:spPr bwMode="auto">
          <a:xfrm>
            <a:off x="6743700" y="2599532"/>
            <a:ext cx="228600" cy="25853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7441" name="Rectangle 59"/>
          <p:cNvSpPr>
            <a:spLocks noChangeArrowheads="1"/>
          </p:cNvSpPr>
          <p:nvPr/>
        </p:nvSpPr>
        <p:spPr bwMode="auto">
          <a:xfrm>
            <a:off x="7429500" y="2599532"/>
            <a:ext cx="228600" cy="25853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7442" name="Rectangle 60"/>
          <p:cNvSpPr>
            <a:spLocks noChangeArrowheads="1"/>
          </p:cNvSpPr>
          <p:nvPr/>
        </p:nvSpPr>
        <p:spPr bwMode="auto">
          <a:xfrm>
            <a:off x="7200900" y="2599532"/>
            <a:ext cx="228600" cy="25853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7443" name="Rectangle 61"/>
          <p:cNvSpPr>
            <a:spLocks noChangeArrowheads="1"/>
          </p:cNvSpPr>
          <p:nvPr/>
        </p:nvSpPr>
        <p:spPr bwMode="auto">
          <a:xfrm>
            <a:off x="6972300" y="2599532"/>
            <a:ext cx="228600" cy="25853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7444" name="Rectangle 62"/>
          <p:cNvSpPr>
            <a:spLocks noChangeArrowheads="1"/>
          </p:cNvSpPr>
          <p:nvPr/>
        </p:nvSpPr>
        <p:spPr bwMode="auto">
          <a:xfrm>
            <a:off x="5832475" y="3210719"/>
            <a:ext cx="228600" cy="258532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7445" name="Rectangle 63"/>
          <p:cNvSpPr>
            <a:spLocks noChangeArrowheads="1"/>
          </p:cNvSpPr>
          <p:nvPr/>
        </p:nvSpPr>
        <p:spPr bwMode="auto">
          <a:xfrm>
            <a:off x="6061075" y="3210719"/>
            <a:ext cx="228600" cy="258532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7446" name="Rectangle 64"/>
          <p:cNvSpPr>
            <a:spLocks noChangeArrowheads="1"/>
          </p:cNvSpPr>
          <p:nvPr/>
        </p:nvSpPr>
        <p:spPr bwMode="auto">
          <a:xfrm>
            <a:off x="6289675" y="3210719"/>
            <a:ext cx="228600" cy="258532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7447" name="Rectangle 65"/>
          <p:cNvSpPr>
            <a:spLocks noChangeArrowheads="1"/>
          </p:cNvSpPr>
          <p:nvPr/>
        </p:nvSpPr>
        <p:spPr bwMode="auto">
          <a:xfrm>
            <a:off x="6515100" y="3210719"/>
            <a:ext cx="228600" cy="258532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7448" name="Rectangle 66"/>
          <p:cNvSpPr>
            <a:spLocks noChangeArrowheads="1"/>
          </p:cNvSpPr>
          <p:nvPr/>
        </p:nvSpPr>
        <p:spPr bwMode="auto">
          <a:xfrm>
            <a:off x="6743700" y="3210719"/>
            <a:ext cx="228600" cy="258532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7449" name="Rectangle 67"/>
          <p:cNvSpPr>
            <a:spLocks noChangeArrowheads="1"/>
          </p:cNvSpPr>
          <p:nvPr/>
        </p:nvSpPr>
        <p:spPr bwMode="auto">
          <a:xfrm>
            <a:off x="7429500" y="3210719"/>
            <a:ext cx="228600" cy="258532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7450" name="Rectangle 68"/>
          <p:cNvSpPr>
            <a:spLocks noChangeArrowheads="1"/>
          </p:cNvSpPr>
          <p:nvPr/>
        </p:nvSpPr>
        <p:spPr bwMode="auto">
          <a:xfrm>
            <a:off x="7200900" y="3210719"/>
            <a:ext cx="228600" cy="258532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7451" name="Rectangle 69"/>
          <p:cNvSpPr>
            <a:spLocks noChangeArrowheads="1"/>
          </p:cNvSpPr>
          <p:nvPr/>
        </p:nvSpPr>
        <p:spPr bwMode="auto">
          <a:xfrm>
            <a:off x="6972300" y="3210719"/>
            <a:ext cx="228600" cy="258532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cxnSp>
        <p:nvCxnSpPr>
          <p:cNvPr id="17452" name="Straight Arrow Connector 70"/>
          <p:cNvCxnSpPr>
            <a:cxnSpLocks noChangeShapeType="1"/>
            <a:stCxn id="17436" idx="2"/>
            <a:endCxn id="17444" idx="0"/>
          </p:cNvCxnSpPr>
          <p:nvPr/>
        </p:nvCxnSpPr>
        <p:spPr bwMode="auto">
          <a:xfrm>
            <a:off x="5946775" y="2858064"/>
            <a:ext cx="0" cy="352655"/>
          </a:xfrm>
          <a:prstGeom prst="straightConnector1">
            <a:avLst/>
          </a:prstGeom>
          <a:noFill/>
          <a:ln w="762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53" name="Straight Arrow Connector 71"/>
          <p:cNvCxnSpPr>
            <a:cxnSpLocks noChangeShapeType="1"/>
            <a:stCxn id="17437" idx="2"/>
            <a:endCxn id="17445" idx="0"/>
          </p:cNvCxnSpPr>
          <p:nvPr/>
        </p:nvCxnSpPr>
        <p:spPr bwMode="auto">
          <a:xfrm>
            <a:off x="6175375" y="2858064"/>
            <a:ext cx="0" cy="352655"/>
          </a:xfrm>
          <a:prstGeom prst="straightConnector1">
            <a:avLst/>
          </a:prstGeom>
          <a:noFill/>
          <a:ln w="762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54" name="Straight Arrow Connector 72"/>
          <p:cNvCxnSpPr>
            <a:cxnSpLocks noChangeShapeType="1"/>
            <a:stCxn id="17438" idx="2"/>
            <a:endCxn id="17446" idx="0"/>
          </p:cNvCxnSpPr>
          <p:nvPr/>
        </p:nvCxnSpPr>
        <p:spPr bwMode="auto">
          <a:xfrm>
            <a:off x="6403975" y="2858064"/>
            <a:ext cx="0" cy="352655"/>
          </a:xfrm>
          <a:prstGeom prst="straightConnector1">
            <a:avLst/>
          </a:prstGeom>
          <a:noFill/>
          <a:ln w="762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55" name="Straight Arrow Connector 73"/>
          <p:cNvCxnSpPr>
            <a:cxnSpLocks noChangeShapeType="1"/>
            <a:stCxn id="17439" idx="2"/>
            <a:endCxn id="17447" idx="0"/>
          </p:cNvCxnSpPr>
          <p:nvPr/>
        </p:nvCxnSpPr>
        <p:spPr bwMode="auto">
          <a:xfrm>
            <a:off x="6629400" y="2858064"/>
            <a:ext cx="0" cy="352655"/>
          </a:xfrm>
          <a:prstGeom prst="straightConnector1">
            <a:avLst/>
          </a:prstGeom>
          <a:noFill/>
          <a:ln w="762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56" name="Straight Arrow Connector 74"/>
          <p:cNvCxnSpPr>
            <a:cxnSpLocks noChangeShapeType="1"/>
            <a:stCxn id="17442" idx="2"/>
            <a:endCxn id="17450" idx="0"/>
          </p:cNvCxnSpPr>
          <p:nvPr/>
        </p:nvCxnSpPr>
        <p:spPr bwMode="auto">
          <a:xfrm>
            <a:off x="7315200" y="2858064"/>
            <a:ext cx="0" cy="352655"/>
          </a:xfrm>
          <a:prstGeom prst="straightConnector1">
            <a:avLst/>
          </a:prstGeom>
          <a:noFill/>
          <a:ln w="762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57" name="Straight Arrow Connector 75"/>
          <p:cNvCxnSpPr>
            <a:cxnSpLocks noChangeShapeType="1"/>
            <a:stCxn id="17443" idx="2"/>
            <a:endCxn id="17451" idx="0"/>
          </p:cNvCxnSpPr>
          <p:nvPr/>
        </p:nvCxnSpPr>
        <p:spPr bwMode="auto">
          <a:xfrm>
            <a:off x="7086600" y="2858064"/>
            <a:ext cx="0" cy="352655"/>
          </a:xfrm>
          <a:prstGeom prst="straightConnector1">
            <a:avLst/>
          </a:prstGeom>
          <a:noFill/>
          <a:ln w="762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58" name="Straight Arrow Connector 76"/>
          <p:cNvCxnSpPr>
            <a:cxnSpLocks noChangeShapeType="1"/>
            <a:stCxn id="17440" idx="2"/>
            <a:endCxn id="17448" idx="0"/>
          </p:cNvCxnSpPr>
          <p:nvPr/>
        </p:nvCxnSpPr>
        <p:spPr bwMode="auto">
          <a:xfrm>
            <a:off x="6858000" y="2858064"/>
            <a:ext cx="0" cy="352655"/>
          </a:xfrm>
          <a:prstGeom prst="straightConnector1">
            <a:avLst/>
          </a:prstGeom>
          <a:noFill/>
          <a:ln w="762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59" name="Straight Arrow Connector 77"/>
          <p:cNvCxnSpPr>
            <a:cxnSpLocks noChangeShapeType="1"/>
            <a:stCxn id="17441" idx="2"/>
            <a:endCxn id="17449" idx="0"/>
          </p:cNvCxnSpPr>
          <p:nvPr/>
        </p:nvCxnSpPr>
        <p:spPr bwMode="auto">
          <a:xfrm>
            <a:off x="7543800" y="2858064"/>
            <a:ext cx="0" cy="352655"/>
          </a:xfrm>
          <a:prstGeom prst="straightConnector1">
            <a:avLst/>
          </a:prstGeom>
          <a:noFill/>
          <a:ln w="762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60" name="TextBox 78"/>
          <p:cNvSpPr txBox="1">
            <a:spLocks noChangeArrowheads="1"/>
          </p:cNvSpPr>
          <p:nvPr/>
        </p:nvSpPr>
        <p:spPr bwMode="auto">
          <a:xfrm>
            <a:off x="4953000" y="1371606"/>
            <a:ext cx="3962400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r>
              <a:rPr lang="en-US" altLang="en-US" sz="2400" b="1" dirty="0"/>
              <a:t>Simple Parallel reduction: </a:t>
            </a:r>
            <a:r>
              <a:rPr lang="en-US" altLang="en-US" sz="2400" dirty="0"/>
              <a:t>no output conflicts,      Log2(N) barriers</a:t>
            </a:r>
          </a:p>
        </p:txBody>
      </p:sp>
      <p:sp>
        <p:nvSpPr>
          <p:cNvPr id="17461" name="Rectangle 97"/>
          <p:cNvSpPr>
            <a:spLocks noChangeArrowheads="1"/>
          </p:cNvSpPr>
          <p:nvPr/>
        </p:nvSpPr>
        <p:spPr bwMode="auto">
          <a:xfrm>
            <a:off x="5832475" y="4039395"/>
            <a:ext cx="228600" cy="258532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7462" name="Rectangle 98"/>
          <p:cNvSpPr>
            <a:spLocks noChangeArrowheads="1"/>
          </p:cNvSpPr>
          <p:nvPr/>
        </p:nvSpPr>
        <p:spPr bwMode="auto">
          <a:xfrm>
            <a:off x="6061075" y="4039395"/>
            <a:ext cx="228600" cy="25853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7463" name="Rectangle 99"/>
          <p:cNvSpPr>
            <a:spLocks noChangeArrowheads="1"/>
          </p:cNvSpPr>
          <p:nvPr/>
        </p:nvSpPr>
        <p:spPr bwMode="auto">
          <a:xfrm>
            <a:off x="6289675" y="4039395"/>
            <a:ext cx="228600" cy="258532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7464" name="Rectangle 100"/>
          <p:cNvSpPr>
            <a:spLocks noChangeArrowheads="1"/>
          </p:cNvSpPr>
          <p:nvPr/>
        </p:nvSpPr>
        <p:spPr bwMode="auto">
          <a:xfrm>
            <a:off x="6515100" y="4039395"/>
            <a:ext cx="228600" cy="25853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7465" name="Rectangle 101"/>
          <p:cNvSpPr>
            <a:spLocks noChangeArrowheads="1"/>
          </p:cNvSpPr>
          <p:nvPr/>
        </p:nvSpPr>
        <p:spPr bwMode="auto">
          <a:xfrm>
            <a:off x="6743700" y="4039395"/>
            <a:ext cx="228600" cy="258532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7466" name="Rectangle 102"/>
          <p:cNvSpPr>
            <a:spLocks noChangeArrowheads="1"/>
          </p:cNvSpPr>
          <p:nvPr/>
        </p:nvSpPr>
        <p:spPr bwMode="auto">
          <a:xfrm>
            <a:off x="7429500" y="4039395"/>
            <a:ext cx="228600" cy="25853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7467" name="Rectangle 103"/>
          <p:cNvSpPr>
            <a:spLocks noChangeArrowheads="1"/>
          </p:cNvSpPr>
          <p:nvPr/>
        </p:nvSpPr>
        <p:spPr bwMode="auto">
          <a:xfrm>
            <a:off x="7200900" y="4039395"/>
            <a:ext cx="228600" cy="258532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7468" name="Rectangle 104"/>
          <p:cNvSpPr>
            <a:spLocks noChangeArrowheads="1"/>
          </p:cNvSpPr>
          <p:nvPr/>
        </p:nvSpPr>
        <p:spPr bwMode="auto">
          <a:xfrm>
            <a:off x="6972300" y="4039395"/>
            <a:ext cx="228600" cy="25853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cxnSp>
        <p:nvCxnSpPr>
          <p:cNvPr id="17469" name="Straight Arrow Connector 105"/>
          <p:cNvCxnSpPr>
            <a:cxnSpLocks noChangeShapeType="1"/>
            <a:stCxn id="17445" idx="2"/>
            <a:endCxn id="17461" idx="0"/>
          </p:cNvCxnSpPr>
          <p:nvPr/>
        </p:nvCxnSpPr>
        <p:spPr bwMode="auto">
          <a:xfrm flipH="1">
            <a:off x="5946775" y="3469251"/>
            <a:ext cx="228600" cy="570144"/>
          </a:xfrm>
          <a:prstGeom prst="straightConnector1">
            <a:avLst/>
          </a:prstGeom>
          <a:noFill/>
          <a:ln w="762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70" name="Straight Arrow Connector 109"/>
          <p:cNvCxnSpPr>
            <a:cxnSpLocks noChangeShapeType="1"/>
            <a:stCxn id="17447" idx="2"/>
            <a:endCxn id="17463" idx="0"/>
          </p:cNvCxnSpPr>
          <p:nvPr/>
        </p:nvCxnSpPr>
        <p:spPr bwMode="auto">
          <a:xfrm flipH="1">
            <a:off x="6403975" y="3469251"/>
            <a:ext cx="225425" cy="570144"/>
          </a:xfrm>
          <a:prstGeom prst="straightConnector1">
            <a:avLst/>
          </a:prstGeom>
          <a:noFill/>
          <a:ln w="762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71" name="Straight Arrow Connector 112"/>
          <p:cNvCxnSpPr>
            <a:cxnSpLocks noChangeShapeType="1"/>
            <a:stCxn id="17451" idx="2"/>
            <a:endCxn id="17465" idx="0"/>
          </p:cNvCxnSpPr>
          <p:nvPr/>
        </p:nvCxnSpPr>
        <p:spPr bwMode="auto">
          <a:xfrm flipH="1">
            <a:off x="6858000" y="3469251"/>
            <a:ext cx="228600" cy="570144"/>
          </a:xfrm>
          <a:prstGeom prst="straightConnector1">
            <a:avLst/>
          </a:prstGeom>
          <a:noFill/>
          <a:ln w="762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72" name="TextBox 18456"/>
          <p:cNvSpPr txBox="1">
            <a:spLocks noChangeArrowheads="1"/>
          </p:cNvSpPr>
          <p:nvPr/>
        </p:nvSpPr>
        <p:spPr bwMode="auto">
          <a:xfrm>
            <a:off x="2665413" y="5332419"/>
            <a:ext cx="717550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r>
              <a:rPr lang="en-US" altLang="en-US" sz="3600" b="1"/>
              <a:t>+=</a:t>
            </a:r>
          </a:p>
        </p:txBody>
      </p:sp>
      <p:sp>
        <p:nvSpPr>
          <p:cNvPr id="17473" name="TextBox 116"/>
          <p:cNvSpPr txBox="1">
            <a:spLocks noChangeArrowheads="1"/>
          </p:cNvSpPr>
          <p:nvPr/>
        </p:nvSpPr>
        <p:spPr bwMode="auto">
          <a:xfrm>
            <a:off x="7727950" y="2728123"/>
            <a:ext cx="717550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r>
              <a:rPr lang="en-US" altLang="en-US" sz="3600" b="1"/>
              <a:t>=</a:t>
            </a:r>
          </a:p>
        </p:txBody>
      </p:sp>
      <p:sp>
        <p:nvSpPr>
          <p:cNvPr id="17474" name="TextBox 118"/>
          <p:cNvSpPr txBox="1">
            <a:spLocks noChangeArrowheads="1"/>
          </p:cNvSpPr>
          <p:nvPr/>
        </p:nvSpPr>
        <p:spPr bwMode="auto">
          <a:xfrm>
            <a:off x="7727950" y="3417099"/>
            <a:ext cx="717550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r>
              <a:rPr lang="en-US" altLang="en-US" sz="3600" b="1"/>
              <a:t>+=</a:t>
            </a:r>
          </a:p>
        </p:txBody>
      </p:sp>
      <p:cxnSp>
        <p:nvCxnSpPr>
          <p:cNvPr id="17475" name="Straight Arrow Connector 119"/>
          <p:cNvCxnSpPr>
            <a:cxnSpLocks noChangeShapeType="1"/>
            <a:stCxn id="17449" idx="2"/>
            <a:endCxn id="17467" idx="0"/>
          </p:cNvCxnSpPr>
          <p:nvPr/>
        </p:nvCxnSpPr>
        <p:spPr bwMode="auto">
          <a:xfrm flipH="1">
            <a:off x="7315200" y="3469251"/>
            <a:ext cx="228600" cy="570144"/>
          </a:xfrm>
          <a:prstGeom prst="straightConnector1">
            <a:avLst/>
          </a:prstGeom>
          <a:noFill/>
          <a:ln w="762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76" name="Rectangle 122"/>
          <p:cNvSpPr>
            <a:spLocks noChangeArrowheads="1"/>
          </p:cNvSpPr>
          <p:nvPr/>
        </p:nvSpPr>
        <p:spPr bwMode="auto">
          <a:xfrm>
            <a:off x="5824538" y="4850607"/>
            <a:ext cx="228600" cy="258532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7477" name="Rectangle 123"/>
          <p:cNvSpPr>
            <a:spLocks noChangeArrowheads="1"/>
          </p:cNvSpPr>
          <p:nvPr/>
        </p:nvSpPr>
        <p:spPr bwMode="auto">
          <a:xfrm>
            <a:off x="6053138" y="4850607"/>
            <a:ext cx="228600" cy="25853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7478" name="Rectangle 124"/>
          <p:cNvSpPr>
            <a:spLocks noChangeArrowheads="1"/>
          </p:cNvSpPr>
          <p:nvPr/>
        </p:nvSpPr>
        <p:spPr bwMode="auto">
          <a:xfrm>
            <a:off x="6281738" y="4850607"/>
            <a:ext cx="228600" cy="25853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7479" name="Rectangle 125"/>
          <p:cNvSpPr>
            <a:spLocks noChangeArrowheads="1"/>
          </p:cNvSpPr>
          <p:nvPr/>
        </p:nvSpPr>
        <p:spPr bwMode="auto">
          <a:xfrm>
            <a:off x="6505575" y="4850607"/>
            <a:ext cx="228600" cy="25853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7480" name="Rectangle 126"/>
          <p:cNvSpPr>
            <a:spLocks noChangeArrowheads="1"/>
          </p:cNvSpPr>
          <p:nvPr/>
        </p:nvSpPr>
        <p:spPr bwMode="auto">
          <a:xfrm>
            <a:off x="6734175" y="4850607"/>
            <a:ext cx="228600" cy="258532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7481" name="Rectangle 127"/>
          <p:cNvSpPr>
            <a:spLocks noChangeArrowheads="1"/>
          </p:cNvSpPr>
          <p:nvPr/>
        </p:nvSpPr>
        <p:spPr bwMode="auto">
          <a:xfrm>
            <a:off x="7419975" y="4850607"/>
            <a:ext cx="228600" cy="25853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7482" name="Rectangle 128"/>
          <p:cNvSpPr>
            <a:spLocks noChangeArrowheads="1"/>
          </p:cNvSpPr>
          <p:nvPr/>
        </p:nvSpPr>
        <p:spPr bwMode="auto">
          <a:xfrm>
            <a:off x="7191375" y="4850607"/>
            <a:ext cx="228600" cy="25853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7483" name="Rectangle 129"/>
          <p:cNvSpPr>
            <a:spLocks noChangeArrowheads="1"/>
          </p:cNvSpPr>
          <p:nvPr/>
        </p:nvSpPr>
        <p:spPr bwMode="auto">
          <a:xfrm>
            <a:off x="6962775" y="4850607"/>
            <a:ext cx="228600" cy="25853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cxnSp>
        <p:nvCxnSpPr>
          <p:cNvPr id="17484" name="Straight Arrow Connector 130"/>
          <p:cNvCxnSpPr>
            <a:cxnSpLocks noChangeShapeType="1"/>
            <a:stCxn id="17463" idx="2"/>
            <a:endCxn id="17476" idx="0"/>
          </p:cNvCxnSpPr>
          <p:nvPr/>
        </p:nvCxnSpPr>
        <p:spPr bwMode="auto">
          <a:xfrm flipH="1">
            <a:off x="5938838" y="4297927"/>
            <a:ext cx="465137" cy="552680"/>
          </a:xfrm>
          <a:prstGeom prst="straightConnector1">
            <a:avLst/>
          </a:prstGeom>
          <a:noFill/>
          <a:ln w="762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85" name="Straight Arrow Connector 132"/>
          <p:cNvCxnSpPr>
            <a:cxnSpLocks noChangeShapeType="1"/>
            <a:stCxn id="17467" idx="2"/>
            <a:endCxn id="17480" idx="0"/>
          </p:cNvCxnSpPr>
          <p:nvPr/>
        </p:nvCxnSpPr>
        <p:spPr bwMode="auto">
          <a:xfrm flipH="1">
            <a:off x="6848475" y="4297927"/>
            <a:ext cx="466725" cy="552680"/>
          </a:xfrm>
          <a:prstGeom prst="straightConnector1">
            <a:avLst/>
          </a:prstGeom>
          <a:noFill/>
          <a:ln w="762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86" name="TextBox 133"/>
          <p:cNvSpPr txBox="1">
            <a:spLocks noChangeArrowheads="1"/>
          </p:cNvSpPr>
          <p:nvPr/>
        </p:nvSpPr>
        <p:spPr bwMode="auto">
          <a:xfrm>
            <a:off x="7718425" y="4228311"/>
            <a:ext cx="719138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r>
              <a:rPr lang="en-US" altLang="en-US" sz="3600" b="1"/>
              <a:t>+=</a:t>
            </a:r>
          </a:p>
        </p:txBody>
      </p:sp>
      <p:sp>
        <p:nvSpPr>
          <p:cNvPr id="17487" name="Rectangle 139"/>
          <p:cNvSpPr>
            <a:spLocks noChangeArrowheads="1"/>
          </p:cNvSpPr>
          <p:nvPr/>
        </p:nvSpPr>
        <p:spPr bwMode="auto">
          <a:xfrm>
            <a:off x="5824538" y="5661819"/>
            <a:ext cx="228600" cy="258532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7488" name="Rectangle 140"/>
          <p:cNvSpPr>
            <a:spLocks noChangeArrowheads="1"/>
          </p:cNvSpPr>
          <p:nvPr/>
        </p:nvSpPr>
        <p:spPr bwMode="auto">
          <a:xfrm>
            <a:off x="6053138" y="5661819"/>
            <a:ext cx="228600" cy="25853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7489" name="Rectangle 141"/>
          <p:cNvSpPr>
            <a:spLocks noChangeArrowheads="1"/>
          </p:cNvSpPr>
          <p:nvPr/>
        </p:nvSpPr>
        <p:spPr bwMode="auto">
          <a:xfrm>
            <a:off x="6281738" y="5661819"/>
            <a:ext cx="228600" cy="25853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7490" name="Rectangle 142"/>
          <p:cNvSpPr>
            <a:spLocks noChangeArrowheads="1"/>
          </p:cNvSpPr>
          <p:nvPr/>
        </p:nvSpPr>
        <p:spPr bwMode="auto">
          <a:xfrm>
            <a:off x="6505575" y="5661819"/>
            <a:ext cx="228600" cy="25853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7491" name="Rectangle 143"/>
          <p:cNvSpPr>
            <a:spLocks noChangeArrowheads="1"/>
          </p:cNvSpPr>
          <p:nvPr/>
        </p:nvSpPr>
        <p:spPr bwMode="auto">
          <a:xfrm>
            <a:off x="6734175" y="5661819"/>
            <a:ext cx="228600" cy="25853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7492" name="Rectangle 144"/>
          <p:cNvSpPr>
            <a:spLocks noChangeArrowheads="1"/>
          </p:cNvSpPr>
          <p:nvPr/>
        </p:nvSpPr>
        <p:spPr bwMode="auto">
          <a:xfrm>
            <a:off x="7419975" y="5661819"/>
            <a:ext cx="228600" cy="25853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7493" name="Rectangle 145"/>
          <p:cNvSpPr>
            <a:spLocks noChangeArrowheads="1"/>
          </p:cNvSpPr>
          <p:nvPr/>
        </p:nvSpPr>
        <p:spPr bwMode="auto">
          <a:xfrm>
            <a:off x="7191375" y="5661819"/>
            <a:ext cx="228600" cy="25853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7494" name="Rectangle 146"/>
          <p:cNvSpPr>
            <a:spLocks noChangeArrowheads="1"/>
          </p:cNvSpPr>
          <p:nvPr/>
        </p:nvSpPr>
        <p:spPr bwMode="auto">
          <a:xfrm>
            <a:off x="6962775" y="5661819"/>
            <a:ext cx="228600" cy="25853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cxnSp>
        <p:nvCxnSpPr>
          <p:cNvPr id="17495" name="Straight Arrow Connector 147"/>
          <p:cNvCxnSpPr>
            <a:cxnSpLocks noChangeShapeType="1"/>
            <a:stCxn id="17480" idx="2"/>
            <a:endCxn id="17487" idx="0"/>
          </p:cNvCxnSpPr>
          <p:nvPr/>
        </p:nvCxnSpPr>
        <p:spPr bwMode="auto">
          <a:xfrm flipH="1">
            <a:off x="5938838" y="5109139"/>
            <a:ext cx="909637" cy="552680"/>
          </a:xfrm>
          <a:prstGeom prst="straightConnector1">
            <a:avLst/>
          </a:prstGeom>
          <a:noFill/>
          <a:ln w="7620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96" name="TextBox 149"/>
          <p:cNvSpPr txBox="1">
            <a:spLocks noChangeArrowheads="1"/>
          </p:cNvSpPr>
          <p:nvPr/>
        </p:nvSpPr>
        <p:spPr bwMode="auto">
          <a:xfrm>
            <a:off x="7718425" y="5037937"/>
            <a:ext cx="719138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r>
              <a:rPr lang="en-US" altLang="en-US" sz="3600" b="1"/>
              <a:t>+=</a:t>
            </a:r>
          </a:p>
        </p:txBody>
      </p:sp>
      <p:sp>
        <p:nvSpPr>
          <p:cNvPr id="17497" name="Rectangle 158"/>
          <p:cNvSpPr>
            <a:spLocks noChangeArrowheads="1"/>
          </p:cNvSpPr>
          <p:nvPr/>
        </p:nvSpPr>
        <p:spPr bwMode="auto">
          <a:xfrm>
            <a:off x="1096963" y="2587627"/>
            <a:ext cx="228600" cy="25853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7498" name="Rectangle 159"/>
          <p:cNvSpPr>
            <a:spLocks noChangeArrowheads="1"/>
          </p:cNvSpPr>
          <p:nvPr/>
        </p:nvSpPr>
        <p:spPr bwMode="auto">
          <a:xfrm>
            <a:off x="1325563" y="2587627"/>
            <a:ext cx="228600" cy="25853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7499" name="Rectangle 160"/>
          <p:cNvSpPr>
            <a:spLocks noChangeArrowheads="1"/>
          </p:cNvSpPr>
          <p:nvPr/>
        </p:nvSpPr>
        <p:spPr bwMode="auto">
          <a:xfrm>
            <a:off x="1554163" y="2587627"/>
            <a:ext cx="228600" cy="25853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7500" name="Rectangle 161"/>
          <p:cNvSpPr>
            <a:spLocks noChangeArrowheads="1"/>
          </p:cNvSpPr>
          <p:nvPr/>
        </p:nvSpPr>
        <p:spPr bwMode="auto">
          <a:xfrm>
            <a:off x="1779588" y="2587627"/>
            <a:ext cx="228600" cy="25853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7501" name="Rectangle 162"/>
          <p:cNvSpPr>
            <a:spLocks noChangeArrowheads="1"/>
          </p:cNvSpPr>
          <p:nvPr/>
        </p:nvSpPr>
        <p:spPr bwMode="auto">
          <a:xfrm>
            <a:off x="2008188" y="2587627"/>
            <a:ext cx="228600" cy="25853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7502" name="Rectangle 163"/>
          <p:cNvSpPr>
            <a:spLocks noChangeArrowheads="1"/>
          </p:cNvSpPr>
          <p:nvPr/>
        </p:nvSpPr>
        <p:spPr bwMode="auto">
          <a:xfrm>
            <a:off x="2693988" y="2587627"/>
            <a:ext cx="228600" cy="25853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7503" name="Rectangle 164"/>
          <p:cNvSpPr>
            <a:spLocks noChangeArrowheads="1"/>
          </p:cNvSpPr>
          <p:nvPr/>
        </p:nvSpPr>
        <p:spPr bwMode="auto">
          <a:xfrm>
            <a:off x="2465388" y="2587627"/>
            <a:ext cx="228600" cy="25853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7504" name="Rectangle 165"/>
          <p:cNvSpPr>
            <a:spLocks noChangeArrowheads="1"/>
          </p:cNvSpPr>
          <p:nvPr/>
        </p:nvSpPr>
        <p:spPr bwMode="auto">
          <a:xfrm>
            <a:off x="2236788" y="2587627"/>
            <a:ext cx="228600" cy="25853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7505" name="TextBox 166"/>
          <p:cNvSpPr txBox="1">
            <a:spLocks noChangeArrowheads="1"/>
          </p:cNvSpPr>
          <p:nvPr/>
        </p:nvSpPr>
        <p:spPr bwMode="auto">
          <a:xfrm>
            <a:off x="3119438" y="2571755"/>
            <a:ext cx="717550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r>
              <a:rPr lang="en-US" altLang="en-US" sz="3600" b="1"/>
              <a:t>+=</a:t>
            </a:r>
          </a:p>
        </p:txBody>
      </p:sp>
      <p:sp>
        <p:nvSpPr>
          <p:cNvPr id="88" name="Circular Arrow 87"/>
          <p:cNvSpPr/>
          <p:nvPr/>
        </p:nvSpPr>
        <p:spPr bwMode="auto">
          <a:xfrm>
            <a:off x="3035307" y="2382845"/>
            <a:ext cx="885825" cy="423553"/>
          </a:xfrm>
          <a:prstGeom prst="circularArrow">
            <a:avLst>
              <a:gd name="adj1" fmla="val 10688"/>
              <a:gd name="adj2" fmla="val 1142319"/>
              <a:gd name="adj3" fmla="val 8303552"/>
              <a:gd name="adj4" fmla="val 10800000"/>
              <a:gd name="adj5" fmla="val 12500"/>
            </a:avLst>
          </a:prstGeom>
          <a:solidFill>
            <a:schemeClr val="tx1"/>
          </a:solidFill>
          <a:ln>
            <a:noFill/>
          </a:ln>
          <a:effectLst/>
        </p:spPr>
        <p:txBody>
          <a:bodyPr>
            <a:spAutoFit/>
          </a:bodyPr>
          <a:lstStyle/>
          <a:p>
            <a:pPr marL="341313" indent="-341313" defTabSz="457200">
              <a:defRPr/>
            </a:pPr>
            <a:endParaRPr lang="en-US"/>
          </a:p>
        </p:txBody>
      </p:sp>
      <p:sp>
        <p:nvSpPr>
          <p:cNvPr id="17507" name="TextBox 168"/>
          <p:cNvSpPr txBox="1">
            <a:spLocks noChangeArrowheads="1"/>
          </p:cNvSpPr>
          <p:nvPr/>
        </p:nvSpPr>
        <p:spPr bwMode="auto">
          <a:xfrm>
            <a:off x="303213" y="1371606"/>
            <a:ext cx="4294187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r>
              <a:rPr lang="en-US" altLang="en-US" sz="2400" b="1"/>
              <a:t>Accumulate sums in thread-local registers before doing any reduction among threads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52400"/>
            <a:ext cx="7770813" cy="1141413"/>
          </a:xfrm>
        </p:spPr>
        <p:txBody>
          <a:bodyPr/>
          <a:lstStyle/>
          <a:p>
            <a:r>
              <a:rPr lang="en-US" dirty="0"/>
              <a:t>Additional Reference Materials: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13" y="1143000"/>
            <a:ext cx="8840788" cy="5334000"/>
          </a:xfrm>
        </p:spPr>
        <p:txBody>
          <a:bodyPr/>
          <a:lstStyle/>
          <a:p>
            <a:r>
              <a:rPr lang="en-US" sz="2800" dirty="0"/>
              <a:t>https://devblogs.nvidia.com/parallelforall/even-easier-introduction-cuda/</a:t>
            </a:r>
          </a:p>
          <a:p>
            <a:r>
              <a:rPr lang="en-US" sz="2800" dirty="0"/>
              <a:t>http://docs.nvidia.com/cuda/cuda-c-programming-guide</a:t>
            </a:r>
          </a:p>
          <a:p>
            <a:r>
              <a:rPr lang="en-US" sz="2800" dirty="0"/>
              <a:t>The CUDA Handbook: A Comprehensive Guide to GPU Programming</a:t>
            </a:r>
          </a:p>
          <a:p>
            <a:pPr lvl="1"/>
            <a:r>
              <a:rPr lang="en-US" sz="2400" dirty="0"/>
              <a:t>https://www.amazon.com/CUDA-Handbook-Comprehensive-Guide-Programming/dp/0321809467</a:t>
            </a:r>
          </a:p>
          <a:p>
            <a:r>
              <a:rPr lang="en-US" sz="2800" dirty="0"/>
              <a:t>Programming Massively Parallel Processors: A Hands-on Approach (Third Edition)</a:t>
            </a:r>
          </a:p>
          <a:p>
            <a:pPr lvl="1"/>
            <a:r>
              <a:rPr lang="en-US" sz="2400" dirty="0"/>
              <a:t>https://www.amazon.com/Programming-Massively-Parallel-Processors-Hands/dp/0128119861</a:t>
            </a:r>
          </a:p>
        </p:txBody>
      </p:sp>
    </p:spTree>
    <p:extLst>
      <p:ext uri="{BB962C8B-B14F-4D97-AF65-F5344CB8AC3E}">
        <p14:creationId xmlns:p14="http://schemas.microsoft.com/office/powerpoint/2010/main" val="13385566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6135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When to Use CUDA vs. </a:t>
            </a:r>
            <a:r>
              <a:rPr lang="en-US" dirty="0" err="1"/>
              <a:t>OpenACC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41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685801" y="533403"/>
            <a:ext cx="7770813" cy="838201"/>
          </a:xfrm>
        </p:spPr>
        <p:txBody>
          <a:bodyPr/>
          <a:lstStyle/>
          <a:p>
            <a:r>
              <a:rPr lang="en-US" altLang="en-US" sz="4000" dirty="0"/>
              <a:t>Other Benefits of GPUs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76200" y="1371600"/>
            <a:ext cx="8915400" cy="4724400"/>
          </a:xfrm>
        </p:spPr>
        <p:txBody>
          <a:bodyPr/>
          <a:lstStyle/>
          <a:p>
            <a:r>
              <a:rPr lang="en-US" altLang="en-US" b="1" dirty="0"/>
              <a:t>2019: 22 of the top of 25 Green500 systems           are GPU-accelerated (Tesla V100 or P100)</a:t>
            </a:r>
          </a:p>
          <a:p>
            <a:pPr lvl="1"/>
            <a:r>
              <a:rPr lang="en-US" altLang="en-US" b="1" dirty="0"/>
              <a:t>Increased GFLOPS/watt power efficiency</a:t>
            </a:r>
          </a:p>
          <a:p>
            <a:pPr lvl="1"/>
            <a:r>
              <a:rPr lang="en-US" altLang="en-US" dirty="0"/>
              <a:t>Increased compute power per unit volume</a:t>
            </a:r>
          </a:p>
          <a:p>
            <a:r>
              <a:rPr lang="en-US" altLang="en-US" dirty="0"/>
              <a:t>Desktop workstations can incorporate the </a:t>
            </a:r>
            <a:r>
              <a:rPr lang="en-US" altLang="en-US" b="1" dirty="0"/>
              <a:t>same types of GPUs </a:t>
            </a:r>
            <a:r>
              <a:rPr lang="en-US" altLang="en-US" dirty="0"/>
              <a:t>found in clouds, clusters, and supercomputers</a:t>
            </a:r>
          </a:p>
          <a:p>
            <a:r>
              <a:rPr lang="en-US" altLang="en-US" dirty="0"/>
              <a:t>GPUs can be upgraded without new OS version, license fees, etc.</a:t>
            </a:r>
          </a:p>
        </p:txBody>
      </p:sp>
    </p:spTree>
    <p:extLst>
      <p:ext uri="{BB962C8B-B14F-4D97-AF65-F5344CB8AC3E}">
        <p14:creationId xmlns:p14="http://schemas.microsoft.com/office/powerpoint/2010/main" val="180851970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685801" y="228600"/>
            <a:ext cx="7770813" cy="1143000"/>
          </a:xfrm>
        </p:spPr>
        <p:txBody>
          <a:bodyPr>
            <a:normAutofit fontScale="90000"/>
          </a:bodyPr>
          <a:lstStyle/>
          <a:p>
            <a:r>
              <a:rPr lang="en-US" altLang="en-US" sz="3600"/>
              <a:t>Major Approaches For Programming Hybrid Architectures</a:t>
            </a:r>
          </a:p>
        </p:txBody>
      </p:sp>
      <p:sp>
        <p:nvSpPr>
          <p:cNvPr id="4099" name="Text Placeholder 4"/>
          <p:cNvSpPr>
            <a:spLocks noGrp="1"/>
          </p:cNvSpPr>
          <p:nvPr>
            <p:ph type="body" sz="half" idx="1"/>
          </p:nvPr>
        </p:nvSpPr>
        <p:spPr>
          <a:xfrm>
            <a:off x="152400" y="1524001"/>
            <a:ext cx="8839200" cy="44196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800" dirty="0"/>
              <a:t>Use </a:t>
            </a:r>
            <a:r>
              <a:rPr lang="en-US" altLang="en-US" sz="2800" b="1" dirty="0"/>
              <a:t>drop-in libraries</a:t>
            </a:r>
            <a:r>
              <a:rPr lang="en-US" altLang="en-US" sz="2800" dirty="0"/>
              <a:t> in place of CPU-only libraries</a:t>
            </a:r>
          </a:p>
          <a:p>
            <a:pPr lvl="1"/>
            <a:r>
              <a:rPr lang="en-US" altLang="en-US" sz="2400" b="1" dirty="0"/>
              <a:t>Little or no code development</a:t>
            </a:r>
          </a:p>
          <a:p>
            <a:pPr lvl="1"/>
            <a:r>
              <a:rPr lang="en-US" altLang="en-US" sz="2400" dirty="0"/>
              <a:t>Examples: MAGMA, BLAS-variants, FFT libraries, etc.</a:t>
            </a:r>
          </a:p>
          <a:p>
            <a:pPr lvl="1"/>
            <a:r>
              <a:rPr lang="en-US" altLang="en-US" sz="2400" b="1" dirty="0"/>
              <a:t>Speedups limited by Amdahl’s Law</a:t>
            </a:r>
            <a:r>
              <a:rPr lang="en-US" altLang="en-US" sz="2400" dirty="0"/>
              <a:t> and overheads associated with data movement between CPUs and GPU accelerators</a:t>
            </a:r>
          </a:p>
          <a:p>
            <a:r>
              <a:rPr lang="en-US" altLang="en-US" sz="2800" dirty="0"/>
              <a:t>Generate accelerator code as a variant of CPU source, e.g. using </a:t>
            </a:r>
            <a:r>
              <a:rPr lang="en-US" altLang="en-US" sz="2800" dirty="0" err="1"/>
              <a:t>OpenMP</a:t>
            </a:r>
            <a:r>
              <a:rPr lang="en-US" altLang="en-US" sz="2800" dirty="0"/>
              <a:t> and </a:t>
            </a:r>
            <a:r>
              <a:rPr lang="en-US" altLang="en-US" sz="2800" b="1" dirty="0" err="1"/>
              <a:t>OpenACC</a:t>
            </a:r>
            <a:r>
              <a:rPr lang="en-US" altLang="en-US" sz="2800" b="1" dirty="0"/>
              <a:t> directives</a:t>
            </a:r>
            <a:r>
              <a:rPr lang="en-US" altLang="en-US" sz="2800" dirty="0"/>
              <a:t>, and similar</a:t>
            </a:r>
          </a:p>
          <a:p>
            <a:r>
              <a:rPr lang="en-US" altLang="en-US" sz="2800" dirty="0"/>
              <a:t>Write </a:t>
            </a:r>
            <a:r>
              <a:rPr lang="en-US" altLang="en-US" sz="2800" b="1" dirty="0"/>
              <a:t>lower-level</a:t>
            </a:r>
            <a:r>
              <a:rPr lang="en-US" altLang="en-US" sz="2800" dirty="0"/>
              <a:t> accelerator-specific code, e.g. using </a:t>
            </a:r>
            <a:r>
              <a:rPr lang="en-US" altLang="en-US" sz="2800" b="1" dirty="0"/>
              <a:t>CUDA, OpenCL</a:t>
            </a:r>
            <a:r>
              <a:rPr lang="en-US" altLang="en-US" sz="2800" dirty="0"/>
              <a:t>, other approaches</a:t>
            </a:r>
            <a:endParaRPr lang="en-US" altLang="en-US" sz="2400" dirty="0"/>
          </a:p>
          <a:p>
            <a:pPr lvl="2"/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3974068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019" y="368595"/>
            <a:ext cx="8697432" cy="1143000"/>
          </a:xfrm>
        </p:spPr>
        <p:txBody>
          <a:bodyPr>
            <a:noAutofit/>
          </a:bodyPr>
          <a:lstStyle/>
          <a:p>
            <a:r>
              <a:rPr lang="en-US" sz="3200" dirty="0"/>
              <a:t>Challenges Adapting Large Software Systems for State-of-the-Art Hardware Platforms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72140" y="1981200"/>
            <a:ext cx="8346558" cy="41148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Initial focus on key computational kernels eventually gives way to the need to optimize an </a:t>
            </a:r>
            <a:r>
              <a:rPr lang="en-US" sz="2400" b="1" dirty="0"/>
              <a:t>ocean of less critical routines</a:t>
            </a:r>
            <a:r>
              <a:rPr lang="en-US" sz="2400" dirty="0"/>
              <a:t>, due to observance of </a:t>
            </a:r>
            <a:r>
              <a:rPr lang="en-US" sz="2400" b="1" dirty="0"/>
              <a:t>Amdahl’s Law</a:t>
            </a:r>
          </a:p>
          <a:p>
            <a:r>
              <a:rPr lang="en-US" sz="2400" dirty="0"/>
              <a:t>Even though these less critical routines might be easily ported to CUDA or similar, the </a:t>
            </a:r>
            <a:r>
              <a:rPr lang="en-US" sz="2400" b="1" dirty="0"/>
              <a:t>sheer number of routines often poses a challenge</a:t>
            </a:r>
          </a:p>
          <a:p>
            <a:r>
              <a:rPr lang="en-US" sz="2400" dirty="0"/>
              <a:t>Need a low-cost approach for </a:t>
            </a:r>
            <a:r>
              <a:rPr lang="en-US" sz="2400" b="1" dirty="0"/>
              <a:t>getting “some” speedup</a:t>
            </a:r>
            <a:r>
              <a:rPr lang="en-US" sz="2400" dirty="0"/>
              <a:t> out of these second-tier routines</a:t>
            </a:r>
          </a:p>
          <a:p>
            <a:r>
              <a:rPr lang="en-US" sz="2400" dirty="0"/>
              <a:t>In many cases, it is completely </a:t>
            </a:r>
            <a:r>
              <a:rPr lang="en-US" sz="2400" b="1" dirty="0"/>
              <a:t>sufficient to achieve memory-bandwidth-bound GPU performance with an existing algorithm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622343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Amdahl’s Law and Role of Directives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841500"/>
            <a:ext cx="7772400" cy="41148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Initial partitioning of algorithm(s) between host CPUs and accelerators is typically based on </a:t>
            </a:r>
            <a:r>
              <a:rPr lang="en-US" b="1" dirty="0"/>
              <a:t>initial performance balance point</a:t>
            </a:r>
          </a:p>
          <a:p>
            <a:r>
              <a:rPr lang="en-US" b="1" dirty="0"/>
              <a:t>Time passes and accelerators get MUCH faster…</a:t>
            </a:r>
          </a:p>
          <a:p>
            <a:r>
              <a:rPr lang="en-US" dirty="0"/>
              <a:t>Formerly harmless CPU code ends up limiting overall performance!</a:t>
            </a:r>
          </a:p>
          <a:p>
            <a:r>
              <a:rPr lang="en-US" dirty="0"/>
              <a:t>Need to address bottlenecks in increasing fraction of code</a:t>
            </a:r>
          </a:p>
          <a:p>
            <a:r>
              <a:rPr lang="en-US" b="1" dirty="0"/>
              <a:t>Directives</a:t>
            </a:r>
            <a:r>
              <a:rPr lang="en-US" dirty="0"/>
              <a:t> provide </a:t>
            </a:r>
            <a:r>
              <a:rPr lang="en-US" b="1" dirty="0"/>
              <a:t>low cost, low burden</a:t>
            </a:r>
            <a:r>
              <a:rPr lang="en-US" dirty="0"/>
              <a:t>, approach to </a:t>
            </a:r>
            <a:r>
              <a:rPr lang="en-US" b="1" dirty="0"/>
              <a:t>improve incrementally </a:t>
            </a:r>
            <a:r>
              <a:rPr lang="en-US" dirty="0"/>
              <a:t>vs. status quo </a:t>
            </a:r>
          </a:p>
          <a:p>
            <a:r>
              <a:rPr lang="en-US" b="1" dirty="0"/>
              <a:t>Directives are complementary to lower level approaches </a:t>
            </a:r>
            <a:r>
              <a:rPr lang="en-US" dirty="0"/>
              <a:t>such as CPU </a:t>
            </a:r>
            <a:r>
              <a:rPr lang="en-US" dirty="0" err="1"/>
              <a:t>intrinsics</a:t>
            </a:r>
            <a:r>
              <a:rPr lang="en-US" dirty="0"/>
              <a:t>, CUDA, OpenCL, and they all need to coexist and interoperate very gracefully alongside each other</a:t>
            </a:r>
          </a:p>
        </p:txBody>
      </p:sp>
    </p:spTree>
    <p:extLst>
      <p:ext uri="{BB962C8B-B14F-4D97-AF65-F5344CB8AC3E}">
        <p14:creationId xmlns:p14="http://schemas.microsoft.com/office/powerpoint/2010/main" val="332798983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speedup_revis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7" r="2985"/>
          <a:stretch>
            <a:fillRect/>
          </a:stretch>
        </p:blipFill>
        <p:spPr bwMode="auto">
          <a:xfrm>
            <a:off x="4533900" y="2209809"/>
            <a:ext cx="4610100" cy="395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219200"/>
          </a:xfrm>
        </p:spPr>
        <p:txBody>
          <a:bodyPr>
            <a:noAutofit/>
          </a:bodyPr>
          <a:lstStyle/>
          <a:p>
            <a:r>
              <a:rPr lang="en-US" altLang="en-US" sz="2400" dirty="0"/>
              <a:t>Multilevel Summation on the GPU:</a:t>
            </a:r>
            <a:br>
              <a:rPr lang="en-US" altLang="en-US" sz="2400" dirty="0"/>
            </a:br>
            <a:r>
              <a:rPr lang="en-US" altLang="en-US" sz="2400" dirty="0"/>
              <a:t>An Amdahl’s Law Example From Our Previous Work</a:t>
            </a:r>
            <a:endParaRPr lang="en-US" altLang="en-US" sz="3200" dirty="0"/>
          </a:p>
        </p:txBody>
      </p:sp>
      <p:graphicFrame>
        <p:nvGraphicFramePr>
          <p:cNvPr id="447492" name="Group 4"/>
          <p:cNvGraphicFramePr>
            <a:graphicFrameLocks noGrp="1"/>
          </p:cNvGraphicFramePr>
          <p:nvPr/>
        </p:nvGraphicFramePr>
        <p:xfrm>
          <a:off x="304800" y="3048000"/>
          <a:ext cx="4114800" cy="2411424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00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Computational steps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CPU (s)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w/ GPU (s)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Speedup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Short-range cutoff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480.07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14.87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32.3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Long-range anterpolation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9"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restriction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327"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lattice cutoff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49.47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36.4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1"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prolongation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9">
                <a:tc>
                  <a:txBody>
                    <a:bodyPr/>
                    <a:lstStyle/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interpolation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3.47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533.52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20.21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26.4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383" name="Text Box 52"/>
          <p:cNvSpPr txBox="1">
            <a:spLocks noChangeArrowheads="1"/>
          </p:cNvSpPr>
          <p:nvPr/>
        </p:nvSpPr>
        <p:spPr bwMode="auto">
          <a:xfrm>
            <a:off x="212978" y="2514609"/>
            <a:ext cx="42285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defTabSz="457101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8" charset="0"/>
              <a:buNone/>
            </a:pPr>
            <a:r>
              <a:rPr lang="en-US" altLang="en-US" sz="1200"/>
              <a:t>Performance profile for 0.5 Å map of potential for  1.5 M atoms.</a:t>
            </a:r>
          </a:p>
          <a:p>
            <a:pPr algn="ctr" defTabSz="457101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8" charset="0"/>
              <a:buNone/>
            </a:pPr>
            <a:r>
              <a:rPr lang="en-US" altLang="en-US" sz="1200"/>
              <a:t>Hardware platform is Intel QX6700 CPU and NVIDIA GTX 280.</a:t>
            </a:r>
          </a:p>
        </p:txBody>
      </p:sp>
      <p:sp>
        <p:nvSpPr>
          <p:cNvPr id="14384" name="Text Box 53"/>
          <p:cNvSpPr txBox="1">
            <a:spLocks noChangeArrowheads="1"/>
          </p:cNvSpPr>
          <p:nvPr/>
        </p:nvSpPr>
        <p:spPr bwMode="auto">
          <a:xfrm>
            <a:off x="381000" y="1600209"/>
            <a:ext cx="84582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defTabSz="457101" eaLnBrk="1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Times New Roman" pitchFamily="18" charset="0"/>
              <a:buNone/>
            </a:pPr>
            <a:r>
              <a:rPr lang="en-US" altLang="en-US" sz="2400" dirty="0"/>
              <a:t>Accelerate  </a:t>
            </a:r>
            <a:r>
              <a:rPr lang="en-US" altLang="en-US" sz="2400" b="1" dirty="0"/>
              <a:t>short-range cutoff</a:t>
            </a:r>
            <a:r>
              <a:rPr lang="en-US" altLang="en-US" sz="2400" dirty="0"/>
              <a:t>  and  </a:t>
            </a:r>
            <a:r>
              <a:rPr lang="en-US" altLang="en-US" sz="2400" b="1" dirty="0"/>
              <a:t>lattice cutoff</a:t>
            </a:r>
            <a:r>
              <a:rPr lang="en-US" altLang="en-US" sz="2400" dirty="0"/>
              <a:t>  parts</a:t>
            </a:r>
          </a:p>
          <a:p>
            <a:pPr algn="ctr" defTabSz="457101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8" charset="0"/>
              <a:buNone/>
            </a:pPr>
            <a:endParaRPr lang="en-US" altLang="en-US" sz="2000" dirty="0"/>
          </a:p>
        </p:txBody>
      </p:sp>
      <p:sp>
        <p:nvSpPr>
          <p:cNvPr id="14385" name="AutoShape 54"/>
          <p:cNvSpPr>
            <a:spLocks noChangeArrowheads="1"/>
          </p:cNvSpPr>
          <p:nvPr/>
        </p:nvSpPr>
        <p:spPr bwMode="auto">
          <a:xfrm>
            <a:off x="2552700" y="1732160"/>
            <a:ext cx="2514600" cy="457200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defTabSz="457101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8" charset="0"/>
              <a:buNone/>
            </a:pPr>
            <a:endParaRPr lang="en-US" altLang="en-US" sz="1200">
              <a:solidFill>
                <a:srgbClr val="002060"/>
              </a:solidFill>
            </a:endParaRPr>
          </a:p>
        </p:txBody>
      </p:sp>
      <p:sp>
        <p:nvSpPr>
          <p:cNvPr id="14386" name="AutoShape 55"/>
          <p:cNvSpPr>
            <a:spLocks noChangeArrowheads="1"/>
          </p:cNvSpPr>
          <p:nvPr/>
        </p:nvSpPr>
        <p:spPr bwMode="auto">
          <a:xfrm>
            <a:off x="5629275" y="1732160"/>
            <a:ext cx="1828800" cy="457200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defTabSz="457101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4387" name="Line 56"/>
          <p:cNvSpPr>
            <a:spLocks noChangeShapeType="1"/>
          </p:cNvSpPr>
          <p:nvPr/>
        </p:nvSpPr>
        <p:spPr bwMode="auto">
          <a:xfrm flipH="1">
            <a:off x="1600200" y="1981200"/>
            <a:ext cx="19050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defTabSz="45710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sz="1800"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4388" name="Line 57"/>
          <p:cNvSpPr>
            <a:spLocks noChangeShapeType="1"/>
          </p:cNvSpPr>
          <p:nvPr/>
        </p:nvSpPr>
        <p:spPr bwMode="auto">
          <a:xfrm flipH="1">
            <a:off x="1752600" y="1981200"/>
            <a:ext cx="449580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defTabSz="45710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sz="1800"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4389" name="AutoShape 58"/>
          <p:cNvSpPr>
            <a:spLocks noChangeArrowheads="1"/>
          </p:cNvSpPr>
          <p:nvPr/>
        </p:nvSpPr>
        <p:spPr bwMode="auto">
          <a:xfrm>
            <a:off x="304800" y="3352800"/>
            <a:ext cx="4121150" cy="228600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defTabSz="457101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4390" name="AutoShape 59"/>
          <p:cNvSpPr>
            <a:spLocks noChangeArrowheads="1"/>
          </p:cNvSpPr>
          <p:nvPr/>
        </p:nvSpPr>
        <p:spPr bwMode="auto">
          <a:xfrm>
            <a:off x="762000" y="4267200"/>
            <a:ext cx="3663950" cy="228600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defTabSz="457101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4391" name="Freeform 60"/>
          <p:cNvSpPr>
            <a:spLocks/>
          </p:cNvSpPr>
          <p:nvPr/>
        </p:nvSpPr>
        <p:spPr bwMode="auto">
          <a:xfrm>
            <a:off x="4495800" y="2095503"/>
            <a:ext cx="4267200" cy="800100"/>
          </a:xfrm>
          <a:custGeom>
            <a:avLst/>
            <a:gdLst>
              <a:gd name="T0" fmla="*/ 0 w 2832"/>
              <a:gd name="T1" fmla="*/ 2147483647 h 504"/>
              <a:gd name="T2" fmla="*/ 2147483647 w 2832"/>
              <a:gd name="T3" fmla="*/ 2147483647 h 504"/>
              <a:gd name="T4" fmla="*/ 2147483647 w 2832"/>
              <a:gd name="T5" fmla="*/ 2147483647 h 50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32" h="504">
                <a:moveTo>
                  <a:pt x="0" y="360"/>
                </a:moveTo>
                <a:cubicBezTo>
                  <a:pt x="796" y="180"/>
                  <a:pt x="1592" y="0"/>
                  <a:pt x="2064" y="24"/>
                </a:cubicBezTo>
                <a:cubicBezTo>
                  <a:pt x="2536" y="48"/>
                  <a:pt x="2684" y="276"/>
                  <a:pt x="2832" y="50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defTabSz="45710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sz="1800">
              <a:solidFill>
                <a:prstClr val="black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14392" name="AutoShape 61"/>
          <p:cNvSpPr>
            <a:spLocks noChangeArrowheads="1"/>
          </p:cNvSpPr>
          <p:nvPr/>
        </p:nvSpPr>
        <p:spPr bwMode="auto">
          <a:xfrm>
            <a:off x="152400" y="2514600"/>
            <a:ext cx="4343400" cy="3124200"/>
          </a:xfrm>
          <a:prstGeom prst="roundRect">
            <a:avLst>
              <a:gd name="adj" fmla="val 888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defTabSz="457101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4393" name="Oval 62"/>
          <p:cNvSpPr>
            <a:spLocks noChangeArrowheads="1"/>
          </p:cNvSpPr>
          <p:nvPr/>
        </p:nvSpPr>
        <p:spPr bwMode="auto">
          <a:xfrm>
            <a:off x="8686800" y="2895600"/>
            <a:ext cx="304800" cy="3048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defTabSz="457101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4394" name="Rectangle 1"/>
          <p:cNvSpPr>
            <a:spLocks noChangeArrowheads="1"/>
          </p:cNvSpPr>
          <p:nvPr/>
        </p:nvSpPr>
        <p:spPr bwMode="auto">
          <a:xfrm>
            <a:off x="76200" y="5791209"/>
            <a:ext cx="5486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defTabSz="457101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8" charset="0"/>
              <a:buNone/>
            </a:pPr>
            <a:r>
              <a:rPr lang="en-US" altLang="en-US" sz="1200" b="1"/>
              <a:t>Multilevel summation of electrostatic potentials using graphics processing units</a:t>
            </a:r>
            <a:r>
              <a:rPr lang="en-US" altLang="en-US" sz="1200"/>
              <a:t>. D. Hardy, J. Stone, K. Schulten. </a:t>
            </a:r>
            <a:r>
              <a:rPr lang="en-US" altLang="en-US" sz="1200" i="1"/>
              <a:t>J. Parallel Computing</a:t>
            </a:r>
            <a:r>
              <a:rPr lang="en-US" altLang="en-US" sz="1200"/>
              <a:t>, 35:164-177, 2009.</a:t>
            </a:r>
          </a:p>
        </p:txBody>
      </p:sp>
      <p:sp>
        <p:nvSpPr>
          <p:cNvPr id="14395" name="AutoShape 59"/>
          <p:cNvSpPr>
            <a:spLocks noChangeArrowheads="1"/>
          </p:cNvSpPr>
          <p:nvPr/>
        </p:nvSpPr>
        <p:spPr bwMode="auto">
          <a:xfrm>
            <a:off x="762000" y="4891089"/>
            <a:ext cx="1981200" cy="204787"/>
          </a:xfrm>
          <a:prstGeom prst="roundRect">
            <a:avLst>
              <a:gd name="adj" fmla="val 50000"/>
            </a:avLst>
          </a:prstGeom>
          <a:noFill/>
          <a:ln w="66675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defTabSz="457101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8" charset="0"/>
              <a:buNone/>
            </a:pPr>
            <a:endParaRPr lang="en-US" alt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02362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28600"/>
            <a:ext cx="7770813" cy="1141413"/>
          </a:xfrm>
        </p:spPr>
        <p:txBody>
          <a:bodyPr/>
          <a:lstStyle/>
          <a:p>
            <a:r>
              <a:rPr lang="en-US" dirty="0"/>
              <a:t>How Do Directives Fit In?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1" y="1370013"/>
            <a:ext cx="7839074" cy="4724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Single code base is typically maintained</a:t>
            </a:r>
          </a:p>
          <a:p>
            <a:r>
              <a:rPr lang="en-US" dirty="0"/>
              <a:t>Almost “deceptively” simple to use</a:t>
            </a:r>
          </a:p>
          <a:p>
            <a:r>
              <a:rPr lang="en-US" dirty="0"/>
              <a:t>Easy route for </a:t>
            </a:r>
            <a:r>
              <a:rPr lang="en-US" b="1" dirty="0"/>
              <a:t>incremental, “gradual buy in” </a:t>
            </a:r>
          </a:p>
          <a:p>
            <a:r>
              <a:rPr lang="en-US" b="1" dirty="0"/>
              <a:t>Rapid development cycle</a:t>
            </a:r>
            <a:r>
              <a:rPr lang="en-US" dirty="0"/>
              <a:t>, but success often follows minor refactoring and/or changes to data structure layout</a:t>
            </a:r>
          </a:p>
          <a:p>
            <a:r>
              <a:rPr lang="en-US" dirty="0"/>
              <a:t>Higher abstraction level than other techniques for programming accelerators</a:t>
            </a:r>
          </a:p>
          <a:p>
            <a:r>
              <a:rPr lang="en-US" dirty="0"/>
              <a:t>In many cases, </a:t>
            </a:r>
            <a:r>
              <a:rPr lang="en-US" b="1" dirty="0"/>
              <a:t>performance can be “good enough” due to memory-bandwidth limits</a:t>
            </a:r>
            <a:r>
              <a:rPr lang="en-US" dirty="0"/>
              <a:t>, or based on return on developer time or some other metric</a:t>
            </a:r>
          </a:p>
        </p:txBody>
      </p:sp>
    </p:spTree>
    <p:extLst>
      <p:ext uri="{BB962C8B-B14F-4D97-AF65-F5344CB8AC3E}">
        <p14:creationId xmlns:p14="http://schemas.microsoft.com/office/powerpoint/2010/main" val="163939706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17500"/>
            <a:ext cx="7770814" cy="914400"/>
          </a:xfrm>
        </p:spPr>
        <p:txBody>
          <a:bodyPr>
            <a:normAutofit/>
          </a:bodyPr>
          <a:lstStyle/>
          <a:p>
            <a:r>
              <a:rPr lang="en-US" sz="3600" dirty="0"/>
              <a:t>Why Not Use Directives Exclusively?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4" y="1358907"/>
            <a:ext cx="7658099" cy="473551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Some projects do…but:</a:t>
            </a:r>
          </a:p>
          <a:p>
            <a:pPr lvl="1"/>
            <a:r>
              <a:rPr lang="en-US" sz="2400" dirty="0"/>
              <a:t>Back-end runtimes for compiler directives sometimes have unexpected extra overheads that could be a showstopper in critical algorithm steps</a:t>
            </a:r>
          </a:p>
          <a:p>
            <a:pPr lvl="1"/>
            <a:r>
              <a:rPr lang="en-US" sz="2400" dirty="0"/>
              <a:t>High abstraction level may mean lack of access to hardware features exposed only via CUDA or other lower level APIs</a:t>
            </a:r>
          </a:p>
          <a:p>
            <a:pPr lvl="1"/>
            <a:r>
              <a:rPr lang="en-US" sz="2400" dirty="0"/>
              <a:t>Fortunately, </a:t>
            </a:r>
            <a:r>
              <a:rPr lang="en-US" sz="2400" b="1" dirty="0"/>
              <a:t>interoperability APIs </a:t>
            </a:r>
            <a:r>
              <a:rPr lang="en-US" sz="2400" dirty="0"/>
              <a:t>enable directive-based approaches to be used side-by-side with hand-coded kernels, libraries, etc.</a:t>
            </a:r>
          </a:p>
          <a:p>
            <a:pPr lvl="1"/>
            <a:r>
              <a:rPr lang="en-US" sz="2400" dirty="0"/>
              <a:t>Presently, sometimes-important capabilities like </a:t>
            </a:r>
            <a:r>
              <a:rPr lang="en-US" sz="2400" b="1" dirty="0"/>
              <a:t>JIT compilation of runtime-generated kernels </a:t>
            </a:r>
            <a:r>
              <a:rPr lang="en-US" sz="2400" dirty="0"/>
              <a:t>only exist within lower level APIs such as CUDA and OpenCL</a:t>
            </a:r>
          </a:p>
        </p:txBody>
      </p:sp>
    </p:spTree>
    <p:extLst>
      <p:ext uri="{BB962C8B-B14F-4D97-AF65-F5344CB8AC3E}">
        <p14:creationId xmlns:p14="http://schemas.microsoft.com/office/powerpoint/2010/main" val="135577928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42903"/>
            <a:ext cx="7770813" cy="1408113"/>
          </a:xfrm>
        </p:spPr>
        <p:txBody>
          <a:bodyPr>
            <a:noAutofit/>
          </a:bodyPr>
          <a:lstStyle/>
          <a:p>
            <a:r>
              <a:rPr lang="en-US" sz="3600" dirty="0"/>
              <a:t>What Do Existing Accelerated Applications Look Like?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76226" y="1981200"/>
            <a:ext cx="8353424" cy="411321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/>
              <a:t>I’ll provide examples from digging into modern versions of VMD that have already incorporated acceleration in a deep way.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Questions:</a:t>
            </a:r>
          </a:p>
          <a:p>
            <a:r>
              <a:rPr lang="en-US" sz="2800" b="1" dirty="0"/>
              <a:t>How much code needs to be “fast”, or “faster”</a:t>
            </a:r>
          </a:p>
          <a:p>
            <a:r>
              <a:rPr lang="en-US" sz="2800" dirty="0"/>
              <a:t>What fraction runs on accelerator now?</a:t>
            </a:r>
          </a:p>
          <a:p>
            <a:r>
              <a:rPr lang="en-US" sz="2800" dirty="0"/>
              <a:t>Using directives, how much more coverage can be achieved, and with what speedup?</a:t>
            </a:r>
          </a:p>
          <a:p>
            <a:r>
              <a:rPr lang="en-US" sz="2800" dirty="0"/>
              <a:t>Do I lose access to any points of execution or resource control that are critical for the application’s performance?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35457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125" y="228600"/>
            <a:ext cx="8667750" cy="1143000"/>
          </a:xfrm>
        </p:spPr>
        <p:txBody>
          <a:bodyPr>
            <a:noAutofit/>
          </a:bodyPr>
          <a:lstStyle/>
          <a:p>
            <a:r>
              <a:rPr lang="en-US" sz="3600" dirty="0"/>
              <a:t>Example of VMD Module Connectivity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5725" y="1981200"/>
            <a:ext cx="4733925" cy="41148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Early progress focused acceleration efforts on handful of high level analysis routines that were the most computationally demanding</a:t>
            </a:r>
          </a:p>
          <a:p>
            <a:r>
              <a:rPr lang="en-US" dirty="0"/>
              <a:t>Future hardware requires </a:t>
            </a:r>
            <a:r>
              <a:rPr lang="en-US" b="1" dirty="0"/>
              <a:t>pervasive acceleration</a:t>
            </a:r>
          </a:p>
          <a:p>
            <a:r>
              <a:rPr lang="en-US" dirty="0"/>
              <a:t>Top image shows script interface links to top level analytical routines</a:t>
            </a:r>
          </a:p>
          <a:p>
            <a:r>
              <a:rPr lang="en-US" dirty="0"/>
              <a:t>Bottom image shows links among subset of data analytics algorithms to </a:t>
            </a:r>
            <a:r>
              <a:rPr lang="en-US" b="1" dirty="0"/>
              <a:t>leaf-node functions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429" y="1752600"/>
            <a:ext cx="4219575" cy="195585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676" y="4024256"/>
            <a:ext cx="4124324" cy="207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13565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VMD Software Decomposition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46307384"/>
              </p:ext>
            </p:extLst>
          </p:nvPr>
        </p:nvGraphicFramePr>
        <p:xfrm>
          <a:off x="5000625" y="1612905"/>
          <a:ext cx="4038600" cy="45254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3350" y="1612904"/>
            <a:ext cx="5181599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Computational code is 50% of VMD core</a:t>
            </a:r>
          </a:p>
          <a:p>
            <a:r>
              <a:rPr lang="en-US" dirty="0"/>
              <a:t>Hand-written accelerator + </a:t>
            </a:r>
            <a:r>
              <a:rPr lang="en-US" dirty="0" err="1"/>
              <a:t>vectorized</a:t>
            </a:r>
            <a:r>
              <a:rPr lang="en-US" dirty="0"/>
              <a:t> code (CUDA + CPU </a:t>
            </a:r>
            <a:r>
              <a:rPr lang="en-US" dirty="0" err="1"/>
              <a:t>intrinsics</a:t>
            </a:r>
            <a:r>
              <a:rPr lang="en-US" dirty="0"/>
              <a:t>) represents only </a:t>
            </a:r>
            <a:r>
              <a:rPr lang="en-US" b="1" dirty="0"/>
              <a:t>14% of core computational code</a:t>
            </a:r>
          </a:p>
          <a:p>
            <a:pPr lvl="1"/>
            <a:r>
              <a:rPr lang="en-US" b="1"/>
              <a:t>20,000 </a:t>
            </a:r>
            <a:r>
              <a:rPr lang="en-US" b="1" dirty="0"/>
              <a:t>lines of CUDA</a:t>
            </a:r>
          </a:p>
          <a:p>
            <a:pPr lvl="1"/>
            <a:r>
              <a:rPr lang="en-US" b="1" dirty="0"/>
              <a:t>3,100 lines of </a:t>
            </a:r>
            <a:r>
              <a:rPr lang="en-US" b="1" dirty="0" err="1"/>
              <a:t>intrinics</a:t>
            </a:r>
            <a:endParaRPr lang="en-US" b="1" dirty="0"/>
          </a:p>
          <a:p>
            <a:r>
              <a:rPr lang="en-US" dirty="0"/>
              <a:t>Percent coverage of leaf-node analytical functions is lower yet</a:t>
            </a:r>
          </a:p>
          <a:p>
            <a:r>
              <a:rPr lang="en-US" dirty="0"/>
              <a:t>Need to evolve VMD toward high coverage of performance-critical analysis code with fine-grained parallelism on accelerators and vectorization</a:t>
            </a:r>
          </a:p>
        </p:txBody>
      </p:sp>
    </p:spTree>
    <p:extLst>
      <p:ext uri="{BB962C8B-B14F-4D97-AF65-F5344CB8AC3E}">
        <p14:creationId xmlns:p14="http://schemas.microsoft.com/office/powerpoint/2010/main" val="27990648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55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04800"/>
            <a:ext cx="7770813" cy="990600"/>
          </a:xfrm>
        </p:spPr>
        <p:txBody>
          <a:bodyPr/>
          <a:lstStyle/>
          <a:p>
            <a:r>
              <a:rPr lang="en-US" sz="3600" dirty="0"/>
              <a:t>Sounds Great!  What Don’t GPUs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295400"/>
            <a:ext cx="7770813" cy="4799013"/>
          </a:xfrm>
        </p:spPr>
        <p:txBody>
          <a:bodyPr/>
          <a:lstStyle/>
          <a:p>
            <a:r>
              <a:rPr lang="en-US" sz="2800" dirty="0"/>
              <a:t>GPUs don’t accelerate serial code…</a:t>
            </a:r>
          </a:p>
          <a:p>
            <a:r>
              <a:rPr lang="en-US" sz="2800" dirty="0"/>
              <a:t>GPUs don’t run your operating system…you still need a CPU for that…</a:t>
            </a:r>
          </a:p>
          <a:p>
            <a:r>
              <a:rPr lang="en-US" sz="2800" dirty="0"/>
              <a:t>GPUs don’t accelerate your InfiniBand card…</a:t>
            </a:r>
          </a:p>
          <a:p>
            <a:r>
              <a:rPr lang="en-US" sz="2800" dirty="0"/>
              <a:t>GPUs don’t make disk I/O faster…</a:t>
            </a:r>
          </a:p>
          <a:p>
            <a:pPr marL="0" indent="0">
              <a:buNone/>
            </a:pPr>
            <a:r>
              <a:rPr lang="en-US" b="1" dirty="0"/>
              <a:t>…and…</a:t>
            </a:r>
          </a:p>
          <a:p>
            <a:r>
              <a:rPr lang="en-US" sz="4000" b="1" dirty="0"/>
              <a:t>GPUs don’t make Amdahl’s Law magically go away…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511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295400"/>
            <a:ext cx="7770813" cy="1141413"/>
          </a:xfrm>
        </p:spPr>
        <p:txBody>
          <a:bodyPr/>
          <a:lstStyle/>
          <a:p>
            <a:r>
              <a:rPr lang="en-US" dirty="0"/>
              <a:t>Bonus Material</a:t>
            </a:r>
            <a:br>
              <a:rPr lang="en-US" dirty="0"/>
            </a:br>
            <a:r>
              <a:rPr lang="en-US" dirty="0"/>
              <a:t>If Time Allows</a:t>
            </a:r>
          </a:p>
        </p:txBody>
      </p:sp>
    </p:spTree>
    <p:extLst>
      <p:ext uri="{BB962C8B-B14F-4D97-AF65-F5344CB8AC3E}">
        <p14:creationId xmlns:p14="http://schemas.microsoft.com/office/powerpoint/2010/main" val="113740219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842375" cy="914400"/>
          </a:xfrm>
        </p:spPr>
        <p:txBody>
          <a:bodyPr/>
          <a:lstStyle/>
          <a:p>
            <a:r>
              <a:rPr lang="en-US" altLang="en-US" sz="4000" dirty="0"/>
              <a:t>Overlapping CPU Work with GPU Work</a:t>
            </a:r>
          </a:p>
        </p:txBody>
      </p:sp>
      <p:sp>
        <p:nvSpPr>
          <p:cNvPr id="19459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447800"/>
            <a:ext cx="4343400" cy="5105400"/>
          </a:xfrm>
        </p:spPr>
        <p:txBody>
          <a:bodyPr/>
          <a:lstStyle/>
          <a:p>
            <a:r>
              <a:rPr lang="en-US" altLang="en-US" dirty="0"/>
              <a:t>Host CPU thread launches GPU action, e.g. a “kernel”, DMA memory copy, etc. on the GPU</a:t>
            </a:r>
          </a:p>
          <a:p>
            <a:r>
              <a:rPr lang="en-US" altLang="en-US" dirty="0"/>
              <a:t>GPU action runs to completion</a:t>
            </a:r>
          </a:p>
          <a:p>
            <a:r>
              <a:rPr lang="en-US" altLang="en-US" dirty="0"/>
              <a:t>Host synchronizes with completed GPU action</a:t>
            </a:r>
          </a:p>
        </p:txBody>
      </p:sp>
      <p:sp>
        <p:nvSpPr>
          <p:cNvPr id="19460" name="TextBox 3"/>
          <p:cNvSpPr txBox="1">
            <a:spLocks noChangeArrowheads="1"/>
          </p:cNvSpPr>
          <p:nvPr/>
        </p:nvSpPr>
        <p:spPr bwMode="auto">
          <a:xfrm>
            <a:off x="6327775" y="1676406"/>
            <a:ext cx="11430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r>
              <a:rPr lang="en-US" altLang="en-US" sz="2800"/>
              <a:t>CPU</a:t>
            </a:r>
            <a:endParaRPr lang="en-US" altLang="en-US" sz="1200"/>
          </a:p>
        </p:txBody>
      </p:sp>
      <p:sp>
        <p:nvSpPr>
          <p:cNvPr id="19461" name="Down Arrow 6"/>
          <p:cNvSpPr>
            <a:spLocks noChangeArrowheads="1"/>
          </p:cNvSpPr>
          <p:nvPr/>
        </p:nvSpPr>
        <p:spPr bwMode="auto">
          <a:xfrm>
            <a:off x="7912100" y="3187708"/>
            <a:ext cx="685800" cy="343543"/>
          </a:xfrm>
          <a:prstGeom prst="downArrow">
            <a:avLst>
              <a:gd name="adj1" fmla="val 50000"/>
              <a:gd name="adj2" fmla="val 50055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9462" name="TextBox 8"/>
          <p:cNvSpPr txBox="1">
            <a:spLocks noChangeArrowheads="1"/>
          </p:cNvSpPr>
          <p:nvPr/>
        </p:nvSpPr>
        <p:spPr bwMode="auto">
          <a:xfrm>
            <a:off x="7697788" y="1676406"/>
            <a:ext cx="11430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r>
              <a:rPr lang="en-US" altLang="en-US" sz="2800"/>
              <a:t>GPU</a:t>
            </a:r>
            <a:endParaRPr lang="en-US" altLang="en-US" sz="1200"/>
          </a:p>
        </p:txBody>
      </p:sp>
      <p:cxnSp>
        <p:nvCxnSpPr>
          <p:cNvPr id="19463" name="Straight Connector 5"/>
          <p:cNvCxnSpPr>
            <a:cxnSpLocks noChangeShapeType="1"/>
          </p:cNvCxnSpPr>
          <p:nvPr/>
        </p:nvCxnSpPr>
        <p:spPr bwMode="auto">
          <a:xfrm>
            <a:off x="6327775" y="3187700"/>
            <a:ext cx="26670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64" name="Straight Connector 11"/>
          <p:cNvCxnSpPr>
            <a:cxnSpLocks noChangeShapeType="1"/>
          </p:cNvCxnSpPr>
          <p:nvPr/>
        </p:nvCxnSpPr>
        <p:spPr bwMode="auto">
          <a:xfrm>
            <a:off x="6327775" y="4149725"/>
            <a:ext cx="26670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65" name="Straight Connector 10"/>
          <p:cNvCxnSpPr>
            <a:cxnSpLocks noChangeShapeType="1"/>
          </p:cNvCxnSpPr>
          <p:nvPr/>
        </p:nvCxnSpPr>
        <p:spPr bwMode="auto">
          <a:xfrm>
            <a:off x="7643813" y="2119319"/>
            <a:ext cx="0" cy="3536951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66" name="Down Arrow 17"/>
          <p:cNvSpPr>
            <a:spLocks noChangeArrowheads="1"/>
          </p:cNvSpPr>
          <p:nvPr/>
        </p:nvSpPr>
        <p:spPr bwMode="auto">
          <a:xfrm>
            <a:off x="6556375" y="2209806"/>
            <a:ext cx="685800" cy="343543"/>
          </a:xfrm>
          <a:prstGeom prst="downArrow">
            <a:avLst>
              <a:gd name="adj1" fmla="val 50000"/>
              <a:gd name="adj2" fmla="val 49973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9467" name="Down Arrow 18"/>
          <p:cNvSpPr>
            <a:spLocks noChangeArrowheads="1"/>
          </p:cNvSpPr>
          <p:nvPr/>
        </p:nvSpPr>
        <p:spPr bwMode="auto">
          <a:xfrm>
            <a:off x="6556375" y="4170372"/>
            <a:ext cx="685800" cy="343543"/>
          </a:xfrm>
          <a:prstGeom prst="downArrow">
            <a:avLst>
              <a:gd name="adj1" fmla="val 50000"/>
              <a:gd name="adj2" fmla="val 49973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9468" name="Down Arrow 19"/>
          <p:cNvSpPr>
            <a:spLocks noChangeArrowheads="1"/>
          </p:cNvSpPr>
          <p:nvPr/>
        </p:nvSpPr>
        <p:spPr bwMode="auto">
          <a:xfrm>
            <a:off x="6556375" y="3171834"/>
            <a:ext cx="685800" cy="343543"/>
          </a:xfrm>
          <a:prstGeom prst="downArrow">
            <a:avLst>
              <a:gd name="adj1" fmla="val 50000"/>
              <a:gd name="adj2" fmla="val 49973"/>
            </a:avLst>
          </a:prstGeom>
          <a:pattFill prst="lgCheck">
            <a:fgClr>
              <a:srgbClr val="FFC000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9469" name="TextBox 15"/>
          <p:cNvSpPr txBox="1">
            <a:spLocks noChangeArrowheads="1"/>
          </p:cNvSpPr>
          <p:nvPr/>
        </p:nvSpPr>
        <p:spPr bwMode="auto">
          <a:xfrm>
            <a:off x="4992695" y="2225682"/>
            <a:ext cx="13731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r>
              <a:rPr lang="en-US" altLang="en-US" sz="2000"/>
              <a:t>CPU code running</a:t>
            </a:r>
          </a:p>
        </p:txBody>
      </p:sp>
      <p:sp>
        <p:nvSpPr>
          <p:cNvPr id="19470" name="TextBox 21"/>
          <p:cNvSpPr txBox="1">
            <a:spLocks noChangeArrowheads="1"/>
          </p:cNvSpPr>
          <p:nvPr/>
        </p:nvSpPr>
        <p:spPr bwMode="auto">
          <a:xfrm>
            <a:off x="4398963" y="3060706"/>
            <a:ext cx="215741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r>
              <a:rPr lang="en-US" altLang="en-US" sz="2000"/>
              <a:t>CPU waits for GPU, ideally doing something productive</a:t>
            </a:r>
          </a:p>
        </p:txBody>
      </p:sp>
      <p:sp>
        <p:nvSpPr>
          <p:cNvPr id="19471" name="TextBox 22"/>
          <p:cNvSpPr txBox="1">
            <a:spLocks noChangeArrowheads="1"/>
          </p:cNvSpPr>
          <p:nvPr/>
        </p:nvSpPr>
        <p:spPr bwMode="auto">
          <a:xfrm>
            <a:off x="4992695" y="4302131"/>
            <a:ext cx="13731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r>
              <a:rPr lang="en-US" altLang="en-US" sz="2000"/>
              <a:t>CPU code running</a:t>
            </a:r>
          </a:p>
        </p:txBody>
      </p:sp>
    </p:spTree>
    <p:extLst>
      <p:ext uri="{BB962C8B-B14F-4D97-AF65-F5344CB8AC3E}">
        <p14:creationId xmlns:p14="http://schemas.microsoft.com/office/powerpoint/2010/main" val="141577226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842375" cy="914400"/>
          </a:xfrm>
        </p:spPr>
        <p:txBody>
          <a:bodyPr/>
          <a:lstStyle/>
          <a:p>
            <a:r>
              <a:rPr lang="en-US" altLang="en-US"/>
              <a:t>Single CUDA Execution “Stream”</a:t>
            </a:r>
          </a:p>
        </p:txBody>
      </p:sp>
      <p:sp>
        <p:nvSpPr>
          <p:cNvPr id="19459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2" y="1447800"/>
            <a:ext cx="4189413" cy="5105400"/>
          </a:xfrm>
        </p:spPr>
        <p:txBody>
          <a:bodyPr/>
          <a:lstStyle/>
          <a:p>
            <a:r>
              <a:rPr lang="en-US" altLang="en-US" dirty="0"/>
              <a:t>Host CPU thread launches a CUDA “kernel”, a memory copy, etc. on the GPU</a:t>
            </a:r>
          </a:p>
          <a:p>
            <a:r>
              <a:rPr lang="en-US" altLang="en-US" dirty="0"/>
              <a:t>GPU action runs to completion</a:t>
            </a:r>
          </a:p>
          <a:p>
            <a:r>
              <a:rPr lang="en-US" altLang="en-US" dirty="0"/>
              <a:t>Host synchronizes with completed GPU action</a:t>
            </a:r>
          </a:p>
        </p:txBody>
      </p:sp>
      <p:sp>
        <p:nvSpPr>
          <p:cNvPr id="19460" name="TextBox 3"/>
          <p:cNvSpPr txBox="1">
            <a:spLocks noChangeArrowheads="1"/>
          </p:cNvSpPr>
          <p:nvPr/>
        </p:nvSpPr>
        <p:spPr bwMode="auto">
          <a:xfrm>
            <a:off x="6327775" y="1676406"/>
            <a:ext cx="11430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r>
              <a:rPr lang="en-US" altLang="en-US" sz="2800"/>
              <a:t>CPU</a:t>
            </a:r>
            <a:endParaRPr lang="en-US" altLang="en-US" sz="1200"/>
          </a:p>
        </p:txBody>
      </p:sp>
      <p:sp>
        <p:nvSpPr>
          <p:cNvPr id="19461" name="Down Arrow 6"/>
          <p:cNvSpPr>
            <a:spLocks noChangeArrowheads="1"/>
          </p:cNvSpPr>
          <p:nvPr/>
        </p:nvSpPr>
        <p:spPr bwMode="auto">
          <a:xfrm>
            <a:off x="7912100" y="3187708"/>
            <a:ext cx="685800" cy="343543"/>
          </a:xfrm>
          <a:prstGeom prst="downArrow">
            <a:avLst>
              <a:gd name="adj1" fmla="val 50000"/>
              <a:gd name="adj2" fmla="val 50055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9462" name="TextBox 8"/>
          <p:cNvSpPr txBox="1">
            <a:spLocks noChangeArrowheads="1"/>
          </p:cNvSpPr>
          <p:nvPr/>
        </p:nvSpPr>
        <p:spPr bwMode="auto">
          <a:xfrm>
            <a:off x="7697788" y="1676406"/>
            <a:ext cx="11430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r>
              <a:rPr lang="en-US" altLang="en-US" sz="2800"/>
              <a:t>GPU</a:t>
            </a:r>
            <a:endParaRPr lang="en-US" altLang="en-US" sz="1200"/>
          </a:p>
        </p:txBody>
      </p:sp>
      <p:cxnSp>
        <p:nvCxnSpPr>
          <p:cNvPr id="19463" name="Straight Connector 5"/>
          <p:cNvCxnSpPr>
            <a:cxnSpLocks noChangeShapeType="1"/>
          </p:cNvCxnSpPr>
          <p:nvPr/>
        </p:nvCxnSpPr>
        <p:spPr bwMode="auto">
          <a:xfrm>
            <a:off x="6327775" y="3187700"/>
            <a:ext cx="26670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64" name="Straight Connector 11"/>
          <p:cNvCxnSpPr>
            <a:cxnSpLocks noChangeShapeType="1"/>
          </p:cNvCxnSpPr>
          <p:nvPr/>
        </p:nvCxnSpPr>
        <p:spPr bwMode="auto">
          <a:xfrm>
            <a:off x="6327775" y="4149725"/>
            <a:ext cx="266700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65" name="Straight Connector 10"/>
          <p:cNvCxnSpPr>
            <a:cxnSpLocks noChangeShapeType="1"/>
          </p:cNvCxnSpPr>
          <p:nvPr/>
        </p:nvCxnSpPr>
        <p:spPr bwMode="auto">
          <a:xfrm>
            <a:off x="7643813" y="2119319"/>
            <a:ext cx="0" cy="3536951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66" name="Down Arrow 17"/>
          <p:cNvSpPr>
            <a:spLocks noChangeArrowheads="1"/>
          </p:cNvSpPr>
          <p:nvPr/>
        </p:nvSpPr>
        <p:spPr bwMode="auto">
          <a:xfrm>
            <a:off x="6556375" y="2209806"/>
            <a:ext cx="685800" cy="343543"/>
          </a:xfrm>
          <a:prstGeom prst="downArrow">
            <a:avLst>
              <a:gd name="adj1" fmla="val 50000"/>
              <a:gd name="adj2" fmla="val 49973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9467" name="Down Arrow 18"/>
          <p:cNvSpPr>
            <a:spLocks noChangeArrowheads="1"/>
          </p:cNvSpPr>
          <p:nvPr/>
        </p:nvSpPr>
        <p:spPr bwMode="auto">
          <a:xfrm>
            <a:off x="6556375" y="4170372"/>
            <a:ext cx="685800" cy="343543"/>
          </a:xfrm>
          <a:prstGeom prst="downArrow">
            <a:avLst>
              <a:gd name="adj1" fmla="val 50000"/>
              <a:gd name="adj2" fmla="val 49973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9468" name="Down Arrow 19"/>
          <p:cNvSpPr>
            <a:spLocks noChangeArrowheads="1"/>
          </p:cNvSpPr>
          <p:nvPr/>
        </p:nvSpPr>
        <p:spPr bwMode="auto">
          <a:xfrm>
            <a:off x="6556375" y="3171834"/>
            <a:ext cx="685800" cy="343543"/>
          </a:xfrm>
          <a:prstGeom prst="downArrow">
            <a:avLst>
              <a:gd name="adj1" fmla="val 50000"/>
              <a:gd name="adj2" fmla="val 49973"/>
            </a:avLst>
          </a:prstGeom>
          <a:pattFill prst="lgCheck">
            <a:fgClr>
              <a:srgbClr val="FFC000"/>
            </a:fgClr>
            <a:bgClr>
              <a:schemeClr val="bg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1313" indent="-341313" algn="l" defTabSz="457200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defTabSz="457200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defTabSz="457200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defTabSz="457200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defTabSz="457200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9469" name="TextBox 15"/>
          <p:cNvSpPr txBox="1">
            <a:spLocks noChangeArrowheads="1"/>
          </p:cNvSpPr>
          <p:nvPr/>
        </p:nvSpPr>
        <p:spPr bwMode="auto">
          <a:xfrm>
            <a:off x="4992695" y="2225682"/>
            <a:ext cx="13731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r>
              <a:rPr lang="en-US" altLang="en-US" sz="2000"/>
              <a:t>CPU code running</a:t>
            </a:r>
          </a:p>
        </p:txBody>
      </p:sp>
      <p:sp>
        <p:nvSpPr>
          <p:cNvPr id="19470" name="TextBox 21"/>
          <p:cNvSpPr txBox="1">
            <a:spLocks noChangeArrowheads="1"/>
          </p:cNvSpPr>
          <p:nvPr/>
        </p:nvSpPr>
        <p:spPr bwMode="auto">
          <a:xfrm>
            <a:off x="4398963" y="3060706"/>
            <a:ext cx="215741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r>
              <a:rPr lang="en-US" altLang="en-US" sz="2000"/>
              <a:t>CPU waits for GPU, ideally doing something productive</a:t>
            </a:r>
          </a:p>
        </p:txBody>
      </p:sp>
      <p:sp>
        <p:nvSpPr>
          <p:cNvPr id="19471" name="TextBox 22"/>
          <p:cNvSpPr txBox="1">
            <a:spLocks noChangeArrowheads="1"/>
          </p:cNvSpPr>
          <p:nvPr/>
        </p:nvSpPr>
        <p:spPr bwMode="auto">
          <a:xfrm>
            <a:off x="4992695" y="4302131"/>
            <a:ext cx="13731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r>
              <a:rPr lang="en-US" altLang="en-US" sz="2000"/>
              <a:t>CPU code running</a:t>
            </a:r>
          </a:p>
        </p:txBody>
      </p:sp>
    </p:spTree>
    <p:extLst>
      <p:ext uri="{BB962C8B-B14F-4D97-AF65-F5344CB8AC3E}">
        <p14:creationId xmlns:p14="http://schemas.microsoft.com/office/powerpoint/2010/main" val="383710763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839200" cy="1141413"/>
          </a:xfrm>
        </p:spPr>
        <p:txBody>
          <a:bodyPr/>
          <a:lstStyle/>
          <a:p>
            <a:r>
              <a:rPr lang="en-US" altLang="en-US" sz="3600"/>
              <a:t>Multiple CUDA Streams: </a:t>
            </a:r>
            <a:br>
              <a:rPr lang="en-US" altLang="en-US" sz="3600"/>
            </a:br>
            <a:r>
              <a:rPr lang="en-US" altLang="en-US" sz="3600"/>
              <a:t>Overlapping Compute and DMA Operations</a:t>
            </a:r>
          </a:p>
        </p:txBody>
      </p:sp>
      <p:pic>
        <p:nvPicPr>
          <p:cNvPr id="20483" name="Picture 2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7163" y="1676401"/>
            <a:ext cx="8850312" cy="3902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5759455"/>
            <a:ext cx="9164638" cy="1098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1440" bIns="91440" anchor="ctr"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indent="-45720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latin typeface="Arial" charset="0"/>
                <a:cs typeface="Arial" charset="0"/>
              </a:rPr>
              <a:t>Simulation of reaction diffusion processes over biologically relevant size and time scales using multi-GPU workstations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charset="0"/>
                <a:cs typeface="Arial" charset="0"/>
              </a:rPr>
              <a:t>Michael J. Hallock, John E. Stone, Elijah Roberts, Corey Fry, and Zaida Luthey-Schulten.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charset="0"/>
                <a:cs typeface="Arial" charset="0"/>
              </a:rPr>
              <a:t>Journal of Parallel Computing, 40:86-99, 2014.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solidFill>
                  <a:srgbClr val="002060"/>
                </a:solidFill>
                <a:latin typeface="Arial" charset="0"/>
                <a:cs typeface="Arial" charset="0"/>
              </a:rPr>
              <a:t>http://dx.doi.org/10.1016/j.parco.2014.03.009</a:t>
            </a:r>
            <a:endParaRPr lang="en-US" altLang="en-US" sz="1200">
              <a:solidFill>
                <a:srgbClr val="00206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73225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1" y="609606"/>
            <a:ext cx="7770813" cy="900113"/>
          </a:xfrm>
        </p:spPr>
        <p:txBody>
          <a:bodyPr/>
          <a:lstStyle/>
          <a:p>
            <a:pPr eaLnBrk="1" hangingPunct="1"/>
            <a:r>
              <a:rPr lang="en-US" altLang="en-US" sz="3200"/>
              <a:t>Using the CPU to Optimize GPU Performance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1" y="1600200"/>
            <a:ext cx="7770813" cy="4494213"/>
          </a:xfrm>
        </p:spPr>
        <p:txBody>
          <a:bodyPr/>
          <a:lstStyle/>
          <a:p>
            <a:pPr eaLnBrk="1" hangingPunct="1"/>
            <a:r>
              <a:rPr lang="en-US" altLang="en-US" sz="2800"/>
              <a:t>GPU performs best when the work evenly divides into the number of threads/processing units</a:t>
            </a:r>
          </a:p>
          <a:p>
            <a:pPr eaLnBrk="1" hangingPunct="1"/>
            <a:r>
              <a:rPr lang="en-US" altLang="en-US" sz="2800"/>
              <a:t>Optimization strategy: </a:t>
            </a:r>
          </a:p>
          <a:p>
            <a:pPr lvl="1" eaLnBrk="1" hangingPunct="1"/>
            <a:r>
              <a:rPr lang="en-US" altLang="en-US" sz="2400"/>
              <a:t>Use the CPU to </a:t>
            </a:r>
            <a:r>
              <a:rPr lang="en-US" altLang="en-US" sz="2400" b="1" i="1"/>
              <a:t>“regularize”</a:t>
            </a:r>
            <a:r>
              <a:rPr lang="en-US" altLang="en-US" sz="2400"/>
              <a:t> the GPU workload</a:t>
            </a:r>
          </a:p>
          <a:p>
            <a:pPr lvl="1" eaLnBrk="1" hangingPunct="1"/>
            <a:r>
              <a:rPr lang="en-US" altLang="en-US" sz="2400"/>
              <a:t>Use fixed size bin data structures, with “empty” slots skipped or producing zeroed out results</a:t>
            </a:r>
          </a:p>
          <a:p>
            <a:pPr lvl="1" eaLnBrk="1" hangingPunct="1"/>
            <a:r>
              <a:rPr lang="en-US" altLang="en-US" sz="2400"/>
              <a:t>Handle exceptional or irregular work units on the CPU; GPU processes the bulk of the work concurrently</a:t>
            </a:r>
          </a:p>
          <a:p>
            <a:pPr lvl="1" eaLnBrk="1" hangingPunct="1"/>
            <a:r>
              <a:rPr lang="en-US" altLang="en-US" sz="2400"/>
              <a:t>On average, the GPU is kept highly occupied, attaining a high fraction of peak performance</a:t>
            </a:r>
          </a:p>
        </p:txBody>
      </p:sp>
    </p:spTree>
    <p:extLst>
      <p:ext uri="{BB962C8B-B14F-4D97-AF65-F5344CB8AC3E}">
        <p14:creationId xmlns:p14="http://schemas.microsoft.com/office/powerpoint/2010/main" val="314091491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05800" cy="914400"/>
          </a:xfrm>
        </p:spPr>
        <p:txBody>
          <a:bodyPr/>
          <a:lstStyle/>
          <a:p>
            <a:r>
              <a:rPr lang="en-US" altLang="en-US" sz="3200" dirty="0"/>
              <a:t>Time-Averaged Electrostatics Analysis on </a:t>
            </a:r>
            <a:br>
              <a:rPr lang="en-US" altLang="en-US" sz="3200" dirty="0"/>
            </a:br>
            <a:r>
              <a:rPr lang="en-US" altLang="en-US" sz="3200" dirty="0"/>
              <a:t>NCSA Blue Waters</a:t>
            </a:r>
          </a:p>
        </p:txBody>
      </p:sp>
      <p:sp>
        <p:nvSpPr>
          <p:cNvPr id="13315" name="TextBox 4"/>
          <p:cNvSpPr txBox="1">
            <a:spLocks noChangeArrowheads="1"/>
          </p:cNvSpPr>
          <p:nvPr/>
        </p:nvSpPr>
        <p:spPr bwMode="auto">
          <a:xfrm>
            <a:off x="381000" y="5638806"/>
            <a:ext cx="8229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r>
              <a:rPr lang="en-US" altLang="en-US" sz="2000"/>
              <a:t>Preliminary performance for VMD time-averaged electrostatics w/ Multilevel Summation Method on the NCSA Blue Waters Early Science System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295404"/>
          <a:ext cx="8077200" cy="4800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3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600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NCSA Blue Waters Node Type</a:t>
                      </a:r>
                    </a:p>
                  </a:txBody>
                  <a:tcPr marT="45693" marB="45693"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Seconds </a:t>
                      </a:r>
                      <a:r>
                        <a:rPr lang="en-US" sz="1900" baseline="0" dirty="0">
                          <a:solidFill>
                            <a:schemeClr val="tx1"/>
                          </a:solidFill>
                        </a:rPr>
                        <a:t>per trajectory frame for one compute node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T="45693" marB="45693"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0507">
                <a:tc>
                  <a:txBody>
                    <a:bodyPr/>
                    <a:lstStyle/>
                    <a:p>
                      <a:r>
                        <a:rPr lang="en-US" sz="1900" dirty="0"/>
                        <a:t>Cray XE6</a:t>
                      </a:r>
                      <a:r>
                        <a:rPr lang="en-US" sz="1900" baseline="0" dirty="0"/>
                        <a:t> Compute Node:</a:t>
                      </a:r>
                    </a:p>
                    <a:p>
                      <a:r>
                        <a:rPr lang="en-US" sz="1900" baseline="0" dirty="0"/>
                        <a:t>32 CPU cores (2xAMD 6200 CPUs)</a:t>
                      </a:r>
                      <a:endParaRPr lang="en-US" sz="1900" dirty="0"/>
                    </a:p>
                  </a:txBody>
                  <a:tcPr marT="45693" marB="45693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9.33</a:t>
                      </a:r>
                    </a:p>
                  </a:txBody>
                  <a:tcPr marT="45693" marB="4569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0507">
                <a:tc>
                  <a:txBody>
                    <a:bodyPr/>
                    <a:lstStyle/>
                    <a:p>
                      <a:r>
                        <a:rPr lang="en-US" sz="1900" b="1" dirty="0"/>
                        <a:t>Cray XK6 GPU-accelerated Compute Node:</a:t>
                      </a:r>
                    </a:p>
                    <a:p>
                      <a:r>
                        <a:rPr lang="en-US" sz="1900" dirty="0"/>
                        <a:t>16 CPU cores + </a:t>
                      </a:r>
                      <a:r>
                        <a:rPr lang="en-US" sz="1900" b="1" dirty="0"/>
                        <a:t>NVIDIA</a:t>
                      </a:r>
                      <a:r>
                        <a:rPr lang="en-US" sz="1900" b="1" baseline="0" dirty="0"/>
                        <a:t> X2090 (Fermi) GPU</a:t>
                      </a:r>
                      <a:endParaRPr lang="en-US" sz="1900" b="1" dirty="0"/>
                    </a:p>
                  </a:txBody>
                  <a:tcPr marT="45693" marB="45693"/>
                </a:tc>
                <a:tc>
                  <a:txBody>
                    <a:bodyPr/>
                    <a:lstStyle/>
                    <a:p>
                      <a:r>
                        <a:rPr lang="en-US" sz="1900" b="0" dirty="0"/>
                        <a:t>2.25</a:t>
                      </a:r>
                    </a:p>
                  </a:txBody>
                  <a:tcPr marT="45693" marB="4569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05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Speedup</a:t>
                      </a:r>
                      <a:r>
                        <a:rPr lang="en-US" sz="1900" baseline="0" dirty="0"/>
                        <a:t> for GPU XK6 nodes vs. CPU XE6 nodes</a:t>
                      </a:r>
                      <a:endParaRPr lang="en-US" sz="1900" dirty="0"/>
                    </a:p>
                  </a:txBody>
                  <a:tcPr marT="45693" marB="45693"/>
                </a:tc>
                <a:tc>
                  <a:txBody>
                    <a:bodyPr/>
                    <a:lstStyle/>
                    <a:p>
                      <a:r>
                        <a:rPr lang="en-US" sz="1900" b="1" dirty="0"/>
                        <a:t>XK6 nodes are 4.15x faster overall</a:t>
                      </a:r>
                    </a:p>
                  </a:txBody>
                  <a:tcPr marT="45693" marB="4569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7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1" dirty="0"/>
                        <a:t>Tests on XK7 nodes indicate</a:t>
                      </a:r>
                      <a:r>
                        <a:rPr lang="en-US" sz="1900" b="1" baseline="0" dirty="0"/>
                        <a:t> MSM is CPU-bound with the </a:t>
                      </a:r>
                      <a:r>
                        <a:rPr lang="en-US" sz="1900" b="1" baseline="0" dirty="0" err="1"/>
                        <a:t>Kepler</a:t>
                      </a:r>
                      <a:r>
                        <a:rPr lang="en-US" sz="1900" b="1" baseline="0" dirty="0"/>
                        <a:t> K20X GPU.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1" baseline="0" dirty="0"/>
                        <a:t>Performance is not much faster (yet) than Fermi X2090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1" baseline="0" dirty="0"/>
                        <a:t>Need to move spatial hashing, prolongation, interpolation onto the GPU…</a:t>
                      </a:r>
                    </a:p>
                  </a:txBody>
                  <a:tcPr marT="45693" marB="45693"/>
                </a:tc>
                <a:tc>
                  <a:txBody>
                    <a:bodyPr/>
                    <a:lstStyle/>
                    <a:p>
                      <a:r>
                        <a:rPr lang="en-US" sz="1900" b="1" dirty="0"/>
                        <a:t>In progress….</a:t>
                      </a:r>
                    </a:p>
                    <a:p>
                      <a:r>
                        <a:rPr lang="en-US" sz="1900" b="1" dirty="0"/>
                        <a:t>XK7 nodes 4.3x</a:t>
                      </a:r>
                      <a:r>
                        <a:rPr lang="en-US" sz="1900" b="1" baseline="0" dirty="0"/>
                        <a:t> faster overall </a:t>
                      </a:r>
                      <a:endParaRPr lang="en-US" sz="1900" b="1" dirty="0"/>
                    </a:p>
                  </a:txBody>
                  <a:tcPr marT="45693" marB="4569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49637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6349"/>
            <a:ext cx="9144000" cy="685165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070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458200" cy="762000"/>
          </a:xfrm>
          <a:noFill/>
        </p:spPr>
        <p:txBody>
          <a:bodyPr/>
          <a:lstStyle/>
          <a:p>
            <a:r>
              <a:rPr lang="en-US" altLang="en-US" sz="2400" b="1"/>
              <a:t>Molecular Orbital Inner Loop, Hand-Coded x86 SSE</a:t>
            </a:r>
            <a:br>
              <a:rPr lang="en-US" altLang="en-US" sz="2400" b="1"/>
            </a:br>
            <a:r>
              <a:rPr lang="en-US" altLang="en-US" sz="2400" b="1"/>
              <a:t>Hard to Read, Isn’t It?  </a:t>
            </a:r>
            <a:r>
              <a:rPr lang="en-US" altLang="en-US" sz="1800" b="1"/>
              <a:t>(And this is the “pretty” version!)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71549"/>
            <a:ext cx="9105900" cy="5886451"/>
          </a:xfrm>
        </p:spPr>
        <p:txBody>
          <a:bodyPr/>
          <a:lstStyle/>
          <a:p>
            <a:pPr marL="342900" indent="-342900">
              <a:lnSpc>
                <a:spcPct val="85000"/>
              </a:lnSpc>
              <a:buFontTx/>
              <a:buNone/>
            </a:pPr>
            <a:r>
              <a:rPr lang="en-US" altLang="en-US" sz="1600"/>
              <a:t>for (shell=0; shell &lt; maxshell; shell++) {</a:t>
            </a:r>
          </a:p>
          <a:p>
            <a:pPr marL="342900" indent="-342900">
              <a:lnSpc>
                <a:spcPct val="85000"/>
              </a:lnSpc>
              <a:buFontTx/>
              <a:buNone/>
            </a:pPr>
            <a:r>
              <a:rPr lang="en-US" altLang="en-US" sz="1600"/>
              <a:t>    __m128 Cgto = _mm_setzero_ps();</a:t>
            </a:r>
          </a:p>
          <a:p>
            <a:pPr marL="342900" indent="-342900">
              <a:lnSpc>
                <a:spcPct val="85000"/>
              </a:lnSpc>
              <a:buFontTx/>
              <a:buNone/>
            </a:pPr>
            <a:r>
              <a:rPr lang="en-US" altLang="en-US" sz="1600"/>
              <a:t>    for (prim=0; prim&lt;num_prim_per_shell[shell_counter]; prim++) {</a:t>
            </a:r>
          </a:p>
          <a:p>
            <a:pPr marL="342900" indent="-342900">
              <a:lnSpc>
                <a:spcPct val="85000"/>
              </a:lnSpc>
              <a:buFontTx/>
              <a:buNone/>
            </a:pPr>
            <a:r>
              <a:rPr lang="en-US" altLang="en-US" sz="1600"/>
              <a:t>        float exponent         = -basis_array[prim_counter      ];</a:t>
            </a:r>
          </a:p>
          <a:p>
            <a:pPr marL="342900" indent="-342900">
              <a:lnSpc>
                <a:spcPct val="85000"/>
              </a:lnSpc>
              <a:buFontTx/>
              <a:buNone/>
            </a:pPr>
            <a:r>
              <a:rPr lang="en-US" altLang="en-US" sz="1600"/>
              <a:t>        float contract_coeff =  basis_array[prim_counter + 1];</a:t>
            </a:r>
          </a:p>
          <a:p>
            <a:pPr marL="342900" indent="-342900">
              <a:lnSpc>
                <a:spcPct val="85000"/>
              </a:lnSpc>
              <a:buFontTx/>
              <a:buNone/>
            </a:pPr>
            <a:r>
              <a:rPr lang="en-US" altLang="en-US" sz="1600"/>
              <a:t>        __m128 expval = _mm_mul_ps(_mm_load_ps1(&amp;exponent), dist2);</a:t>
            </a:r>
          </a:p>
          <a:p>
            <a:pPr marL="342900" indent="-342900">
              <a:lnSpc>
                <a:spcPct val="85000"/>
              </a:lnSpc>
              <a:buFontTx/>
              <a:buNone/>
            </a:pPr>
            <a:r>
              <a:rPr lang="en-US" altLang="en-US" sz="1600"/>
              <a:t>        __m128 ctmp = _mm_mul_ps(_mm_load_ps1(&amp;contract_coeff), exp_ps(expval));</a:t>
            </a:r>
          </a:p>
          <a:p>
            <a:pPr marL="342900" indent="-342900">
              <a:lnSpc>
                <a:spcPct val="85000"/>
              </a:lnSpc>
              <a:buFontTx/>
              <a:buNone/>
            </a:pPr>
            <a:r>
              <a:rPr lang="en-US" altLang="en-US" sz="1600"/>
              <a:t>        Cgto = _mm_add_ps(contracted_gto, ctmp);</a:t>
            </a:r>
          </a:p>
          <a:p>
            <a:pPr marL="342900" indent="-342900">
              <a:lnSpc>
                <a:spcPct val="85000"/>
              </a:lnSpc>
              <a:buFontTx/>
              <a:buNone/>
            </a:pPr>
            <a:r>
              <a:rPr lang="en-US" altLang="en-US" sz="1600"/>
              <a:t>        prim_counter += 2;</a:t>
            </a:r>
          </a:p>
          <a:p>
            <a:pPr marL="342900" indent="-342900">
              <a:lnSpc>
                <a:spcPct val="85000"/>
              </a:lnSpc>
              <a:buFontTx/>
              <a:buNone/>
            </a:pPr>
            <a:r>
              <a:rPr lang="en-US" altLang="en-US" sz="1600"/>
              <a:t>    }</a:t>
            </a:r>
          </a:p>
          <a:p>
            <a:pPr marL="342900" indent="-342900">
              <a:lnSpc>
                <a:spcPct val="85000"/>
              </a:lnSpc>
              <a:buFontTx/>
              <a:buNone/>
            </a:pPr>
            <a:r>
              <a:rPr lang="en-US" altLang="en-US" sz="1600"/>
              <a:t>    __m128 tshell = _mm_setzero_ps();</a:t>
            </a:r>
          </a:p>
          <a:p>
            <a:pPr marL="342900" indent="-342900">
              <a:lnSpc>
                <a:spcPct val="85000"/>
              </a:lnSpc>
              <a:buFontTx/>
              <a:buNone/>
            </a:pPr>
            <a:r>
              <a:rPr lang="en-US" altLang="en-US" sz="1600"/>
              <a:t>    switch (shell_types[shell_counter]) {</a:t>
            </a:r>
          </a:p>
          <a:p>
            <a:pPr marL="342900" indent="-342900">
              <a:lnSpc>
                <a:spcPct val="85000"/>
              </a:lnSpc>
              <a:buFontTx/>
              <a:buNone/>
            </a:pPr>
            <a:r>
              <a:rPr lang="en-US" altLang="en-US" sz="1600"/>
              <a:t>        case S_SHELL:</a:t>
            </a:r>
          </a:p>
          <a:p>
            <a:pPr marL="342900" indent="-342900">
              <a:lnSpc>
                <a:spcPct val="85000"/>
              </a:lnSpc>
              <a:buFontTx/>
              <a:buNone/>
            </a:pPr>
            <a:r>
              <a:rPr lang="en-US" altLang="en-US" sz="1600"/>
              <a:t>            value = _mm_add_ps(value, _mm_mul_ps(_mm_load_ps1(&amp;wave_f[ifunc++]), Cgto));    break;</a:t>
            </a:r>
          </a:p>
          <a:p>
            <a:pPr marL="342900" indent="-342900">
              <a:lnSpc>
                <a:spcPct val="85000"/>
              </a:lnSpc>
              <a:buFontTx/>
              <a:buNone/>
            </a:pPr>
            <a:r>
              <a:rPr lang="en-US" altLang="en-US" sz="1600"/>
              <a:t>        case P_SHELL:</a:t>
            </a:r>
          </a:p>
          <a:p>
            <a:pPr marL="342900" indent="-342900">
              <a:lnSpc>
                <a:spcPct val="85000"/>
              </a:lnSpc>
              <a:buFontTx/>
              <a:buNone/>
            </a:pPr>
            <a:r>
              <a:rPr lang="en-US" altLang="en-US" sz="1600"/>
              <a:t>            tshell = _mm_add_ps(tshell, _mm_mul_ps(_mm_load_ps1(&amp;wave_f[ifunc++]), xdist));</a:t>
            </a:r>
          </a:p>
          <a:p>
            <a:pPr marL="342900" indent="-342900">
              <a:lnSpc>
                <a:spcPct val="85000"/>
              </a:lnSpc>
              <a:buFontTx/>
              <a:buNone/>
            </a:pPr>
            <a:r>
              <a:rPr lang="en-US" altLang="en-US" sz="1600"/>
              <a:t>            tshell = _mm_add_ps(tshell, _mm_mul_ps(_mm_load_ps1(&amp;wave_f[ifunc++]), ydist));</a:t>
            </a:r>
          </a:p>
          <a:p>
            <a:pPr marL="342900" indent="-342900">
              <a:lnSpc>
                <a:spcPct val="85000"/>
              </a:lnSpc>
              <a:buFontTx/>
              <a:buNone/>
            </a:pPr>
            <a:r>
              <a:rPr lang="en-US" altLang="en-US" sz="1600"/>
              <a:t>            tshell = _mm_add_ps(tshell, _mm_mul_ps(_mm_load_ps1(&amp;wave_f[ifunc++]), zdist));</a:t>
            </a:r>
          </a:p>
          <a:p>
            <a:pPr marL="342900" indent="-342900">
              <a:lnSpc>
                <a:spcPct val="85000"/>
              </a:lnSpc>
              <a:buFontTx/>
              <a:buNone/>
            </a:pPr>
            <a:r>
              <a:rPr lang="en-US" altLang="en-US" sz="1600"/>
              <a:t>            value = _mm_add_ps(value, _mm_mul_ps(tshell, Cgto));       break;</a:t>
            </a:r>
          </a:p>
        </p:txBody>
      </p:sp>
      <p:sp>
        <p:nvSpPr>
          <p:cNvPr id="9221" name="AutoShape 4"/>
          <p:cNvSpPr>
            <a:spLocks noChangeArrowheads="1"/>
          </p:cNvSpPr>
          <p:nvPr/>
        </p:nvSpPr>
        <p:spPr bwMode="auto">
          <a:xfrm>
            <a:off x="3429000" y="3429000"/>
            <a:ext cx="5715000" cy="1447800"/>
          </a:xfrm>
          <a:prstGeom prst="wedgeRectCallout">
            <a:avLst>
              <a:gd name="adj1" fmla="val -35380"/>
              <a:gd name="adj2" fmla="val 58866"/>
            </a:avLst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r>
              <a:rPr lang="en-US" altLang="en-US" sz="2400"/>
              <a:t>Writing SSE kernels for CPUs requires assembly language, compiler intrinsics, various libraries, or a really smart autovectorizing compiler </a:t>
            </a:r>
            <a:r>
              <a:rPr lang="en-US" altLang="en-US" sz="2400" b="1"/>
              <a:t>and lots of luck...</a:t>
            </a:r>
          </a:p>
        </p:txBody>
      </p:sp>
      <p:pic>
        <p:nvPicPr>
          <p:cNvPr id="9222" name="Picture 5" descr="C:\Documents and Settings\johns\Desktop\talks\cudatalks\iacat01232009\c60_orb104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2" b="3175"/>
          <a:stretch>
            <a:fillRect/>
          </a:stretch>
        </p:blipFill>
        <p:spPr bwMode="auto">
          <a:xfrm>
            <a:off x="7162800" y="990606"/>
            <a:ext cx="1752600" cy="1657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4351493"/>
      </p:ext>
    </p:extLst>
  </p:cSld>
  <p:clrMapOvr>
    <a:masterClrMapping/>
  </p:clrMapOvr>
  <p:transition spd="slow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6349"/>
            <a:ext cx="9144000" cy="685165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070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0243" name="Content Placeholder 1"/>
          <p:cNvSpPr>
            <a:spLocks noGrp="1"/>
          </p:cNvSpPr>
          <p:nvPr>
            <p:ph idx="1"/>
          </p:nvPr>
        </p:nvSpPr>
        <p:spPr>
          <a:xfrm>
            <a:off x="20638" y="990600"/>
            <a:ext cx="9123362" cy="5867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  <a:buFont typeface="Times New Roman" pitchFamily="18" charset="0"/>
              <a:buNone/>
            </a:pPr>
            <a:r>
              <a:rPr lang="en-US" altLang="en-US" sz="1600" noProof="1"/>
              <a:t>for (shell=0; shell &lt; maxshell; shell++) {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Times New Roman" pitchFamily="18" charset="0"/>
              <a:buNone/>
            </a:pPr>
            <a:r>
              <a:rPr lang="en-US" altLang="en-US" sz="1600" noProof="1"/>
              <a:t>      float contracted_gto = 0.0f;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Times New Roman" pitchFamily="18" charset="0"/>
              <a:buNone/>
            </a:pPr>
            <a:r>
              <a:rPr lang="en-US" altLang="en-US" sz="1600"/>
              <a:t>      for (prim=0; prim&lt;num_prim_per_shell[shell_counter]; prim++) { 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Times New Roman" pitchFamily="18" charset="0"/>
              <a:buNone/>
            </a:pPr>
            <a:r>
              <a:rPr lang="en-US" altLang="en-US" sz="1600" noProof="1"/>
              <a:t>        float exponent          = const_basis_array[prim_counter     ];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Times New Roman" pitchFamily="18" charset="0"/>
              <a:buNone/>
            </a:pPr>
            <a:r>
              <a:rPr lang="en-US" altLang="en-US" sz="1600" noProof="1"/>
              <a:t>        float contract_coeff = const_basis_array[prim_counter + 1];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Times New Roman" pitchFamily="18" charset="0"/>
              <a:buNone/>
            </a:pPr>
            <a:r>
              <a:rPr lang="en-US" altLang="en-US" sz="1600"/>
              <a:t>        </a:t>
            </a:r>
            <a:r>
              <a:rPr lang="en-US" altLang="en-US" sz="1600" noProof="1"/>
              <a:t>contracted_gto += contract_coeff * exp2f(-exponent*dist2);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Times New Roman" pitchFamily="18" charset="0"/>
              <a:buNone/>
            </a:pPr>
            <a:r>
              <a:rPr lang="en-US" altLang="en-US" sz="1600" noProof="1"/>
              <a:t>        prim_counter += 2;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Times New Roman" pitchFamily="18" charset="0"/>
              <a:buNone/>
            </a:pPr>
            <a:r>
              <a:rPr lang="en-US" altLang="en-US" sz="1600" noProof="1"/>
              <a:t>      }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Times New Roman" pitchFamily="18" charset="0"/>
              <a:buNone/>
            </a:pPr>
            <a:r>
              <a:rPr lang="en-US" altLang="en-US" sz="1600" noProof="1"/>
              <a:t>      float tmpshell=0;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Times New Roman" pitchFamily="18" charset="0"/>
              <a:buNone/>
            </a:pPr>
            <a:r>
              <a:rPr lang="en-US" altLang="en-US" sz="1600" noProof="1"/>
              <a:t>      switch (const_shell_symmetry[shell_counter]) {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Times New Roman" pitchFamily="18" charset="0"/>
              <a:buNone/>
            </a:pPr>
            <a:r>
              <a:rPr lang="en-US" altLang="en-US" sz="1600" noProof="1"/>
              <a:t>        case S_SHELL: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Times New Roman" pitchFamily="18" charset="0"/>
              <a:buNone/>
            </a:pPr>
            <a:r>
              <a:rPr lang="en-US" altLang="en-US" sz="1600" noProof="1"/>
              <a:t>          value += const_wave_f[ifunc++] * contracted_gto;    break</a:t>
            </a:r>
            <a:r>
              <a:rPr lang="en-US" altLang="en-US" sz="1600"/>
              <a:t>;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Times New Roman" pitchFamily="18" charset="0"/>
              <a:buNone/>
            </a:pPr>
            <a:r>
              <a:rPr lang="en-US" altLang="en-US" sz="1600" noProof="1"/>
              <a:t>        case P_SHELL: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Times New Roman" pitchFamily="18" charset="0"/>
              <a:buNone/>
            </a:pPr>
            <a:r>
              <a:rPr lang="en-US" altLang="en-US" sz="1600" noProof="1"/>
              <a:t>          tmpshell += const_wave_f[ifunc++] * xdist;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Times New Roman" pitchFamily="18" charset="0"/>
              <a:buNone/>
            </a:pPr>
            <a:r>
              <a:rPr lang="en-US" altLang="en-US" sz="1600" noProof="1"/>
              <a:t>          tmpshell += const_wave_f[ifunc++] * ydist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Times New Roman" pitchFamily="18" charset="0"/>
              <a:buNone/>
            </a:pPr>
            <a:r>
              <a:rPr lang="en-US" altLang="en-US" sz="1600" noProof="1"/>
              <a:t>          tmpshell += const_wave_f[ifunc++] * zdist;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Times New Roman" pitchFamily="18" charset="0"/>
              <a:buNone/>
            </a:pPr>
            <a:r>
              <a:rPr lang="en-US" altLang="en-US" sz="1600" noProof="1"/>
              <a:t>          value += tmpshell * contracted_gto;   break;</a:t>
            </a:r>
            <a:endParaRPr lang="en-US" altLang="en-US" sz="160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458200" cy="685800"/>
          </a:xfrm>
          <a:noFill/>
        </p:spPr>
        <p:txBody>
          <a:bodyPr/>
          <a:lstStyle/>
          <a:p>
            <a:r>
              <a:rPr lang="en-US" altLang="en-US" sz="3200" b="1"/>
              <a:t>Molecular Orbital Inner Loop in CUDA</a:t>
            </a:r>
            <a:br>
              <a:rPr lang="en-US" altLang="en-US" sz="3200" b="1"/>
            </a:br>
            <a:endParaRPr lang="en-US" altLang="en-US" sz="2400" b="1"/>
          </a:p>
        </p:txBody>
      </p:sp>
      <p:sp>
        <p:nvSpPr>
          <p:cNvPr id="10245" name="AutoShape 4"/>
          <p:cNvSpPr>
            <a:spLocks noChangeArrowheads="1"/>
          </p:cNvSpPr>
          <p:nvPr/>
        </p:nvSpPr>
        <p:spPr bwMode="auto">
          <a:xfrm>
            <a:off x="5167323" y="3200400"/>
            <a:ext cx="3900487" cy="1447800"/>
          </a:xfrm>
          <a:prstGeom prst="wedgeRectCallout">
            <a:avLst>
              <a:gd name="adj1" fmla="val -116292"/>
              <a:gd name="adj2" fmla="val -40644"/>
            </a:avLst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r>
              <a:rPr lang="en-US" altLang="en-US" sz="2400"/>
              <a:t>Aaaaahhhh….</a:t>
            </a:r>
          </a:p>
          <a:p>
            <a:pPr algn="ctr" eaLnBrk="1" hangingPunct="1">
              <a:buFont typeface="Times New Roman" pitchFamily="18" charset="0"/>
              <a:buNone/>
            </a:pPr>
            <a:r>
              <a:rPr lang="en-US" altLang="en-US" sz="2400"/>
              <a:t>Data-parallel CUDA kernel looks like normal C code for the most part….</a:t>
            </a:r>
          </a:p>
        </p:txBody>
      </p:sp>
      <p:pic>
        <p:nvPicPr>
          <p:cNvPr id="10246" name="Picture 5" descr="C:\Documents and Settings\johns\Desktop\talks\cudatalks\iacat01232009\c60_orb104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2" b="3175"/>
          <a:stretch>
            <a:fillRect/>
          </a:stretch>
        </p:blipFill>
        <p:spPr bwMode="auto">
          <a:xfrm>
            <a:off x="7162800" y="990606"/>
            <a:ext cx="1752600" cy="1657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2461570"/>
      </p:ext>
    </p:extLst>
  </p:cSld>
  <p:clrMapOvr>
    <a:masterClrMapping/>
  </p:clrMapOvr>
  <p:transition spd="slow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6349"/>
            <a:ext cx="9144000" cy="685165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070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3124200" y="2209800"/>
            <a:ext cx="3733800" cy="4419600"/>
          </a:xfrm>
          <a:prstGeom prst="rect">
            <a:avLst/>
          </a:prstGeom>
          <a:solidFill>
            <a:srgbClr val="FF7171"/>
          </a:solidFill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228600" y="2362200"/>
            <a:ext cx="2667000" cy="4267200"/>
          </a:xfrm>
          <a:prstGeom prst="rect">
            <a:avLst/>
          </a:prstGeom>
          <a:solidFill>
            <a:srgbClr val="9E91FD"/>
          </a:solidFill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304800" y="3429000"/>
            <a:ext cx="1371600" cy="3048000"/>
          </a:xfrm>
          <a:prstGeom prst="rect">
            <a:avLst/>
          </a:prstGeom>
          <a:solidFill>
            <a:srgbClr val="A8EAE0"/>
          </a:solidFill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3276600" y="6056313"/>
            <a:ext cx="908050" cy="334963"/>
          </a:xfrm>
          <a:prstGeom prst="rect">
            <a:avLst/>
          </a:prstGeom>
          <a:solidFill>
            <a:srgbClr val="FF0000"/>
          </a:solidFill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7415" name="Rectangle 6"/>
          <p:cNvSpPr>
            <a:spLocks noChangeArrowheads="1"/>
          </p:cNvSpPr>
          <p:nvPr/>
        </p:nvSpPr>
        <p:spPr bwMode="auto">
          <a:xfrm>
            <a:off x="3622676" y="6116645"/>
            <a:ext cx="18915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>
                <a:solidFill>
                  <a:srgbClr val="FFFFFF"/>
                </a:solidFill>
                <a:latin typeface="Arial" charset="0"/>
              </a:rPr>
              <a:t>SP</a:t>
            </a:r>
            <a:endParaRPr lang="en-US" altLang="en-US" sz="2000">
              <a:latin typeface="Arial" charset="0"/>
            </a:endParaRPr>
          </a:p>
        </p:txBody>
      </p:sp>
      <p:sp>
        <p:nvSpPr>
          <p:cNvPr id="17416" name="Rectangle 7"/>
          <p:cNvSpPr>
            <a:spLocks noChangeArrowheads="1"/>
          </p:cNvSpPr>
          <p:nvPr/>
        </p:nvSpPr>
        <p:spPr bwMode="auto">
          <a:xfrm>
            <a:off x="3276600" y="5613403"/>
            <a:ext cx="908050" cy="331788"/>
          </a:xfrm>
          <a:prstGeom prst="rect">
            <a:avLst/>
          </a:prstGeom>
          <a:solidFill>
            <a:srgbClr val="FF0000"/>
          </a:solidFill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7417" name="Rectangle 8"/>
          <p:cNvSpPr>
            <a:spLocks noChangeArrowheads="1"/>
          </p:cNvSpPr>
          <p:nvPr/>
        </p:nvSpPr>
        <p:spPr bwMode="auto">
          <a:xfrm>
            <a:off x="3622676" y="5670557"/>
            <a:ext cx="18915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>
                <a:solidFill>
                  <a:srgbClr val="FFFFFF"/>
                </a:solidFill>
                <a:latin typeface="Arial" charset="0"/>
              </a:rPr>
              <a:t>SP</a:t>
            </a:r>
            <a:endParaRPr lang="en-US" altLang="en-US" sz="2000">
              <a:latin typeface="Arial" charset="0"/>
            </a:endParaRPr>
          </a:p>
        </p:txBody>
      </p:sp>
      <p:sp>
        <p:nvSpPr>
          <p:cNvPr id="17418" name="Rectangle 9"/>
          <p:cNvSpPr>
            <a:spLocks noChangeArrowheads="1"/>
          </p:cNvSpPr>
          <p:nvPr/>
        </p:nvSpPr>
        <p:spPr bwMode="auto">
          <a:xfrm>
            <a:off x="3276600" y="5168903"/>
            <a:ext cx="908050" cy="331788"/>
          </a:xfrm>
          <a:prstGeom prst="rect">
            <a:avLst/>
          </a:prstGeom>
          <a:solidFill>
            <a:srgbClr val="FF0000"/>
          </a:solidFill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7419" name="Rectangle 10"/>
          <p:cNvSpPr>
            <a:spLocks noChangeArrowheads="1"/>
          </p:cNvSpPr>
          <p:nvPr/>
        </p:nvSpPr>
        <p:spPr bwMode="auto">
          <a:xfrm>
            <a:off x="3622676" y="5226057"/>
            <a:ext cx="18915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>
                <a:solidFill>
                  <a:srgbClr val="FFFFFF"/>
                </a:solidFill>
                <a:latin typeface="Arial" charset="0"/>
              </a:rPr>
              <a:t>SP</a:t>
            </a:r>
            <a:endParaRPr lang="en-US" altLang="en-US" sz="2000">
              <a:latin typeface="Arial" charset="0"/>
            </a:endParaRPr>
          </a:p>
        </p:txBody>
      </p:sp>
      <p:sp>
        <p:nvSpPr>
          <p:cNvPr id="17420" name="Rectangle 11"/>
          <p:cNvSpPr>
            <a:spLocks noChangeArrowheads="1"/>
          </p:cNvSpPr>
          <p:nvPr/>
        </p:nvSpPr>
        <p:spPr bwMode="auto">
          <a:xfrm>
            <a:off x="3276600" y="4724403"/>
            <a:ext cx="908050" cy="331788"/>
          </a:xfrm>
          <a:prstGeom prst="rect">
            <a:avLst/>
          </a:prstGeom>
          <a:solidFill>
            <a:srgbClr val="FF0000"/>
          </a:solidFill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7421" name="Rectangle 12"/>
          <p:cNvSpPr>
            <a:spLocks noChangeArrowheads="1"/>
          </p:cNvSpPr>
          <p:nvPr/>
        </p:nvSpPr>
        <p:spPr bwMode="auto">
          <a:xfrm>
            <a:off x="3622676" y="4781551"/>
            <a:ext cx="18915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>
                <a:solidFill>
                  <a:srgbClr val="FFFFFF"/>
                </a:solidFill>
                <a:latin typeface="Arial" charset="0"/>
              </a:rPr>
              <a:t>SP</a:t>
            </a:r>
            <a:endParaRPr lang="en-US" altLang="en-US" sz="2000">
              <a:latin typeface="Arial" charset="0"/>
            </a:endParaRPr>
          </a:p>
        </p:txBody>
      </p:sp>
      <p:sp>
        <p:nvSpPr>
          <p:cNvPr id="17422" name="Rectangle 13"/>
          <p:cNvSpPr>
            <a:spLocks noChangeArrowheads="1"/>
          </p:cNvSpPr>
          <p:nvPr/>
        </p:nvSpPr>
        <p:spPr bwMode="auto">
          <a:xfrm>
            <a:off x="4273560" y="4751395"/>
            <a:ext cx="657225" cy="1639887"/>
          </a:xfrm>
          <a:prstGeom prst="rect">
            <a:avLst/>
          </a:prstGeom>
          <a:solidFill>
            <a:srgbClr val="FFCC00"/>
          </a:solidFill>
          <a:ln w="2070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7423" name="Rectangle 14"/>
          <p:cNvSpPr>
            <a:spLocks noChangeArrowheads="1"/>
          </p:cNvSpPr>
          <p:nvPr/>
        </p:nvSpPr>
        <p:spPr bwMode="auto">
          <a:xfrm>
            <a:off x="4430714" y="5462595"/>
            <a:ext cx="283732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>
                <a:latin typeface="Arial" charset="0"/>
              </a:rPr>
              <a:t>SFU</a:t>
            </a:r>
            <a:endParaRPr lang="en-US" altLang="en-US" sz="2000">
              <a:latin typeface="Arial" charset="0"/>
            </a:endParaRPr>
          </a:p>
        </p:txBody>
      </p:sp>
      <p:sp>
        <p:nvSpPr>
          <p:cNvPr id="17424" name="Rectangle 15"/>
          <p:cNvSpPr>
            <a:spLocks noChangeArrowheads="1"/>
          </p:cNvSpPr>
          <p:nvPr/>
        </p:nvSpPr>
        <p:spPr bwMode="auto">
          <a:xfrm>
            <a:off x="5181600" y="6056313"/>
            <a:ext cx="909638" cy="334963"/>
          </a:xfrm>
          <a:prstGeom prst="rect">
            <a:avLst/>
          </a:prstGeom>
          <a:solidFill>
            <a:srgbClr val="FF0000"/>
          </a:solidFill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7425" name="Rectangle 16"/>
          <p:cNvSpPr>
            <a:spLocks noChangeArrowheads="1"/>
          </p:cNvSpPr>
          <p:nvPr/>
        </p:nvSpPr>
        <p:spPr bwMode="auto">
          <a:xfrm>
            <a:off x="5530851" y="6116645"/>
            <a:ext cx="18915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>
                <a:solidFill>
                  <a:srgbClr val="FFFFFF"/>
                </a:solidFill>
                <a:latin typeface="Arial" charset="0"/>
              </a:rPr>
              <a:t>SP</a:t>
            </a:r>
            <a:endParaRPr lang="en-US" altLang="en-US" sz="2000">
              <a:latin typeface="Arial" charset="0"/>
            </a:endParaRPr>
          </a:p>
        </p:txBody>
      </p:sp>
      <p:sp>
        <p:nvSpPr>
          <p:cNvPr id="17426" name="Rectangle 17"/>
          <p:cNvSpPr>
            <a:spLocks noChangeArrowheads="1"/>
          </p:cNvSpPr>
          <p:nvPr/>
        </p:nvSpPr>
        <p:spPr bwMode="auto">
          <a:xfrm>
            <a:off x="5181600" y="5613403"/>
            <a:ext cx="909638" cy="331788"/>
          </a:xfrm>
          <a:prstGeom prst="rect">
            <a:avLst/>
          </a:prstGeom>
          <a:solidFill>
            <a:srgbClr val="FF0000"/>
          </a:solidFill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7427" name="Rectangle 18"/>
          <p:cNvSpPr>
            <a:spLocks noChangeArrowheads="1"/>
          </p:cNvSpPr>
          <p:nvPr/>
        </p:nvSpPr>
        <p:spPr bwMode="auto">
          <a:xfrm>
            <a:off x="5530851" y="5670557"/>
            <a:ext cx="18915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>
                <a:solidFill>
                  <a:srgbClr val="FFFFFF"/>
                </a:solidFill>
                <a:latin typeface="Arial" charset="0"/>
              </a:rPr>
              <a:t>SP</a:t>
            </a:r>
            <a:endParaRPr lang="en-US" altLang="en-US" sz="2000">
              <a:latin typeface="Arial" charset="0"/>
            </a:endParaRPr>
          </a:p>
        </p:txBody>
      </p:sp>
      <p:sp>
        <p:nvSpPr>
          <p:cNvPr id="17428" name="Rectangle 19"/>
          <p:cNvSpPr>
            <a:spLocks noChangeArrowheads="1"/>
          </p:cNvSpPr>
          <p:nvPr/>
        </p:nvSpPr>
        <p:spPr bwMode="auto">
          <a:xfrm>
            <a:off x="5181600" y="5168903"/>
            <a:ext cx="909638" cy="331788"/>
          </a:xfrm>
          <a:prstGeom prst="rect">
            <a:avLst/>
          </a:prstGeom>
          <a:solidFill>
            <a:srgbClr val="FF0000"/>
          </a:solidFill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7429" name="Rectangle 20"/>
          <p:cNvSpPr>
            <a:spLocks noChangeArrowheads="1"/>
          </p:cNvSpPr>
          <p:nvPr/>
        </p:nvSpPr>
        <p:spPr bwMode="auto">
          <a:xfrm>
            <a:off x="5530851" y="5226057"/>
            <a:ext cx="18915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>
                <a:solidFill>
                  <a:srgbClr val="FFFFFF"/>
                </a:solidFill>
                <a:latin typeface="Arial" charset="0"/>
              </a:rPr>
              <a:t>SP</a:t>
            </a:r>
            <a:endParaRPr lang="en-US" altLang="en-US" sz="2000">
              <a:latin typeface="Arial" charset="0"/>
            </a:endParaRPr>
          </a:p>
        </p:txBody>
      </p:sp>
      <p:sp>
        <p:nvSpPr>
          <p:cNvPr id="17430" name="Rectangle 21"/>
          <p:cNvSpPr>
            <a:spLocks noChangeArrowheads="1"/>
          </p:cNvSpPr>
          <p:nvPr/>
        </p:nvSpPr>
        <p:spPr bwMode="auto">
          <a:xfrm>
            <a:off x="5181600" y="4724403"/>
            <a:ext cx="909638" cy="331788"/>
          </a:xfrm>
          <a:prstGeom prst="rect">
            <a:avLst/>
          </a:prstGeom>
          <a:solidFill>
            <a:srgbClr val="FF0000"/>
          </a:solidFill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7431" name="Rectangle 22"/>
          <p:cNvSpPr>
            <a:spLocks noChangeArrowheads="1"/>
          </p:cNvSpPr>
          <p:nvPr/>
        </p:nvSpPr>
        <p:spPr bwMode="auto">
          <a:xfrm>
            <a:off x="5530851" y="4781551"/>
            <a:ext cx="18915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>
                <a:solidFill>
                  <a:srgbClr val="FFFFFF"/>
                </a:solidFill>
                <a:latin typeface="Arial" charset="0"/>
              </a:rPr>
              <a:t>SP</a:t>
            </a:r>
            <a:endParaRPr lang="en-US" altLang="en-US" sz="2000">
              <a:latin typeface="Arial" charset="0"/>
            </a:endParaRPr>
          </a:p>
        </p:txBody>
      </p:sp>
      <p:sp>
        <p:nvSpPr>
          <p:cNvPr id="17432" name="Rectangle 23"/>
          <p:cNvSpPr>
            <a:spLocks noChangeArrowheads="1"/>
          </p:cNvSpPr>
          <p:nvPr/>
        </p:nvSpPr>
        <p:spPr bwMode="auto">
          <a:xfrm>
            <a:off x="6186498" y="4751395"/>
            <a:ext cx="541337" cy="1639887"/>
          </a:xfrm>
          <a:prstGeom prst="rect">
            <a:avLst/>
          </a:prstGeom>
          <a:solidFill>
            <a:srgbClr val="FFCC00"/>
          </a:solidFill>
          <a:ln w="2070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7433" name="Rectangle 24"/>
          <p:cNvSpPr>
            <a:spLocks noChangeArrowheads="1"/>
          </p:cNvSpPr>
          <p:nvPr/>
        </p:nvSpPr>
        <p:spPr bwMode="auto">
          <a:xfrm>
            <a:off x="6281739" y="5462595"/>
            <a:ext cx="283732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>
                <a:latin typeface="Arial" charset="0"/>
              </a:rPr>
              <a:t>SFU</a:t>
            </a:r>
            <a:endParaRPr lang="en-US" altLang="en-US" sz="2000">
              <a:latin typeface="Arial" charset="0"/>
            </a:endParaRPr>
          </a:p>
        </p:txBody>
      </p:sp>
      <p:sp>
        <p:nvSpPr>
          <p:cNvPr id="17434" name="Rectangle 25"/>
          <p:cNvSpPr>
            <a:spLocks noChangeArrowheads="1"/>
          </p:cNvSpPr>
          <p:nvPr/>
        </p:nvSpPr>
        <p:spPr bwMode="auto">
          <a:xfrm>
            <a:off x="3276600" y="3276607"/>
            <a:ext cx="3429000" cy="333375"/>
          </a:xfrm>
          <a:prstGeom prst="rect">
            <a:avLst/>
          </a:prstGeom>
          <a:solidFill>
            <a:srgbClr val="FFFF99"/>
          </a:solidFill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7435" name="Rectangle 26"/>
          <p:cNvSpPr>
            <a:spLocks noChangeArrowheads="1"/>
          </p:cNvSpPr>
          <p:nvPr/>
        </p:nvSpPr>
        <p:spPr bwMode="auto">
          <a:xfrm>
            <a:off x="4114800" y="3352804"/>
            <a:ext cx="177773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>
                <a:latin typeface="Arial" charset="0"/>
              </a:rPr>
              <a:t>Instruction Fetch/Dispatch</a:t>
            </a:r>
            <a:endParaRPr lang="en-US" altLang="en-US" sz="2000">
              <a:latin typeface="Arial" charset="0"/>
            </a:endParaRPr>
          </a:p>
        </p:txBody>
      </p:sp>
      <p:sp>
        <p:nvSpPr>
          <p:cNvPr id="17436" name="Rectangle 27"/>
          <p:cNvSpPr>
            <a:spLocks noChangeArrowheads="1"/>
          </p:cNvSpPr>
          <p:nvPr/>
        </p:nvSpPr>
        <p:spPr bwMode="auto">
          <a:xfrm>
            <a:off x="3276610" y="2819401"/>
            <a:ext cx="1616075" cy="323851"/>
          </a:xfrm>
          <a:prstGeom prst="rect">
            <a:avLst/>
          </a:prstGeom>
          <a:solidFill>
            <a:srgbClr val="DDDDDD"/>
          </a:solidFill>
          <a:ln w="2070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7437" name="Rectangle 28"/>
          <p:cNvSpPr>
            <a:spLocks noChangeArrowheads="1"/>
          </p:cNvSpPr>
          <p:nvPr/>
        </p:nvSpPr>
        <p:spPr bwMode="auto">
          <a:xfrm>
            <a:off x="3581409" y="2895607"/>
            <a:ext cx="93134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>
                <a:latin typeface="Arial" charset="0"/>
              </a:rPr>
              <a:t>Instruction L1</a:t>
            </a:r>
            <a:endParaRPr lang="en-US" altLang="en-US" sz="2000">
              <a:latin typeface="Arial" charset="0"/>
            </a:endParaRPr>
          </a:p>
        </p:txBody>
      </p:sp>
      <p:sp>
        <p:nvSpPr>
          <p:cNvPr id="17438" name="Rectangle 29"/>
          <p:cNvSpPr>
            <a:spLocks noChangeArrowheads="1"/>
          </p:cNvSpPr>
          <p:nvPr/>
        </p:nvSpPr>
        <p:spPr bwMode="auto">
          <a:xfrm>
            <a:off x="5181610" y="2819401"/>
            <a:ext cx="1527175" cy="323851"/>
          </a:xfrm>
          <a:prstGeom prst="rect">
            <a:avLst/>
          </a:prstGeom>
          <a:solidFill>
            <a:srgbClr val="DDDDDD"/>
          </a:solidFill>
          <a:ln w="2070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7439" name="Rectangle 30"/>
          <p:cNvSpPr>
            <a:spLocks noChangeArrowheads="1"/>
          </p:cNvSpPr>
          <p:nvPr/>
        </p:nvSpPr>
        <p:spPr bwMode="auto">
          <a:xfrm>
            <a:off x="5638810" y="2895607"/>
            <a:ext cx="50975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>
                <a:latin typeface="Arial" charset="0"/>
              </a:rPr>
              <a:t>Data L1</a:t>
            </a:r>
            <a:endParaRPr lang="en-US" altLang="en-US" sz="2000">
              <a:latin typeface="Arial" charset="0"/>
            </a:endParaRPr>
          </a:p>
        </p:txBody>
      </p:sp>
      <p:sp>
        <p:nvSpPr>
          <p:cNvPr id="17440" name="Rectangle 31"/>
          <p:cNvSpPr>
            <a:spLocks noChangeArrowheads="1"/>
          </p:cNvSpPr>
          <p:nvPr/>
        </p:nvSpPr>
        <p:spPr bwMode="auto">
          <a:xfrm>
            <a:off x="304802" y="2438401"/>
            <a:ext cx="2473325" cy="7524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7441" name="Rectangle 32"/>
          <p:cNvSpPr>
            <a:spLocks noChangeArrowheads="1"/>
          </p:cNvSpPr>
          <p:nvPr/>
        </p:nvSpPr>
        <p:spPr bwMode="auto">
          <a:xfrm>
            <a:off x="457200" y="2514606"/>
            <a:ext cx="223317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charset="0"/>
              </a:rPr>
              <a:t>Texture Processor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charset="0"/>
              </a:rPr>
              <a:t>         Cluster</a:t>
            </a:r>
            <a:endParaRPr lang="en-US" altLang="en-US" sz="2000">
              <a:latin typeface="Arial" charset="0"/>
            </a:endParaRPr>
          </a:p>
        </p:txBody>
      </p:sp>
      <p:grpSp>
        <p:nvGrpSpPr>
          <p:cNvPr id="17442" name="Group 33"/>
          <p:cNvGrpSpPr>
            <a:grpSpLocks/>
          </p:cNvGrpSpPr>
          <p:nvPr/>
        </p:nvGrpSpPr>
        <p:grpSpPr bwMode="auto">
          <a:xfrm>
            <a:off x="1752600" y="3429000"/>
            <a:ext cx="909638" cy="990600"/>
            <a:chOff x="-323" y="1248"/>
            <a:chExt cx="573" cy="624"/>
          </a:xfrm>
        </p:grpSpPr>
        <p:sp>
          <p:nvSpPr>
            <p:cNvPr id="17510" name="Rectangle 34"/>
            <p:cNvSpPr>
              <a:spLocks noChangeArrowheads="1"/>
            </p:cNvSpPr>
            <p:nvPr/>
          </p:nvSpPr>
          <p:spPr bwMode="auto">
            <a:xfrm>
              <a:off x="-323" y="1248"/>
              <a:ext cx="573" cy="624"/>
            </a:xfrm>
            <a:prstGeom prst="rect">
              <a:avLst/>
            </a:prstGeom>
            <a:solidFill>
              <a:srgbClr val="FF7171"/>
            </a:solidFill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l" eaLnBrk="0" hangingPunct="0">
                <a:buChar char="•"/>
                <a:defRPr sz="32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1pPr>
              <a:lvl2pPr marL="742950" indent="-285750" algn="l" eaLnBrk="0" hangingPunct="0">
                <a:spcBef>
                  <a:spcPts val="700"/>
                </a:spcBef>
                <a:buChar char="–"/>
                <a:defRPr sz="28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2pPr>
              <a:lvl3pPr marL="1143000" indent="-228600" algn="l" eaLnBrk="0" hangingPunct="0">
                <a:spcBef>
                  <a:spcPts val="600"/>
                </a:spcBef>
                <a:buChar char="•"/>
                <a:defRPr sz="24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3pPr>
              <a:lvl4pPr marL="1600200" indent="-228600" algn="l" eaLnBrk="0" hangingPunct="0">
                <a:spcBef>
                  <a:spcPts val="500"/>
                </a:spcBef>
                <a:buChar char="–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4pPr>
              <a:lvl5pPr marL="2057400" indent="-228600" algn="l" eaLnBrk="0" hangingPunct="0">
                <a:spcBef>
                  <a:spcPts val="500"/>
                </a:spcBef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9pPr>
            </a:lstStyle>
            <a:p>
              <a:pPr algn="ctr" eaLnBrk="1" hangingPunct="1">
                <a:buFont typeface="Times New Roman" pitchFamily="18" charset="0"/>
                <a:buNone/>
              </a:pPr>
              <a:endParaRPr lang="en-US" altLang="en-US" sz="1200"/>
            </a:p>
          </p:txBody>
        </p:sp>
        <p:sp>
          <p:nvSpPr>
            <p:cNvPr id="17511" name="Rectangle 35"/>
            <p:cNvSpPr>
              <a:spLocks noChangeArrowheads="1"/>
            </p:cNvSpPr>
            <p:nvPr/>
          </p:nvSpPr>
          <p:spPr bwMode="auto">
            <a:xfrm>
              <a:off x="-118" y="1500"/>
              <a:ext cx="13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buChar char="•"/>
                <a:defRPr sz="32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1pPr>
              <a:lvl2pPr marL="742950" indent="-285750" algn="l" eaLnBrk="0" hangingPunct="0">
                <a:spcBef>
                  <a:spcPts val="700"/>
                </a:spcBef>
                <a:buChar char="–"/>
                <a:defRPr sz="28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2pPr>
              <a:lvl3pPr marL="1143000" indent="-228600" algn="l" eaLnBrk="0" hangingPunct="0">
                <a:spcBef>
                  <a:spcPts val="600"/>
                </a:spcBef>
                <a:buChar char="•"/>
                <a:defRPr sz="24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3pPr>
              <a:lvl4pPr marL="1600200" indent="-228600" algn="l" eaLnBrk="0" hangingPunct="0">
                <a:spcBef>
                  <a:spcPts val="500"/>
                </a:spcBef>
                <a:buChar char="–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4pPr>
              <a:lvl5pPr marL="2057400" indent="-228600" algn="l" eaLnBrk="0" hangingPunct="0">
                <a:spcBef>
                  <a:spcPts val="500"/>
                </a:spcBef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 b="1">
                  <a:latin typeface="Arial" charset="0"/>
                </a:rPr>
                <a:t>SM</a:t>
              </a:r>
              <a:endParaRPr lang="en-US" altLang="en-US" sz="2000">
                <a:latin typeface="Arial" charset="0"/>
              </a:endParaRPr>
            </a:p>
          </p:txBody>
        </p:sp>
      </p:grpSp>
      <p:sp>
        <p:nvSpPr>
          <p:cNvPr id="17443" name="Rectangle 36"/>
          <p:cNvSpPr>
            <a:spLocks noChangeArrowheads="1"/>
          </p:cNvSpPr>
          <p:nvPr/>
        </p:nvSpPr>
        <p:spPr bwMode="auto">
          <a:xfrm>
            <a:off x="3276600" y="3733807"/>
            <a:ext cx="3429000" cy="333375"/>
          </a:xfrm>
          <a:prstGeom prst="rect">
            <a:avLst/>
          </a:prstGeom>
          <a:solidFill>
            <a:srgbClr val="DDDDDD"/>
          </a:solidFill>
          <a:ln w="2070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7444" name="Rectangle 37"/>
          <p:cNvSpPr>
            <a:spLocks noChangeArrowheads="1"/>
          </p:cNvSpPr>
          <p:nvPr/>
        </p:nvSpPr>
        <p:spPr bwMode="auto">
          <a:xfrm>
            <a:off x="4419600" y="3810007"/>
            <a:ext cx="1057982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>
                <a:latin typeface="Arial" charset="0"/>
              </a:rPr>
              <a:t>Shared Memory</a:t>
            </a:r>
            <a:endParaRPr lang="en-US" altLang="en-US" sz="2000">
              <a:latin typeface="Arial" charset="0"/>
            </a:endParaRPr>
          </a:p>
        </p:txBody>
      </p:sp>
      <p:sp>
        <p:nvSpPr>
          <p:cNvPr id="17445" name="Rectangle 38"/>
          <p:cNvSpPr>
            <a:spLocks noChangeArrowheads="1"/>
          </p:cNvSpPr>
          <p:nvPr/>
        </p:nvSpPr>
        <p:spPr bwMode="auto">
          <a:xfrm>
            <a:off x="228600" y="228600"/>
            <a:ext cx="6705600" cy="1770063"/>
          </a:xfrm>
          <a:prstGeom prst="rect">
            <a:avLst/>
          </a:prstGeom>
          <a:solidFill>
            <a:srgbClr val="E8E8E8"/>
          </a:solidFill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7446" name="Rectangle 39"/>
          <p:cNvSpPr>
            <a:spLocks noChangeArrowheads="1"/>
          </p:cNvSpPr>
          <p:nvPr/>
        </p:nvSpPr>
        <p:spPr bwMode="auto">
          <a:xfrm>
            <a:off x="381000" y="304801"/>
            <a:ext cx="6400800" cy="5238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7447" name="Rectangle 40"/>
          <p:cNvSpPr>
            <a:spLocks noChangeArrowheads="1"/>
          </p:cNvSpPr>
          <p:nvPr/>
        </p:nvSpPr>
        <p:spPr bwMode="auto">
          <a:xfrm>
            <a:off x="2039938" y="381006"/>
            <a:ext cx="33103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charset="0"/>
              </a:rPr>
              <a:t>Streaming Processor Array</a:t>
            </a:r>
            <a:endParaRPr lang="en-US" altLang="en-US" sz="2000">
              <a:latin typeface="Arial" charset="0"/>
            </a:endParaRPr>
          </a:p>
        </p:txBody>
      </p:sp>
      <p:sp>
        <p:nvSpPr>
          <p:cNvPr id="17448" name="Freeform 41"/>
          <p:cNvSpPr>
            <a:spLocks/>
          </p:cNvSpPr>
          <p:nvPr/>
        </p:nvSpPr>
        <p:spPr bwMode="auto">
          <a:xfrm>
            <a:off x="228600" y="1905000"/>
            <a:ext cx="2209800" cy="457200"/>
          </a:xfrm>
          <a:custGeom>
            <a:avLst/>
            <a:gdLst>
              <a:gd name="T0" fmla="*/ 2147483647 w 2397"/>
              <a:gd name="T1" fmla="*/ 2147483647 h 654"/>
              <a:gd name="T2" fmla="*/ 2147483647 w 2397"/>
              <a:gd name="T3" fmla="*/ 2147483647 h 654"/>
              <a:gd name="T4" fmla="*/ 2147483647 w 2397"/>
              <a:gd name="T5" fmla="*/ 2147483647 h 654"/>
              <a:gd name="T6" fmla="*/ 2147483647 w 2397"/>
              <a:gd name="T7" fmla="*/ 2147483647 h 654"/>
              <a:gd name="T8" fmla="*/ 2147483647 w 2397"/>
              <a:gd name="T9" fmla="*/ 2147483647 h 654"/>
              <a:gd name="T10" fmla="*/ 2147483647 w 2397"/>
              <a:gd name="T11" fmla="*/ 2147483647 h 654"/>
              <a:gd name="T12" fmla="*/ 2147483647 w 2397"/>
              <a:gd name="T13" fmla="*/ 2147483647 h 654"/>
              <a:gd name="T14" fmla="*/ 2147483647 w 2397"/>
              <a:gd name="T15" fmla="*/ 2147483647 h 654"/>
              <a:gd name="T16" fmla="*/ 2147483647 w 2397"/>
              <a:gd name="T17" fmla="*/ 2147483647 h 654"/>
              <a:gd name="T18" fmla="*/ 2147483647 w 2397"/>
              <a:gd name="T19" fmla="*/ 2147483647 h 654"/>
              <a:gd name="T20" fmla="*/ 2147483647 w 2397"/>
              <a:gd name="T21" fmla="*/ 2147483647 h 654"/>
              <a:gd name="T22" fmla="*/ 2147483647 w 2397"/>
              <a:gd name="T23" fmla="*/ 2147483647 h 654"/>
              <a:gd name="T24" fmla="*/ 2147483647 w 2397"/>
              <a:gd name="T25" fmla="*/ 2147483647 h 654"/>
              <a:gd name="T26" fmla="*/ 2147483647 w 2397"/>
              <a:gd name="T27" fmla="*/ 2147483647 h 654"/>
              <a:gd name="T28" fmla="*/ 2147483647 w 2397"/>
              <a:gd name="T29" fmla="*/ 2147483647 h 654"/>
              <a:gd name="T30" fmla="*/ 2147483647 w 2397"/>
              <a:gd name="T31" fmla="*/ 2147483647 h 654"/>
              <a:gd name="T32" fmla="*/ 2147483647 w 2397"/>
              <a:gd name="T33" fmla="*/ 2147483647 h 654"/>
              <a:gd name="T34" fmla="*/ 2147483647 w 2397"/>
              <a:gd name="T35" fmla="*/ 2147483647 h 654"/>
              <a:gd name="T36" fmla="*/ 2147483647 w 2397"/>
              <a:gd name="T37" fmla="*/ 2147483647 h 654"/>
              <a:gd name="T38" fmla="*/ 2147483647 w 2397"/>
              <a:gd name="T39" fmla="*/ 2147483647 h 654"/>
              <a:gd name="T40" fmla="*/ 2147483647 w 2397"/>
              <a:gd name="T41" fmla="*/ 0 h 654"/>
              <a:gd name="T42" fmla="*/ 2147483647 w 2397"/>
              <a:gd name="T43" fmla="*/ 0 h 654"/>
              <a:gd name="T44" fmla="*/ 2147483647 w 2397"/>
              <a:gd name="T45" fmla="*/ 2147483647 h 654"/>
              <a:gd name="T46" fmla="*/ 2147483647 w 2397"/>
              <a:gd name="T47" fmla="*/ 2147483647 h 654"/>
              <a:gd name="T48" fmla="*/ 2147483647 w 2397"/>
              <a:gd name="T49" fmla="*/ 2147483647 h 654"/>
              <a:gd name="T50" fmla="*/ 2147483647 w 2397"/>
              <a:gd name="T51" fmla="*/ 2147483647 h 654"/>
              <a:gd name="T52" fmla="*/ 2147483647 w 2397"/>
              <a:gd name="T53" fmla="*/ 2147483647 h 654"/>
              <a:gd name="T54" fmla="*/ 2147483647 w 2397"/>
              <a:gd name="T55" fmla="*/ 2147483647 h 654"/>
              <a:gd name="T56" fmla="*/ 2147483647 w 2397"/>
              <a:gd name="T57" fmla="*/ 2147483647 h 654"/>
              <a:gd name="T58" fmla="*/ 2147483647 w 2397"/>
              <a:gd name="T59" fmla="*/ 2147483647 h 654"/>
              <a:gd name="T60" fmla="*/ 2147483647 w 2397"/>
              <a:gd name="T61" fmla="*/ 2147483647 h 654"/>
              <a:gd name="T62" fmla="*/ 2147483647 w 2397"/>
              <a:gd name="T63" fmla="*/ 2147483647 h 654"/>
              <a:gd name="T64" fmla="*/ 2147483647 w 2397"/>
              <a:gd name="T65" fmla="*/ 2147483647 h 654"/>
              <a:gd name="T66" fmla="*/ 2147483647 w 2397"/>
              <a:gd name="T67" fmla="*/ 2147483647 h 654"/>
              <a:gd name="T68" fmla="*/ 2147483647 w 2397"/>
              <a:gd name="T69" fmla="*/ 2147483647 h 654"/>
              <a:gd name="T70" fmla="*/ 2147483647 w 2397"/>
              <a:gd name="T71" fmla="*/ 2147483647 h 654"/>
              <a:gd name="T72" fmla="*/ 2147483647 w 2397"/>
              <a:gd name="T73" fmla="*/ 2147483647 h 654"/>
              <a:gd name="T74" fmla="*/ 2147483647 w 2397"/>
              <a:gd name="T75" fmla="*/ 2147483647 h 654"/>
              <a:gd name="T76" fmla="*/ 2147483647 w 2397"/>
              <a:gd name="T77" fmla="*/ 2147483647 h 654"/>
              <a:gd name="T78" fmla="*/ 2147483647 w 2397"/>
              <a:gd name="T79" fmla="*/ 2147483647 h 654"/>
              <a:gd name="T80" fmla="*/ 2147483647 w 2397"/>
              <a:gd name="T81" fmla="*/ 2147483647 h 654"/>
              <a:gd name="T82" fmla="*/ 0 w 2397"/>
              <a:gd name="T83" fmla="*/ 2147483647 h 654"/>
              <a:gd name="T84" fmla="*/ 2147483647 w 2397"/>
              <a:gd name="T85" fmla="*/ 2147483647 h 65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397" h="654">
                <a:moveTo>
                  <a:pt x="2397" y="654"/>
                </a:moveTo>
                <a:lnTo>
                  <a:pt x="2328" y="653"/>
                </a:lnTo>
                <a:lnTo>
                  <a:pt x="2260" y="646"/>
                </a:lnTo>
                <a:lnTo>
                  <a:pt x="2193" y="637"/>
                </a:lnTo>
                <a:lnTo>
                  <a:pt x="2128" y="622"/>
                </a:lnTo>
                <a:lnTo>
                  <a:pt x="2063" y="605"/>
                </a:lnTo>
                <a:lnTo>
                  <a:pt x="2002" y="583"/>
                </a:lnTo>
                <a:lnTo>
                  <a:pt x="1941" y="559"/>
                </a:lnTo>
                <a:lnTo>
                  <a:pt x="1884" y="529"/>
                </a:lnTo>
                <a:lnTo>
                  <a:pt x="1830" y="497"/>
                </a:lnTo>
                <a:lnTo>
                  <a:pt x="1781" y="463"/>
                </a:lnTo>
                <a:lnTo>
                  <a:pt x="1734" y="425"/>
                </a:lnTo>
                <a:lnTo>
                  <a:pt x="1692" y="384"/>
                </a:lnTo>
                <a:lnTo>
                  <a:pt x="1653" y="342"/>
                </a:lnTo>
                <a:lnTo>
                  <a:pt x="1620" y="297"/>
                </a:lnTo>
                <a:lnTo>
                  <a:pt x="1592" y="250"/>
                </a:lnTo>
                <a:lnTo>
                  <a:pt x="1567" y="202"/>
                </a:lnTo>
                <a:lnTo>
                  <a:pt x="1550" y="153"/>
                </a:lnTo>
                <a:lnTo>
                  <a:pt x="1535" y="102"/>
                </a:lnTo>
                <a:lnTo>
                  <a:pt x="1528" y="51"/>
                </a:lnTo>
                <a:lnTo>
                  <a:pt x="1525" y="0"/>
                </a:lnTo>
                <a:lnTo>
                  <a:pt x="872" y="0"/>
                </a:lnTo>
                <a:lnTo>
                  <a:pt x="869" y="51"/>
                </a:lnTo>
                <a:lnTo>
                  <a:pt x="860" y="102"/>
                </a:lnTo>
                <a:lnTo>
                  <a:pt x="847" y="151"/>
                </a:lnTo>
                <a:lnTo>
                  <a:pt x="828" y="201"/>
                </a:lnTo>
                <a:lnTo>
                  <a:pt x="805" y="249"/>
                </a:lnTo>
                <a:lnTo>
                  <a:pt x="776" y="295"/>
                </a:lnTo>
                <a:lnTo>
                  <a:pt x="742" y="340"/>
                </a:lnTo>
                <a:lnTo>
                  <a:pt x="703" y="383"/>
                </a:lnTo>
                <a:lnTo>
                  <a:pt x="661" y="423"/>
                </a:lnTo>
                <a:lnTo>
                  <a:pt x="614" y="461"/>
                </a:lnTo>
                <a:lnTo>
                  <a:pt x="565" y="496"/>
                </a:lnTo>
                <a:lnTo>
                  <a:pt x="511" y="528"/>
                </a:lnTo>
                <a:lnTo>
                  <a:pt x="455" y="557"/>
                </a:lnTo>
                <a:lnTo>
                  <a:pt x="395" y="582"/>
                </a:lnTo>
                <a:lnTo>
                  <a:pt x="333" y="604"/>
                </a:lnTo>
                <a:lnTo>
                  <a:pt x="269" y="621"/>
                </a:lnTo>
                <a:lnTo>
                  <a:pt x="203" y="636"/>
                </a:lnTo>
                <a:lnTo>
                  <a:pt x="135" y="646"/>
                </a:lnTo>
                <a:lnTo>
                  <a:pt x="68" y="652"/>
                </a:lnTo>
                <a:lnTo>
                  <a:pt x="0" y="654"/>
                </a:lnTo>
                <a:lnTo>
                  <a:pt x="2397" y="654"/>
                </a:lnTo>
                <a:close/>
              </a:path>
            </a:pathLst>
          </a:custGeom>
          <a:solidFill>
            <a:srgbClr val="FFFFFF"/>
          </a:solidFill>
          <a:ln w="6350">
            <a:solidFill>
              <a:srgbClr val="9933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49" name="Rectangle 42"/>
          <p:cNvSpPr>
            <a:spLocks noChangeArrowheads="1"/>
          </p:cNvSpPr>
          <p:nvPr/>
        </p:nvSpPr>
        <p:spPr bwMode="auto">
          <a:xfrm>
            <a:off x="3200400" y="2286000"/>
            <a:ext cx="3581400" cy="4572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7450" name="Rectangle 43"/>
          <p:cNvSpPr>
            <a:spLocks noChangeArrowheads="1"/>
          </p:cNvSpPr>
          <p:nvPr/>
        </p:nvSpPr>
        <p:spPr bwMode="auto">
          <a:xfrm>
            <a:off x="3429000" y="2362206"/>
            <a:ext cx="316112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charset="0"/>
              </a:rPr>
              <a:t>Streaming Multiprocessor</a:t>
            </a:r>
            <a:endParaRPr lang="en-US" altLang="en-US" sz="2000">
              <a:latin typeface="Arial" charset="0"/>
            </a:endParaRPr>
          </a:p>
        </p:txBody>
      </p:sp>
      <p:sp>
        <p:nvSpPr>
          <p:cNvPr id="17451" name="Freeform 44"/>
          <p:cNvSpPr>
            <a:spLocks/>
          </p:cNvSpPr>
          <p:nvPr/>
        </p:nvSpPr>
        <p:spPr bwMode="auto">
          <a:xfrm>
            <a:off x="2667000" y="2514600"/>
            <a:ext cx="457200" cy="3810000"/>
          </a:xfrm>
          <a:custGeom>
            <a:avLst/>
            <a:gdLst>
              <a:gd name="T0" fmla="*/ 2147483647 w 871"/>
              <a:gd name="T1" fmla="*/ 2147483647 h 2780"/>
              <a:gd name="T2" fmla="*/ 2147483647 w 871"/>
              <a:gd name="T3" fmla="*/ 0 h 2780"/>
              <a:gd name="T4" fmla="*/ 2147483647 w 871"/>
              <a:gd name="T5" fmla="*/ 2147483647 h 2780"/>
              <a:gd name="T6" fmla="*/ 2147483647 w 871"/>
              <a:gd name="T7" fmla="*/ 2147483647 h 2780"/>
              <a:gd name="T8" fmla="*/ 2147483647 w 871"/>
              <a:gd name="T9" fmla="*/ 2147483647 h 2780"/>
              <a:gd name="T10" fmla="*/ 2147483647 w 871"/>
              <a:gd name="T11" fmla="*/ 2147483647 h 2780"/>
              <a:gd name="T12" fmla="*/ 2147483647 w 871"/>
              <a:gd name="T13" fmla="*/ 2147483647 h 2780"/>
              <a:gd name="T14" fmla="*/ 2147483647 w 871"/>
              <a:gd name="T15" fmla="*/ 2147483647 h 2780"/>
              <a:gd name="T16" fmla="*/ 2147483647 w 871"/>
              <a:gd name="T17" fmla="*/ 2147483647 h 2780"/>
              <a:gd name="T18" fmla="*/ 2147483647 w 871"/>
              <a:gd name="T19" fmla="*/ 2147483647 h 2780"/>
              <a:gd name="T20" fmla="*/ 2147483647 w 871"/>
              <a:gd name="T21" fmla="*/ 2147483647 h 2780"/>
              <a:gd name="T22" fmla="*/ 2147483647 w 871"/>
              <a:gd name="T23" fmla="*/ 2147483647 h 2780"/>
              <a:gd name="T24" fmla="*/ 2147483647 w 871"/>
              <a:gd name="T25" fmla="*/ 2147483647 h 2780"/>
              <a:gd name="T26" fmla="*/ 2147483647 w 871"/>
              <a:gd name="T27" fmla="*/ 2147483647 h 2780"/>
              <a:gd name="T28" fmla="*/ 2147483647 w 871"/>
              <a:gd name="T29" fmla="*/ 2147483647 h 2780"/>
              <a:gd name="T30" fmla="*/ 2147483647 w 871"/>
              <a:gd name="T31" fmla="*/ 2147483647 h 2780"/>
              <a:gd name="T32" fmla="*/ 2147483647 w 871"/>
              <a:gd name="T33" fmla="*/ 2147483647 h 2780"/>
              <a:gd name="T34" fmla="*/ 2147483647 w 871"/>
              <a:gd name="T35" fmla="*/ 2147483647 h 2780"/>
              <a:gd name="T36" fmla="*/ 2147483647 w 871"/>
              <a:gd name="T37" fmla="*/ 2147483647 h 2780"/>
              <a:gd name="T38" fmla="*/ 2147483647 w 871"/>
              <a:gd name="T39" fmla="*/ 2147483647 h 2780"/>
              <a:gd name="T40" fmla="*/ 2147483647 w 871"/>
              <a:gd name="T41" fmla="*/ 2147483647 h 2780"/>
              <a:gd name="T42" fmla="*/ 0 w 871"/>
              <a:gd name="T43" fmla="*/ 2147483647 h 2780"/>
              <a:gd name="T44" fmla="*/ 0 w 871"/>
              <a:gd name="T45" fmla="*/ 2147483647 h 2780"/>
              <a:gd name="T46" fmla="*/ 2147483647 w 871"/>
              <a:gd name="T47" fmla="*/ 2147483647 h 2780"/>
              <a:gd name="T48" fmla="*/ 2147483647 w 871"/>
              <a:gd name="T49" fmla="*/ 2147483647 h 2780"/>
              <a:gd name="T50" fmla="*/ 2147483647 w 871"/>
              <a:gd name="T51" fmla="*/ 2147483647 h 2780"/>
              <a:gd name="T52" fmla="*/ 2147483647 w 871"/>
              <a:gd name="T53" fmla="*/ 2147483647 h 2780"/>
              <a:gd name="T54" fmla="*/ 2147483647 w 871"/>
              <a:gd name="T55" fmla="*/ 2147483647 h 2780"/>
              <a:gd name="T56" fmla="*/ 2147483647 w 871"/>
              <a:gd name="T57" fmla="*/ 2147483647 h 2780"/>
              <a:gd name="T58" fmla="*/ 2147483647 w 871"/>
              <a:gd name="T59" fmla="*/ 2147483647 h 2780"/>
              <a:gd name="T60" fmla="*/ 2147483647 w 871"/>
              <a:gd name="T61" fmla="*/ 2147483647 h 2780"/>
              <a:gd name="T62" fmla="*/ 2147483647 w 871"/>
              <a:gd name="T63" fmla="*/ 2147483647 h 2780"/>
              <a:gd name="T64" fmla="*/ 2147483647 w 871"/>
              <a:gd name="T65" fmla="*/ 2147483647 h 2780"/>
              <a:gd name="T66" fmla="*/ 2147483647 w 871"/>
              <a:gd name="T67" fmla="*/ 2147483647 h 2780"/>
              <a:gd name="T68" fmla="*/ 2147483647 w 871"/>
              <a:gd name="T69" fmla="*/ 2147483647 h 2780"/>
              <a:gd name="T70" fmla="*/ 2147483647 w 871"/>
              <a:gd name="T71" fmla="*/ 2147483647 h 2780"/>
              <a:gd name="T72" fmla="*/ 2147483647 w 871"/>
              <a:gd name="T73" fmla="*/ 2147483647 h 2780"/>
              <a:gd name="T74" fmla="*/ 2147483647 w 871"/>
              <a:gd name="T75" fmla="*/ 2147483647 h 2780"/>
              <a:gd name="T76" fmla="*/ 2147483647 w 871"/>
              <a:gd name="T77" fmla="*/ 2147483647 h 2780"/>
              <a:gd name="T78" fmla="*/ 2147483647 w 871"/>
              <a:gd name="T79" fmla="*/ 2147483647 h 2780"/>
              <a:gd name="T80" fmla="*/ 2147483647 w 871"/>
              <a:gd name="T81" fmla="*/ 2147483647 h 2780"/>
              <a:gd name="T82" fmla="*/ 2147483647 w 871"/>
              <a:gd name="T83" fmla="*/ 2147483647 h 2780"/>
              <a:gd name="T84" fmla="*/ 2147483647 w 871"/>
              <a:gd name="T85" fmla="*/ 2147483647 h 2780"/>
              <a:gd name="T86" fmla="*/ 2147483647 w 871"/>
              <a:gd name="T87" fmla="*/ 2147483647 h 2780"/>
              <a:gd name="T88" fmla="*/ 2147483647 w 871"/>
              <a:gd name="T89" fmla="*/ 2147483647 h 2780"/>
              <a:gd name="T90" fmla="*/ 2147483647 w 871"/>
              <a:gd name="T91" fmla="*/ 2147483647 h 2780"/>
              <a:gd name="T92" fmla="*/ 2147483647 w 871"/>
              <a:gd name="T93" fmla="*/ 2147483647 h 2780"/>
              <a:gd name="T94" fmla="*/ 2147483647 w 871"/>
              <a:gd name="T95" fmla="*/ 2147483647 h 278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871" h="2780">
                <a:moveTo>
                  <a:pt x="871" y="2780"/>
                </a:moveTo>
                <a:lnTo>
                  <a:pt x="871" y="0"/>
                </a:lnTo>
                <a:lnTo>
                  <a:pt x="868" y="59"/>
                </a:lnTo>
                <a:lnTo>
                  <a:pt x="861" y="119"/>
                </a:lnTo>
                <a:lnTo>
                  <a:pt x="846" y="177"/>
                </a:lnTo>
                <a:lnTo>
                  <a:pt x="829" y="235"/>
                </a:lnTo>
                <a:lnTo>
                  <a:pt x="804" y="291"/>
                </a:lnTo>
                <a:lnTo>
                  <a:pt x="777" y="346"/>
                </a:lnTo>
                <a:lnTo>
                  <a:pt x="743" y="398"/>
                </a:lnTo>
                <a:lnTo>
                  <a:pt x="704" y="448"/>
                </a:lnTo>
                <a:lnTo>
                  <a:pt x="662" y="494"/>
                </a:lnTo>
                <a:lnTo>
                  <a:pt x="616" y="539"/>
                </a:lnTo>
                <a:lnTo>
                  <a:pt x="566" y="580"/>
                </a:lnTo>
                <a:lnTo>
                  <a:pt x="512" y="616"/>
                </a:lnTo>
                <a:lnTo>
                  <a:pt x="454" y="650"/>
                </a:lnTo>
                <a:lnTo>
                  <a:pt x="395" y="679"/>
                </a:lnTo>
                <a:lnTo>
                  <a:pt x="334" y="705"/>
                </a:lnTo>
                <a:lnTo>
                  <a:pt x="268" y="726"/>
                </a:lnTo>
                <a:lnTo>
                  <a:pt x="203" y="742"/>
                </a:lnTo>
                <a:lnTo>
                  <a:pt x="136" y="753"/>
                </a:lnTo>
                <a:lnTo>
                  <a:pt x="68" y="760"/>
                </a:lnTo>
                <a:lnTo>
                  <a:pt x="0" y="763"/>
                </a:lnTo>
                <a:lnTo>
                  <a:pt x="0" y="1309"/>
                </a:lnTo>
                <a:lnTo>
                  <a:pt x="55" y="1312"/>
                </a:lnTo>
                <a:lnTo>
                  <a:pt x="109" y="1320"/>
                </a:lnTo>
                <a:lnTo>
                  <a:pt x="162" y="1333"/>
                </a:lnTo>
                <a:lnTo>
                  <a:pt x="216" y="1354"/>
                </a:lnTo>
                <a:lnTo>
                  <a:pt x="268" y="1380"/>
                </a:lnTo>
                <a:lnTo>
                  <a:pt x="321" y="1412"/>
                </a:lnTo>
                <a:lnTo>
                  <a:pt x="370" y="1448"/>
                </a:lnTo>
                <a:lnTo>
                  <a:pt x="419" y="1490"/>
                </a:lnTo>
                <a:lnTo>
                  <a:pt x="466" y="1537"/>
                </a:lnTo>
                <a:lnTo>
                  <a:pt x="512" y="1589"/>
                </a:lnTo>
                <a:lnTo>
                  <a:pt x="555" y="1646"/>
                </a:lnTo>
                <a:lnTo>
                  <a:pt x="597" y="1707"/>
                </a:lnTo>
                <a:lnTo>
                  <a:pt x="634" y="1773"/>
                </a:lnTo>
                <a:lnTo>
                  <a:pt x="671" y="1842"/>
                </a:lnTo>
                <a:lnTo>
                  <a:pt x="704" y="1915"/>
                </a:lnTo>
                <a:lnTo>
                  <a:pt x="736" y="1992"/>
                </a:lnTo>
                <a:lnTo>
                  <a:pt x="764" y="2071"/>
                </a:lnTo>
                <a:lnTo>
                  <a:pt x="788" y="2154"/>
                </a:lnTo>
                <a:lnTo>
                  <a:pt x="810" y="2238"/>
                </a:lnTo>
                <a:lnTo>
                  <a:pt x="829" y="2325"/>
                </a:lnTo>
                <a:lnTo>
                  <a:pt x="844" y="2414"/>
                </a:lnTo>
                <a:lnTo>
                  <a:pt x="855" y="2504"/>
                </a:lnTo>
                <a:lnTo>
                  <a:pt x="864" y="2596"/>
                </a:lnTo>
                <a:lnTo>
                  <a:pt x="870" y="2689"/>
                </a:lnTo>
                <a:lnTo>
                  <a:pt x="871" y="2780"/>
                </a:lnTo>
                <a:close/>
              </a:path>
            </a:pathLst>
          </a:custGeom>
          <a:solidFill>
            <a:srgbClr val="FFFFFF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52" name="Rectangle 45"/>
          <p:cNvSpPr>
            <a:spLocks noChangeArrowheads="1"/>
          </p:cNvSpPr>
          <p:nvPr/>
        </p:nvSpPr>
        <p:spPr bwMode="auto">
          <a:xfrm>
            <a:off x="381000" y="3581400"/>
            <a:ext cx="457200" cy="27432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7453" name="Rectangle 46"/>
          <p:cNvSpPr>
            <a:spLocks noChangeArrowheads="1"/>
          </p:cNvSpPr>
          <p:nvPr/>
        </p:nvSpPr>
        <p:spPr bwMode="auto">
          <a:xfrm rot="-5400000">
            <a:off x="-128679" y="4777688"/>
            <a:ext cx="14765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charset="0"/>
              </a:rPr>
              <a:t>Texture Unit</a:t>
            </a:r>
            <a:endParaRPr lang="en-US" altLang="en-US" sz="2000">
              <a:latin typeface="Arial" charset="0"/>
            </a:endParaRPr>
          </a:p>
        </p:txBody>
      </p:sp>
      <p:sp>
        <p:nvSpPr>
          <p:cNvPr id="17454" name="AutoShape 47"/>
          <p:cNvSpPr>
            <a:spLocks noChangeArrowheads="1"/>
          </p:cNvSpPr>
          <p:nvPr/>
        </p:nvSpPr>
        <p:spPr bwMode="auto">
          <a:xfrm>
            <a:off x="7086600" y="5181600"/>
            <a:ext cx="1828800" cy="1447800"/>
          </a:xfrm>
          <a:prstGeom prst="wedgeRectCallout">
            <a:avLst>
              <a:gd name="adj1" fmla="val -112153"/>
              <a:gd name="adj2" fmla="val 22259"/>
            </a:avLst>
          </a:prstGeom>
          <a:solidFill>
            <a:srgbClr val="FF0000"/>
          </a:solidFill>
          <a:ln w="20701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455" name="Rectangle 48"/>
          <p:cNvSpPr>
            <a:spLocks noChangeArrowheads="1"/>
          </p:cNvSpPr>
          <p:nvPr/>
        </p:nvSpPr>
        <p:spPr bwMode="auto">
          <a:xfrm>
            <a:off x="7162800" y="5257800"/>
            <a:ext cx="1676400" cy="6096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7456" name="Rectangle 49"/>
          <p:cNvSpPr>
            <a:spLocks noChangeArrowheads="1"/>
          </p:cNvSpPr>
          <p:nvPr/>
        </p:nvSpPr>
        <p:spPr bwMode="auto">
          <a:xfrm>
            <a:off x="7467601" y="5334006"/>
            <a:ext cx="100348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charset="0"/>
              </a:rPr>
              <a:t>Streaming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charset="0"/>
              </a:rPr>
              <a:t>Processor</a:t>
            </a:r>
            <a:endParaRPr lang="en-US" altLang="en-US" sz="1600">
              <a:latin typeface="Arial" charset="0"/>
            </a:endParaRPr>
          </a:p>
        </p:txBody>
      </p:sp>
      <p:sp>
        <p:nvSpPr>
          <p:cNvPr id="17457" name="Rectangle 50"/>
          <p:cNvSpPr>
            <a:spLocks noChangeArrowheads="1"/>
          </p:cNvSpPr>
          <p:nvPr/>
        </p:nvSpPr>
        <p:spPr bwMode="auto">
          <a:xfrm>
            <a:off x="7391400" y="6019806"/>
            <a:ext cx="11430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charset="0"/>
              </a:rPr>
              <a:t>ADD, SUB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charset="0"/>
              </a:rPr>
              <a:t>MAD, Etc…</a:t>
            </a:r>
            <a:endParaRPr lang="en-US" altLang="en-US" sz="1600">
              <a:latin typeface="Arial" charset="0"/>
            </a:endParaRPr>
          </a:p>
        </p:txBody>
      </p:sp>
      <p:sp>
        <p:nvSpPr>
          <p:cNvPr id="17458" name="AutoShape 51"/>
          <p:cNvSpPr>
            <a:spLocks noChangeArrowheads="1"/>
          </p:cNvSpPr>
          <p:nvPr/>
        </p:nvSpPr>
        <p:spPr bwMode="auto">
          <a:xfrm>
            <a:off x="7086600" y="3581400"/>
            <a:ext cx="1828800" cy="1447800"/>
          </a:xfrm>
          <a:prstGeom prst="wedgeRectCallout">
            <a:avLst>
              <a:gd name="adj1" fmla="val -87412"/>
              <a:gd name="adj2" fmla="val 63157"/>
            </a:avLst>
          </a:prstGeom>
          <a:solidFill>
            <a:srgbClr val="FFCC00"/>
          </a:solidFill>
          <a:ln w="20701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459" name="Rectangle 52"/>
          <p:cNvSpPr>
            <a:spLocks noChangeArrowheads="1"/>
          </p:cNvSpPr>
          <p:nvPr/>
        </p:nvSpPr>
        <p:spPr bwMode="auto">
          <a:xfrm>
            <a:off x="7162800" y="3657600"/>
            <a:ext cx="1676400" cy="6096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7460" name="Rectangle 53"/>
          <p:cNvSpPr>
            <a:spLocks noChangeArrowheads="1"/>
          </p:cNvSpPr>
          <p:nvPr/>
        </p:nvSpPr>
        <p:spPr bwMode="auto">
          <a:xfrm>
            <a:off x="7315200" y="3733806"/>
            <a:ext cx="132247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charset="0"/>
              </a:rPr>
              <a:t>    Special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charset="0"/>
              </a:rPr>
              <a:t>Function Unit</a:t>
            </a:r>
            <a:endParaRPr lang="en-US" altLang="en-US" sz="1600">
              <a:latin typeface="Arial" charset="0"/>
            </a:endParaRPr>
          </a:p>
        </p:txBody>
      </p:sp>
      <p:sp>
        <p:nvSpPr>
          <p:cNvPr id="17461" name="Rectangle 54"/>
          <p:cNvSpPr>
            <a:spLocks noChangeArrowheads="1"/>
          </p:cNvSpPr>
          <p:nvPr/>
        </p:nvSpPr>
        <p:spPr bwMode="auto">
          <a:xfrm>
            <a:off x="7239000" y="4419606"/>
            <a:ext cx="15240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charset="0"/>
              </a:rPr>
              <a:t>SIN, EXP,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charset="0"/>
              </a:rPr>
              <a:t>RSQRT, Etc…</a:t>
            </a:r>
          </a:p>
        </p:txBody>
      </p:sp>
      <p:grpSp>
        <p:nvGrpSpPr>
          <p:cNvPr id="17462" name="Group 55"/>
          <p:cNvGrpSpPr>
            <a:grpSpLocks/>
          </p:cNvGrpSpPr>
          <p:nvPr/>
        </p:nvGrpSpPr>
        <p:grpSpPr bwMode="auto">
          <a:xfrm>
            <a:off x="457200" y="914400"/>
            <a:ext cx="6248400" cy="965200"/>
            <a:chOff x="240" y="576"/>
            <a:chExt cx="2832" cy="608"/>
          </a:xfrm>
        </p:grpSpPr>
        <p:grpSp>
          <p:nvGrpSpPr>
            <p:cNvPr id="17480" name="Group 56"/>
            <p:cNvGrpSpPr>
              <a:grpSpLocks/>
            </p:cNvGrpSpPr>
            <p:nvPr/>
          </p:nvGrpSpPr>
          <p:grpSpPr bwMode="auto">
            <a:xfrm>
              <a:off x="240" y="576"/>
              <a:ext cx="240" cy="608"/>
              <a:chOff x="240" y="613"/>
              <a:chExt cx="240" cy="608"/>
            </a:xfrm>
          </p:grpSpPr>
          <p:sp>
            <p:nvSpPr>
              <p:cNvPr id="17508" name="Rectangle 57"/>
              <p:cNvSpPr>
                <a:spLocks noChangeArrowheads="1"/>
              </p:cNvSpPr>
              <p:nvPr/>
            </p:nvSpPr>
            <p:spPr bwMode="auto">
              <a:xfrm>
                <a:off x="240" y="613"/>
                <a:ext cx="240" cy="608"/>
              </a:xfrm>
              <a:prstGeom prst="rect">
                <a:avLst/>
              </a:prstGeom>
              <a:solidFill>
                <a:srgbClr val="9E91FD"/>
              </a:solidFill>
              <a:ln w="206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algn="ctr" eaLnBrk="1" hangingPunct="1">
                  <a:buFont typeface="Times New Roman" pitchFamily="18" charset="0"/>
                  <a:buNone/>
                </a:pPr>
                <a:endParaRPr lang="en-US" altLang="en-US" sz="1200"/>
              </a:p>
            </p:txBody>
          </p:sp>
          <p:sp>
            <p:nvSpPr>
              <p:cNvPr id="17509" name="Rectangle 58"/>
              <p:cNvSpPr>
                <a:spLocks noChangeArrowheads="1"/>
              </p:cNvSpPr>
              <p:nvPr/>
            </p:nvSpPr>
            <p:spPr bwMode="auto">
              <a:xfrm>
                <a:off x="279" y="880"/>
                <a:ext cx="12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00" b="1">
                    <a:latin typeface="Arial" charset="0"/>
                  </a:rPr>
                  <a:t>TPC</a:t>
                </a:r>
                <a:endParaRPr lang="en-US" altLang="en-US" sz="2000">
                  <a:latin typeface="Arial" charset="0"/>
                </a:endParaRPr>
              </a:p>
            </p:txBody>
          </p:sp>
        </p:grpSp>
        <p:grpSp>
          <p:nvGrpSpPr>
            <p:cNvPr id="17481" name="Group 59"/>
            <p:cNvGrpSpPr>
              <a:grpSpLocks/>
            </p:cNvGrpSpPr>
            <p:nvPr/>
          </p:nvGrpSpPr>
          <p:grpSpPr bwMode="auto">
            <a:xfrm>
              <a:off x="528" y="576"/>
              <a:ext cx="240" cy="608"/>
              <a:chOff x="240" y="613"/>
              <a:chExt cx="240" cy="608"/>
            </a:xfrm>
          </p:grpSpPr>
          <p:sp>
            <p:nvSpPr>
              <p:cNvPr id="17506" name="Rectangle 60"/>
              <p:cNvSpPr>
                <a:spLocks noChangeArrowheads="1"/>
              </p:cNvSpPr>
              <p:nvPr/>
            </p:nvSpPr>
            <p:spPr bwMode="auto">
              <a:xfrm>
                <a:off x="240" y="613"/>
                <a:ext cx="240" cy="608"/>
              </a:xfrm>
              <a:prstGeom prst="rect">
                <a:avLst/>
              </a:prstGeom>
              <a:solidFill>
                <a:srgbClr val="9E91FD"/>
              </a:solidFill>
              <a:ln w="206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algn="ctr" eaLnBrk="1" hangingPunct="1">
                  <a:buFont typeface="Times New Roman" pitchFamily="18" charset="0"/>
                  <a:buNone/>
                </a:pPr>
                <a:endParaRPr lang="en-US" altLang="en-US" sz="1200"/>
              </a:p>
            </p:txBody>
          </p:sp>
          <p:sp>
            <p:nvSpPr>
              <p:cNvPr id="17507" name="Rectangle 61"/>
              <p:cNvSpPr>
                <a:spLocks noChangeArrowheads="1"/>
              </p:cNvSpPr>
              <p:nvPr/>
            </p:nvSpPr>
            <p:spPr bwMode="auto">
              <a:xfrm>
                <a:off x="279" y="880"/>
                <a:ext cx="12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00" b="1">
                    <a:latin typeface="Arial" charset="0"/>
                  </a:rPr>
                  <a:t>TPC</a:t>
                </a:r>
                <a:endParaRPr lang="en-US" altLang="en-US" sz="2000">
                  <a:latin typeface="Arial" charset="0"/>
                </a:endParaRPr>
              </a:p>
            </p:txBody>
          </p:sp>
        </p:grpSp>
        <p:grpSp>
          <p:nvGrpSpPr>
            <p:cNvPr id="17482" name="Group 62"/>
            <p:cNvGrpSpPr>
              <a:grpSpLocks/>
            </p:cNvGrpSpPr>
            <p:nvPr/>
          </p:nvGrpSpPr>
          <p:grpSpPr bwMode="auto">
            <a:xfrm>
              <a:off x="816" y="576"/>
              <a:ext cx="240" cy="608"/>
              <a:chOff x="240" y="613"/>
              <a:chExt cx="240" cy="608"/>
            </a:xfrm>
          </p:grpSpPr>
          <p:sp>
            <p:nvSpPr>
              <p:cNvPr id="17504" name="Rectangle 63"/>
              <p:cNvSpPr>
                <a:spLocks noChangeArrowheads="1"/>
              </p:cNvSpPr>
              <p:nvPr/>
            </p:nvSpPr>
            <p:spPr bwMode="auto">
              <a:xfrm>
                <a:off x="240" y="613"/>
                <a:ext cx="240" cy="608"/>
              </a:xfrm>
              <a:prstGeom prst="rect">
                <a:avLst/>
              </a:prstGeom>
              <a:solidFill>
                <a:srgbClr val="9E91FD"/>
              </a:solidFill>
              <a:ln w="206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algn="ctr" eaLnBrk="1" hangingPunct="1">
                  <a:buFont typeface="Times New Roman" pitchFamily="18" charset="0"/>
                  <a:buNone/>
                </a:pPr>
                <a:endParaRPr lang="en-US" altLang="en-US" sz="1200"/>
              </a:p>
            </p:txBody>
          </p:sp>
          <p:sp>
            <p:nvSpPr>
              <p:cNvPr id="17505" name="Rectangle 64"/>
              <p:cNvSpPr>
                <a:spLocks noChangeArrowheads="1"/>
              </p:cNvSpPr>
              <p:nvPr/>
            </p:nvSpPr>
            <p:spPr bwMode="auto">
              <a:xfrm>
                <a:off x="279" y="880"/>
                <a:ext cx="12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00" b="1">
                    <a:latin typeface="Arial" charset="0"/>
                  </a:rPr>
                  <a:t>TPC</a:t>
                </a:r>
                <a:endParaRPr lang="en-US" altLang="en-US" sz="2000">
                  <a:latin typeface="Arial" charset="0"/>
                </a:endParaRPr>
              </a:p>
            </p:txBody>
          </p:sp>
        </p:grpSp>
        <p:grpSp>
          <p:nvGrpSpPr>
            <p:cNvPr id="17483" name="Group 65"/>
            <p:cNvGrpSpPr>
              <a:grpSpLocks/>
            </p:cNvGrpSpPr>
            <p:nvPr/>
          </p:nvGrpSpPr>
          <p:grpSpPr bwMode="auto">
            <a:xfrm>
              <a:off x="1104" y="576"/>
              <a:ext cx="240" cy="608"/>
              <a:chOff x="240" y="613"/>
              <a:chExt cx="240" cy="608"/>
            </a:xfrm>
          </p:grpSpPr>
          <p:sp>
            <p:nvSpPr>
              <p:cNvPr id="17502" name="Rectangle 66"/>
              <p:cNvSpPr>
                <a:spLocks noChangeArrowheads="1"/>
              </p:cNvSpPr>
              <p:nvPr/>
            </p:nvSpPr>
            <p:spPr bwMode="auto">
              <a:xfrm>
                <a:off x="240" y="613"/>
                <a:ext cx="240" cy="608"/>
              </a:xfrm>
              <a:prstGeom prst="rect">
                <a:avLst/>
              </a:prstGeom>
              <a:solidFill>
                <a:srgbClr val="9E91FD"/>
              </a:solidFill>
              <a:ln w="206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algn="ctr" eaLnBrk="1" hangingPunct="1">
                  <a:buFont typeface="Times New Roman" pitchFamily="18" charset="0"/>
                  <a:buNone/>
                </a:pPr>
                <a:endParaRPr lang="en-US" altLang="en-US" sz="1200"/>
              </a:p>
            </p:txBody>
          </p:sp>
          <p:sp>
            <p:nvSpPr>
              <p:cNvPr id="17503" name="Rectangle 67"/>
              <p:cNvSpPr>
                <a:spLocks noChangeArrowheads="1"/>
              </p:cNvSpPr>
              <p:nvPr/>
            </p:nvSpPr>
            <p:spPr bwMode="auto">
              <a:xfrm>
                <a:off x="279" y="880"/>
                <a:ext cx="12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00" b="1">
                    <a:latin typeface="Arial" charset="0"/>
                  </a:rPr>
                  <a:t>TPC</a:t>
                </a:r>
                <a:endParaRPr lang="en-US" altLang="en-US" sz="2000">
                  <a:latin typeface="Arial" charset="0"/>
                </a:endParaRPr>
              </a:p>
            </p:txBody>
          </p:sp>
        </p:grpSp>
        <p:grpSp>
          <p:nvGrpSpPr>
            <p:cNvPr id="17484" name="Group 68"/>
            <p:cNvGrpSpPr>
              <a:grpSpLocks/>
            </p:cNvGrpSpPr>
            <p:nvPr/>
          </p:nvGrpSpPr>
          <p:grpSpPr bwMode="auto">
            <a:xfrm>
              <a:off x="1392" y="576"/>
              <a:ext cx="240" cy="608"/>
              <a:chOff x="240" y="613"/>
              <a:chExt cx="240" cy="608"/>
            </a:xfrm>
          </p:grpSpPr>
          <p:sp>
            <p:nvSpPr>
              <p:cNvPr id="17500" name="Rectangle 69"/>
              <p:cNvSpPr>
                <a:spLocks noChangeArrowheads="1"/>
              </p:cNvSpPr>
              <p:nvPr/>
            </p:nvSpPr>
            <p:spPr bwMode="auto">
              <a:xfrm>
                <a:off x="240" y="613"/>
                <a:ext cx="240" cy="608"/>
              </a:xfrm>
              <a:prstGeom prst="rect">
                <a:avLst/>
              </a:prstGeom>
              <a:solidFill>
                <a:srgbClr val="9E91FD"/>
              </a:solidFill>
              <a:ln w="206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algn="ctr" eaLnBrk="1" hangingPunct="1">
                  <a:buFont typeface="Times New Roman" pitchFamily="18" charset="0"/>
                  <a:buNone/>
                </a:pPr>
                <a:endParaRPr lang="en-US" altLang="en-US" sz="1200"/>
              </a:p>
            </p:txBody>
          </p:sp>
          <p:sp>
            <p:nvSpPr>
              <p:cNvPr id="17501" name="Rectangle 70"/>
              <p:cNvSpPr>
                <a:spLocks noChangeArrowheads="1"/>
              </p:cNvSpPr>
              <p:nvPr/>
            </p:nvSpPr>
            <p:spPr bwMode="auto">
              <a:xfrm>
                <a:off x="279" y="880"/>
                <a:ext cx="12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00" b="1">
                    <a:latin typeface="Arial" charset="0"/>
                  </a:rPr>
                  <a:t>TPC</a:t>
                </a:r>
                <a:endParaRPr lang="en-US" altLang="en-US" sz="2000">
                  <a:latin typeface="Arial" charset="0"/>
                </a:endParaRPr>
              </a:p>
            </p:txBody>
          </p:sp>
        </p:grpSp>
        <p:grpSp>
          <p:nvGrpSpPr>
            <p:cNvPr id="17485" name="Group 71"/>
            <p:cNvGrpSpPr>
              <a:grpSpLocks/>
            </p:cNvGrpSpPr>
            <p:nvPr/>
          </p:nvGrpSpPr>
          <p:grpSpPr bwMode="auto">
            <a:xfrm>
              <a:off x="1680" y="576"/>
              <a:ext cx="240" cy="608"/>
              <a:chOff x="240" y="613"/>
              <a:chExt cx="240" cy="608"/>
            </a:xfrm>
          </p:grpSpPr>
          <p:sp>
            <p:nvSpPr>
              <p:cNvPr id="17498" name="Rectangle 72"/>
              <p:cNvSpPr>
                <a:spLocks noChangeArrowheads="1"/>
              </p:cNvSpPr>
              <p:nvPr/>
            </p:nvSpPr>
            <p:spPr bwMode="auto">
              <a:xfrm>
                <a:off x="240" y="613"/>
                <a:ext cx="240" cy="608"/>
              </a:xfrm>
              <a:prstGeom prst="rect">
                <a:avLst/>
              </a:prstGeom>
              <a:solidFill>
                <a:srgbClr val="9E91FD"/>
              </a:solidFill>
              <a:ln w="206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algn="ctr" eaLnBrk="1" hangingPunct="1">
                  <a:buFont typeface="Times New Roman" pitchFamily="18" charset="0"/>
                  <a:buNone/>
                </a:pPr>
                <a:endParaRPr lang="en-US" altLang="en-US" sz="1200"/>
              </a:p>
            </p:txBody>
          </p:sp>
          <p:sp>
            <p:nvSpPr>
              <p:cNvPr id="17499" name="Rectangle 73"/>
              <p:cNvSpPr>
                <a:spLocks noChangeArrowheads="1"/>
              </p:cNvSpPr>
              <p:nvPr/>
            </p:nvSpPr>
            <p:spPr bwMode="auto">
              <a:xfrm>
                <a:off x="279" y="880"/>
                <a:ext cx="12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00" b="1">
                    <a:latin typeface="Arial" charset="0"/>
                  </a:rPr>
                  <a:t>TPC</a:t>
                </a:r>
                <a:endParaRPr lang="en-US" altLang="en-US" sz="2000">
                  <a:latin typeface="Arial" charset="0"/>
                </a:endParaRPr>
              </a:p>
            </p:txBody>
          </p:sp>
        </p:grpSp>
        <p:grpSp>
          <p:nvGrpSpPr>
            <p:cNvPr id="17486" name="Group 74"/>
            <p:cNvGrpSpPr>
              <a:grpSpLocks/>
            </p:cNvGrpSpPr>
            <p:nvPr/>
          </p:nvGrpSpPr>
          <p:grpSpPr bwMode="auto">
            <a:xfrm>
              <a:off x="1968" y="576"/>
              <a:ext cx="240" cy="608"/>
              <a:chOff x="240" y="613"/>
              <a:chExt cx="240" cy="608"/>
            </a:xfrm>
          </p:grpSpPr>
          <p:sp>
            <p:nvSpPr>
              <p:cNvPr id="17496" name="Rectangle 75"/>
              <p:cNvSpPr>
                <a:spLocks noChangeArrowheads="1"/>
              </p:cNvSpPr>
              <p:nvPr/>
            </p:nvSpPr>
            <p:spPr bwMode="auto">
              <a:xfrm>
                <a:off x="240" y="613"/>
                <a:ext cx="240" cy="608"/>
              </a:xfrm>
              <a:prstGeom prst="rect">
                <a:avLst/>
              </a:prstGeom>
              <a:solidFill>
                <a:srgbClr val="9E91FD"/>
              </a:solidFill>
              <a:ln w="206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algn="ctr" eaLnBrk="1" hangingPunct="1">
                  <a:buFont typeface="Times New Roman" pitchFamily="18" charset="0"/>
                  <a:buNone/>
                </a:pPr>
                <a:endParaRPr lang="en-US" altLang="en-US" sz="1200"/>
              </a:p>
            </p:txBody>
          </p:sp>
          <p:sp>
            <p:nvSpPr>
              <p:cNvPr id="17497" name="Rectangle 76"/>
              <p:cNvSpPr>
                <a:spLocks noChangeArrowheads="1"/>
              </p:cNvSpPr>
              <p:nvPr/>
            </p:nvSpPr>
            <p:spPr bwMode="auto">
              <a:xfrm>
                <a:off x="279" y="880"/>
                <a:ext cx="12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00" b="1">
                    <a:latin typeface="Arial" charset="0"/>
                  </a:rPr>
                  <a:t>TPC</a:t>
                </a:r>
                <a:endParaRPr lang="en-US" altLang="en-US" sz="2000">
                  <a:latin typeface="Arial" charset="0"/>
                </a:endParaRPr>
              </a:p>
            </p:txBody>
          </p:sp>
        </p:grpSp>
        <p:grpSp>
          <p:nvGrpSpPr>
            <p:cNvPr id="17487" name="Group 77"/>
            <p:cNvGrpSpPr>
              <a:grpSpLocks/>
            </p:cNvGrpSpPr>
            <p:nvPr/>
          </p:nvGrpSpPr>
          <p:grpSpPr bwMode="auto">
            <a:xfrm>
              <a:off x="2256" y="576"/>
              <a:ext cx="240" cy="608"/>
              <a:chOff x="240" y="613"/>
              <a:chExt cx="240" cy="608"/>
            </a:xfrm>
          </p:grpSpPr>
          <p:sp>
            <p:nvSpPr>
              <p:cNvPr id="17494" name="Rectangle 78"/>
              <p:cNvSpPr>
                <a:spLocks noChangeArrowheads="1"/>
              </p:cNvSpPr>
              <p:nvPr/>
            </p:nvSpPr>
            <p:spPr bwMode="auto">
              <a:xfrm>
                <a:off x="240" y="613"/>
                <a:ext cx="240" cy="608"/>
              </a:xfrm>
              <a:prstGeom prst="rect">
                <a:avLst/>
              </a:prstGeom>
              <a:solidFill>
                <a:srgbClr val="9E91FD"/>
              </a:solidFill>
              <a:ln w="206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algn="ctr" eaLnBrk="1" hangingPunct="1">
                  <a:buFont typeface="Times New Roman" pitchFamily="18" charset="0"/>
                  <a:buNone/>
                </a:pPr>
                <a:endParaRPr lang="en-US" altLang="en-US" sz="1200"/>
              </a:p>
            </p:txBody>
          </p:sp>
          <p:sp>
            <p:nvSpPr>
              <p:cNvPr id="17495" name="Rectangle 79"/>
              <p:cNvSpPr>
                <a:spLocks noChangeArrowheads="1"/>
              </p:cNvSpPr>
              <p:nvPr/>
            </p:nvSpPr>
            <p:spPr bwMode="auto">
              <a:xfrm>
                <a:off x="279" y="880"/>
                <a:ext cx="12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00" b="1">
                    <a:latin typeface="Arial" charset="0"/>
                  </a:rPr>
                  <a:t>TPC</a:t>
                </a:r>
                <a:endParaRPr lang="en-US" altLang="en-US" sz="2000">
                  <a:latin typeface="Arial" charset="0"/>
                </a:endParaRPr>
              </a:p>
            </p:txBody>
          </p:sp>
        </p:grpSp>
        <p:grpSp>
          <p:nvGrpSpPr>
            <p:cNvPr id="17488" name="Group 80"/>
            <p:cNvGrpSpPr>
              <a:grpSpLocks/>
            </p:cNvGrpSpPr>
            <p:nvPr/>
          </p:nvGrpSpPr>
          <p:grpSpPr bwMode="auto">
            <a:xfrm>
              <a:off x="2544" y="576"/>
              <a:ext cx="240" cy="608"/>
              <a:chOff x="240" y="613"/>
              <a:chExt cx="240" cy="608"/>
            </a:xfrm>
          </p:grpSpPr>
          <p:sp>
            <p:nvSpPr>
              <p:cNvPr id="17492" name="Rectangle 81"/>
              <p:cNvSpPr>
                <a:spLocks noChangeArrowheads="1"/>
              </p:cNvSpPr>
              <p:nvPr/>
            </p:nvSpPr>
            <p:spPr bwMode="auto">
              <a:xfrm>
                <a:off x="240" y="613"/>
                <a:ext cx="240" cy="608"/>
              </a:xfrm>
              <a:prstGeom prst="rect">
                <a:avLst/>
              </a:prstGeom>
              <a:solidFill>
                <a:srgbClr val="9E91FD"/>
              </a:solidFill>
              <a:ln w="206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algn="ctr" eaLnBrk="1" hangingPunct="1">
                  <a:buFont typeface="Times New Roman" pitchFamily="18" charset="0"/>
                  <a:buNone/>
                </a:pPr>
                <a:endParaRPr lang="en-US" altLang="en-US" sz="1200"/>
              </a:p>
            </p:txBody>
          </p:sp>
          <p:sp>
            <p:nvSpPr>
              <p:cNvPr id="17493" name="Rectangle 82"/>
              <p:cNvSpPr>
                <a:spLocks noChangeArrowheads="1"/>
              </p:cNvSpPr>
              <p:nvPr/>
            </p:nvSpPr>
            <p:spPr bwMode="auto">
              <a:xfrm>
                <a:off x="279" y="880"/>
                <a:ext cx="12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00" b="1">
                    <a:latin typeface="Arial" charset="0"/>
                  </a:rPr>
                  <a:t>TPC</a:t>
                </a:r>
                <a:endParaRPr lang="en-US" altLang="en-US" sz="2000">
                  <a:latin typeface="Arial" charset="0"/>
                </a:endParaRPr>
              </a:p>
            </p:txBody>
          </p:sp>
        </p:grpSp>
        <p:grpSp>
          <p:nvGrpSpPr>
            <p:cNvPr id="17489" name="Group 83"/>
            <p:cNvGrpSpPr>
              <a:grpSpLocks/>
            </p:cNvGrpSpPr>
            <p:nvPr/>
          </p:nvGrpSpPr>
          <p:grpSpPr bwMode="auto">
            <a:xfrm>
              <a:off x="2832" y="576"/>
              <a:ext cx="240" cy="608"/>
              <a:chOff x="240" y="613"/>
              <a:chExt cx="240" cy="608"/>
            </a:xfrm>
          </p:grpSpPr>
          <p:sp>
            <p:nvSpPr>
              <p:cNvPr id="17490" name="Rectangle 84"/>
              <p:cNvSpPr>
                <a:spLocks noChangeArrowheads="1"/>
              </p:cNvSpPr>
              <p:nvPr/>
            </p:nvSpPr>
            <p:spPr bwMode="auto">
              <a:xfrm>
                <a:off x="240" y="613"/>
                <a:ext cx="240" cy="608"/>
              </a:xfrm>
              <a:prstGeom prst="rect">
                <a:avLst/>
              </a:prstGeom>
              <a:solidFill>
                <a:srgbClr val="9E91FD"/>
              </a:solidFill>
              <a:ln w="206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algn="ctr" eaLnBrk="1" hangingPunct="1">
                  <a:buFont typeface="Times New Roman" pitchFamily="18" charset="0"/>
                  <a:buNone/>
                </a:pPr>
                <a:endParaRPr lang="en-US" altLang="en-US" sz="1200"/>
              </a:p>
            </p:txBody>
          </p:sp>
          <p:sp>
            <p:nvSpPr>
              <p:cNvPr id="17491" name="Rectangle 85"/>
              <p:cNvSpPr>
                <a:spLocks noChangeArrowheads="1"/>
              </p:cNvSpPr>
              <p:nvPr/>
            </p:nvSpPr>
            <p:spPr bwMode="auto">
              <a:xfrm>
                <a:off x="279" y="880"/>
                <a:ext cx="12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00" b="1">
                    <a:latin typeface="Arial" charset="0"/>
                  </a:rPr>
                  <a:t>TPC</a:t>
                </a:r>
                <a:endParaRPr lang="en-US" altLang="en-US" sz="2000">
                  <a:latin typeface="Arial" charset="0"/>
                </a:endParaRPr>
              </a:p>
            </p:txBody>
          </p:sp>
        </p:grpSp>
      </p:grpSp>
      <p:grpSp>
        <p:nvGrpSpPr>
          <p:cNvPr id="17463" name="Group 86"/>
          <p:cNvGrpSpPr>
            <a:grpSpLocks/>
          </p:cNvGrpSpPr>
          <p:nvPr/>
        </p:nvGrpSpPr>
        <p:grpSpPr bwMode="auto">
          <a:xfrm>
            <a:off x="1752600" y="4495800"/>
            <a:ext cx="909638" cy="990600"/>
            <a:chOff x="-323" y="1248"/>
            <a:chExt cx="573" cy="624"/>
          </a:xfrm>
        </p:grpSpPr>
        <p:sp>
          <p:nvSpPr>
            <p:cNvPr id="17478" name="Rectangle 87"/>
            <p:cNvSpPr>
              <a:spLocks noChangeArrowheads="1"/>
            </p:cNvSpPr>
            <p:nvPr/>
          </p:nvSpPr>
          <p:spPr bwMode="auto">
            <a:xfrm>
              <a:off x="-323" y="1248"/>
              <a:ext cx="573" cy="624"/>
            </a:xfrm>
            <a:prstGeom prst="rect">
              <a:avLst/>
            </a:prstGeom>
            <a:solidFill>
              <a:srgbClr val="FF7171"/>
            </a:solidFill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l" eaLnBrk="0" hangingPunct="0">
                <a:buChar char="•"/>
                <a:defRPr sz="32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1pPr>
              <a:lvl2pPr marL="742950" indent="-285750" algn="l" eaLnBrk="0" hangingPunct="0">
                <a:spcBef>
                  <a:spcPts val="700"/>
                </a:spcBef>
                <a:buChar char="–"/>
                <a:defRPr sz="28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2pPr>
              <a:lvl3pPr marL="1143000" indent="-228600" algn="l" eaLnBrk="0" hangingPunct="0">
                <a:spcBef>
                  <a:spcPts val="600"/>
                </a:spcBef>
                <a:buChar char="•"/>
                <a:defRPr sz="24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3pPr>
              <a:lvl4pPr marL="1600200" indent="-228600" algn="l" eaLnBrk="0" hangingPunct="0">
                <a:spcBef>
                  <a:spcPts val="500"/>
                </a:spcBef>
                <a:buChar char="–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4pPr>
              <a:lvl5pPr marL="2057400" indent="-228600" algn="l" eaLnBrk="0" hangingPunct="0">
                <a:spcBef>
                  <a:spcPts val="500"/>
                </a:spcBef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9pPr>
            </a:lstStyle>
            <a:p>
              <a:pPr algn="ctr" eaLnBrk="1" hangingPunct="1">
                <a:buFont typeface="Times New Roman" pitchFamily="18" charset="0"/>
                <a:buNone/>
              </a:pPr>
              <a:endParaRPr lang="en-US" altLang="en-US" sz="1200"/>
            </a:p>
          </p:txBody>
        </p:sp>
        <p:sp>
          <p:nvSpPr>
            <p:cNvPr id="17479" name="Rectangle 88"/>
            <p:cNvSpPr>
              <a:spLocks noChangeArrowheads="1"/>
            </p:cNvSpPr>
            <p:nvPr/>
          </p:nvSpPr>
          <p:spPr bwMode="auto">
            <a:xfrm>
              <a:off x="-118" y="1500"/>
              <a:ext cx="13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buChar char="•"/>
                <a:defRPr sz="32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1pPr>
              <a:lvl2pPr marL="742950" indent="-285750" algn="l" eaLnBrk="0" hangingPunct="0">
                <a:spcBef>
                  <a:spcPts val="700"/>
                </a:spcBef>
                <a:buChar char="–"/>
                <a:defRPr sz="28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2pPr>
              <a:lvl3pPr marL="1143000" indent="-228600" algn="l" eaLnBrk="0" hangingPunct="0">
                <a:spcBef>
                  <a:spcPts val="600"/>
                </a:spcBef>
                <a:buChar char="•"/>
                <a:defRPr sz="24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3pPr>
              <a:lvl4pPr marL="1600200" indent="-228600" algn="l" eaLnBrk="0" hangingPunct="0">
                <a:spcBef>
                  <a:spcPts val="500"/>
                </a:spcBef>
                <a:buChar char="–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4pPr>
              <a:lvl5pPr marL="2057400" indent="-228600" algn="l" eaLnBrk="0" hangingPunct="0">
                <a:spcBef>
                  <a:spcPts val="500"/>
                </a:spcBef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 b="1">
                  <a:latin typeface="Arial" charset="0"/>
                </a:rPr>
                <a:t>SM</a:t>
              </a:r>
              <a:endParaRPr lang="en-US" altLang="en-US" sz="2000">
                <a:latin typeface="Arial" charset="0"/>
              </a:endParaRPr>
            </a:p>
          </p:txBody>
        </p:sp>
      </p:grpSp>
      <p:grpSp>
        <p:nvGrpSpPr>
          <p:cNvPr id="17464" name="Group 89"/>
          <p:cNvGrpSpPr>
            <a:grpSpLocks/>
          </p:cNvGrpSpPr>
          <p:nvPr/>
        </p:nvGrpSpPr>
        <p:grpSpPr bwMode="auto">
          <a:xfrm>
            <a:off x="1752600" y="5562600"/>
            <a:ext cx="909638" cy="990600"/>
            <a:chOff x="-323" y="1248"/>
            <a:chExt cx="573" cy="624"/>
          </a:xfrm>
        </p:grpSpPr>
        <p:sp>
          <p:nvSpPr>
            <p:cNvPr id="17476" name="Rectangle 90"/>
            <p:cNvSpPr>
              <a:spLocks noChangeArrowheads="1"/>
            </p:cNvSpPr>
            <p:nvPr/>
          </p:nvSpPr>
          <p:spPr bwMode="auto">
            <a:xfrm>
              <a:off x="-323" y="1248"/>
              <a:ext cx="573" cy="624"/>
            </a:xfrm>
            <a:prstGeom prst="rect">
              <a:avLst/>
            </a:prstGeom>
            <a:solidFill>
              <a:srgbClr val="FF7171"/>
            </a:solidFill>
            <a:ln w="206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l" eaLnBrk="0" hangingPunct="0">
                <a:buChar char="•"/>
                <a:defRPr sz="32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1pPr>
              <a:lvl2pPr marL="742950" indent="-285750" algn="l" eaLnBrk="0" hangingPunct="0">
                <a:spcBef>
                  <a:spcPts val="700"/>
                </a:spcBef>
                <a:buChar char="–"/>
                <a:defRPr sz="28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2pPr>
              <a:lvl3pPr marL="1143000" indent="-228600" algn="l" eaLnBrk="0" hangingPunct="0">
                <a:spcBef>
                  <a:spcPts val="600"/>
                </a:spcBef>
                <a:buChar char="•"/>
                <a:defRPr sz="24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3pPr>
              <a:lvl4pPr marL="1600200" indent="-228600" algn="l" eaLnBrk="0" hangingPunct="0">
                <a:spcBef>
                  <a:spcPts val="500"/>
                </a:spcBef>
                <a:buChar char="–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4pPr>
              <a:lvl5pPr marL="2057400" indent="-228600" algn="l" eaLnBrk="0" hangingPunct="0">
                <a:spcBef>
                  <a:spcPts val="500"/>
                </a:spcBef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9pPr>
            </a:lstStyle>
            <a:p>
              <a:pPr algn="ctr" eaLnBrk="1" hangingPunct="1">
                <a:buFont typeface="Times New Roman" pitchFamily="18" charset="0"/>
                <a:buNone/>
              </a:pPr>
              <a:endParaRPr lang="en-US" altLang="en-US" sz="1200"/>
            </a:p>
          </p:txBody>
        </p:sp>
        <p:sp>
          <p:nvSpPr>
            <p:cNvPr id="17477" name="Rectangle 91"/>
            <p:cNvSpPr>
              <a:spLocks noChangeArrowheads="1"/>
            </p:cNvSpPr>
            <p:nvPr/>
          </p:nvSpPr>
          <p:spPr bwMode="auto">
            <a:xfrm>
              <a:off x="-118" y="1500"/>
              <a:ext cx="13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buChar char="•"/>
                <a:defRPr sz="32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1pPr>
              <a:lvl2pPr marL="742950" indent="-285750" algn="l" eaLnBrk="0" hangingPunct="0">
                <a:spcBef>
                  <a:spcPts val="700"/>
                </a:spcBef>
                <a:buChar char="–"/>
                <a:defRPr sz="28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2pPr>
              <a:lvl3pPr marL="1143000" indent="-228600" algn="l" eaLnBrk="0" hangingPunct="0">
                <a:spcBef>
                  <a:spcPts val="600"/>
                </a:spcBef>
                <a:buChar char="•"/>
                <a:defRPr sz="24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3pPr>
              <a:lvl4pPr marL="1600200" indent="-228600" algn="l" eaLnBrk="0" hangingPunct="0">
                <a:spcBef>
                  <a:spcPts val="500"/>
                </a:spcBef>
                <a:buChar char="–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4pPr>
              <a:lvl5pPr marL="2057400" indent="-228600" algn="l" eaLnBrk="0" hangingPunct="0">
                <a:spcBef>
                  <a:spcPts val="500"/>
                </a:spcBef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 b="1">
                  <a:latin typeface="Arial" charset="0"/>
                </a:rPr>
                <a:t>SM</a:t>
              </a:r>
              <a:endParaRPr lang="en-US" altLang="en-US" sz="2000">
                <a:latin typeface="Arial" charset="0"/>
              </a:endParaRPr>
            </a:p>
          </p:txBody>
        </p:sp>
      </p:grpSp>
      <p:sp>
        <p:nvSpPr>
          <p:cNvPr id="17465" name="AutoShape 92"/>
          <p:cNvSpPr>
            <a:spLocks noChangeArrowheads="1"/>
          </p:cNvSpPr>
          <p:nvPr/>
        </p:nvSpPr>
        <p:spPr bwMode="auto">
          <a:xfrm>
            <a:off x="7086600" y="1447800"/>
            <a:ext cx="1828800" cy="1066800"/>
          </a:xfrm>
          <a:prstGeom prst="wedgeRectCallout">
            <a:avLst>
              <a:gd name="adj1" fmla="val -95486"/>
              <a:gd name="adj2" fmla="val 94194"/>
            </a:avLst>
          </a:prstGeom>
          <a:solidFill>
            <a:srgbClr val="DDDDDD"/>
          </a:solidFill>
          <a:ln w="20701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466" name="Rectangle 93"/>
          <p:cNvSpPr>
            <a:spLocks noChangeArrowheads="1"/>
          </p:cNvSpPr>
          <p:nvPr/>
        </p:nvSpPr>
        <p:spPr bwMode="auto">
          <a:xfrm>
            <a:off x="7162800" y="1524000"/>
            <a:ext cx="1676400" cy="4572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7467" name="Rectangle 94"/>
          <p:cNvSpPr>
            <a:spLocks noChangeArrowheads="1"/>
          </p:cNvSpPr>
          <p:nvPr/>
        </p:nvSpPr>
        <p:spPr bwMode="auto">
          <a:xfrm>
            <a:off x="7239000" y="1600207"/>
            <a:ext cx="155972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charset="0"/>
              </a:rPr>
              <a:t>Constant Cache</a:t>
            </a:r>
            <a:endParaRPr lang="en-US" altLang="en-US" sz="1600">
              <a:latin typeface="Arial" charset="0"/>
            </a:endParaRPr>
          </a:p>
        </p:txBody>
      </p:sp>
      <p:sp>
        <p:nvSpPr>
          <p:cNvPr id="17468" name="Rectangle 95"/>
          <p:cNvSpPr>
            <a:spLocks noChangeArrowheads="1"/>
          </p:cNvSpPr>
          <p:nvPr/>
        </p:nvSpPr>
        <p:spPr bwMode="auto">
          <a:xfrm rot="-5400000">
            <a:off x="-19843" y="4586185"/>
            <a:ext cx="25034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Arial" charset="0"/>
              </a:rPr>
              <a:t>Read-only,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Arial" charset="0"/>
              </a:rPr>
              <a:t>8kB spatial cache,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Arial" charset="0"/>
              </a:rPr>
              <a:t>1/2/3-D interpolation</a:t>
            </a:r>
          </a:p>
        </p:txBody>
      </p:sp>
      <p:sp>
        <p:nvSpPr>
          <p:cNvPr id="17469" name="Rectangle 96"/>
          <p:cNvSpPr>
            <a:spLocks noChangeArrowheads="1"/>
          </p:cNvSpPr>
          <p:nvPr/>
        </p:nvSpPr>
        <p:spPr bwMode="auto">
          <a:xfrm>
            <a:off x="3276600" y="4191007"/>
            <a:ext cx="3429000" cy="333375"/>
          </a:xfrm>
          <a:prstGeom prst="rect">
            <a:avLst/>
          </a:prstGeom>
          <a:solidFill>
            <a:srgbClr val="99FF99"/>
          </a:solidFill>
          <a:ln w="2070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7470" name="Rectangle 97"/>
          <p:cNvSpPr>
            <a:spLocks noChangeArrowheads="1"/>
          </p:cNvSpPr>
          <p:nvPr/>
        </p:nvSpPr>
        <p:spPr bwMode="auto">
          <a:xfrm>
            <a:off x="7391400" y="2133600"/>
            <a:ext cx="13335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latin typeface="Arial" charset="0"/>
              </a:rPr>
              <a:t>64kB, read-only</a:t>
            </a:r>
          </a:p>
        </p:txBody>
      </p:sp>
      <p:sp>
        <p:nvSpPr>
          <p:cNvPr id="17471" name="AutoShape 98"/>
          <p:cNvSpPr>
            <a:spLocks noChangeArrowheads="1"/>
          </p:cNvSpPr>
          <p:nvPr/>
        </p:nvSpPr>
        <p:spPr bwMode="auto">
          <a:xfrm>
            <a:off x="7086600" y="2667000"/>
            <a:ext cx="1828800" cy="762000"/>
          </a:xfrm>
          <a:prstGeom prst="wedgeRectCallout">
            <a:avLst>
              <a:gd name="adj1" fmla="val -93838"/>
              <a:gd name="adj2" fmla="val 172500"/>
            </a:avLst>
          </a:prstGeom>
          <a:solidFill>
            <a:srgbClr val="99FF99"/>
          </a:solidFill>
          <a:ln w="20701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472" name="Rectangle 99"/>
          <p:cNvSpPr>
            <a:spLocks noChangeArrowheads="1"/>
          </p:cNvSpPr>
          <p:nvPr/>
        </p:nvSpPr>
        <p:spPr bwMode="auto">
          <a:xfrm>
            <a:off x="7162800" y="2743200"/>
            <a:ext cx="1676400" cy="6096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7473" name="Rectangle 100"/>
          <p:cNvSpPr>
            <a:spLocks noChangeArrowheads="1"/>
          </p:cNvSpPr>
          <p:nvPr/>
        </p:nvSpPr>
        <p:spPr bwMode="auto">
          <a:xfrm>
            <a:off x="7543801" y="2895607"/>
            <a:ext cx="94577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charset="0"/>
              </a:rPr>
              <a:t>FP64 Unit</a:t>
            </a:r>
            <a:endParaRPr lang="en-US" altLang="en-US" sz="1600">
              <a:latin typeface="Arial" charset="0"/>
            </a:endParaRPr>
          </a:p>
        </p:txBody>
      </p:sp>
      <p:sp>
        <p:nvSpPr>
          <p:cNvPr id="17474" name="Rectangle 101"/>
          <p:cNvSpPr>
            <a:spLocks noChangeArrowheads="1"/>
          </p:cNvSpPr>
          <p:nvPr/>
        </p:nvSpPr>
        <p:spPr bwMode="auto">
          <a:xfrm>
            <a:off x="4114800" y="4267207"/>
            <a:ext cx="1949252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>
                <a:latin typeface="Arial" charset="0"/>
              </a:rPr>
              <a:t>FP64 Unit (double precision) </a:t>
            </a:r>
            <a:endParaRPr lang="en-US" altLang="en-US" sz="2000">
              <a:latin typeface="Arial" charset="0"/>
            </a:endParaRPr>
          </a:p>
        </p:txBody>
      </p:sp>
      <p:sp>
        <p:nvSpPr>
          <p:cNvPr id="17475" name="Text Box 102"/>
          <p:cNvSpPr txBox="1">
            <a:spLocks noChangeArrowheads="1"/>
          </p:cNvSpPr>
          <p:nvPr/>
        </p:nvSpPr>
        <p:spPr bwMode="auto">
          <a:xfrm>
            <a:off x="7010400" y="228606"/>
            <a:ext cx="1981200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Times New Roman" pitchFamily="18" charset="0"/>
              <a:buNone/>
            </a:pPr>
            <a:r>
              <a:rPr lang="en-US" altLang="en-US"/>
              <a:t>NVIDIA GT200</a:t>
            </a:r>
          </a:p>
        </p:txBody>
      </p:sp>
    </p:spTree>
    <p:extLst>
      <p:ext uri="{BB962C8B-B14F-4D97-AF65-F5344CB8AC3E}">
        <p14:creationId xmlns:p14="http://schemas.microsoft.com/office/powerpoint/2010/main" val="3657743247"/>
      </p:ext>
    </p:extLst>
  </p:cSld>
  <p:clrMapOvr>
    <a:masterClrMapping/>
  </p:clrMapOvr>
  <p:transition spd="slow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6349"/>
            <a:ext cx="9144000" cy="685165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070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4419600" y="228600"/>
            <a:ext cx="4495800" cy="6400800"/>
          </a:xfrm>
          <a:prstGeom prst="rect">
            <a:avLst/>
          </a:prstGeom>
          <a:solidFill>
            <a:srgbClr val="FFCC99"/>
          </a:solidFill>
          <a:ln w="2070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228600" y="2743200"/>
            <a:ext cx="3581400" cy="3886200"/>
          </a:xfrm>
          <a:prstGeom prst="rect">
            <a:avLst/>
          </a:prstGeom>
          <a:solidFill>
            <a:srgbClr val="99CCFF"/>
          </a:solidFill>
          <a:ln w="2070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685800" y="2819401"/>
            <a:ext cx="2667000" cy="7524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838200" y="2895606"/>
            <a:ext cx="2436564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charset="0"/>
              </a:rPr>
              <a:t>Graphics Processor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charset="0"/>
              </a:rPr>
              <a:t>         Cluster</a:t>
            </a:r>
            <a:endParaRPr lang="en-US" altLang="en-US" sz="2000">
              <a:latin typeface="Arial" charset="0"/>
            </a:endParaRPr>
          </a:p>
        </p:txBody>
      </p:sp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228600" y="228600"/>
            <a:ext cx="3886200" cy="2286000"/>
          </a:xfrm>
          <a:prstGeom prst="rect">
            <a:avLst/>
          </a:prstGeom>
          <a:solidFill>
            <a:srgbClr val="E8E8E8"/>
          </a:solidFill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8440" name="Rectangle 7"/>
          <p:cNvSpPr>
            <a:spLocks noChangeArrowheads="1"/>
          </p:cNvSpPr>
          <p:nvPr/>
        </p:nvSpPr>
        <p:spPr bwMode="auto">
          <a:xfrm>
            <a:off x="381000" y="304801"/>
            <a:ext cx="3505200" cy="5238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8441" name="Rectangle 8"/>
          <p:cNvSpPr>
            <a:spLocks noChangeArrowheads="1"/>
          </p:cNvSpPr>
          <p:nvPr/>
        </p:nvSpPr>
        <p:spPr bwMode="auto">
          <a:xfrm>
            <a:off x="762000" y="381000"/>
            <a:ext cx="27072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charset="0"/>
              </a:rPr>
              <a:t>NVIDIA Fermi GPU</a:t>
            </a:r>
            <a:endParaRPr lang="en-US" altLang="en-US" sz="2400">
              <a:latin typeface="Arial" charset="0"/>
            </a:endParaRPr>
          </a:p>
        </p:txBody>
      </p:sp>
      <p:sp>
        <p:nvSpPr>
          <p:cNvPr id="18442" name="Freeform 9"/>
          <p:cNvSpPr>
            <a:spLocks/>
          </p:cNvSpPr>
          <p:nvPr/>
        </p:nvSpPr>
        <p:spPr bwMode="auto">
          <a:xfrm>
            <a:off x="838200" y="2514600"/>
            <a:ext cx="2209800" cy="228600"/>
          </a:xfrm>
          <a:custGeom>
            <a:avLst/>
            <a:gdLst>
              <a:gd name="T0" fmla="*/ 2147483647 w 2397"/>
              <a:gd name="T1" fmla="*/ 2147483647 h 654"/>
              <a:gd name="T2" fmla="*/ 2147483647 w 2397"/>
              <a:gd name="T3" fmla="*/ 2147483647 h 654"/>
              <a:gd name="T4" fmla="*/ 2147483647 w 2397"/>
              <a:gd name="T5" fmla="*/ 2147483647 h 654"/>
              <a:gd name="T6" fmla="*/ 2147483647 w 2397"/>
              <a:gd name="T7" fmla="*/ 2147483647 h 654"/>
              <a:gd name="T8" fmla="*/ 2147483647 w 2397"/>
              <a:gd name="T9" fmla="*/ 2147483647 h 654"/>
              <a:gd name="T10" fmla="*/ 2147483647 w 2397"/>
              <a:gd name="T11" fmla="*/ 2147483647 h 654"/>
              <a:gd name="T12" fmla="*/ 2147483647 w 2397"/>
              <a:gd name="T13" fmla="*/ 2147483647 h 654"/>
              <a:gd name="T14" fmla="*/ 2147483647 w 2397"/>
              <a:gd name="T15" fmla="*/ 2147483647 h 654"/>
              <a:gd name="T16" fmla="*/ 2147483647 w 2397"/>
              <a:gd name="T17" fmla="*/ 2147483647 h 654"/>
              <a:gd name="T18" fmla="*/ 2147483647 w 2397"/>
              <a:gd name="T19" fmla="*/ 2147483647 h 654"/>
              <a:gd name="T20" fmla="*/ 2147483647 w 2397"/>
              <a:gd name="T21" fmla="*/ 2147483647 h 654"/>
              <a:gd name="T22" fmla="*/ 2147483647 w 2397"/>
              <a:gd name="T23" fmla="*/ 2147483647 h 654"/>
              <a:gd name="T24" fmla="*/ 2147483647 w 2397"/>
              <a:gd name="T25" fmla="*/ 2147483647 h 654"/>
              <a:gd name="T26" fmla="*/ 2147483647 w 2397"/>
              <a:gd name="T27" fmla="*/ 2147483647 h 654"/>
              <a:gd name="T28" fmla="*/ 2147483647 w 2397"/>
              <a:gd name="T29" fmla="*/ 2147483647 h 654"/>
              <a:gd name="T30" fmla="*/ 2147483647 w 2397"/>
              <a:gd name="T31" fmla="*/ 2147483647 h 654"/>
              <a:gd name="T32" fmla="*/ 2147483647 w 2397"/>
              <a:gd name="T33" fmla="*/ 2147483647 h 654"/>
              <a:gd name="T34" fmla="*/ 2147483647 w 2397"/>
              <a:gd name="T35" fmla="*/ 2147483647 h 654"/>
              <a:gd name="T36" fmla="*/ 2147483647 w 2397"/>
              <a:gd name="T37" fmla="*/ 2147483647 h 654"/>
              <a:gd name="T38" fmla="*/ 2147483647 w 2397"/>
              <a:gd name="T39" fmla="*/ 2147483647 h 654"/>
              <a:gd name="T40" fmla="*/ 2147483647 w 2397"/>
              <a:gd name="T41" fmla="*/ 0 h 654"/>
              <a:gd name="T42" fmla="*/ 2147483647 w 2397"/>
              <a:gd name="T43" fmla="*/ 0 h 654"/>
              <a:gd name="T44" fmla="*/ 2147483647 w 2397"/>
              <a:gd name="T45" fmla="*/ 2147483647 h 654"/>
              <a:gd name="T46" fmla="*/ 2147483647 w 2397"/>
              <a:gd name="T47" fmla="*/ 2147483647 h 654"/>
              <a:gd name="T48" fmla="*/ 2147483647 w 2397"/>
              <a:gd name="T49" fmla="*/ 2147483647 h 654"/>
              <a:gd name="T50" fmla="*/ 2147483647 w 2397"/>
              <a:gd name="T51" fmla="*/ 2147483647 h 654"/>
              <a:gd name="T52" fmla="*/ 2147483647 w 2397"/>
              <a:gd name="T53" fmla="*/ 2147483647 h 654"/>
              <a:gd name="T54" fmla="*/ 2147483647 w 2397"/>
              <a:gd name="T55" fmla="*/ 2147483647 h 654"/>
              <a:gd name="T56" fmla="*/ 2147483647 w 2397"/>
              <a:gd name="T57" fmla="*/ 2147483647 h 654"/>
              <a:gd name="T58" fmla="*/ 2147483647 w 2397"/>
              <a:gd name="T59" fmla="*/ 2147483647 h 654"/>
              <a:gd name="T60" fmla="*/ 2147483647 w 2397"/>
              <a:gd name="T61" fmla="*/ 2147483647 h 654"/>
              <a:gd name="T62" fmla="*/ 2147483647 w 2397"/>
              <a:gd name="T63" fmla="*/ 2147483647 h 654"/>
              <a:gd name="T64" fmla="*/ 2147483647 w 2397"/>
              <a:gd name="T65" fmla="*/ 2147483647 h 654"/>
              <a:gd name="T66" fmla="*/ 2147483647 w 2397"/>
              <a:gd name="T67" fmla="*/ 2147483647 h 654"/>
              <a:gd name="T68" fmla="*/ 2147483647 w 2397"/>
              <a:gd name="T69" fmla="*/ 2147483647 h 654"/>
              <a:gd name="T70" fmla="*/ 2147483647 w 2397"/>
              <a:gd name="T71" fmla="*/ 2147483647 h 654"/>
              <a:gd name="T72" fmla="*/ 2147483647 w 2397"/>
              <a:gd name="T73" fmla="*/ 2147483647 h 654"/>
              <a:gd name="T74" fmla="*/ 2147483647 w 2397"/>
              <a:gd name="T75" fmla="*/ 2147483647 h 654"/>
              <a:gd name="T76" fmla="*/ 2147483647 w 2397"/>
              <a:gd name="T77" fmla="*/ 2147483647 h 654"/>
              <a:gd name="T78" fmla="*/ 2147483647 w 2397"/>
              <a:gd name="T79" fmla="*/ 2147483647 h 654"/>
              <a:gd name="T80" fmla="*/ 2147483647 w 2397"/>
              <a:gd name="T81" fmla="*/ 2147483647 h 654"/>
              <a:gd name="T82" fmla="*/ 0 w 2397"/>
              <a:gd name="T83" fmla="*/ 2147483647 h 654"/>
              <a:gd name="T84" fmla="*/ 2147483647 w 2397"/>
              <a:gd name="T85" fmla="*/ 2147483647 h 65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397" h="654">
                <a:moveTo>
                  <a:pt x="2397" y="654"/>
                </a:moveTo>
                <a:lnTo>
                  <a:pt x="2328" y="653"/>
                </a:lnTo>
                <a:lnTo>
                  <a:pt x="2260" y="646"/>
                </a:lnTo>
                <a:lnTo>
                  <a:pt x="2193" y="637"/>
                </a:lnTo>
                <a:lnTo>
                  <a:pt x="2128" y="622"/>
                </a:lnTo>
                <a:lnTo>
                  <a:pt x="2063" y="605"/>
                </a:lnTo>
                <a:lnTo>
                  <a:pt x="2002" y="583"/>
                </a:lnTo>
                <a:lnTo>
                  <a:pt x="1941" y="559"/>
                </a:lnTo>
                <a:lnTo>
                  <a:pt x="1884" y="529"/>
                </a:lnTo>
                <a:lnTo>
                  <a:pt x="1830" y="497"/>
                </a:lnTo>
                <a:lnTo>
                  <a:pt x="1781" y="463"/>
                </a:lnTo>
                <a:lnTo>
                  <a:pt x="1734" y="425"/>
                </a:lnTo>
                <a:lnTo>
                  <a:pt x="1692" y="384"/>
                </a:lnTo>
                <a:lnTo>
                  <a:pt x="1653" y="342"/>
                </a:lnTo>
                <a:lnTo>
                  <a:pt x="1620" y="297"/>
                </a:lnTo>
                <a:lnTo>
                  <a:pt x="1592" y="250"/>
                </a:lnTo>
                <a:lnTo>
                  <a:pt x="1567" y="202"/>
                </a:lnTo>
                <a:lnTo>
                  <a:pt x="1550" y="153"/>
                </a:lnTo>
                <a:lnTo>
                  <a:pt x="1535" y="102"/>
                </a:lnTo>
                <a:lnTo>
                  <a:pt x="1528" y="51"/>
                </a:lnTo>
                <a:lnTo>
                  <a:pt x="1525" y="0"/>
                </a:lnTo>
                <a:lnTo>
                  <a:pt x="872" y="0"/>
                </a:lnTo>
                <a:lnTo>
                  <a:pt x="869" y="51"/>
                </a:lnTo>
                <a:lnTo>
                  <a:pt x="860" y="102"/>
                </a:lnTo>
                <a:lnTo>
                  <a:pt x="847" y="151"/>
                </a:lnTo>
                <a:lnTo>
                  <a:pt x="828" y="201"/>
                </a:lnTo>
                <a:lnTo>
                  <a:pt x="805" y="249"/>
                </a:lnTo>
                <a:lnTo>
                  <a:pt x="776" y="295"/>
                </a:lnTo>
                <a:lnTo>
                  <a:pt x="742" y="340"/>
                </a:lnTo>
                <a:lnTo>
                  <a:pt x="703" y="383"/>
                </a:lnTo>
                <a:lnTo>
                  <a:pt x="661" y="423"/>
                </a:lnTo>
                <a:lnTo>
                  <a:pt x="614" y="461"/>
                </a:lnTo>
                <a:lnTo>
                  <a:pt x="565" y="496"/>
                </a:lnTo>
                <a:lnTo>
                  <a:pt x="511" y="528"/>
                </a:lnTo>
                <a:lnTo>
                  <a:pt x="455" y="557"/>
                </a:lnTo>
                <a:lnTo>
                  <a:pt x="395" y="582"/>
                </a:lnTo>
                <a:lnTo>
                  <a:pt x="333" y="604"/>
                </a:lnTo>
                <a:lnTo>
                  <a:pt x="269" y="621"/>
                </a:lnTo>
                <a:lnTo>
                  <a:pt x="203" y="636"/>
                </a:lnTo>
                <a:lnTo>
                  <a:pt x="135" y="646"/>
                </a:lnTo>
                <a:lnTo>
                  <a:pt x="68" y="652"/>
                </a:lnTo>
                <a:lnTo>
                  <a:pt x="0" y="654"/>
                </a:lnTo>
                <a:lnTo>
                  <a:pt x="2397" y="654"/>
                </a:lnTo>
                <a:close/>
              </a:path>
            </a:pathLst>
          </a:custGeom>
          <a:solidFill>
            <a:srgbClr val="FFFFFF"/>
          </a:solidFill>
          <a:ln w="6350">
            <a:solidFill>
              <a:srgbClr val="9933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3" name="Rectangle 10"/>
          <p:cNvSpPr>
            <a:spLocks noChangeArrowheads="1"/>
          </p:cNvSpPr>
          <p:nvPr/>
        </p:nvSpPr>
        <p:spPr bwMode="auto">
          <a:xfrm>
            <a:off x="4572000" y="381000"/>
            <a:ext cx="4191000" cy="4572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8444" name="Rectangle 11"/>
          <p:cNvSpPr>
            <a:spLocks noChangeArrowheads="1"/>
          </p:cNvSpPr>
          <p:nvPr/>
        </p:nvSpPr>
        <p:spPr bwMode="auto">
          <a:xfrm>
            <a:off x="5105400" y="457206"/>
            <a:ext cx="316112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charset="0"/>
              </a:rPr>
              <a:t>Streaming Multiprocessor</a:t>
            </a:r>
            <a:endParaRPr lang="en-US" altLang="en-US" sz="2000">
              <a:latin typeface="Arial" charset="0"/>
            </a:endParaRPr>
          </a:p>
        </p:txBody>
      </p:sp>
      <p:sp>
        <p:nvSpPr>
          <p:cNvPr id="18445" name="Freeform 12"/>
          <p:cNvSpPr>
            <a:spLocks/>
          </p:cNvSpPr>
          <p:nvPr/>
        </p:nvSpPr>
        <p:spPr bwMode="auto">
          <a:xfrm>
            <a:off x="3352800" y="3352800"/>
            <a:ext cx="1066800" cy="2667000"/>
          </a:xfrm>
          <a:custGeom>
            <a:avLst/>
            <a:gdLst>
              <a:gd name="T0" fmla="*/ 2147483647 w 871"/>
              <a:gd name="T1" fmla="*/ 2147483647 h 2780"/>
              <a:gd name="T2" fmla="*/ 2147483647 w 871"/>
              <a:gd name="T3" fmla="*/ 0 h 2780"/>
              <a:gd name="T4" fmla="*/ 2147483647 w 871"/>
              <a:gd name="T5" fmla="*/ 2147483647 h 2780"/>
              <a:gd name="T6" fmla="*/ 2147483647 w 871"/>
              <a:gd name="T7" fmla="*/ 2147483647 h 2780"/>
              <a:gd name="T8" fmla="*/ 2147483647 w 871"/>
              <a:gd name="T9" fmla="*/ 2147483647 h 2780"/>
              <a:gd name="T10" fmla="*/ 2147483647 w 871"/>
              <a:gd name="T11" fmla="*/ 2147483647 h 2780"/>
              <a:gd name="T12" fmla="*/ 2147483647 w 871"/>
              <a:gd name="T13" fmla="*/ 2147483647 h 2780"/>
              <a:gd name="T14" fmla="*/ 2147483647 w 871"/>
              <a:gd name="T15" fmla="*/ 2147483647 h 2780"/>
              <a:gd name="T16" fmla="*/ 2147483647 w 871"/>
              <a:gd name="T17" fmla="*/ 2147483647 h 2780"/>
              <a:gd name="T18" fmla="*/ 2147483647 w 871"/>
              <a:gd name="T19" fmla="*/ 2147483647 h 2780"/>
              <a:gd name="T20" fmla="*/ 2147483647 w 871"/>
              <a:gd name="T21" fmla="*/ 2147483647 h 2780"/>
              <a:gd name="T22" fmla="*/ 2147483647 w 871"/>
              <a:gd name="T23" fmla="*/ 2147483647 h 2780"/>
              <a:gd name="T24" fmla="*/ 2147483647 w 871"/>
              <a:gd name="T25" fmla="*/ 2147483647 h 2780"/>
              <a:gd name="T26" fmla="*/ 2147483647 w 871"/>
              <a:gd name="T27" fmla="*/ 2147483647 h 2780"/>
              <a:gd name="T28" fmla="*/ 2147483647 w 871"/>
              <a:gd name="T29" fmla="*/ 2147483647 h 2780"/>
              <a:gd name="T30" fmla="*/ 2147483647 w 871"/>
              <a:gd name="T31" fmla="*/ 2147483647 h 2780"/>
              <a:gd name="T32" fmla="*/ 2147483647 w 871"/>
              <a:gd name="T33" fmla="*/ 2147483647 h 2780"/>
              <a:gd name="T34" fmla="*/ 2147483647 w 871"/>
              <a:gd name="T35" fmla="*/ 2147483647 h 2780"/>
              <a:gd name="T36" fmla="*/ 2147483647 w 871"/>
              <a:gd name="T37" fmla="*/ 2147483647 h 2780"/>
              <a:gd name="T38" fmla="*/ 2147483647 w 871"/>
              <a:gd name="T39" fmla="*/ 2147483647 h 2780"/>
              <a:gd name="T40" fmla="*/ 2147483647 w 871"/>
              <a:gd name="T41" fmla="*/ 2147483647 h 2780"/>
              <a:gd name="T42" fmla="*/ 0 w 871"/>
              <a:gd name="T43" fmla="*/ 2147483647 h 2780"/>
              <a:gd name="T44" fmla="*/ 0 w 871"/>
              <a:gd name="T45" fmla="*/ 2147483647 h 2780"/>
              <a:gd name="T46" fmla="*/ 2147483647 w 871"/>
              <a:gd name="T47" fmla="*/ 2147483647 h 2780"/>
              <a:gd name="T48" fmla="*/ 2147483647 w 871"/>
              <a:gd name="T49" fmla="*/ 2147483647 h 2780"/>
              <a:gd name="T50" fmla="*/ 2147483647 w 871"/>
              <a:gd name="T51" fmla="*/ 2147483647 h 2780"/>
              <a:gd name="T52" fmla="*/ 2147483647 w 871"/>
              <a:gd name="T53" fmla="*/ 2147483647 h 2780"/>
              <a:gd name="T54" fmla="*/ 2147483647 w 871"/>
              <a:gd name="T55" fmla="*/ 2147483647 h 2780"/>
              <a:gd name="T56" fmla="*/ 2147483647 w 871"/>
              <a:gd name="T57" fmla="*/ 2147483647 h 2780"/>
              <a:gd name="T58" fmla="*/ 2147483647 w 871"/>
              <a:gd name="T59" fmla="*/ 2147483647 h 2780"/>
              <a:gd name="T60" fmla="*/ 2147483647 w 871"/>
              <a:gd name="T61" fmla="*/ 2147483647 h 2780"/>
              <a:gd name="T62" fmla="*/ 2147483647 w 871"/>
              <a:gd name="T63" fmla="*/ 2147483647 h 2780"/>
              <a:gd name="T64" fmla="*/ 2147483647 w 871"/>
              <a:gd name="T65" fmla="*/ 2147483647 h 2780"/>
              <a:gd name="T66" fmla="*/ 2147483647 w 871"/>
              <a:gd name="T67" fmla="*/ 2147483647 h 2780"/>
              <a:gd name="T68" fmla="*/ 2147483647 w 871"/>
              <a:gd name="T69" fmla="*/ 2147483647 h 2780"/>
              <a:gd name="T70" fmla="*/ 2147483647 w 871"/>
              <a:gd name="T71" fmla="*/ 2147483647 h 2780"/>
              <a:gd name="T72" fmla="*/ 2147483647 w 871"/>
              <a:gd name="T73" fmla="*/ 2147483647 h 2780"/>
              <a:gd name="T74" fmla="*/ 2147483647 w 871"/>
              <a:gd name="T75" fmla="*/ 2147483647 h 2780"/>
              <a:gd name="T76" fmla="*/ 2147483647 w 871"/>
              <a:gd name="T77" fmla="*/ 2147483647 h 2780"/>
              <a:gd name="T78" fmla="*/ 2147483647 w 871"/>
              <a:gd name="T79" fmla="*/ 2147483647 h 2780"/>
              <a:gd name="T80" fmla="*/ 2147483647 w 871"/>
              <a:gd name="T81" fmla="*/ 2147483647 h 2780"/>
              <a:gd name="T82" fmla="*/ 2147483647 w 871"/>
              <a:gd name="T83" fmla="*/ 2147483647 h 2780"/>
              <a:gd name="T84" fmla="*/ 2147483647 w 871"/>
              <a:gd name="T85" fmla="*/ 2147483647 h 2780"/>
              <a:gd name="T86" fmla="*/ 2147483647 w 871"/>
              <a:gd name="T87" fmla="*/ 2147483647 h 2780"/>
              <a:gd name="T88" fmla="*/ 2147483647 w 871"/>
              <a:gd name="T89" fmla="*/ 2147483647 h 2780"/>
              <a:gd name="T90" fmla="*/ 2147483647 w 871"/>
              <a:gd name="T91" fmla="*/ 2147483647 h 2780"/>
              <a:gd name="T92" fmla="*/ 2147483647 w 871"/>
              <a:gd name="T93" fmla="*/ 2147483647 h 2780"/>
              <a:gd name="T94" fmla="*/ 2147483647 w 871"/>
              <a:gd name="T95" fmla="*/ 2147483647 h 278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871" h="2780">
                <a:moveTo>
                  <a:pt x="871" y="2780"/>
                </a:moveTo>
                <a:lnTo>
                  <a:pt x="871" y="0"/>
                </a:lnTo>
                <a:lnTo>
                  <a:pt x="868" y="59"/>
                </a:lnTo>
                <a:lnTo>
                  <a:pt x="861" y="119"/>
                </a:lnTo>
                <a:lnTo>
                  <a:pt x="846" y="177"/>
                </a:lnTo>
                <a:lnTo>
                  <a:pt x="829" y="235"/>
                </a:lnTo>
                <a:lnTo>
                  <a:pt x="804" y="291"/>
                </a:lnTo>
                <a:lnTo>
                  <a:pt x="777" y="346"/>
                </a:lnTo>
                <a:lnTo>
                  <a:pt x="743" y="398"/>
                </a:lnTo>
                <a:lnTo>
                  <a:pt x="704" y="448"/>
                </a:lnTo>
                <a:lnTo>
                  <a:pt x="662" y="494"/>
                </a:lnTo>
                <a:lnTo>
                  <a:pt x="616" y="539"/>
                </a:lnTo>
                <a:lnTo>
                  <a:pt x="566" y="580"/>
                </a:lnTo>
                <a:lnTo>
                  <a:pt x="512" y="616"/>
                </a:lnTo>
                <a:lnTo>
                  <a:pt x="454" y="650"/>
                </a:lnTo>
                <a:lnTo>
                  <a:pt x="395" y="679"/>
                </a:lnTo>
                <a:lnTo>
                  <a:pt x="334" y="705"/>
                </a:lnTo>
                <a:lnTo>
                  <a:pt x="268" y="726"/>
                </a:lnTo>
                <a:lnTo>
                  <a:pt x="203" y="742"/>
                </a:lnTo>
                <a:lnTo>
                  <a:pt x="136" y="753"/>
                </a:lnTo>
                <a:lnTo>
                  <a:pt x="68" y="760"/>
                </a:lnTo>
                <a:lnTo>
                  <a:pt x="0" y="763"/>
                </a:lnTo>
                <a:lnTo>
                  <a:pt x="0" y="1309"/>
                </a:lnTo>
                <a:lnTo>
                  <a:pt x="55" y="1312"/>
                </a:lnTo>
                <a:lnTo>
                  <a:pt x="109" y="1320"/>
                </a:lnTo>
                <a:lnTo>
                  <a:pt x="162" y="1333"/>
                </a:lnTo>
                <a:lnTo>
                  <a:pt x="216" y="1354"/>
                </a:lnTo>
                <a:lnTo>
                  <a:pt x="268" y="1380"/>
                </a:lnTo>
                <a:lnTo>
                  <a:pt x="321" y="1412"/>
                </a:lnTo>
                <a:lnTo>
                  <a:pt x="370" y="1448"/>
                </a:lnTo>
                <a:lnTo>
                  <a:pt x="419" y="1490"/>
                </a:lnTo>
                <a:lnTo>
                  <a:pt x="466" y="1537"/>
                </a:lnTo>
                <a:lnTo>
                  <a:pt x="512" y="1589"/>
                </a:lnTo>
                <a:lnTo>
                  <a:pt x="555" y="1646"/>
                </a:lnTo>
                <a:lnTo>
                  <a:pt x="597" y="1707"/>
                </a:lnTo>
                <a:lnTo>
                  <a:pt x="634" y="1773"/>
                </a:lnTo>
                <a:lnTo>
                  <a:pt x="671" y="1842"/>
                </a:lnTo>
                <a:lnTo>
                  <a:pt x="704" y="1915"/>
                </a:lnTo>
                <a:lnTo>
                  <a:pt x="736" y="1992"/>
                </a:lnTo>
                <a:lnTo>
                  <a:pt x="764" y="2071"/>
                </a:lnTo>
                <a:lnTo>
                  <a:pt x="788" y="2154"/>
                </a:lnTo>
                <a:lnTo>
                  <a:pt x="810" y="2238"/>
                </a:lnTo>
                <a:lnTo>
                  <a:pt x="829" y="2325"/>
                </a:lnTo>
                <a:lnTo>
                  <a:pt x="844" y="2414"/>
                </a:lnTo>
                <a:lnTo>
                  <a:pt x="855" y="2504"/>
                </a:lnTo>
                <a:lnTo>
                  <a:pt x="864" y="2596"/>
                </a:lnTo>
                <a:lnTo>
                  <a:pt x="870" y="2689"/>
                </a:lnTo>
                <a:lnTo>
                  <a:pt x="871" y="2780"/>
                </a:lnTo>
                <a:close/>
              </a:path>
            </a:pathLst>
          </a:custGeom>
          <a:solidFill>
            <a:srgbClr val="FFFFFF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6" name="Rectangle 13"/>
          <p:cNvSpPr>
            <a:spLocks noChangeArrowheads="1"/>
          </p:cNvSpPr>
          <p:nvPr/>
        </p:nvSpPr>
        <p:spPr bwMode="auto">
          <a:xfrm>
            <a:off x="455614" y="1447800"/>
            <a:ext cx="530225" cy="965200"/>
          </a:xfrm>
          <a:prstGeom prst="rect">
            <a:avLst/>
          </a:prstGeom>
          <a:solidFill>
            <a:srgbClr val="99CCFF"/>
          </a:solidFill>
          <a:ln w="2070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8447" name="Rectangle 14"/>
          <p:cNvSpPr>
            <a:spLocks noChangeArrowheads="1"/>
          </p:cNvSpPr>
          <p:nvPr/>
        </p:nvSpPr>
        <p:spPr bwMode="auto">
          <a:xfrm>
            <a:off x="541347" y="1871663"/>
            <a:ext cx="33342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latin typeface="Arial" charset="0"/>
              </a:rPr>
              <a:t>GPC</a:t>
            </a:r>
          </a:p>
        </p:txBody>
      </p:sp>
      <p:sp>
        <p:nvSpPr>
          <p:cNvPr id="18448" name="Rectangle 15"/>
          <p:cNvSpPr>
            <a:spLocks noChangeArrowheads="1"/>
          </p:cNvSpPr>
          <p:nvPr/>
        </p:nvSpPr>
        <p:spPr bwMode="auto">
          <a:xfrm>
            <a:off x="1090623" y="1447800"/>
            <a:ext cx="530225" cy="965200"/>
          </a:xfrm>
          <a:prstGeom prst="rect">
            <a:avLst/>
          </a:prstGeom>
          <a:solidFill>
            <a:srgbClr val="99CCFF"/>
          </a:solidFill>
          <a:ln w="2070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8449" name="Rectangle 16"/>
          <p:cNvSpPr>
            <a:spLocks noChangeArrowheads="1"/>
          </p:cNvSpPr>
          <p:nvPr/>
        </p:nvSpPr>
        <p:spPr bwMode="auto">
          <a:xfrm>
            <a:off x="1176347" y="1871663"/>
            <a:ext cx="33342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latin typeface="Arial" charset="0"/>
              </a:rPr>
              <a:t>GPC</a:t>
            </a:r>
          </a:p>
        </p:txBody>
      </p:sp>
      <p:sp>
        <p:nvSpPr>
          <p:cNvPr id="18450" name="Rectangle 17"/>
          <p:cNvSpPr>
            <a:spLocks noChangeArrowheads="1"/>
          </p:cNvSpPr>
          <p:nvPr/>
        </p:nvSpPr>
        <p:spPr bwMode="auto">
          <a:xfrm>
            <a:off x="1727200" y="1447800"/>
            <a:ext cx="528638" cy="965200"/>
          </a:xfrm>
          <a:prstGeom prst="rect">
            <a:avLst/>
          </a:prstGeom>
          <a:solidFill>
            <a:srgbClr val="99CCFF"/>
          </a:solidFill>
          <a:ln w="2070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8451" name="Rectangle 18"/>
          <p:cNvSpPr>
            <a:spLocks noChangeArrowheads="1"/>
          </p:cNvSpPr>
          <p:nvPr/>
        </p:nvSpPr>
        <p:spPr bwMode="auto">
          <a:xfrm>
            <a:off x="1812925" y="1871663"/>
            <a:ext cx="33342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latin typeface="Arial" charset="0"/>
              </a:rPr>
              <a:t>GPC</a:t>
            </a:r>
          </a:p>
        </p:txBody>
      </p:sp>
      <p:sp>
        <p:nvSpPr>
          <p:cNvPr id="18452" name="Rectangle 19"/>
          <p:cNvSpPr>
            <a:spLocks noChangeArrowheads="1"/>
          </p:cNvSpPr>
          <p:nvPr/>
        </p:nvSpPr>
        <p:spPr bwMode="auto">
          <a:xfrm>
            <a:off x="2362200" y="1447800"/>
            <a:ext cx="528638" cy="965200"/>
          </a:xfrm>
          <a:prstGeom prst="rect">
            <a:avLst/>
          </a:prstGeom>
          <a:solidFill>
            <a:srgbClr val="99CCFF"/>
          </a:solidFill>
          <a:ln w="2070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8453" name="Rectangle 20"/>
          <p:cNvSpPr>
            <a:spLocks noChangeArrowheads="1"/>
          </p:cNvSpPr>
          <p:nvPr/>
        </p:nvSpPr>
        <p:spPr bwMode="auto">
          <a:xfrm>
            <a:off x="2447927" y="1871663"/>
            <a:ext cx="33342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latin typeface="Arial" charset="0"/>
              </a:rPr>
              <a:t>GPC</a:t>
            </a:r>
          </a:p>
        </p:txBody>
      </p:sp>
      <p:sp>
        <p:nvSpPr>
          <p:cNvPr id="18454" name="Rectangle 21"/>
          <p:cNvSpPr>
            <a:spLocks noChangeArrowheads="1"/>
          </p:cNvSpPr>
          <p:nvPr/>
        </p:nvSpPr>
        <p:spPr bwMode="auto">
          <a:xfrm>
            <a:off x="2970213" y="1447800"/>
            <a:ext cx="914400" cy="965200"/>
          </a:xfrm>
          <a:prstGeom prst="rect">
            <a:avLst/>
          </a:prstGeom>
          <a:solidFill>
            <a:srgbClr val="CCFFCC"/>
          </a:solidFill>
          <a:ln w="2070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8455" name="Rectangle 22"/>
          <p:cNvSpPr>
            <a:spLocks noChangeArrowheads="1"/>
          </p:cNvSpPr>
          <p:nvPr/>
        </p:nvSpPr>
        <p:spPr bwMode="auto">
          <a:xfrm>
            <a:off x="3198814" y="1676400"/>
            <a:ext cx="52097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latin typeface="Arial" charset="0"/>
              </a:rPr>
              <a:t>768KB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latin typeface="Arial" charset="0"/>
              </a:rPr>
              <a:t>Level 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latin typeface="Arial" charset="0"/>
              </a:rPr>
              <a:t>Cache</a:t>
            </a:r>
          </a:p>
        </p:txBody>
      </p:sp>
      <p:grpSp>
        <p:nvGrpSpPr>
          <p:cNvPr id="18456" name="Group 23"/>
          <p:cNvGrpSpPr>
            <a:grpSpLocks/>
          </p:cNvGrpSpPr>
          <p:nvPr/>
        </p:nvGrpSpPr>
        <p:grpSpPr bwMode="auto">
          <a:xfrm>
            <a:off x="4572000" y="1905003"/>
            <a:ext cx="1752600" cy="1779588"/>
            <a:chOff x="3024" y="816"/>
            <a:chExt cx="1104" cy="1121"/>
          </a:xfrm>
        </p:grpSpPr>
        <p:grpSp>
          <p:nvGrpSpPr>
            <p:cNvPr id="18587" name="Group 24"/>
            <p:cNvGrpSpPr>
              <a:grpSpLocks/>
            </p:cNvGrpSpPr>
            <p:nvPr/>
          </p:nvGrpSpPr>
          <p:grpSpPr bwMode="auto">
            <a:xfrm>
              <a:off x="3024" y="816"/>
              <a:ext cx="240" cy="257"/>
              <a:chOff x="3408" y="2016"/>
              <a:chExt cx="240" cy="257"/>
            </a:xfrm>
          </p:grpSpPr>
          <p:sp>
            <p:nvSpPr>
              <p:cNvPr id="18633" name="Rectangle 25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240" cy="257"/>
              </a:xfrm>
              <a:prstGeom prst="rect">
                <a:avLst/>
              </a:prstGeom>
              <a:solidFill>
                <a:srgbClr val="CCFFCC"/>
              </a:solidFill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algn="ctr" eaLnBrk="1" hangingPunct="1">
                  <a:buFont typeface="Times New Roman" pitchFamily="18" charset="0"/>
                  <a:buNone/>
                </a:pPr>
                <a:endParaRPr lang="en-US" altLang="en-US" sz="1200"/>
              </a:p>
            </p:txBody>
          </p:sp>
          <p:sp>
            <p:nvSpPr>
              <p:cNvPr id="18634" name="Rectangle 26"/>
              <p:cNvSpPr>
                <a:spLocks noChangeArrowheads="1"/>
              </p:cNvSpPr>
              <p:nvPr/>
            </p:nvSpPr>
            <p:spPr bwMode="auto">
              <a:xfrm>
                <a:off x="3484" y="2100"/>
                <a:ext cx="11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00" b="1">
                    <a:latin typeface="Arial" charset="0"/>
                  </a:rPr>
                  <a:t>SP</a:t>
                </a:r>
              </a:p>
            </p:txBody>
          </p:sp>
        </p:grpSp>
        <p:grpSp>
          <p:nvGrpSpPr>
            <p:cNvPr id="18588" name="Group 27"/>
            <p:cNvGrpSpPr>
              <a:grpSpLocks/>
            </p:cNvGrpSpPr>
            <p:nvPr/>
          </p:nvGrpSpPr>
          <p:grpSpPr bwMode="auto">
            <a:xfrm>
              <a:off x="3312" y="816"/>
              <a:ext cx="240" cy="257"/>
              <a:chOff x="3408" y="2016"/>
              <a:chExt cx="240" cy="257"/>
            </a:xfrm>
          </p:grpSpPr>
          <p:sp>
            <p:nvSpPr>
              <p:cNvPr id="18631" name="Rectangle 28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240" cy="257"/>
              </a:xfrm>
              <a:prstGeom prst="rect">
                <a:avLst/>
              </a:prstGeom>
              <a:solidFill>
                <a:srgbClr val="CCFFCC"/>
              </a:solidFill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algn="ctr" eaLnBrk="1" hangingPunct="1">
                  <a:buFont typeface="Times New Roman" pitchFamily="18" charset="0"/>
                  <a:buNone/>
                </a:pPr>
                <a:endParaRPr lang="en-US" altLang="en-US" sz="1200"/>
              </a:p>
            </p:txBody>
          </p:sp>
          <p:sp>
            <p:nvSpPr>
              <p:cNvPr id="18632" name="Rectangle 29"/>
              <p:cNvSpPr>
                <a:spLocks noChangeArrowheads="1"/>
              </p:cNvSpPr>
              <p:nvPr/>
            </p:nvSpPr>
            <p:spPr bwMode="auto">
              <a:xfrm>
                <a:off x="3484" y="2100"/>
                <a:ext cx="11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00" b="1">
                    <a:latin typeface="Arial" charset="0"/>
                  </a:rPr>
                  <a:t>SP</a:t>
                </a:r>
              </a:p>
            </p:txBody>
          </p:sp>
        </p:grpSp>
        <p:grpSp>
          <p:nvGrpSpPr>
            <p:cNvPr id="18589" name="Group 30"/>
            <p:cNvGrpSpPr>
              <a:grpSpLocks/>
            </p:cNvGrpSpPr>
            <p:nvPr/>
          </p:nvGrpSpPr>
          <p:grpSpPr bwMode="auto">
            <a:xfrm>
              <a:off x="3312" y="1104"/>
              <a:ext cx="240" cy="257"/>
              <a:chOff x="3408" y="2016"/>
              <a:chExt cx="240" cy="257"/>
            </a:xfrm>
          </p:grpSpPr>
          <p:sp>
            <p:nvSpPr>
              <p:cNvPr id="18629" name="Rectangle 31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240" cy="257"/>
              </a:xfrm>
              <a:prstGeom prst="rect">
                <a:avLst/>
              </a:prstGeom>
              <a:solidFill>
                <a:srgbClr val="CCFFCC"/>
              </a:solidFill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algn="ctr" eaLnBrk="1" hangingPunct="1">
                  <a:buFont typeface="Times New Roman" pitchFamily="18" charset="0"/>
                  <a:buNone/>
                </a:pPr>
                <a:endParaRPr lang="en-US" altLang="en-US" sz="1200"/>
              </a:p>
            </p:txBody>
          </p:sp>
          <p:sp>
            <p:nvSpPr>
              <p:cNvPr id="18630" name="Rectangle 32"/>
              <p:cNvSpPr>
                <a:spLocks noChangeArrowheads="1"/>
              </p:cNvSpPr>
              <p:nvPr/>
            </p:nvSpPr>
            <p:spPr bwMode="auto">
              <a:xfrm>
                <a:off x="3484" y="2100"/>
                <a:ext cx="11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00" b="1">
                    <a:latin typeface="Arial" charset="0"/>
                  </a:rPr>
                  <a:t>SP</a:t>
                </a:r>
              </a:p>
            </p:txBody>
          </p:sp>
        </p:grpSp>
        <p:grpSp>
          <p:nvGrpSpPr>
            <p:cNvPr id="18590" name="Group 33"/>
            <p:cNvGrpSpPr>
              <a:grpSpLocks/>
            </p:cNvGrpSpPr>
            <p:nvPr/>
          </p:nvGrpSpPr>
          <p:grpSpPr bwMode="auto">
            <a:xfrm>
              <a:off x="3312" y="1392"/>
              <a:ext cx="240" cy="257"/>
              <a:chOff x="3408" y="2016"/>
              <a:chExt cx="240" cy="257"/>
            </a:xfrm>
          </p:grpSpPr>
          <p:sp>
            <p:nvSpPr>
              <p:cNvPr id="18627" name="Rectangle 34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240" cy="257"/>
              </a:xfrm>
              <a:prstGeom prst="rect">
                <a:avLst/>
              </a:prstGeom>
              <a:solidFill>
                <a:srgbClr val="CCFFCC"/>
              </a:solidFill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algn="ctr" eaLnBrk="1" hangingPunct="1">
                  <a:buFont typeface="Times New Roman" pitchFamily="18" charset="0"/>
                  <a:buNone/>
                </a:pPr>
                <a:endParaRPr lang="en-US" altLang="en-US" sz="1200"/>
              </a:p>
            </p:txBody>
          </p:sp>
          <p:sp>
            <p:nvSpPr>
              <p:cNvPr id="18628" name="Rectangle 35"/>
              <p:cNvSpPr>
                <a:spLocks noChangeArrowheads="1"/>
              </p:cNvSpPr>
              <p:nvPr/>
            </p:nvSpPr>
            <p:spPr bwMode="auto">
              <a:xfrm>
                <a:off x="3484" y="2100"/>
                <a:ext cx="11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00" b="1">
                    <a:latin typeface="Arial" charset="0"/>
                  </a:rPr>
                  <a:t>SP</a:t>
                </a:r>
              </a:p>
            </p:txBody>
          </p:sp>
        </p:grpSp>
        <p:grpSp>
          <p:nvGrpSpPr>
            <p:cNvPr id="18591" name="Group 36"/>
            <p:cNvGrpSpPr>
              <a:grpSpLocks/>
            </p:cNvGrpSpPr>
            <p:nvPr/>
          </p:nvGrpSpPr>
          <p:grpSpPr bwMode="auto">
            <a:xfrm>
              <a:off x="3312" y="1680"/>
              <a:ext cx="240" cy="257"/>
              <a:chOff x="3408" y="2016"/>
              <a:chExt cx="240" cy="257"/>
            </a:xfrm>
          </p:grpSpPr>
          <p:sp>
            <p:nvSpPr>
              <p:cNvPr id="18625" name="Rectangle 37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240" cy="257"/>
              </a:xfrm>
              <a:prstGeom prst="rect">
                <a:avLst/>
              </a:prstGeom>
              <a:solidFill>
                <a:srgbClr val="CCFFCC"/>
              </a:solidFill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algn="ctr" eaLnBrk="1" hangingPunct="1">
                  <a:buFont typeface="Times New Roman" pitchFamily="18" charset="0"/>
                  <a:buNone/>
                </a:pPr>
                <a:endParaRPr lang="en-US" altLang="en-US" sz="1200"/>
              </a:p>
            </p:txBody>
          </p:sp>
          <p:sp>
            <p:nvSpPr>
              <p:cNvPr id="18626" name="Rectangle 38"/>
              <p:cNvSpPr>
                <a:spLocks noChangeArrowheads="1"/>
              </p:cNvSpPr>
              <p:nvPr/>
            </p:nvSpPr>
            <p:spPr bwMode="auto">
              <a:xfrm>
                <a:off x="3484" y="2100"/>
                <a:ext cx="11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00" b="1">
                    <a:latin typeface="Arial" charset="0"/>
                  </a:rPr>
                  <a:t>SP</a:t>
                </a:r>
              </a:p>
            </p:txBody>
          </p:sp>
        </p:grpSp>
        <p:grpSp>
          <p:nvGrpSpPr>
            <p:cNvPr id="18592" name="Group 39"/>
            <p:cNvGrpSpPr>
              <a:grpSpLocks/>
            </p:cNvGrpSpPr>
            <p:nvPr/>
          </p:nvGrpSpPr>
          <p:grpSpPr bwMode="auto">
            <a:xfrm>
              <a:off x="3024" y="1680"/>
              <a:ext cx="240" cy="257"/>
              <a:chOff x="3408" y="2016"/>
              <a:chExt cx="240" cy="257"/>
            </a:xfrm>
          </p:grpSpPr>
          <p:sp>
            <p:nvSpPr>
              <p:cNvPr id="18623" name="Rectangle 40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240" cy="257"/>
              </a:xfrm>
              <a:prstGeom prst="rect">
                <a:avLst/>
              </a:prstGeom>
              <a:solidFill>
                <a:srgbClr val="CCFFCC"/>
              </a:solidFill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algn="ctr" eaLnBrk="1" hangingPunct="1">
                  <a:buFont typeface="Times New Roman" pitchFamily="18" charset="0"/>
                  <a:buNone/>
                </a:pPr>
                <a:endParaRPr lang="en-US" altLang="en-US" sz="1200"/>
              </a:p>
            </p:txBody>
          </p:sp>
          <p:sp>
            <p:nvSpPr>
              <p:cNvPr id="18624" name="Rectangle 41"/>
              <p:cNvSpPr>
                <a:spLocks noChangeArrowheads="1"/>
              </p:cNvSpPr>
              <p:nvPr/>
            </p:nvSpPr>
            <p:spPr bwMode="auto">
              <a:xfrm>
                <a:off x="3484" y="2100"/>
                <a:ext cx="11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00" b="1">
                    <a:latin typeface="Arial" charset="0"/>
                  </a:rPr>
                  <a:t>SP</a:t>
                </a:r>
              </a:p>
            </p:txBody>
          </p:sp>
        </p:grpSp>
        <p:grpSp>
          <p:nvGrpSpPr>
            <p:cNvPr id="18593" name="Group 42"/>
            <p:cNvGrpSpPr>
              <a:grpSpLocks/>
            </p:cNvGrpSpPr>
            <p:nvPr/>
          </p:nvGrpSpPr>
          <p:grpSpPr bwMode="auto">
            <a:xfrm>
              <a:off x="3024" y="1392"/>
              <a:ext cx="240" cy="257"/>
              <a:chOff x="3408" y="2016"/>
              <a:chExt cx="240" cy="257"/>
            </a:xfrm>
          </p:grpSpPr>
          <p:sp>
            <p:nvSpPr>
              <p:cNvPr id="18621" name="Rectangle 43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240" cy="257"/>
              </a:xfrm>
              <a:prstGeom prst="rect">
                <a:avLst/>
              </a:prstGeom>
              <a:solidFill>
                <a:srgbClr val="CCFFCC"/>
              </a:solidFill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algn="ctr" eaLnBrk="1" hangingPunct="1">
                  <a:buFont typeface="Times New Roman" pitchFamily="18" charset="0"/>
                  <a:buNone/>
                </a:pPr>
                <a:endParaRPr lang="en-US" altLang="en-US" sz="1200"/>
              </a:p>
            </p:txBody>
          </p:sp>
          <p:sp>
            <p:nvSpPr>
              <p:cNvPr id="18622" name="Rectangle 44"/>
              <p:cNvSpPr>
                <a:spLocks noChangeArrowheads="1"/>
              </p:cNvSpPr>
              <p:nvPr/>
            </p:nvSpPr>
            <p:spPr bwMode="auto">
              <a:xfrm>
                <a:off x="3484" y="2100"/>
                <a:ext cx="11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00" b="1">
                    <a:latin typeface="Arial" charset="0"/>
                  </a:rPr>
                  <a:t>SP</a:t>
                </a:r>
              </a:p>
            </p:txBody>
          </p:sp>
        </p:grpSp>
        <p:grpSp>
          <p:nvGrpSpPr>
            <p:cNvPr id="18594" name="Group 45"/>
            <p:cNvGrpSpPr>
              <a:grpSpLocks/>
            </p:cNvGrpSpPr>
            <p:nvPr/>
          </p:nvGrpSpPr>
          <p:grpSpPr bwMode="auto">
            <a:xfrm>
              <a:off x="3024" y="1104"/>
              <a:ext cx="240" cy="257"/>
              <a:chOff x="3408" y="2016"/>
              <a:chExt cx="240" cy="257"/>
            </a:xfrm>
          </p:grpSpPr>
          <p:sp>
            <p:nvSpPr>
              <p:cNvPr id="18619" name="Rectangle 46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240" cy="257"/>
              </a:xfrm>
              <a:prstGeom prst="rect">
                <a:avLst/>
              </a:prstGeom>
              <a:solidFill>
                <a:srgbClr val="CCFFCC"/>
              </a:solidFill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algn="ctr" eaLnBrk="1" hangingPunct="1">
                  <a:buFont typeface="Times New Roman" pitchFamily="18" charset="0"/>
                  <a:buNone/>
                </a:pPr>
                <a:endParaRPr lang="en-US" altLang="en-US" sz="1200"/>
              </a:p>
            </p:txBody>
          </p:sp>
          <p:sp>
            <p:nvSpPr>
              <p:cNvPr id="18620" name="Rectangle 47"/>
              <p:cNvSpPr>
                <a:spLocks noChangeArrowheads="1"/>
              </p:cNvSpPr>
              <p:nvPr/>
            </p:nvSpPr>
            <p:spPr bwMode="auto">
              <a:xfrm>
                <a:off x="3484" y="2100"/>
                <a:ext cx="11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00" b="1">
                    <a:latin typeface="Arial" charset="0"/>
                  </a:rPr>
                  <a:t>SP</a:t>
                </a:r>
              </a:p>
            </p:txBody>
          </p:sp>
        </p:grpSp>
        <p:grpSp>
          <p:nvGrpSpPr>
            <p:cNvPr id="18595" name="Group 48"/>
            <p:cNvGrpSpPr>
              <a:grpSpLocks/>
            </p:cNvGrpSpPr>
            <p:nvPr/>
          </p:nvGrpSpPr>
          <p:grpSpPr bwMode="auto">
            <a:xfrm>
              <a:off x="3600" y="816"/>
              <a:ext cx="240" cy="257"/>
              <a:chOff x="3408" y="2016"/>
              <a:chExt cx="240" cy="257"/>
            </a:xfrm>
          </p:grpSpPr>
          <p:sp>
            <p:nvSpPr>
              <p:cNvPr id="18617" name="Rectangle 49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240" cy="257"/>
              </a:xfrm>
              <a:prstGeom prst="rect">
                <a:avLst/>
              </a:prstGeom>
              <a:solidFill>
                <a:srgbClr val="CCFFCC"/>
              </a:solidFill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algn="ctr" eaLnBrk="1" hangingPunct="1">
                  <a:buFont typeface="Times New Roman" pitchFamily="18" charset="0"/>
                  <a:buNone/>
                </a:pPr>
                <a:endParaRPr lang="en-US" altLang="en-US" sz="1200"/>
              </a:p>
            </p:txBody>
          </p:sp>
          <p:sp>
            <p:nvSpPr>
              <p:cNvPr id="18618" name="Rectangle 50"/>
              <p:cNvSpPr>
                <a:spLocks noChangeArrowheads="1"/>
              </p:cNvSpPr>
              <p:nvPr/>
            </p:nvSpPr>
            <p:spPr bwMode="auto">
              <a:xfrm>
                <a:off x="3484" y="2100"/>
                <a:ext cx="11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00" b="1">
                    <a:latin typeface="Arial" charset="0"/>
                  </a:rPr>
                  <a:t>SP</a:t>
                </a:r>
              </a:p>
            </p:txBody>
          </p:sp>
        </p:grpSp>
        <p:grpSp>
          <p:nvGrpSpPr>
            <p:cNvPr id="18596" name="Group 51"/>
            <p:cNvGrpSpPr>
              <a:grpSpLocks/>
            </p:cNvGrpSpPr>
            <p:nvPr/>
          </p:nvGrpSpPr>
          <p:grpSpPr bwMode="auto">
            <a:xfrm>
              <a:off x="3888" y="816"/>
              <a:ext cx="240" cy="257"/>
              <a:chOff x="3408" y="2016"/>
              <a:chExt cx="240" cy="257"/>
            </a:xfrm>
          </p:grpSpPr>
          <p:sp>
            <p:nvSpPr>
              <p:cNvPr id="18615" name="Rectangle 52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240" cy="257"/>
              </a:xfrm>
              <a:prstGeom prst="rect">
                <a:avLst/>
              </a:prstGeom>
              <a:solidFill>
                <a:srgbClr val="CCFFCC"/>
              </a:solidFill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algn="ctr" eaLnBrk="1" hangingPunct="1">
                  <a:buFont typeface="Times New Roman" pitchFamily="18" charset="0"/>
                  <a:buNone/>
                </a:pPr>
                <a:endParaRPr lang="en-US" altLang="en-US" sz="1200"/>
              </a:p>
            </p:txBody>
          </p:sp>
          <p:sp>
            <p:nvSpPr>
              <p:cNvPr id="18616" name="Rectangle 53"/>
              <p:cNvSpPr>
                <a:spLocks noChangeArrowheads="1"/>
              </p:cNvSpPr>
              <p:nvPr/>
            </p:nvSpPr>
            <p:spPr bwMode="auto">
              <a:xfrm>
                <a:off x="3484" y="2100"/>
                <a:ext cx="11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00" b="1">
                    <a:latin typeface="Arial" charset="0"/>
                  </a:rPr>
                  <a:t>SP</a:t>
                </a:r>
              </a:p>
            </p:txBody>
          </p:sp>
        </p:grpSp>
        <p:grpSp>
          <p:nvGrpSpPr>
            <p:cNvPr id="18597" name="Group 54"/>
            <p:cNvGrpSpPr>
              <a:grpSpLocks/>
            </p:cNvGrpSpPr>
            <p:nvPr/>
          </p:nvGrpSpPr>
          <p:grpSpPr bwMode="auto">
            <a:xfrm>
              <a:off x="3888" y="1104"/>
              <a:ext cx="240" cy="257"/>
              <a:chOff x="3408" y="2016"/>
              <a:chExt cx="240" cy="257"/>
            </a:xfrm>
          </p:grpSpPr>
          <p:sp>
            <p:nvSpPr>
              <p:cNvPr id="18613" name="Rectangle 55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240" cy="257"/>
              </a:xfrm>
              <a:prstGeom prst="rect">
                <a:avLst/>
              </a:prstGeom>
              <a:solidFill>
                <a:srgbClr val="CCFFCC"/>
              </a:solidFill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algn="ctr" eaLnBrk="1" hangingPunct="1">
                  <a:buFont typeface="Times New Roman" pitchFamily="18" charset="0"/>
                  <a:buNone/>
                </a:pPr>
                <a:endParaRPr lang="en-US" altLang="en-US" sz="1200"/>
              </a:p>
            </p:txBody>
          </p:sp>
          <p:sp>
            <p:nvSpPr>
              <p:cNvPr id="18614" name="Rectangle 56"/>
              <p:cNvSpPr>
                <a:spLocks noChangeArrowheads="1"/>
              </p:cNvSpPr>
              <p:nvPr/>
            </p:nvSpPr>
            <p:spPr bwMode="auto">
              <a:xfrm>
                <a:off x="3484" y="2100"/>
                <a:ext cx="11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00" b="1">
                    <a:latin typeface="Arial" charset="0"/>
                  </a:rPr>
                  <a:t>SP</a:t>
                </a:r>
              </a:p>
            </p:txBody>
          </p:sp>
        </p:grpSp>
        <p:grpSp>
          <p:nvGrpSpPr>
            <p:cNvPr id="18598" name="Group 57"/>
            <p:cNvGrpSpPr>
              <a:grpSpLocks/>
            </p:cNvGrpSpPr>
            <p:nvPr/>
          </p:nvGrpSpPr>
          <p:grpSpPr bwMode="auto">
            <a:xfrm>
              <a:off x="3888" y="1392"/>
              <a:ext cx="240" cy="257"/>
              <a:chOff x="3408" y="2016"/>
              <a:chExt cx="240" cy="257"/>
            </a:xfrm>
          </p:grpSpPr>
          <p:sp>
            <p:nvSpPr>
              <p:cNvPr id="18611" name="Rectangle 58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240" cy="257"/>
              </a:xfrm>
              <a:prstGeom prst="rect">
                <a:avLst/>
              </a:prstGeom>
              <a:solidFill>
                <a:srgbClr val="CCFFCC"/>
              </a:solidFill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algn="ctr" eaLnBrk="1" hangingPunct="1">
                  <a:buFont typeface="Times New Roman" pitchFamily="18" charset="0"/>
                  <a:buNone/>
                </a:pPr>
                <a:endParaRPr lang="en-US" altLang="en-US" sz="1200"/>
              </a:p>
            </p:txBody>
          </p:sp>
          <p:sp>
            <p:nvSpPr>
              <p:cNvPr id="18612" name="Rectangle 59"/>
              <p:cNvSpPr>
                <a:spLocks noChangeArrowheads="1"/>
              </p:cNvSpPr>
              <p:nvPr/>
            </p:nvSpPr>
            <p:spPr bwMode="auto">
              <a:xfrm>
                <a:off x="3484" y="2100"/>
                <a:ext cx="11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00" b="1">
                    <a:latin typeface="Arial" charset="0"/>
                  </a:rPr>
                  <a:t>SP</a:t>
                </a:r>
              </a:p>
            </p:txBody>
          </p:sp>
        </p:grpSp>
        <p:grpSp>
          <p:nvGrpSpPr>
            <p:cNvPr id="18599" name="Group 60"/>
            <p:cNvGrpSpPr>
              <a:grpSpLocks/>
            </p:cNvGrpSpPr>
            <p:nvPr/>
          </p:nvGrpSpPr>
          <p:grpSpPr bwMode="auto">
            <a:xfrm>
              <a:off x="3888" y="1680"/>
              <a:ext cx="240" cy="257"/>
              <a:chOff x="3408" y="2016"/>
              <a:chExt cx="240" cy="257"/>
            </a:xfrm>
          </p:grpSpPr>
          <p:sp>
            <p:nvSpPr>
              <p:cNvPr id="18609" name="Rectangle 61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240" cy="257"/>
              </a:xfrm>
              <a:prstGeom prst="rect">
                <a:avLst/>
              </a:prstGeom>
              <a:solidFill>
                <a:srgbClr val="CCFFCC"/>
              </a:solidFill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algn="ctr" eaLnBrk="1" hangingPunct="1">
                  <a:buFont typeface="Times New Roman" pitchFamily="18" charset="0"/>
                  <a:buNone/>
                </a:pPr>
                <a:endParaRPr lang="en-US" altLang="en-US" sz="1200"/>
              </a:p>
            </p:txBody>
          </p:sp>
          <p:sp>
            <p:nvSpPr>
              <p:cNvPr id="18610" name="Rectangle 62"/>
              <p:cNvSpPr>
                <a:spLocks noChangeArrowheads="1"/>
              </p:cNvSpPr>
              <p:nvPr/>
            </p:nvSpPr>
            <p:spPr bwMode="auto">
              <a:xfrm>
                <a:off x="3484" y="2100"/>
                <a:ext cx="11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00" b="1">
                    <a:latin typeface="Arial" charset="0"/>
                  </a:rPr>
                  <a:t>SP</a:t>
                </a:r>
              </a:p>
            </p:txBody>
          </p:sp>
        </p:grpSp>
        <p:grpSp>
          <p:nvGrpSpPr>
            <p:cNvPr id="18600" name="Group 63"/>
            <p:cNvGrpSpPr>
              <a:grpSpLocks/>
            </p:cNvGrpSpPr>
            <p:nvPr/>
          </p:nvGrpSpPr>
          <p:grpSpPr bwMode="auto">
            <a:xfrm>
              <a:off x="3600" y="1680"/>
              <a:ext cx="240" cy="257"/>
              <a:chOff x="3408" y="2016"/>
              <a:chExt cx="240" cy="257"/>
            </a:xfrm>
          </p:grpSpPr>
          <p:sp>
            <p:nvSpPr>
              <p:cNvPr id="18607" name="Rectangle 64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240" cy="257"/>
              </a:xfrm>
              <a:prstGeom prst="rect">
                <a:avLst/>
              </a:prstGeom>
              <a:solidFill>
                <a:srgbClr val="CCFFCC"/>
              </a:solidFill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algn="ctr" eaLnBrk="1" hangingPunct="1">
                  <a:buFont typeface="Times New Roman" pitchFamily="18" charset="0"/>
                  <a:buNone/>
                </a:pPr>
                <a:endParaRPr lang="en-US" altLang="en-US" sz="1200"/>
              </a:p>
            </p:txBody>
          </p:sp>
          <p:sp>
            <p:nvSpPr>
              <p:cNvPr id="18608" name="Rectangle 65"/>
              <p:cNvSpPr>
                <a:spLocks noChangeArrowheads="1"/>
              </p:cNvSpPr>
              <p:nvPr/>
            </p:nvSpPr>
            <p:spPr bwMode="auto">
              <a:xfrm>
                <a:off x="3484" y="2100"/>
                <a:ext cx="11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00" b="1">
                    <a:latin typeface="Arial" charset="0"/>
                  </a:rPr>
                  <a:t>SP</a:t>
                </a:r>
              </a:p>
            </p:txBody>
          </p:sp>
        </p:grpSp>
        <p:grpSp>
          <p:nvGrpSpPr>
            <p:cNvPr id="18601" name="Group 66"/>
            <p:cNvGrpSpPr>
              <a:grpSpLocks/>
            </p:cNvGrpSpPr>
            <p:nvPr/>
          </p:nvGrpSpPr>
          <p:grpSpPr bwMode="auto">
            <a:xfrm>
              <a:off x="3600" y="1392"/>
              <a:ext cx="240" cy="257"/>
              <a:chOff x="3408" y="2016"/>
              <a:chExt cx="240" cy="257"/>
            </a:xfrm>
          </p:grpSpPr>
          <p:sp>
            <p:nvSpPr>
              <p:cNvPr id="18605" name="Rectangle 67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240" cy="257"/>
              </a:xfrm>
              <a:prstGeom prst="rect">
                <a:avLst/>
              </a:prstGeom>
              <a:solidFill>
                <a:srgbClr val="CCFFCC"/>
              </a:solidFill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algn="ctr" eaLnBrk="1" hangingPunct="1">
                  <a:buFont typeface="Times New Roman" pitchFamily="18" charset="0"/>
                  <a:buNone/>
                </a:pPr>
                <a:endParaRPr lang="en-US" altLang="en-US" sz="1200"/>
              </a:p>
            </p:txBody>
          </p:sp>
          <p:sp>
            <p:nvSpPr>
              <p:cNvPr id="18606" name="Rectangle 68"/>
              <p:cNvSpPr>
                <a:spLocks noChangeArrowheads="1"/>
              </p:cNvSpPr>
              <p:nvPr/>
            </p:nvSpPr>
            <p:spPr bwMode="auto">
              <a:xfrm>
                <a:off x="3484" y="2100"/>
                <a:ext cx="11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00" b="1">
                    <a:latin typeface="Arial" charset="0"/>
                  </a:rPr>
                  <a:t>SP</a:t>
                </a:r>
              </a:p>
            </p:txBody>
          </p:sp>
        </p:grpSp>
        <p:grpSp>
          <p:nvGrpSpPr>
            <p:cNvPr id="18602" name="Group 69"/>
            <p:cNvGrpSpPr>
              <a:grpSpLocks/>
            </p:cNvGrpSpPr>
            <p:nvPr/>
          </p:nvGrpSpPr>
          <p:grpSpPr bwMode="auto">
            <a:xfrm>
              <a:off x="3600" y="1104"/>
              <a:ext cx="240" cy="257"/>
              <a:chOff x="3408" y="2016"/>
              <a:chExt cx="240" cy="257"/>
            </a:xfrm>
          </p:grpSpPr>
          <p:sp>
            <p:nvSpPr>
              <p:cNvPr id="18603" name="Rectangle 70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240" cy="257"/>
              </a:xfrm>
              <a:prstGeom prst="rect">
                <a:avLst/>
              </a:prstGeom>
              <a:solidFill>
                <a:srgbClr val="CCFFCC"/>
              </a:solidFill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algn="ctr" eaLnBrk="1" hangingPunct="1">
                  <a:buFont typeface="Times New Roman" pitchFamily="18" charset="0"/>
                  <a:buNone/>
                </a:pPr>
                <a:endParaRPr lang="en-US" altLang="en-US" sz="1200"/>
              </a:p>
            </p:txBody>
          </p:sp>
          <p:sp>
            <p:nvSpPr>
              <p:cNvPr id="18604" name="Rectangle 71"/>
              <p:cNvSpPr>
                <a:spLocks noChangeArrowheads="1"/>
              </p:cNvSpPr>
              <p:nvPr/>
            </p:nvSpPr>
            <p:spPr bwMode="auto">
              <a:xfrm>
                <a:off x="3484" y="2100"/>
                <a:ext cx="11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00" b="1">
                    <a:latin typeface="Arial" charset="0"/>
                  </a:rPr>
                  <a:t>SP</a:t>
                </a:r>
              </a:p>
            </p:txBody>
          </p:sp>
        </p:grpSp>
      </p:grpSp>
      <p:grpSp>
        <p:nvGrpSpPr>
          <p:cNvPr id="18457" name="Group 72"/>
          <p:cNvGrpSpPr>
            <a:grpSpLocks/>
          </p:cNvGrpSpPr>
          <p:nvPr/>
        </p:nvGrpSpPr>
        <p:grpSpPr bwMode="auto">
          <a:xfrm>
            <a:off x="4572000" y="3733803"/>
            <a:ext cx="1752600" cy="1779588"/>
            <a:chOff x="3552" y="1776"/>
            <a:chExt cx="1104" cy="1121"/>
          </a:xfrm>
        </p:grpSpPr>
        <p:grpSp>
          <p:nvGrpSpPr>
            <p:cNvPr id="18539" name="Group 73"/>
            <p:cNvGrpSpPr>
              <a:grpSpLocks/>
            </p:cNvGrpSpPr>
            <p:nvPr/>
          </p:nvGrpSpPr>
          <p:grpSpPr bwMode="auto">
            <a:xfrm>
              <a:off x="3552" y="1776"/>
              <a:ext cx="240" cy="257"/>
              <a:chOff x="3408" y="2016"/>
              <a:chExt cx="240" cy="257"/>
            </a:xfrm>
          </p:grpSpPr>
          <p:sp>
            <p:nvSpPr>
              <p:cNvPr id="18585" name="Rectangle 74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240" cy="257"/>
              </a:xfrm>
              <a:prstGeom prst="rect">
                <a:avLst/>
              </a:prstGeom>
              <a:solidFill>
                <a:srgbClr val="CCFFCC"/>
              </a:solidFill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algn="ctr" eaLnBrk="1" hangingPunct="1">
                  <a:buFont typeface="Times New Roman" pitchFamily="18" charset="0"/>
                  <a:buNone/>
                </a:pPr>
                <a:endParaRPr lang="en-US" altLang="en-US" sz="1200"/>
              </a:p>
            </p:txBody>
          </p:sp>
          <p:sp>
            <p:nvSpPr>
              <p:cNvPr id="18586" name="Rectangle 75"/>
              <p:cNvSpPr>
                <a:spLocks noChangeArrowheads="1"/>
              </p:cNvSpPr>
              <p:nvPr/>
            </p:nvSpPr>
            <p:spPr bwMode="auto">
              <a:xfrm>
                <a:off x="3484" y="2100"/>
                <a:ext cx="11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00" b="1">
                    <a:latin typeface="Arial" charset="0"/>
                  </a:rPr>
                  <a:t>SP</a:t>
                </a:r>
              </a:p>
            </p:txBody>
          </p:sp>
        </p:grpSp>
        <p:grpSp>
          <p:nvGrpSpPr>
            <p:cNvPr id="18540" name="Group 76"/>
            <p:cNvGrpSpPr>
              <a:grpSpLocks/>
            </p:cNvGrpSpPr>
            <p:nvPr/>
          </p:nvGrpSpPr>
          <p:grpSpPr bwMode="auto">
            <a:xfrm>
              <a:off x="3840" y="1776"/>
              <a:ext cx="240" cy="257"/>
              <a:chOff x="3408" y="2016"/>
              <a:chExt cx="240" cy="257"/>
            </a:xfrm>
          </p:grpSpPr>
          <p:sp>
            <p:nvSpPr>
              <p:cNvPr id="18583" name="Rectangle 77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240" cy="257"/>
              </a:xfrm>
              <a:prstGeom prst="rect">
                <a:avLst/>
              </a:prstGeom>
              <a:solidFill>
                <a:srgbClr val="CCFFCC"/>
              </a:solidFill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algn="ctr" eaLnBrk="1" hangingPunct="1">
                  <a:buFont typeface="Times New Roman" pitchFamily="18" charset="0"/>
                  <a:buNone/>
                </a:pPr>
                <a:endParaRPr lang="en-US" altLang="en-US" sz="1200"/>
              </a:p>
            </p:txBody>
          </p:sp>
          <p:sp>
            <p:nvSpPr>
              <p:cNvPr id="18584" name="Rectangle 78"/>
              <p:cNvSpPr>
                <a:spLocks noChangeArrowheads="1"/>
              </p:cNvSpPr>
              <p:nvPr/>
            </p:nvSpPr>
            <p:spPr bwMode="auto">
              <a:xfrm>
                <a:off x="3484" y="2100"/>
                <a:ext cx="11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00" b="1">
                    <a:latin typeface="Arial" charset="0"/>
                  </a:rPr>
                  <a:t>SP</a:t>
                </a:r>
              </a:p>
            </p:txBody>
          </p:sp>
        </p:grpSp>
        <p:grpSp>
          <p:nvGrpSpPr>
            <p:cNvPr id="18541" name="Group 79"/>
            <p:cNvGrpSpPr>
              <a:grpSpLocks/>
            </p:cNvGrpSpPr>
            <p:nvPr/>
          </p:nvGrpSpPr>
          <p:grpSpPr bwMode="auto">
            <a:xfrm>
              <a:off x="3840" y="2064"/>
              <a:ext cx="240" cy="257"/>
              <a:chOff x="3408" y="2016"/>
              <a:chExt cx="240" cy="257"/>
            </a:xfrm>
          </p:grpSpPr>
          <p:sp>
            <p:nvSpPr>
              <p:cNvPr id="18581" name="Rectangle 80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240" cy="257"/>
              </a:xfrm>
              <a:prstGeom prst="rect">
                <a:avLst/>
              </a:prstGeom>
              <a:solidFill>
                <a:srgbClr val="CCFFCC"/>
              </a:solidFill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algn="ctr" eaLnBrk="1" hangingPunct="1">
                  <a:buFont typeface="Times New Roman" pitchFamily="18" charset="0"/>
                  <a:buNone/>
                </a:pPr>
                <a:endParaRPr lang="en-US" altLang="en-US" sz="1200"/>
              </a:p>
            </p:txBody>
          </p:sp>
          <p:sp>
            <p:nvSpPr>
              <p:cNvPr id="18582" name="Rectangle 81"/>
              <p:cNvSpPr>
                <a:spLocks noChangeArrowheads="1"/>
              </p:cNvSpPr>
              <p:nvPr/>
            </p:nvSpPr>
            <p:spPr bwMode="auto">
              <a:xfrm>
                <a:off x="3484" y="2100"/>
                <a:ext cx="11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00" b="1">
                    <a:latin typeface="Arial" charset="0"/>
                  </a:rPr>
                  <a:t>SP</a:t>
                </a:r>
              </a:p>
            </p:txBody>
          </p:sp>
        </p:grpSp>
        <p:grpSp>
          <p:nvGrpSpPr>
            <p:cNvPr id="18542" name="Group 82"/>
            <p:cNvGrpSpPr>
              <a:grpSpLocks/>
            </p:cNvGrpSpPr>
            <p:nvPr/>
          </p:nvGrpSpPr>
          <p:grpSpPr bwMode="auto">
            <a:xfrm>
              <a:off x="3840" y="2352"/>
              <a:ext cx="240" cy="257"/>
              <a:chOff x="3408" y="2016"/>
              <a:chExt cx="240" cy="257"/>
            </a:xfrm>
          </p:grpSpPr>
          <p:sp>
            <p:nvSpPr>
              <p:cNvPr id="18579" name="Rectangle 83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240" cy="257"/>
              </a:xfrm>
              <a:prstGeom prst="rect">
                <a:avLst/>
              </a:prstGeom>
              <a:solidFill>
                <a:srgbClr val="CCFFCC"/>
              </a:solidFill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algn="ctr" eaLnBrk="1" hangingPunct="1">
                  <a:buFont typeface="Times New Roman" pitchFamily="18" charset="0"/>
                  <a:buNone/>
                </a:pPr>
                <a:endParaRPr lang="en-US" altLang="en-US" sz="1200"/>
              </a:p>
            </p:txBody>
          </p:sp>
          <p:sp>
            <p:nvSpPr>
              <p:cNvPr id="18580" name="Rectangle 84"/>
              <p:cNvSpPr>
                <a:spLocks noChangeArrowheads="1"/>
              </p:cNvSpPr>
              <p:nvPr/>
            </p:nvSpPr>
            <p:spPr bwMode="auto">
              <a:xfrm>
                <a:off x="3484" y="2100"/>
                <a:ext cx="11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00" b="1">
                    <a:latin typeface="Arial" charset="0"/>
                  </a:rPr>
                  <a:t>SP</a:t>
                </a:r>
              </a:p>
            </p:txBody>
          </p:sp>
        </p:grpSp>
        <p:grpSp>
          <p:nvGrpSpPr>
            <p:cNvPr id="18543" name="Group 85"/>
            <p:cNvGrpSpPr>
              <a:grpSpLocks/>
            </p:cNvGrpSpPr>
            <p:nvPr/>
          </p:nvGrpSpPr>
          <p:grpSpPr bwMode="auto">
            <a:xfrm>
              <a:off x="3840" y="2640"/>
              <a:ext cx="240" cy="257"/>
              <a:chOff x="3408" y="2016"/>
              <a:chExt cx="240" cy="257"/>
            </a:xfrm>
          </p:grpSpPr>
          <p:sp>
            <p:nvSpPr>
              <p:cNvPr id="18577" name="Rectangle 86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240" cy="257"/>
              </a:xfrm>
              <a:prstGeom prst="rect">
                <a:avLst/>
              </a:prstGeom>
              <a:solidFill>
                <a:srgbClr val="CCFFCC"/>
              </a:solidFill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algn="ctr" eaLnBrk="1" hangingPunct="1">
                  <a:buFont typeface="Times New Roman" pitchFamily="18" charset="0"/>
                  <a:buNone/>
                </a:pPr>
                <a:endParaRPr lang="en-US" altLang="en-US" sz="1200"/>
              </a:p>
            </p:txBody>
          </p:sp>
          <p:sp>
            <p:nvSpPr>
              <p:cNvPr id="18578" name="Rectangle 87"/>
              <p:cNvSpPr>
                <a:spLocks noChangeArrowheads="1"/>
              </p:cNvSpPr>
              <p:nvPr/>
            </p:nvSpPr>
            <p:spPr bwMode="auto">
              <a:xfrm>
                <a:off x="3484" y="2100"/>
                <a:ext cx="11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00" b="1">
                    <a:latin typeface="Arial" charset="0"/>
                  </a:rPr>
                  <a:t>SP</a:t>
                </a:r>
              </a:p>
            </p:txBody>
          </p:sp>
        </p:grpSp>
        <p:grpSp>
          <p:nvGrpSpPr>
            <p:cNvPr id="18544" name="Group 88"/>
            <p:cNvGrpSpPr>
              <a:grpSpLocks/>
            </p:cNvGrpSpPr>
            <p:nvPr/>
          </p:nvGrpSpPr>
          <p:grpSpPr bwMode="auto">
            <a:xfrm>
              <a:off x="3552" y="2640"/>
              <a:ext cx="240" cy="257"/>
              <a:chOff x="3408" y="2016"/>
              <a:chExt cx="240" cy="257"/>
            </a:xfrm>
          </p:grpSpPr>
          <p:sp>
            <p:nvSpPr>
              <p:cNvPr id="18575" name="Rectangle 89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240" cy="257"/>
              </a:xfrm>
              <a:prstGeom prst="rect">
                <a:avLst/>
              </a:prstGeom>
              <a:solidFill>
                <a:srgbClr val="CCFFCC"/>
              </a:solidFill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algn="ctr" eaLnBrk="1" hangingPunct="1">
                  <a:buFont typeface="Times New Roman" pitchFamily="18" charset="0"/>
                  <a:buNone/>
                </a:pPr>
                <a:endParaRPr lang="en-US" altLang="en-US" sz="1200"/>
              </a:p>
            </p:txBody>
          </p:sp>
          <p:sp>
            <p:nvSpPr>
              <p:cNvPr id="18576" name="Rectangle 90"/>
              <p:cNvSpPr>
                <a:spLocks noChangeArrowheads="1"/>
              </p:cNvSpPr>
              <p:nvPr/>
            </p:nvSpPr>
            <p:spPr bwMode="auto">
              <a:xfrm>
                <a:off x="3484" y="2100"/>
                <a:ext cx="11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00" b="1">
                    <a:latin typeface="Arial" charset="0"/>
                  </a:rPr>
                  <a:t>SP</a:t>
                </a:r>
              </a:p>
            </p:txBody>
          </p:sp>
        </p:grpSp>
        <p:grpSp>
          <p:nvGrpSpPr>
            <p:cNvPr id="18545" name="Group 91"/>
            <p:cNvGrpSpPr>
              <a:grpSpLocks/>
            </p:cNvGrpSpPr>
            <p:nvPr/>
          </p:nvGrpSpPr>
          <p:grpSpPr bwMode="auto">
            <a:xfrm>
              <a:off x="3552" y="2352"/>
              <a:ext cx="240" cy="257"/>
              <a:chOff x="3408" y="2016"/>
              <a:chExt cx="240" cy="257"/>
            </a:xfrm>
          </p:grpSpPr>
          <p:sp>
            <p:nvSpPr>
              <p:cNvPr id="18573" name="Rectangle 92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240" cy="257"/>
              </a:xfrm>
              <a:prstGeom prst="rect">
                <a:avLst/>
              </a:prstGeom>
              <a:solidFill>
                <a:srgbClr val="CCFFCC"/>
              </a:solidFill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algn="ctr" eaLnBrk="1" hangingPunct="1">
                  <a:buFont typeface="Times New Roman" pitchFamily="18" charset="0"/>
                  <a:buNone/>
                </a:pPr>
                <a:endParaRPr lang="en-US" altLang="en-US" sz="1200"/>
              </a:p>
            </p:txBody>
          </p:sp>
          <p:sp>
            <p:nvSpPr>
              <p:cNvPr id="18574" name="Rectangle 93"/>
              <p:cNvSpPr>
                <a:spLocks noChangeArrowheads="1"/>
              </p:cNvSpPr>
              <p:nvPr/>
            </p:nvSpPr>
            <p:spPr bwMode="auto">
              <a:xfrm>
                <a:off x="3484" y="2100"/>
                <a:ext cx="11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00" b="1">
                    <a:latin typeface="Arial" charset="0"/>
                  </a:rPr>
                  <a:t>SP</a:t>
                </a:r>
              </a:p>
            </p:txBody>
          </p:sp>
        </p:grpSp>
        <p:grpSp>
          <p:nvGrpSpPr>
            <p:cNvPr id="18546" name="Group 94"/>
            <p:cNvGrpSpPr>
              <a:grpSpLocks/>
            </p:cNvGrpSpPr>
            <p:nvPr/>
          </p:nvGrpSpPr>
          <p:grpSpPr bwMode="auto">
            <a:xfrm>
              <a:off x="3552" y="2064"/>
              <a:ext cx="240" cy="257"/>
              <a:chOff x="3408" y="2016"/>
              <a:chExt cx="240" cy="257"/>
            </a:xfrm>
          </p:grpSpPr>
          <p:sp>
            <p:nvSpPr>
              <p:cNvPr id="18571" name="Rectangle 95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240" cy="257"/>
              </a:xfrm>
              <a:prstGeom prst="rect">
                <a:avLst/>
              </a:prstGeom>
              <a:solidFill>
                <a:srgbClr val="CCFFCC"/>
              </a:solidFill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algn="ctr" eaLnBrk="1" hangingPunct="1">
                  <a:buFont typeface="Times New Roman" pitchFamily="18" charset="0"/>
                  <a:buNone/>
                </a:pPr>
                <a:endParaRPr lang="en-US" altLang="en-US" sz="1200"/>
              </a:p>
            </p:txBody>
          </p:sp>
          <p:sp>
            <p:nvSpPr>
              <p:cNvPr id="18572" name="Rectangle 96"/>
              <p:cNvSpPr>
                <a:spLocks noChangeArrowheads="1"/>
              </p:cNvSpPr>
              <p:nvPr/>
            </p:nvSpPr>
            <p:spPr bwMode="auto">
              <a:xfrm>
                <a:off x="3484" y="2100"/>
                <a:ext cx="11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00" b="1">
                    <a:latin typeface="Arial" charset="0"/>
                  </a:rPr>
                  <a:t>SP</a:t>
                </a:r>
              </a:p>
            </p:txBody>
          </p:sp>
        </p:grpSp>
        <p:grpSp>
          <p:nvGrpSpPr>
            <p:cNvPr id="18547" name="Group 97"/>
            <p:cNvGrpSpPr>
              <a:grpSpLocks/>
            </p:cNvGrpSpPr>
            <p:nvPr/>
          </p:nvGrpSpPr>
          <p:grpSpPr bwMode="auto">
            <a:xfrm>
              <a:off x="4128" y="1776"/>
              <a:ext cx="240" cy="257"/>
              <a:chOff x="3408" y="2016"/>
              <a:chExt cx="240" cy="257"/>
            </a:xfrm>
          </p:grpSpPr>
          <p:sp>
            <p:nvSpPr>
              <p:cNvPr id="18569" name="Rectangle 98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240" cy="257"/>
              </a:xfrm>
              <a:prstGeom prst="rect">
                <a:avLst/>
              </a:prstGeom>
              <a:solidFill>
                <a:srgbClr val="CCFFCC"/>
              </a:solidFill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algn="ctr" eaLnBrk="1" hangingPunct="1">
                  <a:buFont typeface="Times New Roman" pitchFamily="18" charset="0"/>
                  <a:buNone/>
                </a:pPr>
                <a:endParaRPr lang="en-US" altLang="en-US" sz="1200"/>
              </a:p>
            </p:txBody>
          </p:sp>
          <p:sp>
            <p:nvSpPr>
              <p:cNvPr id="18570" name="Rectangle 99"/>
              <p:cNvSpPr>
                <a:spLocks noChangeArrowheads="1"/>
              </p:cNvSpPr>
              <p:nvPr/>
            </p:nvSpPr>
            <p:spPr bwMode="auto">
              <a:xfrm>
                <a:off x="3484" y="2100"/>
                <a:ext cx="11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00" b="1">
                    <a:latin typeface="Arial" charset="0"/>
                  </a:rPr>
                  <a:t>SP</a:t>
                </a:r>
              </a:p>
            </p:txBody>
          </p:sp>
        </p:grpSp>
        <p:grpSp>
          <p:nvGrpSpPr>
            <p:cNvPr id="18548" name="Group 100"/>
            <p:cNvGrpSpPr>
              <a:grpSpLocks/>
            </p:cNvGrpSpPr>
            <p:nvPr/>
          </p:nvGrpSpPr>
          <p:grpSpPr bwMode="auto">
            <a:xfrm>
              <a:off x="4416" y="1776"/>
              <a:ext cx="240" cy="257"/>
              <a:chOff x="3408" y="2016"/>
              <a:chExt cx="240" cy="257"/>
            </a:xfrm>
          </p:grpSpPr>
          <p:sp>
            <p:nvSpPr>
              <p:cNvPr id="18567" name="Rectangle 101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240" cy="257"/>
              </a:xfrm>
              <a:prstGeom prst="rect">
                <a:avLst/>
              </a:prstGeom>
              <a:solidFill>
                <a:srgbClr val="CCFFCC"/>
              </a:solidFill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algn="ctr" eaLnBrk="1" hangingPunct="1">
                  <a:buFont typeface="Times New Roman" pitchFamily="18" charset="0"/>
                  <a:buNone/>
                </a:pPr>
                <a:endParaRPr lang="en-US" altLang="en-US" sz="1200"/>
              </a:p>
            </p:txBody>
          </p:sp>
          <p:sp>
            <p:nvSpPr>
              <p:cNvPr id="18568" name="Rectangle 102"/>
              <p:cNvSpPr>
                <a:spLocks noChangeArrowheads="1"/>
              </p:cNvSpPr>
              <p:nvPr/>
            </p:nvSpPr>
            <p:spPr bwMode="auto">
              <a:xfrm>
                <a:off x="3484" y="2100"/>
                <a:ext cx="11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00" b="1">
                    <a:latin typeface="Arial" charset="0"/>
                  </a:rPr>
                  <a:t>SP</a:t>
                </a:r>
              </a:p>
            </p:txBody>
          </p:sp>
        </p:grpSp>
        <p:grpSp>
          <p:nvGrpSpPr>
            <p:cNvPr id="18549" name="Group 103"/>
            <p:cNvGrpSpPr>
              <a:grpSpLocks/>
            </p:cNvGrpSpPr>
            <p:nvPr/>
          </p:nvGrpSpPr>
          <p:grpSpPr bwMode="auto">
            <a:xfrm>
              <a:off x="4416" y="2064"/>
              <a:ext cx="240" cy="257"/>
              <a:chOff x="3408" y="2016"/>
              <a:chExt cx="240" cy="257"/>
            </a:xfrm>
          </p:grpSpPr>
          <p:sp>
            <p:nvSpPr>
              <p:cNvPr id="18565" name="Rectangle 104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240" cy="257"/>
              </a:xfrm>
              <a:prstGeom prst="rect">
                <a:avLst/>
              </a:prstGeom>
              <a:solidFill>
                <a:srgbClr val="CCFFCC"/>
              </a:solidFill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algn="ctr" eaLnBrk="1" hangingPunct="1">
                  <a:buFont typeface="Times New Roman" pitchFamily="18" charset="0"/>
                  <a:buNone/>
                </a:pPr>
                <a:endParaRPr lang="en-US" altLang="en-US" sz="1200"/>
              </a:p>
            </p:txBody>
          </p:sp>
          <p:sp>
            <p:nvSpPr>
              <p:cNvPr id="18566" name="Rectangle 105"/>
              <p:cNvSpPr>
                <a:spLocks noChangeArrowheads="1"/>
              </p:cNvSpPr>
              <p:nvPr/>
            </p:nvSpPr>
            <p:spPr bwMode="auto">
              <a:xfrm>
                <a:off x="3484" y="2100"/>
                <a:ext cx="11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00" b="1">
                    <a:latin typeface="Arial" charset="0"/>
                  </a:rPr>
                  <a:t>SP</a:t>
                </a:r>
              </a:p>
            </p:txBody>
          </p:sp>
        </p:grpSp>
        <p:grpSp>
          <p:nvGrpSpPr>
            <p:cNvPr id="18550" name="Group 106"/>
            <p:cNvGrpSpPr>
              <a:grpSpLocks/>
            </p:cNvGrpSpPr>
            <p:nvPr/>
          </p:nvGrpSpPr>
          <p:grpSpPr bwMode="auto">
            <a:xfrm>
              <a:off x="4416" y="2352"/>
              <a:ext cx="240" cy="257"/>
              <a:chOff x="3408" y="2016"/>
              <a:chExt cx="240" cy="257"/>
            </a:xfrm>
          </p:grpSpPr>
          <p:sp>
            <p:nvSpPr>
              <p:cNvPr id="18563" name="Rectangle 107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240" cy="257"/>
              </a:xfrm>
              <a:prstGeom prst="rect">
                <a:avLst/>
              </a:prstGeom>
              <a:solidFill>
                <a:srgbClr val="CCFFCC"/>
              </a:solidFill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algn="ctr" eaLnBrk="1" hangingPunct="1">
                  <a:buFont typeface="Times New Roman" pitchFamily="18" charset="0"/>
                  <a:buNone/>
                </a:pPr>
                <a:endParaRPr lang="en-US" altLang="en-US" sz="1200"/>
              </a:p>
            </p:txBody>
          </p:sp>
          <p:sp>
            <p:nvSpPr>
              <p:cNvPr id="18564" name="Rectangle 108"/>
              <p:cNvSpPr>
                <a:spLocks noChangeArrowheads="1"/>
              </p:cNvSpPr>
              <p:nvPr/>
            </p:nvSpPr>
            <p:spPr bwMode="auto">
              <a:xfrm>
                <a:off x="3484" y="2100"/>
                <a:ext cx="11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00" b="1">
                    <a:latin typeface="Arial" charset="0"/>
                  </a:rPr>
                  <a:t>SP</a:t>
                </a:r>
              </a:p>
            </p:txBody>
          </p:sp>
        </p:grpSp>
        <p:grpSp>
          <p:nvGrpSpPr>
            <p:cNvPr id="18551" name="Group 109"/>
            <p:cNvGrpSpPr>
              <a:grpSpLocks/>
            </p:cNvGrpSpPr>
            <p:nvPr/>
          </p:nvGrpSpPr>
          <p:grpSpPr bwMode="auto">
            <a:xfrm>
              <a:off x="4416" y="2640"/>
              <a:ext cx="240" cy="257"/>
              <a:chOff x="3408" y="2016"/>
              <a:chExt cx="240" cy="257"/>
            </a:xfrm>
          </p:grpSpPr>
          <p:sp>
            <p:nvSpPr>
              <p:cNvPr id="18561" name="Rectangle 110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240" cy="257"/>
              </a:xfrm>
              <a:prstGeom prst="rect">
                <a:avLst/>
              </a:prstGeom>
              <a:solidFill>
                <a:srgbClr val="CCFFCC"/>
              </a:solidFill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algn="ctr" eaLnBrk="1" hangingPunct="1">
                  <a:buFont typeface="Times New Roman" pitchFamily="18" charset="0"/>
                  <a:buNone/>
                </a:pPr>
                <a:endParaRPr lang="en-US" altLang="en-US" sz="1200"/>
              </a:p>
            </p:txBody>
          </p:sp>
          <p:sp>
            <p:nvSpPr>
              <p:cNvPr id="18562" name="Rectangle 111"/>
              <p:cNvSpPr>
                <a:spLocks noChangeArrowheads="1"/>
              </p:cNvSpPr>
              <p:nvPr/>
            </p:nvSpPr>
            <p:spPr bwMode="auto">
              <a:xfrm>
                <a:off x="3484" y="2100"/>
                <a:ext cx="11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00" b="1">
                    <a:latin typeface="Arial" charset="0"/>
                  </a:rPr>
                  <a:t>SP</a:t>
                </a:r>
              </a:p>
            </p:txBody>
          </p:sp>
        </p:grpSp>
        <p:grpSp>
          <p:nvGrpSpPr>
            <p:cNvPr id="18552" name="Group 112"/>
            <p:cNvGrpSpPr>
              <a:grpSpLocks/>
            </p:cNvGrpSpPr>
            <p:nvPr/>
          </p:nvGrpSpPr>
          <p:grpSpPr bwMode="auto">
            <a:xfrm>
              <a:off x="4128" y="2640"/>
              <a:ext cx="240" cy="257"/>
              <a:chOff x="3408" y="2016"/>
              <a:chExt cx="240" cy="257"/>
            </a:xfrm>
          </p:grpSpPr>
          <p:sp>
            <p:nvSpPr>
              <p:cNvPr id="18559" name="Rectangle 113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240" cy="257"/>
              </a:xfrm>
              <a:prstGeom prst="rect">
                <a:avLst/>
              </a:prstGeom>
              <a:solidFill>
                <a:srgbClr val="CCFFCC"/>
              </a:solidFill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algn="ctr" eaLnBrk="1" hangingPunct="1">
                  <a:buFont typeface="Times New Roman" pitchFamily="18" charset="0"/>
                  <a:buNone/>
                </a:pPr>
                <a:endParaRPr lang="en-US" altLang="en-US" sz="1200"/>
              </a:p>
            </p:txBody>
          </p:sp>
          <p:sp>
            <p:nvSpPr>
              <p:cNvPr id="18560" name="Rectangle 114"/>
              <p:cNvSpPr>
                <a:spLocks noChangeArrowheads="1"/>
              </p:cNvSpPr>
              <p:nvPr/>
            </p:nvSpPr>
            <p:spPr bwMode="auto">
              <a:xfrm>
                <a:off x="3484" y="2100"/>
                <a:ext cx="11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00" b="1">
                    <a:latin typeface="Arial" charset="0"/>
                  </a:rPr>
                  <a:t>SP</a:t>
                </a:r>
              </a:p>
            </p:txBody>
          </p:sp>
        </p:grpSp>
        <p:grpSp>
          <p:nvGrpSpPr>
            <p:cNvPr id="18553" name="Group 115"/>
            <p:cNvGrpSpPr>
              <a:grpSpLocks/>
            </p:cNvGrpSpPr>
            <p:nvPr/>
          </p:nvGrpSpPr>
          <p:grpSpPr bwMode="auto">
            <a:xfrm>
              <a:off x="4128" y="2352"/>
              <a:ext cx="240" cy="257"/>
              <a:chOff x="3408" y="2016"/>
              <a:chExt cx="240" cy="257"/>
            </a:xfrm>
          </p:grpSpPr>
          <p:sp>
            <p:nvSpPr>
              <p:cNvPr id="18557" name="Rectangle 116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240" cy="257"/>
              </a:xfrm>
              <a:prstGeom prst="rect">
                <a:avLst/>
              </a:prstGeom>
              <a:solidFill>
                <a:srgbClr val="CCFFCC"/>
              </a:solidFill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algn="ctr" eaLnBrk="1" hangingPunct="1">
                  <a:buFont typeface="Times New Roman" pitchFamily="18" charset="0"/>
                  <a:buNone/>
                </a:pPr>
                <a:endParaRPr lang="en-US" altLang="en-US" sz="1200"/>
              </a:p>
            </p:txBody>
          </p:sp>
          <p:sp>
            <p:nvSpPr>
              <p:cNvPr id="18558" name="Rectangle 117"/>
              <p:cNvSpPr>
                <a:spLocks noChangeArrowheads="1"/>
              </p:cNvSpPr>
              <p:nvPr/>
            </p:nvSpPr>
            <p:spPr bwMode="auto">
              <a:xfrm>
                <a:off x="3484" y="2100"/>
                <a:ext cx="11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00" b="1">
                    <a:latin typeface="Arial" charset="0"/>
                  </a:rPr>
                  <a:t>SP</a:t>
                </a:r>
              </a:p>
            </p:txBody>
          </p:sp>
        </p:grpSp>
        <p:grpSp>
          <p:nvGrpSpPr>
            <p:cNvPr id="18554" name="Group 118"/>
            <p:cNvGrpSpPr>
              <a:grpSpLocks/>
            </p:cNvGrpSpPr>
            <p:nvPr/>
          </p:nvGrpSpPr>
          <p:grpSpPr bwMode="auto">
            <a:xfrm>
              <a:off x="4128" y="2064"/>
              <a:ext cx="240" cy="257"/>
              <a:chOff x="3408" y="2016"/>
              <a:chExt cx="240" cy="257"/>
            </a:xfrm>
          </p:grpSpPr>
          <p:sp>
            <p:nvSpPr>
              <p:cNvPr id="18555" name="Rectangle 119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240" cy="257"/>
              </a:xfrm>
              <a:prstGeom prst="rect">
                <a:avLst/>
              </a:prstGeom>
              <a:solidFill>
                <a:srgbClr val="CCFFCC"/>
              </a:solidFill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algn="ctr" eaLnBrk="1" hangingPunct="1">
                  <a:buFont typeface="Times New Roman" pitchFamily="18" charset="0"/>
                  <a:buNone/>
                </a:pPr>
                <a:endParaRPr lang="en-US" altLang="en-US" sz="1200"/>
              </a:p>
            </p:txBody>
          </p:sp>
          <p:sp>
            <p:nvSpPr>
              <p:cNvPr id="18556" name="Rectangle 120"/>
              <p:cNvSpPr>
                <a:spLocks noChangeArrowheads="1"/>
              </p:cNvSpPr>
              <p:nvPr/>
            </p:nvSpPr>
            <p:spPr bwMode="auto">
              <a:xfrm>
                <a:off x="3484" y="2100"/>
                <a:ext cx="11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00" b="1">
                    <a:latin typeface="Arial" charset="0"/>
                  </a:rPr>
                  <a:t>SP</a:t>
                </a:r>
              </a:p>
            </p:txBody>
          </p:sp>
        </p:grpSp>
      </p:grpSp>
      <p:grpSp>
        <p:nvGrpSpPr>
          <p:cNvPr id="18458" name="Group 121"/>
          <p:cNvGrpSpPr>
            <a:grpSpLocks/>
          </p:cNvGrpSpPr>
          <p:nvPr/>
        </p:nvGrpSpPr>
        <p:grpSpPr bwMode="auto">
          <a:xfrm>
            <a:off x="8153400" y="1905000"/>
            <a:ext cx="552450" cy="3581400"/>
            <a:chOff x="4320" y="816"/>
            <a:chExt cx="348" cy="2256"/>
          </a:xfrm>
        </p:grpSpPr>
        <p:grpSp>
          <p:nvGrpSpPr>
            <p:cNvPr id="18527" name="Group 122"/>
            <p:cNvGrpSpPr>
              <a:grpSpLocks/>
            </p:cNvGrpSpPr>
            <p:nvPr/>
          </p:nvGrpSpPr>
          <p:grpSpPr bwMode="auto">
            <a:xfrm>
              <a:off x="4320" y="1392"/>
              <a:ext cx="348" cy="528"/>
              <a:chOff x="4848" y="2064"/>
              <a:chExt cx="348" cy="304"/>
            </a:xfrm>
          </p:grpSpPr>
          <p:sp>
            <p:nvSpPr>
              <p:cNvPr id="18537" name="Rectangle 123"/>
              <p:cNvSpPr>
                <a:spLocks noChangeArrowheads="1"/>
              </p:cNvSpPr>
              <p:nvPr/>
            </p:nvSpPr>
            <p:spPr bwMode="auto">
              <a:xfrm>
                <a:off x="4848" y="2064"/>
                <a:ext cx="348" cy="304"/>
              </a:xfrm>
              <a:prstGeom prst="rect">
                <a:avLst/>
              </a:prstGeom>
              <a:solidFill>
                <a:srgbClr val="FFCC00"/>
              </a:solidFill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algn="ctr" eaLnBrk="1" hangingPunct="1">
                  <a:buFont typeface="Times New Roman" pitchFamily="18" charset="0"/>
                  <a:buNone/>
                </a:pPr>
                <a:endParaRPr lang="en-US" altLang="en-US" sz="1200"/>
              </a:p>
            </p:txBody>
          </p:sp>
          <p:sp>
            <p:nvSpPr>
              <p:cNvPr id="18538" name="Rectangle 124"/>
              <p:cNvSpPr>
                <a:spLocks noChangeArrowheads="1"/>
              </p:cNvSpPr>
              <p:nvPr/>
            </p:nvSpPr>
            <p:spPr bwMode="auto">
              <a:xfrm>
                <a:off x="4944" y="2160"/>
                <a:ext cx="179" cy="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00" b="1">
                    <a:latin typeface="Arial" charset="0"/>
                  </a:rPr>
                  <a:t>SFU</a:t>
                </a:r>
                <a:endParaRPr lang="en-US" altLang="en-US" sz="2000">
                  <a:latin typeface="Arial" charset="0"/>
                </a:endParaRPr>
              </a:p>
            </p:txBody>
          </p:sp>
        </p:grpSp>
        <p:grpSp>
          <p:nvGrpSpPr>
            <p:cNvPr id="18528" name="Group 125"/>
            <p:cNvGrpSpPr>
              <a:grpSpLocks/>
            </p:cNvGrpSpPr>
            <p:nvPr/>
          </p:nvGrpSpPr>
          <p:grpSpPr bwMode="auto">
            <a:xfrm>
              <a:off x="4320" y="1968"/>
              <a:ext cx="348" cy="528"/>
              <a:chOff x="4848" y="2064"/>
              <a:chExt cx="348" cy="304"/>
            </a:xfrm>
          </p:grpSpPr>
          <p:sp>
            <p:nvSpPr>
              <p:cNvPr id="18535" name="Rectangle 126"/>
              <p:cNvSpPr>
                <a:spLocks noChangeArrowheads="1"/>
              </p:cNvSpPr>
              <p:nvPr/>
            </p:nvSpPr>
            <p:spPr bwMode="auto">
              <a:xfrm>
                <a:off x="4848" y="2064"/>
                <a:ext cx="348" cy="304"/>
              </a:xfrm>
              <a:prstGeom prst="rect">
                <a:avLst/>
              </a:prstGeom>
              <a:solidFill>
                <a:srgbClr val="FFCC00"/>
              </a:solidFill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algn="ctr" eaLnBrk="1" hangingPunct="1">
                  <a:buFont typeface="Times New Roman" pitchFamily="18" charset="0"/>
                  <a:buNone/>
                </a:pPr>
                <a:endParaRPr lang="en-US" altLang="en-US" sz="1200"/>
              </a:p>
            </p:txBody>
          </p:sp>
          <p:sp>
            <p:nvSpPr>
              <p:cNvPr id="18536" name="Rectangle 127"/>
              <p:cNvSpPr>
                <a:spLocks noChangeArrowheads="1"/>
              </p:cNvSpPr>
              <p:nvPr/>
            </p:nvSpPr>
            <p:spPr bwMode="auto">
              <a:xfrm>
                <a:off x="4944" y="2160"/>
                <a:ext cx="179" cy="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00" b="1">
                    <a:latin typeface="Arial" charset="0"/>
                  </a:rPr>
                  <a:t>SFU</a:t>
                </a:r>
                <a:endParaRPr lang="en-US" altLang="en-US" sz="2000">
                  <a:latin typeface="Arial" charset="0"/>
                </a:endParaRPr>
              </a:p>
            </p:txBody>
          </p:sp>
        </p:grpSp>
        <p:grpSp>
          <p:nvGrpSpPr>
            <p:cNvPr id="18529" name="Group 128"/>
            <p:cNvGrpSpPr>
              <a:grpSpLocks/>
            </p:cNvGrpSpPr>
            <p:nvPr/>
          </p:nvGrpSpPr>
          <p:grpSpPr bwMode="auto">
            <a:xfrm>
              <a:off x="4320" y="2544"/>
              <a:ext cx="348" cy="528"/>
              <a:chOff x="4848" y="2064"/>
              <a:chExt cx="348" cy="304"/>
            </a:xfrm>
          </p:grpSpPr>
          <p:sp>
            <p:nvSpPr>
              <p:cNvPr id="18533" name="Rectangle 129"/>
              <p:cNvSpPr>
                <a:spLocks noChangeArrowheads="1"/>
              </p:cNvSpPr>
              <p:nvPr/>
            </p:nvSpPr>
            <p:spPr bwMode="auto">
              <a:xfrm>
                <a:off x="4848" y="2064"/>
                <a:ext cx="348" cy="304"/>
              </a:xfrm>
              <a:prstGeom prst="rect">
                <a:avLst/>
              </a:prstGeom>
              <a:solidFill>
                <a:srgbClr val="FFCC00"/>
              </a:solidFill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algn="ctr" eaLnBrk="1" hangingPunct="1">
                  <a:buFont typeface="Times New Roman" pitchFamily="18" charset="0"/>
                  <a:buNone/>
                </a:pPr>
                <a:endParaRPr lang="en-US" altLang="en-US" sz="1200"/>
              </a:p>
            </p:txBody>
          </p:sp>
          <p:sp>
            <p:nvSpPr>
              <p:cNvPr id="18534" name="Rectangle 130"/>
              <p:cNvSpPr>
                <a:spLocks noChangeArrowheads="1"/>
              </p:cNvSpPr>
              <p:nvPr/>
            </p:nvSpPr>
            <p:spPr bwMode="auto">
              <a:xfrm>
                <a:off x="4944" y="2160"/>
                <a:ext cx="179" cy="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00" b="1">
                    <a:latin typeface="Arial" charset="0"/>
                  </a:rPr>
                  <a:t>SFU</a:t>
                </a:r>
                <a:endParaRPr lang="en-US" altLang="en-US" sz="2000">
                  <a:latin typeface="Arial" charset="0"/>
                </a:endParaRPr>
              </a:p>
            </p:txBody>
          </p:sp>
        </p:grpSp>
        <p:grpSp>
          <p:nvGrpSpPr>
            <p:cNvPr id="18530" name="Group 131"/>
            <p:cNvGrpSpPr>
              <a:grpSpLocks/>
            </p:cNvGrpSpPr>
            <p:nvPr/>
          </p:nvGrpSpPr>
          <p:grpSpPr bwMode="auto">
            <a:xfrm>
              <a:off x="4320" y="816"/>
              <a:ext cx="348" cy="528"/>
              <a:chOff x="4848" y="2064"/>
              <a:chExt cx="348" cy="304"/>
            </a:xfrm>
          </p:grpSpPr>
          <p:sp>
            <p:nvSpPr>
              <p:cNvPr id="18531" name="Rectangle 132"/>
              <p:cNvSpPr>
                <a:spLocks noChangeArrowheads="1"/>
              </p:cNvSpPr>
              <p:nvPr/>
            </p:nvSpPr>
            <p:spPr bwMode="auto">
              <a:xfrm>
                <a:off x="4848" y="2064"/>
                <a:ext cx="348" cy="304"/>
              </a:xfrm>
              <a:prstGeom prst="rect">
                <a:avLst/>
              </a:prstGeom>
              <a:solidFill>
                <a:srgbClr val="FFCC00"/>
              </a:solidFill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algn="ctr" eaLnBrk="1" hangingPunct="1">
                  <a:buFont typeface="Times New Roman" pitchFamily="18" charset="0"/>
                  <a:buNone/>
                </a:pPr>
                <a:endParaRPr lang="en-US" altLang="en-US" sz="1200"/>
              </a:p>
            </p:txBody>
          </p:sp>
          <p:sp>
            <p:nvSpPr>
              <p:cNvPr id="18532" name="Rectangle 133"/>
              <p:cNvSpPr>
                <a:spLocks noChangeArrowheads="1"/>
              </p:cNvSpPr>
              <p:nvPr/>
            </p:nvSpPr>
            <p:spPr bwMode="auto">
              <a:xfrm>
                <a:off x="4944" y="2160"/>
                <a:ext cx="179" cy="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100" b="1">
                    <a:latin typeface="Arial" charset="0"/>
                  </a:rPr>
                  <a:t>SFU</a:t>
                </a:r>
                <a:endParaRPr lang="en-US" altLang="en-US" sz="2000">
                  <a:latin typeface="Arial" charset="0"/>
                </a:endParaRPr>
              </a:p>
            </p:txBody>
          </p:sp>
        </p:grpSp>
      </p:grpSp>
      <p:grpSp>
        <p:nvGrpSpPr>
          <p:cNvPr id="18459" name="Group 134"/>
          <p:cNvGrpSpPr>
            <a:grpSpLocks/>
          </p:cNvGrpSpPr>
          <p:nvPr/>
        </p:nvGrpSpPr>
        <p:grpSpPr bwMode="auto">
          <a:xfrm>
            <a:off x="762000" y="5029200"/>
            <a:ext cx="1214438" cy="1219200"/>
            <a:chOff x="576" y="2736"/>
            <a:chExt cx="765" cy="768"/>
          </a:xfrm>
        </p:grpSpPr>
        <p:sp>
          <p:nvSpPr>
            <p:cNvPr id="18525" name="Rectangle 135"/>
            <p:cNvSpPr>
              <a:spLocks noChangeArrowheads="1"/>
            </p:cNvSpPr>
            <p:nvPr/>
          </p:nvSpPr>
          <p:spPr bwMode="auto">
            <a:xfrm>
              <a:off x="576" y="2736"/>
              <a:ext cx="765" cy="768"/>
            </a:xfrm>
            <a:prstGeom prst="rect">
              <a:avLst/>
            </a:prstGeom>
            <a:solidFill>
              <a:srgbClr val="FFCC99"/>
            </a:solidFill>
            <a:ln w="207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l" eaLnBrk="0" hangingPunct="0">
                <a:buChar char="•"/>
                <a:defRPr sz="32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1pPr>
              <a:lvl2pPr marL="742950" indent="-285750" algn="l" eaLnBrk="0" hangingPunct="0">
                <a:spcBef>
                  <a:spcPts val="700"/>
                </a:spcBef>
                <a:buChar char="–"/>
                <a:defRPr sz="28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2pPr>
              <a:lvl3pPr marL="1143000" indent="-228600" algn="l" eaLnBrk="0" hangingPunct="0">
                <a:spcBef>
                  <a:spcPts val="600"/>
                </a:spcBef>
                <a:buChar char="•"/>
                <a:defRPr sz="24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3pPr>
              <a:lvl4pPr marL="1600200" indent="-228600" algn="l" eaLnBrk="0" hangingPunct="0">
                <a:spcBef>
                  <a:spcPts val="500"/>
                </a:spcBef>
                <a:buChar char="–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4pPr>
              <a:lvl5pPr marL="2057400" indent="-228600" algn="l" eaLnBrk="0" hangingPunct="0">
                <a:spcBef>
                  <a:spcPts val="500"/>
                </a:spcBef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9pPr>
            </a:lstStyle>
            <a:p>
              <a:pPr algn="ctr" eaLnBrk="1" hangingPunct="1">
                <a:buFont typeface="Times New Roman" pitchFamily="18" charset="0"/>
                <a:buNone/>
              </a:pPr>
              <a:endParaRPr lang="en-US" altLang="en-US" sz="1200"/>
            </a:p>
          </p:txBody>
        </p:sp>
        <p:sp>
          <p:nvSpPr>
            <p:cNvPr id="18526" name="Rectangle 136"/>
            <p:cNvSpPr>
              <a:spLocks noChangeArrowheads="1"/>
            </p:cNvSpPr>
            <p:nvPr/>
          </p:nvSpPr>
          <p:spPr bwMode="auto">
            <a:xfrm>
              <a:off x="768" y="2976"/>
              <a:ext cx="33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buChar char="•"/>
                <a:defRPr sz="32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1pPr>
              <a:lvl2pPr marL="742950" indent="-285750" algn="l" eaLnBrk="0" hangingPunct="0">
                <a:spcBef>
                  <a:spcPts val="700"/>
                </a:spcBef>
                <a:buChar char="–"/>
                <a:defRPr sz="28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2pPr>
              <a:lvl3pPr marL="1143000" indent="-228600" algn="l" eaLnBrk="0" hangingPunct="0">
                <a:spcBef>
                  <a:spcPts val="600"/>
                </a:spcBef>
                <a:buChar char="•"/>
                <a:defRPr sz="24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3pPr>
              <a:lvl4pPr marL="1600200" indent="-228600" algn="l" eaLnBrk="0" hangingPunct="0">
                <a:spcBef>
                  <a:spcPts val="500"/>
                </a:spcBef>
                <a:buChar char="–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4pPr>
              <a:lvl5pPr marL="2057400" indent="-228600" algn="l" eaLnBrk="0" hangingPunct="0">
                <a:spcBef>
                  <a:spcPts val="500"/>
                </a:spcBef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Arial" charset="0"/>
                </a:rPr>
                <a:t>SM</a:t>
              </a:r>
            </a:p>
          </p:txBody>
        </p:sp>
      </p:grpSp>
      <p:grpSp>
        <p:nvGrpSpPr>
          <p:cNvPr id="18460" name="Group 137"/>
          <p:cNvGrpSpPr>
            <a:grpSpLocks/>
          </p:cNvGrpSpPr>
          <p:nvPr/>
        </p:nvGrpSpPr>
        <p:grpSpPr bwMode="auto">
          <a:xfrm>
            <a:off x="6705600" y="1905003"/>
            <a:ext cx="533400" cy="407988"/>
            <a:chOff x="4272" y="816"/>
            <a:chExt cx="336" cy="257"/>
          </a:xfrm>
        </p:grpSpPr>
        <p:sp>
          <p:nvSpPr>
            <p:cNvPr id="18523" name="Rectangle 138"/>
            <p:cNvSpPr>
              <a:spLocks noChangeArrowheads="1"/>
            </p:cNvSpPr>
            <p:nvPr/>
          </p:nvSpPr>
          <p:spPr bwMode="auto">
            <a:xfrm>
              <a:off x="4272" y="816"/>
              <a:ext cx="336" cy="257"/>
            </a:xfrm>
            <a:prstGeom prst="rect">
              <a:avLst/>
            </a:prstGeom>
            <a:solidFill>
              <a:srgbClr val="FF99CC"/>
            </a:solidFill>
            <a:ln w="207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l" eaLnBrk="0" hangingPunct="0">
                <a:buChar char="•"/>
                <a:defRPr sz="32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1pPr>
              <a:lvl2pPr marL="742950" indent="-285750" algn="l" eaLnBrk="0" hangingPunct="0">
                <a:spcBef>
                  <a:spcPts val="700"/>
                </a:spcBef>
                <a:buChar char="–"/>
                <a:defRPr sz="28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2pPr>
              <a:lvl3pPr marL="1143000" indent="-228600" algn="l" eaLnBrk="0" hangingPunct="0">
                <a:spcBef>
                  <a:spcPts val="600"/>
                </a:spcBef>
                <a:buChar char="•"/>
                <a:defRPr sz="24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3pPr>
              <a:lvl4pPr marL="1600200" indent="-228600" algn="l" eaLnBrk="0" hangingPunct="0">
                <a:spcBef>
                  <a:spcPts val="500"/>
                </a:spcBef>
                <a:buChar char="–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4pPr>
              <a:lvl5pPr marL="2057400" indent="-228600" algn="l" eaLnBrk="0" hangingPunct="0">
                <a:spcBef>
                  <a:spcPts val="500"/>
                </a:spcBef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9pPr>
            </a:lstStyle>
            <a:p>
              <a:pPr algn="ctr" eaLnBrk="1" hangingPunct="1">
                <a:buFont typeface="Times New Roman" pitchFamily="18" charset="0"/>
                <a:buNone/>
              </a:pPr>
              <a:endParaRPr lang="en-US" altLang="en-US" sz="1200"/>
            </a:p>
          </p:txBody>
        </p:sp>
        <p:sp>
          <p:nvSpPr>
            <p:cNvPr id="18524" name="Rectangle 139"/>
            <p:cNvSpPr>
              <a:spLocks noChangeArrowheads="1"/>
            </p:cNvSpPr>
            <p:nvPr/>
          </p:nvSpPr>
          <p:spPr bwMode="auto">
            <a:xfrm>
              <a:off x="4328" y="888"/>
              <a:ext cx="23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buChar char="•"/>
                <a:defRPr sz="32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1pPr>
              <a:lvl2pPr marL="742950" indent="-285750" algn="l" eaLnBrk="0" hangingPunct="0">
                <a:spcBef>
                  <a:spcPts val="700"/>
                </a:spcBef>
                <a:buChar char="–"/>
                <a:defRPr sz="28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2pPr>
              <a:lvl3pPr marL="1143000" indent="-228600" algn="l" eaLnBrk="0" hangingPunct="0">
                <a:spcBef>
                  <a:spcPts val="600"/>
                </a:spcBef>
                <a:buChar char="•"/>
                <a:defRPr sz="24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3pPr>
              <a:lvl4pPr marL="1600200" indent="-228600" algn="l" eaLnBrk="0" hangingPunct="0">
                <a:spcBef>
                  <a:spcPts val="500"/>
                </a:spcBef>
                <a:buChar char="–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4pPr>
              <a:lvl5pPr marL="2057400" indent="-228600" algn="l" eaLnBrk="0" hangingPunct="0">
                <a:spcBef>
                  <a:spcPts val="500"/>
                </a:spcBef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 b="1">
                  <a:latin typeface="Arial" charset="0"/>
                </a:rPr>
                <a:t>LDST</a:t>
              </a:r>
            </a:p>
          </p:txBody>
        </p:sp>
      </p:grpSp>
      <p:grpSp>
        <p:nvGrpSpPr>
          <p:cNvPr id="18461" name="Group 140"/>
          <p:cNvGrpSpPr>
            <a:grpSpLocks/>
          </p:cNvGrpSpPr>
          <p:nvPr/>
        </p:nvGrpSpPr>
        <p:grpSpPr bwMode="auto">
          <a:xfrm>
            <a:off x="7315200" y="1905003"/>
            <a:ext cx="533400" cy="407988"/>
            <a:chOff x="4272" y="816"/>
            <a:chExt cx="336" cy="257"/>
          </a:xfrm>
        </p:grpSpPr>
        <p:sp>
          <p:nvSpPr>
            <p:cNvPr id="18521" name="Rectangle 141"/>
            <p:cNvSpPr>
              <a:spLocks noChangeArrowheads="1"/>
            </p:cNvSpPr>
            <p:nvPr/>
          </p:nvSpPr>
          <p:spPr bwMode="auto">
            <a:xfrm>
              <a:off x="4272" y="816"/>
              <a:ext cx="336" cy="257"/>
            </a:xfrm>
            <a:prstGeom prst="rect">
              <a:avLst/>
            </a:prstGeom>
            <a:solidFill>
              <a:srgbClr val="FF99CC"/>
            </a:solidFill>
            <a:ln w="207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l" eaLnBrk="0" hangingPunct="0">
                <a:buChar char="•"/>
                <a:defRPr sz="32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1pPr>
              <a:lvl2pPr marL="742950" indent="-285750" algn="l" eaLnBrk="0" hangingPunct="0">
                <a:spcBef>
                  <a:spcPts val="700"/>
                </a:spcBef>
                <a:buChar char="–"/>
                <a:defRPr sz="28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2pPr>
              <a:lvl3pPr marL="1143000" indent="-228600" algn="l" eaLnBrk="0" hangingPunct="0">
                <a:spcBef>
                  <a:spcPts val="600"/>
                </a:spcBef>
                <a:buChar char="•"/>
                <a:defRPr sz="24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3pPr>
              <a:lvl4pPr marL="1600200" indent="-228600" algn="l" eaLnBrk="0" hangingPunct="0">
                <a:spcBef>
                  <a:spcPts val="500"/>
                </a:spcBef>
                <a:buChar char="–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4pPr>
              <a:lvl5pPr marL="2057400" indent="-228600" algn="l" eaLnBrk="0" hangingPunct="0">
                <a:spcBef>
                  <a:spcPts val="500"/>
                </a:spcBef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9pPr>
            </a:lstStyle>
            <a:p>
              <a:pPr algn="ctr" eaLnBrk="1" hangingPunct="1">
                <a:buFont typeface="Times New Roman" pitchFamily="18" charset="0"/>
                <a:buNone/>
              </a:pPr>
              <a:endParaRPr lang="en-US" altLang="en-US" sz="1200"/>
            </a:p>
          </p:txBody>
        </p:sp>
        <p:sp>
          <p:nvSpPr>
            <p:cNvPr id="18522" name="Rectangle 142"/>
            <p:cNvSpPr>
              <a:spLocks noChangeArrowheads="1"/>
            </p:cNvSpPr>
            <p:nvPr/>
          </p:nvSpPr>
          <p:spPr bwMode="auto">
            <a:xfrm>
              <a:off x="4328" y="888"/>
              <a:ext cx="23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buChar char="•"/>
                <a:defRPr sz="32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1pPr>
              <a:lvl2pPr marL="742950" indent="-285750" algn="l" eaLnBrk="0" hangingPunct="0">
                <a:spcBef>
                  <a:spcPts val="700"/>
                </a:spcBef>
                <a:buChar char="–"/>
                <a:defRPr sz="28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2pPr>
              <a:lvl3pPr marL="1143000" indent="-228600" algn="l" eaLnBrk="0" hangingPunct="0">
                <a:spcBef>
                  <a:spcPts val="600"/>
                </a:spcBef>
                <a:buChar char="•"/>
                <a:defRPr sz="24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3pPr>
              <a:lvl4pPr marL="1600200" indent="-228600" algn="l" eaLnBrk="0" hangingPunct="0">
                <a:spcBef>
                  <a:spcPts val="500"/>
                </a:spcBef>
                <a:buChar char="–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4pPr>
              <a:lvl5pPr marL="2057400" indent="-228600" algn="l" eaLnBrk="0" hangingPunct="0">
                <a:spcBef>
                  <a:spcPts val="500"/>
                </a:spcBef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 b="1">
                  <a:latin typeface="Arial" charset="0"/>
                </a:rPr>
                <a:t>LDST</a:t>
              </a:r>
            </a:p>
          </p:txBody>
        </p:sp>
      </p:grpSp>
      <p:grpSp>
        <p:nvGrpSpPr>
          <p:cNvPr id="18462" name="Group 143"/>
          <p:cNvGrpSpPr>
            <a:grpSpLocks/>
          </p:cNvGrpSpPr>
          <p:nvPr/>
        </p:nvGrpSpPr>
        <p:grpSpPr bwMode="auto">
          <a:xfrm>
            <a:off x="6705600" y="2362203"/>
            <a:ext cx="533400" cy="407988"/>
            <a:chOff x="4272" y="816"/>
            <a:chExt cx="336" cy="257"/>
          </a:xfrm>
        </p:grpSpPr>
        <p:sp>
          <p:nvSpPr>
            <p:cNvPr id="18519" name="Rectangle 144"/>
            <p:cNvSpPr>
              <a:spLocks noChangeArrowheads="1"/>
            </p:cNvSpPr>
            <p:nvPr/>
          </p:nvSpPr>
          <p:spPr bwMode="auto">
            <a:xfrm>
              <a:off x="4272" y="816"/>
              <a:ext cx="336" cy="257"/>
            </a:xfrm>
            <a:prstGeom prst="rect">
              <a:avLst/>
            </a:prstGeom>
            <a:solidFill>
              <a:srgbClr val="FF99CC"/>
            </a:solidFill>
            <a:ln w="207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l" eaLnBrk="0" hangingPunct="0">
                <a:buChar char="•"/>
                <a:defRPr sz="32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1pPr>
              <a:lvl2pPr marL="742950" indent="-285750" algn="l" eaLnBrk="0" hangingPunct="0">
                <a:spcBef>
                  <a:spcPts val="700"/>
                </a:spcBef>
                <a:buChar char="–"/>
                <a:defRPr sz="28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2pPr>
              <a:lvl3pPr marL="1143000" indent="-228600" algn="l" eaLnBrk="0" hangingPunct="0">
                <a:spcBef>
                  <a:spcPts val="600"/>
                </a:spcBef>
                <a:buChar char="•"/>
                <a:defRPr sz="24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3pPr>
              <a:lvl4pPr marL="1600200" indent="-228600" algn="l" eaLnBrk="0" hangingPunct="0">
                <a:spcBef>
                  <a:spcPts val="500"/>
                </a:spcBef>
                <a:buChar char="–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4pPr>
              <a:lvl5pPr marL="2057400" indent="-228600" algn="l" eaLnBrk="0" hangingPunct="0">
                <a:spcBef>
                  <a:spcPts val="500"/>
                </a:spcBef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9pPr>
            </a:lstStyle>
            <a:p>
              <a:pPr algn="ctr" eaLnBrk="1" hangingPunct="1">
                <a:buFont typeface="Times New Roman" pitchFamily="18" charset="0"/>
                <a:buNone/>
              </a:pPr>
              <a:endParaRPr lang="en-US" altLang="en-US" sz="1200"/>
            </a:p>
          </p:txBody>
        </p:sp>
        <p:sp>
          <p:nvSpPr>
            <p:cNvPr id="18520" name="Rectangle 145"/>
            <p:cNvSpPr>
              <a:spLocks noChangeArrowheads="1"/>
            </p:cNvSpPr>
            <p:nvPr/>
          </p:nvSpPr>
          <p:spPr bwMode="auto">
            <a:xfrm>
              <a:off x="4328" y="888"/>
              <a:ext cx="23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buChar char="•"/>
                <a:defRPr sz="32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1pPr>
              <a:lvl2pPr marL="742950" indent="-285750" algn="l" eaLnBrk="0" hangingPunct="0">
                <a:spcBef>
                  <a:spcPts val="700"/>
                </a:spcBef>
                <a:buChar char="–"/>
                <a:defRPr sz="28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2pPr>
              <a:lvl3pPr marL="1143000" indent="-228600" algn="l" eaLnBrk="0" hangingPunct="0">
                <a:spcBef>
                  <a:spcPts val="600"/>
                </a:spcBef>
                <a:buChar char="•"/>
                <a:defRPr sz="24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3pPr>
              <a:lvl4pPr marL="1600200" indent="-228600" algn="l" eaLnBrk="0" hangingPunct="0">
                <a:spcBef>
                  <a:spcPts val="500"/>
                </a:spcBef>
                <a:buChar char="–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4pPr>
              <a:lvl5pPr marL="2057400" indent="-228600" algn="l" eaLnBrk="0" hangingPunct="0">
                <a:spcBef>
                  <a:spcPts val="500"/>
                </a:spcBef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 b="1">
                  <a:latin typeface="Arial" charset="0"/>
                </a:rPr>
                <a:t>LDST</a:t>
              </a:r>
            </a:p>
          </p:txBody>
        </p:sp>
      </p:grpSp>
      <p:grpSp>
        <p:nvGrpSpPr>
          <p:cNvPr id="18463" name="Group 146"/>
          <p:cNvGrpSpPr>
            <a:grpSpLocks/>
          </p:cNvGrpSpPr>
          <p:nvPr/>
        </p:nvGrpSpPr>
        <p:grpSpPr bwMode="auto">
          <a:xfrm>
            <a:off x="7315200" y="2362203"/>
            <a:ext cx="533400" cy="407988"/>
            <a:chOff x="4272" y="816"/>
            <a:chExt cx="336" cy="257"/>
          </a:xfrm>
        </p:grpSpPr>
        <p:sp>
          <p:nvSpPr>
            <p:cNvPr id="18517" name="Rectangle 147"/>
            <p:cNvSpPr>
              <a:spLocks noChangeArrowheads="1"/>
            </p:cNvSpPr>
            <p:nvPr/>
          </p:nvSpPr>
          <p:spPr bwMode="auto">
            <a:xfrm>
              <a:off x="4272" y="816"/>
              <a:ext cx="336" cy="257"/>
            </a:xfrm>
            <a:prstGeom prst="rect">
              <a:avLst/>
            </a:prstGeom>
            <a:solidFill>
              <a:srgbClr val="FF99CC"/>
            </a:solidFill>
            <a:ln w="207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l" eaLnBrk="0" hangingPunct="0">
                <a:buChar char="•"/>
                <a:defRPr sz="32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1pPr>
              <a:lvl2pPr marL="742950" indent="-285750" algn="l" eaLnBrk="0" hangingPunct="0">
                <a:spcBef>
                  <a:spcPts val="700"/>
                </a:spcBef>
                <a:buChar char="–"/>
                <a:defRPr sz="28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2pPr>
              <a:lvl3pPr marL="1143000" indent="-228600" algn="l" eaLnBrk="0" hangingPunct="0">
                <a:spcBef>
                  <a:spcPts val="600"/>
                </a:spcBef>
                <a:buChar char="•"/>
                <a:defRPr sz="24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3pPr>
              <a:lvl4pPr marL="1600200" indent="-228600" algn="l" eaLnBrk="0" hangingPunct="0">
                <a:spcBef>
                  <a:spcPts val="500"/>
                </a:spcBef>
                <a:buChar char="–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4pPr>
              <a:lvl5pPr marL="2057400" indent="-228600" algn="l" eaLnBrk="0" hangingPunct="0">
                <a:spcBef>
                  <a:spcPts val="500"/>
                </a:spcBef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9pPr>
            </a:lstStyle>
            <a:p>
              <a:pPr algn="ctr" eaLnBrk="1" hangingPunct="1">
                <a:buFont typeface="Times New Roman" pitchFamily="18" charset="0"/>
                <a:buNone/>
              </a:pPr>
              <a:endParaRPr lang="en-US" altLang="en-US" sz="1200"/>
            </a:p>
          </p:txBody>
        </p:sp>
        <p:sp>
          <p:nvSpPr>
            <p:cNvPr id="18518" name="Rectangle 148"/>
            <p:cNvSpPr>
              <a:spLocks noChangeArrowheads="1"/>
            </p:cNvSpPr>
            <p:nvPr/>
          </p:nvSpPr>
          <p:spPr bwMode="auto">
            <a:xfrm>
              <a:off x="4328" y="888"/>
              <a:ext cx="23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buChar char="•"/>
                <a:defRPr sz="32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1pPr>
              <a:lvl2pPr marL="742950" indent="-285750" algn="l" eaLnBrk="0" hangingPunct="0">
                <a:spcBef>
                  <a:spcPts val="700"/>
                </a:spcBef>
                <a:buChar char="–"/>
                <a:defRPr sz="28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2pPr>
              <a:lvl3pPr marL="1143000" indent="-228600" algn="l" eaLnBrk="0" hangingPunct="0">
                <a:spcBef>
                  <a:spcPts val="600"/>
                </a:spcBef>
                <a:buChar char="•"/>
                <a:defRPr sz="24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3pPr>
              <a:lvl4pPr marL="1600200" indent="-228600" algn="l" eaLnBrk="0" hangingPunct="0">
                <a:spcBef>
                  <a:spcPts val="500"/>
                </a:spcBef>
                <a:buChar char="–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4pPr>
              <a:lvl5pPr marL="2057400" indent="-228600" algn="l" eaLnBrk="0" hangingPunct="0">
                <a:spcBef>
                  <a:spcPts val="500"/>
                </a:spcBef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 b="1">
                  <a:latin typeface="Arial" charset="0"/>
                </a:rPr>
                <a:t>LDST</a:t>
              </a:r>
            </a:p>
          </p:txBody>
        </p:sp>
      </p:grpSp>
      <p:grpSp>
        <p:nvGrpSpPr>
          <p:cNvPr id="18464" name="Group 149"/>
          <p:cNvGrpSpPr>
            <a:grpSpLocks/>
          </p:cNvGrpSpPr>
          <p:nvPr/>
        </p:nvGrpSpPr>
        <p:grpSpPr bwMode="auto">
          <a:xfrm>
            <a:off x="6705600" y="2819403"/>
            <a:ext cx="533400" cy="407988"/>
            <a:chOff x="4272" y="816"/>
            <a:chExt cx="336" cy="257"/>
          </a:xfrm>
        </p:grpSpPr>
        <p:sp>
          <p:nvSpPr>
            <p:cNvPr id="18515" name="Rectangle 150"/>
            <p:cNvSpPr>
              <a:spLocks noChangeArrowheads="1"/>
            </p:cNvSpPr>
            <p:nvPr/>
          </p:nvSpPr>
          <p:spPr bwMode="auto">
            <a:xfrm>
              <a:off x="4272" y="816"/>
              <a:ext cx="336" cy="257"/>
            </a:xfrm>
            <a:prstGeom prst="rect">
              <a:avLst/>
            </a:prstGeom>
            <a:solidFill>
              <a:srgbClr val="FF99CC"/>
            </a:solidFill>
            <a:ln w="207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l" eaLnBrk="0" hangingPunct="0">
                <a:buChar char="•"/>
                <a:defRPr sz="32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1pPr>
              <a:lvl2pPr marL="742950" indent="-285750" algn="l" eaLnBrk="0" hangingPunct="0">
                <a:spcBef>
                  <a:spcPts val="700"/>
                </a:spcBef>
                <a:buChar char="–"/>
                <a:defRPr sz="28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2pPr>
              <a:lvl3pPr marL="1143000" indent="-228600" algn="l" eaLnBrk="0" hangingPunct="0">
                <a:spcBef>
                  <a:spcPts val="600"/>
                </a:spcBef>
                <a:buChar char="•"/>
                <a:defRPr sz="24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3pPr>
              <a:lvl4pPr marL="1600200" indent="-228600" algn="l" eaLnBrk="0" hangingPunct="0">
                <a:spcBef>
                  <a:spcPts val="500"/>
                </a:spcBef>
                <a:buChar char="–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4pPr>
              <a:lvl5pPr marL="2057400" indent="-228600" algn="l" eaLnBrk="0" hangingPunct="0">
                <a:spcBef>
                  <a:spcPts val="500"/>
                </a:spcBef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9pPr>
            </a:lstStyle>
            <a:p>
              <a:pPr algn="ctr" eaLnBrk="1" hangingPunct="1">
                <a:buFont typeface="Times New Roman" pitchFamily="18" charset="0"/>
                <a:buNone/>
              </a:pPr>
              <a:endParaRPr lang="en-US" altLang="en-US" sz="1200"/>
            </a:p>
          </p:txBody>
        </p:sp>
        <p:sp>
          <p:nvSpPr>
            <p:cNvPr id="18516" name="Rectangle 151"/>
            <p:cNvSpPr>
              <a:spLocks noChangeArrowheads="1"/>
            </p:cNvSpPr>
            <p:nvPr/>
          </p:nvSpPr>
          <p:spPr bwMode="auto">
            <a:xfrm>
              <a:off x="4328" y="888"/>
              <a:ext cx="23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buChar char="•"/>
                <a:defRPr sz="32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1pPr>
              <a:lvl2pPr marL="742950" indent="-285750" algn="l" eaLnBrk="0" hangingPunct="0">
                <a:spcBef>
                  <a:spcPts val="700"/>
                </a:spcBef>
                <a:buChar char="–"/>
                <a:defRPr sz="28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2pPr>
              <a:lvl3pPr marL="1143000" indent="-228600" algn="l" eaLnBrk="0" hangingPunct="0">
                <a:spcBef>
                  <a:spcPts val="600"/>
                </a:spcBef>
                <a:buChar char="•"/>
                <a:defRPr sz="24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3pPr>
              <a:lvl4pPr marL="1600200" indent="-228600" algn="l" eaLnBrk="0" hangingPunct="0">
                <a:spcBef>
                  <a:spcPts val="500"/>
                </a:spcBef>
                <a:buChar char="–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4pPr>
              <a:lvl5pPr marL="2057400" indent="-228600" algn="l" eaLnBrk="0" hangingPunct="0">
                <a:spcBef>
                  <a:spcPts val="500"/>
                </a:spcBef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 b="1">
                  <a:latin typeface="Arial" charset="0"/>
                </a:rPr>
                <a:t>LDST</a:t>
              </a:r>
            </a:p>
          </p:txBody>
        </p:sp>
      </p:grpSp>
      <p:grpSp>
        <p:nvGrpSpPr>
          <p:cNvPr id="18465" name="Group 152"/>
          <p:cNvGrpSpPr>
            <a:grpSpLocks/>
          </p:cNvGrpSpPr>
          <p:nvPr/>
        </p:nvGrpSpPr>
        <p:grpSpPr bwMode="auto">
          <a:xfrm>
            <a:off x="7315200" y="2819403"/>
            <a:ext cx="533400" cy="407988"/>
            <a:chOff x="4272" y="816"/>
            <a:chExt cx="336" cy="257"/>
          </a:xfrm>
        </p:grpSpPr>
        <p:sp>
          <p:nvSpPr>
            <p:cNvPr id="18513" name="Rectangle 153"/>
            <p:cNvSpPr>
              <a:spLocks noChangeArrowheads="1"/>
            </p:cNvSpPr>
            <p:nvPr/>
          </p:nvSpPr>
          <p:spPr bwMode="auto">
            <a:xfrm>
              <a:off x="4272" y="816"/>
              <a:ext cx="336" cy="257"/>
            </a:xfrm>
            <a:prstGeom prst="rect">
              <a:avLst/>
            </a:prstGeom>
            <a:solidFill>
              <a:srgbClr val="FF99CC"/>
            </a:solidFill>
            <a:ln w="207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l" eaLnBrk="0" hangingPunct="0">
                <a:buChar char="•"/>
                <a:defRPr sz="32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1pPr>
              <a:lvl2pPr marL="742950" indent="-285750" algn="l" eaLnBrk="0" hangingPunct="0">
                <a:spcBef>
                  <a:spcPts val="700"/>
                </a:spcBef>
                <a:buChar char="–"/>
                <a:defRPr sz="28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2pPr>
              <a:lvl3pPr marL="1143000" indent="-228600" algn="l" eaLnBrk="0" hangingPunct="0">
                <a:spcBef>
                  <a:spcPts val="600"/>
                </a:spcBef>
                <a:buChar char="•"/>
                <a:defRPr sz="24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3pPr>
              <a:lvl4pPr marL="1600200" indent="-228600" algn="l" eaLnBrk="0" hangingPunct="0">
                <a:spcBef>
                  <a:spcPts val="500"/>
                </a:spcBef>
                <a:buChar char="–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4pPr>
              <a:lvl5pPr marL="2057400" indent="-228600" algn="l" eaLnBrk="0" hangingPunct="0">
                <a:spcBef>
                  <a:spcPts val="500"/>
                </a:spcBef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9pPr>
            </a:lstStyle>
            <a:p>
              <a:pPr algn="ctr" eaLnBrk="1" hangingPunct="1">
                <a:buFont typeface="Times New Roman" pitchFamily="18" charset="0"/>
                <a:buNone/>
              </a:pPr>
              <a:endParaRPr lang="en-US" altLang="en-US" sz="1200"/>
            </a:p>
          </p:txBody>
        </p:sp>
        <p:sp>
          <p:nvSpPr>
            <p:cNvPr id="18514" name="Rectangle 154"/>
            <p:cNvSpPr>
              <a:spLocks noChangeArrowheads="1"/>
            </p:cNvSpPr>
            <p:nvPr/>
          </p:nvSpPr>
          <p:spPr bwMode="auto">
            <a:xfrm>
              <a:off x="4328" y="888"/>
              <a:ext cx="23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buChar char="•"/>
                <a:defRPr sz="32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1pPr>
              <a:lvl2pPr marL="742950" indent="-285750" algn="l" eaLnBrk="0" hangingPunct="0">
                <a:spcBef>
                  <a:spcPts val="700"/>
                </a:spcBef>
                <a:buChar char="–"/>
                <a:defRPr sz="28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2pPr>
              <a:lvl3pPr marL="1143000" indent="-228600" algn="l" eaLnBrk="0" hangingPunct="0">
                <a:spcBef>
                  <a:spcPts val="600"/>
                </a:spcBef>
                <a:buChar char="•"/>
                <a:defRPr sz="24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3pPr>
              <a:lvl4pPr marL="1600200" indent="-228600" algn="l" eaLnBrk="0" hangingPunct="0">
                <a:spcBef>
                  <a:spcPts val="500"/>
                </a:spcBef>
                <a:buChar char="–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4pPr>
              <a:lvl5pPr marL="2057400" indent="-228600" algn="l" eaLnBrk="0" hangingPunct="0">
                <a:spcBef>
                  <a:spcPts val="500"/>
                </a:spcBef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 b="1">
                  <a:latin typeface="Arial" charset="0"/>
                </a:rPr>
                <a:t>LDST</a:t>
              </a:r>
            </a:p>
          </p:txBody>
        </p:sp>
      </p:grpSp>
      <p:grpSp>
        <p:nvGrpSpPr>
          <p:cNvPr id="18466" name="Group 155"/>
          <p:cNvGrpSpPr>
            <a:grpSpLocks/>
          </p:cNvGrpSpPr>
          <p:nvPr/>
        </p:nvGrpSpPr>
        <p:grpSpPr bwMode="auto">
          <a:xfrm>
            <a:off x="6705600" y="3276603"/>
            <a:ext cx="533400" cy="407988"/>
            <a:chOff x="4272" y="816"/>
            <a:chExt cx="336" cy="257"/>
          </a:xfrm>
        </p:grpSpPr>
        <p:sp>
          <p:nvSpPr>
            <p:cNvPr id="18511" name="Rectangle 156"/>
            <p:cNvSpPr>
              <a:spLocks noChangeArrowheads="1"/>
            </p:cNvSpPr>
            <p:nvPr/>
          </p:nvSpPr>
          <p:spPr bwMode="auto">
            <a:xfrm>
              <a:off x="4272" y="816"/>
              <a:ext cx="336" cy="257"/>
            </a:xfrm>
            <a:prstGeom prst="rect">
              <a:avLst/>
            </a:prstGeom>
            <a:solidFill>
              <a:srgbClr val="FF99CC"/>
            </a:solidFill>
            <a:ln w="207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l" eaLnBrk="0" hangingPunct="0">
                <a:buChar char="•"/>
                <a:defRPr sz="32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1pPr>
              <a:lvl2pPr marL="742950" indent="-285750" algn="l" eaLnBrk="0" hangingPunct="0">
                <a:spcBef>
                  <a:spcPts val="700"/>
                </a:spcBef>
                <a:buChar char="–"/>
                <a:defRPr sz="28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2pPr>
              <a:lvl3pPr marL="1143000" indent="-228600" algn="l" eaLnBrk="0" hangingPunct="0">
                <a:spcBef>
                  <a:spcPts val="600"/>
                </a:spcBef>
                <a:buChar char="•"/>
                <a:defRPr sz="24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3pPr>
              <a:lvl4pPr marL="1600200" indent="-228600" algn="l" eaLnBrk="0" hangingPunct="0">
                <a:spcBef>
                  <a:spcPts val="500"/>
                </a:spcBef>
                <a:buChar char="–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4pPr>
              <a:lvl5pPr marL="2057400" indent="-228600" algn="l" eaLnBrk="0" hangingPunct="0">
                <a:spcBef>
                  <a:spcPts val="500"/>
                </a:spcBef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9pPr>
            </a:lstStyle>
            <a:p>
              <a:pPr algn="ctr" eaLnBrk="1" hangingPunct="1">
                <a:buFont typeface="Times New Roman" pitchFamily="18" charset="0"/>
                <a:buNone/>
              </a:pPr>
              <a:endParaRPr lang="en-US" altLang="en-US" sz="1200"/>
            </a:p>
          </p:txBody>
        </p:sp>
        <p:sp>
          <p:nvSpPr>
            <p:cNvPr id="18512" name="Rectangle 157"/>
            <p:cNvSpPr>
              <a:spLocks noChangeArrowheads="1"/>
            </p:cNvSpPr>
            <p:nvPr/>
          </p:nvSpPr>
          <p:spPr bwMode="auto">
            <a:xfrm>
              <a:off x="4328" y="888"/>
              <a:ext cx="23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buChar char="•"/>
                <a:defRPr sz="32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1pPr>
              <a:lvl2pPr marL="742950" indent="-285750" algn="l" eaLnBrk="0" hangingPunct="0">
                <a:spcBef>
                  <a:spcPts val="700"/>
                </a:spcBef>
                <a:buChar char="–"/>
                <a:defRPr sz="28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2pPr>
              <a:lvl3pPr marL="1143000" indent="-228600" algn="l" eaLnBrk="0" hangingPunct="0">
                <a:spcBef>
                  <a:spcPts val="600"/>
                </a:spcBef>
                <a:buChar char="•"/>
                <a:defRPr sz="24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3pPr>
              <a:lvl4pPr marL="1600200" indent="-228600" algn="l" eaLnBrk="0" hangingPunct="0">
                <a:spcBef>
                  <a:spcPts val="500"/>
                </a:spcBef>
                <a:buChar char="–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4pPr>
              <a:lvl5pPr marL="2057400" indent="-228600" algn="l" eaLnBrk="0" hangingPunct="0">
                <a:spcBef>
                  <a:spcPts val="500"/>
                </a:spcBef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 b="1">
                  <a:latin typeface="Arial" charset="0"/>
                </a:rPr>
                <a:t>LDST</a:t>
              </a:r>
            </a:p>
          </p:txBody>
        </p:sp>
      </p:grpSp>
      <p:grpSp>
        <p:nvGrpSpPr>
          <p:cNvPr id="18467" name="Group 158"/>
          <p:cNvGrpSpPr>
            <a:grpSpLocks/>
          </p:cNvGrpSpPr>
          <p:nvPr/>
        </p:nvGrpSpPr>
        <p:grpSpPr bwMode="auto">
          <a:xfrm>
            <a:off x="7315200" y="3276603"/>
            <a:ext cx="533400" cy="407988"/>
            <a:chOff x="4272" y="816"/>
            <a:chExt cx="336" cy="257"/>
          </a:xfrm>
        </p:grpSpPr>
        <p:sp>
          <p:nvSpPr>
            <p:cNvPr id="18509" name="Rectangle 159"/>
            <p:cNvSpPr>
              <a:spLocks noChangeArrowheads="1"/>
            </p:cNvSpPr>
            <p:nvPr/>
          </p:nvSpPr>
          <p:spPr bwMode="auto">
            <a:xfrm>
              <a:off x="4272" y="816"/>
              <a:ext cx="336" cy="257"/>
            </a:xfrm>
            <a:prstGeom prst="rect">
              <a:avLst/>
            </a:prstGeom>
            <a:solidFill>
              <a:srgbClr val="FF99CC"/>
            </a:solidFill>
            <a:ln w="207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l" eaLnBrk="0" hangingPunct="0">
                <a:buChar char="•"/>
                <a:defRPr sz="32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1pPr>
              <a:lvl2pPr marL="742950" indent="-285750" algn="l" eaLnBrk="0" hangingPunct="0">
                <a:spcBef>
                  <a:spcPts val="700"/>
                </a:spcBef>
                <a:buChar char="–"/>
                <a:defRPr sz="28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2pPr>
              <a:lvl3pPr marL="1143000" indent="-228600" algn="l" eaLnBrk="0" hangingPunct="0">
                <a:spcBef>
                  <a:spcPts val="600"/>
                </a:spcBef>
                <a:buChar char="•"/>
                <a:defRPr sz="24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3pPr>
              <a:lvl4pPr marL="1600200" indent="-228600" algn="l" eaLnBrk="0" hangingPunct="0">
                <a:spcBef>
                  <a:spcPts val="500"/>
                </a:spcBef>
                <a:buChar char="–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4pPr>
              <a:lvl5pPr marL="2057400" indent="-228600" algn="l" eaLnBrk="0" hangingPunct="0">
                <a:spcBef>
                  <a:spcPts val="500"/>
                </a:spcBef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9pPr>
            </a:lstStyle>
            <a:p>
              <a:pPr algn="ctr" eaLnBrk="1" hangingPunct="1">
                <a:buFont typeface="Times New Roman" pitchFamily="18" charset="0"/>
                <a:buNone/>
              </a:pPr>
              <a:endParaRPr lang="en-US" altLang="en-US" sz="1200"/>
            </a:p>
          </p:txBody>
        </p:sp>
        <p:sp>
          <p:nvSpPr>
            <p:cNvPr id="18510" name="Rectangle 160"/>
            <p:cNvSpPr>
              <a:spLocks noChangeArrowheads="1"/>
            </p:cNvSpPr>
            <p:nvPr/>
          </p:nvSpPr>
          <p:spPr bwMode="auto">
            <a:xfrm>
              <a:off x="4328" y="888"/>
              <a:ext cx="23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buChar char="•"/>
                <a:defRPr sz="32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1pPr>
              <a:lvl2pPr marL="742950" indent="-285750" algn="l" eaLnBrk="0" hangingPunct="0">
                <a:spcBef>
                  <a:spcPts val="700"/>
                </a:spcBef>
                <a:buChar char="–"/>
                <a:defRPr sz="28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2pPr>
              <a:lvl3pPr marL="1143000" indent="-228600" algn="l" eaLnBrk="0" hangingPunct="0">
                <a:spcBef>
                  <a:spcPts val="600"/>
                </a:spcBef>
                <a:buChar char="•"/>
                <a:defRPr sz="24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3pPr>
              <a:lvl4pPr marL="1600200" indent="-228600" algn="l" eaLnBrk="0" hangingPunct="0">
                <a:spcBef>
                  <a:spcPts val="500"/>
                </a:spcBef>
                <a:buChar char="–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4pPr>
              <a:lvl5pPr marL="2057400" indent="-228600" algn="l" eaLnBrk="0" hangingPunct="0">
                <a:spcBef>
                  <a:spcPts val="500"/>
                </a:spcBef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 b="1">
                  <a:latin typeface="Arial" charset="0"/>
                </a:rPr>
                <a:t>LDST</a:t>
              </a:r>
            </a:p>
          </p:txBody>
        </p:sp>
      </p:grpSp>
      <p:grpSp>
        <p:nvGrpSpPr>
          <p:cNvPr id="18468" name="Group 161"/>
          <p:cNvGrpSpPr>
            <a:grpSpLocks/>
          </p:cNvGrpSpPr>
          <p:nvPr/>
        </p:nvGrpSpPr>
        <p:grpSpPr bwMode="auto">
          <a:xfrm>
            <a:off x="6705600" y="3733803"/>
            <a:ext cx="533400" cy="407988"/>
            <a:chOff x="4272" y="816"/>
            <a:chExt cx="336" cy="257"/>
          </a:xfrm>
        </p:grpSpPr>
        <p:sp>
          <p:nvSpPr>
            <p:cNvPr id="18507" name="Rectangle 162"/>
            <p:cNvSpPr>
              <a:spLocks noChangeArrowheads="1"/>
            </p:cNvSpPr>
            <p:nvPr/>
          </p:nvSpPr>
          <p:spPr bwMode="auto">
            <a:xfrm>
              <a:off x="4272" y="816"/>
              <a:ext cx="336" cy="257"/>
            </a:xfrm>
            <a:prstGeom prst="rect">
              <a:avLst/>
            </a:prstGeom>
            <a:solidFill>
              <a:srgbClr val="FF99CC"/>
            </a:solidFill>
            <a:ln w="207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l" eaLnBrk="0" hangingPunct="0">
                <a:buChar char="•"/>
                <a:defRPr sz="32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1pPr>
              <a:lvl2pPr marL="742950" indent="-285750" algn="l" eaLnBrk="0" hangingPunct="0">
                <a:spcBef>
                  <a:spcPts val="700"/>
                </a:spcBef>
                <a:buChar char="–"/>
                <a:defRPr sz="28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2pPr>
              <a:lvl3pPr marL="1143000" indent="-228600" algn="l" eaLnBrk="0" hangingPunct="0">
                <a:spcBef>
                  <a:spcPts val="600"/>
                </a:spcBef>
                <a:buChar char="•"/>
                <a:defRPr sz="24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3pPr>
              <a:lvl4pPr marL="1600200" indent="-228600" algn="l" eaLnBrk="0" hangingPunct="0">
                <a:spcBef>
                  <a:spcPts val="500"/>
                </a:spcBef>
                <a:buChar char="–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4pPr>
              <a:lvl5pPr marL="2057400" indent="-228600" algn="l" eaLnBrk="0" hangingPunct="0">
                <a:spcBef>
                  <a:spcPts val="500"/>
                </a:spcBef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9pPr>
            </a:lstStyle>
            <a:p>
              <a:pPr algn="ctr" eaLnBrk="1" hangingPunct="1">
                <a:buFont typeface="Times New Roman" pitchFamily="18" charset="0"/>
                <a:buNone/>
              </a:pPr>
              <a:endParaRPr lang="en-US" altLang="en-US" sz="1200"/>
            </a:p>
          </p:txBody>
        </p:sp>
        <p:sp>
          <p:nvSpPr>
            <p:cNvPr id="18508" name="Rectangle 163"/>
            <p:cNvSpPr>
              <a:spLocks noChangeArrowheads="1"/>
            </p:cNvSpPr>
            <p:nvPr/>
          </p:nvSpPr>
          <p:spPr bwMode="auto">
            <a:xfrm>
              <a:off x="4328" y="888"/>
              <a:ext cx="23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buChar char="•"/>
                <a:defRPr sz="32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1pPr>
              <a:lvl2pPr marL="742950" indent="-285750" algn="l" eaLnBrk="0" hangingPunct="0">
                <a:spcBef>
                  <a:spcPts val="700"/>
                </a:spcBef>
                <a:buChar char="–"/>
                <a:defRPr sz="28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2pPr>
              <a:lvl3pPr marL="1143000" indent="-228600" algn="l" eaLnBrk="0" hangingPunct="0">
                <a:spcBef>
                  <a:spcPts val="600"/>
                </a:spcBef>
                <a:buChar char="•"/>
                <a:defRPr sz="24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3pPr>
              <a:lvl4pPr marL="1600200" indent="-228600" algn="l" eaLnBrk="0" hangingPunct="0">
                <a:spcBef>
                  <a:spcPts val="500"/>
                </a:spcBef>
                <a:buChar char="–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4pPr>
              <a:lvl5pPr marL="2057400" indent="-228600" algn="l" eaLnBrk="0" hangingPunct="0">
                <a:spcBef>
                  <a:spcPts val="500"/>
                </a:spcBef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 b="1">
                  <a:latin typeface="Arial" charset="0"/>
                </a:rPr>
                <a:t>LDST</a:t>
              </a:r>
            </a:p>
          </p:txBody>
        </p:sp>
      </p:grpSp>
      <p:grpSp>
        <p:nvGrpSpPr>
          <p:cNvPr id="18469" name="Group 164"/>
          <p:cNvGrpSpPr>
            <a:grpSpLocks/>
          </p:cNvGrpSpPr>
          <p:nvPr/>
        </p:nvGrpSpPr>
        <p:grpSpPr bwMode="auto">
          <a:xfrm>
            <a:off x="7315200" y="3733803"/>
            <a:ext cx="533400" cy="407988"/>
            <a:chOff x="4272" y="816"/>
            <a:chExt cx="336" cy="257"/>
          </a:xfrm>
        </p:grpSpPr>
        <p:sp>
          <p:nvSpPr>
            <p:cNvPr id="18505" name="Rectangle 165"/>
            <p:cNvSpPr>
              <a:spLocks noChangeArrowheads="1"/>
            </p:cNvSpPr>
            <p:nvPr/>
          </p:nvSpPr>
          <p:spPr bwMode="auto">
            <a:xfrm>
              <a:off x="4272" y="816"/>
              <a:ext cx="336" cy="257"/>
            </a:xfrm>
            <a:prstGeom prst="rect">
              <a:avLst/>
            </a:prstGeom>
            <a:solidFill>
              <a:srgbClr val="FF99CC"/>
            </a:solidFill>
            <a:ln w="207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l" eaLnBrk="0" hangingPunct="0">
                <a:buChar char="•"/>
                <a:defRPr sz="32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1pPr>
              <a:lvl2pPr marL="742950" indent="-285750" algn="l" eaLnBrk="0" hangingPunct="0">
                <a:spcBef>
                  <a:spcPts val="700"/>
                </a:spcBef>
                <a:buChar char="–"/>
                <a:defRPr sz="28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2pPr>
              <a:lvl3pPr marL="1143000" indent="-228600" algn="l" eaLnBrk="0" hangingPunct="0">
                <a:spcBef>
                  <a:spcPts val="600"/>
                </a:spcBef>
                <a:buChar char="•"/>
                <a:defRPr sz="24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3pPr>
              <a:lvl4pPr marL="1600200" indent="-228600" algn="l" eaLnBrk="0" hangingPunct="0">
                <a:spcBef>
                  <a:spcPts val="500"/>
                </a:spcBef>
                <a:buChar char="–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4pPr>
              <a:lvl5pPr marL="2057400" indent="-228600" algn="l" eaLnBrk="0" hangingPunct="0">
                <a:spcBef>
                  <a:spcPts val="500"/>
                </a:spcBef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9pPr>
            </a:lstStyle>
            <a:p>
              <a:pPr algn="ctr" eaLnBrk="1" hangingPunct="1">
                <a:buFont typeface="Times New Roman" pitchFamily="18" charset="0"/>
                <a:buNone/>
              </a:pPr>
              <a:endParaRPr lang="en-US" altLang="en-US" sz="1200"/>
            </a:p>
          </p:txBody>
        </p:sp>
        <p:sp>
          <p:nvSpPr>
            <p:cNvPr id="18506" name="Rectangle 166"/>
            <p:cNvSpPr>
              <a:spLocks noChangeArrowheads="1"/>
            </p:cNvSpPr>
            <p:nvPr/>
          </p:nvSpPr>
          <p:spPr bwMode="auto">
            <a:xfrm>
              <a:off x="4328" y="888"/>
              <a:ext cx="23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buChar char="•"/>
                <a:defRPr sz="32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1pPr>
              <a:lvl2pPr marL="742950" indent="-285750" algn="l" eaLnBrk="0" hangingPunct="0">
                <a:spcBef>
                  <a:spcPts val="700"/>
                </a:spcBef>
                <a:buChar char="–"/>
                <a:defRPr sz="28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2pPr>
              <a:lvl3pPr marL="1143000" indent="-228600" algn="l" eaLnBrk="0" hangingPunct="0">
                <a:spcBef>
                  <a:spcPts val="600"/>
                </a:spcBef>
                <a:buChar char="•"/>
                <a:defRPr sz="24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3pPr>
              <a:lvl4pPr marL="1600200" indent="-228600" algn="l" eaLnBrk="0" hangingPunct="0">
                <a:spcBef>
                  <a:spcPts val="500"/>
                </a:spcBef>
                <a:buChar char="–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4pPr>
              <a:lvl5pPr marL="2057400" indent="-228600" algn="l" eaLnBrk="0" hangingPunct="0">
                <a:spcBef>
                  <a:spcPts val="500"/>
                </a:spcBef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 b="1">
                  <a:latin typeface="Arial" charset="0"/>
                </a:rPr>
                <a:t>LDST</a:t>
              </a:r>
            </a:p>
          </p:txBody>
        </p:sp>
      </p:grpSp>
      <p:grpSp>
        <p:nvGrpSpPr>
          <p:cNvPr id="18470" name="Group 167"/>
          <p:cNvGrpSpPr>
            <a:grpSpLocks/>
          </p:cNvGrpSpPr>
          <p:nvPr/>
        </p:nvGrpSpPr>
        <p:grpSpPr bwMode="auto">
          <a:xfrm>
            <a:off x="6705600" y="4191003"/>
            <a:ext cx="533400" cy="407988"/>
            <a:chOff x="4272" y="816"/>
            <a:chExt cx="336" cy="257"/>
          </a:xfrm>
        </p:grpSpPr>
        <p:sp>
          <p:nvSpPr>
            <p:cNvPr id="18503" name="Rectangle 168"/>
            <p:cNvSpPr>
              <a:spLocks noChangeArrowheads="1"/>
            </p:cNvSpPr>
            <p:nvPr/>
          </p:nvSpPr>
          <p:spPr bwMode="auto">
            <a:xfrm>
              <a:off x="4272" y="816"/>
              <a:ext cx="336" cy="257"/>
            </a:xfrm>
            <a:prstGeom prst="rect">
              <a:avLst/>
            </a:prstGeom>
            <a:solidFill>
              <a:srgbClr val="FF99CC"/>
            </a:solidFill>
            <a:ln w="207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l" eaLnBrk="0" hangingPunct="0">
                <a:buChar char="•"/>
                <a:defRPr sz="32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1pPr>
              <a:lvl2pPr marL="742950" indent="-285750" algn="l" eaLnBrk="0" hangingPunct="0">
                <a:spcBef>
                  <a:spcPts val="700"/>
                </a:spcBef>
                <a:buChar char="–"/>
                <a:defRPr sz="28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2pPr>
              <a:lvl3pPr marL="1143000" indent="-228600" algn="l" eaLnBrk="0" hangingPunct="0">
                <a:spcBef>
                  <a:spcPts val="600"/>
                </a:spcBef>
                <a:buChar char="•"/>
                <a:defRPr sz="24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3pPr>
              <a:lvl4pPr marL="1600200" indent="-228600" algn="l" eaLnBrk="0" hangingPunct="0">
                <a:spcBef>
                  <a:spcPts val="500"/>
                </a:spcBef>
                <a:buChar char="–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4pPr>
              <a:lvl5pPr marL="2057400" indent="-228600" algn="l" eaLnBrk="0" hangingPunct="0">
                <a:spcBef>
                  <a:spcPts val="500"/>
                </a:spcBef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9pPr>
            </a:lstStyle>
            <a:p>
              <a:pPr algn="ctr" eaLnBrk="1" hangingPunct="1">
                <a:buFont typeface="Times New Roman" pitchFamily="18" charset="0"/>
                <a:buNone/>
              </a:pPr>
              <a:endParaRPr lang="en-US" altLang="en-US" sz="1200"/>
            </a:p>
          </p:txBody>
        </p:sp>
        <p:sp>
          <p:nvSpPr>
            <p:cNvPr id="18504" name="Rectangle 169"/>
            <p:cNvSpPr>
              <a:spLocks noChangeArrowheads="1"/>
            </p:cNvSpPr>
            <p:nvPr/>
          </p:nvSpPr>
          <p:spPr bwMode="auto">
            <a:xfrm>
              <a:off x="4328" y="888"/>
              <a:ext cx="23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buChar char="•"/>
                <a:defRPr sz="32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1pPr>
              <a:lvl2pPr marL="742950" indent="-285750" algn="l" eaLnBrk="0" hangingPunct="0">
                <a:spcBef>
                  <a:spcPts val="700"/>
                </a:spcBef>
                <a:buChar char="–"/>
                <a:defRPr sz="28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2pPr>
              <a:lvl3pPr marL="1143000" indent="-228600" algn="l" eaLnBrk="0" hangingPunct="0">
                <a:spcBef>
                  <a:spcPts val="600"/>
                </a:spcBef>
                <a:buChar char="•"/>
                <a:defRPr sz="24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3pPr>
              <a:lvl4pPr marL="1600200" indent="-228600" algn="l" eaLnBrk="0" hangingPunct="0">
                <a:spcBef>
                  <a:spcPts val="500"/>
                </a:spcBef>
                <a:buChar char="–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4pPr>
              <a:lvl5pPr marL="2057400" indent="-228600" algn="l" eaLnBrk="0" hangingPunct="0">
                <a:spcBef>
                  <a:spcPts val="500"/>
                </a:spcBef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 b="1">
                  <a:latin typeface="Arial" charset="0"/>
                </a:rPr>
                <a:t>LDST</a:t>
              </a:r>
            </a:p>
          </p:txBody>
        </p:sp>
      </p:grpSp>
      <p:grpSp>
        <p:nvGrpSpPr>
          <p:cNvPr id="18471" name="Group 170"/>
          <p:cNvGrpSpPr>
            <a:grpSpLocks/>
          </p:cNvGrpSpPr>
          <p:nvPr/>
        </p:nvGrpSpPr>
        <p:grpSpPr bwMode="auto">
          <a:xfrm>
            <a:off x="7315200" y="4191003"/>
            <a:ext cx="533400" cy="407988"/>
            <a:chOff x="4272" y="816"/>
            <a:chExt cx="336" cy="257"/>
          </a:xfrm>
        </p:grpSpPr>
        <p:sp>
          <p:nvSpPr>
            <p:cNvPr id="18501" name="Rectangle 171"/>
            <p:cNvSpPr>
              <a:spLocks noChangeArrowheads="1"/>
            </p:cNvSpPr>
            <p:nvPr/>
          </p:nvSpPr>
          <p:spPr bwMode="auto">
            <a:xfrm>
              <a:off x="4272" y="816"/>
              <a:ext cx="336" cy="257"/>
            </a:xfrm>
            <a:prstGeom prst="rect">
              <a:avLst/>
            </a:prstGeom>
            <a:solidFill>
              <a:srgbClr val="FF99CC"/>
            </a:solidFill>
            <a:ln w="207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l" eaLnBrk="0" hangingPunct="0">
                <a:buChar char="•"/>
                <a:defRPr sz="32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1pPr>
              <a:lvl2pPr marL="742950" indent="-285750" algn="l" eaLnBrk="0" hangingPunct="0">
                <a:spcBef>
                  <a:spcPts val="700"/>
                </a:spcBef>
                <a:buChar char="–"/>
                <a:defRPr sz="28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2pPr>
              <a:lvl3pPr marL="1143000" indent="-228600" algn="l" eaLnBrk="0" hangingPunct="0">
                <a:spcBef>
                  <a:spcPts val="600"/>
                </a:spcBef>
                <a:buChar char="•"/>
                <a:defRPr sz="24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3pPr>
              <a:lvl4pPr marL="1600200" indent="-228600" algn="l" eaLnBrk="0" hangingPunct="0">
                <a:spcBef>
                  <a:spcPts val="500"/>
                </a:spcBef>
                <a:buChar char="–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4pPr>
              <a:lvl5pPr marL="2057400" indent="-228600" algn="l" eaLnBrk="0" hangingPunct="0">
                <a:spcBef>
                  <a:spcPts val="500"/>
                </a:spcBef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9pPr>
            </a:lstStyle>
            <a:p>
              <a:pPr algn="ctr" eaLnBrk="1" hangingPunct="1">
                <a:buFont typeface="Times New Roman" pitchFamily="18" charset="0"/>
                <a:buNone/>
              </a:pPr>
              <a:endParaRPr lang="en-US" altLang="en-US" sz="1200"/>
            </a:p>
          </p:txBody>
        </p:sp>
        <p:sp>
          <p:nvSpPr>
            <p:cNvPr id="18502" name="Rectangle 172"/>
            <p:cNvSpPr>
              <a:spLocks noChangeArrowheads="1"/>
            </p:cNvSpPr>
            <p:nvPr/>
          </p:nvSpPr>
          <p:spPr bwMode="auto">
            <a:xfrm>
              <a:off x="4328" y="888"/>
              <a:ext cx="23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buChar char="•"/>
                <a:defRPr sz="32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1pPr>
              <a:lvl2pPr marL="742950" indent="-285750" algn="l" eaLnBrk="0" hangingPunct="0">
                <a:spcBef>
                  <a:spcPts val="700"/>
                </a:spcBef>
                <a:buChar char="–"/>
                <a:defRPr sz="28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2pPr>
              <a:lvl3pPr marL="1143000" indent="-228600" algn="l" eaLnBrk="0" hangingPunct="0">
                <a:spcBef>
                  <a:spcPts val="600"/>
                </a:spcBef>
                <a:buChar char="•"/>
                <a:defRPr sz="24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3pPr>
              <a:lvl4pPr marL="1600200" indent="-228600" algn="l" eaLnBrk="0" hangingPunct="0">
                <a:spcBef>
                  <a:spcPts val="500"/>
                </a:spcBef>
                <a:buChar char="–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4pPr>
              <a:lvl5pPr marL="2057400" indent="-228600" algn="l" eaLnBrk="0" hangingPunct="0">
                <a:spcBef>
                  <a:spcPts val="500"/>
                </a:spcBef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 b="1">
                  <a:latin typeface="Arial" charset="0"/>
                </a:rPr>
                <a:t>LDST</a:t>
              </a:r>
            </a:p>
          </p:txBody>
        </p:sp>
      </p:grpSp>
      <p:grpSp>
        <p:nvGrpSpPr>
          <p:cNvPr id="18472" name="Group 173"/>
          <p:cNvGrpSpPr>
            <a:grpSpLocks/>
          </p:cNvGrpSpPr>
          <p:nvPr/>
        </p:nvGrpSpPr>
        <p:grpSpPr bwMode="auto">
          <a:xfrm>
            <a:off x="6705600" y="4648203"/>
            <a:ext cx="533400" cy="407988"/>
            <a:chOff x="4272" y="816"/>
            <a:chExt cx="336" cy="257"/>
          </a:xfrm>
        </p:grpSpPr>
        <p:sp>
          <p:nvSpPr>
            <p:cNvPr id="18499" name="Rectangle 174"/>
            <p:cNvSpPr>
              <a:spLocks noChangeArrowheads="1"/>
            </p:cNvSpPr>
            <p:nvPr/>
          </p:nvSpPr>
          <p:spPr bwMode="auto">
            <a:xfrm>
              <a:off x="4272" y="816"/>
              <a:ext cx="336" cy="257"/>
            </a:xfrm>
            <a:prstGeom prst="rect">
              <a:avLst/>
            </a:prstGeom>
            <a:solidFill>
              <a:srgbClr val="FF99CC"/>
            </a:solidFill>
            <a:ln w="207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l" eaLnBrk="0" hangingPunct="0">
                <a:buChar char="•"/>
                <a:defRPr sz="32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1pPr>
              <a:lvl2pPr marL="742950" indent="-285750" algn="l" eaLnBrk="0" hangingPunct="0">
                <a:spcBef>
                  <a:spcPts val="700"/>
                </a:spcBef>
                <a:buChar char="–"/>
                <a:defRPr sz="28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2pPr>
              <a:lvl3pPr marL="1143000" indent="-228600" algn="l" eaLnBrk="0" hangingPunct="0">
                <a:spcBef>
                  <a:spcPts val="600"/>
                </a:spcBef>
                <a:buChar char="•"/>
                <a:defRPr sz="24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3pPr>
              <a:lvl4pPr marL="1600200" indent="-228600" algn="l" eaLnBrk="0" hangingPunct="0">
                <a:spcBef>
                  <a:spcPts val="500"/>
                </a:spcBef>
                <a:buChar char="–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4pPr>
              <a:lvl5pPr marL="2057400" indent="-228600" algn="l" eaLnBrk="0" hangingPunct="0">
                <a:spcBef>
                  <a:spcPts val="500"/>
                </a:spcBef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9pPr>
            </a:lstStyle>
            <a:p>
              <a:pPr algn="ctr" eaLnBrk="1" hangingPunct="1">
                <a:buFont typeface="Times New Roman" pitchFamily="18" charset="0"/>
                <a:buNone/>
              </a:pPr>
              <a:endParaRPr lang="en-US" altLang="en-US" sz="1200"/>
            </a:p>
          </p:txBody>
        </p:sp>
        <p:sp>
          <p:nvSpPr>
            <p:cNvPr id="18500" name="Rectangle 175"/>
            <p:cNvSpPr>
              <a:spLocks noChangeArrowheads="1"/>
            </p:cNvSpPr>
            <p:nvPr/>
          </p:nvSpPr>
          <p:spPr bwMode="auto">
            <a:xfrm>
              <a:off x="4328" y="888"/>
              <a:ext cx="23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buChar char="•"/>
                <a:defRPr sz="32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1pPr>
              <a:lvl2pPr marL="742950" indent="-285750" algn="l" eaLnBrk="0" hangingPunct="0">
                <a:spcBef>
                  <a:spcPts val="700"/>
                </a:spcBef>
                <a:buChar char="–"/>
                <a:defRPr sz="28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2pPr>
              <a:lvl3pPr marL="1143000" indent="-228600" algn="l" eaLnBrk="0" hangingPunct="0">
                <a:spcBef>
                  <a:spcPts val="600"/>
                </a:spcBef>
                <a:buChar char="•"/>
                <a:defRPr sz="24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3pPr>
              <a:lvl4pPr marL="1600200" indent="-228600" algn="l" eaLnBrk="0" hangingPunct="0">
                <a:spcBef>
                  <a:spcPts val="500"/>
                </a:spcBef>
                <a:buChar char="–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4pPr>
              <a:lvl5pPr marL="2057400" indent="-228600" algn="l" eaLnBrk="0" hangingPunct="0">
                <a:spcBef>
                  <a:spcPts val="500"/>
                </a:spcBef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 b="1">
                  <a:latin typeface="Arial" charset="0"/>
                </a:rPr>
                <a:t>LDST</a:t>
              </a:r>
            </a:p>
          </p:txBody>
        </p:sp>
      </p:grpSp>
      <p:grpSp>
        <p:nvGrpSpPr>
          <p:cNvPr id="18473" name="Group 176"/>
          <p:cNvGrpSpPr>
            <a:grpSpLocks/>
          </p:cNvGrpSpPr>
          <p:nvPr/>
        </p:nvGrpSpPr>
        <p:grpSpPr bwMode="auto">
          <a:xfrm>
            <a:off x="7315200" y="4648203"/>
            <a:ext cx="533400" cy="407988"/>
            <a:chOff x="4272" y="816"/>
            <a:chExt cx="336" cy="257"/>
          </a:xfrm>
        </p:grpSpPr>
        <p:sp>
          <p:nvSpPr>
            <p:cNvPr id="18497" name="Rectangle 177"/>
            <p:cNvSpPr>
              <a:spLocks noChangeArrowheads="1"/>
            </p:cNvSpPr>
            <p:nvPr/>
          </p:nvSpPr>
          <p:spPr bwMode="auto">
            <a:xfrm>
              <a:off x="4272" y="816"/>
              <a:ext cx="336" cy="257"/>
            </a:xfrm>
            <a:prstGeom prst="rect">
              <a:avLst/>
            </a:prstGeom>
            <a:solidFill>
              <a:srgbClr val="FF99CC"/>
            </a:solidFill>
            <a:ln w="207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l" eaLnBrk="0" hangingPunct="0">
                <a:buChar char="•"/>
                <a:defRPr sz="32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1pPr>
              <a:lvl2pPr marL="742950" indent="-285750" algn="l" eaLnBrk="0" hangingPunct="0">
                <a:spcBef>
                  <a:spcPts val="700"/>
                </a:spcBef>
                <a:buChar char="–"/>
                <a:defRPr sz="28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2pPr>
              <a:lvl3pPr marL="1143000" indent="-228600" algn="l" eaLnBrk="0" hangingPunct="0">
                <a:spcBef>
                  <a:spcPts val="600"/>
                </a:spcBef>
                <a:buChar char="•"/>
                <a:defRPr sz="24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3pPr>
              <a:lvl4pPr marL="1600200" indent="-228600" algn="l" eaLnBrk="0" hangingPunct="0">
                <a:spcBef>
                  <a:spcPts val="500"/>
                </a:spcBef>
                <a:buChar char="–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4pPr>
              <a:lvl5pPr marL="2057400" indent="-228600" algn="l" eaLnBrk="0" hangingPunct="0">
                <a:spcBef>
                  <a:spcPts val="500"/>
                </a:spcBef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9pPr>
            </a:lstStyle>
            <a:p>
              <a:pPr algn="ctr" eaLnBrk="1" hangingPunct="1">
                <a:buFont typeface="Times New Roman" pitchFamily="18" charset="0"/>
                <a:buNone/>
              </a:pPr>
              <a:endParaRPr lang="en-US" altLang="en-US" sz="1200"/>
            </a:p>
          </p:txBody>
        </p:sp>
        <p:sp>
          <p:nvSpPr>
            <p:cNvPr id="18498" name="Rectangle 178"/>
            <p:cNvSpPr>
              <a:spLocks noChangeArrowheads="1"/>
            </p:cNvSpPr>
            <p:nvPr/>
          </p:nvSpPr>
          <p:spPr bwMode="auto">
            <a:xfrm>
              <a:off x="4328" y="888"/>
              <a:ext cx="23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buChar char="•"/>
                <a:defRPr sz="32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1pPr>
              <a:lvl2pPr marL="742950" indent="-285750" algn="l" eaLnBrk="0" hangingPunct="0">
                <a:spcBef>
                  <a:spcPts val="700"/>
                </a:spcBef>
                <a:buChar char="–"/>
                <a:defRPr sz="28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2pPr>
              <a:lvl3pPr marL="1143000" indent="-228600" algn="l" eaLnBrk="0" hangingPunct="0">
                <a:spcBef>
                  <a:spcPts val="600"/>
                </a:spcBef>
                <a:buChar char="•"/>
                <a:defRPr sz="24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3pPr>
              <a:lvl4pPr marL="1600200" indent="-228600" algn="l" eaLnBrk="0" hangingPunct="0">
                <a:spcBef>
                  <a:spcPts val="500"/>
                </a:spcBef>
                <a:buChar char="–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4pPr>
              <a:lvl5pPr marL="2057400" indent="-228600" algn="l" eaLnBrk="0" hangingPunct="0">
                <a:spcBef>
                  <a:spcPts val="500"/>
                </a:spcBef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 b="1">
                  <a:latin typeface="Arial" charset="0"/>
                </a:rPr>
                <a:t>LDST</a:t>
              </a:r>
            </a:p>
          </p:txBody>
        </p:sp>
      </p:grpSp>
      <p:grpSp>
        <p:nvGrpSpPr>
          <p:cNvPr id="18474" name="Group 179"/>
          <p:cNvGrpSpPr>
            <a:grpSpLocks/>
          </p:cNvGrpSpPr>
          <p:nvPr/>
        </p:nvGrpSpPr>
        <p:grpSpPr bwMode="auto">
          <a:xfrm>
            <a:off x="6705600" y="5105403"/>
            <a:ext cx="533400" cy="407988"/>
            <a:chOff x="4272" y="816"/>
            <a:chExt cx="336" cy="257"/>
          </a:xfrm>
        </p:grpSpPr>
        <p:sp>
          <p:nvSpPr>
            <p:cNvPr id="18495" name="Rectangle 180"/>
            <p:cNvSpPr>
              <a:spLocks noChangeArrowheads="1"/>
            </p:cNvSpPr>
            <p:nvPr/>
          </p:nvSpPr>
          <p:spPr bwMode="auto">
            <a:xfrm>
              <a:off x="4272" y="816"/>
              <a:ext cx="336" cy="257"/>
            </a:xfrm>
            <a:prstGeom prst="rect">
              <a:avLst/>
            </a:prstGeom>
            <a:solidFill>
              <a:srgbClr val="FF99CC"/>
            </a:solidFill>
            <a:ln w="207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l" eaLnBrk="0" hangingPunct="0">
                <a:buChar char="•"/>
                <a:defRPr sz="32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1pPr>
              <a:lvl2pPr marL="742950" indent="-285750" algn="l" eaLnBrk="0" hangingPunct="0">
                <a:spcBef>
                  <a:spcPts val="700"/>
                </a:spcBef>
                <a:buChar char="–"/>
                <a:defRPr sz="28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2pPr>
              <a:lvl3pPr marL="1143000" indent="-228600" algn="l" eaLnBrk="0" hangingPunct="0">
                <a:spcBef>
                  <a:spcPts val="600"/>
                </a:spcBef>
                <a:buChar char="•"/>
                <a:defRPr sz="24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3pPr>
              <a:lvl4pPr marL="1600200" indent="-228600" algn="l" eaLnBrk="0" hangingPunct="0">
                <a:spcBef>
                  <a:spcPts val="500"/>
                </a:spcBef>
                <a:buChar char="–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4pPr>
              <a:lvl5pPr marL="2057400" indent="-228600" algn="l" eaLnBrk="0" hangingPunct="0">
                <a:spcBef>
                  <a:spcPts val="500"/>
                </a:spcBef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9pPr>
            </a:lstStyle>
            <a:p>
              <a:pPr algn="ctr" eaLnBrk="1" hangingPunct="1">
                <a:buFont typeface="Times New Roman" pitchFamily="18" charset="0"/>
                <a:buNone/>
              </a:pPr>
              <a:endParaRPr lang="en-US" altLang="en-US" sz="1200"/>
            </a:p>
          </p:txBody>
        </p:sp>
        <p:sp>
          <p:nvSpPr>
            <p:cNvPr id="18496" name="Rectangle 181"/>
            <p:cNvSpPr>
              <a:spLocks noChangeArrowheads="1"/>
            </p:cNvSpPr>
            <p:nvPr/>
          </p:nvSpPr>
          <p:spPr bwMode="auto">
            <a:xfrm>
              <a:off x="4328" y="888"/>
              <a:ext cx="23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buChar char="•"/>
                <a:defRPr sz="32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1pPr>
              <a:lvl2pPr marL="742950" indent="-285750" algn="l" eaLnBrk="0" hangingPunct="0">
                <a:spcBef>
                  <a:spcPts val="700"/>
                </a:spcBef>
                <a:buChar char="–"/>
                <a:defRPr sz="28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2pPr>
              <a:lvl3pPr marL="1143000" indent="-228600" algn="l" eaLnBrk="0" hangingPunct="0">
                <a:spcBef>
                  <a:spcPts val="600"/>
                </a:spcBef>
                <a:buChar char="•"/>
                <a:defRPr sz="24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3pPr>
              <a:lvl4pPr marL="1600200" indent="-228600" algn="l" eaLnBrk="0" hangingPunct="0">
                <a:spcBef>
                  <a:spcPts val="500"/>
                </a:spcBef>
                <a:buChar char="–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4pPr>
              <a:lvl5pPr marL="2057400" indent="-228600" algn="l" eaLnBrk="0" hangingPunct="0">
                <a:spcBef>
                  <a:spcPts val="500"/>
                </a:spcBef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 b="1">
                  <a:latin typeface="Arial" charset="0"/>
                </a:rPr>
                <a:t>LDST</a:t>
              </a:r>
            </a:p>
          </p:txBody>
        </p:sp>
      </p:grpSp>
      <p:grpSp>
        <p:nvGrpSpPr>
          <p:cNvPr id="18475" name="Group 182"/>
          <p:cNvGrpSpPr>
            <a:grpSpLocks/>
          </p:cNvGrpSpPr>
          <p:nvPr/>
        </p:nvGrpSpPr>
        <p:grpSpPr bwMode="auto">
          <a:xfrm>
            <a:off x="7315200" y="5105403"/>
            <a:ext cx="533400" cy="407988"/>
            <a:chOff x="4272" y="816"/>
            <a:chExt cx="336" cy="257"/>
          </a:xfrm>
        </p:grpSpPr>
        <p:sp>
          <p:nvSpPr>
            <p:cNvPr id="18493" name="Rectangle 183"/>
            <p:cNvSpPr>
              <a:spLocks noChangeArrowheads="1"/>
            </p:cNvSpPr>
            <p:nvPr/>
          </p:nvSpPr>
          <p:spPr bwMode="auto">
            <a:xfrm>
              <a:off x="4272" y="816"/>
              <a:ext cx="336" cy="257"/>
            </a:xfrm>
            <a:prstGeom prst="rect">
              <a:avLst/>
            </a:prstGeom>
            <a:solidFill>
              <a:srgbClr val="FF99CC"/>
            </a:solidFill>
            <a:ln w="207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l" eaLnBrk="0" hangingPunct="0">
                <a:buChar char="•"/>
                <a:defRPr sz="32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1pPr>
              <a:lvl2pPr marL="742950" indent="-285750" algn="l" eaLnBrk="0" hangingPunct="0">
                <a:spcBef>
                  <a:spcPts val="700"/>
                </a:spcBef>
                <a:buChar char="–"/>
                <a:defRPr sz="28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2pPr>
              <a:lvl3pPr marL="1143000" indent="-228600" algn="l" eaLnBrk="0" hangingPunct="0">
                <a:spcBef>
                  <a:spcPts val="600"/>
                </a:spcBef>
                <a:buChar char="•"/>
                <a:defRPr sz="24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3pPr>
              <a:lvl4pPr marL="1600200" indent="-228600" algn="l" eaLnBrk="0" hangingPunct="0">
                <a:spcBef>
                  <a:spcPts val="500"/>
                </a:spcBef>
                <a:buChar char="–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4pPr>
              <a:lvl5pPr marL="2057400" indent="-228600" algn="l" eaLnBrk="0" hangingPunct="0">
                <a:spcBef>
                  <a:spcPts val="500"/>
                </a:spcBef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9pPr>
            </a:lstStyle>
            <a:p>
              <a:pPr algn="ctr" eaLnBrk="1" hangingPunct="1">
                <a:buFont typeface="Times New Roman" pitchFamily="18" charset="0"/>
                <a:buNone/>
              </a:pPr>
              <a:endParaRPr lang="en-US" altLang="en-US" sz="1200"/>
            </a:p>
          </p:txBody>
        </p:sp>
        <p:sp>
          <p:nvSpPr>
            <p:cNvPr id="18494" name="Rectangle 184"/>
            <p:cNvSpPr>
              <a:spLocks noChangeArrowheads="1"/>
            </p:cNvSpPr>
            <p:nvPr/>
          </p:nvSpPr>
          <p:spPr bwMode="auto">
            <a:xfrm>
              <a:off x="4328" y="888"/>
              <a:ext cx="23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buChar char="•"/>
                <a:defRPr sz="32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1pPr>
              <a:lvl2pPr marL="742950" indent="-285750" algn="l" eaLnBrk="0" hangingPunct="0">
                <a:spcBef>
                  <a:spcPts val="700"/>
                </a:spcBef>
                <a:buChar char="–"/>
                <a:defRPr sz="28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2pPr>
              <a:lvl3pPr marL="1143000" indent="-228600" algn="l" eaLnBrk="0" hangingPunct="0">
                <a:spcBef>
                  <a:spcPts val="600"/>
                </a:spcBef>
                <a:buChar char="•"/>
                <a:defRPr sz="24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3pPr>
              <a:lvl4pPr marL="1600200" indent="-228600" algn="l" eaLnBrk="0" hangingPunct="0">
                <a:spcBef>
                  <a:spcPts val="500"/>
                </a:spcBef>
                <a:buChar char="–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4pPr>
              <a:lvl5pPr marL="2057400" indent="-228600" algn="l" eaLnBrk="0" hangingPunct="0">
                <a:spcBef>
                  <a:spcPts val="500"/>
                </a:spcBef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100" b="1">
                  <a:latin typeface="Arial" charset="0"/>
                </a:rPr>
                <a:t>LDST</a:t>
              </a:r>
            </a:p>
          </p:txBody>
        </p:sp>
      </p:grpSp>
      <p:grpSp>
        <p:nvGrpSpPr>
          <p:cNvPr id="18476" name="Group 185"/>
          <p:cNvGrpSpPr>
            <a:grpSpLocks/>
          </p:cNvGrpSpPr>
          <p:nvPr/>
        </p:nvGrpSpPr>
        <p:grpSpPr bwMode="auto">
          <a:xfrm>
            <a:off x="2133600" y="5029200"/>
            <a:ext cx="1214438" cy="1219200"/>
            <a:chOff x="576" y="2736"/>
            <a:chExt cx="765" cy="768"/>
          </a:xfrm>
        </p:grpSpPr>
        <p:sp>
          <p:nvSpPr>
            <p:cNvPr id="18491" name="Rectangle 186"/>
            <p:cNvSpPr>
              <a:spLocks noChangeArrowheads="1"/>
            </p:cNvSpPr>
            <p:nvPr/>
          </p:nvSpPr>
          <p:spPr bwMode="auto">
            <a:xfrm>
              <a:off x="576" y="2736"/>
              <a:ext cx="765" cy="768"/>
            </a:xfrm>
            <a:prstGeom prst="rect">
              <a:avLst/>
            </a:prstGeom>
            <a:solidFill>
              <a:srgbClr val="FFCC99"/>
            </a:solidFill>
            <a:ln w="207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l" eaLnBrk="0" hangingPunct="0">
                <a:buChar char="•"/>
                <a:defRPr sz="32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1pPr>
              <a:lvl2pPr marL="742950" indent="-285750" algn="l" eaLnBrk="0" hangingPunct="0">
                <a:spcBef>
                  <a:spcPts val="700"/>
                </a:spcBef>
                <a:buChar char="–"/>
                <a:defRPr sz="28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2pPr>
              <a:lvl3pPr marL="1143000" indent="-228600" algn="l" eaLnBrk="0" hangingPunct="0">
                <a:spcBef>
                  <a:spcPts val="600"/>
                </a:spcBef>
                <a:buChar char="•"/>
                <a:defRPr sz="24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3pPr>
              <a:lvl4pPr marL="1600200" indent="-228600" algn="l" eaLnBrk="0" hangingPunct="0">
                <a:spcBef>
                  <a:spcPts val="500"/>
                </a:spcBef>
                <a:buChar char="–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4pPr>
              <a:lvl5pPr marL="2057400" indent="-228600" algn="l" eaLnBrk="0" hangingPunct="0">
                <a:spcBef>
                  <a:spcPts val="500"/>
                </a:spcBef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9pPr>
            </a:lstStyle>
            <a:p>
              <a:pPr algn="ctr" eaLnBrk="1" hangingPunct="1">
                <a:buFont typeface="Times New Roman" pitchFamily="18" charset="0"/>
                <a:buNone/>
              </a:pPr>
              <a:endParaRPr lang="en-US" altLang="en-US" sz="1200"/>
            </a:p>
          </p:txBody>
        </p:sp>
        <p:sp>
          <p:nvSpPr>
            <p:cNvPr id="18492" name="Rectangle 187"/>
            <p:cNvSpPr>
              <a:spLocks noChangeArrowheads="1"/>
            </p:cNvSpPr>
            <p:nvPr/>
          </p:nvSpPr>
          <p:spPr bwMode="auto">
            <a:xfrm>
              <a:off x="768" y="2976"/>
              <a:ext cx="33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buChar char="•"/>
                <a:defRPr sz="32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1pPr>
              <a:lvl2pPr marL="742950" indent="-285750" algn="l" eaLnBrk="0" hangingPunct="0">
                <a:spcBef>
                  <a:spcPts val="700"/>
                </a:spcBef>
                <a:buChar char="–"/>
                <a:defRPr sz="28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2pPr>
              <a:lvl3pPr marL="1143000" indent="-228600" algn="l" eaLnBrk="0" hangingPunct="0">
                <a:spcBef>
                  <a:spcPts val="600"/>
                </a:spcBef>
                <a:buChar char="•"/>
                <a:defRPr sz="24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3pPr>
              <a:lvl4pPr marL="1600200" indent="-228600" algn="l" eaLnBrk="0" hangingPunct="0">
                <a:spcBef>
                  <a:spcPts val="500"/>
                </a:spcBef>
                <a:buChar char="–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4pPr>
              <a:lvl5pPr marL="2057400" indent="-228600" algn="l" eaLnBrk="0" hangingPunct="0">
                <a:spcBef>
                  <a:spcPts val="500"/>
                </a:spcBef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Arial" charset="0"/>
                </a:rPr>
                <a:t>SM</a:t>
              </a:r>
            </a:p>
          </p:txBody>
        </p:sp>
      </p:grpSp>
      <p:grpSp>
        <p:nvGrpSpPr>
          <p:cNvPr id="18477" name="Group 188"/>
          <p:cNvGrpSpPr>
            <a:grpSpLocks/>
          </p:cNvGrpSpPr>
          <p:nvPr/>
        </p:nvGrpSpPr>
        <p:grpSpPr bwMode="auto">
          <a:xfrm>
            <a:off x="762000" y="3733800"/>
            <a:ext cx="1214438" cy="1219200"/>
            <a:chOff x="576" y="2736"/>
            <a:chExt cx="765" cy="768"/>
          </a:xfrm>
        </p:grpSpPr>
        <p:sp>
          <p:nvSpPr>
            <p:cNvPr id="18489" name="Rectangle 189"/>
            <p:cNvSpPr>
              <a:spLocks noChangeArrowheads="1"/>
            </p:cNvSpPr>
            <p:nvPr/>
          </p:nvSpPr>
          <p:spPr bwMode="auto">
            <a:xfrm>
              <a:off x="576" y="2736"/>
              <a:ext cx="765" cy="768"/>
            </a:xfrm>
            <a:prstGeom prst="rect">
              <a:avLst/>
            </a:prstGeom>
            <a:solidFill>
              <a:srgbClr val="FFCC99"/>
            </a:solidFill>
            <a:ln w="207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l" eaLnBrk="0" hangingPunct="0">
                <a:buChar char="•"/>
                <a:defRPr sz="32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1pPr>
              <a:lvl2pPr marL="742950" indent="-285750" algn="l" eaLnBrk="0" hangingPunct="0">
                <a:spcBef>
                  <a:spcPts val="700"/>
                </a:spcBef>
                <a:buChar char="–"/>
                <a:defRPr sz="28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2pPr>
              <a:lvl3pPr marL="1143000" indent="-228600" algn="l" eaLnBrk="0" hangingPunct="0">
                <a:spcBef>
                  <a:spcPts val="600"/>
                </a:spcBef>
                <a:buChar char="•"/>
                <a:defRPr sz="24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3pPr>
              <a:lvl4pPr marL="1600200" indent="-228600" algn="l" eaLnBrk="0" hangingPunct="0">
                <a:spcBef>
                  <a:spcPts val="500"/>
                </a:spcBef>
                <a:buChar char="–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4pPr>
              <a:lvl5pPr marL="2057400" indent="-228600" algn="l" eaLnBrk="0" hangingPunct="0">
                <a:spcBef>
                  <a:spcPts val="500"/>
                </a:spcBef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9pPr>
            </a:lstStyle>
            <a:p>
              <a:pPr algn="ctr" eaLnBrk="1" hangingPunct="1">
                <a:buFont typeface="Times New Roman" pitchFamily="18" charset="0"/>
                <a:buNone/>
              </a:pPr>
              <a:endParaRPr lang="en-US" altLang="en-US" sz="1200"/>
            </a:p>
          </p:txBody>
        </p:sp>
        <p:sp>
          <p:nvSpPr>
            <p:cNvPr id="18490" name="Rectangle 190"/>
            <p:cNvSpPr>
              <a:spLocks noChangeArrowheads="1"/>
            </p:cNvSpPr>
            <p:nvPr/>
          </p:nvSpPr>
          <p:spPr bwMode="auto">
            <a:xfrm>
              <a:off x="768" y="2976"/>
              <a:ext cx="33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buChar char="•"/>
                <a:defRPr sz="32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1pPr>
              <a:lvl2pPr marL="742950" indent="-285750" algn="l" eaLnBrk="0" hangingPunct="0">
                <a:spcBef>
                  <a:spcPts val="700"/>
                </a:spcBef>
                <a:buChar char="–"/>
                <a:defRPr sz="28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2pPr>
              <a:lvl3pPr marL="1143000" indent="-228600" algn="l" eaLnBrk="0" hangingPunct="0">
                <a:spcBef>
                  <a:spcPts val="600"/>
                </a:spcBef>
                <a:buChar char="•"/>
                <a:defRPr sz="24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3pPr>
              <a:lvl4pPr marL="1600200" indent="-228600" algn="l" eaLnBrk="0" hangingPunct="0">
                <a:spcBef>
                  <a:spcPts val="500"/>
                </a:spcBef>
                <a:buChar char="–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4pPr>
              <a:lvl5pPr marL="2057400" indent="-228600" algn="l" eaLnBrk="0" hangingPunct="0">
                <a:spcBef>
                  <a:spcPts val="500"/>
                </a:spcBef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Arial" charset="0"/>
                </a:rPr>
                <a:t>SM</a:t>
              </a:r>
            </a:p>
          </p:txBody>
        </p:sp>
      </p:grpSp>
      <p:grpSp>
        <p:nvGrpSpPr>
          <p:cNvPr id="18478" name="Group 191"/>
          <p:cNvGrpSpPr>
            <a:grpSpLocks/>
          </p:cNvGrpSpPr>
          <p:nvPr/>
        </p:nvGrpSpPr>
        <p:grpSpPr bwMode="auto">
          <a:xfrm>
            <a:off x="2133600" y="3733800"/>
            <a:ext cx="1214438" cy="1219200"/>
            <a:chOff x="576" y="2736"/>
            <a:chExt cx="765" cy="768"/>
          </a:xfrm>
        </p:grpSpPr>
        <p:sp>
          <p:nvSpPr>
            <p:cNvPr id="18487" name="Rectangle 192"/>
            <p:cNvSpPr>
              <a:spLocks noChangeArrowheads="1"/>
            </p:cNvSpPr>
            <p:nvPr/>
          </p:nvSpPr>
          <p:spPr bwMode="auto">
            <a:xfrm>
              <a:off x="576" y="2736"/>
              <a:ext cx="765" cy="768"/>
            </a:xfrm>
            <a:prstGeom prst="rect">
              <a:avLst/>
            </a:prstGeom>
            <a:solidFill>
              <a:srgbClr val="FFCC99"/>
            </a:solidFill>
            <a:ln w="207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l" eaLnBrk="0" hangingPunct="0">
                <a:buChar char="•"/>
                <a:defRPr sz="32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1pPr>
              <a:lvl2pPr marL="742950" indent="-285750" algn="l" eaLnBrk="0" hangingPunct="0">
                <a:spcBef>
                  <a:spcPts val="700"/>
                </a:spcBef>
                <a:buChar char="–"/>
                <a:defRPr sz="28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2pPr>
              <a:lvl3pPr marL="1143000" indent="-228600" algn="l" eaLnBrk="0" hangingPunct="0">
                <a:spcBef>
                  <a:spcPts val="600"/>
                </a:spcBef>
                <a:buChar char="•"/>
                <a:defRPr sz="24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3pPr>
              <a:lvl4pPr marL="1600200" indent="-228600" algn="l" eaLnBrk="0" hangingPunct="0">
                <a:spcBef>
                  <a:spcPts val="500"/>
                </a:spcBef>
                <a:buChar char="–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4pPr>
              <a:lvl5pPr marL="2057400" indent="-228600" algn="l" eaLnBrk="0" hangingPunct="0">
                <a:spcBef>
                  <a:spcPts val="500"/>
                </a:spcBef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9pPr>
            </a:lstStyle>
            <a:p>
              <a:pPr algn="ctr" eaLnBrk="1" hangingPunct="1">
                <a:buFont typeface="Times New Roman" pitchFamily="18" charset="0"/>
                <a:buNone/>
              </a:pPr>
              <a:endParaRPr lang="en-US" altLang="en-US" sz="1200"/>
            </a:p>
          </p:txBody>
        </p:sp>
        <p:sp>
          <p:nvSpPr>
            <p:cNvPr id="18488" name="Rectangle 193"/>
            <p:cNvSpPr>
              <a:spLocks noChangeArrowheads="1"/>
            </p:cNvSpPr>
            <p:nvPr/>
          </p:nvSpPr>
          <p:spPr bwMode="auto">
            <a:xfrm>
              <a:off x="768" y="2976"/>
              <a:ext cx="33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buChar char="•"/>
                <a:defRPr sz="32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1pPr>
              <a:lvl2pPr marL="742950" indent="-285750" algn="l" eaLnBrk="0" hangingPunct="0">
                <a:spcBef>
                  <a:spcPts val="700"/>
                </a:spcBef>
                <a:buChar char="–"/>
                <a:defRPr sz="28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2pPr>
              <a:lvl3pPr marL="1143000" indent="-228600" algn="l" eaLnBrk="0" hangingPunct="0">
                <a:spcBef>
                  <a:spcPts val="600"/>
                </a:spcBef>
                <a:buChar char="•"/>
                <a:defRPr sz="24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3pPr>
              <a:lvl4pPr marL="1600200" indent="-228600" algn="l" eaLnBrk="0" hangingPunct="0">
                <a:spcBef>
                  <a:spcPts val="500"/>
                </a:spcBef>
                <a:buChar char="–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4pPr>
              <a:lvl5pPr marL="2057400" indent="-228600" algn="l" eaLnBrk="0" hangingPunct="0">
                <a:spcBef>
                  <a:spcPts val="500"/>
                </a:spcBef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Arial" charset="0"/>
                </a:rPr>
                <a:t>SM</a:t>
              </a:r>
            </a:p>
          </p:txBody>
        </p:sp>
      </p:grpSp>
      <p:sp>
        <p:nvSpPr>
          <p:cNvPr id="18479" name="Rectangle 194"/>
          <p:cNvSpPr>
            <a:spLocks noChangeArrowheads="1"/>
          </p:cNvSpPr>
          <p:nvPr/>
        </p:nvSpPr>
        <p:spPr bwMode="auto">
          <a:xfrm>
            <a:off x="4572000" y="5638800"/>
            <a:ext cx="838200" cy="381000"/>
          </a:xfrm>
          <a:prstGeom prst="rect">
            <a:avLst/>
          </a:prstGeom>
          <a:solidFill>
            <a:srgbClr val="99CCFF"/>
          </a:solidFill>
          <a:ln w="2070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r>
              <a:rPr lang="en-US" altLang="en-US" sz="1800"/>
              <a:t>Tex</a:t>
            </a:r>
          </a:p>
        </p:txBody>
      </p:sp>
      <p:sp>
        <p:nvSpPr>
          <p:cNvPr id="18480" name="Rectangle 195"/>
          <p:cNvSpPr>
            <a:spLocks noChangeArrowheads="1"/>
          </p:cNvSpPr>
          <p:nvPr/>
        </p:nvSpPr>
        <p:spPr bwMode="auto">
          <a:xfrm>
            <a:off x="5715000" y="5638800"/>
            <a:ext cx="838200" cy="381000"/>
          </a:xfrm>
          <a:prstGeom prst="rect">
            <a:avLst/>
          </a:prstGeom>
          <a:solidFill>
            <a:srgbClr val="99CCFF"/>
          </a:solidFill>
          <a:ln w="2070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r>
              <a:rPr lang="en-US" altLang="en-US" sz="1800"/>
              <a:t>Tex</a:t>
            </a:r>
          </a:p>
        </p:txBody>
      </p:sp>
      <p:sp>
        <p:nvSpPr>
          <p:cNvPr id="18481" name="Rectangle 196"/>
          <p:cNvSpPr>
            <a:spLocks noChangeArrowheads="1"/>
          </p:cNvSpPr>
          <p:nvPr/>
        </p:nvSpPr>
        <p:spPr bwMode="auto">
          <a:xfrm>
            <a:off x="6858000" y="5638800"/>
            <a:ext cx="838200" cy="381000"/>
          </a:xfrm>
          <a:prstGeom prst="rect">
            <a:avLst/>
          </a:prstGeom>
          <a:solidFill>
            <a:srgbClr val="99CCFF"/>
          </a:solidFill>
          <a:ln w="2070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r>
              <a:rPr lang="en-US" altLang="en-US" sz="1800"/>
              <a:t>Tex</a:t>
            </a:r>
          </a:p>
        </p:txBody>
      </p:sp>
      <p:sp>
        <p:nvSpPr>
          <p:cNvPr id="18482" name="Rectangle 197"/>
          <p:cNvSpPr>
            <a:spLocks noChangeArrowheads="1"/>
          </p:cNvSpPr>
          <p:nvPr/>
        </p:nvSpPr>
        <p:spPr bwMode="auto">
          <a:xfrm>
            <a:off x="7924800" y="5638800"/>
            <a:ext cx="838200" cy="381000"/>
          </a:xfrm>
          <a:prstGeom prst="rect">
            <a:avLst/>
          </a:prstGeom>
          <a:solidFill>
            <a:srgbClr val="99CCFF"/>
          </a:solidFill>
          <a:ln w="2070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r>
              <a:rPr lang="en-US" altLang="en-US" sz="1800"/>
              <a:t>Tex</a:t>
            </a:r>
          </a:p>
        </p:txBody>
      </p:sp>
      <p:sp>
        <p:nvSpPr>
          <p:cNvPr id="18483" name="Rectangle 198"/>
          <p:cNvSpPr>
            <a:spLocks noChangeArrowheads="1"/>
          </p:cNvSpPr>
          <p:nvPr/>
        </p:nvSpPr>
        <p:spPr bwMode="auto">
          <a:xfrm>
            <a:off x="4572000" y="6096000"/>
            <a:ext cx="4191000" cy="381000"/>
          </a:xfrm>
          <a:prstGeom prst="rect">
            <a:avLst/>
          </a:prstGeom>
          <a:solidFill>
            <a:srgbClr val="99CCFF"/>
          </a:solidFill>
          <a:ln w="2070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r>
              <a:rPr lang="en-US" altLang="en-US" sz="1800" b="1"/>
              <a:t>Texture Cache</a:t>
            </a:r>
          </a:p>
        </p:txBody>
      </p:sp>
      <p:sp>
        <p:nvSpPr>
          <p:cNvPr id="18484" name="Rectangle 199"/>
          <p:cNvSpPr>
            <a:spLocks noChangeArrowheads="1"/>
          </p:cNvSpPr>
          <p:nvPr/>
        </p:nvSpPr>
        <p:spPr bwMode="auto">
          <a:xfrm>
            <a:off x="4572000" y="1447800"/>
            <a:ext cx="4191000" cy="381000"/>
          </a:xfrm>
          <a:prstGeom prst="rect">
            <a:avLst/>
          </a:prstGeom>
          <a:solidFill>
            <a:srgbClr val="99CCFF"/>
          </a:solidFill>
          <a:ln w="2070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r>
              <a:rPr lang="en-US" altLang="en-US" sz="1800" b="1"/>
              <a:t>64 KB L1 Cache / Shared Memory</a:t>
            </a:r>
          </a:p>
        </p:txBody>
      </p:sp>
      <p:sp>
        <p:nvSpPr>
          <p:cNvPr id="18485" name="Rectangle 200"/>
          <p:cNvSpPr>
            <a:spLocks noChangeArrowheads="1"/>
          </p:cNvSpPr>
          <p:nvPr/>
        </p:nvSpPr>
        <p:spPr bwMode="auto">
          <a:xfrm>
            <a:off x="381000" y="914400"/>
            <a:ext cx="3505200" cy="381000"/>
          </a:xfrm>
          <a:prstGeom prst="rect">
            <a:avLst/>
          </a:prstGeom>
          <a:solidFill>
            <a:srgbClr val="99CCFF"/>
          </a:solidFill>
          <a:ln w="2070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r>
              <a:rPr lang="en-US" altLang="en-US" sz="1800" b="1"/>
              <a:t>~3-6 GB DRAM Memory w/ ECC</a:t>
            </a:r>
          </a:p>
        </p:txBody>
      </p:sp>
      <p:sp>
        <p:nvSpPr>
          <p:cNvPr id="18486" name="Rectangle 201"/>
          <p:cNvSpPr>
            <a:spLocks noChangeArrowheads="1"/>
          </p:cNvSpPr>
          <p:nvPr/>
        </p:nvSpPr>
        <p:spPr bwMode="auto">
          <a:xfrm>
            <a:off x="4572000" y="990600"/>
            <a:ext cx="4191000" cy="381000"/>
          </a:xfrm>
          <a:prstGeom prst="rect">
            <a:avLst/>
          </a:prstGeom>
          <a:solidFill>
            <a:srgbClr val="99CCFF"/>
          </a:solidFill>
          <a:ln w="2070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r>
              <a:rPr lang="en-US" altLang="en-US" sz="1800" b="1"/>
              <a:t>64KB Constant Cache</a:t>
            </a:r>
          </a:p>
        </p:txBody>
      </p:sp>
    </p:spTree>
    <p:extLst>
      <p:ext uri="{BB962C8B-B14F-4D97-AF65-F5344CB8AC3E}">
        <p14:creationId xmlns:p14="http://schemas.microsoft.com/office/powerpoint/2010/main" val="475693737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04800"/>
            <a:ext cx="7770813" cy="1141413"/>
          </a:xfrm>
        </p:spPr>
        <p:txBody>
          <a:bodyPr/>
          <a:lstStyle/>
          <a:p>
            <a:r>
              <a:rPr lang="en-US" dirty="0"/>
              <a:t>Heterogeneous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4" y="1371600"/>
            <a:ext cx="7621586" cy="4722813"/>
          </a:xfrm>
        </p:spPr>
        <p:txBody>
          <a:bodyPr/>
          <a:lstStyle/>
          <a:p>
            <a:r>
              <a:rPr lang="en-US" dirty="0"/>
              <a:t>Use processors with </a:t>
            </a:r>
            <a:r>
              <a:rPr lang="en-US" b="1" dirty="0"/>
              <a:t>complementary capabilities</a:t>
            </a:r>
            <a:r>
              <a:rPr lang="en-US" dirty="0"/>
              <a:t> for </a:t>
            </a:r>
            <a:r>
              <a:rPr lang="en-US" b="1" dirty="0"/>
              <a:t>best overall performance</a:t>
            </a:r>
          </a:p>
          <a:p>
            <a:r>
              <a:rPr lang="en-US" dirty="0"/>
              <a:t>GPUs of today are effective accelerators that depend on the “host” system for  OS and resource management, I/O,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GPU-accelerated programs are therefore programs that run on </a:t>
            </a:r>
            <a:r>
              <a:rPr lang="en-US" b="1" dirty="0"/>
              <a:t>“heterogeneous computing systems”</a:t>
            </a:r>
            <a:r>
              <a:rPr lang="en-US" dirty="0"/>
              <a:t> consisting of a mix of processors (at least CPU+GPU)</a:t>
            </a:r>
          </a:p>
        </p:txBody>
      </p:sp>
    </p:spTree>
    <p:extLst>
      <p:ext uri="{BB962C8B-B14F-4D97-AF65-F5344CB8AC3E}">
        <p14:creationId xmlns:p14="http://schemas.microsoft.com/office/powerpoint/2010/main" val="20801063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6349"/>
            <a:ext cx="9144000" cy="685165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070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4419600" y="228600"/>
            <a:ext cx="4495800" cy="6400800"/>
          </a:xfrm>
          <a:prstGeom prst="rect">
            <a:avLst/>
          </a:prstGeom>
          <a:solidFill>
            <a:srgbClr val="FFCC99"/>
          </a:solidFill>
          <a:ln w="2070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9460" name="Rectangle 2"/>
          <p:cNvSpPr>
            <a:spLocks noChangeArrowheads="1"/>
          </p:cNvSpPr>
          <p:nvPr/>
        </p:nvSpPr>
        <p:spPr bwMode="auto">
          <a:xfrm>
            <a:off x="4538663" y="2514606"/>
            <a:ext cx="4241800" cy="3705225"/>
          </a:xfrm>
          <a:prstGeom prst="rect">
            <a:avLst/>
          </a:prstGeom>
          <a:solidFill>
            <a:srgbClr val="66FF33"/>
          </a:solidFill>
          <a:ln w="2070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9461" name="Rectangle 3"/>
          <p:cNvSpPr>
            <a:spLocks noChangeArrowheads="1"/>
          </p:cNvSpPr>
          <p:nvPr/>
        </p:nvSpPr>
        <p:spPr bwMode="auto">
          <a:xfrm>
            <a:off x="271463" y="4270375"/>
            <a:ext cx="3581400" cy="2362200"/>
          </a:xfrm>
          <a:prstGeom prst="rect">
            <a:avLst/>
          </a:prstGeom>
          <a:solidFill>
            <a:srgbClr val="99CCFF"/>
          </a:solidFill>
          <a:ln w="2070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228600" y="228601"/>
            <a:ext cx="3886200" cy="3306763"/>
          </a:xfrm>
          <a:prstGeom prst="rect">
            <a:avLst/>
          </a:prstGeom>
          <a:solidFill>
            <a:srgbClr val="E8E8E8"/>
          </a:solidFill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381000" y="304801"/>
            <a:ext cx="3505200" cy="523875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762001" y="381000"/>
            <a:ext cx="28275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latin typeface="Arial" charset="0"/>
              </a:rPr>
              <a:t>NVIDIA Kepler GPU</a:t>
            </a:r>
            <a:endParaRPr lang="en-US" altLang="en-US" sz="2400">
              <a:latin typeface="Arial" charset="0"/>
            </a:endParaRPr>
          </a:p>
        </p:txBody>
      </p:sp>
      <p:sp>
        <p:nvSpPr>
          <p:cNvPr id="19465" name="Freeform 9"/>
          <p:cNvSpPr>
            <a:spLocks/>
          </p:cNvSpPr>
          <p:nvPr/>
        </p:nvSpPr>
        <p:spPr bwMode="auto">
          <a:xfrm>
            <a:off x="962025" y="3535363"/>
            <a:ext cx="2209800" cy="711200"/>
          </a:xfrm>
          <a:custGeom>
            <a:avLst/>
            <a:gdLst>
              <a:gd name="T0" fmla="*/ 2147483647 w 2397"/>
              <a:gd name="T1" fmla="*/ 2147483647 h 654"/>
              <a:gd name="T2" fmla="*/ 2147483647 w 2397"/>
              <a:gd name="T3" fmla="*/ 2147483647 h 654"/>
              <a:gd name="T4" fmla="*/ 2147483647 w 2397"/>
              <a:gd name="T5" fmla="*/ 2147483647 h 654"/>
              <a:gd name="T6" fmla="*/ 2147483647 w 2397"/>
              <a:gd name="T7" fmla="*/ 2147483647 h 654"/>
              <a:gd name="T8" fmla="*/ 2147483647 w 2397"/>
              <a:gd name="T9" fmla="*/ 2147483647 h 654"/>
              <a:gd name="T10" fmla="*/ 2147483647 w 2397"/>
              <a:gd name="T11" fmla="*/ 2147483647 h 654"/>
              <a:gd name="T12" fmla="*/ 2147483647 w 2397"/>
              <a:gd name="T13" fmla="*/ 2147483647 h 654"/>
              <a:gd name="T14" fmla="*/ 2147483647 w 2397"/>
              <a:gd name="T15" fmla="*/ 2147483647 h 654"/>
              <a:gd name="T16" fmla="*/ 2147483647 w 2397"/>
              <a:gd name="T17" fmla="*/ 2147483647 h 654"/>
              <a:gd name="T18" fmla="*/ 2147483647 w 2397"/>
              <a:gd name="T19" fmla="*/ 2147483647 h 654"/>
              <a:gd name="T20" fmla="*/ 2147483647 w 2397"/>
              <a:gd name="T21" fmla="*/ 2147483647 h 654"/>
              <a:gd name="T22" fmla="*/ 2147483647 w 2397"/>
              <a:gd name="T23" fmla="*/ 2147483647 h 654"/>
              <a:gd name="T24" fmla="*/ 2147483647 w 2397"/>
              <a:gd name="T25" fmla="*/ 2147483647 h 654"/>
              <a:gd name="T26" fmla="*/ 2147483647 w 2397"/>
              <a:gd name="T27" fmla="*/ 2147483647 h 654"/>
              <a:gd name="T28" fmla="*/ 2147483647 w 2397"/>
              <a:gd name="T29" fmla="*/ 2147483647 h 654"/>
              <a:gd name="T30" fmla="*/ 2147483647 w 2397"/>
              <a:gd name="T31" fmla="*/ 2147483647 h 654"/>
              <a:gd name="T32" fmla="*/ 2147483647 w 2397"/>
              <a:gd name="T33" fmla="*/ 2147483647 h 654"/>
              <a:gd name="T34" fmla="*/ 2147483647 w 2397"/>
              <a:gd name="T35" fmla="*/ 2147483647 h 654"/>
              <a:gd name="T36" fmla="*/ 2147483647 w 2397"/>
              <a:gd name="T37" fmla="*/ 2147483647 h 654"/>
              <a:gd name="T38" fmla="*/ 2147483647 w 2397"/>
              <a:gd name="T39" fmla="*/ 2147483647 h 654"/>
              <a:gd name="T40" fmla="*/ 2147483647 w 2397"/>
              <a:gd name="T41" fmla="*/ 0 h 654"/>
              <a:gd name="T42" fmla="*/ 2147483647 w 2397"/>
              <a:gd name="T43" fmla="*/ 0 h 654"/>
              <a:gd name="T44" fmla="*/ 2147483647 w 2397"/>
              <a:gd name="T45" fmla="*/ 2147483647 h 654"/>
              <a:gd name="T46" fmla="*/ 2147483647 w 2397"/>
              <a:gd name="T47" fmla="*/ 2147483647 h 654"/>
              <a:gd name="T48" fmla="*/ 2147483647 w 2397"/>
              <a:gd name="T49" fmla="*/ 2147483647 h 654"/>
              <a:gd name="T50" fmla="*/ 2147483647 w 2397"/>
              <a:gd name="T51" fmla="*/ 2147483647 h 654"/>
              <a:gd name="T52" fmla="*/ 2147483647 w 2397"/>
              <a:gd name="T53" fmla="*/ 2147483647 h 654"/>
              <a:gd name="T54" fmla="*/ 2147483647 w 2397"/>
              <a:gd name="T55" fmla="*/ 2147483647 h 654"/>
              <a:gd name="T56" fmla="*/ 2147483647 w 2397"/>
              <a:gd name="T57" fmla="*/ 2147483647 h 654"/>
              <a:gd name="T58" fmla="*/ 2147483647 w 2397"/>
              <a:gd name="T59" fmla="*/ 2147483647 h 654"/>
              <a:gd name="T60" fmla="*/ 2147483647 w 2397"/>
              <a:gd name="T61" fmla="*/ 2147483647 h 654"/>
              <a:gd name="T62" fmla="*/ 2147483647 w 2397"/>
              <a:gd name="T63" fmla="*/ 2147483647 h 654"/>
              <a:gd name="T64" fmla="*/ 2147483647 w 2397"/>
              <a:gd name="T65" fmla="*/ 2147483647 h 654"/>
              <a:gd name="T66" fmla="*/ 2147483647 w 2397"/>
              <a:gd name="T67" fmla="*/ 2147483647 h 654"/>
              <a:gd name="T68" fmla="*/ 2147483647 w 2397"/>
              <a:gd name="T69" fmla="*/ 2147483647 h 654"/>
              <a:gd name="T70" fmla="*/ 2147483647 w 2397"/>
              <a:gd name="T71" fmla="*/ 2147483647 h 654"/>
              <a:gd name="T72" fmla="*/ 2147483647 w 2397"/>
              <a:gd name="T73" fmla="*/ 2147483647 h 654"/>
              <a:gd name="T74" fmla="*/ 2147483647 w 2397"/>
              <a:gd name="T75" fmla="*/ 2147483647 h 654"/>
              <a:gd name="T76" fmla="*/ 2147483647 w 2397"/>
              <a:gd name="T77" fmla="*/ 2147483647 h 654"/>
              <a:gd name="T78" fmla="*/ 2147483647 w 2397"/>
              <a:gd name="T79" fmla="*/ 2147483647 h 654"/>
              <a:gd name="T80" fmla="*/ 2147483647 w 2397"/>
              <a:gd name="T81" fmla="*/ 2147483647 h 654"/>
              <a:gd name="T82" fmla="*/ 0 w 2397"/>
              <a:gd name="T83" fmla="*/ 2147483647 h 654"/>
              <a:gd name="T84" fmla="*/ 2147483647 w 2397"/>
              <a:gd name="T85" fmla="*/ 2147483647 h 65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397" h="654">
                <a:moveTo>
                  <a:pt x="2397" y="654"/>
                </a:moveTo>
                <a:lnTo>
                  <a:pt x="2328" y="653"/>
                </a:lnTo>
                <a:lnTo>
                  <a:pt x="2260" y="646"/>
                </a:lnTo>
                <a:lnTo>
                  <a:pt x="2193" y="637"/>
                </a:lnTo>
                <a:lnTo>
                  <a:pt x="2128" y="622"/>
                </a:lnTo>
                <a:lnTo>
                  <a:pt x="2063" y="605"/>
                </a:lnTo>
                <a:lnTo>
                  <a:pt x="2002" y="583"/>
                </a:lnTo>
                <a:lnTo>
                  <a:pt x="1941" y="559"/>
                </a:lnTo>
                <a:lnTo>
                  <a:pt x="1884" y="529"/>
                </a:lnTo>
                <a:lnTo>
                  <a:pt x="1830" y="497"/>
                </a:lnTo>
                <a:lnTo>
                  <a:pt x="1781" y="463"/>
                </a:lnTo>
                <a:lnTo>
                  <a:pt x="1734" y="425"/>
                </a:lnTo>
                <a:lnTo>
                  <a:pt x="1692" y="384"/>
                </a:lnTo>
                <a:lnTo>
                  <a:pt x="1653" y="342"/>
                </a:lnTo>
                <a:lnTo>
                  <a:pt x="1620" y="297"/>
                </a:lnTo>
                <a:lnTo>
                  <a:pt x="1592" y="250"/>
                </a:lnTo>
                <a:lnTo>
                  <a:pt x="1567" y="202"/>
                </a:lnTo>
                <a:lnTo>
                  <a:pt x="1550" y="153"/>
                </a:lnTo>
                <a:lnTo>
                  <a:pt x="1535" y="102"/>
                </a:lnTo>
                <a:lnTo>
                  <a:pt x="1528" y="51"/>
                </a:lnTo>
                <a:lnTo>
                  <a:pt x="1525" y="0"/>
                </a:lnTo>
                <a:lnTo>
                  <a:pt x="872" y="0"/>
                </a:lnTo>
                <a:lnTo>
                  <a:pt x="869" y="51"/>
                </a:lnTo>
                <a:lnTo>
                  <a:pt x="860" y="102"/>
                </a:lnTo>
                <a:lnTo>
                  <a:pt x="847" y="151"/>
                </a:lnTo>
                <a:lnTo>
                  <a:pt x="828" y="201"/>
                </a:lnTo>
                <a:lnTo>
                  <a:pt x="805" y="249"/>
                </a:lnTo>
                <a:lnTo>
                  <a:pt x="776" y="295"/>
                </a:lnTo>
                <a:lnTo>
                  <a:pt x="742" y="340"/>
                </a:lnTo>
                <a:lnTo>
                  <a:pt x="703" y="383"/>
                </a:lnTo>
                <a:lnTo>
                  <a:pt x="661" y="423"/>
                </a:lnTo>
                <a:lnTo>
                  <a:pt x="614" y="461"/>
                </a:lnTo>
                <a:lnTo>
                  <a:pt x="565" y="496"/>
                </a:lnTo>
                <a:lnTo>
                  <a:pt x="511" y="528"/>
                </a:lnTo>
                <a:lnTo>
                  <a:pt x="455" y="557"/>
                </a:lnTo>
                <a:lnTo>
                  <a:pt x="395" y="582"/>
                </a:lnTo>
                <a:lnTo>
                  <a:pt x="333" y="604"/>
                </a:lnTo>
                <a:lnTo>
                  <a:pt x="269" y="621"/>
                </a:lnTo>
                <a:lnTo>
                  <a:pt x="203" y="636"/>
                </a:lnTo>
                <a:lnTo>
                  <a:pt x="135" y="646"/>
                </a:lnTo>
                <a:lnTo>
                  <a:pt x="68" y="652"/>
                </a:lnTo>
                <a:lnTo>
                  <a:pt x="0" y="654"/>
                </a:lnTo>
                <a:lnTo>
                  <a:pt x="2397" y="654"/>
                </a:lnTo>
                <a:close/>
              </a:path>
            </a:pathLst>
          </a:custGeom>
          <a:solidFill>
            <a:srgbClr val="FFFFFF"/>
          </a:solidFill>
          <a:ln w="6350">
            <a:solidFill>
              <a:srgbClr val="9933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4572000" y="381000"/>
            <a:ext cx="4191000" cy="4572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4627573" y="457208"/>
            <a:ext cx="39433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charset="0"/>
              </a:rPr>
              <a:t>Streaming Multiprocessor - SMX</a:t>
            </a:r>
            <a:endParaRPr lang="en-US" altLang="en-US" sz="2000">
              <a:latin typeface="Arial" charset="0"/>
            </a:endParaRPr>
          </a:p>
        </p:txBody>
      </p:sp>
      <p:sp>
        <p:nvSpPr>
          <p:cNvPr id="19468" name="Freeform 12"/>
          <p:cNvSpPr>
            <a:spLocks/>
          </p:cNvSpPr>
          <p:nvPr/>
        </p:nvSpPr>
        <p:spPr bwMode="auto">
          <a:xfrm>
            <a:off x="3352800" y="4953003"/>
            <a:ext cx="1066800" cy="1460500"/>
          </a:xfrm>
          <a:custGeom>
            <a:avLst/>
            <a:gdLst>
              <a:gd name="T0" fmla="*/ 2147483647 w 871"/>
              <a:gd name="T1" fmla="*/ 2147483647 h 2780"/>
              <a:gd name="T2" fmla="*/ 2147483647 w 871"/>
              <a:gd name="T3" fmla="*/ 0 h 2780"/>
              <a:gd name="T4" fmla="*/ 2147483647 w 871"/>
              <a:gd name="T5" fmla="*/ 2147483647 h 2780"/>
              <a:gd name="T6" fmla="*/ 2147483647 w 871"/>
              <a:gd name="T7" fmla="*/ 2147483647 h 2780"/>
              <a:gd name="T8" fmla="*/ 2147483647 w 871"/>
              <a:gd name="T9" fmla="*/ 2147483647 h 2780"/>
              <a:gd name="T10" fmla="*/ 2147483647 w 871"/>
              <a:gd name="T11" fmla="*/ 2147483647 h 2780"/>
              <a:gd name="T12" fmla="*/ 2147483647 w 871"/>
              <a:gd name="T13" fmla="*/ 2147483647 h 2780"/>
              <a:gd name="T14" fmla="*/ 2147483647 w 871"/>
              <a:gd name="T15" fmla="*/ 2147483647 h 2780"/>
              <a:gd name="T16" fmla="*/ 2147483647 w 871"/>
              <a:gd name="T17" fmla="*/ 2147483647 h 2780"/>
              <a:gd name="T18" fmla="*/ 2147483647 w 871"/>
              <a:gd name="T19" fmla="*/ 2147483647 h 2780"/>
              <a:gd name="T20" fmla="*/ 2147483647 w 871"/>
              <a:gd name="T21" fmla="*/ 2147483647 h 2780"/>
              <a:gd name="T22" fmla="*/ 2147483647 w 871"/>
              <a:gd name="T23" fmla="*/ 2147483647 h 2780"/>
              <a:gd name="T24" fmla="*/ 2147483647 w 871"/>
              <a:gd name="T25" fmla="*/ 2147483647 h 2780"/>
              <a:gd name="T26" fmla="*/ 2147483647 w 871"/>
              <a:gd name="T27" fmla="*/ 2147483647 h 2780"/>
              <a:gd name="T28" fmla="*/ 2147483647 w 871"/>
              <a:gd name="T29" fmla="*/ 2147483647 h 2780"/>
              <a:gd name="T30" fmla="*/ 2147483647 w 871"/>
              <a:gd name="T31" fmla="*/ 2147483647 h 2780"/>
              <a:gd name="T32" fmla="*/ 2147483647 w 871"/>
              <a:gd name="T33" fmla="*/ 2147483647 h 2780"/>
              <a:gd name="T34" fmla="*/ 2147483647 w 871"/>
              <a:gd name="T35" fmla="*/ 2147483647 h 2780"/>
              <a:gd name="T36" fmla="*/ 2147483647 w 871"/>
              <a:gd name="T37" fmla="*/ 2147483647 h 2780"/>
              <a:gd name="T38" fmla="*/ 2147483647 w 871"/>
              <a:gd name="T39" fmla="*/ 2147483647 h 2780"/>
              <a:gd name="T40" fmla="*/ 2147483647 w 871"/>
              <a:gd name="T41" fmla="*/ 2147483647 h 2780"/>
              <a:gd name="T42" fmla="*/ 0 w 871"/>
              <a:gd name="T43" fmla="*/ 2147483647 h 2780"/>
              <a:gd name="T44" fmla="*/ 0 w 871"/>
              <a:gd name="T45" fmla="*/ 2147483647 h 2780"/>
              <a:gd name="T46" fmla="*/ 2147483647 w 871"/>
              <a:gd name="T47" fmla="*/ 2147483647 h 2780"/>
              <a:gd name="T48" fmla="*/ 2147483647 w 871"/>
              <a:gd name="T49" fmla="*/ 2147483647 h 2780"/>
              <a:gd name="T50" fmla="*/ 2147483647 w 871"/>
              <a:gd name="T51" fmla="*/ 2147483647 h 2780"/>
              <a:gd name="T52" fmla="*/ 2147483647 w 871"/>
              <a:gd name="T53" fmla="*/ 2147483647 h 2780"/>
              <a:gd name="T54" fmla="*/ 2147483647 w 871"/>
              <a:gd name="T55" fmla="*/ 2147483647 h 2780"/>
              <a:gd name="T56" fmla="*/ 2147483647 w 871"/>
              <a:gd name="T57" fmla="*/ 2147483647 h 2780"/>
              <a:gd name="T58" fmla="*/ 2147483647 w 871"/>
              <a:gd name="T59" fmla="*/ 2147483647 h 2780"/>
              <a:gd name="T60" fmla="*/ 2147483647 w 871"/>
              <a:gd name="T61" fmla="*/ 2147483647 h 2780"/>
              <a:gd name="T62" fmla="*/ 2147483647 w 871"/>
              <a:gd name="T63" fmla="*/ 2147483647 h 2780"/>
              <a:gd name="T64" fmla="*/ 2147483647 w 871"/>
              <a:gd name="T65" fmla="*/ 2147483647 h 2780"/>
              <a:gd name="T66" fmla="*/ 2147483647 w 871"/>
              <a:gd name="T67" fmla="*/ 2147483647 h 2780"/>
              <a:gd name="T68" fmla="*/ 2147483647 w 871"/>
              <a:gd name="T69" fmla="*/ 2147483647 h 2780"/>
              <a:gd name="T70" fmla="*/ 2147483647 w 871"/>
              <a:gd name="T71" fmla="*/ 2147483647 h 2780"/>
              <a:gd name="T72" fmla="*/ 2147483647 w 871"/>
              <a:gd name="T73" fmla="*/ 2147483647 h 2780"/>
              <a:gd name="T74" fmla="*/ 2147483647 w 871"/>
              <a:gd name="T75" fmla="*/ 2147483647 h 2780"/>
              <a:gd name="T76" fmla="*/ 2147483647 w 871"/>
              <a:gd name="T77" fmla="*/ 2147483647 h 2780"/>
              <a:gd name="T78" fmla="*/ 2147483647 w 871"/>
              <a:gd name="T79" fmla="*/ 2147483647 h 2780"/>
              <a:gd name="T80" fmla="*/ 2147483647 w 871"/>
              <a:gd name="T81" fmla="*/ 2147483647 h 2780"/>
              <a:gd name="T82" fmla="*/ 2147483647 w 871"/>
              <a:gd name="T83" fmla="*/ 2147483647 h 2780"/>
              <a:gd name="T84" fmla="*/ 2147483647 w 871"/>
              <a:gd name="T85" fmla="*/ 2147483647 h 2780"/>
              <a:gd name="T86" fmla="*/ 2147483647 w 871"/>
              <a:gd name="T87" fmla="*/ 2147483647 h 2780"/>
              <a:gd name="T88" fmla="*/ 2147483647 w 871"/>
              <a:gd name="T89" fmla="*/ 2147483647 h 2780"/>
              <a:gd name="T90" fmla="*/ 2147483647 w 871"/>
              <a:gd name="T91" fmla="*/ 2147483647 h 2780"/>
              <a:gd name="T92" fmla="*/ 2147483647 w 871"/>
              <a:gd name="T93" fmla="*/ 2147483647 h 2780"/>
              <a:gd name="T94" fmla="*/ 2147483647 w 871"/>
              <a:gd name="T95" fmla="*/ 2147483647 h 278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871" h="2780">
                <a:moveTo>
                  <a:pt x="871" y="2780"/>
                </a:moveTo>
                <a:lnTo>
                  <a:pt x="871" y="0"/>
                </a:lnTo>
                <a:lnTo>
                  <a:pt x="868" y="59"/>
                </a:lnTo>
                <a:lnTo>
                  <a:pt x="861" y="119"/>
                </a:lnTo>
                <a:lnTo>
                  <a:pt x="846" y="177"/>
                </a:lnTo>
                <a:lnTo>
                  <a:pt x="829" y="235"/>
                </a:lnTo>
                <a:lnTo>
                  <a:pt x="804" y="291"/>
                </a:lnTo>
                <a:lnTo>
                  <a:pt x="777" y="346"/>
                </a:lnTo>
                <a:lnTo>
                  <a:pt x="743" y="398"/>
                </a:lnTo>
                <a:lnTo>
                  <a:pt x="704" y="448"/>
                </a:lnTo>
                <a:lnTo>
                  <a:pt x="662" y="494"/>
                </a:lnTo>
                <a:lnTo>
                  <a:pt x="616" y="539"/>
                </a:lnTo>
                <a:lnTo>
                  <a:pt x="566" y="580"/>
                </a:lnTo>
                <a:lnTo>
                  <a:pt x="512" y="616"/>
                </a:lnTo>
                <a:lnTo>
                  <a:pt x="454" y="650"/>
                </a:lnTo>
                <a:lnTo>
                  <a:pt x="395" y="679"/>
                </a:lnTo>
                <a:lnTo>
                  <a:pt x="334" y="705"/>
                </a:lnTo>
                <a:lnTo>
                  <a:pt x="268" y="726"/>
                </a:lnTo>
                <a:lnTo>
                  <a:pt x="203" y="742"/>
                </a:lnTo>
                <a:lnTo>
                  <a:pt x="136" y="753"/>
                </a:lnTo>
                <a:lnTo>
                  <a:pt x="68" y="760"/>
                </a:lnTo>
                <a:lnTo>
                  <a:pt x="0" y="763"/>
                </a:lnTo>
                <a:lnTo>
                  <a:pt x="0" y="1309"/>
                </a:lnTo>
                <a:lnTo>
                  <a:pt x="55" y="1312"/>
                </a:lnTo>
                <a:lnTo>
                  <a:pt x="109" y="1320"/>
                </a:lnTo>
                <a:lnTo>
                  <a:pt x="162" y="1333"/>
                </a:lnTo>
                <a:lnTo>
                  <a:pt x="216" y="1354"/>
                </a:lnTo>
                <a:lnTo>
                  <a:pt x="268" y="1380"/>
                </a:lnTo>
                <a:lnTo>
                  <a:pt x="321" y="1412"/>
                </a:lnTo>
                <a:lnTo>
                  <a:pt x="370" y="1448"/>
                </a:lnTo>
                <a:lnTo>
                  <a:pt x="419" y="1490"/>
                </a:lnTo>
                <a:lnTo>
                  <a:pt x="466" y="1537"/>
                </a:lnTo>
                <a:lnTo>
                  <a:pt x="512" y="1589"/>
                </a:lnTo>
                <a:lnTo>
                  <a:pt x="555" y="1646"/>
                </a:lnTo>
                <a:lnTo>
                  <a:pt x="597" y="1707"/>
                </a:lnTo>
                <a:lnTo>
                  <a:pt x="634" y="1773"/>
                </a:lnTo>
                <a:lnTo>
                  <a:pt x="671" y="1842"/>
                </a:lnTo>
                <a:lnTo>
                  <a:pt x="704" y="1915"/>
                </a:lnTo>
                <a:lnTo>
                  <a:pt x="736" y="1992"/>
                </a:lnTo>
                <a:lnTo>
                  <a:pt x="764" y="2071"/>
                </a:lnTo>
                <a:lnTo>
                  <a:pt x="788" y="2154"/>
                </a:lnTo>
                <a:lnTo>
                  <a:pt x="810" y="2238"/>
                </a:lnTo>
                <a:lnTo>
                  <a:pt x="829" y="2325"/>
                </a:lnTo>
                <a:lnTo>
                  <a:pt x="844" y="2414"/>
                </a:lnTo>
                <a:lnTo>
                  <a:pt x="855" y="2504"/>
                </a:lnTo>
                <a:lnTo>
                  <a:pt x="864" y="2596"/>
                </a:lnTo>
                <a:lnTo>
                  <a:pt x="870" y="2689"/>
                </a:lnTo>
                <a:lnTo>
                  <a:pt x="871" y="2780"/>
                </a:lnTo>
                <a:close/>
              </a:path>
            </a:pathLst>
          </a:custGeom>
          <a:solidFill>
            <a:srgbClr val="FFFFFF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455614" y="1447800"/>
            <a:ext cx="530225" cy="965200"/>
          </a:xfrm>
          <a:prstGeom prst="rect">
            <a:avLst/>
          </a:prstGeom>
          <a:solidFill>
            <a:srgbClr val="99CCFF"/>
          </a:solidFill>
          <a:ln w="2070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541347" y="1871663"/>
            <a:ext cx="33342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latin typeface="Arial" charset="0"/>
              </a:rPr>
              <a:t>GPC</a:t>
            </a:r>
          </a:p>
        </p:txBody>
      </p:sp>
      <p:sp>
        <p:nvSpPr>
          <p:cNvPr id="19471" name="Rectangle 15"/>
          <p:cNvSpPr>
            <a:spLocks noChangeArrowheads="1"/>
          </p:cNvSpPr>
          <p:nvPr/>
        </p:nvSpPr>
        <p:spPr bwMode="auto">
          <a:xfrm>
            <a:off x="1090623" y="1447800"/>
            <a:ext cx="530225" cy="965200"/>
          </a:xfrm>
          <a:prstGeom prst="rect">
            <a:avLst/>
          </a:prstGeom>
          <a:solidFill>
            <a:srgbClr val="99CCFF"/>
          </a:solidFill>
          <a:ln w="2070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9472" name="Rectangle 16"/>
          <p:cNvSpPr>
            <a:spLocks noChangeArrowheads="1"/>
          </p:cNvSpPr>
          <p:nvPr/>
        </p:nvSpPr>
        <p:spPr bwMode="auto">
          <a:xfrm>
            <a:off x="1176347" y="1871663"/>
            <a:ext cx="33342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latin typeface="Arial" charset="0"/>
              </a:rPr>
              <a:t>GPC</a:t>
            </a:r>
          </a:p>
        </p:txBody>
      </p:sp>
      <p:sp>
        <p:nvSpPr>
          <p:cNvPr id="19473" name="Rectangle 17"/>
          <p:cNvSpPr>
            <a:spLocks noChangeArrowheads="1"/>
          </p:cNvSpPr>
          <p:nvPr/>
        </p:nvSpPr>
        <p:spPr bwMode="auto">
          <a:xfrm>
            <a:off x="1727200" y="1447800"/>
            <a:ext cx="528638" cy="965200"/>
          </a:xfrm>
          <a:prstGeom prst="rect">
            <a:avLst/>
          </a:prstGeom>
          <a:solidFill>
            <a:srgbClr val="99CCFF"/>
          </a:solidFill>
          <a:ln w="2070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9474" name="Rectangle 18"/>
          <p:cNvSpPr>
            <a:spLocks noChangeArrowheads="1"/>
          </p:cNvSpPr>
          <p:nvPr/>
        </p:nvSpPr>
        <p:spPr bwMode="auto">
          <a:xfrm>
            <a:off x="1812925" y="1871663"/>
            <a:ext cx="33342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latin typeface="Arial" charset="0"/>
              </a:rPr>
              <a:t>GPC</a:t>
            </a:r>
          </a:p>
        </p:txBody>
      </p:sp>
      <p:sp>
        <p:nvSpPr>
          <p:cNvPr id="19475" name="Rectangle 19"/>
          <p:cNvSpPr>
            <a:spLocks noChangeArrowheads="1"/>
          </p:cNvSpPr>
          <p:nvPr/>
        </p:nvSpPr>
        <p:spPr bwMode="auto">
          <a:xfrm>
            <a:off x="2362200" y="1447800"/>
            <a:ext cx="528638" cy="965200"/>
          </a:xfrm>
          <a:prstGeom prst="rect">
            <a:avLst/>
          </a:prstGeom>
          <a:solidFill>
            <a:srgbClr val="99CCFF"/>
          </a:solidFill>
          <a:ln w="2070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9476" name="Rectangle 20"/>
          <p:cNvSpPr>
            <a:spLocks noChangeArrowheads="1"/>
          </p:cNvSpPr>
          <p:nvPr/>
        </p:nvSpPr>
        <p:spPr bwMode="auto">
          <a:xfrm>
            <a:off x="2447927" y="1871663"/>
            <a:ext cx="33342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latin typeface="Arial" charset="0"/>
              </a:rPr>
              <a:t>GPC</a:t>
            </a:r>
          </a:p>
        </p:txBody>
      </p:sp>
      <p:sp>
        <p:nvSpPr>
          <p:cNvPr id="19477" name="Rectangle 21"/>
          <p:cNvSpPr>
            <a:spLocks noChangeArrowheads="1"/>
          </p:cNvSpPr>
          <p:nvPr/>
        </p:nvSpPr>
        <p:spPr bwMode="auto">
          <a:xfrm>
            <a:off x="2970213" y="1447800"/>
            <a:ext cx="914400" cy="1990725"/>
          </a:xfrm>
          <a:prstGeom prst="rect">
            <a:avLst/>
          </a:prstGeom>
          <a:solidFill>
            <a:srgbClr val="CCFFCC"/>
          </a:solidFill>
          <a:ln w="2070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9478" name="Rectangle 22"/>
          <p:cNvSpPr>
            <a:spLocks noChangeArrowheads="1"/>
          </p:cNvSpPr>
          <p:nvPr/>
        </p:nvSpPr>
        <p:spPr bwMode="auto">
          <a:xfrm>
            <a:off x="3198822" y="1676400"/>
            <a:ext cx="56105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latin typeface="Arial" charset="0"/>
              </a:rPr>
              <a:t>1536KB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latin typeface="Arial" charset="0"/>
              </a:rPr>
              <a:t>Level 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latin typeface="Arial" charset="0"/>
              </a:rPr>
              <a:t>Cache</a:t>
            </a:r>
          </a:p>
        </p:txBody>
      </p:sp>
      <p:grpSp>
        <p:nvGrpSpPr>
          <p:cNvPr id="19479" name="Group 188"/>
          <p:cNvGrpSpPr>
            <a:grpSpLocks/>
          </p:cNvGrpSpPr>
          <p:nvPr/>
        </p:nvGrpSpPr>
        <p:grpSpPr bwMode="auto">
          <a:xfrm>
            <a:off x="804864" y="5260975"/>
            <a:ext cx="1214437" cy="1219200"/>
            <a:chOff x="576" y="2736"/>
            <a:chExt cx="765" cy="768"/>
          </a:xfrm>
        </p:grpSpPr>
        <p:sp>
          <p:nvSpPr>
            <p:cNvPr id="19552" name="Rectangle 189"/>
            <p:cNvSpPr>
              <a:spLocks noChangeArrowheads="1"/>
            </p:cNvSpPr>
            <p:nvPr/>
          </p:nvSpPr>
          <p:spPr bwMode="auto">
            <a:xfrm>
              <a:off x="576" y="2736"/>
              <a:ext cx="765" cy="768"/>
            </a:xfrm>
            <a:prstGeom prst="rect">
              <a:avLst/>
            </a:prstGeom>
            <a:solidFill>
              <a:srgbClr val="FFCC99"/>
            </a:solidFill>
            <a:ln w="207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l" eaLnBrk="0" hangingPunct="0">
                <a:buChar char="•"/>
                <a:defRPr sz="32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1pPr>
              <a:lvl2pPr marL="742950" indent="-285750" algn="l" eaLnBrk="0" hangingPunct="0">
                <a:spcBef>
                  <a:spcPts val="700"/>
                </a:spcBef>
                <a:buChar char="–"/>
                <a:defRPr sz="28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2pPr>
              <a:lvl3pPr marL="1143000" indent="-228600" algn="l" eaLnBrk="0" hangingPunct="0">
                <a:spcBef>
                  <a:spcPts val="600"/>
                </a:spcBef>
                <a:buChar char="•"/>
                <a:defRPr sz="24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3pPr>
              <a:lvl4pPr marL="1600200" indent="-228600" algn="l" eaLnBrk="0" hangingPunct="0">
                <a:spcBef>
                  <a:spcPts val="500"/>
                </a:spcBef>
                <a:buChar char="–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4pPr>
              <a:lvl5pPr marL="2057400" indent="-228600" algn="l" eaLnBrk="0" hangingPunct="0">
                <a:spcBef>
                  <a:spcPts val="500"/>
                </a:spcBef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9pPr>
            </a:lstStyle>
            <a:p>
              <a:pPr algn="ctr" eaLnBrk="1" hangingPunct="1">
                <a:buFont typeface="Times New Roman" pitchFamily="18" charset="0"/>
                <a:buNone/>
              </a:pPr>
              <a:endParaRPr lang="en-US" altLang="en-US" sz="1200"/>
            </a:p>
          </p:txBody>
        </p:sp>
        <p:sp>
          <p:nvSpPr>
            <p:cNvPr id="19553" name="Rectangle 190"/>
            <p:cNvSpPr>
              <a:spLocks noChangeArrowheads="1"/>
            </p:cNvSpPr>
            <p:nvPr/>
          </p:nvSpPr>
          <p:spPr bwMode="auto">
            <a:xfrm>
              <a:off x="705" y="2984"/>
              <a:ext cx="49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buChar char="•"/>
                <a:defRPr sz="32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1pPr>
              <a:lvl2pPr marL="742950" indent="-285750" algn="l" eaLnBrk="0" hangingPunct="0">
                <a:spcBef>
                  <a:spcPts val="700"/>
                </a:spcBef>
                <a:buChar char="–"/>
                <a:defRPr sz="28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2pPr>
              <a:lvl3pPr marL="1143000" indent="-228600" algn="l" eaLnBrk="0" hangingPunct="0">
                <a:spcBef>
                  <a:spcPts val="600"/>
                </a:spcBef>
                <a:buChar char="•"/>
                <a:defRPr sz="24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3pPr>
              <a:lvl4pPr marL="1600200" indent="-228600" algn="l" eaLnBrk="0" hangingPunct="0">
                <a:spcBef>
                  <a:spcPts val="500"/>
                </a:spcBef>
                <a:buChar char="–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4pPr>
              <a:lvl5pPr marL="2057400" indent="-228600" algn="l" eaLnBrk="0" hangingPunct="0">
                <a:spcBef>
                  <a:spcPts val="500"/>
                </a:spcBef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Arial" charset="0"/>
                </a:rPr>
                <a:t>SMX</a:t>
              </a:r>
            </a:p>
          </p:txBody>
        </p:sp>
      </p:grpSp>
      <p:grpSp>
        <p:nvGrpSpPr>
          <p:cNvPr id="19480" name="Group 191"/>
          <p:cNvGrpSpPr>
            <a:grpSpLocks/>
          </p:cNvGrpSpPr>
          <p:nvPr/>
        </p:nvGrpSpPr>
        <p:grpSpPr bwMode="auto">
          <a:xfrm>
            <a:off x="2176473" y="5260975"/>
            <a:ext cx="1214437" cy="1219200"/>
            <a:chOff x="576" y="2736"/>
            <a:chExt cx="765" cy="768"/>
          </a:xfrm>
        </p:grpSpPr>
        <p:sp>
          <p:nvSpPr>
            <p:cNvPr id="19550" name="Rectangle 192"/>
            <p:cNvSpPr>
              <a:spLocks noChangeArrowheads="1"/>
            </p:cNvSpPr>
            <p:nvPr/>
          </p:nvSpPr>
          <p:spPr bwMode="auto">
            <a:xfrm>
              <a:off x="576" y="2736"/>
              <a:ext cx="765" cy="768"/>
            </a:xfrm>
            <a:prstGeom prst="rect">
              <a:avLst/>
            </a:prstGeom>
            <a:solidFill>
              <a:srgbClr val="FFCC99"/>
            </a:solidFill>
            <a:ln w="20701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algn="l" eaLnBrk="0" hangingPunct="0">
                <a:buChar char="•"/>
                <a:defRPr sz="32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1pPr>
              <a:lvl2pPr marL="742950" indent="-285750" algn="l" eaLnBrk="0" hangingPunct="0">
                <a:spcBef>
                  <a:spcPts val="700"/>
                </a:spcBef>
                <a:buChar char="–"/>
                <a:defRPr sz="28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2pPr>
              <a:lvl3pPr marL="1143000" indent="-228600" algn="l" eaLnBrk="0" hangingPunct="0">
                <a:spcBef>
                  <a:spcPts val="600"/>
                </a:spcBef>
                <a:buChar char="•"/>
                <a:defRPr sz="24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3pPr>
              <a:lvl4pPr marL="1600200" indent="-228600" algn="l" eaLnBrk="0" hangingPunct="0">
                <a:spcBef>
                  <a:spcPts val="500"/>
                </a:spcBef>
                <a:buChar char="–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4pPr>
              <a:lvl5pPr marL="2057400" indent="-228600" algn="l" eaLnBrk="0" hangingPunct="0">
                <a:spcBef>
                  <a:spcPts val="500"/>
                </a:spcBef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9pPr>
            </a:lstStyle>
            <a:p>
              <a:pPr algn="ctr" eaLnBrk="1" hangingPunct="1">
                <a:buFont typeface="Times New Roman" pitchFamily="18" charset="0"/>
                <a:buNone/>
              </a:pPr>
              <a:endParaRPr lang="en-US" altLang="en-US" sz="1200"/>
            </a:p>
          </p:txBody>
        </p:sp>
        <p:sp>
          <p:nvSpPr>
            <p:cNvPr id="19551" name="Rectangle 193"/>
            <p:cNvSpPr>
              <a:spLocks noChangeArrowheads="1"/>
            </p:cNvSpPr>
            <p:nvPr/>
          </p:nvSpPr>
          <p:spPr bwMode="auto">
            <a:xfrm>
              <a:off x="691" y="2984"/>
              <a:ext cx="49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algn="l" eaLnBrk="0" hangingPunct="0">
                <a:buChar char="•"/>
                <a:defRPr sz="32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1pPr>
              <a:lvl2pPr marL="742950" indent="-285750" algn="l" eaLnBrk="0" hangingPunct="0">
                <a:spcBef>
                  <a:spcPts val="700"/>
                </a:spcBef>
                <a:buChar char="–"/>
                <a:defRPr sz="28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2pPr>
              <a:lvl3pPr marL="1143000" indent="-228600" algn="l" eaLnBrk="0" hangingPunct="0">
                <a:spcBef>
                  <a:spcPts val="600"/>
                </a:spcBef>
                <a:buChar char="•"/>
                <a:defRPr sz="24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3pPr>
              <a:lvl4pPr marL="1600200" indent="-228600" algn="l" eaLnBrk="0" hangingPunct="0">
                <a:spcBef>
                  <a:spcPts val="500"/>
                </a:spcBef>
                <a:buChar char="–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4pPr>
              <a:lvl5pPr marL="2057400" indent="-228600" algn="l" eaLnBrk="0" hangingPunct="0">
                <a:spcBef>
                  <a:spcPts val="500"/>
                </a:spcBef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Gothic" charset="0"/>
                  <a:cs typeface="Gothic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Arial" charset="0"/>
                </a:rPr>
                <a:t>SMX</a:t>
              </a:r>
            </a:p>
          </p:txBody>
        </p:sp>
      </p:grpSp>
      <p:sp>
        <p:nvSpPr>
          <p:cNvPr id="19481" name="Rectangle 194"/>
          <p:cNvSpPr>
            <a:spLocks noChangeArrowheads="1"/>
          </p:cNvSpPr>
          <p:nvPr/>
        </p:nvSpPr>
        <p:spPr bwMode="auto">
          <a:xfrm>
            <a:off x="4670435" y="4287839"/>
            <a:ext cx="3979863" cy="381000"/>
          </a:xfrm>
          <a:prstGeom prst="rect">
            <a:avLst/>
          </a:prstGeom>
          <a:solidFill>
            <a:srgbClr val="99CCFF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r>
              <a:rPr lang="en-US" altLang="en-US" sz="1800" b="1"/>
              <a:t>Tex Unit</a:t>
            </a:r>
          </a:p>
        </p:txBody>
      </p:sp>
      <p:sp>
        <p:nvSpPr>
          <p:cNvPr id="19482" name="Rectangle 198"/>
          <p:cNvSpPr>
            <a:spLocks noChangeArrowheads="1"/>
          </p:cNvSpPr>
          <p:nvPr/>
        </p:nvSpPr>
        <p:spPr bwMode="auto">
          <a:xfrm>
            <a:off x="4572000" y="1895475"/>
            <a:ext cx="4191000" cy="381000"/>
          </a:xfrm>
          <a:prstGeom prst="rect">
            <a:avLst/>
          </a:prstGeom>
          <a:solidFill>
            <a:srgbClr val="99CCFF"/>
          </a:solidFill>
          <a:ln w="2070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r>
              <a:rPr lang="en-US" altLang="en-US" sz="1800" b="1"/>
              <a:t>48 KB  Tex + Read-only Data Cache</a:t>
            </a:r>
          </a:p>
        </p:txBody>
      </p:sp>
      <p:sp>
        <p:nvSpPr>
          <p:cNvPr id="19483" name="Rectangle 199"/>
          <p:cNvSpPr>
            <a:spLocks noChangeArrowheads="1"/>
          </p:cNvSpPr>
          <p:nvPr/>
        </p:nvSpPr>
        <p:spPr bwMode="auto">
          <a:xfrm>
            <a:off x="4572000" y="1447800"/>
            <a:ext cx="4191000" cy="381000"/>
          </a:xfrm>
          <a:prstGeom prst="rect">
            <a:avLst/>
          </a:prstGeom>
          <a:solidFill>
            <a:srgbClr val="99CCFF"/>
          </a:solidFill>
          <a:ln w="2070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r>
              <a:rPr lang="en-US" altLang="en-US" sz="1800" b="1"/>
              <a:t>64 KB L1 Cache / Shared Memory</a:t>
            </a:r>
          </a:p>
        </p:txBody>
      </p:sp>
      <p:sp>
        <p:nvSpPr>
          <p:cNvPr id="19484" name="Rectangle 200"/>
          <p:cNvSpPr>
            <a:spLocks noChangeArrowheads="1"/>
          </p:cNvSpPr>
          <p:nvPr/>
        </p:nvSpPr>
        <p:spPr bwMode="auto">
          <a:xfrm>
            <a:off x="381000" y="914400"/>
            <a:ext cx="3505200" cy="381000"/>
          </a:xfrm>
          <a:prstGeom prst="rect">
            <a:avLst/>
          </a:prstGeom>
          <a:solidFill>
            <a:srgbClr val="99CCFF"/>
          </a:solidFill>
          <a:ln w="2070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r>
              <a:rPr lang="en-US" altLang="en-US" sz="1800" b="1"/>
              <a:t>3-12 GB DRAM Memory w/ ECC</a:t>
            </a:r>
          </a:p>
        </p:txBody>
      </p:sp>
      <p:sp>
        <p:nvSpPr>
          <p:cNvPr id="19485" name="Rectangle 201"/>
          <p:cNvSpPr>
            <a:spLocks noChangeArrowheads="1"/>
          </p:cNvSpPr>
          <p:nvPr/>
        </p:nvSpPr>
        <p:spPr bwMode="auto">
          <a:xfrm>
            <a:off x="4572000" y="990600"/>
            <a:ext cx="4191000" cy="381000"/>
          </a:xfrm>
          <a:prstGeom prst="rect">
            <a:avLst/>
          </a:prstGeom>
          <a:solidFill>
            <a:srgbClr val="99CCFF"/>
          </a:solidFill>
          <a:ln w="2070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r>
              <a:rPr lang="en-US" altLang="en-US" sz="1800" b="1"/>
              <a:t>64 KB Constant Cache</a:t>
            </a:r>
          </a:p>
        </p:txBody>
      </p:sp>
      <p:grpSp>
        <p:nvGrpSpPr>
          <p:cNvPr id="19486" name="Group 5"/>
          <p:cNvGrpSpPr>
            <a:grpSpLocks/>
          </p:cNvGrpSpPr>
          <p:nvPr/>
        </p:nvGrpSpPr>
        <p:grpSpPr bwMode="auto">
          <a:xfrm>
            <a:off x="4662488" y="2659073"/>
            <a:ext cx="3987800" cy="779463"/>
            <a:chOff x="4667607" y="2048603"/>
            <a:chExt cx="3988666" cy="1147033"/>
          </a:xfrm>
        </p:grpSpPr>
        <p:grpSp>
          <p:nvGrpSpPr>
            <p:cNvPr id="19524" name="Group 73"/>
            <p:cNvGrpSpPr>
              <a:grpSpLocks/>
            </p:cNvGrpSpPr>
            <p:nvPr/>
          </p:nvGrpSpPr>
          <p:grpSpPr bwMode="auto">
            <a:xfrm>
              <a:off x="4667607" y="2048603"/>
              <a:ext cx="513838" cy="547359"/>
              <a:chOff x="3408" y="2016"/>
              <a:chExt cx="240" cy="257"/>
            </a:xfrm>
          </p:grpSpPr>
          <p:sp>
            <p:nvSpPr>
              <p:cNvPr id="19548" name="Rectangle 74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240" cy="257"/>
              </a:xfrm>
              <a:prstGeom prst="rect">
                <a:avLst/>
              </a:prstGeom>
              <a:solidFill>
                <a:srgbClr val="CCFFCC"/>
              </a:solidFill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algn="ctr" eaLnBrk="1" hangingPunct="1">
                  <a:buFont typeface="Times New Roman" pitchFamily="18" charset="0"/>
                  <a:buNone/>
                </a:pPr>
                <a:endParaRPr lang="en-US" altLang="en-US" sz="1200"/>
              </a:p>
            </p:txBody>
          </p:sp>
          <p:sp>
            <p:nvSpPr>
              <p:cNvPr id="19549" name="Rectangle 75"/>
              <p:cNvSpPr>
                <a:spLocks noChangeArrowheads="1"/>
              </p:cNvSpPr>
              <p:nvPr/>
            </p:nvSpPr>
            <p:spPr bwMode="auto">
              <a:xfrm>
                <a:off x="3484" y="2100"/>
                <a:ext cx="112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latin typeface="Arial" charset="0"/>
                  </a:rPr>
                  <a:t>SP</a:t>
                </a:r>
              </a:p>
            </p:txBody>
          </p:sp>
        </p:grpSp>
        <p:grpSp>
          <p:nvGrpSpPr>
            <p:cNvPr id="19525" name="Group 76"/>
            <p:cNvGrpSpPr>
              <a:grpSpLocks/>
            </p:cNvGrpSpPr>
            <p:nvPr/>
          </p:nvGrpSpPr>
          <p:grpSpPr bwMode="auto">
            <a:xfrm>
              <a:off x="5284212" y="2048603"/>
              <a:ext cx="513838" cy="547359"/>
              <a:chOff x="3408" y="2016"/>
              <a:chExt cx="240" cy="257"/>
            </a:xfrm>
          </p:grpSpPr>
          <p:sp>
            <p:nvSpPr>
              <p:cNvPr id="19546" name="Rectangle 77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240" cy="257"/>
              </a:xfrm>
              <a:prstGeom prst="rect">
                <a:avLst/>
              </a:prstGeom>
              <a:solidFill>
                <a:srgbClr val="CCFFCC"/>
              </a:solidFill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algn="ctr" eaLnBrk="1" hangingPunct="1">
                  <a:buFont typeface="Times New Roman" pitchFamily="18" charset="0"/>
                  <a:buNone/>
                </a:pPr>
                <a:endParaRPr lang="en-US" altLang="en-US" sz="1200"/>
              </a:p>
            </p:txBody>
          </p:sp>
          <p:sp>
            <p:nvSpPr>
              <p:cNvPr id="19547" name="Rectangle 78"/>
              <p:cNvSpPr>
                <a:spLocks noChangeArrowheads="1"/>
              </p:cNvSpPr>
              <p:nvPr/>
            </p:nvSpPr>
            <p:spPr bwMode="auto">
              <a:xfrm>
                <a:off x="3484" y="2100"/>
                <a:ext cx="112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latin typeface="Arial" charset="0"/>
                  </a:rPr>
                  <a:t>SP</a:t>
                </a:r>
              </a:p>
            </p:txBody>
          </p:sp>
        </p:grpSp>
        <p:grpSp>
          <p:nvGrpSpPr>
            <p:cNvPr id="19526" name="Group 97"/>
            <p:cNvGrpSpPr>
              <a:grpSpLocks/>
            </p:cNvGrpSpPr>
            <p:nvPr/>
          </p:nvGrpSpPr>
          <p:grpSpPr bwMode="auto">
            <a:xfrm>
              <a:off x="5900818" y="2048603"/>
              <a:ext cx="513838" cy="547359"/>
              <a:chOff x="3408" y="2016"/>
              <a:chExt cx="240" cy="257"/>
            </a:xfrm>
          </p:grpSpPr>
          <p:sp>
            <p:nvSpPr>
              <p:cNvPr id="19544" name="Rectangle 98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240" cy="257"/>
              </a:xfrm>
              <a:prstGeom prst="rect">
                <a:avLst/>
              </a:prstGeom>
              <a:solidFill>
                <a:srgbClr val="CCFFCC"/>
              </a:solidFill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algn="ctr" eaLnBrk="1" hangingPunct="1">
                  <a:buFont typeface="Times New Roman" pitchFamily="18" charset="0"/>
                  <a:buNone/>
                </a:pPr>
                <a:endParaRPr lang="en-US" altLang="en-US" sz="1200"/>
              </a:p>
            </p:txBody>
          </p:sp>
          <p:sp>
            <p:nvSpPr>
              <p:cNvPr id="19545" name="Rectangle 99"/>
              <p:cNvSpPr>
                <a:spLocks noChangeArrowheads="1"/>
              </p:cNvSpPr>
              <p:nvPr/>
            </p:nvSpPr>
            <p:spPr bwMode="auto">
              <a:xfrm>
                <a:off x="3484" y="2100"/>
                <a:ext cx="112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latin typeface="Arial" charset="0"/>
                  </a:rPr>
                  <a:t>SP</a:t>
                </a:r>
              </a:p>
            </p:txBody>
          </p:sp>
        </p:grpSp>
        <p:grpSp>
          <p:nvGrpSpPr>
            <p:cNvPr id="473188" name="Group 100"/>
            <p:cNvGrpSpPr>
              <a:grpSpLocks/>
            </p:cNvGrpSpPr>
            <p:nvPr/>
          </p:nvGrpSpPr>
          <p:grpSpPr bwMode="auto">
            <a:xfrm>
              <a:off x="6517423" y="2048603"/>
              <a:ext cx="513838" cy="547359"/>
              <a:chOff x="3408" y="2016"/>
              <a:chExt cx="240" cy="257"/>
            </a:xfrm>
            <a:solidFill>
              <a:schemeClr val="accent1"/>
            </a:solidFill>
          </p:grpSpPr>
          <p:sp>
            <p:nvSpPr>
              <p:cNvPr id="473189" name="Rectangle 101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240" cy="257"/>
              </a:xfrm>
              <a:prstGeom prst="rect">
                <a:avLst/>
              </a:prstGeom>
              <a:grpFill/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3190" name="Rectangle 102"/>
              <p:cNvSpPr>
                <a:spLocks noChangeArrowheads="1"/>
              </p:cNvSpPr>
              <p:nvPr/>
            </p:nvSpPr>
            <p:spPr bwMode="auto">
              <a:xfrm>
                <a:off x="3484" y="2100"/>
                <a:ext cx="117" cy="14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1400" b="1" dirty="0">
                    <a:latin typeface="Arial" pitchFamily="34" charset="0"/>
                  </a:rPr>
                  <a:t>DP</a:t>
                </a:r>
              </a:p>
            </p:txBody>
          </p:sp>
        </p:grpSp>
        <p:grpSp>
          <p:nvGrpSpPr>
            <p:cNvPr id="19528" name="Group 128"/>
            <p:cNvGrpSpPr>
              <a:grpSpLocks/>
            </p:cNvGrpSpPr>
            <p:nvPr/>
          </p:nvGrpSpPr>
          <p:grpSpPr bwMode="auto">
            <a:xfrm>
              <a:off x="7911208" y="2050733"/>
              <a:ext cx="745065" cy="1144903"/>
              <a:chOff x="4848" y="2064"/>
              <a:chExt cx="348" cy="304"/>
            </a:xfrm>
          </p:grpSpPr>
          <p:sp>
            <p:nvSpPr>
              <p:cNvPr id="19542" name="Rectangle 129"/>
              <p:cNvSpPr>
                <a:spLocks noChangeArrowheads="1"/>
              </p:cNvSpPr>
              <p:nvPr/>
            </p:nvSpPr>
            <p:spPr bwMode="auto">
              <a:xfrm>
                <a:off x="4848" y="2064"/>
                <a:ext cx="348" cy="304"/>
              </a:xfrm>
              <a:prstGeom prst="rect">
                <a:avLst/>
              </a:prstGeom>
              <a:solidFill>
                <a:srgbClr val="FFCC00"/>
              </a:solidFill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algn="ctr" eaLnBrk="1" hangingPunct="1">
                  <a:buFont typeface="Times New Roman" pitchFamily="18" charset="0"/>
                  <a:buNone/>
                </a:pPr>
                <a:endParaRPr lang="en-US" altLang="en-US" sz="1200"/>
              </a:p>
            </p:txBody>
          </p:sp>
          <p:sp>
            <p:nvSpPr>
              <p:cNvPr id="19543" name="Rectangle 130"/>
              <p:cNvSpPr>
                <a:spLocks noChangeArrowheads="1"/>
              </p:cNvSpPr>
              <p:nvPr/>
            </p:nvSpPr>
            <p:spPr bwMode="auto">
              <a:xfrm>
                <a:off x="4944" y="2160"/>
                <a:ext cx="191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1">
                    <a:latin typeface="Arial" charset="0"/>
                  </a:rPr>
                  <a:t>SFU</a:t>
                </a:r>
                <a:endParaRPr lang="en-US" altLang="en-US">
                  <a:latin typeface="Arial" charset="0"/>
                </a:endParaRPr>
              </a:p>
            </p:txBody>
          </p:sp>
        </p:grpSp>
        <p:grpSp>
          <p:nvGrpSpPr>
            <p:cNvPr id="19529" name="Group 164"/>
            <p:cNvGrpSpPr>
              <a:grpSpLocks/>
            </p:cNvGrpSpPr>
            <p:nvPr/>
          </p:nvGrpSpPr>
          <p:grpSpPr bwMode="auto">
            <a:xfrm>
              <a:off x="7108336" y="2048603"/>
              <a:ext cx="719373" cy="1147033"/>
              <a:chOff x="4272" y="816"/>
              <a:chExt cx="336" cy="257"/>
            </a:xfrm>
          </p:grpSpPr>
          <p:sp>
            <p:nvSpPr>
              <p:cNvPr id="19540" name="Rectangle 165"/>
              <p:cNvSpPr>
                <a:spLocks noChangeArrowheads="1"/>
              </p:cNvSpPr>
              <p:nvPr/>
            </p:nvSpPr>
            <p:spPr bwMode="auto">
              <a:xfrm>
                <a:off x="4272" y="816"/>
                <a:ext cx="336" cy="257"/>
              </a:xfrm>
              <a:prstGeom prst="rect">
                <a:avLst/>
              </a:prstGeom>
              <a:solidFill>
                <a:srgbClr val="FF99CC"/>
              </a:solidFill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algn="ctr" eaLnBrk="1" hangingPunct="1">
                  <a:buFont typeface="Times New Roman" pitchFamily="18" charset="0"/>
                  <a:buNone/>
                </a:pPr>
                <a:endParaRPr lang="en-US" altLang="en-US" sz="1200"/>
              </a:p>
            </p:txBody>
          </p:sp>
          <p:sp>
            <p:nvSpPr>
              <p:cNvPr id="19541" name="Rectangle 166"/>
              <p:cNvSpPr>
                <a:spLocks noChangeArrowheads="1"/>
              </p:cNvSpPr>
              <p:nvPr/>
            </p:nvSpPr>
            <p:spPr bwMode="auto">
              <a:xfrm>
                <a:off x="4315" y="898"/>
                <a:ext cx="249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1">
                    <a:latin typeface="Arial" charset="0"/>
                  </a:rPr>
                  <a:t>LDST</a:t>
                </a:r>
              </a:p>
            </p:txBody>
          </p:sp>
        </p:grpSp>
        <p:grpSp>
          <p:nvGrpSpPr>
            <p:cNvPr id="19530" name="Group 73"/>
            <p:cNvGrpSpPr>
              <a:grpSpLocks/>
            </p:cNvGrpSpPr>
            <p:nvPr/>
          </p:nvGrpSpPr>
          <p:grpSpPr bwMode="auto">
            <a:xfrm>
              <a:off x="4667607" y="2648277"/>
              <a:ext cx="513838" cy="547359"/>
              <a:chOff x="3408" y="2016"/>
              <a:chExt cx="240" cy="257"/>
            </a:xfrm>
          </p:grpSpPr>
          <p:sp>
            <p:nvSpPr>
              <p:cNvPr id="19538" name="Rectangle 74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240" cy="257"/>
              </a:xfrm>
              <a:prstGeom prst="rect">
                <a:avLst/>
              </a:prstGeom>
              <a:solidFill>
                <a:srgbClr val="CCFFCC"/>
              </a:solidFill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algn="ctr" eaLnBrk="1" hangingPunct="1">
                  <a:buFont typeface="Times New Roman" pitchFamily="18" charset="0"/>
                  <a:buNone/>
                </a:pPr>
                <a:endParaRPr lang="en-US" altLang="en-US" sz="1200"/>
              </a:p>
            </p:txBody>
          </p:sp>
          <p:sp>
            <p:nvSpPr>
              <p:cNvPr id="19539" name="Rectangle 75"/>
              <p:cNvSpPr>
                <a:spLocks noChangeArrowheads="1"/>
              </p:cNvSpPr>
              <p:nvPr/>
            </p:nvSpPr>
            <p:spPr bwMode="auto">
              <a:xfrm>
                <a:off x="3484" y="2100"/>
                <a:ext cx="112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latin typeface="Arial" charset="0"/>
                  </a:rPr>
                  <a:t>SP</a:t>
                </a:r>
              </a:p>
            </p:txBody>
          </p:sp>
        </p:grpSp>
        <p:grpSp>
          <p:nvGrpSpPr>
            <p:cNvPr id="19531" name="Group 76"/>
            <p:cNvGrpSpPr>
              <a:grpSpLocks/>
            </p:cNvGrpSpPr>
            <p:nvPr/>
          </p:nvGrpSpPr>
          <p:grpSpPr bwMode="auto">
            <a:xfrm>
              <a:off x="5284212" y="2648277"/>
              <a:ext cx="513838" cy="547359"/>
              <a:chOff x="3408" y="2016"/>
              <a:chExt cx="240" cy="257"/>
            </a:xfrm>
          </p:grpSpPr>
          <p:sp>
            <p:nvSpPr>
              <p:cNvPr id="19536" name="Rectangle 77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240" cy="257"/>
              </a:xfrm>
              <a:prstGeom prst="rect">
                <a:avLst/>
              </a:prstGeom>
              <a:solidFill>
                <a:srgbClr val="CCFFCC"/>
              </a:solidFill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algn="ctr" eaLnBrk="1" hangingPunct="1">
                  <a:buFont typeface="Times New Roman" pitchFamily="18" charset="0"/>
                  <a:buNone/>
                </a:pPr>
                <a:endParaRPr lang="en-US" altLang="en-US" sz="1200"/>
              </a:p>
            </p:txBody>
          </p:sp>
          <p:sp>
            <p:nvSpPr>
              <p:cNvPr id="19537" name="Rectangle 78"/>
              <p:cNvSpPr>
                <a:spLocks noChangeArrowheads="1"/>
              </p:cNvSpPr>
              <p:nvPr/>
            </p:nvSpPr>
            <p:spPr bwMode="auto">
              <a:xfrm>
                <a:off x="3484" y="2100"/>
                <a:ext cx="112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latin typeface="Arial" charset="0"/>
                  </a:rPr>
                  <a:t>SP</a:t>
                </a:r>
              </a:p>
            </p:txBody>
          </p:sp>
        </p:grpSp>
        <p:grpSp>
          <p:nvGrpSpPr>
            <p:cNvPr id="19532" name="Group 97"/>
            <p:cNvGrpSpPr>
              <a:grpSpLocks/>
            </p:cNvGrpSpPr>
            <p:nvPr/>
          </p:nvGrpSpPr>
          <p:grpSpPr bwMode="auto">
            <a:xfrm>
              <a:off x="5900818" y="2648277"/>
              <a:ext cx="513838" cy="547359"/>
              <a:chOff x="3408" y="2016"/>
              <a:chExt cx="240" cy="257"/>
            </a:xfrm>
          </p:grpSpPr>
          <p:sp>
            <p:nvSpPr>
              <p:cNvPr id="19534" name="Rectangle 98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240" cy="257"/>
              </a:xfrm>
              <a:prstGeom prst="rect">
                <a:avLst/>
              </a:prstGeom>
              <a:solidFill>
                <a:srgbClr val="CCFFCC"/>
              </a:solidFill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algn="ctr" eaLnBrk="1" hangingPunct="1">
                  <a:buFont typeface="Times New Roman" pitchFamily="18" charset="0"/>
                  <a:buNone/>
                </a:pPr>
                <a:endParaRPr lang="en-US" altLang="en-US" sz="1200"/>
              </a:p>
            </p:txBody>
          </p:sp>
          <p:sp>
            <p:nvSpPr>
              <p:cNvPr id="19535" name="Rectangle 99"/>
              <p:cNvSpPr>
                <a:spLocks noChangeArrowheads="1"/>
              </p:cNvSpPr>
              <p:nvPr/>
            </p:nvSpPr>
            <p:spPr bwMode="auto">
              <a:xfrm>
                <a:off x="3484" y="2100"/>
                <a:ext cx="112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latin typeface="Arial" charset="0"/>
                  </a:rPr>
                  <a:t>SP</a:t>
                </a:r>
              </a:p>
            </p:txBody>
          </p:sp>
        </p:grpSp>
        <p:grpSp>
          <p:nvGrpSpPr>
            <p:cNvPr id="211" name="Group 100"/>
            <p:cNvGrpSpPr>
              <a:grpSpLocks/>
            </p:cNvGrpSpPr>
            <p:nvPr/>
          </p:nvGrpSpPr>
          <p:grpSpPr bwMode="auto">
            <a:xfrm>
              <a:off x="6517423" y="2648277"/>
              <a:ext cx="513838" cy="547359"/>
              <a:chOff x="3408" y="2016"/>
              <a:chExt cx="240" cy="257"/>
            </a:xfrm>
            <a:solidFill>
              <a:schemeClr val="accent1"/>
            </a:solidFill>
          </p:grpSpPr>
          <p:sp>
            <p:nvSpPr>
              <p:cNvPr id="212" name="Rectangle 101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240" cy="257"/>
              </a:xfrm>
              <a:prstGeom prst="rect">
                <a:avLst/>
              </a:prstGeom>
              <a:grpFill/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13" name="Rectangle 102"/>
              <p:cNvSpPr>
                <a:spLocks noChangeArrowheads="1"/>
              </p:cNvSpPr>
              <p:nvPr/>
            </p:nvSpPr>
            <p:spPr bwMode="auto">
              <a:xfrm>
                <a:off x="3484" y="2100"/>
                <a:ext cx="117" cy="14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1400" b="1" dirty="0">
                    <a:latin typeface="Arial" pitchFamily="34" charset="0"/>
                  </a:rPr>
                  <a:t>DP</a:t>
                </a:r>
              </a:p>
            </p:txBody>
          </p:sp>
        </p:grpSp>
      </p:grpSp>
      <p:sp>
        <p:nvSpPr>
          <p:cNvPr id="19487" name="TextBox 4"/>
          <p:cNvSpPr txBox="1">
            <a:spLocks noChangeArrowheads="1"/>
          </p:cNvSpPr>
          <p:nvPr/>
        </p:nvSpPr>
        <p:spPr bwMode="auto">
          <a:xfrm>
            <a:off x="4824413" y="4776794"/>
            <a:ext cx="3670300" cy="1294713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r>
              <a:rPr lang="en-US" altLang="en-US" sz="2400" b="1"/>
              <a:t>16 × Execution block =</a:t>
            </a:r>
          </a:p>
          <a:p>
            <a:pPr algn="ctr" eaLnBrk="1" hangingPunct="1">
              <a:buFont typeface="Times New Roman" pitchFamily="18" charset="0"/>
              <a:buNone/>
            </a:pPr>
            <a:r>
              <a:rPr lang="en-US" altLang="en-US" sz="2400" b="1"/>
              <a:t> 192 SP, 64 DP, </a:t>
            </a:r>
          </a:p>
          <a:p>
            <a:pPr algn="ctr" eaLnBrk="1" hangingPunct="1">
              <a:buFont typeface="Times New Roman" pitchFamily="18" charset="0"/>
              <a:buNone/>
            </a:pPr>
            <a:r>
              <a:rPr lang="en-US" altLang="en-US" sz="2400" b="1"/>
              <a:t>32 SFU, 32 LDST</a:t>
            </a:r>
          </a:p>
        </p:txBody>
      </p:sp>
      <p:grpSp>
        <p:nvGrpSpPr>
          <p:cNvPr id="19488" name="Group 220"/>
          <p:cNvGrpSpPr>
            <a:grpSpLocks/>
          </p:cNvGrpSpPr>
          <p:nvPr/>
        </p:nvGrpSpPr>
        <p:grpSpPr bwMode="auto">
          <a:xfrm>
            <a:off x="4667250" y="3476625"/>
            <a:ext cx="3989388" cy="777874"/>
            <a:chOff x="4667607" y="2048603"/>
            <a:chExt cx="3988666" cy="1147033"/>
          </a:xfrm>
        </p:grpSpPr>
        <p:grpSp>
          <p:nvGrpSpPr>
            <p:cNvPr id="19498" name="Group 73"/>
            <p:cNvGrpSpPr>
              <a:grpSpLocks/>
            </p:cNvGrpSpPr>
            <p:nvPr/>
          </p:nvGrpSpPr>
          <p:grpSpPr bwMode="auto">
            <a:xfrm>
              <a:off x="4667607" y="2048603"/>
              <a:ext cx="513838" cy="547359"/>
              <a:chOff x="3408" y="2016"/>
              <a:chExt cx="240" cy="257"/>
            </a:xfrm>
          </p:grpSpPr>
          <p:sp>
            <p:nvSpPr>
              <p:cNvPr id="19522" name="Rectangle 74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240" cy="257"/>
              </a:xfrm>
              <a:prstGeom prst="rect">
                <a:avLst/>
              </a:prstGeom>
              <a:solidFill>
                <a:srgbClr val="CCFFCC"/>
              </a:solidFill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algn="ctr" eaLnBrk="1" hangingPunct="1">
                  <a:buFont typeface="Times New Roman" pitchFamily="18" charset="0"/>
                  <a:buNone/>
                </a:pPr>
                <a:endParaRPr lang="en-US" altLang="en-US" sz="1200"/>
              </a:p>
            </p:txBody>
          </p:sp>
          <p:sp>
            <p:nvSpPr>
              <p:cNvPr id="19523" name="Rectangle 75"/>
              <p:cNvSpPr>
                <a:spLocks noChangeArrowheads="1"/>
              </p:cNvSpPr>
              <p:nvPr/>
            </p:nvSpPr>
            <p:spPr bwMode="auto">
              <a:xfrm>
                <a:off x="3484" y="2100"/>
                <a:ext cx="112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latin typeface="Arial" charset="0"/>
                  </a:rPr>
                  <a:t>SP</a:t>
                </a:r>
              </a:p>
            </p:txBody>
          </p:sp>
        </p:grpSp>
        <p:grpSp>
          <p:nvGrpSpPr>
            <p:cNvPr id="19499" name="Group 76"/>
            <p:cNvGrpSpPr>
              <a:grpSpLocks/>
            </p:cNvGrpSpPr>
            <p:nvPr/>
          </p:nvGrpSpPr>
          <p:grpSpPr bwMode="auto">
            <a:xfrm>
              <a:off x="5284212" y="2048603"/>
              <a:ext cx="513838" cy="547359"/>
              <a:chOff x="3408" y="2016"/>
              <a:chExt cx="240" cy="257"/>
            </a:xfrm>
          </p:grpSpPr>
          <p:sp>
            <p:nvSpPr>
              <p:cNvPr id="19520" name="Rectangle 77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240" cy="257"/>
              </a:xfrm>
              <a:prstGeom prst="rect">
                <a:avLst/>
              </a:prstGeom>
              <a:solidFill>
                <a:srgbClr val="CCFFCC"/>
              </a:solidFill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algn="ctr" eaLnBrk="1" hangingPunct="1">
                  <a:buFont typeface="Times New Roman" pitchFamily="18" charset="0"/>
                  <a:buNone/>
                </a:pPr>
                <a:endParaRPr lang="en-US" altLang="en-US" sz="1200"/>
              </a:p>
            </p:txBody>
          </p:sp>
          <p:sp>
            <p:nvSpPr>
              <p:cNvPr id="19521" name="Rectangle 78"/>
              <p:cNvSpPr>
                <a:spLocks noChangeArrowheads="1"/>
              </p:cNvSpPr>
              <p:nvPr/>
            </p:nvSpPr>
            <p:spPr bwMode="auto">
              <a:xfrm>
                <a:off x="3484" y="2100"/>
                <a:ext cx="112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latin typeface="Arial" charset="0"/>
                  </a:rPr>
                  <a:t>SP</a:t>
                </a:r>
              </a:p>
            </p:txBody>
          </p:sp>
        </p:grpSp>
        <p:grpSp>
          <p:nvGrpSpPr>
            <p:cNvPr id="19500" name="Group 97"/>
            <p:cNvGrpSpPr>
              <a:grpSpLocks/>
            </p:cNvGrpSpPr>
            <p:nvPr/>
          </p:nvGrpSpPr>
          <p:grpSpPr bwMode="auto">
            <a:xfrm>
              <a:off x="5900818" y="2048603"/>
              <a:ext cx="513838" cy="547359"/>
              <a:chOff x="3408" y="2016"/>
              <a:chExt cx="240" cy="257"/>
            </a:xfrm>
          </p:grpSpPr>
          <p:sp>
            <p:nvSpPr>
              <p:cNvPr id="19518" name="Rectangle 98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240" cy="257"/>
              </a:xfrm>
              <a:prstGeom prst="rect">
                <a:avLst/>
              </a:prstGeom>
              <a:solidFill>
                <a:srgbClr val="CCFFCC"/>
              </a:solidFill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algn="ctr" eaLnBrk="1" hangingPunct="1">
                  <a:buFont typeface="Times New Roman" pitchFamily="18" charset="0"/>
                  <a:buNone/>
                </a:pPr>
                <a:endParaRPr lang="en-US" altLang="en-US" sz="1200"/>
              </a:p>
            </p:txBody>
          </p:sp>
          <p:sp>
            <p:nvSpPr>
              <p:cNvPr id="19519" name="Rectangle 99"/>
              <p:cNvSpPr>
                <a:spLocks noChangeArrowheads="1"/>
              </p:cNvSpPr>
              <p:nvPr/>
            </p:nvSpPr>
            <p:spPr bwMode="auto">
              <a:xfrm>
                <a:off x="3484" y="2100"/>
                <a:ext cx="112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latin typeface="Arial" charset="0"/>
                  </a:rPr>
                  <a:t>SP</a:t>
                </a:r>
              </a:p>
            </p:txBody>
          </p:sp>
        </p:grpSp>
        <p:grpSp>
          <p:nvGrpSpPr>
            <p:cNvPr id="225" name="Group 100"/>
            <p:cNvGrpSpPr>
              <a:grpSpLocks/>
            </p:cNvGrpSpPr>
            <p:nvPr/>
          </p:nvGrpSpPr>
          <p:grpSpPr bwMode="auto">
            <a:xfrm>
              <a:off x="6517423" y="2048603"/>
              <a:ext cx="513838" cy="547359"/>
              <a:chOff x="3408" y="2016"/>
              <a:chExt cx="240" cy="257"/>
            </a:xfrm>
            <a:solidFill>
              <a:schemeClr val="accent1"/>
            </a:solidFill>
          </p:grpSpPr>
          <p:sp>
            <p:nvSpPr>
              <p:cNvPr id="244" name="Rectangle 101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240" cy="257"/>
              </a:xfrm>
              <a:prstGeom prst="rect">
                <a:avLst/>
              </a:prstGeom>
              <a:grpFill/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5" name="Rectangle 102"/>
              <p:cNvSpPr>
                <a:spLocks noChangeArrowheads="1"/>
              </p:cNvSpPr>
              <p:nvPr/>
            </p:nvSpPr>
            <p:spPr bwMode="auto">
              <a:xfrm>
                <a:off x="3484" y="2100"/>
                <a:ext cx="117" cy="14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1400" b="1" dirty="0">
                    <a:latin typeface="Arial" pitchFamily="34" charset="0"/>
                  </a:rPr>
                  <a:t>DP</a:t>
                </a:r>
              </a:p>
            </p:txBody>
          </p:sp>
        </p:grpSp>
        <p:grpSp>
          <p:nvGrpSpPr>
            <p:cNvPr id="19502" name="Group 128"/>
            <p:cNvGrpSpPr>
              <a:grpSpLocks/>
            </p:cNvGrpSpPr>
            <p:nvPr/>
          </p:nvGrpSpPr>
          <p:grpSpPr bwMode="auto">
            <a:xfrm>
              <a:off x="7911208" y="2050733"/>
              <a:ext cx="745065" cy="1144903"/>
              <a:chOff x="4848" y="2064"/>
              <a:chExt cx="348" cy="304"/>
            </a:xfrm>
          </p:grpSpPr>
          <p:sp>
            <p:nvSpPr>
              <p:cNvPr id="19516" name="Rectangle 129"/>
              <p:cNvSpPr>
                <a:spLocks noChangeArrowheads="1"/>
              </p:cNvSpPr>
              <p:nvPr/>
            </p:nvSpPr>
            <p:spPr bwMode="auto">
              <a:xfrm>
                <a:off x="4848" y="2064"/>
                <a:ext cx="348" cy="304"/>
              </a:xfrm>
              <a:prstGeom prst="rect">
                <a:avLst/>
              </a:prstGeom>
              <a:solidFill>
                <a:srgbClr val="FFCC00"/>
              </a:solidFill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algn="ctr" eaLnBrk="1" hangingPunct="1">
                  <a:buFont typeface="Times New Roman" pitchFamily="18" charset="0"/>
                  <a:buNone/>
                </a:pPr>
                <a:endParaRPr lang="en-US" altLang="en-US" sz="1200"/>
              </a:p>
            </p:txBody>
          </p:sp>
          <p:sp>
            <p:nvSpPr>
              <p:cNvPr id="19517" name="Rectangle 130"/>
              <p:cNvSpPr>
                <a:spLocks noChangeArrowheads="1"/>
              </p:cNvSpPr>
              <p:nvPr/>
            </p:nvSpPr>
            <p:spPr bwMode="auto">
              <a:xfrm>
                <a:off x="4944" y="2160"/>
                <a:ext cx="191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1">
                    <a:latin typeface="Arial" charset="0"/>
                  </a:rPr>
                  <a:t>SFU</a:t>
                </a:r>
                <a:endParaRPr lang="en-US" altLang="en-US">
                  <a:latin typeface="Arial" charset="0"/>
                </a:endParaRPr>
              </a:p>
            </p:txBody>
          </p:sp>
        </p:grpSp>
        <p:grpSp>
          <p:nvGrpSpPr>
            <p:cNvPr id="19503" name="Group 164"/>
            <p:cNvGrpSpPr>
              <a:grpSpLocks/>
            </p:cNvGrpSpPr>
            <p:nvPr/>
          </p:nvGrpSpPr>
          <p:grpSpPr bwMode="auto">
            <a:xfrm>
              <a:off x="7108336" y="2048603"/>
              <a:ext cx="719373" cy="1147033"/>
              <a:chOff x="4272" y="816"/>
              <a:chExt cx="336" cy="257"/>
            </a:xfrm>
          </p:grpSpPr>
          <p:sp>
            <p:nvSpPr>
              <p:cNvPr id="19514" name="Rectangle 165"/>
              <p:cNvSpPr>
                <a:spLocks noChangeArrowheads="1"/>
              </p:cNvSpPr>
              <p:nvPr/>
            </p:nvSpPr>
            <p:spPr bwMode="auto">
              <a:xfrm>
                <a:off x="4272" y="816"/>
                <a:ext cx="336" cy="257"/>
              </a:xfrm>
              <a:prstGeom prst="rect">
                <a:avLst/>
              </a:prstGeom>
              <a:solidFill>
                <a:srgbClr val="FF99CC"/>
              </a:solidFill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algn="ctr" eaLnBrk="1" hangingPunct="1">
                  <a:buFont typeface="Times New Roman" pitchFamily="18" charset="0"/>
                  <a:buNone/>
                </a:pPr>
                <a:endParaRPr lang="en-US" altLang="en-US" sz="1200"/>
              </a:p>
            </p:txBody>
          </p:sp>
          <p:sp>
            <p:nvSpPr>
              <p:cNvPr id="19515" name="Rectangle 166"/>
              <p:cNvSpPr>
                <a:spLocks noChangeArrowheads="1"/>
              </p:cNvSpPr>
              <p:nvPr/>
            </p:nvSpPr>
            <p:spPr bwMode="auto">
              <a:xfrm>
                <a:off x="4315" y="898"/>
                <a:ext cx="249" cy="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1">
                    <a:latin typeface="Arial" charset="0"/>
                  </a:rPr>
                  <a:t>LDST</a:t>
                </a:r>
              </a:p>
            </p:txBody>
          </p:sp>
        </p:grpSp>
        <p:grpSp>
          <p:nvGrpSpPr>
            <p:cNvPr id="19504" name="Group 73"/>
            <p:cNvGrpSpPr>
              <a:grpSpLocks/>
            </p:cNvGrpSpPr>
            <p:nvPr/>
          </p:nvGrpSpPr>
          <p:grpSpPr bwMode="auto">
            <a:xfrm>
              <a:off x="4667607" y="2648277"/>
              <a:ext cx="513838" cy="547359"/>
              <a:chOff x="3408" y="2016"/>
              <a:chExt cx="240" cy="257"/>
            </a:xfrm>
          </p:grpSpPr>
          <p:sp>
            <p:nvSpPr>
              <p:cNvPr id="19512" name="Rectangle 74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240" cy="257"/>
              </a:xfrm>
              <a:prstGeom prst="rect">
                <a:avLst/>
              </a:prstGeom>
              <a:solidFill>
                <a:srgbClr val="CCFFCC"/>
              </a:solidFill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algn="ctr" eaLnBrk="1" hangingPunct="1">
                  <a:buFont typeface="Times New Roman" pitchFamily="18" charset="0"/>
                  <a:buNone/>
                </a:pPr>
                <a:endParaRPr lang="en-US" altLang="en-US" sz="1200"/>
              </a:p>
            </p:txBody>
          </p:sp>
          <p:sp>
            <p:nvSpPr>
              <p:cNvPr id="19513" name="Rectangle 75"/>
              <p:cNvSpPr>
                <a:spLocks noChangeArrowheads="1"/>
              </p:cNvSpPr>
              <p:nvPr/>
            </p:nvSpPr>
            <p:spPr bwMode="auto">
              <a:xfrm>
                <a:off x="3484" y="2100"/>
                <a:ext cx="112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latin typeface="Arial" charset="0"/>
                  </a:rPr>
                  <a:t>SP</a:t>
                </a:r>
              </a:p>
            </p:txBody>
          </p:sp>
        </p:grpSp>
        <p:grpSp>
          <p:nvGrpSpPr>
            <p:cNvPr id="19505" name="Group 76"/>
            <p:cNvGrpSpPr>
              <a:grpSpLocks/>
            </p:cNvGrpSpPr>
            <p:nvPr/>
          </p:nvGrpSpPr>
          <p:grpSpPr bwMode="auto">
            <a:xfrm>
              <a:off x="5284212" y="2648277"/>
              <a:ext cx="513838" cy="547359"/>
              <a:chOff x="3408" y="2016"/>
              <a:chExt cx="240" cy="257"/>
            </a:xfrm>
          </p:grpSpPr>
          <p:sp>
            <p:nvSpPr>
              <p:cNvPr id="19510" name="Rectangle 77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240" cy="257"/>
              </a:xfrm>
              <a:prstGeom prst="rect">
                <a:avLst/>
              </a:prstGeom>
              <a:solidFill>
                <a:srgbClr val="CCFFCC"/>
              </a:solidFill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algn="ctr" eaLnBrk="1" hangingPunct="1">
                  <a:buFont typeface="Times New Roman" pitchFamily="18" charset="0"/>
                  <a:buNone/>
                </a:pPr>
                <a:endParaRPr lang="en-US" altLang="en-US" sz="1200"/>
              </a:p>
            </p:txBody>
          </p:sp>
          <p:sp>
            <p:nvSpPr>
              <p:cNvPr id="19511" name="Rectangle 78"/>
              <p:cNvSpPr>
                <a:spLocks noChangeArrowheads="1"/>
              </p:cNvSpPr>
              <p:nvPr/>
            </p:nvSpPr>
            <p:spPr bwMode="auto">
              <a:xfrm>
                <a:off x="3484" y="2100"/>
                <a:ext cx="112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latin typeface="Arial" charset="0"/>
                  </a:rPr>
                  <a:t>SP</a:t>
                </a:r>
              </a:p>
            </p:txBody>
          </p:sp>
        </p:grpSp>
        <p:grpSp>
          <p:nvGrpSpPr>
            <p:cNvPr id="19506" name="Group 97"/>
            <p:cNvGrpSpPr>
              <a:grpSpLocks/>
            </p:cNvGrpSpPr>
            <p:nvPr/>
          </p:nvGrpSpPr>
          <p:grpSpPr bwMode="auto">
            <a:xfrm>
              <a:off x="5900818" y="2648277"/>
              <a:ext cx="513838" cy="547359"/>
              <a:chOff x="3408" y="2016"/>
              <a:chExt cx="240" cy="257"/>
            </a:xfrm>
          </p:grpSpPr>
          <p:sp>
            <p:nvSpPr>
              <p:cNvPr id="19508" name="Rectangle 98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240" cy="257"/>
              </a:xfrm>
              <a:prstGeom prst="rect">
                <a:avLst/>
              </a:prstGeom>
              <a:solidFill>
                <a:srgbClr val="CCFFCC"/>
              </a:solidFill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algn="ctr" eaLnBrk="1" hangingPunct="1">
                  <a:buFont typeface="Times New Roman" pitchFamily="18" charset="0"/>
                  <a:buNone/>
                </a:pPr>
                <a:endParaRPr lang="en-US" altLang="en-US" sz="1200"/>
              </a:p>
            </p:txBody>
          </p:sp>
          <p:sp>
            <p:nvSpPr>
              <p:cNvPr id="19509" name="Rectangle 99"/>
              <p:cNvSpPr>
                <a:spLocks noChangeArrowheads="1"/>
              </p:cNvSpPr>
              <p:nvPr/>
            </p:nvSpPr>
            <p:spPr bwMode="auto">
              <a:xfrm>
                <a:off x="3484" y="2100"/>
                <a:ext cx="112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algn="l" eaLnBrk="0" hangingPunct="0">
                  <a:buChar char="•"/>
                  <a:defRPr sz="32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1pPr>
                <a:lvl2pPr marL="742950" indent="-285750" algn="l" eaLnBrk="0" hangingPunct="0">
                  <a:spcBef>
                    <a:spcPts val="700"/>
                  </a:spcBef>
                  <a:buChar char="–"/>
                  <a:defRPr sz="28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2pPr>
                <a:lvl3pPr marL="1143000" indent="-228600" algn="l" eaLnBrk="0" hangingPunct="0">
                  <a:spcBef>
                    <a:spcPts val="600"/>
                  </a:spcBef>
                  <a:buChar char="•"/>
                  <a:defRPr sz="24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3pPr>
                <a:lvl4pPr marL="1600200" indent="-228600" algn="l" eaLnBrk="0" hangingPunct="0">
                  <a:spcBef>
                    <a:spcPts val="500"/>
                  </a:spcBef>
                  <a:buChar char="–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4pPr>
                <a:lvl5pPr marL="2057400" indent="-228600" algn="l" eaLnBrk="0" hangingPunct="0">
                  <a:spcBef>
                    <a:spcPts val="500"/>
                  </a:spcBef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Char char="»"/>
                  <a:defRPr sz="2000">
                    <a:solidFill>
                      <a:srgbClr val="000000"/>
                    </a:solidFill>
                    <a:latin typeface="Times New Roman" pitchFamily="18" charset="0"/>
                    <a:ea typeface="Gothic" charset="0"/>
                    <a:cs typeface="Gothic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b="1">
                    <a:latin typeface="Arial" charset="0"/>
                  </a:rPr>
                  <a:t>SP</a:t>
                </a:r>
              </a:p>
            </p:txBody>
          </p:sp>
        </p:grpSp>
        <p:grpSp>
          <p:nvGrpSpPr>
            <p:cNvPr id="231" name="Group 100"/>
            <p:cNvGrpSpPr>
              <a:grpSpLocks/>
            </p:cNvGrpSpPr>
            <p:nvPr/>
          </p:nvGrpSpPr>
          <p:grpSpPr bwMode="auto">
            <a:xfrm>
              <a:off x="6517423" y="2648277"/>
              <a:ext cx="513838" cy="547359"/>
              <a:chOff x="3408" y="2016"/>
              <a:chExt cx="240" cy="257"/>
            </a:xfrm>
            <a:solidFill>
              <a:schemeClr val="accent1"/>
            </a:solidFill>
          </p:grpSpPr>
          <p:sp>
            <p:nvSpPr>
              <p:cNvPr id="232" name="Rectangle 101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240" cy="257"/>
              </a:xfrm>
              <a:prstGeom prst="rect">
                <a:avLst/>
              </a:prstGeom>
              <a:grpFill/>
              <a:ln w="20701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33" name="Rectangle 102"/>
              <p:cNvSpPr>
                <a:spLocks noChangeArrowheads="1"/>
              </p:cNvSpPr>
              <p:nvPr/>
            </p:nvSpPr>
            <p:spPr bwMode="auto">
              <a:xfrm>
                <a:off x="3484" y="2100"/>
                <a:ext cx="117" cy="149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sz="1400" b="1" dirty="0">
                    <a:latin typeface="Arial" pitchFamily="34" charset="0"/>
                  </a:rPr>
                  <a:t>DP</a:t>
                </a:r>
              </a:p>
            </p:txBody>
          </p:sp>
        </p:grpSp>
      </p:grpSp>
      <p:sp>
        <p:nvSpPr>
          <p:cNvPr id="19489" name="Rectangle 5"/>
          <p:cNvSpPr>
            <a:spLocks noChangeArrowheads="1"/>
          </p:cNvSpPr>
          <p:nvPr/>
        </p:nvSpPr>
        <p:spPr bwMode="auto">
          <a:xfrm>
            <a:off x="706438" y="4478345"/>
            <a:ext cx="2720975" cy="615553"/>
          </a:xfrm>
          <a:prstGeom prst="rect">
            <a:avLst/>
          </a:prstGeom>
          <a:solidFill>
            <a:srgbClr val="FFFFFF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charset="0"/>
              </a:rPr>
              <a:t> Graphics Processor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Arial" charset="0"/>
              </a:rPr>
              <a:t>         Cluster</a:t>
            </a:r>
            <a:endParaRPr lang="en-US" altLang="en-US" sz="2000">
              <a:latin typeface="Arial" charset="0"/>
            </a:endParaRPr>
          </a:p>
        </p:txBody>
      </p:sp>
      <p:sp>
        <p:nvSpPr>
          <p:cNvPr id="19490" name="Rectangle 13"/>
          <p:cNvSpPr>
            <a:spLocks noChangeArrowheads="1"/>
          </p:cNvSpPr>
          <p:nvPr/>
        </p:nvSpPr>
        <p:spPr bwMode="auto">
          <a:xfrm>
            <a:off x="455614" y="2473325"/>
            <a:ext cx="530225" cy="965200"/>
          </a:xfrm>
          <a:prstGeom prst="rect">
            <a:avLst/>
          </a:prstGeom>
          <a:solidFill>
            <a:srgbClr val="99CCFF"/>
          </a:solidFill>
          <a:ln w="2070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9491" name="Rectangle 14"/>
          <p:cNvSpPr>
            <a:spLocks noChangeArrowheads="1"/>
          </p:cNvSpPr>
          <p:nvPr/>
        </p:nvSpPr>
        <p:spPr bwMode="auto">
          <a:xfrm>
            <a:off x="541347" y="2897188"/>
            <a:ext cx="33342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latin typeface="Arial" charset="0"/>
              </a:rPr>
              <a:t>GPC</a:t>
            </a:r>
          </a:p>
        </p:txBody>
      </p:sp>
      <p:sp>
        <p:nvSpPr>
          <p:cNvPr id="19492" name="Rectangle 15"/>
          <p:cNvSpPr>
            <a:spLocks noChangeArrowheads="1"/>
          </p:cNvSpPr>
          <p:nvPr/>
        </p:nvSpPr>
        <p:spPr bwMode="auto">
          <a:xfrm>
            <a:off x="1090623" y="2473325"/>
            <a:ext cx="530225" cy="965200"/>
          </a:xfrm>
          <a:prstGeom prst="rect">
            <a:avLst/>
          </a:prstGeom>
          <a:solidFill>
            <a:srgbClr val="99CCFF"/>
          </a:solidFill>
          <a:ln w="2070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9493" name="Rectangle 16"/>
          <p:cNvSpPr>
            <a:spLocks noChangeArrowheads="1"/>
          </p:cNvSpPr>
          <p:nvPr/>
        </p:nvSpPr>
        <p:spPr bwMode="auto">
          <a:xfrm>
            <a:off x="1176347" y="2897188"/>
            <a:ext cx="33342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latin typeface="Arial" charset="0"/>
              </a:rPr>
              <a:t>GPC</a:t>
            </a:r>
          </a:p>
        </p:txBody>
      </p:sp>
      <p:sp>
        <p:nvSpPr>
          <p:cNvPr id="19494" name="Rectangle 17"/>
          <p:cNvSpPr>
            <a:spLocks noChangeArrowheads="1"/>
          </p:cNvSpPr>
          <p:nvPr/>
        </p:nvSpPr>
        <p:spPr bwMode="auto">
          <a:xfrm>
            <a:off x="1727200" y="2473325"/>
            <a:ext cx="528638" cy="965200"/>
          </a:xfrm>
          <a:prstGeom prst="rect">
            <a:avLst/>
          </a:prstGeom>
          <a:solidFill>
            <a:srgbClr val="99CCFF"/>
          </a:solidFill>
          <a:ln w="2070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9495" name="Rectangle 18"/>
          <p:cNvSpPr>
            <a:spLocks noChangeArrowheads="1"/>
          </p:cNvSpPr>
          <p:nvPr/>
        </p:nvSpPr>
        <p:spPr bwMode="auto">
          <a:xfrm>
            <a:off x="1812925" y="2897188"/>
            <a:ext cx="33342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latin typeface="Arial" charset="0"/>
              </a:rPr>
              <a:t>GPC</a:t>
            </a:r>
          </a:p>
        </p:txBody>
      </p:sp>
      <p:sp>
        <p:nvSpPr>
          <p:cNvPr id="19496" name="Rectangle 19"/>
          <p:cNvSpPr>
            <a:spLocks noChangeArrowheads="1"/>
          </p:cNvSpPr>
          <p:nvPr/>
        </p:nvSpPr>
        <p:spPr bwMode="auto">
          <a:xfrm>
            <a:off x="2362200" y="2473325"/>
            <a:ext cx="528638" cy="965200"/>
          </a:xfrm>
          <a:prstGeom prst="rect">
            <a:avLst/>
          </a:prstGeom>
          <a:solidFill>
            <a:srgbClr val="99CCFF"/>
          </a:solidFill>
          <a:ln w="2070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algn="ctr" eaLnBrk="1" hangingPunct="1">
              <a:buFont typeface="Times New Roman" pitchFamily="18" charset="0"/>
              <a:buNone/>
            </a:pPr>
            <a:endParaRPr lang="en-US" altLang="en-US" sz="1200"/>
          </a:p>
        </p:txBody>
      </p:sp>
      <p:sp>
        <p:nvSpPr>
          <p:cNvPr id="19497" name="Rectangle 20"/>
          <p:cNvSpPr>
            <a:spLocks noChangeArrowheads="1"/>
          </p:cNvSpPr>
          <p:nvPr/>
        </p:nvSpPr>
        <p:spPr bwMode="auto">
          <a:xfrm>
            <a:off x="2447927" y="2897188"/>
            <a:ext cx="33342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 eaLnBrk="0" hangingPunct="0"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1pPr>
            <a:lvl2pPr marL="742950" indent="-285750" algn="l" eaLnBrk="0" hangingPunct="0">
              <a:spcBef>
                <a:spcPts val="7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2pPr>
            <a:lvl3pPr marL="1143000" indent="-228600" algn="l" eaLnBrk="0" hangingPunct="0">
              <a:spcBef>
                <a:spcPts val="6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3pPr>
            <a:lvl4pPr marL="1600200" indent="-228600" algn="l" eaLnBrk="0" hangingPunct="0">
              <a:spcBef>
                <a:spcPts val="5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4pPr>
            <a:lvl5pPr marL="2057400" indent="-228600" algn="l" eaLnBrk="0" hangingPunct="0">
              <a:spcBef>
                <a:spcPts val="5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Gothic" charset="0"/>
                <a:cs typeface="Gothic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latin typeface="Arial" charset="0"/>
              </a:rPr>
              <a:t>GPC</a:t>
            </a:r>
          </a:p>
        </p:txBody>
      </p:sp>
    </p:spTree>
    <p:extLst>
      <p:ext uri="{BB962C8B-B14F-4D97-AF65-F5344CB8AC3E}">
        <p14:creationId xmlns:p14="http://schemas.microsoft.com/office/powerpoint/2010/main" val="156954454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685801" y="228600"/>
            <a:ext cx="7770813" cy="609600"/>
          </a:xfrm>
        </p:spPr>
        <p:txBody>
          <a:bodyPr/>
          <a:lstStyle/>
          <a:p>
            <a:r>
              <a:rPr lang="en-US" altLang="en-US" sz="3600"/>
              <a:t>Example use of shared mem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8305800" cy="5334000"/>
          </a:xfrm>
        </p:spPr>
        <p:txBody>
          <a:bodyPr/>
          <a:lstStyle/>
          <a:p>
            <a:pPr marL="0" indent="0">
              <a:buFont typeface="Times New Roman" pitchFamily="18" charset="0"/>
              <a:buNone/>
            </a:pPr>
            <a:r>
              <a:rPr lang="en-US" altLang="en-US" sz="1400" b="1"/>
              <a:t>__device__ float sumabsdiff_sumreduction(int tid, int totaltb,  float *sumabsdiffs_s, float *sumabsdiffs) {</a:t>
            </a:r>
          </a:p>
          <a:p>
            <a:pPr marL="0" indent="0">
              <a:buFont typeface="Times New Roman" pitchFamily="18" charset="0"/>
              <a:buNone/>
            </a:pPr>
            <a:r>
              <a:rPr lang="en-US" altLang="en-US" sz="1400" b="1"/>
              <a:t>  float sumabsdifftotal = 0.0f;</a:t>
            </a:r>
          </a:p>
          <a:p>
            <a:pPr marL="0" indent="0">
              <a:buFont typeface="Times New Roman" pitchFamily="18" charset="0"/>
              <a:buNone/>
            </a:pPr>
            <a:r>
              <a:rPr lang="en-US" altLang="en-US" sz="1400" b="1"/>
              <a:t>  if (tid &lt; warpSize) {  // do the final reduction within a single warp only….</a:t>
            </a:r>
          </a:p>
          <a:p>
            <a:pPr marL="0" indent="0">
              <a:buFont typeface="Times New Roman" pitchFamily="18" charset="0"/>
              <a:buNone/>
            </a:pPr>
            <a:r>
              <a:rPr lang="en-US" altLang="en-US" sz="1400" b="1"/>
              <a:t>      for (int i=tid; i&lt;totaltb; i+=warpSize) {</a:t>
            </a:r>
          </a:p>
          <a:p>
            <a:pPr marL="0" indent="0">
              <a:buFont typeface="Times New Roman" pitchFamily="18" charset="0"/>
              <a:buNone/>
            </a:pPr>
            <a:r>
              <a:rPr lang="en-US" altLang="en-US" sz="1400" b="1"/>
              <a:t>          sumabsdifftotal += sumabsdiffs[i];</a:t>
            </a:r>
          </a:p>
          <a:p>
            <a:pPr marL="0" indent="0">
              <a:buFont typeface="Times New Roman" pitchFamily="18" charset="0"/>
              <a:buNone/>
            </a:pPr>
            <a:r>
              <a:rPr lang="en-US" altLang="en-US" sz="1400" b="1"/>
              <a:t>      }</a:t>
            </a:r>
          </a:p>
          <a:p>
            <a:pPr marL="0" indent="0">
              <a:buFont typeface="Times New Roman" pitchFamily="18" charset="0"/>
              <a:buNone/>
            </a:pPr>
            <a:r>
              <a:rPr lang="en-US" altLang="en-US" sz="1400" b="1"/>
              <a:t>      sumabsdiffs_s[tid] = sumabsdifftotal;  // write to shared memory</a:t>
            </a:r>
          </a:p>
          <a:p>
            <a:pPr marL="0" indent="0">
              <a:buFont typeface="Times New Roman" pitchFamily="18" charset="0"/>
              <a:buNone/>
            </a:pPr>
            <a:r>
              <a:rPr lang="en-US" altLang="en-US" sz="1400" b="1"/>
              <a:t>  }</a:t>
            </a:r>
          </a:p>
          <a:p>
            <a:pPr marL="0" indent="0">
              <a:buFont typeface="Times New Roman" pitchFamily="18" charset="0"/>
              <a:buNone/>
            </a:pPr>
            <a:r>
              <a:rPr lang="en-US" altLang="en-US" sz="1400" b="1"/>
              <a:t>  __syncthreads(); // all threads must hit syncthreads call...</a:t>
            </a:r>
          </a:p>
          <a:p>
            <a:pPr marL="0" indent="0">
              <a:buFont typeface="Times New Roman" pitchFamily="18" charset="0"/>
              <a:buNone/>
            </a:pPr>
            <a:r>
              <a:rPr lang="en-US" altLang="en-US" sz="1400" b="1"/>
              <a:t>  // perform intra-warp parallel reduction...general loop version of parallel sum-reduction</a:t>
            </a:r>
          </a:p>
          <a:p>
            <a:pPr marL="0" indent="0">
              <a:buFont typeface="Times New Roman" pitchFamily="18" charset="0"/>
              <a:buNone/>
            </a:pPr>
            <a:r>
              <a:rPr lang="en-US" altLang="en-US" sz="1400" b="1"/>
              <a:t>  for (int s=warpSize&gt;&gt;1; s&gt;0; s&gt;&gt;=1) {</a:t>
            </a:r>
          </a:p>
          <a:p>
            <a:pPr marL="0" indent="0">
              <a:buFont typeface="Times New Roman" pitchFamily="18" charset="0"/>
              <a:buNone/>
            </a:pPr>
            <a:r>
              <a:rPr lang="en-US" altLang="en-US" sz="1400" b="1"/>
              <a:t>      if (tid &lt; s) {</a:t>
            </a:r>
          </a:p>
          <a:p>
            <a:pPr marL="0" indent="0">
              <a:buFont typeface="Times New Roman" pitchFamily="18" charset="0"/>
              <a:buNone/>
            </a:pPr>
            <a:r>
              <a:rPr lang="en-US" altLang="en-US" sz="1400" b="1"/>
              <a:t>          sumabsdiffs_s[tid] += sumabsdiffs_s[tid + s];</a:t>
            </a:r>
          </a:p>
          <a:p>
            <a:pPr marL="0" indent="0">
              <a:buFont typeface="Times New Roman" pitchFamily="18" charset="0"/>
              <a:buNone/>
            </a:pPr>
            <a:r>
              <a:rPr lang="en-US" altLang="en-US" sz="1400" b="1"/>
              <a:t>      }</a:t>
            </a:r>
          </a:p>
          <a:p>
            <a:pPr marL="0" indent="0">
              <a:buFont typeface="Times New Roman" pitchFamily="18" charset="0"/>
              <a:buNone/>
            </a:pPr>
            <a:r>
              <a:rPr lang="en-US" altLang="en-US" sz="1400" b="1"/>
              <a:t>      __syncthreads(); // all threads must hit syncthreads call...</a:t>
            </a:r>
          </a:p>
          <a:p>
            <a:pPr marL="0" indent="0">
              <a:buFont typeface="Times New Roman" pitchFamily="18" charset="0"/>
              <a:buNone/>
            </a:pPr>
            <a:r>
              <a:rPr lang="en-US" altLang="en-US" sz="1400" b="1"/>
              <a:t>  }</a:t>
            </a:r>
          </a:p>
          <a:p>
            <a:pPr marL="0" indent="0">
              <a:buFont typeface="Times New Roman" pitchFamily="18" charset="0"/>
              <a:buNone/>
            </a:pPr>
            <a:r>
              <a:rPr lang="en-US" altLang="en-US" sz="1400" b="1"/>
              <a:t>  return sumabsdiffs_s[0];</a:t>
            </a:r>
          </a:p>
          <a:p>
            <a:pPr marL="0" indent="0">
              <a:buFont typeface="Times New Roman" pitchFamily="18" charset="0"/>
              <a:buNone/>
            </a:pPr>
            <a:r>
              <a:rPr lang="en-US" altLang="en-US" sz="1400" b="1"/>
              <a:t>}</a:t>
            </a:r>
          </a:p>
          <a:p>
            <a:pPr marL="0" indent="0">
              <a:buFont typeface="Times New Roman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615889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685801" y="228600"/>
            <a:ext cx="7770813" cy="609600"/>
          </a:xfrm>
        </p:spPr>
        <p:txBody>
          <a:bodyPr/>
          <a:lstStyle/>
          <a:p>
            <a:r>
              <a:rPr lang="en-US" altLang="en-US" sz="3600"/>
              <a:t>Example use of atomic counters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685801" y="914400"/>
            <a:ext cx="7770813" cy="5334000"/>
          </a:xfrm>
        </p:spPr>
        <p:txBody>
          <a:bodyPr/>
          <a:lstStyle/>
          <a:p>
            <a:pPr marL="0" indent="0">
              <a:buFont typeface="Times New Roman" pitchFamily="18" charset="0"/>
              <a:buNone/>
            </a:pPr>
            <a:r>
              <a:rPr lang="en-US" altLang="en-US" sz="1600"/>
              <a:t>__device__ unsigned int tbcatomic[3] = {0, 0, 0};  // GLOBAL ATOMIC COUNTER VARIABLE</a:t>
            </a:r>
          </a:p>
          <a:p>
            <a:pPr marL="0" indent="0">
              <a:buFont typeface="Times New Roman" pitchFamily="18" charset="0"/>
              <a:buNone/>
            </a:pPr>
            <a:r>
              <a:rPr lang="en-US" altLang="en-US" sz="1600"/>
              <a:t>__device__ void reset_atomic_counter(unsigned int *counter) {</a:t>
            </a:r>
          </a:p>
          <a:p>
            <a:pPr marL="0" indent="0">
              <a:buFont typeface="Times New Roman" pitchFamily="18" charset="0"/>
              <a:buNone/>
            </a:pPr>
            <a:r>
              <a:rPr lang="en-US" altLang="en-US" sz="1600"/>
              <a:t>    counter[0] = 0;</a:t>
            </a:r>
          </a:p>
          <a:p>
            <a:pPr marL="0" indent="0">
              <a:buFont typeface="Times New Roman" pitchFamily="18" charset="0"/>
              <a:buNone/>
            </a:pPr>
            <a:r>
              <a:rPr lang="en-US" altLang="en-US" sz="1600"/>
              <a:t>    __threadfence();</a:t>
            </a:r>
          </a:p>
          <a:p>
            <a:pPr marL="0" indent="0">
              <a:buFont typeface="Times New Roman" pitchFamily="18" charset="0"/>
              <a:buNone/>
            </a:pPr>
            <a:r>
              <a:rPr lang="en-US" altLang="en-US" sz="1600"/>
              <a:t>}</a:t>
            </a:r>
          </a:p>
          <a:p>
            <a:pPr marL="0" indent="0">
              <a:buFont typeface="Times New Roman" pitchFamily="18" charset="0"/>
              <a:buNone/>
            </a:pPr>
            <a:endParaRPr lang="en-US" altLang="en-US" sz="1600"/>
          </a:p>
          <a:p>
            <a:pPr marL="0" indent="0">
              <a:buFont typeface="Times New Roman" pitchFamily="18" charset="0"/>
              <a:buNone/>
            </a:pPr>
            <a:r>
              <a:rPr lang="en-US" altLang="en-US" sz="1600"/>
              <a:t>…….</a:t>
            </a:r>
          </a:p>
          <a:p>
            <a:pPr marL="0" indent="0">
              <a:buFont typeface="Times New Roman" pitchFamily="18" charset="0"/>
              <a:buNone/>
            </a:pPr>
            <a:r>
              <a:rPr lang="en-US" altLang="en-US" sz="1600"/>
              <a:t> #if __CUDA_ARCH__ &gt;= 200</a:t>
            </a:r>
          </a:p>
          <a:p>
            <a:pPr marL="0" indent="0">
              <a:buFont typeface="Times New Roman" pitchFamily="18" charset="0"/>
              <a:buNone/>
            </a:pPr>
            <a:r>
              <a:rPr lang="en-US" altLang="en-US" sz="1600"/>
              <a:t>  // setup shared variable</a:t>
            </a:r>
          </a:p>
          <a:p>
            <a:pPr marL="0" indent="0">
              <a:buFont typeface="Times New Roman" pitchFamily="18" charset="0"/>
              <a:buNone/>
            </a:pPr>
            <a:r>
              <a:rPr lang="en-US" altLang="en-US" sz="1600"/>
              <a:t>  __shared__ bool isLastBlockDone;</a:t>
            </a:r>
          </a:p>
          <a:p>
            <a:pPr marL="0" indent="0">
              <a:buFont typeface="Times New Roman" pitchFamily="18" charset="0"/>
              <a:buNone/>
            </a:pPr>
            <a:r>
              <a:rPr lang="en-US" altLang="en-US" sz="1600"/>
              <a:t>  if (tid == 0)</a:t>
            </a:r>
          </a:p>
          <a:p>
            <a:pPr marL="0" indent="0">
              <a:buFont typeface="Times New Roman" pitchFamily="18" charset="0"/>
              <a:buNone/>
            </a:pPr>
            <a:r>
              <a:rPr lang="en-US" altLang="en-US" sz="1600"/>
              <a:t>    isLastBlockDone = 0;</a:t>
            </a:r>
          </a:p>
          <a:p>
            <a:pPr marL="0" indent="0">
              <a:buFont typeface="Times New Roman" pitchFamily="18" charset="0"/>
              <a:buNone/>
            </a:pPr>
            <a:r>
              <a:rPr lang="en-US" altLang="en-US" sz="1600"/>
              <a:t>  __syncthreads();</a:t>
            </a:r>
          </a:p>
          <a:p>
            <a:pPr marL="0" indent="0">
              <a:buFont typeface="Times New Roman" pitchFamily="18" charset="0"/>
              <a:buNone/>
            </a:pPr>
            <a:r>
              <a:rPr lang="en-US" altLang="en-US" sz="1600"/>
              <a:t>#endif</a:t>
            </a:r>
          </a:p>
          <a:p>
            <a:pPr marL="0" indent="0">
              <a:buFont typeface="Times New Roman" pitchFamily="18" charset="0"/>
              <a:buNone/>
            </a:pPr>
            <a:r>
              <a:rPr lang="en-US" altLang="en-US" sz="1600"/>
              <a:t>…….</a:t>
            </a:r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50168414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685801" y="228600"/>
            <a:ext cx="7770813" cy="609600"/>
          </a:xfrm>
        </p:spPr>
        <p:txBody>
          <a:bodyPr/>
          <a:lstStyle/>
          <a:p>
            <a:r>
              <a:rPr lang="en-US" altLang="en-US" sz="3600"/>
              <a:t>Example use of atomic counters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334000"/>
          </a:xfrm>
        </p:spPr>
        <p:txBody>
          <a:bodyPr/>
          <a:lstStyle/>
          <a:p>
            <a:pPr marL="0" indent="0">
              <a:buFont typeface="Times New Roman" pitchFamily="18" charset="0"/>
              <a:buNone/>
            </a:pPr>
            <a:r>
              <a:rPr lang="en-US" altLang="en-US" sz="1600"/>
              <a:t>#if __CUDA_ARCH__ &gt;= 200    // only compute capability 2.0 or greater have atomic ops</a:t>
            </a:r>
          </a:p>
          <a:p>
            <a:pPr marL="0" indent="0">
              <a:buFont typeface="Times New Roman" pitchFamily="18" charset="0"/>
              <a:buNone/>
            </a:pPr>
            <a:r>
              <a:rPr lang="en-US" altLang="en-US" sz="1600"/>
              <a:t>  if (tid == 0) {   // check if we are the last thread block to finish and finalize results</a:t>
            </a:r>
          </a:p>
          <a:p>
            <a:pPr marL="0" indent="0">
              <a:buFont typeface="Times New Roman" pitchFamily="18" charset="0"/>
              <a:buNone/>
            </a:pPr>
            <a:r>
              <a:rPr lang="en-US" altLang="en-US" sz="1600"/>
              <a:t>      unsigned int bid = blockIdx.z * gridDim.x * gridDim.y + blockIdx.y * gridDim.x + blockIdx.x;</a:t>
            </a:r>
          </a:p>
          <a:p>
            <a:pPr marL="0" indent="0">
              <a:buFont typeface="Times New Roman" pitchFamily="18" charset="0"/>
              <a:buNone/>
            </a:pPr>
            <a:r>
              <a:rPr lang="en-US" altLang="en-US" sz="1600"/>
              <a:t>      sumabsdiff[bid] = sumabsdiff_s[0];</a:t>
            </a:r>
          </a:p>
          <a:p>
            <a:pPr marL="0" indent="0">
              <a:buFont typeface="Times New Roman" pitchFamily="18" charset="0"/>
              <a:buNone/>
            </a:pPr>
            <a:r>
              <a:rPr lang="en-US" altLang="en-US" sz="1600"/>
              <a:t>      __threadfence();</a:t>
            </a:r>
          </a:p>
          <a:p>
            <a:pPr marL="0" indent="0">
              <a:buFont typeface="Times New Roman" pitchFamily="18" charset="0"/>
              <a:buNone/>
            </a:pPr>
            <a:r>
              <a:rPr lang="en-US" altLang="en-US" sz="1600"/>
              <a:t>      unsigned int value = atomicInc(&amp;tbcatomic[0], totaltb);</a:t>
            </a:r>
          </a:p>
          <a:p>
            <a:pPr marL="0" indent="0">
              <a:buFont typeface="Times New Roman" pitchFamily="18" charset="0"/>
              <a:buNone/>
            </a:pPr>
            <a:r>
              <a:rPr lang="en-US" altLang="en-US" sz="1600"/>
              <a:t>      isLastBlockDone = (value == (totaltb - 1));</a:t>
            </a:r>
          </a:p>
          <a:p>
            <a:pPr marL="0" indent="0">
              <a:buFont typeface="Times New Roman" pitchFamily="18" charset="0"/>
              <a:buNone/>
            </a:pPr>
            <a:r>
              <a:rPr lang="en-US" altLang="en-US" sz="1600"/>
              <a:t>  }</a:t>
            </a:r>
          </a:p>
          <a:p>
            <a:pPr marL="0" indent="0">
              <a:buFont typeface="Times New Roman" pitchFamily="18" charset="0"/>
              <a:buNone/>
            </a:pPr>
            <a:r>
              <a:rPr lang="en-US" altLang="en-US" sz="1600"/>
              <a:t>  __syncthreads();</a:t>
            </a:r>
          </a:p>
          <a:p>
            <a:pPr marL="0" indent="0">
              <a:buFont typeface="Times New Roman" pitchFamily="18" charset="0"/>
              <a:buNone/>
            </a:pPr>
            <a:r>
              <a:rPr lang="en-US" altLang="en-US" sz="1600"/>
              <a:t>  if (isLastBlockDone) {</a:t>
            </a:r>
          </a:p>
          <a:p>
            <a:pPr marL="0" indent="0">
              <a:buFont typeface="Times New Roman" pitchFamily="18" charset="0"/>
              <a:buNone/>
            </a:pPr>
            <a:r>
              <a:rPr lang="en-US" altLang="en-US" sz="1600"/>
              <a:t>      float totalsumabsdiff = sumabsdiff_sumreduction(tid, totaltb, sumabsdiff_s, sumabsdiff);</a:t>
            </a:r>
          </a:p>
          <a:p>
            <a:pPr marL="0" indent="0">
              <a:buFont typeface="Times New Roman" pitchFamily="18" charset="0"/>
              <a:buNone/>
            </a:pPr>
            <a:r>
              <a:rPr lang="en-US" altLang="en-US" sz="1600"/>
              <a:t>      if (tid == 0)</a:t>
            </a:r>
          </a:p>
          <a:p>
            <a:pPr marL="0" indent="0">
              <a:buFont typeface="Times New Roman" pitchFamily="18" charset="0"/>
              <a:buNone/>
            </a:pPr>
            <a:r>
              <a:rPr lang="en-US" altLang="en-US" sz="1600"/>
              <a:t>          sumabsdiff[totaltb] = totalsumabsdiff;</a:t>
            </a:r>
          </a:p>
          <a:p>
            <a:pPr marL="0" indent="0">
              <a:buFont typeface="Times New Roman" pitchFamily="18" charset="0"/>
              <a:buNone/>
            </a:pPr>
            <a:r>
              <a:rPr lang="en-US" altLang="en-US" sz="1600"/>
              <a:t>      reset_atomic_counter(&amp;tbcatomic[0]);</a:t>
            </a:r>
          </a:p>
          <a:p>
            <a:pPr marL="0" indent="0">
              <a:buFont typeface="Times New Roman" pitchFamily="18" charset="0"/>
              <a:buNone/>
            </a:pPr>
            <a:r>
              <a:rPr lang="en-US" altLang="en-US" sz="1600"/>
              <a:t>  }</a:t>
            </a:r>
          </a:p>
          <a:p>
            <a:pPr marL="0" indent="0">
              <a:buFont typeface="Times New Roman" pitchFamily="18" charset="0"/>
              <a:buNone/>
            </a:pPr>
            <a:r>
              <a:rPr lang="en-US" altLang="en-US" sz="1600"/>
              <a:t>#endif</a:t>
            </a:r>
          </a:p>
        </p:txBody>
      </p:sp>
    </p:spTree>
    <p:extLst>
      <p:ext uri="{BB962C8B-B14F-4D97-AF65-F5344CB8AC3E}">
        <p14:creationId xmlns:p14="http://schemas.microsoft.com/office/powerpoint/2010/main" val="3534939979"/>
      </p:ext>
    </p:extLst>
  </p:cSld>
  <p:clrMapOvr>
    <a:masterClrMapping/>
  </p:clrMapOvr>
</p:sld>
</file>

<file path=ppt/theme/theme1.xml><?xml version="1.0" encoding="utf-8"?>
<a:theme xmlns:a="http://schemas.openxmlformats.org/drawingml/2006/main" name="nihtemplate">
  <a:themeElements>
    <a:clrScheme name="nih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nihtemplate">
      <a:majorFont>
        <a:latin typeface="Times New Roman"/>
        <a:ea typeface="Gothic"/>
        <a:cs typeface="Gothic"/>
      </a:majorFont>
      <a:minorFont>
        <a:latin typeface="Times New Roman"/>
        <a:ea typeface="Gothic"/>
        <a:cs typeface="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CCFFCC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1313" marR="0" indent="-341313" algn="ctr" defTabSz="457200" rtl="0" eaLnBrk="1" fontAlgn="base" latinLnBrk="0" hangingPunct="1">
          <a:lnSpc>
            <a:spcPct val="90000"/>
          </a:lnSpc>
          <a:spcBef>
            <a:spcPts val="80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Gothic" charset="0"/>
            <a:cs typeface="Gothic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CCFFCC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1313" marR="0" indent="-341313" algn="ctr" defTabSz="457200" rtl="0" eaLnBrk="1" fontAlgn="base" latinLnBrk="0" hangingPunct="1">
          <a:lnSpc>
            <a:spcPct val="90000"/>
          </a:lnSpc>
          <a:spcBef>
            <a:spcPts val="80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Gothic" charset="0"/>
            <a:cs typeface="Gothic" charset="0"/>
          </a:defRPr>
        </a:defPPr>
      </a:lstStyle>
    </a:lnDef>
  </a:objectDefaults>
  <a:extraClrSchemeLst>
    <a:extraClrScheme>
      <a:clrScheme name="nih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ih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h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ih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ih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ih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ih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1_nihtemplate">
  <a:themeElements>
    <a:clrScheme name="nih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nihtemplate">
      <a:majorFont>
        <a:latin typeface="Times New Roman"/>
        <a:ea typeface="Gothic"/>
        <a:cs typeface="Gothic"/>
      </a:majorFont>
      <a:minorFont>
        <a:latin typeface="Times New Roman"/>
        <a:ea typeface="Gothic"/>
        <a:cs typeface="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CCFFCC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1313" marR="0" indent="-341313" algn="ctr" defTabSz="457200" rtl="0" eaLnBrk="1" fontAlgn="base" latinLnBrk="0" hangingPunct="1">
          <a:lnSpc>
            <a:spcPct val="90000"/>
          </a:lnSpc>
          <a:spcBef>
            <a:spcPts val="80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Gothic" charset="0"/>
            <a:cs typeface="Gothic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CCFFCC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1313" marR="0" indent="-341313" algn="ctr" defTabSz="457200" rtl="0" eaLnBrk="1" fontAlgn="base" latinLnBrk="0" hangingPunct="1">
          <a:lnSpc>
            <a:spcPct val="90000"/>
          </a:lnSpc>
          <a:spcBef>
            <a:spcPts val="80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Gothic" charset="0"/>
            <a:cs typeface="Gothic" charset="0"/>
          </a:defRPr>
        </a:defPPr>
      </a:lstStyle>
    </a:lnDef>
  </a:objectDefaults>
  <a:extraClrSchemeLst>
    <a:extraClrScheme>
      <a:clrScheme name="nih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ih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ih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ih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ih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ih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ih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Settings\johns\Application Data\Microsoft\Templates\nihtemplate.pot</Template>
  <TotalTime>6865</TotalTime>
  <Words>7066</Words>
  <Application>Microsoft Macintosh PowerPoint</Application>
  <PresentationFormat>On-screen Show (4:3)</PresentationFormat>
  <Paragraphs>1033</Paragraphs>
  <Slides>93</Slides>
  <Notes>1</Notes>
  <HiddenSlides>14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93</vt:i4>
      </vt:variant>
    </vt:vector>
  </HeadingPairs>
  <TitlesOfParts>
    <vt:vector size="100" baseType="lpstr">
      <vt:lpstr>Arial</vt:lpstr>
      <vt:lpstr>Times New Roman</vt:lpstr>
      <vt:lpstr>nihtemplate</vt:lpstr>
      <vt:lpstr>Office Theme</vt:lpstr>
      <vt:lpstr>1_Office Theme</vt:lpstr>
      <vt:lpstr>2_Office Theme</vt:lpstr>
      <vt:lpstr>1_nihtemplate</vt:lpstr>
      <vt:lpstr>Scaling in a Heterogeneous Environment with GPUs: GPU Architecture, Concepts, and Strategies</vt:lpstr>
      <vt:lpstr>GPU Computing</vt:lpstr>
      <vt:lpstr>What Makes GPUs Compelling?</vt:lpstr>
      <vt:lpstr>PowerPoint Presentation</vt:lpstr>
      <vt:lpstr>PowerPoint Presentation</vt:lpstr>
      <vt:lpstr>Evolution of GPUs Over Multiple Generations</vt:lpstr>
      <vt:lpstr>Other Benefits of GPUs</vt:lpstr>
      <vt:lpstr>Sounds Great!  What Don’t GPUs Do?</vt:lpstr>
      <vt:lpstr>Heterogeneous Computing</vt:lpstr>
      <vt:lpstr>Complementarity of Typical CPU and GPU           Hardware Architectures</vt:lpstr>
      <vt:lpstr>Exemplary Heterogeneous  Computing Challenges</vt:lpstr>
      <vt:lpstr>Heterogeneous Compute Node</vt:lpstr>
      <vt:lpstr>Major Approaches For Programming Hybrid Architectures</vt:lpstr>
      <vt:lpstr>Simplified GPU-Accelerated Application Adaptation and Development Cycle</vt:lpstr>
      <vt:lpstr>What Runs on a GPU?</vt:lpstr>
      <vt:lpstr>How Do I Write GPU Kernels?</vt:lpstr>
      <vt:lpstr>Process for Writing CUDA Kernels</vt:lpstr>
      <vt:lpstr>CUDA Grid, Block, Thread Decomposition</vt:lpstr>
      <vt:lpstr>Overview of Throughput-Oriented GPU Hardware Architecture</vt:lpstr>
      <vt:lpstr>Avoid Output Conflicts,  Conversion of Scatter to Gather</vt:lpstr>
      <vt:lpstr>GPU Technology Conference Presentations   See the latest announcements about GPU hardware, libraries, and programming tools</vt:lpstr>
      <vt:lpstr>Questions?</vt:lpstr>
      <vt:lpstr>Scaling in a Heterogeneous Environment with GPUs CUDA Programming: Fundamental Abstractions</vt:lpstr>
      <vt:lpstr>An Approach to Writing CUDA Kernels </vt:lpstr>
      <vt:lpstr>Getting Performance From GPUs</vt:lpstr>
      <vt:lpstr>CUDA Work Abstraction</vt:lpstr>
      <vt:lpstr>PowerPoint Presentation</vt:lpstr>
      <vt:lpstr>CUDA Work Abstractions:  Grids, Thread Blocks, Threads</vt:lpstr>
      <vt:lpstr>Basic CUDA Kernel Syntax</vt:lpstr>
      <vt:lpstr>CUDA Grid, Block, Thread Decomposition</vt:lpstr>
      <vt:lpstr>Indexing Work</vt:lpstr>
      <vt:lpstr>Indexing Work</vt:lpstr>
      <vt:lpstr>What if Work Size Isn’t an Integer Multiple of the Thread Block Size?</vt:lpstr>
      <vt:lpstr>Running a GPU kernel:</vt:lpstr>
      <vt:lpstr>CUDA Explicit GPU Memory Allocation  and Data Transfer APIs</vt:lpstr>
      <vt:lpstr>CUDA Managed (Automated Transfers)  GPU Memory Allocation API</vt:lpstr>
      <vt:lpstr>Example CUDA Stream of Execution: Explicit Data Transfers</vt:lpstr>
      <vt:lpstr>Example CUDA Stream of Execution: Managed Memory, w/ Implicit Data Transfers</vt:lpstr>
      <vt:lpstr>Example CUDA Stream of Execution: Managed Memory, w/ Implicit Data Transfers</vt:lpstr>
      <vt:lpstr>Additional Reference Materials:</vt:lpstr>
      <vt:lpstr>Questions?</vt:lpstr>
      <vt:lpstr>Scaling in a Heterogeneous Environment with GPUs CUDA Programming 2:  GPU Thread Execution and Memory Systems</vt:lpstr>
      <vt:lpstr>Getting Performance From GPUs</vt:lpstr>
      <vt:lpstr>GPU Thread Block Execution </vt:lpstr>
      <vt:lpstr>GPU On-Board Global Memory</vt:lpstr>
      <vt:lpstr>Memory Coalescing</vt:lpstr>
      <vt:lpstr>CUDA Grid/Block/Thread Padding</vt:lpstr>
      <vt:lpstr>Using the CPU to Optimize GPU Performance</vt:lpstr>
      <vt:lpstr>GPU Thread Block Execution </vt:lpstr>
      <vt:lpstr>GPU Warp Branch Divergence</vt:lpstr>
      <vt:lpstr>GPU Thread “Occupancy”</vt:lpstr>
      <vt:lpstr>Off-GPU Memory Accesses</vt:lpstr>
      <vt:lpstr>Off-GPU Memory Accesses</vt:lpstr>
      <vt:lpstr>Page Locked (Pinned) Host Memory</vt:lpstr>
      <vt:lpstr>GPU PCI-Express DMA</vt:lpstr>
      <vt:lpstr>IBM S822LC w/ NVLink 1 .0</vt:lpstr>
      <vt:lpstr>GPU On-Chip Memory Systems</vt:lpstr>
      <vt:lpstr>PowerPoint Presentation</vt:lpstr>
      <vt:lpstr>GPU Thread Block Collective Operations</vt:lpstr>
      <vt:lpstr>Communication Between Threads</vt:lpstr>
      <vt:lpstr>Data Layout Issues and GPU Memory Systems Array of Structures (AOS) vs.  Structure of Arrays (SOA)</vt:lpstr>
      <vt:lpstr>Use of Atomic Memory Ops</vt:lpstr>
      <vt:lpstr>Communication Between Threads in a Warp</vt:lpstr>
      <vt:lpstr>Avoid Output Conflicts,  Conversion of Scatter to Gather</vt:lpstr>
      <vt:lpstr>Avoid Output Conflicts:  Privatization Schemes</vt:lpstr>
      <vt:lpstr>Example: avoiding output conflicts when summing numbers among threads in a block</vt:lpstr>
      <vt:lpstr>Additional Reference Materials:</vt:lpstr>
      <vt:lpstr>Questions?</vt:lpstr>
      <vt:lpstr>When to Use CUDA vs. OpenACC</vt:lpstr>
      <vt:lpstr>Major Approaches For Programming Hybrid Architectures</vt:lpstr>
      <vt:lpstr>Challenges Adapting Large Software Systems for State-of-the-Art Hardware Platforms</vt:lpstr>
      <vt:lpstr>Amdahl’s Law and Role of Directives</vt:lpstr>
      <vt:lpstr>Multilevel Summation on the GPU: An Amdahl’s Law Example From Our Previous Work</vt:lpstr>
      <vt:lpstr>How Do Directives Fit In?</vt:lpstr>
      <vt:lpstr>Why Not Use Directives Exclusively?</vt:lpstr>
      <vt:lpstr>What Do Existing Accelerated Applications Look Like?</vt:lpstr>
      <vt:lpstr>Example of VMD Module Connectivity</vt:lpstr>
      <vt:lpstr>VMD Software Decomposition</vt:lpstr>
      <vt:lpstr>Questions?</vt:lpstr>
      <vt:lpstr>Bonus Material If Time Allows</vt:lpstr>
      <vt:lpstr>Overlapping CPU Work with GPU Work</vt:lpstr>
      <vt:lpstr>Single CUDA Execution “Stream”</vt:lpstr>
      <vt:lpstr>Multiple CUDA Streams:  Overlapping Compute and DMA Operations</vt:lpstr>
      <vt:lpstr>Using the CPU to Optimize GPU Performance</vt:lpstr>
      <vt:lpstr>Time-Averaged Electrostatics Analysis on  NCSA Blue Waters</vt:lpstr>
      <vt:lpstr>Molecular Orbital Inner Loop, Hand-Coded x86 SSE Hard to Read, Isn’t It?  (And this is the “pretty” version!)</vt:lpstr>
      <vt:lpstr>Molecular Orbital Inner Loop in CUDA </vt:lpstr>
      <vt:lpstr>PowerPoint Presentation</vt:lpstr>
      <vt:lpstr>PowerPoint Presentation</vt:lpstr>
      <vt:lpstr>PowerPoint Presentation</vt:lpstr>
      <vt:lpstr>Example use of shared mem</vt:lpstr>
      <vt:lpstr>Example use of atomic counters</vt:lpstr>
      <vt:lpstr>Example use of atomic counters</vt:lpstr>
    </vt:vector>
  </TitlesOfParts>
  <Company>university of illinois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Accelerating Molecular Modeling Applications with Graphics Processors</dc:title>
  <dc:creator>john stone</dc:creator>
  <cp:lastModifiedBy>Lathrop, Scott A</cp:lastModifiedBy>
  <cp:revision>1125</cp:revision>
  <dcterms:created xsi:type="dcterms:W3CDTF">2008-03-09T04:09:17Z</dcterms:created>
  <dcterms:modified xsi:type="dcterms:W3CDTF">2019-08-21T10:52:55Z</dcterms:modified>
</cp:coreProperties>
</file>